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15" r:id="rId2"/>
    <p:sldId id="302" r:id="rId3"/>
    <p:sldId id="303" r:id="rId4"/>
    <p:sldId id="316" r:id="rId5"/>
    <p:sldId id="304" r:id="rId6"/>
    <p:sldId id="305" r:id="rId7"/>
    <p:sldId id="306" r:id="rId8"/>
    <p:sldId id="307" r:id="rId9"/>
    <p:sldId id="308" r:id="rId10"/>
    <p:sldId id="309" r:id="rId11"/>
    <p:sldId id="310" r:id="rId12"/>
    <p:sldId id="320" r:id="rId13"/>
    <p:sldId id="311" r:id="rId14"/>
    <p:sldId id="328" r:id="rId15"/>
    <p:sldId id="317" r:id="rId16"/>
    <p:sldId id="318" r:id="rId17"/>
    <p:sldId id="319" r:id="rId18"/>
    <p:sldId id="321" r:id="rId19"/>
    <p:sldId id="322" r:id="rId20"/>
    <p:sldId id="329" r:id="rId21"/>
    <p:sldId id="324" r:id="rId22"/>
    <p:sldId id="325" r:id="rId23"/>
    <p:sldId id="326" r:id="rId24"/>
    <p:sldId id="327" r:id="rId25"/>
  </p:sldIdLst>
  <p:sldSz cx="27432000" cy="6858000"/>
  <p:notesSz cx="9232900" cy="69342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488D"/>
    <a:srgbClr val="045E7A"/>
    <a:srgbClr val="0094C8"/>
    <a:srgbClr val="009ED6"/>
    <a:srgbClr val="FF0000"/>
    <a:srgbClr val="3E6EDA"/>
    <a:srgbClr val="7598E5"/>
    <a:srgbClr val="5883DF"/>
    <a:srgbClr val="8FABE9"/>
    <a:srgbClr val="DFE52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405" autoAdjust="0"/>
    <p:restoredTop sz="72035" autoAdjust="0"/>
  </p:normalViewPr>
  <p:slideViewPr>
    <p:cSldViewPr>
      <p:cViewPr varScale="1">
        <p:scale>
          <a:sx n="51" d="100"/>
          <a:sy n="51" d="100"/>
        </p:scale>
        <p:origin x="-3144" y="-96"/>
      </p:cViewPr>
      <p:guideLst>
        <p:guide orient="horz" pos="2160"/>
        <p:guide pos="864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Senior%20ThesisHome\LED%20Lighting\LifeCycle\CumulativeCashFlowGrap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Senior%20ThesisHome\LED%20Lighting\LifeCycle\CumulativeCashFlow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LED vs Fluorescent Cumulative</a:t>
            </a:r>
            <a:r>
              <a:rPr lang="en-US" baseline="0"/>
              <a:t> Cash Flow</a:t>
            </a:r>
            <a:endParaRPr lang="en-US"/>
          </a:p>
        </c:rich>
      </c:tx>
      <c:layout/>
    </c:title>
    <c:plotArea>
      <c:layout/>
      <c:scatterChart>
        <c:scatterStyle val="lineMarker"/>
        <c:ser>
          <c:idx val="0"/>
          <c:order val="0"/>
          <c:tx>
            <c:strRef>
              <c:f>Sheet1!$B$1</c:f>
              <c:strCache>
                <c:ptCount val="1"/>
                <c:pt idx="0">
                  <c:v>$</c:v>
                </c:pt>
              </c:strCache>
            </c:strRef>
          </c:tx>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Sheet1!$B$2:$B$22</c:f>
              <c:numCache>
                <c:formatCode>_("$"* #,##0_);_("$"* \(#,##0\);_("$"* "-"??_);_(@_)</c:formatCode>
                <c:ptCount val="21"/>
                <c:pt idx="0">
                  <c:v>-314173</c:v>
                </c:pt>
                <c:pt idx="1">
                  <c:v>-294535</c:v>
                </c:pt>
                <c:pt idx="2">
                  <c:v>-274211</c:v>
                </c:pt>
                <c:pt idx="3">
                  <c:v>-253175</c:v>
                </c:pt>
                <c:pt idx="4">
                  <c:v>-206202</c:v>
                </c:pt>
                <c:pt idx="5">
                  <c:v>-183668</c:v>
                </c:pt>
                <c:pt idx="6">
                  <c:v>-160345</c:v>
                </c:pt>
                <c:pt idx="7">
                  <c:v>-136205</c:v>
                </c:pt>
                <c:pt idx="8">
                  <c:v>-86021</c:v>
                </c:pt>
                <c:pt idx="9">
                  <c:v>-60163</c:v>
                </c:pt>
                <c:pt idx="10">
                  <c:v>-33399</c:v>
                </c:pt>
                <c:pt idx="11">
                  <c:v>-439798</c:v>
                </c:pt>
                <c:pt idx="12">
                  <c:v>-385928</c:v>
                </c:pt>
                <c:pt idx="13">
                  <c:v>-356255</c:v>
                </c:pt>
                <c:pt idx="14">
                  <c:v>-325543</c:v>
                </c:pt>
                <c:pt idx="15">
                  <c:v>-293756</c:v>
                </c:pt>
                <c:pt idx="16">
                  <c:v>-235656</c:v>
                </c:pt>
                <c:pt idx="17">
                  <c:v>-201605</c:v>
                </c:pt>
                <c:pt idx="18">
                  <c:v>-166363</c:v>
                </c:pt>
                <c:pt idx="19">
                  <c:v>-129886</c:v>
                </c:pt>
                <c:pt idx="20">
                  <c:v>-66934</c:v>
                </c:pt>
              </c:numCache>
            </c:numRef>
          </c:yVal>
        </c:ser>
        <c:axId val="142735616"/>
        <c:axId val="143299328"/>
      </c:scatterChart>
      <c:valAx>
        <c:axId val="142735616"/>
        <c:scaling>
          <c:orientation val="minMax"/>
        </c:scaling>
        <c:axPos val="b"/>
        <c:numFmt formatCode="General" sourceLinked="1"/>
        <c:tickLblPos val="nextTo"/>
        <c:crossAx val="143299328"/>
        <c:crosses val="autoZero"/>
        <c:crossBetween val="midCat"/>
      </c:valAx>
      <c:valAx>
        <c:axId val="143299328"/>
        <c:scaling>
          <c:orientation val="minMax"/>
        </c:scaling>
        <c:axPos val="l"/>
        <c:majorGridlines/>
        <c:numFmt formatCode="_(&quot;$&quot;* #,##0_);_(&quot;$&quot;* \(#,##0\);_(&quot;$&quot;* &quot;-&quot;??_);_(@_)" sourceLinked="1"/>
        <c:tickLblPos val="nextTo"/>
        <c:crossAx val="142735616"/>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LED vs Fluorescent Cumulative</a:t>
            </a:r>
            <a:r>
              <a:rPr lang="en-US" baseline="0"/>
              <a:t> Cash Flow</a:t>
            </a:r>
            <a:endParaRPr lang="en-US"/>
          </a:p>
        </c:rich>
      </c:tx>
      <c:layout/>
    </c:title>
    <c:plotArea>
      <c:layout/>
      <c:scatterChart>
        <c:scatterStyle val="lineMarker"/>
        <c:ser>
          <c:idx val="0"/>
          <c:order val="0"/>
          <c:tx>
            <c:strRef>
              <c:f>Sheet1!$B$1</c:f>
              <c:strCache>
                <c:ptCount val="1"/>
                <c:pt idx="0">
                  <c:v>$</c:v>
                </c:pt>
              </c:strCache>
            </c:strRef>
          </c:tx>
          <c:xVal>
            <c:numRef>
              <c:f>Sheet1!$A$2:$A$22</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Sheet1!$B$2:$B$22</c:f>
              <c:numCache>
                <c:formatCode>_("$"* #,##0_);_("$"* \(#,##0\);_("$"* "-"??_);_(@_)</c:formatCode>
                <c:ptCount val="21"/>
                <c:pt idx="0">
                  <c:v>-314173</c:v>
                </c:pt>
                <c:pt idx="1">
                  <c:v>-294535</c:v>
                </c:pt>
                <c:pt idx="2">
                  <c:v>-274211</c:v>
                </c:pt>
                <c:pt idx="3">
                  <c:v>-253175</c:v>
                </c:pt>
                <c:pt idx="4">
                  <c:v>-206202</c:v>
                </c:pt>
                <c:pt idx="5">
                  <c:v>-183668</c:v>
                </c:pt>
                <c:pt idx="6">
                  <c:v>-160345</c:v>
                </c:pt>
                <c:pt idx="7">
                  <c:v>-136205</c:v>
                </c:pt>
                <c:pt idx="8">
                  <c:v>-86021</c:v>
                </c:pt>
                <c:pt idx="9">
                  <c:v>-60163</c:v>
                </c:pt>
                <c:pt idx="10">
                  <c:v>-33399</c:v>
                </c:pt>
                <c:pt idx="11">
                  <c:v>-439798</c:v>
                </c:pt>
                <c:pt idx="12">
                  <c:v>-385928</c:v>
                </c:pt>
                <c:pt idx="13">
                  <c:v>-356255</c:v>
                </c:pt>
                <c:pt idx="14">
                  <c:v>-325543</c:v>
                </c:pt>
                <c:pt idx="15">
                  <c:v>-293756</c:v>
                </c:pt>
                <c:pt idx="16">
                  <c:v>-235656</c:v>
                </c:pt>
                <c:pt idx="17">
                  <c:v>-201605</c:v>
                </c:pt>
                <c:pt idx="18">
                  <c:v>-166363</c:v>
                </c:pt>
                <c:pt idx="19">
                  <c:v>-129886</c:v>
                </c:pt>
                <c:pt idx="20">
                  <c:v>-66934</c:v>
                </c:pt>
              </c:numCache>
            </c:numRef>
          </c:yVal>
        </c:ser>
        <c:axId val="142911744"/>
        <c:axId val="142925824"/>
      </c:scatterChart>
      <c:valAx>
        <c:axId val="142911744"/>
        <c:scaling>
          <c:orientation val="minMax"/>
        </c:scaling>
        <c:axPos val="b"/>
        <c:numFmt formatCode="General" sourceLinked="1"/>
        <c:tickLblPos val="nextTo"/>
        <c:crossAx val="142925824"/>
        <c:crosses val="autoZero"/>
        <c:crossBetween val="midCat"/>
      </c:valAx>
      <c:valAx>
        <c:axId val="142925824"/>
        <c:scaling>
          <c:orientation val="minMax"/>
        </c:scaling>
        <c:axPos val="l"/>
        <c:majorGridlines/>
        <c:numFmt formatCode="_(&quot;$&quot;* #,##0_);_(&quot;$&quot;* \(#,##0\);_(&quot;$&quot;* &quot;-&quot;??_);_(@_)" sourceLinked="1"/>
        <c:tickLblPos val="nextTo"/>
        <c:crossAx val="142911744"/>
        <c:crosses val="autoZero"/>
        <c:crossBetween val="midCat"/>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34795-B3A8-4333-B027-D0ED7766C13B}" type="doc">
      <dgm:prSet loTypeId="urn:microsoft.com/office/officeart/2005/8/layout/hierarchy1" loCatId="hierarchy" qsTypeId="urn:microsoft.com/office/officeart/2005/8/quickstyle/simple4" qsCatId="simple" csTypeId="urn:microsoft.com/office/officeart/2005/8/colors/colorful1" csCatId="colorful" phldr="1"/>
      <dgm:spPr/>
      <dgm:t>
        <a:bodyPr/>
        <a:lstStyle/>
        <a:p>
          <a:endParaRPr lang="en-US"/>
        </a:p>
      </dgm:t>
    </dgm:pt>
    <dgm:pt modelId="{F3BEB034-A01A-4BF1-A009-6939831977B9}">
      <dgm:prSet phldrT="[Text]"/>
      <dgm:spPr/>
      <dgm:t>
        <a:bodyPr/>
        <a:lstStyle/>
        <a:p>
          <a:r>
            <a:rPr lang="en-US"/>
            <a:t>Virtua Health</a:t>
          </a:r>
        </a:p>
        <a:p>
          <a:r>
            <a:rPr lang="en-US"/>
            <a:t>owner</a:t>
          </a:r>
        </a:p>
      </dgm:t>
    </dgm:pt>
    <dgm:pt modelId="{6BC506C0-20B3-45AC-BEFB-602EA7194BAF}" type="parTrans" cxnId="{98A19DBE-0A02-47DC-9833-8CBFF233A59F}">
      <dgm:prSet/>
      <dgm:spPr/>
      <dgm:t>
        <a:bodyPr/>
        <a:lstStyle/>
        <a:p>
          <a:endParaRPr lang="en-US"/>
        </a:p>
      </dgm:t>
    </dgm:pt>
    <dgm:pt modelId="{E19B8894-A0CB-4919-B2CC-E9AF3AE02CB2}" type="sibTrans" cxnId="{98A19DBE-0A02-47DC-9833-8CBFF233A59F}">
      <dgm:prSet/>
      <dgm:spPr/>
      <dgm:t>
        <a:bodyPr/>
        <a:lstStyle/>
        <a:p>
          <a:endParaRPr lang="en-US"/>
        </a:p>
      </dgm:t>
    </dgm:pt>
    <dgm:pt modelId="{2E8E32D4-4DFD-47A5-B407-6A599C1C0594}">
      <dgm:prSet phldrT="[Text]"/>
      <dgm:spPr/>
      <dgm:t>
        <a:bodyPr/>
        <a:lstStyle/>
        <a:p>
          <a:r>
            <a:rPr lang="en-US" dirty="0"/>
            <a:t>Turner Construction</a:t>
          </a:r>
        </a:p>
        <a:p>
          <a:r>
            <a:rPr lang="en-US" dirty="0"/>
            <a:t>CM@ Risk</a:t>
          </a:r>
        </a:p>
      </dgm:t>
    </dgm:pt>
    <dgm:pt modelId="{769034F8-ECDC-4F39-B81D-64EC95A5AC9A}" type="parTrans" cxnId="{0F780327-CEBC-4E96-A632-E3A6CD7A957F}">
      <dgm:prSet/>
      <dgm:spPr/>
      <dgm:t>
        <a:bodyPr/>
        <a:lstStyle/>
        <a:p>
          <a:endParaRPr lang="en-US"/>
        </a:p>
      </dgm:t>
    </dgm:pt>
    <dgm:pt modelId="{EDA027BF-B100-4BAB-BDB7-15DA3A543A1A}" type="sibTrans" cxnId="{0F780327-CEBC-4E96-A632-E3A6CD7A957F}">
      <dgm:prSet/>
      <dgm:spPr/>
      <dgm:t>
        <a:bodyPr/>
        <a:lstStyle/>
        <a:p>
          <a:endParaRPr lang="en-US"/>
        </a:p>
      </dgm:t>
    </dgm:pt>
    <dgm:pt modelId="{0971EDBE-B550-47C2-9D15-76F518260FE0}">
      <dgm:prSet phldrT="[Text]"/>
      <dgm:spPr/>
      <dgm:t>
        <a:bodyPr/>
        <a:lstStyle/>
        <a:p>
          <a:r>
            <a:rPr lang="en-US"/>
            <a:t>Cives Steel</a:t>
          </a:r>
        </a:p>
        <a:p>
          <a:r>
            <a:rPr lang="en-US"/>
            <a:t>Structural Steel</a:t>
          </a:r>
        </a:p>
      </dgm:t>
    </dgm:pt>
    <dgm:pt modelId="{A904DAFF-2254-4CC6-A223-CCA6D56AD608}" type="parTrans" cxnId="{95CC968C-BD17-4404-A29C-502188C1A135}">
      <dgm:prSet/>
      <dgm:spPr/>
      <dgm:t>
        <a:bodyPr/>
        <a:lstStyle/>
        <a:p>
          <a:endParaRPr lang="en-US"/>
        </a:p>
      </dgm:t>
    </dgm:pt>
    <dgm:pt modelId="{BD8C9271-C690-4DAA-8EDB-D0312EE2BC73}" type="sibTrans" cxnId="{95CC968C-BD17-4404-A29C-502188C1A135}">
      <dgm:prSet/>
      <dgm:spPr/>
      <dgm:t>
        <a:bodyPr/>
        <a:lstStyle/>
        <a:p>
          <a:endParaRPr lang="en-US"/>
        </a:p>
      </dgm:t>
    </dgm:pt>
    <dgm:pt modelId="{090F4849-1A4E-433F-9870-B25EC2635BB6}">
      <dgm:prSet phldrT="[Text]"/>
      <dgm:spPr/>
      <dgm:t>
        <a:bodyPr/>
        <a:lstStyle/>
        <a:p>
          <a:r>
            <a:rPr lang="en-US"/>
            <a:t>Subcontractors</a:t>
          </a:r>
        </a:p>
      </dgm:t>
    </dgm:pt>
    <dgm:pt modelId="{7F21DCEB-42D2-4A36-987D-02D88AED3683}" type="parTrans" cxnId="{2EDBEECB-3498-4EBA-B512-1EC370886E41}">
      <dgm:prSet/>
      <dgm:spPr/>
      <dgm:t>
        <a:bodyPr/>
        <a:lstStyle/>
        <a:p>
          <a:endParaRPr lang="en-US"/>
        </a:p>
      </dgm:t>
    </dgm:pt>
    <dgm:pt modelId="{D107CBAB-575A-4BB3-9EF6-29BD18463C86}" type="sibTrans" cxnId="{2EDBEECB-3498-4EBA-B512-1EC370886E41}">
      <dgm:prSet/>
      <dgm:spPr/>
      <dgm:t>
        <a:bodyPr/>
        <a:lstStyle/>
        <a:p>
          <a:endParaRPr lang="en-US"/>
        </a:p>
      </dgm:t>
    </dgm:pt>
    <dgm:pt modelId="{88E764F4-8C01-4500-8067-D1896260D805}">
      <dgm:prSet phldrT="[Text]"/>
      <dgm:spPr/>
      <dgm:t>
        <a:bodyPr/>
        <a:lstStyle/>
        <a:p>
          <a:r>
            <a:rPr lang="en-US"/>
            <a:t>CSRI Safety Services</a:t>
          </a:r>
        </a:p>
        <a:p>
          <a:r>
            <a:rPr lang="en-US"/>
            <a:t>Owners Safety Rep</a:t>
          </a:r>
        </a:p>
      </dgm:t>
    </dgm:pt>
    <dgm:pt modelId="{76AA5779-5F80-4241-9B1A-FC27722596FE}" type="parTrans" cxnId="{7A06F539-BC50-4026-A127-1F08D20814D3}">
      <dgm:prSet/>
      <dgm:spPr/>
      <dgm:t>
        <a:bodyPr/>
        <a:lstStyle/>
        <a:p>
          <a:endParaRPr lang="en-US"/>
        </a:p>
      </dgm:t>
    </dgm:pt>
    <dgm:pt modelId="{DE994D1A-A802-47FE-926D-A13F14E1A22E}" type="sibTrans" cxnId="{7A06F539-BC50-4026-A127-1F08D20814D3}">
      <dgm:prSet/>
      <dgm:spPr/>
      <dgm:t>
        <a:bodyPr/>
        <a:lstStyle/>
        <a:p>
          <a:endParaRPr lang="en-US"/>
        </a:p>
      </dgm:t>
    </dgm:pt>
    <dgm:pt modelId="{85EA6980-17BB-4BEF-804A-77BF3F6D8C79}">
      <dgm:prSet phldrT="[Text]"/>
      <dgm:spPr/>
      <dgm:t>
        <a:bodyPr/>
        <a:lstStyle/>
        <a:p>
          <a:r>
            <a:rPr lang="en-US"/>
            <a:t>HGA</a:t>
          </a:r>
        </a:p>
        <a:p>
          <a:r>
            <a:rPr lang="en-US"/>
            <a:t>Architect/Engineers</a:t>
          </a:r>
        </a:p>
      </dgm:t>
    </dgm:pt>
    <dgm:pt modelId="{E7F84E9D-983F-43A2-B1ED-74CCE53F687E}" type="parTrans" cxnId="{7087D1A5-20A9-44CD-B66E-E36CFF3460A0}">
      <dgm:prSet/>
      <dgm:spPr/>
      <dgm:t>
        <a:bodyPr/>
        <a:lstStyle/>
        <a:p>
          <a:endParaRPr lang="en-US"/>
        </a:p>
      </dgm:t>
    </dgm:pt>
    <dgm:pt modelId="{6503EBB6-24D3-478F-8C28-BB2A27D64008}" type="sibTrans" cxnId="{7087D1A5-20A9-44CD-B66E-E36CFF3460A0}">
      <dgm:prSet/>
      <dgm:spPr/>
      <dgm:t>
        <a:bodyPr/>
        <a:lstStyle/>
        <a:p>
          <a:endParaRPr lang="en-US"/>
        </a:p>
      </dgm:t>
    </dgm:pt>
    <dgm:pt modelId="{7730880B-EF25-4A91-9756-882224D00040}">
      <dgm:prSet phldrT="[Text]"/>
      <dgm:spPr/>
      <dgm:t>
        <a:bodyPr/>
        <a:lstStyle/>
        <a:p>
          <a:r>
            <a:rPr lang="en-US"/>
            <a:t>Hammes Company</a:t>
          </a:r>
        </a:p>
        <a:p>
          <a:r>
            <a:rPr lang="en-US"/>
            <a:t>Program Manager</a:t>
          </a:r>
        </a:p>
      </dgm:t>
    </dgm:pt>
    <dgm:pt modelId="{B6AA2B8B-74C9-4EA0-AD5A-76038662906C}" type="parTrans" cxnId="{E2990DA9-514C-416D-BFEE-93850BAC1402}">
      <dgm:prSet/>
      <dgm:spPr/>
      <dgm:t>
        <a:bodyPr/>
        <a:lstStyle/>
        <a:p>
          <a:endParaRPr lang="en-US"/>
        </a:p>
      </dgm:t>
    </dgm:pt>
    <dgm:pt modelId="{97B3DB52-50E5-4DA7-BD42-769B81A9E267}" type="sibTrans" cxnId="{E2990DA9-514C-416D-BFEE-93850BAC1402}">
      <dgm:prSet/>
      <dgm:spPr/>
      <dgm:t>
        <a:bodyPr/>
        <a:lstStyle/>
        <a:p>
          <a:endParaRPr lang="en-US"/>
        </a:p>
      </dgm:t>
    </dgm:pt>
    <dgm:pt modelId="{B637E46F-FD72-B745-9B5F-9E9E8E587AE7}">
      <dgm:prSet/>
      <dgm:spPr/>
      <dgm:t>
        <a:bodyPr/>
        <a:lstStyle/>
        <a:p>
          <a:r>
            <a:rPr lang="en-US"/>
            <a:t>E.J. Deseta (Bed Tower)</a:t>
          </a:r>
        </a:p>
        <a:p>
          <a:r>
            <a:rPr lang="en-US"/>
            <a:t>Advantage (Ancillary)</a:t>
          </a:r>
        </a:p>
        <a:p>
          <a:r>
            <a:rPr lang="en-US"/>
            <a:t>HVAC</a:t>
          </a:r>
        </a:p>
      </dgm:t>
    </dgm:pt>
    <dgm:pt modelId="{0C4F2F81-FB13-D948-89D9-D8CC4EFA44ED}" type="parTrans" cxnId="{A64E6A2D-9053-EF4F-B030-FE10D3707B83}">
      <dgm:prSet/>
      <dgm:spPr/>
      <dgm:t>
        <a:bodyPr/>
        <a:lstStyle/>
        <a:p>
          <a:endParaRPr lang="en-US"/>
        </a:p>
      </dgm:t>
    </dgm:pt>
    <dgm:pt modelId="{1B8B81B1-FC7A-D544-99D2-8CDD1F11FB62}" type="sibTrans" cxnId="{A64E6A2D-9053-EF4F-B030-FE10D3707B83}">
      <dgm:prSet/>
      <dgm:spPr/>
      <dgm:t>
        <a:bodyPr/>
        <a:lstStyle/>
        <a:p>
          <a:endParaRPr lang="en-US"/>
        </a:p>
      </dgm:t>
    </dgm:pt>
    <dgm:pt modelId="{CBA7DBD3-EB90-924A-9BA7-6D6CDC4A1C01}">
      <dgm:prSet/>
      <dgm:spPr/>
      <dgm:t>
        <a:bodyPr/>
        <a:lstStyle/>
        <a:p>
          <a:r>
            <a:rPr lang="en-US"/>
            <a:t>Palmieri (Bed Tower)</a:t>
          </a:r>
        </a:p>
        <a:p>
          <a:r>
            <a:rPr lang="en-US"/>
            <a:t>Scalfo (Ancillary)</a:t>
          </a:r>
        </a:p>
        <a:p>
          <a:r>
            <a:rPr lang="en-US"/>
            <a:t>Electrical</a:t>
          </a:r>
        </a:p>
      </dgm:t>
    </dgm:pt>
    <dgm:pt modelId="{342A9EDE-E42A-8046-8743-0636935E3649}" type="parTrans" cxnId="{C6DA6601-54AD-E64A-AA9E-6B0C017871E6}">
      <dgm:prSet/>
      <dgm:spPr/>
      <dgm:t>
        <a:bodyPr/>
        <a:lstStyle/>
        <a:p>
          <a:endParaRPr lang="en-US"/>
        </a:p>
      </dgm:t>
    </dgm:pt>
    <dgm:pt modelId="{C9ED28E5-4A71-7943-8653-184B600A4C1A}" type="sibTrans" cxnId="{C6DA6601-54AD-E64A-AA9E-6B0C017871E6}">
      <dgm:prSet/>
      <dgm:spPr/>
      <dgm:t>
        <a:bodyPr/>
        <a:lstStyle/>
        <a:p>
          <a:endParaRPr lang="en-US"/>
        </a:p>
      </dgm:t>
    </dgm:pt>
    <dgm:pt modelId="{9ABAF466-131F-4C1D-AEA6-F74B6946C59A}" type="pres">
      <dgm:prSet presAssocID="{1DD34795-B3A8-4333-B027-D0ED7766C13B}" presName="hierChild1" presStyleCnt="0">
        <dgm:presLayoutVars>
          <dgm:chPref val="1"/>
          <dgm:dir/>
          <dgm:animOne val="branch"/>
          <dgm:animLvl val="lvl"/>
          <dgm:resizeHandles/>
        </dgm:presLayoutVars>
      </dgm:prSet>
      <dgm:spPr/>
      <dgm:t>
        <a:bodyPr/>
        <a:lstStyle/>
        <a:p>
          <a:endParaRPr lang="en-US"/>
        </a:p>
      </dgm:t>
    </dgm:pt>
    <dgm:pt modelId="{84EDAB1D-6F85-495A-957C-203FC9EF01E8}" type="pres">
      <dgm:prSet presAssocID="{F3BEB034-A01A-4BF1-A009-6939831977B9}" presName="hierRoot1" presStyleCnt="0"/>
      <dgm:spPr/>
      <dgm:t>
        <a:bodyPr/>
        <a:lstStyle/>
        <a:p>
          <a:endParaRPr lang="en-US"/>
        </a:p>
      </dgm:t>
    </dgm:pt>
    <dgm:pt modelId="{30211B4B-7F3E-4FC5-BE9D-C2267269B752}" type="pres">
      <dgm:prSet presAssocID="{F3BEB034-A01A-4BF1-A009-6939831977B9}" presName="composite" presStyleCnt="0"/>
      <dgm:spPr/>
      <dgm:t>
        <a:bodyPr/>
        <a:lstStyle/>
        <a:p>
          <a:endParaRPr lang="en-US"/>
        </a:p>
      </dgm:t>
    </dgm:pt>
    <dgm:pt modelId="{BBA00CE9-76D3-4416-A6B9-04B2C73AC764}" type="pres">
      <dgm:prSet presAssocID="{F3BEB034-A01A-4BF1-A009-6939831977B9}" presName="background" presStyleLbl="node0" presStyleIdx="0" presStyleCnt="1"/>
      <dgm:spPr/>
      <dgm:t>
        <a:bodyPr/>
        <a:lstStyle/>
        <a:p>
          <a:endParaRPr lang="en-US"/>
        </a:p>
      </dgm:t>
    </dgm:pt>
    <dgm:pt modelId="{2164D18E-94E4-4A57-B4D0-865B1FF1DA17}" type="pres">
      <dgm:prSet presAssocID="{F3BEB034-A01A-4BF1-A009-6939831977B9}" presName="text" presStyleLbl="fgAcc0" presStyleIdx="0" presStyleCnt="1">
        <dgm:presLayoutVars>
          <dgm:chPref val="3"/>
        </dgm:presLayoutVars>
      </dgm:prSet>
      <dgm:spPr/>
      <dgm:t>
        <a:bodyPr/>
        <a:lstStyle/>
        <a:p>
          <a:endParaRPr lang="en-US"/>
        </a:p>
      </dgm:t>
    </dgm:pt>
    <dgm:pt modelId="{C738D982-98F6-434F-8A08-1BDBA82B1499}" type="pres">
      <dgm:prSet presAssocID="{F3BEB034-A01A-4BF1-A009-6939831977B9}" presName="hierChild2" presStyleCnt="0"/>
      <dgm:spPr/>
      <dgm:t>
        <a:bodyPr/>
        <a:lstStyle/>
        <a:p>
          <a:endParaRPr lang="en-US"/>
        </a:p>
      </dgm:t>
    </dgm:pt>
    <dgm:pt modelId="{B10DF133-8F88-49CF-9453-B36104603755}" type="pres">
      <dgm:prSet presAssocID="{E7F84E9D-983F-43A2-B1ED-74CCE53F687E}" presName="Name10" presStyleLbl="parChTrans1D2" presStyleIdx="0" presStyleCnt="4"/>
      <dgm:spPr/>
      <dgm:t>
        <a:bodyPr/>
        <a:lstStyle/>
        <a:p>
          <a:endParaRPr lang="en-US"/>
        </a:p>
      </dgm:t>
    </dgm:pt>
    <dgm:pt modelId="{B66C8CD6-180F-4F12-8F01-1D6156DE8BE4}" type="pres">
      <dgm:prSet presAssocID="{85EA6980-17BB-4BEF-804A-77BF3F6D8C79}" presName="hierRoot2" presStyleCnt="0"/>
      <dgm:spPr/>
      <dgm:t>
        <a:bodyPr/>
        <a:lstStyle/>
        <a:p>
          <a:endParaRPr lang="en-US"/>
        </a:p>
      </dgm:t>
    </dgm:pt>
    <dgm:pt modelId="{63333EDA-D8CC-4C04-AD18-8718DA186BD1}" type="pres">
      <dgm:prSet presAssocID="{85EA6980-17BB-4BEF-804A-77BF3F6D8C79}" presName="composite2" presStyleCnt="0"/>
      <dgm:spPr/>
      <dgm:t>
        <a:bodyPr/>
        <a:lstStyle/>
        <a:p>
          <a:endParaRPr lang="en-US"/>
        </a:p>
      </dgm:t>
    </dgm:pt>
    <dgm:pt modelId="{93F2710F-00D1-4E3C-9EA1-DA54D5A2EAAD}" type="pres">
      <dgm:prSet presAssocID="{85EA6980-17BB-4BEF-804A-77BF3F6D8C79}" presName="background2" presStyleLbl="node2" presStyleIdx="0" presStyleCnt="4"/>
      <dgm:spPr/>
      <dgm:t>
        <a:bodyPr/>
        <a:lstStyle/>
        <a:p>
          <a:endParaRPr lang="en-US"/>
        </a:p>
      </dgm:t>
    </dgm:pt>
    <dgm:pt modelId="{0AE89818-3225-4DC2-994C-E80C0B5DEDD0}" type="pres">
      <dgm:prSet presAssocID="{85EA6980-17BB-4BEF-804A-77BF3F6D8C79}" presName="text2" presStyleLbl="fgAcc2" presStyleIdx="0" presStyleCnt="4">
        <dgm:presLayoutVars>
          <dgm:chPref val="3"/>
        </dgm:presLayoutVars>
      </dgm:prSet>
      <dgm:spPr/>
      <dgm:t>
        <a:bodyPr/>
        <a:lstStyle/>
        <a:p>
          <a:endParaRPr lang="en-US"/>
        </a:p>
      </dgm:t>
    </dgm:pt>
    <dgm:pt modelId="{FD2917F7-E339-4F50-A7CF-8ACB147AF82C}" type="pres">
      <dgm:prSet presAssocID="{85EA6980-17BB-4BEF-804A-77BF3F6D8C79}" presName="hierChild3" presStyleCnt="0"/>
      <dgm:spPr/>
      <dgm:t>
        <a:bodyPr/>
        <a:lstStyle/>
        <a:p>
          <a:endParaRPr lang="en-US"/>
        </a:p>
      </dgm:t>
    </dgm:pt>
    <dgm:pt modelId="{FB5DA421-5C2D-4916-ACE3-B4944C5B3B93}" type="pres">
      <dgm:prSet presAssocID="{B6AA2B8B-74C9-4EA0-AD5A-76038662906C}" presName="Name10" presStyleLbl="parChTrans1D2" presStyleIdx="1" presStyleCnt="4"/>
      <dgm:spPr/>
      <dgm:t>
        <a:bodyPr/>
        <a:lstStyle/>
        <a:p>
          <a:endParaRPr lang="en-US"/>
        </a:p>
      </dgm:t>
    </dgm:pt>
    <dgm:pt modelId="{15125F65-EBAD-4003-A13E-937307D69D9B}" type="pres">
      <dgm:prSet presAssocID="{7730880B-EF25-4A91-9756-882224D00040}" presName="hierRoot2" presStyleCnt="0"/>
      <dgm:spPr/>
      <dgm:t>
        <a:bodyPr/>
        <a:lstStyle/>
        <a:p>
          <a:endParaRPr lang="en-US"/>
        </a:p>
      </dgm:t>
    </dgm:pt>
    <dgm:pt modelId="{A77A7161-49DA-4021-A034-88BCF91AEFFD}" type="pres">
      <dgm:prSet presAssocID="{7730880B-EF25-4A91-9756-882224D00040}" presName="composite2" presStyleCnt="0"/>
      <dgm:spPr/>
      <dgm:t>
        <a:bodyPr/>
        <a:lstStyle/>
        <a:p>
          <a:endParaRPr lang="en-US"/>
        </a:p>
      </dgm:t>
    </dgm:pt>
    <dgm:pt modelId="{7DE0BA4F-A3AC-4A63-8FA2-992A2C503C07}" type="pres">
      <dgm:prSet presAssocID="{7730880B-EF25-4A91-9756-882224D00040}" presName="background2" presStyleLbl="node2" presStyleIdx="1" presStyleCnt="4"/>
      <dgm:spPr/>
      <dgm:t>
        <a:bodyPr/>
        <a:lstStyle/>
        <a:p>
          <a:endParaRPr lang="en-US"/>
        </a:p>
      </dgm:t>
    </dgm:pt>
    <dgm:pt modelId="{8E14D7FD-48A2-4FB3-B350-C107BBA9578E}" type="pres">
      <dgm:prSet presAssocID="{7730880B-EF25-4A91-9756-882224D00040}" presName="text2" presStyleLbl="fgAcc2" presStyleIdx="1" presStyleCnt="4">
        <dgm:presLayoutVars>
          <dgm:chPref val="3"/>
        </dgm:presLayoutVars>
      </dgm:prSet>
      <dgm:spPr/>
      <dgm:t>
        <a:bodyPr/>
        <a:lstStyle/>
        <a:p>
          <a:endParaRPr lang="en-US"/>
        </a:p>
      </dgm:t>
    </dgm:pt>
    <dgm:pt modelId="{40D25539-E591-46B6-B217-BC2C597779C5}" type="pres">
      <dgm:prSet presAssocID="{7730880B-EF25-4A91-9756-882224D00040}" presName="hierChild3" presStyleCnt="0"/>
      <dgm:spPr/>
      <dgm:t>
        <a:bodyPr/>
        <a:lstStyle/>
        <a:p>
          <a:endParaRPr lang="en-US"/>
        </a:p>
      </dgm:t>
    </dgm:pt>
    <dgm:pt modelId="{60CA0CB4-1498-4696-AEDC-EFC99FE905A8}" type="pres">
      <dgm:prSet presAssocID="{769034F8-ECDC-4F39-B81D-64EC95A5AC9A}" presName="Name10" presStyleLbl="parChTrans1D2" presStyleIdx="2" presStyleCnt="4"/>
      <dgm:spPr/>
      <dgm:t>
        <a:bodyPr/>
        <a:lstStyle/>
        <a:p>
          <a:endParaRPr lang="en-US"/>
        </a:p>
      </dgm:t>
    </dgm:pt>
    <dgm:pt modelId="{39F75426-AA4B-4265-B4A5-62327AB8DF59}" type="pres">
      <dgm:prSet presAssocID="{2E8E32D4-4DFD-47A5-B407-6A599C1C0594}" presName="hierRoot2" presStyleCnt="0"/>
      <dgm:spPr/>
      <dgm:t>
        <a:bodyPr/>
        <a:lstStyle/>
        <a:p>
          <a:endParaRPr lang="en-US"/>
        </a:p>
      </dgm:t>
    </dgm:pt>
    <dgm:pt modelId="{E22A66B5-627F-4371-A0D0-A66BA1C932C7}" type="pres">
      <dgm:prSet presAssocID="{2E8E32D4-4DFD-47A5-B407-6A599C1C0594}" presName="composite2" presStyleCnt="0"/>
      <dgm:spPr/>
      <dgm:t>
        <a:bodyPr/>
        <a:lstStyle/>
        <a:p>
          <a:endParaRPr lang="en-US"/>
        </a:p>
      </dgm:t>
    </dgm:pt>
    <dgm:pt modelId="{B3F24EB3-4181-4457-912A-DD77760E99CE}" type="pres">
      <dgm:prSet presAssocID="{2E8E32D4-4DFD-47A5-B407-6A599C1C0594}" presName="background2" presStyleLbl="node2" presStyleIdx="2" presStyleCnt="4"/>
      <dgm:spPr/>
      <dgm:t>
        <a:bodyPr/>
        <a:lstStyle/>
        <a:p>
          <a:endParaRPr lang="en-US"/>
        </a:p>
      </dgm:t>
    </dgm:pt>
    <dgm:pt modelId="{77D43EE7-9EA2-4A96-AC30-A6947CC69927}" type="pres">
      <dgm:prSet presAssocID="{2E8E32D4-4DFD-47A5-B407-6A599C1C0594}" presName="text2" presStyleLbl="fgAcc2" presStyleIdx="2" presStyleCnt="4">
        <dgm:presLayoutVars>
          <dgm:chPref val="3"/>
        </dgm:presLayoutVars>
      </dgm:prSet>
      <dgm:spPr/>
      <dgm:t>
        <a:bodyPr/>
        <a:lstStyle/>
        <a:p>
          <a:endParaRPr lang="en-US"/>
        </a:p>
      </dgm:t>
    </dgm:pt>
    <dgm:pt modelId="{27770BB9-A217-429C-B787-BC40DBEDE311}" type="pres">
      <dgm:prSet presAssocID="{2E8E32D4-4DFD-47A5-B407-6A599C1C0594}" presName="hierChild3" presStyleCnt="0"/>
      <dgm:spPr/>
      <dgm:t>
        <a:bodyPr/>
        <a:lstStyle/>
        <a:p>
          <a:endParaRPr lang="en-US"/>
        </a:p>
      </dgm:t>
    </dgm:pt>
    <dgm:pt modelId="{92BF8797-F2AC-412A-B1B6-7BF3F225EB38}" type="pres">
      <dgm:prSet presAssocID="{A904DAFF-2254-4CC6-A223-CCA6D56AD608}" presName="Name17" presStyleLbl="parChTrans1D3" presStyleIdx="0" presStyleCnt="4"/>
      <dgm:spPr/>
      <dgm:t>
        <a:bodyPr/>
        <a:lstStyle/>
        <a:p>
          <a:endParaRPr lang="en-US"/>
        </a:p>
      </dgm:t>
    </dgm:pt>
    <dgm:pt modelId="{6A8378B9-7AD9-439F-9572-0FACC3ADE924}" type="pres">
      <dgm:prSet presAssocID="{0971EDBE-B550-47C2-9D15-76F518260FE0}" presName="hierRoot3" presStyleCnt="0"/>
      <dgm:spPr/>
      <dgm:t>
        <a:bodyPr/>
        <a:lstStyle/>
        <a:p>
          <a:endParaRPr lang="en-US"/>
        </a:p>
      </dgm:t>
    </dgm:pt>
    <dgm:pt modelId="{2E77342B-9938-4832-AAB7-B2AFB229B13B}" type="pres">
      <dgm:prSet presAssocID="{0971EDBE-B550-47C2-9D15-76F518260FE0}" presName="composite3" presStyleCnt="0"/>
      <dgm:spPr/>
      <dgm:t>
        <a:bodyPr/>
        <a:lstStyle/>
        <a:p>
          <a:endParaRPr lang="en-US"/>
        </a:p>
      </dgm:t>
    </dgm:pt>
    <dgm:pt modelId="{108300AA-FE18-47DA-9356-EACB050CDBEF}" type="pres">
      <dgm:prSet presAssocID="{0971EDBE-B550-47C2-9D15-76F518260FE0}" presName="background3" presStyleLbl="node3" presStyleIdx="0" presStyleCnt="4"/>
      <dgm:spPr/>
      <dgm:t>
        <a:bodyPr/>
        <a:lstStyle/>
        <a:p>
          <a:endParaRPr lang="en-US"/>
        </a:p>
      </dgm:t>
    </dgm:pt>
    <dgm:pt modelId="{6B0235EA-11FB-41B2-A514-D6620858F8DE}" type="pres">
      <dgm:prSet presAssocID="{0971EDBE-B550-47C2-9D15-76F518260FE0}" presName="text3" presStyleLbl="fgAcc3" presStyleIdx="0" presStyleCnt="4">
        <dgm:presLayoutVars>
          <dgm:chPref val="3"/>
        </dgm:presLayoutVars>
      </dgm:prSet>
      <dgm:spPr/>
      <dgm:t>
        <a:bodyPr/>
        <a:lstStyle/>
        <a:p>
          <a:endParaRPr lang="en-US"/>
        </a:p>
      </dgm:t>
    </dgm:pt>
    <dgm:pt modelId="{048A1003-53D1-4FA4-9866-939F594C928E}" type="pres">
      <dgm:prSet presAssocID="{0971EDBE-B550-47C2-9D15-76F518260FE0}" presName="hierChild4" presStyleCnt="0"/>
      <dgm:spPr/>
      <dgm:t>
        <a:bodyPr/>
        <a:lstStyle/>
        <a:p>
          <a:endParaRPr lang="en-US"/>
        </a:p>
      </dgm:t>
    </dgm:pt>
    <dgm:pt modelId="{D3A3C847-6D3D-9E42-A4B5-3A2449772DED}" type="pres">
      <dgm:prSet presAssocID="{0C4F2F81-FB13-D948-89D9-D8CC4EFA44ED}" presName="Name17" presStyleLbl="parChTrans1D3" presStyleIdx="1" presStyleCnt="4"/>
      <dgm:spPr/>
      <dgm:t>
        <a:bodyPr/>
        <a:lstStyle/>
        <a:p>
          <a:endParaRPr lang="en-US"/>
        </a:p>
      </dgm:t>
    </dgm:pt>
    <dgm:pt modelId="{480E3248-6A4F-E54F-A81B-583B10AA66CE}" type="pres">
      <dgm:prSet presAssocID="{B637E46F-FD72-B745-9B5F-9E9E8E587AE7}" presName="hierRoot3" presStyleCnt="0"/>
      <dgm:spPr/>
      <dgm:t>
        <a:bodyPr/>
        <a:lstStyle/>
        <a:p>
          <a:endParaRPr lang="en-US"/>
        </a:p>
      </dgm:t>
    </dgm:pt>
    <dgm:pt modelId="{4B3994D1-299D-FA44-A821-BE7EFF25A210}" type="pres">
      <dgm:prSet presAssocID="{B637E46F-FD72-B745-9B5F-9E9E8E587AE7}" presName="composite3" presStyleCnt="0"/>
      <dgm:spPr/>
      <dgm:t>
        <a:bodyPr/>
        <a:lstStyle/>
        <a:p>
          <a:endParaRPr lang="en-US"/>
        </a:p>
      </dgm:t>
    </dgm:pt>
    <dgm:pt modelId="{DF09C00E-8D06-EC44-A400-E5F6F1DFA1EE}" type="pres">
      <dgm:prSet presAssocID="{B637E46F-FD72-B745-9B5F-9E9E8E587AE7}" presName="background3" presStyleLbl="node3" presStyleIdx="1" presStyleCnt="4"/>
      <dgm:spPr/>
      <dgm:t>
        <a:bodyPr/>
        <a:lstStyle/>
        <a:p>
          <a:endParaRPr lang="en-US"/>
        </a:p>
      </dgm:t>
    </dgm:pt>
    <dgm:pt modelId="{131D7CB5-78B8-2A43-963E-A84597F55EE2}" type="pres">
      <dgm:prSet presAssocID="{B637E46F-FD72-B745-9B5F-9E9E8E587AE7}" presName="text3" presStyleLbl="fgAcc3" presStyleIdx="1" presStyleCnt="4">
        <dgm:presLayoutVars>
          <dgm:chPref val="3"/>
        </dgm:presLayoutVars>
      </dgm:prSet>
      <dgm:spPr/>
      <dgm:t>
        <a:bodyPr/>
        <a:lstStyle/>
        <a:p>
          <a:endParaRPr lang="en-US"/>
        </a:p>
      </dgm:t>
    </dgm:pt>
    <dgm:pt modelId="{9356CE02-3CD0-944B-B96F-E9596E19C3EA}" type="pres">
      <dgm:prSet presAssocID="{B637E46F-FD72-B745-9B5F-9E9E8E587AE7}" presName="hierChild4" presStyleCnt="0"/>
      <dgm:spPr/>
      <dgm:t>
        <a:bodyPr/>
        <a:lstStyle/>
        <a:p>
          <a:endParaRPr lang="en-US"/>
        </a:p>
      </dgm:t>
    </dgm:pt>
    <dgm:pt modelId="{52C0056C-B479-CA45-9EAB-27FCC9F0C5E5}" type="pres">
      <dgm:prSet presAssocID="{342A9EDE-E42A-8046-8743-0636935E3649}" presName="Name17" presStyleLbl="parChTrans1D3" presStyleIdx="2" presStyleCnt="4"/>
      <dgm:spPr/>
      <dgm:t>
        <a:bodyPr/>
        <a:lstStyle/>
        <a:p>
          <a:endParaRPr lang="en-US"/>
        </a:p>
      </dgm:t>
    </dgm:pt>
    <dgm:pt modelId="{C5C24064-56DE-784E-A356-4EFFE0919F5C}" type="pres">
      <dgm:prSet presAssocID="{CBA7DBD3-EB90-924A-9BA7-6D6CDC4A1C01}" presName="hierRoot3" presStyleCnt="0"/>
      <dgm:spPr/>
      <dgm:t>
        <a:bodyPr/>
        <a:lstStyle/>
        <a:p>
          <a:endParaRPr lang="en-US"/>
        </a:p>
      </dgm:t>
    </dgm:pt>
    <dgm:pt modelId="{83C08CD9-8E52-E34F-BE20-A7605BB67AFD}" type="pres">
      <dgm:prSet presAssocID="{CBA7DBD3-EB90-924A-9BA7-6D6CDC4A1C01}" presName="composite3" presStyleCnt="0"/>
      <dgm:spPr/>
      <dgm:t>
        <a:bodyPr/>
        <a:lstStyle/>
        <a:p>
          <a:endParaRPr lang="en-US"/>
        </a:p>
      </dgm:t>
    </dgm:pt>
    <dgm:pt modelId="{E59BBEDB-3CF4-604F-8208-A83F1C0B58CB}" type="pres">
      <dgm:prSet presAssocID="{CBA7DBD3-EB90-924A-9BA7-6D6CDC4A1C01}" presName="background3" presStyleLbl="node3" presStyleIdx="2" presStyleCnt="4"/>
      <dgm:spPr/>
      <dgm:t>
        <a:bodyPr/>
        <a:lstStyle/>
        <a:p>
          <a:endParaRPr lang="en-US"/>
        </a:p>
      </dgm:t>
    </dgm:pt>
    <dgm:pt modelId="{7FF08C47-9CBB-684A-B3E6-4C42BE1C78E2}" type="pres">
      <dgm:prSet presAssocID="{CBA7DBD3-EB90-924A-9BA7-6D6CDC4A1C01}" presName="text3" presStyleLbl="fgAcc3" presStyleIdx="2" presStyleCnt="4">
        <dgm:presLayoutVars>
          <dgm:chPref val="3"/>
        </dgm:presLayoutVars>
      </dgm:prSet>
      <dgm:spPr/>
      <dgm:t>
        <a:bodyPr/>
        <a:lstStyle/>
        <a:p>
          <a:endParaRPr lang="en-US"/>
        </a:p>
      </dgm:t>
    </dgm:pt>
    <dgm:pt modelId="{4B4B5CF4-D324-8C43-B1D2-0A3DAF3B22F7}" type="pres">
      <dgm:prSet presAssocID="{CBA7DBD3-EB90-924A-9BA7-6D6CDC4A1C01}" presName="hierChild4" presStyleCnt="0"/>
      <dgm:spPr/>
      <dgm:t>
        <a:bodyPr/>
        <a:lstStyle/>
        <a:p>
          <a:endParaRPr lang="en-US"/>
        </a:p>
      </dgm:t>
    </dgm:pt>
    <dgm:pt modelId="{5CED4A45-166E-48A3-B559-688D014441DE}" type="pres">
      <dgm:prSet presAssocID="{7F21DCEB-42D2-4A36-987D-02D88AED3683}" presName="Name17" presStyleLbl="parChTrans1D3" presStyleIdx="3" presStyleCnt="4"/>
      <dgm:spPr/>
      <dgm:t>
        <a:bodyPr/>
        <a:lstStyle/>
        <a:p>
          <a:endParaRPr lang="en-US"/>
        </a:p>
      </dgm:t>
    </dgm:pt>
    <dgm:pt modelId="{9A63ACC2-62FA-41E8-967D-1E4E97A9E76B}" type="pres">
      <dgm:prSet presAssocID="{090F4849-1A4E-433F-9870-B25EC2635BB6}" presName="hierRoot3" presStyleCnt="0"/>
      <dgm:spPr/>
      <dgm:t>
        <a:bodyPr/>
        <a:lstStyle/>
        <a:p>
          <a:endParaRPr lang="en-US"/>
        </a:p>
      </dgm:t>
    </dgm:pt>
    <dgm:pt modelId="{B18068BD-C31D-415B-A977-010C43B8386D}" type="pres">
      <dgm:prSet presAssocID="{090F4849-1A4E-433F-9870-B25EC2635BB6}" presName="composite3" presStyleCnt="0"/>
      <dgm:spPr/>
      <dgm:t>
        <a:bodyPr/>
        <a:lstStyle/>
        <a:p>
          <a:endParaRPr lang="en-US"/>
        </a:p>
      </dgm:t>
    </dgm:pt>
    <dgm:pt modelId="{6EB89416-4139-47AC-B1F9-33FAF9644346}" type="pres">
      <dgm:prSet presAssocID="{090F4849-1A4E-433F-9870-B25EC2635BB6}" presName="background3" presStyleLbl="node3" presStyleIdx="3" presStyleCnt="4"/>
      <dgm:spPr/>
      <dgm:t>
        <a:bodyPr/>
        <a:lstStyle/>
        <a:p>
          <a:endParaRPr lang="en-US"/>
        </a:p>
      </dgm:t>
    </dgm:pt>
    <dgm:pt modelId="{C419F1AE-02AB-45B0-9439-242E079FDC45}" type="pres">
      <dgm:prSet presAssocID="{090F4849-1A4E-433F-9870-B25EC2635BB6}" presName="text3" presStyleLbl="fgAcc3" presStyleIdx="3" presStyleCnt="4">
        <dgm:presLayoutVars>
          <dgm:chPref val="3"/>
        </dgm:presLayoutVars>
      </dgm:prSet>
      <dgm:spPr/>
      <dgm:t>
        <a:bodyPr/>
        <a:lstStyle/>
        <a:p>
          <a:endParaRPr lang="en-US"/>
        </a:p>
      </dgm:t>
    </dgm:pt>
    <dgm:pt modelId="{FEFE3849-51DA-4834-B977-641B22AE5F6C}" type="pres">
      <dgm:prSet presAssocID="{090F4849-1A4E-433F-9870-B25EC2635BB6}" presName="hierChild4" presStyleCnt="0"/>
      <dgm:spPr/>
      <dgm:t>
        <a:bodyPr/>
        <a:lstStyle/>
        <a:p>
          <a:endParaRPr lang="en-US"/>
        </a:p>
      </dgm:t>
    </dgm:pt>
    <dgm:pt modelId="{5E572FB9-A779-4266-833E-C3694F74E6F3}" type="pres">
      <dgm:prSet presAssocID="{76AA5779-5F80-4241-9B1A-FC27722596FE}" presName="Name10" presStyleLbl="parChTrans1D2" presStyleIdx="3" presStyleCnt="4"/>
      <dgm:spPr/>
      <dgm:t>
        <a:bodyPr/>
        <a:lstStyle/>
        <a:p>
          <a:endParaRPr lang="en-US"/>
        </a:p>
      </dgm:t>
    </dgm:pt>
    <dgm:pt modelId="{68AB2E71-0D39-4D54-A680-D8336E690549}" type="pres">
      <dgm:prSet presAssocID="{88E764F4-8C01-4500-8067-D1896260D805}" presName="hierRoot2" presStyleCnt="0"/>
      <dgm:spPr/>
      <dgm:t>
        <a:bodyPr/>
        <a:lstStyle/>
        <a:p>
          <a:endParaRPr lang="en-US"/>
        </a:p>
      </dgm:t>
    </dgm:pt>
    <dgm:pt modelId="{3C753BEB-7C71-4B45-87A7-143E5B0D682F}" type="pres">
      <dgm:prSet presAssocID="{88E764F4-8C01-4500-8067-D1896260D805}" presName="composite2" presStyleCnt="0"/>
      <dgm:spPr/>
      <dgm:t>
        <a:bodyPr/>
        <a:lstStyle/>
        <a:p>
          <a:endParaRPr lang="en-US"/>
        </a:p>
      </dgm:t>
    </dgm:pt>
    <dgm:pt modelId="{5942A741-0E0C-493F-B66E-AD06BA7264E1}" type="pres">
      <dgm:prSet presAssocID="{88E764F4-8C01-4500-8067-D1896260D805}" presName="background2" presStyleLbl="node2" presStyleIdx="3" presStyleCnt="4"/>
      <dgm:spPr/>
      <dgm:t>
        <a:bodyPr/>
        <a:lstStyle/>
        <a:p>
          <a:endParaRPr lang="en-US"/>
        </a:p>
      </dgm:t>
    </dgm:pt>
    <dgm:pt modelId="{86157F65-88E5-44B0-AFC7-3B50D35D163A}" type="pres">
      <dgm:prSet presAssocID="{88E764F4-8C01-4500-8067-D1896260D805}" presName="text2" presStyleLbl="fgAcc2" presStyleIdx="3" presStyleCnt="4">
        <dgm:presLayoutVars>
          <dgm:chPref val="3"/>
        </dgm:presLayoutVars>
      </dgm:prSet>
      <dgm:spPr/>
      <dgm:t>
        <a:bodyPr/>
        <a:lstStyle/>
        <a:p>
          <a:endParaRPr lang="en-US"/>
        </a:p>
      </dgm:t>
    </dgm:pt>
    <dgm:pt modelId="{1E84B170-2AB8-4FFD-9780-76B6BC253671}" type="pres">
      <dgm:prSet presAssocID="{88E764F4-8C01-4500-8067-D1896260D805}" presName="hierChild3" presStyleCnt="0"/>
      <dgm:spPr/>
      <dgm:t>
        <a:bodyPr/>
        <a:lstStyle/>
        <a:p>
          <a:endParaRPr lang="en-US"/>
        </a:p>
      </dgm:t>
    </dgm:pt>
  </dgm:ptLst>
  <dgm:cxnLst>
    <dgm:cxn modelId="{D5AABA8A-B0DD-421C-BBD9-43330133FBDB}" type="presOf" srcId="{B6AA2B8B-74C9-4EA0-AD5A-76038662906C}" destId="{FB5DA421-5C2D-4916-ACE3-B4944C5B3B93}" srcOrd="0" destOrd="0" presId="urn:microsoft.com/office/officeart/2005/8/layout/hierarchy1"/>
    <dgm:cxn modelId="{7087D1A5-20A9-44CD-B66E-E36CFF3460A0}" srcId="{F3BEB034-A01A-4BF1-A009-6939831977B9}" destId="{85EA6980-17BB-4BEF-804A-77BF3F6D8C79}" srcOrd="0" destOrd="0" parTransId="{E7F84E9D-983F-43A2-B1ED-74CCE53F687E}" sibTransId="{6503EBB6-24D3-478F-8C28-BB2A27D64008}"/>
    <dgm:cxn modelId="{95CC968C-BD17-4404-A29C-502188C1A135}" srcId="{2E8E32D4-4DFD-47A5-B407-6A599C1C0594}" destId="{0971EDBE-B550-47C2-9D15-76F518260FE0}" srcOrd="0" destOrd="0" parTransId="{A904DAFF-2254-4CC6-A223-CCA6D56AD608}" sibTransId="{BD8C9271-C690-4DAA-8EDB-D0312EE2BC73}"/>
    <dgm:cxn modelId="{BC4E8AAB-A2D6-4B73-891A-68D030C075EF}" type="presOf" srcId="{88E764F4-8C01-4500-8067-D1896260D805}" destId="{86157F65-88E5-44B0-AFC7-3B50D35D163A}" srcOrd="0" destOrd="0" presId="urn:microsoft.com/office/officeart/2005/8/layout/hierarchy1"/>
    <dgm:cxn modelId="{A1407121-45DC-48B4-B8F7-99AF132CC32D}" type="presOf" srcId="{7730880B-EF25-4A91-9756-882224D00040}" destId="{8E14D7FD-48A2-4FB3-B350-C107BBA9578E}" srcOrd="0" destOrd="0" presId="urn:microsoft.com/office/officeart/2005/8/layout/hierarchy1"/>
    <dgm:cxn modelId="{58C3CBAA-8F38-4C85-B112-D1EFFB67D421}" type="presOf" srcId="{F3BEB034-A01A-4BF1-A009-6939831977B9}" destId="{2164D18E-94E4-4A57-B4D0-865B1FF1DA17}" srcOrd="0" destOrd="0" presId="urn:microsoft.com/office/officeart/2005/8/layout/hierarchy1"/>
    <dgm:cxn modelId="{C6DA6601-54AD-E64A-AA9E-6B0C017871E6}" srcId="{2E8E32D4-4DFD-47A5-B407-6A599C1C0594}" destId="{CBA7DBD3-EB90-924A-9BA7-6D6CDC4A1C01}" srcOrd="2" destOrd="0" parTransId="{342A9EDE-E42A-8046-8743-0636935E3649}" sibTransId="{C9ED28E5-4A71-7943-8653-184B600A4C1A}"/>
    <dgm:cxn modelId="{E411A52E-2D92-4781-9363-D2DE2B21F2A1}" type="presOf" srcId="{769034F8-ECDC-4F39-B81D-64EC95A5AC9A}" destId="{60CA0CB4-1498-4696-AEDC-EFC99FE905A8}" srcOrd="0" destOrd="0" presId="urn:microsoft.com/office/officeart/2005/8/layout/hierarchy1"/>
    <dgm:cxn modelId="{4A43F21C-4B81-4D7B-AF61-A81351CA937D}" type="presOf" srcId="{A904DAFF-2254-4CC6-A223-CCA6D56AD608}" destId="{92BF8797-F2AC-412A-B1B6-7BF3F225EB38}" srcOrd="0" destOrd="0" presId="urn:microsoft.com/office/officeart/2005/8/layout/hierarchy1"/>
    <dgm:cxn modelId="{5776D740-7083-4BA2-A79C-F8407640CDBF}" type="presOf" srcId="{2E8E32D4-4DFD-47A5-B407-6A599C1C0594}" destId="{77D43EE7-9EA2-4A96-AC30-A6947CC69927}" srcOrd="0" destOrd="0" presId="urn:microsoft.com/office/officeart/2005/8/layout/hierarchy1"/>
    <dgm:cxn modelId="{D90C363C-35E6-4315-970A-8E7D5A25114D}" type="presOf" srcId="{7F21DCEB-42D2-4A36-987D-02D88AED3683}" destId="{5CED4A45-166E-48A3-B559-688D014441DE}" srcOrd="0" destOrd="0" presId="urn:microsoft.com/office/officeart/2005/8/layout/hierarchy1"/>
    <dgm:cxn modelId="{2EDBEECB-3498-4EBA-B512-1EC370886E41}" srcId="{2E8E32D4-4DFD-47A5-B407-6A599C1C0594}" destId="{090F4849-1A4E-433F-9870-B25EC2635BB6}" srcOrd="3" destOrd="0" parTransId="{7F21DCEB-42D2-4A36-987D-02D88AED3683}" sibTransId="{D107CBAB-575A-4BB3-9EF6-29BD18463C86}"/>
    <dgm:cxn modelId="{DD7AA1CE-77C8-4E43-8CA5-6CD0A5A17E20}" type="presOf" srcId="{090F4849-1A4E-433F-9870-B25EC2635BB6}" destId="{C419F1AE-02AB-45B0-9439-242E079FDC45}" srcOrd="0" destOrd="0" presId="urn:microsoft.com/office/officeart/2005/8/layout/hierarchy1"/>
    <dgm:cxn modelId="{9FD89DBE-114F-4B9F-886B-C861066202EF}" type="presOf" srcId="{B637E46F-FD72-B745-9B5F-9E9E8E587AE7}" destId="{131D7CB5-78B8-2A43-963E-A84597F55EE2}" srcOrd="0" destOrd="0" presId="urn:microsoft.com/office/officeart/2005/8/layout/hierarchy1"/>
    <dgm:cxn modelId="{CA955C0A-1AC2-4B80-AD5F-C82F0F26F41A}" type="presOf" srcId="{76AA5779-5F80-4241-9B1A-FC27722596FE}" destId="{5E572FB9-A779-4266-833E-C3694F74E6F3}" srcOrd="0" destOrd="0" presId="urn:microsoft.com/office/officeart/2005/8/layout/hierarchy1"/>
    <dgm:cxn modelId="{A64E6A2D-9053-EF4F-B030-FE10D3707B83}" srcId="{2E8E32D4-4DFD-47A5-B407-6A599C1C0594}" destId="{B637E46F-FD72-B745-9B5F-9E9E8E587AE7}" srcOrd="1" destOrd="0" parTransId="{0C4F2F81-FB13-D948-89D9-D8CC4EFA44ED}" sibTransId="{1B8B81B1-FC7A-D544-99D2-8CDD1F11FB62}"/>
    <dgm:cxn modelId="{EBE5AEAC-4AE7-4D5C-BABE-6FD434EA47E3}" type="presOf" srcId="{CBA7DBD3-EB90-924A-9BA7-6D6CDC4A1C01}" destId="{7FF08C47-9CBB-684A-B3E6-4C42BE1C78E2}" srcOrd="0" destOrd="0" presId="urn:microsoft.com/office/officeart/2005/8/layout/hierarchy1"/>
    <dgm:cxn modelId="{0FFDD3B0-AC0C-4F7D-9189-724A06A0F230}" type="presOf" srcId="{0971EDBE-B550-47C2-9D15-76F518260FE0}" destId="{6B0235EA-11FB-41B2-A514-D6620858F8DE}" srcOrd="0" destOrd="0" presId="urn:microsoft.com/office/officeart/2005/8/layout/hierarchy1"/>
    <dgm:cxn modelId="{0F780327-CEBC-4E96-A632-E3A6CD7A957F}" srcId="{F3BEB034-A01A-4BF1-A009-6939831977B9}" destId="{2E8E32D4-4DFD-47A5-B407-6A599C1C0594}" srcOrd="2" destOrd="0" parTransId="{769034F8-ECDC-4F39-B81D-64EC95A5AC9A}" sibTransId="{EDA027BF-B100-4BAB-BDB7-15DA3A543A1A}"/>
    <dgm:cxn modelId="{5F9E2052-2883-4BDF-A52E-C1E34189AA87}" type="presOf" srcId="{1DD34795-B3A8-4333-B027-D0ED7766C13B}" destId="{9ABAF466-131F-4C1D-AEA6-F74B6946C59A}" srcOrd="0" destOrd="0" presId="urn:microsoft.com/office/officeart/2005/8/layout/hierarchy1"/>
    <dgm:cxn modelId="{7A06F539-BC50-4026-A127-1F08D20814D3}" srcId="{F3BEB034-A01A-4BF1-A009-6939831977B9}" destId="{88E764F4-8C01-4500-8067-D1896260D805}" srcOrd="3" destOrd="0" parTransId="{76AA5779-5F80-4241-9B1A-FC27722596FE}" sibTransId="{DE994D1A-A802-47FE-926D-A13F14E1A22E}"/>
    <dgm:cxn modelId="{D4137EE9-D951-4134-82A7-C7567549537D}" type="presOf" srcId="{342A9EDE-E42A-8046-8743-0636935E3649}" destId="{52C0056C-B479-CA45-9EAB-27FCC9F0C5E5}" srcOrd="0" destOrd="0" presId="urn:microsoft.com/office/officeart/2005/8/layout/hierarchy1"/>
    <dgm:cxn modelId="{529CC0AF-15D7-4BB7-991D-B90FEC801B1E}" type="presOf" srcId="{85EA6980-17BB-4BEF-804A-77BF3F6D8C79}" destId="{0AE89818-3225-4DC2-994C-E80C0B5DEDD0}" srcOrd="0" destOrd="0" presId="urn:microsoft.com/office/officeart/2005/8/layout/hierarchy1"/>
    <dgm:cxn modelId="{28D17DB9-12E8-4F3D-8764-EF9AEBD8E503}" type="presOf" srcId="{E7F84E9D-983F-43A2-B1ED-74CCE53F687E}" destId="{B10DF133-8F88-49CF-9453-B36104603755}" srcOrd="0" destOrd="0" presId="urn:microsoft.com/office/officeart/2005/8/layout/hierarchy1"/>
    <dgm:cxn modelId="{E2990DA9-514C-416D-BFEE-93850BAC1402}" srcId="{F3BEB034-A01A-4BF1-A009-6939831977B9}" destId="{7730880B-EF25-4A91-9756-882224D00040}" srcOrd="1" destOrd="0" parTransId="{B6AA2B8B-74C9-4EA0-AD5A-76038662906C}" sibTransId="{97B3DB52-50E5-4DA7-BD42-769B81A9E267}"/>
    <dgm:cxn modelId="{98A19DBE-0A02-47DC-9833-8CBFF233A59F}" srcId="{1DD34795-B3A8-4333-B027-D0ED7766C13B}" destId="{F3BEB034-A01A-4BF1-A009-6939831977B9}" srcOrd="0" destOrd="0" parTransId="{6BC506C0-20B3-45AC-BEFB-602EA7194BAF}" sibTransId="{E19B8894-A0CB-4919-B2CC-E9AF3AE02CB2}"/>
    <dgm:cxn modelId="{09F65CFA-3884-47CB-94DE-4A1E61994809}" type="presOf" srcId="{0C4F2F81-FB13-D948-89D9-D8CC4EFA44ED}" destId="{D3A3C847-6D3D-9E42-A4B5-3A2449772DED}" srcOrd="0" destOrd="0" presId="urn:microsoft.com/office/officeart/2005/8/layout/hierarchy1"/>
    <dgm:cxn modelId="{19B5791F-F350-4A10-BD53-1E573727B6C0}" type="presParOf" srcId="{9ABAF466-131F-4C1D-AEA6-F74B6946C59A}" destId="{84EDAB1D-6F85-495A-957C-203FC9EF01E8}" srcOrd="0" destOrd="0" presId="urn:microsoft.com/office/officeart/2005/8/layout/hierarchy1"/>
    <dgm:cxn modelId="{EEA2581B-4693-4BF7-9DDC-80A2A6495D99}" type="presParOf" srcId="{84EDAB1D-6F85-495A-957C-203FC9EF01E8}" destId="{30211B4B-7F3E-4FC5-BE9D-C2267269B752}" srcOrd="0" destOrd="0" presId="urn:microsoft.com/office/officeart/2005/8/layout/hierarchy1"/>
    <dgm:cxn modelId="{5A60CACF-4428-4E8F-9C78-F0FF77568855}" type="presParOf" srcId="{30211B4B-7F3E-4FC5-BE9D-C2267269B752}" destId="{BBA00CE9-76D3-4416-A6B9-04B2C73AC764}" srcOrd="0" destOrd="0" presId="urn:microsoft.com/office/officeart/2005/8/layout/hierarchy1"/>
    <dgm:cxn modelId="{3ADF82DC-C6F6-44DA-89E0-9000972CC33D}" type="presParOf" srcId="{30211B4B-7F3E-4FC5-BE9D-C2267269B752}" destId="{2164D18E-94E4-4A57-B4D0-865B1FF1DA17}" srcOrd="1" destOrd="0" presId="urn:microsoft.com/office/officeart/2005/8/layout/hierarchy1"/>
    <dgm:cxn modelId="{66D442E3-4CE8-43D6-B0F3-89E4B8BFD65F}" type="presParOf" srcId="{84EDAB1D-6F85-495A-957C-203FC9EF01E8}" destId="{C738D982-98F6-434F-8A08-1BDBA82B1499}" srcOrd="1" destOrd="0" presId="urn:microsoft.com/office/officeart/2005/8/layout/hierarchy1"/>
    <dgm:cxn modelId="{6AE475B9-88C1-44D4-AABD-4DB3DFCC90B0}" type="presParOf" srcId="{C738D982-98F6-434F-8A08-1BDBA82B1499}" destId="{B10DF133-8F88-49CF-9453-B36104603755}" srcOrd="0" destOrd="0" presId="urn:microsoft.com/office/officeart/2005/8/layout/hierarchy1"/>
    <dgm:cxn modelId="{3507D1D2-C140-40B7-88AF-4119FE50459D}" type="presParOf" srcId="{C738D982-98F6-434F-8A08-1BDBA82B1499}" destId="{B66C8CD6-180F-4F12-8F01-1D6156DE8BE4}" srcOrd="1" destOrd="0" presId="urn:microsoft.com/office/officeart/2005/8/layout/hierarchy1"/>
    <dgm:cxn modelId="{D9E4BB0D-DC1A-4A83-AAAA-1353BD316F5E}" type="presParOf" srcId="{B66C8CD6-180F-4F12-8F01-1D6156DE8BE4}" destId="{63333EDA-D8CC-4C04-AD18-8718DA186BD1}" srcOrd="0" destOrd="0" presId="urn:microsoft.com/office/officeart/2005/8/layout/hierarchy1"/>
    <dgm:cxn modelId="{038556AD-8C48-473F-BF9A-8D2D9A7DBD3F}" type="presParOf" srcId="{63333EDA-D8CC-4C04-AD18-8718DA186BD1}" destId="{93F2710F-00D1-4E3C-9EA1-DA54D5A2EAAD}" srcOrd="0" destOrd="0" presId="urn:microsoft.com/office/officeart/2005/8/layout/hierarchy1"/>
    <dgm:cxn modelId="{09BF2596-880D-4694-BA0C-519C67960839}" type="presParOf" srcId="{63333EDA-D8CC-4C04-AD18-8718DA186BD1}" destId="{0AE89818-3225-4DC2-994C-E80C0B5DEDD0}" srcOrd="1" destOrd="0" presId="urn:microsoft.com/office/officeart/2005/8/layout/hierarchy1"/>
    <dgm:cxn modelId="{D8BF0848-A21D-47BD-AC4B-11F307DB0CD6}" type="presParOf" srcId="{B66C8CD6-180F-4F12-8F01-1D6156DE8BE4}" destId="{FD2917F7-E339-4F50-A7CF-8ACB147AF82C}" srcOrd="1" destOrd="0" presId="urn:microsoft.com/office/officeart/2005/8/layout/hierarchy1"/>
    <dgm:cxn modelId="{6D370ACF-CB7A-42B7-B767-AFE7DA1CC640}" type="presParOf" srcId="{C738D982-98F6-434F-8A08-1BDBA82B1499}" destId="{FB5DA421-5C2D-4916-ACE3-B4944C5B3B93}" srcOrd="2" destOrd="0" presId="urn:microsoft.com/office/officeart/2005/8/layout/hierarchy1"/>
    <dgm:cxn modelId="{97BF09F2-E4BD-4463-B86E-1EFA0126002B}" type="presParOf" srcId="{C738D982-98F6-434F-8A08-1BDBA82B1499}" destId="{15125F65-EBAD-4003-A13E-937307D69D9B}" srcOrd="3" destOrd="0" presId="urn:microsoft.com/office/officeart/2005/8/layout/hierarchy1"/>
    <dgm:cxn modelId="{25DB4FF4-C9BA-415D-B8F8-5D62FAE3CD3A}" type="presParOf" srcId="{15125F65-EBAD-4003-A13E-937307D69D9B}" destId="{A77A7161-49DA-4021-A034-88BCF91AEFFD}" srcOrd="0" destOrd="0" presId="urn:microsoft.com/office/officeart/2005/8/layout/hierarchy1"/>
    <dgm:cxn modelId="{DCAF20DC-1A59-4D03-B22E-94A2FC7B95CF}" type="presParOf" srcId="{A77A7161-49DA-4021-A034-88BCF91AEFFD}" destId="{7DE0BA4F-A3AC-4A63-8FA2-992A2C503C07}" srcOrd="0" destOrd="0" presId="urn:microsoft.com/office/officeart/2005/8/layout/hierarchy1"/>
    <dgm:cxn modelId="{058F2E77-71BA-4319-B881-2979B83B6ACC}" type="presParOf" srcId="{A77A7161-49DA-4021-A034-88BCF91AEFFD}" destId="{8E14D7FD-48A2-4FB3-B350-C107BBA9578E}" srcOrd="1" destOrd="0" presId="urn:microsoft.com/office/officeart/2005/8/layout/hierarchy1"/>
    <dgm:cxn modelId="{B8C1BC93-D5E6-4AEC-AB84-04EA58D15B21}" type="presParOf" srcId="{15125F65-EBAD-4003-A13E-937307D69D9B}" destId="{40D25539-E591-46B6-B217-BC2C597779C5}" srcOrd="1" destOrd="0" presId="urn:microsoft.com/office/officeart/2005/8/layout/hierarchy1"/>
    <dgm:cxn modelId="{2970BAF4-8BBC-4335-9E0A-D2DA4D3D9A32}" type="presParOf" srcId="{C738D982-98F6-434F-8A08-1BDBA82B1499}" destId="{60CA0CB4-1498-4696-AEDC-EFC99FE905A8}" srcOrd="4" destOrd="0" presId="urn:microsoft.com/office/officeart/2005/8/layout/hierarchy1"/>
    <dgm:cxn modelId="{410A0B00-C653-4254-90CD-E17453D41201}" type="presParOf" srcId="{C738D982-98F6-434F-8A08-1BDBA82B1499}" destId="{39F75426-AA4B-4265-B4A5-62327AB8DF59}" srcOrd="5" destOrd="0" presId="urn:microsoft.com/office/officeart/2005/8/layout/hierarchy1"/>
    <dgm:cxn modelId="{3A04334C-F556-4C31-9EB4-C4B9F5798691}" type="presParOf" srcId="{39F75426-AA4B-4265-B4A5-62327AB8DF59}" destId="{E22A66B5-627F-4371-A0D0-A66BA1C932C7}" srcOrd="0" destOrd="0" presId="urn:microsoft.com/office/officeart/2005/8/layout/hierarchy1"/>
    <dgm:cxn modelId="{4D0218B3-A6BF-4E47-908D-574C88AA4DAB}" type="presParOf" srcId="{E22A66B5-627F-4371-A0D0-A66BA1C932C7}" destId="{B3F24EB3-4181-4457-912A-DD77760E99CE}" srcOrd="0" destOrd="0" presId="urn:microsoft.com/office/officeart/2005/8/layout/hierarchy1"/>
    <dgm:cxn modelId="{836B5B77-C78E-4FCE-B66F-A1D1F66B0786}" type="presParOf" srcId="{E22A66B5-627F-4371-A0D0-A66BA1C932C7}" destId="{77D43EE7-9EA2-4A96-AC30-A6947CC69927}" srcOrd="1" destOrd="0" presId="urn:microsoft.com/office/officeart/2005/8/layout/hierarchy1"/>
    <dgm:cxn modelId="{01C55A1F-41B1-4990-B500-6F81F594F03F}" type="presParOf" srcId="{39F75426-AA4B-4265-B4A5-62327AB8DF59}" destId="{27770BB9-A217-429C-B787-BC40DBEDE311}" srcOrd="1" destOrd="0" presId="urn:microsoft.com/office/officeart/2005/8/layout/hierarchy1"/>
    <dgm:cxn modelId="{540AFEB9-1A2B-4663-8ABD-14425A0CA69E}" type="presParOf" srcId="{27770BB9-A217-429C-B787-BC40DBEDE311}" destId="{92BF8797-F2AC-412A-B1B6-7BF3F225EB38}" srcOrd="0" destOrd="0" presId="urn:microsoft.com/office/officeart/2005/8/layout/hierarchy1"/>
    <dgm:cxn modelId="{3A1D5139-D1F8-49BF-B323-4D658D5DEC6A}" type="presParOf" srcId="{27770BB9-A217-429C-B787-BC40DBEDE311}" destId="{6A8378B9-7AD9-439F-9572-0FACC3ADE924}" srcOrd="1" destOrd="0" presId="urn:microsoft.com/office/officeart/2005/8/layout/hierarchy1"/>
    <dgm:cxn modelId="{BAE89229-9914-4050-989E-940A72F88B0C}" type="presParOf" srcId="{6A8378B9-7AD9-439F-9572-0FACC3ADE924}" destId="{2E77342B-9938-4832-AAB7-B2AFB229B13B}" srcOrd="0" destOrd="0" presId="urn:microsoft.com/office/officeart/2005/8/layout/hierarchy1"/>
    <dgm:cxn modelId="{0F281B02-622D-412C-B1EE-5E667E14328B}" type="presParOf" srcId="{2E77342B-9938-4832-AAB7-B2AFB229B13B}" destId="{108300AA-FE18-47DA-9356-EACB050CDBEF}" srcOrd="0" destOrd="0" presId="urn:microsoft.com/office/officeart/2005/8/layout/hierarchy1"/>
    <dgm:cxn modelId="{E44A9540-4FA7-4E32-902E-4EB9A69A61A2}" type="presParOf" srcId="{2E77342B-9938-4832-AAB7-B2AFB229B13B}" destId="{6B0235EA-11FB-41B2-A514-D6620858F8DE}" srcOrd="1" destOrd="0" presId="urn:microsoft.com/office/officeart/2005/8/layout/hierarchy1"/>
    <dgm:cxn modelId="{F85E89D3-05B4-4D8D-B746-35E193DED406}" type="presParOf" srcId="{6A8378B9-7AD9-439F-9572-0FACC3ADE924}" destId="{048A1003-53D1-4FA4-9866-939F594C928E}" srcOrd="1" destOrd="0" presId="urn:microsoft.com/office/officeart/2005/8/layout/hierarchy1"/>
    <dgm:cxn modelId="{E49980C3-3AF2-4144-AFF4-B9B9C1DFA218}" type="presParOf" srcId="{27770BB9-A217-429C-B787-BC40DBEDE311}" destId="{D3A3C847-6D3D-9E42-A4B5-3A2449772DED}" srcOrd="2" destOrd="0" presId="urn:microsoft.com/office/officeart/2005/8/layout/hierarchy1"/>
    <dgm:cxn modelId="{F58DE6BA-A3C5-409F-86EB-D00D539494AC}" type="presParOf" srcId="{27770BB9-A217-429C-B787-BC40DBEDE311}" destId="{480E3248-6A4F-E54F-A81B-583B10AA66CE}" srcOrd="3" destOrd="0" presId="urn:microsoft.com/office/officeart/2005/8/layout/hierarchy1"/>
    <dgm:cxn modelId="{25EE8FDD-E467-4C81-9C48-E9832FEA0590}" type="presParOf" srcId="{480E3248-6A4F-E54F-A81B-583B10AA66CE}" destId="{4B3994D1-299D-FA44-A821-BE7EFF25A210}" srcOrd="0" destOrd="0" presId="urn:microsoft.com/office/officeart/2005/8/layout/hierarchy1"/>
    <dgm:cxn modelId="{D01CEFC8-EC9E-41D5-8092-1E54D16EEA51}" type="presParOf" srcId="{4B3994D1-299D-FA44-A821-BE7EFF25A210}" destId="{DF09C00E-8D06-EC44-A400-E5F6F1DFA1EE}" srcOrd="0" destOrd="0" presId="urn:microsoft.com/office/officeart/2005/8/layout/hierarchy1"/>
    <dgm:cxn modelId="{D2FE7C03-F193-4D77-B057-AFEBB67D9A3E}" type="presParOf" srcId="{4B3994D1-299D-FA44-A821-BE7EFF25A210}" destId="{131D7CB5-78B8-2A43-963E-A84597F55EE2}" srcOrd="1" destOrd="0" presId="urn:microsoft.com/office/officeart/2005/8/layout/hierarchy1"/>
    <dgm:cxn modelId="{D2E1C084-374B-4897-BA07-DDBCB01C5FD2}" type="presParOf" srcId="{480E3248-6A4F-E54F-A81B-583B10AA66CE}" destId="{9356CE02-3CD0-944B-B96F-E9596E19C3EA}" srcOrd="1" destOrd="0" presId="urn:microsoft.com/office/officeart/2005/8/layout/hierarchy1"/>
    <dgm:cxn modelId="{FAA0B9E1-8866-4B85-92EE-60E450E902D0}" type="presParOf" srcId="{27770BB9-A217-429C-B787-BC40DBEDE311}" destId="{52C0056C-B479-CA45-9EAB-27FCC9F0C5E5}" srcOrd="4" destOrd="0" presId="urn:microsoft.com/office/officeart/2005/8/layout/hierarchy1"/>
    <dgm:cxn modelId="{9211BA20-F33E-4668-B19E-8DE6F03C2104}" type="presParOf" srcId="{27770BB9-A217-429C-B787-BC40DBEDE311}" destId="{C5C24064-56DE-784E-A356-4EFFE0919F5C}" srcOrd="5" destOrd="0" presId="urn:microsoft.com/office/officeart/2005/8/layout/hierarchy1"/>
    <dgm:cxn modelId="{85B2272D-806F-4BF7-9B10-EDFBF59D8660}" type="presParOf" srcId="{C5C24064-56DE-784E-A356-4EFFE0919F5C}" destId="{83C08CD9-8E52-E34F-BE20-A7605BB67AFD}" srcOrd="0" destOrd="0" presId="urn:microsoft.com/office/officeart/2005/8/layout/hierarchy1"/>
    <dgm:cxn modelId="{C429D042-B38F-4A7C-823E-1020696F18DC}" type="presParOf" srcId="{83C08CD9-8E52-E34F-BE20-A7605BB67AFD}" destId="{E59BBEDB-3CF4-604F-8208-A83F1C0B58CB}" srcOrd="0" destOrd="0" presId="urn:microsoft.com/office/officeart/2005/8/layout/hierarchy1"/>
    <dgm:cxn modelId="{CCA75EFC-A4E3-4B2F-92DE-6F8A3F9C4C0F}" type="presParOf" srcId="{83C08CD9-8E52-E34F-BE20-A7605BB67AFD}" destId="{7FF08C47-9CBB-684A-B3E6-4C42BE1C78E2}" srcOrd="1" destOrd="0" presId="urn:microsoft.com/office/officeart/2005/8/layout/hierarchy1"/>
    <dgm:cxn modelId="{AE6BDC7F-8568-452D-9A23-5232FDA488DF}" type="presParOf" srcId="{C5C24064-56DE-784E-A356-4EFFE0919F5C}" destId="{4B4B5CF4-D324-8C43-B1D2-0A3DAF3B22F7}" srcOrd="1" destOrd="0" presId="urn:microsoft.com/office/officeart/2005/8/layout/hierarchy1"/>
    <dgm:cxn modelId="{0272E717-E201-4C1A-8712-F8FE7A68F474}" type="presParOf" srcId="{27770BB9-A217-429C-B787-BC40DBEDE311}" destId="{5CED4A45-166E-48A3-B559-688D014441DE}" srcOrd="6" destOrd="0" presId="urn:microsoft.com/office/officeart/2005/8/layout/hierarchy1"/>
    <dgm:cxn modelId="{A435248E-A2AE-4251-B4BA-6A3C7DBE821D}" type="presParOf" srcId="{27770BB9-A217-429C-B787-BC40DBEDE311}" destId="{9A63ACC2-62FA-41E8-967D-1E4E97A9E76B}" srcOrd="7" destOrd="0" presId="urn:microsoft.com/office/officeart/2005/8/layout/hierarchy1"/>
    <dgm:cxn modelId="{76183E6C-8B4A-4E97-8CA9-E77976E1FA59}" type="presParOf" srcId="{9A63ACC2-62FA-41E8-967D-1E4E97A9E76B}" destId="{B18068BD-C31D-415B-A977-010C43B8386D}" srcOrd="0" destOrd="0" presId="urn:microsoft.com/office/officeart/2005/8/layout/hierarchy1"/>
    <dgm:cxn modelId="{05B12F98-5A37-40EF-9468-9E6A4197ECB5}" type="presParOf" srcId="{B18068BD-C31D-415B-A977-010C43B8386D}" destId="{6EB89416-4139-47AC-B1F9-33FAF9644346}" srcOrd="0" destOrd="0" presId="urn:microsoft.com/office/officeart/2005/8/layout/hierarchy1"/>
    <dgm:cxn modelId="{DAB40A47-F4DB-4552-9562-E9BC628045BC}" type="presParOf" srcId="{B18068BD-C31D-415B-A977-010C43B8386D}" destId="{C419F1AE-02AB-45B0-9439-242E079FDC45}" srcOrd="1" destOrd="0" presId="urn:microsoft.com/office/officeart/2005/8/layout/hierarchy1"/>
    <dgm:cxn modelId="{B7F85516-B5BD-4CAF-B0DA-A161639F8114}" type="presParOf" srcId="{9A63ACC2-62FA-41E8-967D-1E4E97A9E76B}" destId="{FEFE3849-51DA-4834-B977-641B22AE5F6C}" srcOrd="1" destOrd="0" presId="urn:microsoft.com/office/officeart/2005/8/layout/hierarchy1"/>
    <dgm:cxn modelId="{9D11C955-3577-4F35-BDBC-9DD0D121B772}" type="presParOf" srcId="{C738D982-98F6-434F-8A08-1BDBA82B1499}" destId="{5E572FB9-A779-4266-833E-C3694F74E6F3}" srcOrd="6" destOrd="0" presId="urn:microsoft.com/office/officeart/2005/8/layout/hierarchy1"/>
    <dgm:cxn modelId="{8FADEEB0-2B88-4673-8174-650453BFB689}" type="presParOf" srcId="{C738D982-98F6-434F-8A08-1BDBA82B1499}" destId="{68AB2E71-0D39-4D54-A680-D8336E690549}" srcOrd="7" destOrd="0" presId="urn:microsoft.com/office/officeart/2005/8/layout/hierarchy1"/>
    <dgm:cxn modelId="{E570F5B3-5DE3-440D-AB83-176EEB4619D2}" type="presParOf" srcId="{68AB2E71-0D39-4D54-A680-D8336E690549}" destId="{3C753BEB-7C71-4B45-87A7-143E5B0D682F}" srcOrd="0" destOrd="0" presId="urn:microsoft.com/office/officeart/2005/8/layout/hierarchy1"/>
    <dgm:cxn modelId="{4A1691AB-32B5-43EB-A501-0B3435214D62}" type="presParOf" srcId="{3C753BEB-7C71-4B45-87A7-143E5B0D682F}" destId="{5942A741-0E0C-493F-B66E-AD06BA7264E1}" srcOrd="0" destOrd="0" presId="urn:microsoft.com/office/officeart/2005/8/layout/hierarchy1"/>
    <dgm:cxn modelId="{7C0B122A-7F3B-49CF-B4C7-790DB61FCD7C}" type="presParOf" srcId="{3C753BEB-7C71-4B45-87A7-143E5B0D682F}" destId="{86157F65-88E5-44B0-AFC7-3B50D35D163A}" srcOrd="1" destOrd="0" presId="urn:microsoft.com/office/officeart/2005/8/layout/hierarchy1"/>
    <dgm:cxn modelId="{40C228F9-8949-44A0-B8AE-AF0318720D8F}" type="presParOf" srcId="{68AB2E71-0D39-4D54-A680-D8336E690549}" destId="{1E84B170-2AB8-4FFD-9780-76B6BC253671}" srcOrd="1" destOrd="0" presId="urn:microsoft.com/office/officeart/2005/8/layout/hierarchy1"/>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572FB9-A779-4266-833E-C3694F74E6F3}">
      <dsp:nvSpPr>
        <dsp:cNvPr id="0" name=""/>
        <dsp:cNvSpPr/>
      </dsp:nvSpPr>
      <dsp:spPr>
        <a:xfrm>
          <a:off x="3563682" y="1353230"/>
          <a:ext cx="2797983" cy="443861"/>
        </a:xfrm>
        <a:custGeom>
          <a:avLst/>
          <a:gdLst/>
          <a:ahLst/>
          <a:cxnLst/>
          <a:rect l="0" t="0" r="0" b="0"/>
          <a:pathLst>
            <a:path>
              <a:moveTo>
                <a:pt x="0" y="0"/>
              </a:moveTo>
              <a:lnTo>
                <a:pt x="0" y="302478"/>
              </a:lnTo>
              <a:lnTo>
                <a:pt x="2797983" y="302478"/>
              </a:lnTo>
              <a:lnTo>
                <a:pt x="2797983" y="443861"/>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CED4A45-166E-48A3-B559-688D014441DE}">
      <dsp:nvSpPr>
        <dsp:cNvPr id="0" name=""/>
        <dsp:cNvSpPr/>
      </dsp:nvSpPr>
      <dsp:spPr>
        <a:xfrm>
          <a:off x="4496343" y="2766211"/>
          <a:ext cx="2797983" cy="443861"/>
        </a:xfrm>
        <a:custGeom>
          <a:avLst/>
          <a:gdLst/>
          <a:ahLst/>
          <a:cxnLst/>
          <a:rect l="0" t="0" r="0" b="0"/>
          <a:pathLst>
            <a:path>
              <a:moveTo>
                <a:pt x="0" y="0"/>
              </a:moveTo>
              <a:lnTo>
                <a:pt x="0" y="302478"/>
              </a:lnTo>
              <a:lnTo>
                <a:pt x="2797983" y="302478"/>
              </a:lnTo>
              <a:lnTo>
                <a:pt x="2797983" y="443861"/>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2C0056C-B479-CA45-9EAB-27FCC9F0C5E5}">
      <dsp:nvSpPr>
        <dsp:cNvPr id="0" name=""/>
        <dsp:cNvSpPr/>
      </dsp:nvSpPr>
      <dsp:spPr>
        <a:xfrm>
          <a:off x="4496343" y="2766211"/>
          <a:ext cx="932661" cy="443861"/>
        </a:xfrm>
        <a:custGeom>
          <a:avLst/>
          <a:gdLst/>
          <a:ahLst/>
          <a:cxnLst/>
          <a:rect l="0" t="0" r="0" b="0"/>
          <a:pathLst>
            <a:path>
              <a:moveTo>
                <a:pt x="0" y="0"/>
              </a:moveTo>
              <a:lnTo>
                <a:pt x="0" y="302478"/>
              </a:lnTo>
              <a:lnTo>
                <a:pt x="932661" y="302478"/>
              </a:lnTo>
              <a:lnTo>
                <a:pt x="932661" y="443861"/>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A3C847-6D3D-9E42-A4B5-3A2449772DED}">
      <dsp:nvSpPr>
        <dsp:cNvPr id="0" name=""/>
        <dsp:cNvSpPr/>
      </dsp:nvSpPr>
      <dsp:spPr>
        <a:xfrm>
          <a:off x="3563682" y="2766211"/>
          <a:ext cx="932661" cy="443861"/>
        </a:xfrm>
        <a:custGeom>
          <a:avLst/>
          <a:gdLst/>
          <a:ahLst/>
          <a:cxnLst/>
          <a:rect l="0" t="0" r="0" b="0"/>
          <a:pathLst>
            <a:path>
              <a:moveTo>
                <a:pt x="932661" y="0"/>
              </a:moveTo>
              <a:lnTo>
                <a:pt x="932661" y="302478"/>
              </a:lnTo>
              <a:lnTo>
                <a:pt x="0" y="302478"/>
              </a:lnTo>
              <a:lnTo>
                <a:pt x="0" y="443861"/>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BF8797-F2AC-412A-B1B6-7BF3F225EB38}">
      <dsp:nvSpPr>
        <dsp:cNvPr id="0" name=""/>
        <dsp:cNvSpPr/>
      </dsp:nvSpPr>
      <dsp:spPr>
        <a:xfrm>
          <a:off x="1698359" y="2766211"/>
          <a:ext cx="2797983" cy="443861"/>
        </a:xfrm>
        <a:custGeom>
          <a:avLst/>
          <a:gdLst/>
          <a:ahLst/>
          <a:cxnLst/>
          <a:rect l="0" t="0" r="0" b="0"/>
          <a:pathLst>
            <a:path>
              <a:moveTo>
                <a:pt x="2797983" y="0"/>
              </a:moveTo>
              <a:lnTo>
                <a:pt x="2797983" y="302478"/>
              </a:lnTo>
              <a:lnTo>
                <a:pt x="0" y="302478"/>
              </a:lnTo>
              <a:lnTo>
                <a:pt x="0" y="443861"/>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CA0CB4-1498-4696-AEDC-EFC99FE905A8}">
      <dsp:nvSpPr>
        <dsp:cNvPr id="0" name=""/>
        <dsp:cNvSpPr/>
      </dsp:nvSpPr>
      <dsp:spPr>
        <a:xfrm>
          <a:off x="3563682" y="1353230"/>
          <a:ext cx="932661" cy="443861"/>
        </a:xfrm>
        <a:custGeom>
          <a:avLst/>
          <a:gdLst/>
          <a:ahLst/>
          <a:cxnLst/>
          <a:rect l="0" t="0" r="0" b="0"/>
          <a:pathLst>
            <a:path>
              <a:moveTo>
                <a:pt x="0" y="0"/>
              </a:moveTo>
              <a:lnTo>
                <a:pt x="0" y="302478"/>
              </a:lnTo>
              <a:lnTo>
                <a:pt x="932661" y="302478"/>
              </a:lnTo>
              <a:lnTo>
                <a:pt x="932661" y="443861"/>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5DA421-5C2D-4916-ACE3-B4944C5B3B93}">
      <dsp:nvSpPr>
        <dsp:cNvPr id="0" name=""/>
        <dsp:cNvSpPr/>
      </dsp:nvSpPr>
      <dsp:spPr>
        <a:xfrm>
          <a:off x="2631020" y="1353230"/>
          <a:ext cx="932661" cy="443861"/>
        </a:xfrm>
        <a:custGeom>
          <a:avLst/>
          <a:gdLst/>
          <a:ahLst/>
          <a:cxnLst/>
          <a:rect l="0" t="0" r="0" b="0"/>
          <a:pathLst>
            <a:path>
              <a:moveTo>
                <a:pt x="932661" y="0"/>
              </a:moveTo>
              <a:lnTo>
                <a:pt x="932661" y="302478"/>
              </a:lnTo>
              <a:lnTo>
                <a:pt x="0" y="302478"/>
              </a:lnTo>
              <a:lnTo>
                <a:pt x="0" y="443861"/>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0DF133-8F88-49CF-9453-B36104603755}">
      <dsp:nvSpPr>
        <dsp:cNvPr id="0" name=""/>
        <dsp:cNvSpPr/>
      </dsp:nvSpPr>
      <dsp:spPr>
        <a:xfrm>
          <a:off x="765698" y="1353230"/>
          <a:ext cx="2797983" cy="443861"/>
        </a:xfrm>
        <a:custGeom>
          <a:avLst/>
          <a:gdLst/>
          <a:ahLst/>
          <a:cxnLst/>
          <a:rect l="0" t="0" r="0" b="0"/>
          <a:pathLst>
            <a:path>
              <a:moveTo>
                <a:pt x="2797983" y="0"/>
              </a:moveTo>
              <a:lnTo>
                <a:pt x="2797983" y="302478"/>
              </a:lnTo>
              <a:lnTo>
                <a:pt x="0" y="302478"/>
              </a:lnTo>
              <a:lnTo>
                <a:pt x="0" y="443861"/>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A00CE9-76D3-4416-A6B9-04B2C73AC764}">
      <dsp:nvSpPr>
        <dsp:cNvPr id="0" name=""/>
        <dsp:cNvSpPr/>
      </dsp:nvSpPr>
      <dsp:spPr>
        <a:xfrm>
          <a:off x="2800595" y="384110"/>
          <a:ext cx="1526172" cy="96911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164D18E-94E4-4A57-B4D0-865B1FF1DA17}">
      <dsp:nvSpPr>
        <dsp:cNvPr id="0" name=""/>
        <dsp:cNvSpPr/>
      </dsp:nvSpPr>
      <dsp:spPr>
        <a:xfrm>
          <a:off x="2970170" y="545206"/>
          <a:ext cx="1526172" cy="96911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Virtua Health</a:t>
          </a:r>
        </a:p>
        <a:p>
          <a:pPr lvl="0" algn="ctr" defTabSz="533400">
            <a:lnSpc>
              <a:spcPct val="90000"/>
            </a:lnSpc>
            <a:spcBef>
              <a:spcPct val="0"/>
            </a:spcBef>
            <a:spcAft>
              <a:spcPct val="35000"/>
            </a:spcAft>
          </a:pPr>
          <a:r>
            <a:rPr lang="en-US" sz="1200" kern="1200"/>
            <a:t>owner</a:t>
          </a:r>
        </a:p>
      </dsp:txBody>
      <dsp:txXfrm>
        <a:off x="2970170" y="545206"/>
        <a:ext cx="1526172" cy="969119"/>
      </dsp:txXfrm>
    </dsp:sp>
    <dsp:sp modelId="{93F2710F-00D1-4E3C-9EA1-DA54D5A2EAAD}">
      <dsp:nvSpPr>
        <dsp:cNvPr id="0" name=""/>
        <dsp:cNvSpPr/>
      </dsp:nvSpPr>
      <dsp:spPr>
        <a:xfrm>
          <a:off x="2611" y="1797092"/>
          <a:ext cx="1526172" cy="96911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AE89818-3225-4DC2-994C-E80C0B5DEDD0}">
      <dsp:nvSpPr>
        <dsp:cNvPr id="0" name=""/>
        <dsp:cNvSpPr/>
      </dsp:nvSpPr>
      <dsp:spPr>
        <a:xfrm>
          <a:off x="172186" y="1958188"/>
          <a:ext cx="1526172" cy="96911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HGA</a:t>
          </a:r>
        </a:p>
        <a:p>
          <a:pPr lvl="0" algn="ctr" defTabSz="533400">
            <a:lnSpc>
              <a:spcPct val="90000"/>
            </a:lnSpc>
            <a:spcBef>
              <a:spcPct val="0"/>
            </a:spcBef>
            <a:spcAft>
              <a:spcPct val="35000"/>
            </a:spcAft>
          </a:pPr>
          <a:r>
            <a:rPr lang="en-US" sz="1200" kern="1200"/>
            <a:t>Architect/Engineers</a:t>
          </a:r>
        </a:p>
      </dsp:txBody>
      <dsp:txXfrm>
        <a:off x="172186" y="1958188"/>
        <a:ext cx="1526172" cy="969119"/>
      </dsp:txXfrm>
    </dsp:sp>
    <dsp:sp modelId="{7DE0BA4F-A3AC-4A63-8FA2-992A2C503C07}">
      <dsp:nvSpPr>
        <dsp:cNvPr id="0" name=""/>
        <dsp:cNvSpPr/>
      </dsp:nvSpPr>
      <dsp:spPr>
        <a:xfrm>
          <a:off x="1867934" y="1797092"/>
          <a:ext cx="1526172" cy="96911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E14D7FD-48A2-4FB3-B350-C107BBA9578E}">
      <dsp:nvSpPr>
        <dsp:cNvPr id="0" name=""/>
        <dsp:cNvSpPr/>
      </dsp:nvSpPr>
      <dsp:spPr>
        <a:xfrm>
          <a:off x="2037509" y="1958188"/>
          <a:ext cx="1526172" cy="96911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Hammes Company</a:t>
          </a:r>
        </a:p>
        <a:p>
          <a:pPr lvl="0" algn="ctr" defTabSz="533400">
            <a:lnSpc>
              <a:spcPct val="90000"/>
            </a:lnSpc>
            <a:spcBef>
              <a:spcPct val="0"/>
            </a:spcBef>
            <a:spcAft>
              <a:spcPct val="35000"/>
            </a:spcAft>
          </a:pPr>
          <a:r>
            <a:rPr lang="en-US" sz="1200" kern="1200"/>
            <a:t>Program Manager</a:t>
          </a:r>
        </a:p>
      </dsp:txBody>
      <dsp:txXfrm>
        <a:off x="2037509" y="1958188"/>
        <a:ext cx="1526172" cy="969119"/>
      </dsp:txXfrm>
    </dsp:sp>
    <dsp:sp modelId="{B3F24EB3-4181-4457-912A-DD77760E99CE}">
      <dsp:nvSpPr>
        <dsp:cNvPr id="0" name=""/>
        <dsp:cNvSpPr/>
      </dsp:nvSpPr>
      <dsp:spPr>
        <a:xfrm>
          <a:off x="3733256" y="1797092"/>
          <a:ext cx="1526172" cy="96911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7D43EE7-9EA2-4A96-AC30-A6947CC69927}">
      <dsp:nvSpPr>
        <dsp:cNvPr id="0" name=""/>
        <dsp:cNvSpPr/>
      </dsp:nvSpPr>
      <dsp:spPr>
        <a:xfrm>
          <a:off x="3902831" y="1958188"/>
          <a:ext cx="1526172" cy="96911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Turner Construction</a:t>
          </a:r>
        </a:p>
        <a:p>
          <a:pPr lvl="0" algn="ctr" defTabSz="533400">
            <a:lnSpc>
              <a:spcPct val="90000"/>
            </a:lnSpc>
            <a:spcBef>
              <a:spcPct val="0"/>
            </a:spcBef>
            <a:spcAft>
              <a:spcPct val="35000"/>
            </a:spcAft>
          </a:pPr>
          <a:r>
            <a:rPr lang="en-US" sz="1200" kern="1200" dirty="0"/>
            <a:t>CM@ Risk</a:t>
          </a:r>
        </a:p>
      </dsp:txBody>
      <dsp:txXfrm>
        <a:off x="3902831" y="1958188"/>
        <a:ext cx="1526172" cy="969119"/>
      </dsp:txXfrm>
    </dsp:sp>
    <dsp:sp modelId="{108300AA-FE18-47DA-9356-EACB050CDBEF}">
      <dsp:nvSpPr>
        <dsp:cNvPr id="0" name=""/>
        <dsp:cNvSpPr/>
      </dsp:nvSpPr>
      <dsp:spPr>
        <a:xfrm>
          <a:off x="935273" y="3210073"/>
          <a:ext cx="1526172" cy="9691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B0235EA-11FB-41B2-A514-D6620858F8DE}">
      <dsp:nvSpPr>
        <dsp:cNvPr id="0" name=""/>
        <dsp:cNvSpPr/>
      </dsp:nvSpPr>
      <dsp:spPr>
        <a:xfrm>
          <a:off x="1104847" y="3371169"/>
          <a:ext cx="1526172" cy="96911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Cives Steel</a:t>
          </a:r>
        </a:p>
        <a:p>
          <a:pPr lvl="0" algn="ctr" defTabSz="533400">
            <a:lnSpc>
              <a:spcPct val="90000"/>
            </a:lnSpc>
            <a:spcBef>
              <a:spcPct val="0"/>
            </a:spcBef>
            <a:spcAft>
              <a:spcPct val="35000"/>
            </a:spcAft>
          </a:pPr>
          <a:r>
            <a:rPr lang="en-US" sz="1200" kern="1200"/>
            <a:t>Structural Steel</a:t>
          </a:r>
        </a:p>
      </dsp:txBody>
      <dsp:txXfrm>
        <a:off x="1104847" y="3371169"/>
        <a:ext cx="1526172" cy="969119"/>
      </dsp:txXfrm>
    </dsp:sp>
    <dsp:sp modelId="{DF09C00E-8D06-EC44-A400-E5F6F1DFA1EE}">
      <dsp:nvSpPr>
        <dsp:cNvPr id="0" name=""/>
        <dsp:cNvSpPr/>
      </dsp:nvSpPr>
      <dsp:spPr>
        <a:xfrm>
          <a:off x="2800595" y="3210073"/>
          <a:ext cx="1526172" cy="9691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31D7CB5-78B8-2A43-963E-A84597F55EE2}">
      <dsp:nvSpPr>
        <dsp:cNvPr id="0" name=""/>
        <dsp:cNvSpPr/>
      </dsp:nvSpPr>
      <dsp:spPr>
        <a:xfrm>
          <a:off x="2970170" y="3371169"/>
          <a:ext cx="1526172" cy="96911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E.J. Deseta (Bed Tower)</a:t>
          </a:r>
        </a:p>
        <a:p>
          <a:pPr lvl="0" algn="ctr" defTabSz="533400">
            <a:lnSpc>
              <a:spcPct val="90000"/>
            </a:lnSpc>
            <a:spcBef>
              <a:spcPct val="0"/>
            </a:spcBef>
            <a:spcAft>
              <a:spcPct val="35000"/>
            </a:spcAft>
          </a:pPr>
          <a:r>
            <a:rPr lang="en-US" sz="1200" kern="1200"/>
            <a:t>Advantage (Ancillary)</a:t>
          </a:r>
        </a:p>
        <a:p>
          <a:pPr lvl="0" algn="ctr" defTabSz="533400">
            <a:lnSpc>
              <a:spcPct val="90000"/>
            </a:lnSpc>
            <a:spcBef>
              <a:spcPct val="0"/>
            </a:spcBef>
            <a:spcAft>
              <a:spcPct val="35000"/>
            </a:spcAft>
          </a:pPr>
          <a:r>
            <a:rPr lang="en-US" sz="1200" kern="1200"/>
            <a:t>HVAC</a:t>
          </a:r>
        </a:p>
      </dsp:txBody>
      <dsp:txXfrm>
        <a:off x="2970170" y="3371169"/>
        <a:ext cx="1526172" cy="969119"/>
      </dsp:txXfrm>
    </dsp:sp>
    <dsp:sp modelId="{E59BBEDB-3CF4-604F-8208-A83F1C0B58CB}">
      <dsp:nvSpPr>
        <dsp:cNvPr id="0" name=""/>
        <dsp:cNvSpPr/>
      </dsp:nvSpPr>
      <dsp:spPr>
        <a:xfrm>
          <a:off x="4665917" y="3210073"/>
          <a:ext cx="1526172" cy="9691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FF08C47-9CBB-684A-B3E6-4C42BE1C78E2}">
      <dsp:nvSpPr>
        <dsp:cNvPr id="0" name=""/>
        <dsp:cNvSpPr/>
      </dsp:nvSpPr>
      <dsp:spPr>
        <a:xfrm>
          <a:off x="4835492" y="3371169"/>
          <a:ext cx="1526172" cy="96911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Palmieri (Bed Tower)</a:t>
          </a:r>
        </a:p>
        <a:p>
          <a:pPr lvl="0" algn="ctr" defTabSz="533400">
            <a:lnSpc>
              <a:spcPct val="90000"/>
            </a:lnSpc>
            <a:spcBef>
              <a:spcPct val="0"/>
            </a:spcBef>
            <a:spcAft>
              <a:spcPct val="35000"/>
            </a:spcAft>
          </a:pPr>
          <a:r>
            <a:rPr lang="en-US" sz="1200" kern="1200"/>
            <a:t>Scalfo (Ancillary)</a:t>
          </a:r>
        </a:p>
        <a:p>
          <a:pPr lvl="0" algn="ctr" defTabSz="533400">
            <a:lnSpc>
              <a:spcPct val="90000"/>
            </a:lnSpc>
            <a:spcBef>
              <a:spcPct val="0"/>
            </a:spcBef>
            <a:spcAft>
              <a:spcPct val="35000"/>
            </a:spcAft>
          </a:pPr>
          <a:r>
            <a:rPr lang="en-US" sz="1200" kern="1200"/>
            <a:t>Electrical</a:t>
          </a:r>
        </a:p>
      </dsp:txBody>
      <dsp:txXfrm>
        <a:off x="4835492" y="3371169"/>
        <a:ext cx="1526172" cy="969119"/>
      </dsp:txXfrm>
    </dsp:sp>
    <dsp:sp modelId="{6EB89416-4139-47AC-B1F9-33FAF9644346}">
      <dsp:nvSpPr>
        <dsp:cNvPr id="0" name=""/>
        <dsp:cNvSpPr/>
      </dsp:nvSpPr>
      <dsp:spPr>
        <a:xfrm>
          <a:off x="6531240" y="3210073"/>
          <a:ext cx="1526172" cy="96911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419F1AE-02AB-45B0-9439-242E079FDC45}">
      <dsp:nvSpPr>
        <dsp:cNvPr id="0" name=""/>
        <dsp:cNvSpPr/>
      </dsp:nvSpPr>
      <dsp:spPr>
        <a:xfrm>
          <a:off x="6700815" y="3371169"/>
          <a:ext cx="1526172" cy="96911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Subcontractors</a:t>
          </a:r>
        </a:p>
      </dsp:txBody>
      <dsp:txXfrm>
        <a:off x="6700815" y="3371169"/>
        <a:ext cx="1526172" cy="969119"/>
      </dsp:txXfrm>
    </dsp:sp>
    <dsp:sp modelId="{5942A741-0E0C-493F-B66E-AD06BA7264E1}">
      <dsp:nvSpPr>
        <dsp:cNvPr id="0" name=""/>
        <dsp:cNvSpPr/>
      </dsp:nvSpPr>
      <dsp:spPr>
        <a:xfrm>
          <a:off x="5598579" y="1797092"/>
          <a:ext cx="1526172" cy="96911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6157F65-88E5-44B0-AFC7-3B50D35D163A}">
      <dsp:nvSpPr>
        <dsp:cNvPr id="0" name=""/>
        <dsp:cNvSpPr/>
      </dsp:nvSpPr>
      <dsp:spPr>
        <a:xfrm>
          <a:off x="5768153" y="1958188"/>
          <a:ext cx="1526172" cy="96911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CSRI Safety Services</a:t>
          </a:r>
        </a:p>
        <a:p>
          <a:pPr lvl="0" algn="ctr" defTabSz="533400">
            <a:lnSpc>
              <a:spcPct val="90000"/>
            </a:lnSpc>
            <a:spcBef>
              <a:spcPct val="0"/>
            </a:spcBef>
            <a:spcAft>
              <a:spcPct val="35000"/>
            </a:spcAft>
          </a:pPr>
          <a:r>
            <a:rPr lang="en-US" sz="1200" kern="1200"/>
            <a:t>Owners Safety Rep</a:t>
          </a:r>
        </a:p>
      </dsp:txBody>
      <dsp:txXfrm>
        <a:off x="5768153" y="1958188"/>
        <a:ext cx="1526172" cy="9691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4000923" cy="346947"/>
          </a:xfrm>
          <a:prstGeom prst="rect">
            <a:avLst/>
          </a:prstGeom>
          <a:noFill/>
          <a:ln w="9525">
            <a:noFill/>
            <a:miter lim="800000"/>
            <a:headEnd/>
            <a:tailEnd/>
          </a:ln>
          <a:effectLst/>
        </p:spPr>
        <p:txBody>
          <a:bodyPr vert="horz" wrap="square" lIns="91473" tIns="45736" rIns="91473" bIns="45736" numCol="1" anchor="t" anchorCtr="0" compatLnSpc="1">
            <a:prstTxWarp prst="textNoShape">
              <a:avLst/>
            </a:prstTxWarp>
          </a:bodyPr>
          <a:lstStyle>
            <a:lvl1pPr>
              <a:defRPr sz="1300"/>
            </a:lvl1pPr>
          </a:lstStyle>
          <a:p>
            <a:endParaRPr lang="en-US"/>
          </a:p>
        </p:txBody>
      </p:sp>
      <p:sp>
        <p:nvSpPr>
          <p:cNvPr id="23555" name="Rectangle 3"/>
          <p:cNvSpPr>
            <a:spLocks noGrp="1" noChangeArrowheads="1"/>
          </p:cNvSpPr>
          <p:nvPr>
            <p:ph type="dt" sz="quarter" idx="1"/>
          </p:nvPr>
        </p:nvSpPr>
        <p:spPr bwMode="auto">
          <a:xfrm>
            <a:off x="5229840" y="0"/>
            <a:ext cx="4000923" cy="346947"/>
          </a:xfrm>
          <a:prstGeom prst="rect">
            <a:avLst/>
          </a:prstGeom>
          <a:noFill/>
          <a:ln w="9525">
            <a:noFill/>
            <a:miter lim="800000"/>
            <a:headEnd/>
            <a:tailEnd/>
          </a:ln>
          <a:effectLst/>
        </p:spPr>
        <p:txBody>
          <a:bodyPr vert="horz" wrap="square" lIns="91473" tIns="45736" rIns="91473" bIns="45736" numCol="1" anchor="t" anchorCtr="0" compatLnSpc="1">
            <a:prstTxWarp prst="textNoShape">
              <a:avLst/>
            </a:prstTxWarp>
          </a:bodyPr>
          <a:lstStyle>
            <a:lvl1pPr algn="r">
              <a:defRPr sz="1300"/>
            </a:lvl1pPr>
          </a:lstStyle>
          <a:p>
            <a:endParaRPr lang="en-US"/>
          </a:p>
        </p:txBody>
      </p:sp>
      <p:sp>
        <p:nvSpPr>
          <p:cNvPr id="23556" name="Rectangle 4"/>
          <p:cNvSpPr>
            <a:spLocks noGrp="1" noChangeArrowheads="1"/>
          </p:cNvSpPr>
          <p:nvPr>
            <p:ph type="ftr" sz="quarter" idx="2"/>
          </p:nvPr>
        </p:nvSpPr>
        <p:spPr bwMode="auto">
          <a:xfrm>
            <a:off x="0" y="6586069"/>
            <a:ext cx="4000923" cy="346947"/>
          </a:xfrm>
          <a:prstGeom prst="rect">
            <a:avLst/>
          </a:prstGeom>
          <a:noFill/>
          <a:ln w="9525">
            <a:noFill/>
            <a:miter lim="800000"/>
            <a:headEnd/>
            <a:tailEnd/>
          </a:ln>
          <a:effectLst/>
        </p:spPr>
        <p:txBody>
          <a:bodyPr vert="horz" wrap="square" lIns="91473" tIns="45736" rIns="91473" bIns="45736" numCol="1" anchor="b" anchorCtr="0" compatLnSpc="1">
            <a:prstTxWarp prst="textNoShape">
              <a:avLst/>
            </a:prstTxWarp>
          </a:bodyPr>
          <a:lstStyle>
            <a:lvl1pPr>
              <a:defRPr sz="1300"/>
            </a:lvl1pPr>
          </a:lstStyle>
          <a:p>
            <a:endParaRPr lang="en-US"/>
          </a:p>
        </p:txBody>
      </p:sp>
      <p:sp>
        <p:nvSpPr>
          <p:cNvPr id="23557" name="Rectangle 5"/>
          <p:cNvSpPr>
            <a:spLocks noGrp="1" noChangeArrowheads="1"/>
          </p:cNvSpPr>
          <p:nvPr>
            <p:ph type="sldNum" sz="quarter" idx="3"/>
          </p:nvPr>
        </p:nvSpPr>
        <p:spPr bwMode="auto">
          <a:xfrm>
            <a:off x="5229840" y="6586069"/>
            <a:ext cx="4000923" cy="346947"/>
          </a:xfrm>
          <a:prstGeom prst="rect">
            <a:avLst/>
          </a:prstGeom>
          <a:noFill/>
          <a:ln w="9525">
            <a:noFill/>
            <a:miter lim="800000"/>
            <a:headEnd/>
            <a:tailEnd/>
          </a:ln>
          <a:effectLst/>
        </p:spPr>
        <p:txBody>
          <a:bodyPr vert="horz" wrap="square" lIns="91473" tIns="45736" rIns="91473" bIns="45736" numCol="1" anchor="b" anchorCtr="0" compatLnSpc="1">
            <a:prstTxWarp prst="textNoShape">
              <a:avLst/>
            </a:prstTxWarp>
          </a:bodyPr>
          <a:lstStyle>
            <a:lvl1pPr algn="r">
              <a:defRPr sz="1300"/>
            </a:lvl1pPr>
          </a:lstStyle>
          <a:p>
            <a:fld id="{888412D8-060F-47F7-8912-5BFE43A7677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0500" cy="3460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29225" y="0"/>
            <a:ext cx="4002088" cy="346075"/>
          </a:xfrm>
          <a:prstGeom prst="rect">
            <a:avLst/>
          </a:prstGeom>
        </p:spPr>
        <p:txBody>
          <a:bodyPr vert="horz" lIns="91440" tIns="45720" rIns="91440" bIns="45720" rtlCol="0"/>
          <a:lstStyle>
            <a:lvl1pPr algn="r">
              <a:defRPr sz="1200"/>
            </a:lvl1pPr>
          </a:lstStyle>
          <a:p>
            <a:fld id="{277226C5-CB5D-F147-971E-63D2410E6C2F}" type="datetimeFigureOut">
              <a:rPr lang="en-US" smtClean="0"/>
              <a:pPr/>
              <a:t>4/11/2010</a:t>
            </a:fld>
            <a:endParaRPr lang="en-US"/>
          </a:p>
        </p:txBody>
      </p:sp>
      <p:sp>
        <p:nvSpPr>
          <p:cNvPr id="4" name="Slide Image Placeholder 3"/>
          <p:cNvSpPr>
            <a:spLocks noGrp="1" noRot="1" noChangeAspect="1"/>
          </p:cNvSpPr>
          <p:nvPr>
            <p:ph type="sldImg" idx="2"/>
          </p:nvPr>
        </p:nvSpPr>
        <p:spPr>
          <a:xfrm>
            <a:off x="-584200" y="520700"/>
            <a:ext cx="10401300" cy="26003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3925" y="3294063"/>
            <a:ext cx="7385050" cy="31194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86538"/>
            <a:ext cx="4000500" cy="3460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29225" y="6586538"/>
            <a:ext cx="4002088" cy="346075"/>
          </a:xfrm>
          <a:prstGeom prst="rect">
            <a:avLst/>
          </a:prstGeom>
        </p:spPr>
        <p:txBody>
          <a:bodyPr vert="horz" lIns="91440" tIns="45720" rIns="91440" bIns="45720" rtlCol="0" anchor="b"/>
          <a:lstStyle>
            <a:lvl1pPr algn="r">
              <a:defRPr sz="1200"/>
            </a:lvl1pPr>
          </a:lstStyle>
          <a:p>
            <a:fld id="{EBE9A07B-0C11-EB4E-82FC-3B3FAB5999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9A07B-0C11-EB4E-82FC-3B3FAB5999F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As you can see here</a:t>
            </a:r>
            <a:r>
              <a:rPr lang="en-US" baseline="0" dirty="0" smtClean="0"/>
              <a:t> the </a:t>
            </a:r>
            <a:r>
              <a:rPr lang="en-US" baseline="0" dirty="0" err="1" smtClean="0"/>
              <a:t>voorhees</a:t>
            </a:r>
            <a:r>
              <a:rPr lang="en-US" baseline="0" dirty="0" smtClean="0"/>
              <a:t> replacement facility is current achieving 12 out of 15 possible points in the indoor air quality category.</a:t>
            </a:r>
          </a:p>
          <a:p>
            <a:pPr>
              <a:buFontTx/>
              <a:buChar char="-"/>
            </a:pPr>
            <a:endParaRPr lang="en-US" baseline="0" dirty="0" smtClean="0"/>
          </a:p>
          <a:p>
            <a:pPr>
              <a:buFontTx/>
              <a:buChar char="-"/>
            </a:pPr>
            <a:r>
              <a:rPr lang="en-US" baseline="0" dirty="0" smtClean="0"/>
              <a:t>The hospital achieves these points through utilizing design aspects such as bringing in 60% outside air, providing indoor air quality plans during and after construction, specifying low-emitting materials, and providing building occupants with lighting and thermal controls to fit their needs.</a:t>
            </a:r>
            <a:endParaRPr lang="en-US" dirty="0"/>
          </a:p>
        </p:txBody>
      </p:sp>
      <p:sp>
        <p:nvSpPr>
          <p:cNvPr id="4" name="Slide Number Placeholder 3"/>
          <p:cNvSpPr>
            <a:spLocks noGrp="1"/>
          </p:cNvSpPr>
          <p:nvPr>
            <p:ph type="sldNum" sz="quarter" idx="10"/>
          </p:nvPr>
        </p:nvSpPr>
        <p:spPr/>
        <p:txBody>
          <a:bodyPr/>
          <a:lstStyle/>
          <a:p>
            <a:fld id="{EBE9A07B-0C11-EB4E-82FC-3B3FAB5999F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finally we see in</a:t>
            </a:r>
            <a:r>
              <a:rPr lang="en-US" baseline="0" dirty="0" smtClean="0"/>
              <a:t> the tables to the right that if we add in the soft costs to our construction cost totals the increase in cost to the project is very minimal.</a:t>
            </a:r>
            <a:endParaRPr lang="en-US" dirty="0"/>
          </a:p>
        </p:txBody>
      </p:sp>
      <p:sp>
        <p:nvSpPr>
          <p:cNvPr id="4" name="Slide Number Placeholder 3"/>
          <p:cNvSpPr>
            <a:spLocks noGrp="1"/>
          </p:cNvSpPr>
          <p:nvPr>
            <p:ph type="sldNum" sz="quarter" idx="10"/>
          </p:nvPr>
        </p:nvSpPr>
        <p:spPr/>
        <p:txBody>
          <a:bodyPr/>
          <a:lstStyle/>
          <a:p>
            <a:fld id="{EBE9A07B-0C11-EB4E-82FC-3B3FAB5999F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Energy costs grow.</a:t>
            </a:r>
            <a:endParaRPr lang="en-US" dirty="0"/>
          </a:p>
        </p:txBody>
      </p:sp>
      <p:sp>
        <p:nvSpPr>
          <p:cNvPr id="4" name="Slide Number Placeholder 3"/>
          <p:cNvSpPr>
            <a:spLocks noGrp="1"/>
          </p:cNvSpPr>
          <p:nvPr>
            <p:ph type="sldNum" sz="quarter" idx="10"/>
          </p:nvPr>
        </p:nvSpPr>
        <p:spPr/>
        <p:txBody>
          <a:bodyPr/>
          <a:lstStyle/>
          <a:p>
            <a:fld id="{EBE9A07B-0C11-EB4E-82FC-3B3FAB5999F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9A07B-0C11-EB4E-82FC-3B3FAB5999F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9A07B-0C11-EB4E-82FC-3B3FAB5999F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9A07B-0C11-EB4E-82FC-3B3FAB5999F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 about total initial</a:t>
            </a:r>
            <a:r>
              <a:rPr lang="en-US" baseline="0" dirty="0" smtClean="0"/>
              <a:t> cost</a:t>
            </a:r>
          </a:p>
          <a:p>
            <a:endParaRPr lang="en-US" baseline="0" dirty="0" smtClean="0"/>
          </a:p>
          <a:p>
            <a:r>
              <a:rPr lang="en-US" baseline="0" dirty="0" smtClean="0"/>
              <a:t>Energy savings</a:t>
            </a:r>
          </a:p>
          <a:p>
            <a:endParaRPr lang="en-US" baseline="0" dirty="0" smtClean="0"/>
          </a:p>
          <a:p>
            <a:r>
              <a:rPr lang="en-US" baseline="0" dirty="0" smtClean="0"/>
              <a:t>Maintenance</a:t>
            </a:r>
          </a:p>
          <a:p>
            <a:endParaRPr lang="en-US" baseline="0" dirty="0" smtClean="0"/>
          </a:p>
          <a:p>
            <a:r>
              <a:rPr lang="en-US" baseline="0" dirty="0" smtClean="0"/>
              <a:t>Mechanical</a:t>
            </a:r>
          </a:p>
          <a:p>
            <a:endParaRPr lang="en-US" baseline="0" dirty="0" smtClean="0"/>
          </a:p>
          <a:p>
            <a:r>
              <a:rPr lang="en-US" baseline="0" dirty="0" smtClean="0"/>
              <a:t>Cash flow analysis</a:t>
            </a:r>
            <a:endParaRPr lang="en-US" dirty="0"/>
          </a:p>
        </p:txBody>
      </p:sp>
      <p:sp>
        <p:nvSpPr>
          <p:cNvPr id="4" name="Slide Number Placeholder 3"/>
          <p:cNvSpPr>
            <a:spLocks noGrp="1"/>
          </p:cNvSpPr>
          <p:nvPr>
            <p:ph type="sldNum" sz="quarter" idx="10"/>
          </p:nvPr>
        </p:nvSpPr>
        <p:spPr/>
        <p:txBody>
          <a:bodyPr/>
          <a:lstStyle/>
          <a:p>
            <a:fld id="{EBE9A07B-0C11-EB4E-82FC-3B3FAB5999F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9A07B-0C11-EB4E-82FC-3B3FAB5999F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9A07B-0C11-EB4E-82FC-3B3FAB5999FB}"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9A07B-0C11-EB4E-82FC-3B3FAB5999F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9A07B-0C11-EB4E-82FC-3B3FAB5999F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9A07B-0C11-EB4E-82FC-3B3FAB5999F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9A07B-0C11-EB4E-82FC-3B3FAB5999F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section of LEED is sustainable sites and focus’s on the impact</a:t>
            </a:r>
            <a:r>
              <a:rPr lang="en-US" baseline="0" dirty="0" smtClean="0"/>
              <a:t> the building and supporting spaces have on the site. </a:t>
            </a:r>
          </a:p>
          <a:p>
            <a:r>
              <a:rPr lang="en-US" baseline="0" dirty="0" smtClean="0"/>
              <a:t>-As shown here the table in the middle shows each point in the section, whether or not the point is achieved in the base building and each certification it was used in.  The table on the right shows the additional cost of points for each certification in the LEED section.  Each following LEED section slide will also follow this format.</a:t>
            </a:r>
          </a:p>
          <a:p>
            <a:r>
              <a:rPr lang="en-US" baseline="0" dirty="0" smtClean="0"/>
              <a:t>- The </a:t>
            </a:r>
            <a:r>
              <a:rPr lang="en-US" baseline="0" dirty="0" err="1" smtClean="0"/>
              <a:t>voorhees</a:t>
            </a:r>
            <a:r>
              <a:rPr lang="en-US" baseline="0" dirty="0" smtClean="0"/>
              <a:t> facility is currently achieving 9 of the 26 possible points and could achieve other points by incorporating design aspects such as permeable paving and high reflectivity roofing.</a:t>
            </a:r>
            <a:endParaRPr lang="en-US" dirty="0"/>
          </a:p>
        </p:txBody>
      </p:sp>
      <p:sp>
        <p:nvSpPr>
          <p:cNvPr id="4" name="Slide Number Placeholder 3"/>
          <p:cNvSpPr>
            <a:spLocks noGrp="1"/>
          </p:cNvSpPr>
          <p:nvPr>
            <p:ph type="sldNum" sz="quarter" idx="10"/>
          </p:nvPr>
        </p:nvSpPr>
        <p:spPr/>
        <p:txBody>
          <a:bodyPr/>
          <a:lstStyle/>
          <a:p>
            <a:fld id="{EBE9A07B-0C11-EB4E-82FC-3B3FAB5999F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Voorhees replacement facility</a:t>
            </a:r>
            <a:r>
              <a:rPr lang="en-US" baseline="0" dirty="0" smtClean="0"/>
              <a:t> does not have any points in the base </a:t>
            </a:r>
            <a:r>
              <a:rPr lang="en-US" baseline="0" dirty="0" err="1" smtClean="0"/>
              <a:t>builidng</a:t>
            </a:r>
            <a:r>
              <a:rPr lang="en-US" baseline="0" dirty="0" smtClean="0"/>
              <a:t> because if it not using efficient enough fixtures.</a:t>
            </a:r>
          </a:p>
          <a:p>
            <a:pPr>
              <a:buFontTx/>
              <a:buChar char="-"/>
            </a:pPr>
            <a:endParaRPr lang="en-US" baseline="0" dirty="0" smtClean="0"/>
          </a:p>
          <a:p>
            <a:pPr>
              <a:buFontTx/>
              <a:buChar char="-"/>
            </a:pPr>
            <a:r>
              <a:rPr lang="en-US" baseline="0" dirty="0" smtClean="0"/>
              <a:t> To obtain the points shown in the table both water efficient fixtures and plants that are native to the area were used.</a:t>
            </a:r>
          </a:p>
          <a:p>
            <a:pPr>
              <a:buFontTx/>
              <a:buChar char="-"/>
            </a:pPr>
            <a:endParaRPr lang="en-US" baseline="0" dirty="0" smtClean="0"/>
          </a:p>
          <a:p>
            <a:pPr>
              <a:buFontTx/>
              <a:buChar char="-"/>
            </a:pPr>
            <a:r>
              <a:rPr lang="en-US" baseline="0" dirty="0" smtClean="0"/>
              <a:t>To reach the higher levels of water use reduction systems such as rainwater or </a:t>
            </a:r>
            <a:r>
              <a:rPr lang="en-US" baseline="0" dirty="0" err="1" smtClean="0"/>
              <a:t>greywater</a:t>
            </a:r>
            <a:r>
              <a:rPr lang="en-US" baseline="0" dirty="0" smtClean="0"/>
              <a:t> collection could be used.</a:t>
            </a:r>
            <a:endParaRPr lang="en-US" dirty="0"/>
          </a:p>
        </p:txBody>
      </p:sp>
      <p:sp>
        <p:nvSpPr>
          <p:cNvPr id="4" name="Slide Number Placeholder 3"/>
          <p:cNvSpPr>
            <a:spLocks noGrp="1"/>
          </p:cNvSpPr>
          <p:nvPr>
            <p:ph type="sldNum" sz="quarter" idx="10"/>
          </p:nvPr>
        </p:nvSpPr>
        <p:spPr/>
        <p:txBody>
          <a:bodyPr/>
          <a:lstStyle/>
          <a:p>
            <a:fld id="{EBE9A07B-0C11-EB4E-82FC-3B3FAB5999F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re are 35 possible points in the energy and atmosphere section.  Up to 19 points can be achieved by reducing the energy consumption of the building.  To do this energy modeling is required.  The designed building is compared against the building using the minimum </a:t>
            </a:r>
            <a:r>
              <a:rPr lang="en-US" baseline="0" dirty="0" err="1" smtClean="0"/>
              <a:t>ashrae</a:t>
            </a:r>
            <a:r>
              <a:rPr lang="en-US" baseline="0" dirty="0" smtClean="0"/>
              <a:t> standards.  I did a quick analysis using the carrier hourly analysis program and determined that the building has a 17.5% energy savings good enough for 3 points.  </a:t>
            </a:r>
          </a:p>
          <a:p>
            <a:r>
              <a:rPr lang="en-US" baseline="0" dirty="0" smtClean="0"/>
              <a:t>- The Voorhees facility also meets the prerequisite and achieves the additional credit for commissioning because the owner has hired a independent commissioning agent to oversee the hospitals systems.    </a:t>
            </a:r>
            <a:endParaRPr lang="en-US" dirty="0"/>
          </a:p>
        </p:txBody>
      </p:sp>
      <p:sp>
        <p:nvSpPr>
          <p:cNvPr id="4" name="Slide Number Placeholder 3"/>
          <p:cNvSpPr>
            <a:spLocks noGrp="1"/>
          </p:cNvSpPr>
          <p:nvPr>
            <p:ph type="sldNum" sz="quarter" idx="10"/>
          </p:nvPr>
        </p:nvSpPr>
        <p:spPr/>
        <p:txBody>
          <a:bodyPr/>
          <a:lstStyle/>
          <a:p>
            <a:fld id="{EBE9A07B-0C11-EB4E-82FC-3B3FAB5999F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hospital</a:t>
            </a:r>
            <a:r>
              <a:rPr lang="en-US" baseline="0" dirty="0" smtClean="0"/>
              <a:t> is only achieving 1 credit out of a possible 14 credits in the materials &amp; resources section.</a:t>
            </a:r>
          </a:p>
          <a:p>
            <a:r>
              <a:rPr lang="en-US" baseline="0" dirty="0" smtClean="0"/>
              <a:t>- The credits that are most readily available to achieve for the Voorhees Replacement Facility including construction waste management, recycled content and regional materials. </a:t>
            </a:r>
            <a:endParaRPr lang="en-US" dirty="0"/>
          </a:p>
        </p:txBody>
      </p:sp>
      <p:sp>
        <p:nvSpPr>
          <p:cNvPr id="4" name="Slide Number Placeholder 3"/>
          <p:cNvSpPr>
            <a:spLocks noGrp="1"/>
          </p:cNvSpPr>
          <p:nvPr>
            <p:ph type="sldNum" sz="quarter" idx="10"/>
          </p:nvPr>
        </p:nvSpPr>
        <p:spPr/>
        <p:txBody>
          <a:bodyPr/>
          <a:lstStyle/>
          <a:p>
            <a:fld id="{EBE9A07B-0C11-EB4E-82FC-3B3FAB5999F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130432"/>
            <a:ext cx="23317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3886200"/>
            <a:ext cx="19202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4/11/2010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4/11/2010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274645"/>
            <a:ext cx="18516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274645"/>
            <a:ext cx="5509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4/11/2010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4/11/2010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4406907"/>
            <a:ext cx="23317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2906713"/>
            <a:ext cx="23317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4/11/2010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1600206"/>
            <a:ext cx="36804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1600206"/>
            <a:ext cx="36804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B97365-EBCA-4027-87D5-99FC1D4DF0BB}" type="datetimeFigureOut">
              <a:rPr lang="en-US" smtClean="0"/>
              <a:pPr/>
              <a:t>4/11/2010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24688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1535113"/>
            <a:ext cx="121205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174875"/>
            <a:ext cx="121205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6" y="1535113"/>
            <a:ext cx="12125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3935086" y="2174875"/>
            <a:ext cx="12125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B97365-EBCA-4027-87D5-99FC1D4DF0BB}" type="datetimeFigureOut">
              <a:rPr lang="en-US" smtClean="0"/>
              <a:pPr/>
              <a:t>4/11/2010</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B97365-EBCA-4027-87D5-99FC1D4DF0BB}" type="datetimeFigureOut">
              <a:rPr lang="en-US" smtClean="0"/>
              <a:pPr/>
              <a:t>4/11/2010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4/11/2010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11" y="273050"/>
            <a:ext cx="90249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0725150" y="273057"/>
            <a:ext cx="153352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11" y="1435103"/>
            <a:ext cx="90249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4/11/2010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4800600"/>
            <a:ext cx="16459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76864" y="612775"/>
            <a:ext cx="16459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376864" y="5367338"/>
            <a:ext cx="16459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4/11/2010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74638"/>
            <a:ext cx="24688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1600206"/>
            <a:ext cx="24688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6356357"/>
            <a:ext cx="6400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97365-EBCA-4027-87D5-99FC1D4DF0BB}" type="datetimeFigureOut">
              <a:rPr lang="en-US" smtClean="0"/>
              <a:pPr/>
              <a:t>4/11/2010</a:t>
            </a:fld>
            <a:endParaRPr lang="en-US">
              <a:solidFill>
                <a:schemeClr val="tx1">
                  <a:shade val="50000"/>
                </a:schemeClr>
              </a:solidFill>
            </a:endParaRPr>
          </a:p>
        </p:txBody>
      </p:sp>
      <p:sp>
        <p:nvSpPr>
          <p:cNvPr id="5" name="Footer Placeholder 4"/>
          <p:cNvSpPr>
            <a:spLocks noGrp="1"/>
          </p:cNvSpPr>
          <p:nvPr>
            <p:ph type="ftr" sz="quarter" idx="3"/>
          </p:nvPr>
        </p:nvSpPr>
        <p:spPr>
          <a:xfrm>
            <a:off x="9372600" y="6356357"/>
            <a:ext cx="8686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19659600" y="6356357"/>
            <a:ext cx="6400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0.xml"/><Relationship Id="rId7"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package" Target="../embeddings/Microsoft_Office_Excel_Worksheet10.xlsx"/><Relationship Id="rId4" Type="http://schemas.openxmlformats.org/officeDocument/2006/relationships/image" Target="../media/image1.png"/><Relationship Id="rId9" Type="http://schemas.openxmlformats.org/officeDocument/2006/relationships/package" Target="../embeddings/Microsoft_Office_Excel_Worksheet9.xlsx"/></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27.png"/><Relationship Id="rId5" Type="http://schemas.openxmlformats.org/officeDocument/2006/relationships/image" Target="../media/image3.jpeg"/><Relationship Id="rId10" Type="http://schemas.openxmlformats.org/officeDocument/2006/relationships/image" Target="../media/image26.png"/><Relationship Id="rId4" Type="http://schemas.openxmlformats.org/officeDocument/2006/relationships/image" Target="../media/image2.jpe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33.jpeg"/><Relationship Id="rId4" Type="http://schemas.openxmlformats.org/officeDocument/2006/relationships/image" Target="../media/image2.jpeg"/><Relationship Id="rId9"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jpeg"/><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13"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diagramColors" Target="../diagrams/colors1.xml"/><Relationship Id="rId5" Type="http://schemas.openxmlformats.org/officeDocument/2006/relationships/image" Target="../media/image3.jpeg"/><Relationship Id="rId10" Type="http://schemas.openxmlformats.org/officeDocument/2006/relationships/diagramQuickStyle" Target="../diagrams/quickStyle1.xml"/><Relationship Id="rId4" Type="http://schemas.openxmlformats.org/officeDocument/2006/relationships/image" Target="../media/image2.jpeg"/><Relationship Id="rId9"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2.jpe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5.xml"/><Relationship Id="rId7"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package" Target="../embeddings/Microsoft_Office_Excel_Worksheet1.xlsx"/><Relationship Id="rId4" Type="http://schemas.openxmlformats.org/officeDocument/2006/relationships/image" Target="../media/image1.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6.xml"/><Relationship Id="rId7"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package" Target="../embeddings/Microsoft_Office_Excel_Worksheet3.xlsx"/><Relationship Id="rId4" Type="http://schemas.openxmlformats.org/officeDocument/2006/relationships/image" Target="../media/image1.png"/><Relationship Id="rId9" Type="http://schemas.openxmlformats.org/officeDocument/2006/relationships/package" Target="../embeddings/Microsoft_Office_Excel_Worksheet2.xlsx"/></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7.xml"/><Relationship Id="rId7"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package" Target="../embeddings/Microsoft_Office_Excel_Worksheet5.xlsx"/><Relationship Id="rId4" Type="http://schemas.openxmlformats.org/officeDocument/2006/relationships/image" Target="../media/image1.png"/><Relationship Id="rId9" Type="http://schemas.openxmlformats.org/officeDocument/2006/relationships/package" Target="../embeddings/Microsoft_Office_Excel_Worksheet4.xlsx"/></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8.xml"/><Relationship Id="rId7"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package" Target="../embeddings/Microsoft_Office_Excel_Worksheet6.xlsx"/></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9.xml"/><Relationship Id="rId7"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3.jpeg"/><Relationship Id="rId5" Type="http://schemas.openxmlformats.org/officeDocument/2006/relationships/image" Target="../media/image2.jpeg"/><Relationship Id="rId10" Type="http://schemas.openxmlformats.org/officeDocument/2006/relationships/package" Target="../embeddings/Microsoft_Office_Excel_Worksheet8.xlsx"/><Relationship Id="rId4" Type="http://schemas.openxmlformats.org/officeDocument/2006/relationships/image" Target="../media/image1.png"/><Relationship Id="rId9" Type="http://schemas.openxmlformats.org/officeDocument/2006/relationships/package" Target="../embeddings/Microsoft_Office_Excel_Worksheet7.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1st.bmp"/>
          <p:cNvPicPr>
            <a:picLocks noChangeAspect="1"/>
          </p:cNvPicPr>
          <p:nvPr/>
        </p:nvPicPr>
        <p:blipFill>
          <a:blip r:embed="rId3" cstate="print"/>
          <a:stretch>
            <a:fillRect/>
          </a:stretch>
        </p:blipFill>
        <p:spPr>
          <a:xfrm>
            <a:off x="11506200" y="4362450"/>
            <a:ext cx="6734175" cy="1885950"/>
          </a:xfrm>
          <a:prstGeom prst="rect">
            <a:avLst/>
          </a:prstGeom>
        </p:spPr>
      </p:pic>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cstate="print"/>
          <a:srcRect/>
          <a:stretch>
            <a:fillRect/>
          </a:stretch>
        </p:blipFill>
        <p:spPr bwMode="auto">
          <a:xfrm>
            <a:off x="9296400"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3868947"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11582946"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16154948" y="108386"/>
            <a:ext cx="1981199" cy="1187014"/>
          </a:xfrm>
          <a:prstGeom prst="rect">
            <a:avLst/>
          </a:prstGeom>
          <a:noFill/>
          <a:ln w="9525">
            <a:noFill/>
            <a:miter lim="800000"/>
            <a:headEnd/>
            <a:tailEnd/>
          </a:ln>
        </p:spPr>
      </p:pic>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2202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sp>
        <p:nvSpPr>
          <p:cNvPr id="14" name="TextBox 13"/>
          <p:cNvSpPr txBox="1"/>
          <p:nvPr/>
        </p:nvSpPr>
        <p:spPr>
          <a:xfrm>
            <a:off x="9448800" y="1524000"/>
            <a:ext cx="6400800" cy="1077218"/>
          </a:xfrm>
          <a:prstGeom prst="rect">
            <a:avLst/>
          </a:prstGeom>
          <a:noFill/>
        </p:spPr>
        <p:txBody>
          <a:bodyPr wrap="square" rtlCol="0">
            <a:spAutoFit/>
          </a:bodyPr>
          <a:lstStyle/>
          <a:p>
            <a:r>
              <a:rPr lang="en-US" sz="3200" dirty="0" smtClean="0">
                <a:latin typeface="Century Gothic" pitchFamily="34" charset="0"/>
              </a:rPr>
              <a:t>Steven </a:t>
            </a:r>
            <a:r>
              <a:rPr lang="en-US" sz="3200" dirty="0" err="1" smtClean="0">
                <a:latin typeface="Century Gothic" pitchFamily="34" charset="0"/>
              </a:rPr>
              <a:t>Farrah</a:t>
            </a:r>
          </a:p>
          <a:p>
            <a:r>
              <a:rPr lang="en-US" sz="3200" dirty="0" smtClean="0">
                <a:latin typeface="Century Gothic" pitchFamily="34" charset="0"/>
              </a:rPr>
              <a:t>Senior Thesis Presentation</a:t>
            </a:r>
            <a:endParaRPr lang="en-US" sz="3200" dirty="0">
              <a:latin typeface="Century Gothic" pitchFamily="34" charset="0"/>
            </a:endParaRPr>
          </a:p>
        </p:txBody>
      </p:sp>
      <p:sp>
        <p:nvSpPr>
          <p:cNvPr id="21" name="TextBox 20"/>
          <p:cNvSpPr txBox="1"/>
          <p:nvPr/>
        </p:nvSpPr>
        <p:spPr>
          <a:xfrm>
            <a:off x="9448800" y="2590800"/>
            <a:ext cx="4876800" cy="769441"/>
          </a:xfrm>
          <a:prstGeom prst="rect">
            <a:avLst/>
          </a:prstGeom>
          <a:noFill/>
        </p:spPr>
        <p:txBody>
          <a:bodyPr wrap="square" rtlCol="0">
            <a:spAutoFit/>
          </a:bodyPr>
          <a:lstStyle/>
          <a:p>
            <a:r>
              <a:rPr lang="en-US" dirty="0" smtClean="0">
                <a:latin typeface="Century Gothic" pitchFamily="34" charset="0"/>
              </a:rPr>
              <a:t>Voorhees Replacement Facility</a:t>
            </a:r>
          </a:p>
          <a:p>
            <a:r>
              <a:rPr lang="en-US" dirty="0" smtClean="0">
                <a:latin typeface="Century Gothic" pitchFamily="34" charset="0"/>
              </a:rPr>
              <a:t>Voorhees, NJ</a:t>
            </a:r>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st.bmp"/>
          <p:cNvPicPr>
            <a:picLocks noChangeAspect="1"/>
          </p:cNvPicPr>
          <p:nvPr/>
        </p:nvPicPr>
        <p:blipFill>
          <a:blip r:embed="rId4" cstate="print"/>
          <a:stretch>
            <a:fillRect/>
          </a:stretch>
        </p:blipFill>
        <p:spPr>
          <a:xfrm>
            <a:off x="2409825" y="4438650"/>
            <a:ext cx="6734175" cy="1885950"/>
          </a:xfrm>
          <a:prstGeom prst="rect">
            <a:avLst/>
          </a:prstGeom>
        </p:spPr>
      </p:pic>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5" cstate="print"/>
          <a:srcRect/>
          <a:stretch>
            <a:fillRect/>
          </a:stretch>
        </p:blipFill>
        <p:spPr bwMode="auto">
          <a:xfrm>
            <a:off x="151853"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4724400"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2438399"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7010401" y="108386"/>
            <a:ext cx="1981199" cy="1187014"/>
          </a:xfrm>
          <a:prstGeom prst="rect">
            <a:avLst/>
          </a:prstGeom>
          <a:noFill/>
          <a:ln w="9525">
            <a:noFill/>
            <a:miter lim="800000"/>
            <a:headEnd/>
            <a:tailEnd/>
          </a:ln>
        </p:spPr>
      </p:pic>
      <p:sp>
        <p:nvSpPr>
          <p:cNvPr id="25" name="TextBox 24"/>
          <p:cNvSpPr txBox="1"/>
          <p:nvPr/>
        </p:nvSpPr>
        <p:spPr>
          <a:xfrm>
            <a:off x="304800" y="1600200"/>
            <a:ext cx="4648200" cy="3816429"/>
          </a:xfrm>
          <a:prstGeom prst="rect">
            <a:avLst/>
          </a:prstGeom>
          <a:noFill/>
        </p:spPr>
        <p:txBody>
          <a:bodyPr wrap="square" rtlCol="0">
            <a:spAutoFit/>
          </a:bodyPr>
          <a:lstStyle/>
          <a:p>
            <a:r>
              <a:rPr lang="en-US" b="1" dirty="0" smtClean="0">
                <a:latin typeface="Century Gothic" pitchFamily="34" charset="0"/>
              </a:rPr>
              <a:t>Presentation Outline</a:t>
            </a:r>
          </a:p>
          <a:p>
            <a:pPr marL="514350" indent="-514350">
              <a:buFont typeface="+mj-lt"/>
              <a:buAutoNum type="romanUcPeriod"/>
            </a:pPr>
            <a:r>
              <a:rPr lang="en-US" dirty="0" smtClean="0">
                <a:latin typeface="Century Gothic" pitchFamily="34" charset="0"/>
              </a:rPr>
              <a:t>Project Overview</a:t>
            </a:r>
          </a:p>
          <a:p>
            <a:pPr marL="514350" indent="-514350">
              <a:buFont typeface="+mj-lt"/>
              <a:buAutoNum type="romanUcPeriod"/>
            </a:pPr>
            <a:r>
              <a:rPr lang="en-US" b="1" dirty="0" smtClean="0">
                <a:solidFill>
                  <a:schemeClr val="accent6"/>
                </a:solidFill>
                <a:latin typeface="Century Gothic" pitchFamily="34" charset="0"/>
              </a:rPr>
              <a:t>LEED/Sustainability Study</a:t>
            </a:r>
          </a:p>
          <a:p>
            <a:pPr marL="514350" indent="-514350">
              <a:buFont typeface="+mj-lt"/>
              <a:buAutoNum type="romanUcPeriod"/>
            </a:pPr>
            <a:r>
              <a:rPr lang="en-US" dirty="0" smtClean="0">
                <a:latin typeface="Century Gothic" pitchFamily="34" charset="0"/>
              </a:rPr>
              <a:t>Patient Room LED Lighting</a:t>
            </a:r>
          </a:p>
          <a:p>
            <a:pPr marL="971550" lvl="1" indent="-514350">
              <a:buFont typeface="+mj-lt"/>
              <a:buAutoNum type="romanUcPeriod"/>
            </a:pPr>
            <a:r>
              <a:rPr lang="en-US" dirty="0" smtClean="0">
                <a:latin typeface="Century Gothic" pitchFamily="34" charset="0"/>
              </a:rPr>
              <a:t>Lighting Breadth</a:t>
            </a:r>
          </a:p>
          <a:p>
            <a:pPr marL="971550" lvl="1"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dirty="0" smtClean="0">
                <a:latin typeface="Century Gothic" pitchFamily="34" charset="0"/>
              </a:rPr>
              <a:t>Bed Tower Schedule Analysis</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r>
              <a:rPr lang="en-US" dirty="0" smtClean="0">
                <a:latin typeface="Century Gothic" pitchFamily="34" charset="0"/>
              </a:rPr>
              <a:t>Acknowledgements</a:t>
            </a:r>
          </a:p>
          <a:p>
            <a:pPr marL="514350" indent="-514350">
              <a:buFont typeface="+mj-lt"/>
              <a:buAutoNum type="romanUcPeriod"/>
            </a:pPr>
            <a:r>
              <a:rPr lang="en-US" dirty="0" smtClean="0">
                <a:latin typeface="Century Gothic" pitchFamily="34" charset="0"/>
              </a:rPr>
              <a:t>Questions &amp; Answers</a:t>
            </a:r>
          </a:p>
          <a:p>
            <a:pPr marL="514350" indent="-514350"/>
            <a:endParaRPr lang="en-US" dirty="0" smtClean="0"/>
          </a:p>
        </p:txBody>
      </p:sp>
      <p:sp>
        <p:nvSpPr>
          <p:cNvPr id="26" name="TextBox 25"/>
          <p:cNvSpPr txBox="1"/>
          <p:nvPr/>
        </p:nvSpPr>
        <p:spPr>
          <a:xfrm>
            <a:off x="4953000" y="1600200"/>
            <a:ext cx="3962400" cy="3139321"/>
          </a:xfrm>
          <a:prstGeom prst="rect">
            <a:avLst/>
          </a:prstGeom>
          <a:noFill/>
        </p:spPr>
        <p:txBody>
          <a:bodyPr wrap="square" rtlCol="0">
            <a:spAutoFit/>
          </a:bodyPr>
          <a:lstStyle/>
          <a:p>
            <a:r>
              <a:rPr lang="en-US" b="1" dirty="0" smtClean="0">
                <a:latin typeface="Century Gothic" pitchFamily="34" charset="0"/>
              </a:rPr>
              <a:t>LEED/Sustainability Study</a:t>
            </a:r>
          </a:p>
          <a:p>
            <a:pPr marL="514350" indent="-514350">
              <a:buFont typeface="+mj-lt"/>
              <a:buAutoNum type="romanUcPeriod"/>
            </a:pPr>
            <a:r>
              <a:rPr lang="en-US" dirty="0" smtClean="0">
                <a:latin typeface="Century Gothic" pitchFamily="34" charset="0"/>
              </a:rPr>
              <a:t>Sustainable Sites</a:t>
            </a:r>
          </a:p>
          <a:p>
            <a:pPr marL="514350" indent="-514350">
              <a:buFont typeface="+mj-lt"/>
              <a:buAutoNum type="romanUcPeriod"/>
            </a:pPr>
            <a:r>
              <a:rPr lang="en-US" dirty="0" smtClean="0">
                <a:latin typeface="Century Gothic" pitchFamily="34" charset="0"/>
              </a:rPr>
              <a:t>Water Efficiency</a:t>
            </a:r>
          </a:p>
          <a:p>
            <a:pPr marL="514350" indent="-514350">
              <a:buFont typeface="+mj-lt"/>
              <a:buAutoNum type="romanUcPeriod"/>
            </a:pPr>
            <a:r>
              <a:rPr lang="en-US" dirty="0" smtClean="0">
                <a:latin typeface="Century Gothic" pitchFamily="34" charset="0"/>
              </a:rPr>
              <a:t>Energy &amp; Atmosphere</a:t>
            </a:r>
          </a:p>
          <a:p>
            <a:pPr marL="514350" indent="-514350">
              <a:buFont typeface="+mj-lt"/>
              <a:buAutoNum type="romanUcPeriod"/>
            </a:pPr>
            <a:r>
              <a:rPr lang="en-US" dirty="0" smtClean="0">
                <a:latin typeface="Century Gothic" pitchFamily="34" charset="0"/>
              </a:rPr>
              <a:t>Materials &amp; Resources</a:t>
            </a:r>
          </a:p>
          <a:p>
            <a:pPr marL="514350" indent="-514350">
              <a:buFont typeface="+mj-lt"/>
              <a:buAutoNum type="romanUcPeriod"/>
            </a:pPr>
            <a:r>
              <a:rPr lang="en-US" b="1" dirty="0" smtClean="0">
                <a:solidFill>
                  <a:schemeClr val="accent6"/>
                </a:solidFill>
                <a:latin typeface="Century Gothic" pitchFamily="34" charset="0"/>
              </a:rPr>
              <a:t>Indoor Air Quality</a:t>
            </a:r>
          </a:p>
          <a:p>
            <a:pPr marL="514350" indent="-514350">
              <a:buFont typeface="+mj-lt"/>
              <a:buAutoNum type="romanUcPeriod"/>
            </a:pPr>
            <a:r>
              <a:rPr lang="en-US" dirty="0" smtClean="0">
                <a:latin typeface="Century Gothic" pitchFamily="34" charset="0"/>
              </a:rPr>
              <a:t>Conclusions</a:t>
            </a:r>
          </a:p>
          <a:p>
            <a:pPr marL="514350" indent="-514350"/>
            <a:endParaRPr lang="en-US" dirty="0" smtClean="0">
              <a:latin typeface="Century Gothic" pitchFamily="34" charset="0"/>
            </a:endParaRPr>
          </a:p>
          <a:p>
            <a:pPr marL="514350" indent="-514350">
              <a:buFont typeface="+mj-lt"/>
              <a:buAutoNum type="romanUcPeriod"/>
            </a:pPr>
            <a:endParaRPr lang="en-US" dirty="0" smtClean="0"/>
          </a:p>
        </p:txBody>
      </p:sp>
      <p:sp>
        <p:nvSpPr>
          <p:cNvPr id="27" name="TextBox 26"/>
          <p:cNvSpPr txBox="1"/>
          <p:nvPr/>
        </p:nvSpPr>
        <p:spPr>
          <a:xfrm>
            <a:off x="10972800" y="457200"/>
            <a:ext cx="5486400" cy="584775"/>
          </a:xfrm>
          <a:prstGeom prst="rect">
            <a:avLst/>
          </a:prstGeom>
          <a:noFill/>
        </p:spPr>
        <p:txBody>
          <a:bodyPr wrap="square" rtlCol="0">
            <a:spAutoFit/>
          </a:bodyPr>
          <a:lstStyle/>
          <a:p>
            <a:r>
              <a:rPr lang="en-US" sz="3200" b="1" dirty="0" smtClean="0">
                <a:solidFill>
                  <a:schemeClr val="bg1"/>
                </a:solidFill>
                <a:latin typeface="Century Gothic" pitchFamily="34" charset="0"/>
              </a:rPr>
              <a:t>LEED/Sustainability Study</a:t>
            </a:r>
          </a:p>
        </p:txBody>
      </p:sp>
      <p:sp>
        <p:nvSpPr>
          <p:cNvPr id="14" name="TextBox 13"/>
          <p:cNvSpPr txBox="1"/>
          <p:nvPr/>
        </p:nvSpPr>
        <p:spPr>
          <a:xfrm>
            <a:off x="21336000" y="457200"/>
            <a:ext cx="3810000" cy="584775"/>
          </a:xfrm>
          <a:prstGeom prst="rect">
            <a:avLst/>
          </a:prstGeom>
          <a:noFill/>
        </p:spPr>
        <p:txBody>
          <a:bodyPr wrap="square" rtlCol="0">
            <a:spAutoFit/>
          </a:bodyPr>
          <a:lstStyle/>
          <a:p>
            <a:r>
              <a:rPr lang="en-US" sz="3200" b="1" dirty="0" smtClean="0">
                <a:solidFill>
                  <a:schemeClr val="bg1"/>
                </a:solidFill>
                <a:latin typeface="Century Gothic" pitchFamily="34" charset="0"/>
              </a:rPr>
              <a:t>Indoor Air Quality</a:t>
            </a:r>
          </a:p>
        </p:txBody>
      </p:sp>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graphicFrame>
        <p:nvGraphicFramePr>
          <p:cNvPr id="7170" name="Object 2"/>
          <p:cNvGraphicFramePr>
            <a:graphicFrameLocks noChangeAspect="1"/>
          </p:cNvGraphicFramePr>
          <p:nvPr/>
        </p:nvGraphicFramePr>
        <p:xfrm>
          <a:off x="10851588" y="1447800"/>
          <a:ext cx="6064812" cy="4724400"/>
        </p:xfrm>
        <a:graphic>
          <a:graphicData uri="http://schemas.openxmlformats.org/presentationml/2006/ole">
            <p:oleObj spid="_x0000_s7170" name="Worksheet" r:id="rId9" imgW="5257800" imgH="4095835" progId="Excel.Sheet.12">
              <p:embed/>
            </p:oleObj>
          </a:graphicData>
        </a:graphic>
      </p:graphicFrame>
      <p:graphicFrame>
        <p:nvGraphicFramePr>
          <p:cNvPr id="7171" name="Object 3"/>
          <p:cNvGraphicFramePr>
            <a:graphicFrameLocks noChangeAspect="1"/>
          </p:cNvGraphicFramePr>
          <p:nvPr/>
        </p:nvGraphicFramePr>
        <p:xfrm>
          <a:off x="19811999" y="1447800"/>
          <a:ext cx="6942117" cy="1752600"/>
        </p:xfrm>
        <a:graphic>
          <a:graphicData uri="http://schemas.openxmlformats.org/presentationml/2006/ole">
            <p:oleObj spid="_x0000_s7171" name="Worksheet" r:id="rId10" imgW="5810165" imgH="1466765" progId="Excel.Sheet.12">
              <p:embed/>
            </p:oleObj>
          </a:graphicData>
        </a:graphic>
      </p:graphicFrame>
      <p:sp>
        <p:nvSpPr>
          <p:cNvPr id="21" name="TextBox 20"/>
          <p:cNvSpPr txBox="1"/>
          <p:nvPr/>
        </p:nvSpPr>
        <p:spPr>
          <a:xfrm>
            <a:off x="19888200" y="3429000"/>
            <a:ext cx="7010400" cy="2462213"/>
          </a:xfrm>
          <a:prstGeom prst="rect">
            <a:avLst/>
          </a:prstGeom>
          <a:noFill/>
        </p:spPr>
        <p:txBody>
          <a:bodyPr wrap="square" rtlCol="0">
            <a:spAutoFit/>
          </a:bodyPr>
          <a:lstStyle/>
          <a:p>
            <a:pPr>
              <a:buFont typeface="Arial"/>
              <a:buChar char="•"/>
            </a:pPr>
            <a:r>
              <a:rPr lang="en-US" dirty="0" smtClean="0">
                <a:latin typeface="Century Gothic"/>
                <a:cs typeface="Century Gothic"/>
              </a:rPr>
              <a:t> Outside Air / Ventilation</a:t>
            </a:r>
          </a:p>
          <a:p>
            <a:pPr>
              <a:buFont typeface="Arial"/>
              <a:buChar char="•"/>
            </a:pPr>
            <a:endParaRPr lang="en-US" dirty="0" smtClean="0">
              <a:latin typeface="Century Gothic"/>
              <a:cs typeface="Century Gothic"/>
            </a:endParaRPr>
          </a:p>
          <a:p>
            <a:pPr>
              <a:buFont typeface="Arial"/>
              <a:buChar char="•"/>
            </a:pPr>
            <a:r>
              <a:rPr lang="en-US" dirty="0" smtClean="0">
                <a:latin typeface="Century Gothic"/>
                <a:cs typeface="Century Gothic"/>
              </a:rPr>
              <a:t> Indoor Air Quality Plan </a:t>
            </a:r>
          </a:p>
          <a:p>
            <a:pPr>
              <a:buFont typeface="Arial"/>
              <a:buChar char="•"/>
            </a:pPr>
            <a:endParaRPr lang="en-US" dirty="0" smtClean="0">
              <a:latin typeface="Century Gothic"/>
              <a:cs typeface="Century Gothic"/>
            </a:endParaRPr>
          </a:p>
          <a:p>
            <a:pPr>
              <a:buFont typeface="Arial"/>
              <a:buChar char="•"/>
            </a:pPr>
            <a:r>
              <a:rPr lang="en-US" dirty="0" smtClean="0">
                <a:latin typeface="Century Gothic"/>
                <a:cs typeface="Century Gothic"/>
              </a:rPr>
              <a:t> Low-Emitting Materials</a:t>
            </a:r>
          </a:p>
          <a:p>
            <a:pPr>
              <a:buFont typeface="Arial"/>
              <a:buChar char="•"/>
            </a:pPr>
            <a:endParaRPr lang="en-US" dirty="0" smtClean="0">
              <a:latin typeface="Century Gothic"/>
              <a:cs typeface="Century Gothic"/>
            </a:endParaRPr>
          </a:p>
          <a:p>
            <a:pPr>
              <a:buFont typeface="Arial"/>
              <a:buChar char="•"/>
            </a:pPr>
            <a:r>
              <a:rPr lang="en-US" dirty="0" smtClean="0">
                <a:latin typeface="Century Gothic"/>
                <a:cs typeface="Century Gothic"/>
              </a:rPr>
              <a:t> Controllability of Lighting &amp; Thermal Comfort </a:t>
            </a:r>
            <a:endParaRPr lang="en-US" dirty="0">
              <a:latin typeface="Century Gothic"/>
              <a:cs typeface="Century Gothic"/>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st.bmp"/>
          <p:cNvPicPr>
            <a:picLocks noChangeAspect="1"/>
          </p:cNvPicPr>
          <p:nvPr/>
        </p:nvPicPr>
        <p:blipFill>
          <a:blip r:embed="rId3" cstate="print"/>
          <a:stretch>
            <a:fillRect/>
          </a:stretch>
        </p:blipFill>
        <p:spPr>
          <a:xfrm>
            <a:off x="2409825" y="4438650"/>
            <a:ext cx="6734175" cy="1885950"/>
          </a:xfrm>
          <a:prstGeom prst="rect">
            <a:avLst/>
          </a:prstGeom>
        </p:spPr>
      </p:pic>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a:cs typeface="Century Gothic"/>
            </a:endParaRPr>
          </a:p>
        </p:txBody>
      </p:sp>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cstate="print"/>
          <a:srcRect/>
          <a:stretch>
            <a:fillRect/>
          </a:stretch>
        </p:blipFill>
        <p:spPr bwMode="auto">
          <a:xfrm>
            <a:off x="151853"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724400"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2438399"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7010401" y="108386"/>
            <a:ext cx="1981199" cy="1187014"/>
          </a:xfrm>
          <a:prstGeom prst="rect">
            <a:avLst/>
          </a:prstGeom>
          <a:noFill/>
          <a:ln w="9525">
            <a:noFill/>
            <a:miter lim="800000"/>
            <a:headEnd/>
            <a:tailEnd/>
          </a:ln>
        </p:spPr>
      </p:pic>
      <p:sp>
        <p:nvSpPr>
          <p:cNvPr id="25" name="TextBox 24"/>
          <p:cNvSpPr txBox="1"/>
          <p:nvPr/>
        </p:nvSpPr>
        <p:spPr>
          <a:xfrm>
            <a:off x="304800" y="1600200"/>
            <a:ext cx="4648200" cy="3816429"/>
          </a:xfrm>
          <a:prstGeom prst="rect">
            <a:avLst/>
          </a:prstGeom>
          <a:noFill/>
        </p:spPr>
        <p:txBody>
          <a:bodyPr wrap="square" rtlCol="0">
            <a:spAutoFit/>
          </a:bodyPr>
          <a:lstStyle/>
          <a:p>
            <a:r>
              <a:rPr lang="en-US" b="1" dirty="0" smtClean="0">
                <a:latin typeface="Century Gothic" pitchFamily="34" charset="0"/>
              </a:rPr>
              <a:t>Presentation Outline</a:t>
            </a:r>
          </a:p>
          <a:p>
            <a:pPr marL="514350" indent="-514350">
              <a:buFont typeface="+mj-lt"/>
              <a:buAutoNum type="romanUcPeriod"/>
            </a:pPr>
            <a:r>
              <a:rPr lang="en-US" dirty="0" smtClean="0">
                <a:latin typeface="Century Gothic" pitchFamily="34" charset="0"/>
              </a:rPr>
              <a:t>Project Overview</a:t>
            </a:r>
          </a:p>
          <a:p>
            <a:pPr marL="514350" indent="-514350">
              <a:buFont typeface="+mj-lt"/>
              <a:buAutoNum type="romanUcPeriod"/>
            </a:pPr>
            <a:r>
              <a:rPr lang="en-US" b="1" dirty="0" smtClean="0">
                <a:solidFill>
                  <a:schemeClr val="accent6"/>
                </a:solidFill>
                <a:latin typeface="Century Gothic" pitchFamily="34" charset="0"/>
              </a:rPr>
              <a:t>LEED/Sustainability Study</a:t>
            </a:r>
          </a:p>
          <a:p>
            <a:pPr marL="514350" indent="-514350">
              <a:buFont typeface="+mj-lt"/>
              <a:buAutoNum type="romanUcPeriod"/>
            </a:pPr>
            <a:r>
              <a:rPr lang="en-US" dirty="0" smtClean="0">
                <a:latin typeface="Century Gothic" pitchFamily="34" charset="0"/>
              </a:rPr>
              <a:t>Patient Room LED Lighting</a:t>
            </a:r>
          </a:p>
          <a:p>
            <a:pPr marL="971550" lvl="1" indent="-514350">
              <a:buFont typeface="+mj-lt"/>
              <a:buAutoNum type="romanUcPeriod"/>
            </a:pPr>
            <a:r>
              <a:rPr lang="en-US" dirty="0" smtClean="0">
                <a:latin typeface="Century Gothic" pitchFamily="34" charset="0"/>
              </a:rPr>
              <a:t>Lighting Breadth</a:t>
            </a:r>
          </a:p>
          <a:p>
            <a:pPr marL="971550" lvl="1"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dirty="0" smtClean="0">
                <a:latin typeface="Century Gothic" pitchFamily="34" charset="0"/>
              </a:rPr>
              <a:t>Bed Tower Schedule Analysis</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r>
              <a:rPr lang="en-US" dirty="0" smtClean="0">
                <a:latin typeface="Century Gothic" pitchFamily="34" charset="0"/>
              </a:rPr>
              <a:t>Acknowledgements</a:t>
            </a:r>
          </a:p>
          <a:p>
            <a:pPr marL="514350" indent="-514350">
              <a:buFont typeface="+mj-lt"/>
              <a:buAutoNum type="romanUcPeriod"/>
            </a:pPr>
            <a:r>
              <a:rPr lang="en-US" dirty="0" smtClean="0">
                <a:latin typeface="Century Gothic" pitchFamily="34" charset="0"/>
              </a:rPr>
              <a:t>Questions &amp; Answers</a:t>
            </a:r>
          </a:p>
          <a:p>
            <a:pPr marL="514350" indent="-514350"/>
            <a:endParaRPr lang="en-US" dirty="0" smtClean="0"/>
          </a:p>
        </p:txBody>
      </p:sp>
      <p:sp>
        <p:nvSpPr>
          <p:cNvPr id="26" name="TextBox 25"/>
          <p:cNvSpPr txBox="1"/>
          <p:nvPr/>
        </p:nvSpPr>
        <p:spPr>
          <a:xfrm>
            <a:off x="4953000" y="1600200"/>
            <a:ext cx="3962400" cy="3139321"/>
          </a:xfrm>
          <a:prstGeom prst="rect">
            <a:avLst/>
          </a:prstGeom>
          <a:noFill/>
        </p:spPr>
        <p:txBody>
          <a:bodyPr wrap="square" rtlCol="0">
            <a:spAutoFit/>
          </a:bodyPr>
          <a:lstStyle/>
          <a:p>
            <a:r>
              <a:rPr lang="en-US" b="1" dirty="0" smtClean="0">
                <a:latin typeface="Century Gothic" pitchFamily="34" charset="0"/>
              </a:rPr>
              <a:t>LEED/Sustainability Study</a:t>
            </a:r>
          </a:p>
          <a:p>
            <a:pPr marL="514350" indent="-514350">
              <a:buFont typeface="+mj-lt"/>
              <a:buAutoNum type="romanUcPeriod"/>
            </a:pPr>
            <a:r>
              <a:rPr lang="en-US" dirty="0" smtClean="0">
                <a:latin typeface="Century Gothic" pitchFamily="34" charset="0"/>
              </a:rPr>
              <a:t>Sustainable Sites</a:t>
            </a:r>
          </a:p>
          <a:p>
            <a:pPr marL="514350" indent="-514350">
              <a:buFont typeface="+mj-lt"/>
              <a:buAutoNum type="romanUcPeriod"/>
            </a:pPr>
            <a:r>
              <a:rPr lang="en-US" dirty="0" smtClean="0">
                <a:latin typeface="Century Gothic" pitchFamily="34" charset="0"/>
              </a:rPr>
              <a:t>Water Efficiency</a:t>
            </a:r>
          </a:p>
          <a:p>
            <a:pPr marL="514350" indent="-514350">
              <a:buFont typeface="+mj-lt"/>
              <a:buAutoNum type="romanUcPeriod"/>
            </a:pPr>
            <a:r>
              <a:rPr lang="en-US" dirty="0" smtClean="0">
                <a:latin typeface="Century Gothic" pitchFamily="34" charset="0"/>
              </a:rPr>
              <a:t>Energy &amp; Atmosphere</a:t>
            </a:r>
          </a:p>
          <a:p>
            <a:pPr marL="514350" indent="-514350">
              <a:buFont typeface="+mj-lt"/>
              <a:buAutoNum type="romanUcPeriod"/>
            </a:pPr>
            <a:r>
              <a:rPr lang="en-US" dirty="0" smtClean="0">
                <a:latin typeface="Century Gothic" pitchFamily="34" charset="0"/>
              </a:rPr>
              <a:t>Materials &amp; Resources</a:t>
            </a:r>
          </a:p>
          <a:p>
            <a:pPr marL="514350" indent="-514350">
              <a:buFont typeface="+mj-lt"/>
              <a:buAutoNum type="romanUcPeriod"/>
            </a:pPr>
            <a:r>
              <a:rPr lang="en-US" dirty="0" smtClean="0">
                <a:latin typeface="Century Gothic" pitchFamily="34" charset="0"/>
              </a:rPr>
              <a:t>Indoor Air Quality</a:t>
            </a:r>
          </a:p>
          <a:p>
            <a:pPr marL="514350" indent="-514350">
              <a:buFont typeface="+mj-lt"/>
              <a:buAutoNum type="romanUcPeriod"/>
            </a:pPr>
            <a:r>
              <a:rPr lang="en-US" b="1" dirty="0" smtClean="0">
                <a:solidFill>
                  <a:schemeClr val="accent6"/>
                </a:solidFill>
                <a:latin typeface="Century Gothic" pitchFamily="34" charset="0"/>
              </a:rPr>
              <a:t>Conclusions</a:t>
            </a:r>
          </a:p>
          <a:p>
            <a:pPr marL="514350" indent="-514350"/>
            <a:endParaRPr lang="en-US" dirty="0" smtClean="0">
              <a:latin typeface="Century Gothic" pitchFamily="34" charset="0"/>
            </a:endParaRPr>
          </a:p>
          <a:p>
            <a:pPr marL="514350" indent="-514350">
              <a:buFont typeface="+mj-lt"/>
              <a:buAutoNum type="romanUcPeriod"/>
            </a:pPr>
            <a:endParaRPr lang="en-US" dirty="0" smtClean="0"/>
          </a:p>
        </p:txBody>
      </p:sp>
      <p:sp>
        <p:nvSpPr>
          <p:cNvPr id="27" name="TextBox 26"/>
          <p:cNvSpPr txBox="1"/>
          <p:nvPr/>
        </p:nvSpPr>
        <p:spPr>
          <a:xfrm>
            <a:off x="10972800" y="457200"/>
            <a:ext cx="5486400" cy="584775"/>
          </a:xfrm>
          <a:prstGeom prst="rect">
            <a:avLst/>
          </a:prstGeom>
          <a:noFill/>
        </p:spPr>
        <p:txBody>
          <a:bodyPr wrap="square" rtlCol="0">
            <a:spAutoFit/>
          </a:bodyPr>
          <a:lstStyle/>
          <a:p>
            <a:r>
              <a:rPr lang="en-US" sz="3200" b="1" dirty="0" smtClean="0">
                <a:solidFill>
                  <a:schemeClr val="bg1"/>
                </a:solidFill>
                <a:latin typeface="Century Gothic" pitchFamily="34" charset="0"/>
              </a:rPr>
              <a:t>LEED/Sustainability Study</a:t>
            </a:r>
          </a:p>
        </p:txBody>
      </p:sp>
      <p:sp>
        <p:nvSpPr>
          <p:cNvPr id="14" name="TextBox 13"/>
          <p:cNvSpPr txBox="1"/>
          <p:nvPr/>
        </p:nvSpPr>
        <p:spPr>
          <a:xfrm>
            <a:off x="21336000" y="457200"/>
            <a:ext cx="3810000" cy="584775"/>
          </a:xfrm>
          <a:prstGeom prst="rect">
            <a:avLst/>
          </a:prstGeom>
          <a:noFill/>
        </p:spPr>
        <p:txBody>
          <a:bodyPr wrap="square" rtlCol="0">
            <a:spAutoFit/>
          </a:bodyPr>
          <a:lstStyle/>
          <a:p>
            <a:r>
              <a:rPr lang="en-US" sz="3200" b="1" dirty="0" smtClean="0">
                <a:solidFill>
                  <a:schemeClr val="bg1"/>
                </a:solidFill>
                <a:latin typeface="Century Gothic" pitchFamily="34" charset="0"/>
              </a:rPr>
              <a:t>Conclusions</a:t>
            </a:r>
          </a:p>
        </p:txBody>
      </p:sp>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pic>
        <p:nvPicPr>
          <p:cNvPr id="22" name="Picture 2"/>
          <p:cNvPicPr>
            <a:picLocks noChangeAspect="1" noChangeArrowheads="1"/>
          </p:cNvPicPr>
          <p:nvPr/>
        </p:nvPicPr>
        <p:blipFill>
          <a:blip r:embed="rId8" cstate="print"/>
          <a:srcRect/>
          <a:stretch>
            <a:fillRect/>
          </a:stretch>
        </p:blipFill>
        <p:spPr bwMode="auto">
          <a:xfrm>
            <a:off x="24431625" y="1371600"/>
            <a:ext cx="3000375" cy="3000375"/>
          </a:xfrm>
          <a:prstGeom prst="rect">
            <a:avLst/>
          </a:prstGeom>
          <a:noFill/>
          <a:ln w="9525">
            <a:noFill/>
            <a:miter lim="800000"/>
            <a:headEnd/>
            <a:tailEnd/>
          </a:ln>
        </p:spPr>
      </p:pic>
      <p:graphicFrame>
        <p:nvGraphicFramePr>
          <p:cNvPr id="28" name="Table 27"/>
          <p:cNvGraphicFramePr>
            <a:graphicFrameLocks noGrp="1"/>
          </p:cNvGraphicFramePr>
          <p:nvPr/>
        </p:nvGraphicFramePr>
        <p:xfrm>
          <a:off x="18669000" y="1600200"/>
          <a:ext cx="5181599" cy="1981201"/>
        </p:xfrm>
        <a:graphic>
          <a:graphicData uri="http://schemas.openxmlformats.org/drawingml/2006/table">
            <a:tbl>
              <a:tblPr/>
              <a:tblGrid>
                <a:gridCol w="1483152"/>
                <a:gridCol w="1343517"/>
                <a:gridCol w="1358613"/>
                <a:gridCol w="996317"/>
              </a:tblGrid>
              <a:tr h="229018">
                <a:tc gridSpan="4">
                  <a:txBody>
                    <a:bodyPr/>
                    <a:lstStyle/>
                    <a:p>
                      <a:pPr algn="ctr" rtl="0" fontAlgn="b"/>
                      <a:r>
                        <a:rPr lang="en-US" sz="1000" b="1" i="0" u="none" strike="noStrike" dirty="0">
                          <a:solidFill>
                            <a:srgbClr val="000000"/>
                          </a:solidFill>
                          <a:latin typeface="Verdana"/>
                        </a:rPr>
                        <a:t>Soft Cost Estimates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93894">
                <a:tc>
                  <a:txBody>
                    <a:bodyPr/>
                    <a:lstStyle/>
                    <a:p>
                      <a:pPr algn="ctr" fontAlgn="ctr"/>
                      <a:r>
                        <a:rPr lang="en-US" sz="1000" b="1" i="0" u="none" strike="noStrike">
                          <a:latin typeface="Verdana"/>
                        </a:rPr>
                        <a:t>Cost Decription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1" i="0" u="none" strike="noStrike">
                          <a:latin typeface="Verdana"/>
                        </a:rPr>
                        <a:t>% of Construction Cost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1" i="0" u="none" strike="noStrike">
                          <a:latin typeface="Verdana"/>
                        </a:rPr>
                        <a:t>Total Construction Cost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1" i="0" u="none" strike="noStrike" dirty="0">
                          <a:latin typeface="Verdana"/>
                        </a:rPr>
                        <a:t>Cost to Project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35229">
                <a:tc>
                  <a:txBody>
                    <a:bodyPr/>
                    <a:lstStyle/>
                    <a:p>
                      <a:pPr algn="l" rtl="0" fontAlgn="b"/>
                      <a:r>
                        <a:rPr lang="en-US" sz="1000" b="0" i="0" u="none" strike="noStrike">
                          <a:solidFill>
                            <a:srgbClr val="000000"/>
                          </a:solidFill>
                          <a:latin typeface="Times New Roman"/>
                        </a:rPr>
                        <a:t>Design Costs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Times New Roman"/>
                        </a:rPr>
                        <a:t>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Times New Roman"/>
                        </a:rPr>
                        <a:t>$323,000,000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Times New Roman"/>
                        </a:rPr>
                        <a:t>$1,615,000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602">
                <a:tc>
                  <a:txBody>
                    <a:bodyPr/>
                    <a:lstStyle/>
                    <a:p>
                      <a:pPr algn="l" rtl="0" fontAlgn="b"/>
                      <a:r>
                        <a:rPr lang="en-US" sz="1000" b="0" i="0" u="none" strike="noStrike">
                          <a:solidFill>
                            <a:srgbClr val="000000"/>
                          </a:solidFill>
                          <a:latin typeface="Times New Roman"/>
                        </a:rPr>
                        <a:t>Documentation &amp; Application Fees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latin typeface="Times New Roman"/>
                        </a:rPr>
                        <a:t>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Times New Roman"/>
                        </a:rPr>
                        <a:t>$323,000,000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Times New Roman"/>
                        </a:rPr>
                        <a:t>$1,615,000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229">
                <a:tc>
                  <a:txBody>
                    <a:bodyPr/>
                    <a:lstStyle/>
                    <a:p>
                      <a:pPr algn="l" rtl="0" fontAlgn="b"/>
                      <a:r>
                        <a:rPr lang="en-US" sz="1000" b="0" i="0" u="none" strike="noStrike">
                          <a:solidFill>
                            <a:srgbClr val="000000"/>
                          </a:solidFill>
                          <a:latin typeface="Times New Roman"/>
                        </a:rPr>
                        <a:t>Energy Modeling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Times New Roman"/>
                        </a:rPr>
                        <a:t>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Times New Roman"/>
                        </a:rPr>
                        <a:t>$323,000,000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Times New Roman"/>
                        </a:rPr>
                        <a:t>$323,000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229">
                <a:tc>
                  <a:txBody>
                    <a:bodyPr/>
                    <a:lstStyle/>
                    <a:p>
                      <a:pPr algn="l" fontAlgn="b"/>
                      <a:r>
                        <a:rPr lang="en-US" sz="10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n-US" sz="1000" b="1" i="0" u="none" strike="noStrike">
                          <a:solidFill>
                            <a:srgbClr val="000000"/>
                          </a:solidFill>
                          <a:latin typeface="Times New Roman"/>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000" b="1" i="0" u="none" strike="noStrike" dirty="0">
                          <a:solidFill>
                            <a:srgbClr val="000000"/>
                          </a:solidFill>
                          <a:latin typeface="Times New Roman"/>
                        </a:rPr>
                        <a:t>$3,553,000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1" name="Table 20"/>
          <p:cNvGraphicFramePr>
            <a:graphicFrameLocks noGrp="1"/>
          </p:cNvGraphicFramePr>
          <p:nvPr/>
        </p:nvGraphicFramePr>
        <p:xfrm>
          <a:off x="18669000" y="3886200"/>
          <a:ext cx="6095999" cy="2057400"/>
        </p:xfrm>
        <a:graphic>
          <a:graphicData uri="http://schemas.openxmlformats.org/drawingml/2006/table">
            <a:tbl>
              <a:tblPr/>
              <a:tblGrid>
                <a:gridCol w="1155145"/>
                <a:gridCol w="1414243"/>
                <a:gridCol w="1281096"/>
                <a:gridCol w="1295490"/>
                <a:gridCol w="950025"/>
              </a:tblGrid>
              <a:tr h="228600">
                <a:tc gridSpan="5">
                  <a:txBody>
                    <a:bodyPr/>
                    <a:lstStyle/>
                    <a:p>
                      <a:pPr algn="ctr" fontAlgn="b"/>
                      <a:r>
                        <a:rPr lang="en-US" sz="1000" b="1" i="0" u="none" strike="noStrike" dirty="0">
                          <a:latin typeface="Verdana"/>
                        </a:rPr>
                        <a:t>TOTALS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85800">
                <a:tc>
                  <a:txBody>
                    <a:bodyPr/>
                    <a:lstStyle/>
                    <a:p>
                      <a:pPr algn="ctr" fontAlgn="ctr"/>
                      <a:r>
                        <a:rPr lang="en-US" sz="1000" b="1" i="0" u="none" strike="noStrike">
                          <a:latin typeface="Verdana"/>
                        </a:rPr>
                        <a:t>LEED Rating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1" i="0" u="none" strike="noStrike">
                          <a:latin typeface="Verdana"/>
                        </a:rPr>
                        <a:t>Total Additional Cost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1" i="0" u="none" strike="noStrike" dirty="0">
                          <a:latin typeface="Verdana"/>
                        </a:rPr>
                        <a:t>% Construction Cost </a:t>
                      </a:r>
                      <a:r>
                        <a:rPr lang="en-US" sz="1000" b="1" i="0" u="none" strike="noStrike" dirty="0" smtClean="0">
                          <a:latin typeface="Verdana"/>
                        </a:rPr>
                        <a:t>Increase</a:t>
                      </a:r>
                      <a:endParaRPr lang="en-US" sz="1000" b="1" i="0" u="none" strike="noStrike" dirty="0">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1" i="0" u="none" strike="noStrike">
                          <a:latin typeface="Verdana"/>
                        </a:rPr>
                        <a:t>Point Range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1" i="0" u="none" strike="noStrike">
                          <a:latin typeface="Verdana"/>
                        </a:rPr>
                        <a:t>Point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28600">
                <a:tc>
                  <a:txBody>
                    <a:bodyPr/>
                    <a:lstStyle/>
                    <a:p>
                      <a:pPr algn="l" fontAlgn="b"/>
                      <a:r>
                        <a:rPr lang="en-US" sz="1000" b="0" i="0" u="none" strike="noStrike">
                          <a:latin typeface="Verdana"/>
                        </a:rPr>
                        <a:t>Base Building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Verdana"/>
                        </a:rPr>
                        <a:t> $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US" sz="1000" b="0" i="0" u="none" strike="noStrike">
                          <a:latin typeface="Verdana"/>
                        </a:rPr>
                        <a:t>Certified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Verdana"/>
                        </a:rPr>
                        <a:t> $    3,652,888.00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Verdana"/>
                        </a:rPr>
                        <a:t>1.118%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40-49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US" sz="1000" b="0" i="0" u="none" strike="noStrike">
                          <a:latin typeface="Verdana"/>
                        </a:rPr>
                        <a:t>Silver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Verdana"/>
                        </a:rPr>
                        <a:t> $    4,370,345.00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Verdana"/>
                        </a:rPr>
                        <a:t>1.335%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50-59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US" sz="1000" b="0" i="0" u="none" strike="noStrike">
                          <a:latin typeface="Verdana"/>
                        </a:rPr>
                        <a:t>Gold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latin typeface="Verdana"/>
                        </a:rPr>
                        <a:t> $  12,289,182.00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latin typeface="Verdana"/>
                        </a:rPr>
                        <a:t>3.665%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60-79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l" fontAlgn="b"/>
                      <a:r>
                        <a:rPr lang="en-US" sz="1000" b="0" i="0" u="none" strike="noStrike">
                          <a:latin typeface="Verdana"/>
                        </a:rPr>
                        <a:t>Platinum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Verdana"/>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80-110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Verdana"/>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23" name="TextBox 22"/>
          <p:cNvSpPr txBox="1"/>
          <p:nvPr/>
        </p:nvSpPr>
        <p:spPr>
          <a:xfrm>
            <a:off x="9677400" y="1981200"/>
            <a:ext cx="7924800" cy="2800767"/>
          </a:xfrm>
          <a:prstGeom prst="rect">
            <a:avLst/>
          </a:prstGeom>
          <a:noFill/>
        </p:spPr>
        <p:txBody>
          <a:bodyPr wrap="square" rtlCol="0">
            <a:spAutoFit/>
          </a:bodyPr>
          <a:lstStyle/>
          <a:p>
            <a:pPr>
              <a:buFont typeface="Arial" pitchFamily="34" charset="0"/>
              <a:buChar char="•"/>
            </a:pPr>
            <a:r>
              <a:rPr lang="en-US" dirty="0" smtClean="0">
                <a:latin typeface="Century Gothic"/>
                <a:cs typeface="Century Gothic"/>
              </a:rPr>
              <a:t> The current design of the Voorhees Replacement Facility is achieving 30 LEED points</a:t>
            </a:r>
          </a:p>
          <a:p>
            <a:pPr>
              <a:buFont typeface="Arial" pitchFamily="34" charset="0"/>
              <a:buChar char="•"/>
            </a:pPr>
            <a:endParaRPr lang="en-US" dirty="0" smtClean="0">
              <a:latin typeface="Century Gothic"/>
              <a:cs typeface="Century Gothic"/>
            </a:endParaRPr>
          </a:p>
          <a:p>
            <a:pPr>
              <a:buFont typeface="Arial" pitchFamily="34" charset="0"/>
              <a:buChar char="•"/>
            </a:pPr>
            <a:r>
              <a:rPr lang="en-US" dirty="0" smtClean="0">
                <a:latin typeface="Century Gothic"/>
                <a:cs typeface="Century Gothic"/>
              </a:rPr>
              <a:t> Start Early</a:t>
            </a:r>
          </a:p>
          <a:p>
            <a:pPr>
              <a:buFont typeface="Arial" pitchFamily="34" charset="0"/>
              <a:buChar char="•"/>
            </a:pPr>
            <a:endParaRPr lang="en-US" dirty="0" smtClean="0">
              <a:latin typeface="Century Gothic"/>
              <a:cs typeface="Century Gothic"/>
            </a:endParaRPr>
          </a:p>
          <a:p>
            <a:pPr>
              <a:buFont typeface="Arial" pitchFamily="34" charset="0"/>
              <a:buChar char="•"/>
            </a:pPr>
            <a:r>
              <a:rPr lang="en-US" dirty="0" smtClean="0">
                <a:latin typeface="Century Gothic"/>
                <a:cs typeface="Century Gothic"/>
              </a:rPr>
              <a:t> A LEED rating can be obtained at little cost to the project if the owner sets the standard early. </a:t>
            </a:r>
          </a:p>
          <a:p>
            <a:endParaRPr lang="en-US" dirty="0" smtClean="0">
              <a:latin typeface="Century Gothic"/>
              <a:cs typeface="Century Gothic"/>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st.bmp"/>
          <p:cNvPicPr>
            <a:picLocks noChangeAspect="1"/>
          </p:cNvPicPr>
          <p:nvPr/>
        </p:nvPicPr>
        <p:blipFill>
          <a:blip r:embed="rId3" cstate="print"/>
          <a:stretch>
            <a:fillRect/>
          </a:stretch>
        </p:blipFill>
        <p:spPr>
          <a:xfrm>
            <a:off x="2409825" y="4438650"/>
            <a:ext cx="6734175" cy="1885950"/>
          </a:xfrm>
          <a:prstGeom prst="rect">
            <a:avLst/>
          </a:prstGeom>
        </p:spPr>
      </p:pic>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cstate="print"/>
          <a:srcRect/>
          <a:stretch>
            <a:fillRect/>
          </a:stretch>
        </p:blipFill>
        <p:spPr bwMode="auto">
          <a:xfrm>
            <a:off x="151853"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724400"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2438399"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7010401" y="108386"/>
            <a:ext cx="1981199" cy="1187014"/>
          </a:xfrm>
          <a:prstGeom prst="rect">
            <a:avLst/>
          </a:prstGeom>
          <a:noFill/>
          <a:ln w="9525">
            <a:noFill/>
            <a:miter lim="800000"/>
            <a:headEnd/>
            <a:tailEnd/>
          </a:ln>
        </p:spPr>
      </p:pic>
      <p:sp>
        <p:nvSpPr>
          <p:cNvPr id="25" name="TextBox 24"/>
          <p:cNvSpPr txBox="1"/>
          <p:nvPr/>
        </p:nvSpPr>
        <p:spPr>
          <a:xfrm>
            <a:off x="304800" y="1600200"/>
            <a:ext cx="4648200" cy="3816429"/>
          </a:xfrm>
          <a:prstGeom prst="rect">
            <a:avLst/>
          </a:prstGeom>
          <a:noFill/>
        </p:spPr>
        <p:txBody>
          <a:bodyPr wrap="square" rtlCol="0">
            <a:spAutoFit/>
          </a:bodyPr>
          <a:lstStyle/>
          <a:p>
            <a:r>
              <a:rPr lang="en-US" b="1" dirty="0" smtClean="0">
                <a:latin typeface="Century Gothic" pitchFamily="34" charset="0"/>
              </a:rPr>
              <a:t>Presentation Outline</a:t>
            </a:r>
          </a:p>
          <a:p>
            <a:pPr marL="514350" indent="-514350">
              <a:buFont typeface="+mj-lt"/>
              <a:buAutoNum type="romanUcPeriod"/>
            </a:pPr>
            <a:r>
              <a:rPr lang="en-US" dirty="0" smtClean="0">
                <a:latin typeface="Century Gothic" pitchFamily="34" charset="0"/>
              </a:rPr>
              <a:t>Project Overview</a:t>
            </a:r>
          </a:p>
          <a:p>
            <a:pPr marL="514350" indent="-514350">
              <a:buFont typeface="+mj-lt"/>
              <a:buAutoNum type="romanUcPeriod"/>
            </a:pPr>
            <a:r>
              <a:rPr lang="en-US" dirty="0" smtClean="0">
                <a:latin typeface="Century Gothic" pitchFamily="34" charset="0"/>
              </a:rPr>
              <a:t>LEED/Sustainability Study</a:t>
            </a:r>
          </a:p>
          <a:p>
            <a:pPr marL="514350" indent="-514350">
              <a:buFont typeface="+mj-lt"/>
              <a:buAutoNum type="romanUcPeriod"/>
            </a:pPr>
            <a:r>
              <a:rPr lang="en-US" b="1" dirty="0" smtClean="0">
                <a:solidFill>
                  <a:schemeClr val="accent6"/>
                </a:solidFill>
                <a:latin typeface="Century Gothic" pitchFamily="34" charset="0"/>
              </a:rPr>
              <a:t>Patient Room LED Lighting</a:t>
            </a:r>
          </a:p>
          <a:p>
            <a:pPr marL="971550" lvl="1" indent="-514350">
              <a:buFont typeface="+mj-lt"/>
              <a:buAutoNum type="romanUcPeriod"/>
            </a:pPr>
            <a:r>
              <a:rPr lang="en-US" dirty="0" smtClean="0">
                <a:latin typeface="Century Gothic" pitchFamily="34" charset="0"/>
              </a:rPr>
              <a:t>Lighting Breadth</a:t>
            </a:r>
          </a:p>
          <a:p>
            <a:pPr marL="971550" lvl="1"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dirty="0" smtClean="0">
                <a:latin typeface="Century Gothic" pitchFamily="34" charset="0"/>
              </a:rPr>
              <a:t>Bed Tower Schedule Analysis</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r>
              <a:rPr lang="en-US" dirty="0" smtClean="0">
                <a:latin typeface="Century Gothic" pitchFamily="34" charset="0"/>
              </a:rPr>
              <a:t>Acknowledgements</a:t>
            </a:r>
          </a:p>
          <a:p>
            <a:pPr marL="514350" indent="-514350">
              <a:buFont typeface="+mj-lt"/>
              <a:buAutoNum type="romanUcPeriod"/>
            </a:pPr>
            <a:r>
              <a:rPr lang="en-US" dirty="0" smtClean="0">
                <a:latin typeface="Century Gothic" pitchFamily="34" charset="0"/>
              </a:rPr>
              <a:t>Questions &amp; Answers</a:t>
            </a:r>
          </a:p>
          <a:p>
            <a:pPr marL="514350" indent="-514350"/>
            <a:endParaRPr lang="en-US" dirty="0" smtClean="0"/>
          </a:p>
        </p:txBody>
      </p:sp>
      <p:sp>
        <p:nvSpPr>
          <p:cNvPr id="26" name="TextBox 25"/>
          <p:cNvSpPr txBox="1"/>
          <p:nvPr/>
        </p:nvSpPr>
        <p:spPr>
          <a:xfrm>
            <a:off x="4953000" y="1600200"/>
            <a:ext cx="3962400" cy="2462213"/>
          </a:xfrm>
          <a:prstGeom prst="rect">
            <a:avLst/>
          </a:prstGeom>
          <a:noFill/>
        </p:spPr>
        <p:txBody>
          <a:bodyPr wrap="square" rtlCol="0">
            <a:spAutoFit/>
          </a:bodyPr>
          <a:lstStyle/>
          <a:p>
            <a:r>
              <a:rPr lang="en-US" b="1" dirty="0" smtClean="0">
                <a:solidFill>
                  <a:schemeClr val="accent6"/>
                </a:solidFill>
                <a:latin typeface="Century Gothic" pitchFamily="34" charset="0"/>
              </a:rPr>
              <a:t>Patient Room LED Lighting</a:t>
            </a:r>
          </a:p>
          <a:p>
            <a:pPr marL="514350" indent="-514350">
              <a:buFont typeface="+mj-lt"/>
              <a:buAutoNum type="romanUcPeriod"/>
            </a:pPr>
            <a:r>
              <a:rPr lang="en-US" dirty="0" smtClean="0">
                <a:latin typeface="Century Gothic" pitchFamily="34" charset="0"/>
              </a:rPr>
              <a:t>Lighting Breadth</a:t>
            </a:r>
          </a:p>
          <a:p>
            <a:pPr marL="514350"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dirty="0" smtClean="0">
                <a:latin typeface="Century Gothic" pitchFamily="34" charset="0"/>
              </a:rPr>
              <a:t>Cost Analysis</a:t>
            </a:r>
          </a:p>
          <a:p>
            <a:pPr marL="514350" indent="-514350">
              <a:buFont typeface="+mj-lt"/>
              <a:buAutoNum type="romanUcPeriod"/>
            </a:pPr>
            <a:r>
              <a:rPr lang="en-US" dirty="0" smtClean="0">
                <a:latin typeface="Century Gothic" pitchFamily="34" charset="0"/>
              </a:rPr>
              <a:t>Conclusions</a:t>
            </a:r>
          </a:p>
          <a:p>
            <a:pPr marL="514350" indent="-514350"/>
            <a:endParaRPr lang="en-US" dirty="0" smtClean="0">
              <a:latin typeface="Century Gothic" pitchFamily="34" charset="0"/>
            </a:endParaRPr>
          </a:p>
          <a:p>
            <a:pPr marL="514350" indent="-514350">
              <a:buFont typeface="+mj-lt"/>
              <a:buAutoNum type="romanUcPeriod"/>
            </a:pPr>
            <a:endParaRPr lang="en-US" dirty="0" smtClean="0"/>
          </a:p>
        </p:txBody>
      </p:sp>
      <p:sp>
        <p:nvSpPr>
          <p:cNvPr id="27" name="TextBox 26"/>
          <p:cNvSpPr txBox="1"/>
          <p:nvPr/>
        </p:nvSpPr>
        <p:spPr>
          <a:xfrm>
            <a:off x="10972800" y="457200"/>
            <a:ext cx="5486400" cy="584775"/>
          </a:xfrm>
          <a:prstGeom prst="rect">
            <a:avLst/>
          </a:prstGeom>
          <a:noFill/>
        </p:spPr>
        <p:txBody>
          <a:bodyPr wrap="square" rtlCol="0">
            <a:spAutoFit/>
          </a:bodyPr>
          <a:lstStyle/>
          <a:p>
            <a:r>
              <a:rPr lang="en-US" sz="3200" b="1" dirty="0" smtClean="0">
                <a:solidFill>
                  <a:schemeClr val="bg1"/>
                </a:solidFill>
                <a:latin typeface="Century Gothic" pitchFamily="34" charset="0"/>
              </a:rPr>
              <a:t>Patient Room LED Lighting</a:t>
            </a:r>
          </a:p>
        </p:txBody>
      </p:sp>
      <p:sp>
        <p:nvSpPr>
          <p:cNvPr id="14" name="TextBox 13"/>
          <p:cNvSpPr txBox="1"/>
          <p:nvPr/>
        </p:nvSpPr>
        <p:spPr>
          <a:xfrm>
            <a:off x="21336000" y="457200"/>
            <a:ext cx="4114800" cy="584775"/>
          </a:xfrm>
          <a:prstGeom prst="rect">
            <a:avLst/>
          </a:prstGeom>
          <a:noFill/>
        </p:spPr>
        <p:txBody>
          <a:bodyPr wrap="square" rtlCol="0">
            <a:spAutoFit/>
          </a:bodyPr>
          <a:lstStyle/>
          <a:p>
            <a:r>
              <a:rPr lang="en-US" sz="3200" b="1" dirty="0" smtClean="0">
                <a:solidFill>
                  <a:schemeClr val="bg1"/>
                </a:solidFill>
                <a:latin typeface="Century Gothic" pitchFamily="34" charset="0"/>
              </a:rPr>
              <a:t>Background/Goals</a:t>
            </a:r>
          </a:p>
        </p:txBody>
      </p:sp>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sp>
        <p:nvSpPr>
          <p:cNvPr id="22" name="TextBox 21"/>
          <p:cNvSpPr txBox="1"/>
          <p:nvPr/>
        </p:nvSpPr>
        <p:spPr>
          <a:xfrm>
            <a:off x="9829800" y="1828800"/>
            <a:ext cx="7924800" cy="523220"/>
          </a:xfrm>
          <a:prstGeom prst="rect">
            <a:avLst/>
          </a:prstGeom>
          <a:noFill/>
        </p:spPr>
        <p:txBody>
          <a:bodyPr wrap="square" rtlCol="0">
            <a:spAutoFit/>
          </a:bodyPr>
          <a:lstStyle/>
          <a:p>
            <a:r>
              <a:rPr lang="en-US" sz="2800" b="1" dirty="0" smtClean="0"/>
              <a:t>GOALS</a:t>
            </a:r>
            <a:endParaRPr lang="en-US" sz="2800" b="1" dirty="0"/>
          </a:p>
        </p:txBody>
      </p:sp>
      <p:sp>
        <p:nvSpPr>
          <p:cNvPr id="23" name="TextBox 22"/>
          <p:cNvSpPr txBox="1"/>
          <p:nvPr/>
        </p:nvSpPr>
        <p:spPr>
          <a:xfrm>
            <a:off x="10287000" y="2514600"/>
            <a:ext cx="7239000" cy="2462213"/>
          </a:xfrm>
          <a:prstGeom prst="rect">
            <a:avLst/>
          </a:prstGeom>
          <a:noFill/>
        </p:spPr>
        <p:txBody>
          <a:bodyPr wrap="square" rtlCol="0">
            <a:spAutoFit/>
          </a:bodyPr>
          <a:lstStyle/>
          <a:p>
            <a:pPr marL="457200" indent="-457200">
              <a:buAutoNum type="arabicPeriod"/>
            </a:pPr>
            <a:r>
              <a:rPr lang="en-US" dirty="0" smtClean="0">
                <a:latin typeface="Century Gothic"/>
                <a:cs typeface="Century Gothic"/>
              </a:rPr>
              <a:t>Redesign a Typical Patient Room to Utilize LED Lighting In Place of Fluorescent Lighting</a:t>
            </a:r>
          </a:p>
          <a:p>
            <a:pPr marL="457200" indent="-457200"/>
            <a:endParaRPr lang="en-US" dirty="0" smtClean="0">
              <a:latin typeface="Century Gothic"/>
              <a:cs typeface="Century Gothic"/>
            </a:endParaRPr>
          </a:p>
          <a:p>
            <a:pPr marL="457200" indent="-457200">
              <a:buAutoNum type="arabicPeriod" startAt="2"/>
            </a:pPr>
            <a:r>
              <a:rPr lang="en-US" dirty="0" smtClean="0">
                <a:latin typeface="Century Gothic"/>
                <a:cs typeface="Century Gothic"/>
              </a:rPr>
              <a:t>Determine Effect of Lighting Change on the Mechanical System</a:t>
            </a:r>
          </a:p>
          <a:p>
            <a:pPr marL="457200" indent="-457200">
              <a:buAutoNum type="arabicPeriod" startAt="2"/>
            </a:pPr>
            <a:endParaRPr lang="en-US" dirty="0" smtClean="0">
              <a:latin typeface="Century Gothic"/>
              <a:cs typeface="Century Gothic"/>
            </a:endParaRPr>
          </a:p>
          <a:p>
            <a:pPr marL="457200" indent="-457200">
              <a:buAutoNum type="arabicPeriod" startAt="2"/>
            </a:pPr>
            <a:r>
              <a:rPr lang="en-US" dirty="0" smtClean="0">
                <a:latin typeface="Century Gothic"/>
                <a:cs typeface="Century Gothic"/>
              </a:rPr>
              <a:t>Evaluate the Life Cycle of the LED Lit Room</a:t>
            </a:r>
            <a:endParaRPr lang="en-US" dirty="0">
              <a:latin typeface="Century Gothic"/>
              <a:cs typeface="Century Gothic"/>
            </a:endParaRPr>
          </a:p>
        </p:txBody>
      </p:sp>
      <p:pic>
        <p:nvPicPr>
          <p:cNvPr id="21" name="Picture 20" descr="DesignedLayout.png"/>
          <p:cNvPicPr>
            <a:picLocks noChangeAspect="1"/>
          </p:cNvPicPr>
          <p:nvPr/>
        </p:nvPicPr>
        <p:blipFill>
          <a:blip r:embed="rId8" cstate="print"/>
          <a:stretch>
            <a:fillRect/>
          </a:stretch>
        </p:blipFill>
        <p:spPr>
          <a:xfrm>
            <a:off x="22860000" y="1371600"/>
            <a:ext cx="4572000" cy="4732569"/>
          </a:xfrm>
          <a:prstGeom prst="rect">
            <a:avLst/>
          </a:prstGeom>
        </p:spPr>
      </p:pic>
      <p:pic>
        <p:nvPicPr>
          <p:cNvPr id="21505" name="Picture 1"/>
          <p:cNvPicPr>
            <a:picLocks noChangeAspect="1" noChangeArrowheads="1"/>
          </p:cNvPicPr>
          <p:nvPr/>
        </p:nvPicPr>
        <p:blipFill>
          <a:blip r:embed="rId9" cstate="print"/>
          <a:srcRect/>
          <a:stretch>
            <a:fillRect/>
          </a:stretch>
        </p:blipFill>
        <p:spPr bwMode="auto">
          <a:xfrm>
            <a:off x="18364200" y="1447800"/>
            <a:ext cx="4800600" cy="4692585"/>
          </a:xfrm>
          <a:prstGeom prst="rect">
            <a:avLst/>
          </a:prstGeom>
          <a:noFill/>
          <a:ln w="9525">
            <a:noFill/>
            <a:miter lim="800000"/>
            <a:headEnd/>
            <a:tailEnd/>
          </a:ln>
        </p:spPr>
      </p:pic>
      <p:sp>
        <p:nvSpPr>
          <p:cNvPr id="24" name="TextBox 23"/>
          <p:cNvSpPr txBox="1"/>
          <p:nvPr/>
        </p:nvSpPr>
        <p:spPr>
          <a:xfrm>
            <a:off x="19354800" y="5943600"/>
            <a:ext cx="3276600" cy="246221"/>
          </a:xfrm>
          <a:prstGeom prst="rect">
            <a:avLst/>
          </a:prstGeom>
          <a:noFill/>
        </p:spPr>
        <p:txBody>
          <a:bodyPr wrap="square" rtlCol="0">
            <a:spAutoFit/>
          </a:bodyPr>
          <a:lstStyle/>
          <a:p>
            <a:r>
              <a:rPr lang="en-US" sz="1000" dirty="0" smtClean="0"/>
              <a:t>(http://www.ptrenergy.com/images/chart.jpg)</a:t>
            </a:r>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st.bmp"/>
          <p:cNvPicPr>
            <a:picLocks noChangeAspect="1"/>
          </p:cNvPicPr>
          <p:nvPr/>
        </p:nvPicPr>
        <p:blipFill>
          <a:blip r:embed="rId3" cstate="print"/>
          <a:stretch>
            <a:fillRect/>
          </a:stretch>
        </p:blipFill>
        <p:spPr>
          <a:xfrm>
            <a:off x="2409825" y="4438650"/>
            <a:ext cx="6734175" cy="1885950"/>
          </a:xfrm>
          <a:prstGeom prst="rect">
            <a:avLst/>
          </a:prstGeom>
        </p:spPr>
      </p:pic>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cstate="print"/>
          <a:srcRect/>
          <a:stretch>
            <a:fillRect/>
          </a:stretch>
        </p:blipFill>
        <p:spPr bwMode="auto">
          <a:xfrm>
            <a:off x="151853"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724400"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2438399"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7010401" y="108386"/>
            <a:ext cx="1981199" cy="1187014"/>
          </a:xfrm>
          <a:prstGeom prst="rect">
            <a:avLst/>
          </a:prstGeom>
          <a:noFill/>
          <a:ln w="9525">
            <a:noFill/>
            <a:miter lim="800000"/>
            <a:headEnd/>
            <a:tailEnd/>
          </a:ln>
        </p:spPr>
      </p:pic>
      <p:sp>
        <p:nvSpPr>
          <p:cNvPr id="25" name="TextBox 24"/>
          <p:cNvSpPr txBox="1"/>
          <p:nvPr/>
        </p:nvSpPr>
        <p:spPr>
          <a:xfrm>
            <a:off x="304800" y="1600200"/>
            <a:ext cx="4648200" cy="3816429"/>
          </a:xfrm>
          <a:prstGeom prst="rect">
            <a:avLst/>
          </a:prstGeom>
          <a:noFill/>
        </p:spPr>
        <p:txBody>
          <a:bodyPr wrap="square" rtlCol="0">
            <a:spAutoFit/>
          </a:bodyPr>
          <a:lstStyle/>
          <a:p>
            <a:r>
              <a:rPr lang="en-US" b="1" dirty="0" smtClean="0">
                <a:latin typeface="Century Gothic" pitchFamily="34" charset="0"/>
              </a:rPr>
              <a:t>Presentation Outline</a:t>
            </a:r>
          </a:p>
          <a:p>
            <a:pPr marL="514350" indent="-514350">
              <a:buFont typeface="+mj-lt"/>
              <a:buAutoNum type="romanUcPeriod"/>
            </a:pPr>
            <a:r>
              <a:rPr lang="en-US" dirty="0" smtClean="0">
                <a:latin typeface="Century Gothic" pitchFamily="34" charset="0"/>
              </a:rPr>
              <a:t>Project Overview</a:t>
            </a:r>
          </a:p>
          <a:p>
            <a:pPr marL="514350" indent="-514350">
              <a:buFont typeface="+mj-lt"/>
              <a:buAutoNum type="romanUcPeriod"/>
            </a:pPr>
            <a:r>
              <a:rPr lang="en-US" dirty="0" smtClean="0">
                <a:latin typeface="Century Gothic" pitchFamily="34" charset="0"/>
              </a:rPr>
              <a:t>LEED/Sustainability Study</a:t>
            </a:r>
          </a:p>
          <a:p>
            <a:pPr marL="514350" indent="-514350">
              <a:buFont typeface="+mj-lt"/>
              <a:buAutoNum type="romanUcPeriod"/>
            </a:pPr>
            <a:r>
              <a:rPr lang="en-US" b="1" dirty="0" smtClean="0">
                <a:solidFill>
                  <a:schemeClr val="accent6"/>
                </a:solidFill>
                <a:latin typeface="Century Gothic" pitchFamily="34" charset="0"/>
              </a:rPr>
              <a:t>Patient Room LED Lighting</a:t>
            </a:r>
          </a:p>
          <a:p>
            <a:pPr marL="971550" lvl="1" indent="-514350">
              <a:buFont typeface="+mj-lt"/>
              <a:buAutoNum type="romanUcPeriod"/>
            </a:pPr>
            <a:r>
              <a:rPr lang="en-US" dirty="0" smtClean="0">
                <a:latin typeface="Century Gothic" pitchFamily="34" charset="0"/>
              </a:rPr>
              <a:t>Lighting Breadth</a:t>
            </a:r>
          </a:p>
          <a:p>
            <a:pPr marL="971550" lvl="1"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dirty="0" smtClean="0">
                <a:latin typeface="Century Gothic" pitchFamily="34" charset="0"/>
              </a:rPr>
              <a:t>Bed Tower Schedule Analysis</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r>
              <a:rPr lang="en-US" dirty="0" smtClean="0">
                <a:latin typeface="Century Gothic" pitchFamily="34" charset="0"/>
              </a:rPr>
              <a:t>Acknowledgements</a:t>
            </a:r>
          </a:p>
          <a:p>
            <a:pPr marL="514350" indent="-514350">
              <a:buFont typeface="+mj-lt"/>
              <a:buAutoNum type="romanUcPeriod"/>
            </a:pPr>
            <a:r>
              <a:rPr lang="en-US" dirty="0" smtClean="0">
                <a:latin typeface="Century Gothic" pitchFamily="34" charset="0"/>
              </a:rPr>
              <a:t>Questions &amp; Answers</a:t>
            </a:r>
          </a:p>
          <a:p>
            <a:pPr marL="514350" indent="-514350"/>
            <a:endParaRPr lang="en-US" dirty="0" smtClean="0"/>
          </a:p>
        </p:txBody>
      </p:sp>
      <p:sp>
        <p:nvSpPr>
          <p:cNvPr id="26" name="TextBox 25"/>
          <p:cNvSpPr txBox="1"/>
          <p:nvPr/>
        </p:nvSpPr>
        <p:spPr>
          <a:xfrm>
            <a:off x="4953000" y="1600200"/>
            <a:ext cx="3962400" cy="2462213"/>
          </a:xfrm>
          <a:prstGeom prst="rect">
            <a:avLst/>
          </a:prstGeom>
          <a:noFill/>
        </p:spPr>
        <p:txBody>
          <a:bodyPr wrap="square" rtlCol="0">
            <a:spAutoFit/>
          </a:bodyPr>
          <a:lstStyle/>
          <a:p>
            <a:r>
              <a:rPr lang="en-US" b="1" dirty="0" smtClean="0">
                <a:latin typeface="Century Gothic" pitchFamily="34" charset="0"/>
              </a:rPr>
              <a:t>Patient Room LED Lighting</a:t>
            </a:r>
          </a:p>
          <a:p>
            <a:pPr marL="514350" indent="-514350">
              <a:buFont typeface="+mj-lt"/>
              <a:buAutoNum type="romanUcPeriod"/>
            </a:pPr>
            <a:r>
              <a:rPr lang="en-US" b="1" dirty="0" smtClean="0">
                <a:solidFill>
                  <a:schemeClr val="accent6"/>
                </a:solidFill>
                <a:latin typeface="Century Gothic" pitchFamily="34" charset="0"/>
              </a:rPr>
              <a:t>Lighting Breadth</a:t>
            </a:r>
          </a:p>
          <a:p>
            <a:pPr marL="514350"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dirty="0" smtClean="0">
                <a:latin typeface="Century Gothic" pitchFamily="34" charset="0"/>
              </a:rPr>
              <a:t>Cost Analysis</a:t>
            </a:r>
          </a:p>
          <a:p>
            <a:pPr marL="514350" indent="-514350">
              <a:buFont typeface="+mj-lt"/>
              <a:buAutoNum type="romanUcPeriod"/>
            </a:pPr>
            <a:r>
              <a:rPr lang="en-US" dirty="0" smtClean="0">
                <a:latin typeface="Century Gothic" pitchFamily="34" charset="0"/>
              </a:rPr>
              <a:t>Conclusions</a:t>
            </a:r>
          </a:p>
          <a:p>
            <a:pPr marL="514350" indent="-514350"/>
            <a:endParaRPr lang="en-US" dirty="0" smtClean="0">
              <a:latin typeface="Century Gothic" pitchFamily="34" charset="0"/>
            </a:endParaRPr>
          </a:p>
          <a:p>
            <a:pPr marL="514350" indent="-514350">
              <a:buFont typeface="+mj-lt"/>
              <a:buAutoNum type="romanUcPeriod"/>
            </a:pPr>
            <a:endParaRPr lang="en-US" dirty="0" smtClean="0"/>
          </a:p>
        </p:txBody>
      </p:sp>
      <p:sp>
        <p:nvSpPr>
          <p:cNvPr id="27" name="TextBox 26"/>
          <p:cNvSpPr txBox="1"/>
          <p:nvPr/>
        </p:nvSpPr>
        <p:spPr>
          <a:xfrm>
            <a:off x="10972800" y="457200"/>
            <a:ext cx="5486400" cy="584775"/>
          </a:xfrm>
          <a:prstGeom prst="rect">
            <a:avLst/>
          </a:prstGeom>
          <a:noFill/>
        </p:spPr>
        <p:txBody>
          <a:bodyPr wrap="square" rtlCol="0">
            <a:spAutoFit/>
          </a:bodyPr>
          <a:lstStyle/>
          <a:p>
            <a:r>
              <a:rPr lang="en-US" sz="3200" b="1" dirty="0" smtClean="0">
                <a:solidFill>
                  <a:schemeClr val="bg1"/>
                </a:solidFill>
                <a:latin typeface="Century Gothic" pitchFamily="34" charset="0"/>
              </a:rPr>
              <a:t>Patient Room LED Lighting</a:t>
            </a:r>
          </a:p>
        </p:txBody>
      </p:sp>
      <p:sp>
        <p:nvSpPr>
          <p:cNvPr id="14" name="TextBox 13"/>
          <p:cNvSpPr txBox="1"/>
          <p:nvPr/>
        </p:nvSpPr>
        <p:spPr>
          <a:xfrm>
            <a:off x="21336000" y="457200"/>
            <a:ext cx="3810000" cy="584775"/>
          </a:xfrm>
          <a:prstGeom prst="rect">
            <a:avLst/>
          </a:prstGeom>
          <a:noFill/>
        </p:spPr>
        <p:txBody>
          <a:bodyPr wrap="square" rtlCol="0">
            <a:spAutoFit/>
          </a:bodyPr>
          <a:lstStyle/>
          <a:p>
            <a:r>
              <a:rPr lang="en-US" sz="3200" b="1" dirty="0" smtClean="0">
                <a:solidFill>
                  <a:schemeClr val="bg1"/>
                </a:solidFill>
                <a:latin typeface="Century Gothic" pitchFamily="34" charset="0"/>
              </a:rPr>
              <a:t>Lighting Breadth</a:t>
            </a:r>
          </a:p>
        </p:txBody>
      </p:sp>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pic>
        <p:nvPicPr>
          <p:cNvPr id="20481" name="Picture 1"/>
          <p:cNvPicPr>
            <a:picLocks noChangeAspect="1" noChangeArrowheads="1"/>
          </p:cNvPicPr>
          <p:nvPr/>
        </p:nvPicPr>
        <p:blipFill>
          <a:blip r:embed="rId8" cstate="print"/>
          <a:srcRect/>
          <a:stretch>
            <a:fillRect/>
          </a:stretch>
        </p:blipFill>
        <p:spPr bwMode="auto">
          <a:xfrm>
            <a:off x="10058400" y="3581400"/>
            <a:ext cx="4038600" cy="1155024"/>
          </a:xfrm>
          <a:prstGeom prst="rect">
            <a:avLst/>
          </a:prstGeom>
          <a:noFill/>
          <a:ln w="9525">
            <a:noFill/>
            <a:miter lim="800000"/>
            <a:headEnd/>
            <a:tailEnd/>
          </a:ln>
        </p:spPr>
      </p:pic>
      <p:pic>
        <p:nvPicPr>
          <p:cNvPr id="20482" name="Picture 2"/>
          <p:cNvPicPr>
            <a:picLocks noChangeAspect="1" noChangeArrowheads="1"/>
          </p:cNvPicPr>
          <p:nvPr/>
        </p:nvPicPr>
        <p:blipFill>
          <a:blip r:embed="rId9" cstate="print"/>
          <a:srcRect/>
          <a:stretch>
            <a:fillRect/>
          </a:stretch>
        </p:blipFill>
        <p:spPr bwMode="auto">
          <a:xfrm>
            <a:off x="15468600" y="2819400"/>
            <a:ext cx="1905000" cy="1905000"/>
          </a:xfrm>
          <a:prstGeom prst="rect">
            <a:avLst/>
          </a:prstGeom>
          <a:noFill/>
          <a:ln w="9525">
            <a:noFill/>
            <a:miter lim="800000"/>
            <a:headEnd/>
            <a:tailEnd/>
          </a:ln>
        </p:spPr>
      </p:pic>
      <p:pic>
        <p:nvPicPr>
          <p:cNvPr id="21" name="Picture 20" descr="Lighting Calcs.png"/>
          <p:cNvPicPr>
            <a:picLocks noChangeAspect="1"/>
          </p:cNvPicPr>
          <p:nvPr/>
        </p:nvPicPr>
        <p:blipFill>
          <a:blip r:embed="rId10" cstate="print"/>
          <a:stretch>
            <a:fillRect/>
          </a:stretch>
        </p:blipFill>
        <p:spPr>
          <a:xfrm>
            <a:off x="23482819" y="1447800"/>
            <a:ext cx="3491981" cy="4800600"/>
          </a:xfrm>
          <a:prstGeom prst="rect">
            <a:avLst/>
          </a:prstGeom>
        </p:spPr>
      </p:pic>
      <p:pic>
        <p:nvPicPr>
          <p:cNvPr id="22" name="Picture 21" descr="50%.png"/>
          <p:cNvPicPr>
            <a:picLocks noChangeAspect="1"/>
          </p:cNvPicPr>
          <p:nvPr/>
        </p:nvPicPr>
        <p:blipFill>
          <a:blip r:embed="rId11" cstate="print"/>
          <a:stretch>
            <a:fillRect/>
          </a:stretch>
        </p:blipFill>
        <p:spPr>
          <a:xfrm>
            <a:off x="19202400" y="1457373"/>
            <a:ext cx="3505200" cy="4791027"/>
          </a:xfrm>
          <a:prstGeom prst="rect">
            <a:avLst/>
          </a:prstGeom>
        </p:spPr>
      </p:pic>
      <p:sp>
        <p:nvSpPr>
          <p:cNvPr id="23" name="TextBox 22"/>
          <p:cNvSpPr txBox="1"/>
          <p:nvPr/>
        </p:nvSpPr>
        <p:spPr>
          <a:xfrm>
            <a:off x="23141226" y="3124200"/>
            <a:ext cx="861774" cy="2971800"/>
          </a:xfrm>
          <a:prstGeom prst="rect">
            <a:avLst/>
          </a:prstGeom>
          <a:noFill/>
        </p:spPr>
        <p:txBody>
          <a:bodyPr vert="vert270" wrap="square" rtlCol="0">
            <a:spAutoFit/>
          </a:bodyPr>
          <a:lstStyle/>
          <a:p>
            <a:r>
              <a:rPr lang="en-US" dirty="0" smtClean="0"/>
              <a:t>Exam Level Lighting</a:t>
            </a:r>
          </a:p>
          <a:p>
            <a:endParaRPr lang="en-US" dirty="0"/>
          </a:p>
        </p:txBody>
      </p:sp>
      <p:sp>
        <p:nvSpPr>
          <p:cNvPr id="24" name="TextBox 23"/>
          <p:cNvSpPr txBox="1"/>
          <p:nvPr/>
        </p:nvSpPr>
        <p:spPr>
          <a:xfrm>
            <a:off x="18821400" y="3124200"/>
            <a:ext cx="861774" cy="2971800"/>
          </a:xfrm>
          <a:prstGeom prst="rect">
            <a:avLst/>
          </a:prstGeom>
          <a:noFill/>
        </p:spPr>
        <p:txBody>
          <a:bodyPr vert="vert270" wrap="square" rtlCol="0">
            <a:spAutoFit/>
          </a:bodyPr>
          <a:lstStyle/>
          <a:p>
            <a:r>
              <a:rPr lang="en-US" dirty="0" smtClean="0"/>
              <a:t>Reading Level Lighting</a:t>
            </a:r>
          </a:p>
          <a:p>
            <a:endParaRPr lang="en-US" dirty="0"/>
          </a:p>
        </p:txBody>
      </p:sp>
      <p:sp>
        <p:nvSpPr>
          <p:cNvPr id="28" name="TextBox 27"/>
          <p:cNvSpPr txBox="1"/>
          <p:nvPr/>
        </p:nvSpPr>
        <p:spPr>
          <a:xfrm>
            <a:off x="9372600" y="1600200"/>
            <a:ext cx="3886200" cy="1077218"/>
          </a:xfrm>
          <a:prstGeom prst="rect">
            <a:avLst/>
          </a:prstGeom>
          <a:noFill/>
        </p:spPr>
        <p:txBody>
          <a:bodyPr wrap="square" rtlCol="0">
            <a:spAutoFit/>
          </a:bodyPr>
          <a:lstStyle/>
          <a:p>
            <a:r>
              <a:rPr lang="en-US" sz="2400" b="1" u="sng" dirty="0" smtClean="0">
                <a:latin typeface="Century Gothic"/>
                <a:cs typeface="Century Gothic"/>
              </a:rPr>
              <a:t>Required Lighting Levels</a:t>
            </a:r>
          </a:p>
          <a:p>
            <a:pPr>
              <a:buFont typeface="Arial" pitchFamily="34" charset="0"/>
              <a:buChar char="•"/>
            </a:pPr>
            <a:r>
              <a:rPr lang="en-US" sz="2000" dirty="0" smtClean="0">
                <a:latin typeface="Century Gothic"/>
                <a:cs typeface="Century Gothic"/>
              </a:rPr>
              <a:t>Reading – 30 </a:t>
            </a:r>
            <a:r>
              <a:rPr lang="en-US" sz="2000" dirty="0" err="1" smtClean="0">
                <a:latin typeface="Century Gothic"/>
                <a:cs typeface="Century Gothic"/>
              </a:rPr>
              <a:t>Footcandles</a:t>
            </a:r>
            <a:endParaRPr lang="en-US" sz="2000" dirty="0" smtClean="0">
              <a:latin typeface="Century Gothic"/>
              <a:cs typeface="Century Gothic"/>
            </a:endParaRPr>
          </a:p>
          <a:p>
            <a:pPr>
              <a:buFont typeface="Arial" pitchFamily="34" charset="0"/>
              <a:buChar char="•"/>
            </a:pPr>
            <a:r>
              <a:rPr lang="en-US" sz="2000" dirty="0" smtClean="0">
                <a:latin typeface="Century Gothic"/>
                <a:cs typeface="Century Gothic"/>
              </a:rPr>
              <a:t>Exam Level – 50 </a:t>
            </a:r>
            <a:r>
              <a:rPr lang="en-US" sz="2000" dirty="0" err="1" smtClean="0">
                <a:latin typeface="Century Gothic"/>
                <a:cs typeface="Century Gothic"/>
              </a:rPr>
              <a:t>Footcandles</a:t>
            </a:r>
            <a:endParaRPr lang="en-US" dirty="0">
              <a:latin typeface="Century Gothic"/>
              <a:cs typeface="Century Gothic"/>
            </a:endParaRPr>
          </a:p>
        </p:txBody>
      </p:sp>
      <p:sp>
        <p:nvSpPr>
          <p:cNvPr id="29" name="TextBox 28"/>
          <p:cNvSpPr txBox="1"/>
          <p:nvPr/>
        </p:nvSpPr>
        <p:spPr>
          <a:xfrm>
            <a:off x="10363200" y="4876800"/>
            <a:ext cx="3200400" cy="369332"/>
          </a:xfrm>
          <a:prstGeom prst="rect">
            <a:avLst/>
          </a:prstGeom>
          <a:noFill/>
        </p:spPr>
        <p:txBody>
          <a:bodyPr wrap="square" rtlCol="0">
            <a:spAutoFit/>
          </a:bodyPr>
          <a:lstStyle/>
          <a:p>
            <a:r>
              <a:rPr lang="en-US" sz="1800" dirty="0" smtClean="0"/>
              <a:t>Cree LR24</a:t>
            </a:r>
            <a:endParaRPr lang="en-US" sz="1800" dirty="0"/>
          </a:p>
        </p:txBody>
      </p:sp>
      <p:sp>
        <p:nvSpPr>
          <p:cNvPr id="30" name="TextBox 29"/>
          <p:cNvSpPr txBox="1"/>
          <p:nvPr/>
        </p:nvSpPr>
        <p:spPr>
          <a:xfrm>
            <a:off x="15468600" y="4876800"/>
            <a:ext cx="1981200" cy="646331"/>
          </a:xfrm>
          <a:prstGeom prst="rect">
            <a:avLst/>
          </a:prstGeom>
          <a:noFill/>
        </p:spPr>
        <p:txBody>
          <a:bodyPr wrap="square" rtlCol="0">
            <a:spAutoFit/>
          </a:bodyPr>
          <a:lstStyle/>
          <a:p>
            <a:r>
              <a:rPr lang="en-US" sz="1800" dirty="0" smtClean="0"/>
              <a:t>Halo 6” LED </a:t>
            </a:r>
            <a:r>
              <a:rPr lang="en-US" sz="1800" dirty="0" err="1" smtClean="0"/>
              <a:t>Downlight</a:t>
            </a:r>
            <a:endParaRPr 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st.bmp"/>
          <p:cNvPicPr>
            <a:picLocks noChangeAspect="1"/>
          </p:cNvPicPr>
          <p:nvPr/>
        </p:nvPicPr>
        <p:blipFill>
          <a:blip r:embed="rId3" cstate="print"/>
          <a:stretch>
            <a:fillRect/>
          </a:stretch>
        </p:blipFill>
        <p:spPr>
          <a:xfrm>
            <a:off x="2409825" y="4438650"/>
            <a:ext cx="6734175" cy="1885950"/>
          </a:xfrm>
          <a:prstGeom prst="rect">
            <a:avLst/>
          </a:prstGeom>
        </p:spPr>
      </p:pic>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cstate="print"/>
          <a:srcRect/>
          <a:stretch>
            <a:fillRect/>
          </a:stretch>
        </p:blipFill>
        <p:spPr bwMode="auto">
          <a:xfrm>
            <a:off x="151853"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724400"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2438399"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7010401" y="108386"/>
            <a:ext cx="1981199" cy="1187014"/>
          </a:xfrm>
          <a:prstGeom prst="rect">
            <a:avLst/>
          </a:prstGeom>
          <a:noFill/>
          <a:ln w="9525">
            <a:noFill/>
            <a:miter lim="800000"/>
            <a:headEnd/>
            <a:tailEnd/>
          </a:ln>
        </p:spPr>
      </p:pic>
      <p:sp>
        <p:nvSpPr>
          <p:cNvPr id="25" name="TextBox 24"/>
          <p:cNvSpPr txBox="1"/>
          <p:nvPr/>
        </p:nvSpPr>
        <p:spPr>
          <a:xfrm>
            <a:off x="304800" y="1600200"/>
            <a:ext cx="4648200" cy="3816429"/>
          </a:xfrm>
          <a:prstGeom prst="rect">
            <a:avLst/>
          </a:prstGeom>
          <a:noFill/>
        </p:spPr>
        <p:txBody>
          <a:bodyPr wrap="square" rtlCol="0">
            <a:spAutoFit/>
          </a:bodyPr>
          <a:lstStyle/>
          <a:p>
            <a:r>
              <a:rPr lang="en-US" b="1" dirty="0" smtClean="0">
                <a:latin typeface="Century Gothic" pitchFamily="34" charset="0"/>
              </a:rPr>
              <a:t>Presentation Outline</a:t>
            </a:r>
          </a:p>
          <a:p>
            <a:pPr marL="514350" indent="-514350">
              <a:buFont typeface="+mj-lt"/>
              <a:buAutoNum type="romanUcPeriod"/>
            </a:pPr>
            <a:r>
              <a:rPr lang="en-US" dirty="0" smtClean="0">
                <a:latin typeface="Century Gothic" pitchFamily="34" charset="0"/>
              </a:rPr>
              <a:t>Project Overview</a:t>
            </a:r>
          </a:p>
          <a:p>
            <a:pPr marL="514350" indent="-514350">
              <a:buFont typeface="+mj-lt"/>
              <a:buAutoNum type="romanUcPeriod"/>
            </a:pPr>
            <a:r>
              <a:rPr lang="en-US" dirty="0" smtClean="0">
                <a:latin typeface="Century Gothic" pitchFamily="34" charset="0"/>
              </a:rPr>
              <a:t>LEED/Sustainability Study</a:t>
            </a:r>
          </a:p>
          <a:p>
            <a:pPr marL="514350" indent="-514350">
              <a:buFont typeface="+mj-lt"/>
              <a:buAutoNum type="romanUcPeriod"/>
            </a:pPr>
            <a:r>
              <a:rPr lang="en-US" b="1" dirty="0" smtClean="0">
                <a:solidFill>
                  <a:schemeClr val="accent6"/>
                </a:solidFill>
                <a:latin typeface="Century Gothic" pitchFamily="34" charset="0"/>
              </a:rPr>
              <a:t>Patient Room LED Lighting</a:t>
            </a:r>
          </a:p>
          <a:p>
            <a:pPr marL="971550" lvl="1" indent="-514350">
              <a:buFont typeface="+mj-lt"/>
              <a:buAutoNum type="romanUcPeriod"/>
            </a:pPr>
            <a:r>
              <a:rPr lang="en-US" dirty="0" smtClean="0">
                <a:latin typeface="Century Gothic" pitchFamily="34" charset="0"/>
              </a:rPr>
              <a:t>Lighting Breadth</a:t>
            </a:r>
          </a:p>
          <a:p>
            <a:pPr marL="971550" lvl="1"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dirty="0" smtClean="0">
                <a:latin typeface="Century Gothic" pitchFamily="34" charset="0"/>
              </a:rPr>
              <a:t>Bed Tower Schedule Analysis</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r>
              <a:rPr lang="en-US" dirty="0" smtClean="0">
                <a:latin typeface="Century Gothic" pitchFamily="34" charset="0"/>
              </a:rPr>
              <a:t>Acknowledgements</a:t>
            </a:r>
          </a:p>
          <a:p>
            <a:pPr marL="514350" indent="-514350">
              <a:buFont typeface="+mj-lt"/>
              <a:buAutoNum type="romanUcPeriod"/>
            </a:pPr>
            <a:r>
              <a:rPr lang="en-US" dirty="0" smtClean="0">
                <a:latin typeface="Century Gothic" pitchFamily="34" charset="0"/>
              </a:rPr>
              <a:t>Questions &amp; Answers</a:t>
            </a:r>
          </a:p>
          <a:p>
            <a:pPr marL="514350" indent="-514350"/>
            <a:endParaRPr lang="en-US" dirty="0" smtClean="0"/>
          </a:p>
        </p:txBody>
      </p:sp>
      <p:sp>
        <p:nvSpPr>
          <p:cNvPr id="26" name="TextBox 25"/>
          <p:cNvSpPr txBox="1"/>
          <p:nvPr/>
        </p:nvSpPr>
        <p:spPr>
          <a:xfrm>
            <a:off x="4953000" y="1600200"/>
            <a:ext cx="3962400" cy="2462213"/>
          </a:xfrm>
          <a:prstGeom prst="rect">
            <a:avLst/>
          </a:prstGeom>
          <a:noFill/>
        </p:spPr>
        <p:txBody>
          <a:bodyPr wrap="square" rtlCol="0">
            <a:spAutoFit/>
          </a:bodyPr>
          <a:lstStyle/>
          <a:p>
            <a:r>
              <a:rPr lang="en-US" b="1" dirty="0" smtClean="0">
                <a:latin typeface="Century Gothic" pitchFamily="34" charset="0"/>
              </a:rPr>
              <a:t>Patient Room LED Lighting</a:t>
            </a:r>
          </a:p>
          <a:p>
            <a:pPr marL="514350" indent="-514350">
              <a:buFont typeface="+mj-lt"/>
              <a:buAutoNum type="romanUcPeriod"/>
            </a:pPr>
            <a:r>
              <a:rPr lang="en-US" b="1" dirty="0" smtClean="0">
                <a:solidFill>
                  <a:schemeClr val="accent6"/>
                </a:solidFill>
                <a:latin typeface="Century Gothic" pitchFamily="34" charset="0"/>
              </a:rPr>
              <a:t>Lighting Breadth</a:t>
            </a:r>
          </a:p>
          <a:p>
            <a:pPr marL="514350"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dirty="0" smtClean="0">
                <a:latin typeface="Century Gothic" pitchFamily="34" charset="0"/>
              </a:rPr>
              <a:t>Cost Analysis</a:t>
            </a:r>
          </a:p>
          <a:p>
            <a:pPr marL="514350" indent="-514350">
              <a:buFont typeface="+mj-lt"/>
              <a:buAutoNum type="romanUcPeriod"/>
            </a:pPr>
            <a:r>
              <a:rPr lang="en-US" dirty="0" smtClean="0">
                <a:latin typeface="Century Gothic" pitchFamily="34" charset="0"/>
              </a:rPr>
              <a:t>Conclusions</a:t>
            </a:r>
          </a:p>
          <a:p>
            <a:pPr marL="514350" indent="-514350"/>
            <a:endParaRPr lang="en-US" dirty="0" smtClean="0">
              <a:latin typeface="Century Gothic" pitchFamily="34" charset="0"/>
            </a:endParaRPr>
          </a:p>
          <a:p>
            <a:pPr marL="514350" indent="-514350">
              <a:buFont typeface="+mj-lt"/>
              <a:buAutoNum type="romanUcPeriod"/>
            </a:pPr>
            <a:endParaRPr lang="en-US" dirty="0" smtClean="0"/>
          </a:p>
        </p:txBody>
      </p:sp>
      <p:sp>
        <p:nvSpPr>
          <p:cNvPr id="27" name="TextBox 26"/>
          <p:cNvSpPr txBox="1"/>
          <p:nvPr/>
        </p:nvSpPr>
        <p:spPr>
          <a:xfrm>
            <a:off x="10972800" y="457200"/>
            <a:ext cx="5486400" cy="584775"/>
          </a:xfrm>
          <a:prstGeom prst="rect">
            <a:avLst/>
          </a:prstGeom>
          <a:noFill/>
        </p:spPr>
        <p:txBody>
          <a:bodyPr wrap="square" rtlCol="0">
            <a:spAutoFit/>
          </a:bodyPr>
          <a:lstStyle/>
          <a:p>
            <a:r>
              <a:rPr lang="en-US" sz="3200" b="1" dirty="0" smtClean="0">
                <a:solidFill>
                  <a:schemeClr val="bg1"/>
                </a:solidFill>
                <a:latin typeface="Century Gothic" pitchFamily="34" charset="0"/>
              </a:rPr>
              <a:t>Patient Room LED Lighting</a:t>
            </a:r>
          </a:p>
        </p:txBody>
      </p:sp>
      <p:sp>
        <p:nvSpPr>
          <p:cNvPr id="14" name="TextBox 13"/>
          <p:cNvSpPr txBox="1"/>
          <p:nvPr/>
        </p:nvSpPr>
        <p:spPr>
          <a:xfrm>
            <a:off x="21336000" y="457200"/>
            <a:ext cx="3810000" cy="584775"/>
          </a:xfrm>
          <a:prstGeom prst="rect">
            <a:avLst/>
          </a:prstGeom>
          <a:noFill/>
        </p:spPr>
        <p:txBody>
          <a:bodyPr wrap="square" rtlCol="0">
            <a:spAutoFit/>
          </a:bodyPr>
          <a:lstStyle/>
          <a:p>
            <a:r>
              <a:rPr lang="en-US" sz="3200" b="1" dirty="0" smtClean="0">
                <a:solidFill>
                  <a:schemeClr val="bg1"/>
                </a:solidFill>
                <a:latin typeface="Century Gothic" pitchFamily="34" charset="0"/>
              </a:rPr>
              <a:t>Lighting Breadth</a:t>
            </a:r>
          </a:p>
        </p:txBody>
      </p:sp>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pic>
        <p:nvPicPr>
          <p:cNvPr id="29" name="Picture 28" descr="Render.bmp"/>
          <p:cNvPicPr>
            <a:picLocks noChangeAspect="1"/>
          </p:cNvPicPr>
          <p:nvPr/>
        </p:nvPicPr>
        <p:blipFill>
          <a:blip r:embed="rId8" cstate="print"/>
          <a:stretch>
            <a:fillRect/>
          </a:stretch>
        </p:blipFill>
        <p:spPr>
          <a:xfrm>
            <a:off x="10439400" y="1524000"/>
            <a:ext cx="6629400" cy="4499263"/>
          </a:xfrm>
          <a:prstGeom prst="rect">
            <a:avLst/>
          </a:prstGeom>
        </p:spPr>
      </p:pic>
      <p:pic>
        <p:nvPicPr>
          <p:cNvPr id="30" name="Picture 29" descr="Render_Calc20.bmp"/>
          <p:cNvPicPr>
            <a:picLocks noChangeAspect="1"/>
          </p:cNvPicPr>
          <p:nvPr/>
        </p:nvPicPr>
        <p:blipFill>
          <a:blip r:embed="rId9" cstate="print"/>
          <a:stretch>
            <a:fillRect/>
          </a:stretch>
        </p:blipFill>
        <p:spPr>
          <a:xfrm>
            <a:off x="19507200" y="1523999"/>
            <a:ext cx="6629400" cy="449926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st.bmp"/>
          <p:cNvPicPr>
            <a:picLocks noChangeAspect="1"/>
          </p:cNvPicPr>
          <p:nvPr/>
        </p:nvPicPr>
        <p:blipFill>
          <a:blip r:embed="rId3" cstate="print"/>
          <a:stretch>
            <a:fillRect/>
          </a:stretch>
        </p:blipFill>
        <p:spPr>
          <a:xfrm>
            <a:off x="2409825" y="4438650"/>
            <a:ext cx="6734175" cy="1885950"/>
          </a:xfrm>
          <a:prstGeom prst="rect">
            <a:avLst/>
          </a:prstGeom>
        </p:spPr>
      </p:pic>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cstate="print"/>
          <a:srcRect/>
          <a:stretch>
            <a:fillRect/>
          </a:stretch>
        </p:blipFill>
        <p:spPr bwMode="auto">
          <a:xfrm>
            <a:off x="151853"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724400"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2438399"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7010401" y="108386"/>
            <a:ext cx="1981199" cy="1187014"/>
          </a:xfrm>
          <a:prstGeom prst="rect">
            <a:avLst/>
          </a:prstGeom>
          <a:noFill/>
          <a:ln w="9525">
            <a:noFill/>
            <a:miter lim="800000"/>
            <a:headEnd/>
            <a:tailEnd/>
          </a:ln>
        </p:spPr>
      </p:pic>
      <p:sp>
        <p:nvSpPr>
          <p:cNvPr id="25" name="TextBox 24"/>
          <p:cNvSpPr txBox="1"/>
          <p:nvPr/>
        </p:nvSpPr>
        <p:spPr>
          <a:xfrm>
            <a:off x="304800" y="1600200"/>
            <a:ext cx="4648200" cy="3816429"/>
          </a:xfrm>
          <a:prstGeom prst="rect">
            <a:avLst/>
          </a:prstGeom>
          <a:noFill/>
        </p:spPr>
        <p:txBody>
          <a:bodyPr wrap="square" rtlCol="0">
            <a:spAutoFit/>
          </a:bodyPr>
          <a:lstStyle/>
          <a:p>
            <a:r>
              <a:rPr lang="en-US" b="1" dirty="0" smtClean="0">
                <a:latin typeface="Century Gothic" pitchFamily="34" charset="0"/>
              </a:rPr>
              <a:t>Presentation Outline</a:t>
            </a:r>
          </a:p>
          <a:p>
            <a:pPr marL="514350" indent="-514350">
              <a:buFont typeface="+mj-lt"/>
              <a:buAutoNum type="romanUcPeriod"/>
            </a:pPr>
            <a:r>
              <a:rPr lang="en-US" dirty="0" smtClean="0">
                <a:latin typeface="Century Gothic" pitchFamily="34" charset="0"/>
              </a:rPr>
              <a:t>Project Overview</a:t>
            </a:r>
          </a:p>
          <a:p>
            <a:pPr marL="514350" indent="-514350">
              <a:buFont typeface="+mj-lt"/>
              <a:buAutoNum type="romanUcPeriod"/>
            </a:pPr>
            <a:r>
              <a:rPr lang="en-US" dirty="0" smtClean="0">
                <a:latin typeface="Century Gothic" pitchFamily="34" charset="0"/>
              </a:rPr>
              <a:t>LEED/Sustainability Study</a:t>
            </a:r>
          </a:p>
          <a:p>
            <a:pPr marL="514350" indent="-514350">
              <a:buFont typeface="+mj-lt"/>
              <a:buAutoNum type="romanUcPeriod"/>
            </a:pPr>
            <a:r>
              <a:rPr lang="en-US" b="1" dirty="0" smtClean="0">
                <a:solidFill>
                  <a:schemeClr val="accent6"/>
                </a:solidFill>
                <a:latin typeface="Century Gothic" pitchFamily="34" charset="0"/>
              </a:rPr>
              <a:t>Patient Room LED Lighting</a:t>
            </a:r>
          </a:p>
          <a:p>
            <a:pPr marL="971550" lvl="1" indent="-514350">
              <a:buFont typeface="+mj-lt"/>
              <a:buAutoNum type="romanUcPeriod"/>
            </a:pPr>
            <a:r>
              <a:rPr lang="en-US" dirty="0" smtClean="0">
                <a:latin typeface="Century Gothic" pitchFamily="34" charset="0"/>
              </a:rPr>
              <a:t>Lighting Breadth</a:t>
            </a:r>
          </a:p>
          <a:p>
            <a:pPr marL="971550" lvl="1"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dirty="0" smtClean="0">
                <a:latin typeface="Century Gothic" pitchFamily="34" charset="0"/>
              </a:rPr>
              <a:t>Bed Tower Schedule Analysis</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r>
              <a:rPr lang="en-US" dirty="0" smtClean="0">
                <a:latin typeface="Century Gothic" pitchFamily="34" charset="0"/>
              </a:rPr>
              <a:t>Acknowledgements</a:t>
            </a:r>
          </a:p>
          <a:p>
            <a:pPr marL="514350" indent="-514350">
              <a:buFont typeface="+mj-lt"/>
              <a:buAutoNum type="romanUcPeriod"/>
            </a:pPr>
            <a:r>
              <a:rPr lang="en-US" dirty="0" smtClean="0">
                <a:latin typeface="Century Gothic" pitchFamily="34" charset="0"/>
              </a:rPr>
              <a:t>Questions &amp; Answers</a:t>
            </a:r>
          </a:p>
          <a:p>
            <a:pPr marL="514350" indent="-514350"/>
            <a:endParaRPr lang="en-US" dirty="0" smtClean="0"/>
          </a:p>
        </p:txBody>
      </p:sp>
      <p:sp>
        <p:nvSpPr>
          <p:cNvPr id="26" name="TextBox 25"/>
          <p:cNvSpPr txBox="1"/>
          <p:nvPr/>
        </p:nvSpPr>
        <p:spPr>
          <a:xfrm>
            <a:off x="4953000" y="1600200"/>
            <a:ext cx="3962400" cy="2462213"/>
          </a:xfrm>
          <a:prstGeom prst="rect">
            <a:avLst/>
          </a:prstGeom>
          <a:noFill/>
        </p:spPr>
        <p:txBody>
          <a:bodyPr wrap="square" rtlCol="0">
            <a:spAutoFit/>
          </a:bodyPr>
          <a:lstStyle/>
          <a:p>
            <a:r>
              <a:rPr lang="en-US" b="1" dirty="0" smtClean="0">
                <a:latin typeface="Century Gothic" pitchFamily="34" charset="0"/>
              </a:rPr>
              <a:t>Patient Room LED Lighting</a:t>
            </a:r>
          </a:p>
          <a:p>
            <a:pPr marL="514350" indent="-514350">
              <a:buFont typeface="+mj-lt"/>
              <a:buAutoNum type="romanUcPeriod"/>
            </a:pPr>
            <a:r>
              <a:rPr lang="en-US" dirty="0" smtClean="0">
                <a:latin typeface="Century Gothic" pitchFamily="34" charset="0"/>
              </a:rPr>
              <a:t>Lighting Breadth</a:t>
            </a:r>
          </a:p>
          <a:p>
            <a:pPr marL="514350" indent="-514350">
              <a:buFont typeface="+mj-lt"/>
              <a:buAutoNum type="romanUcPeriod"/>
            </a:pPr>
            <a:r>
              <a:rPr lang="en-US" b="1" dirty="0" smtClean="0">
                <a:solidFill>
                  <a:schemeClr val="accent6"/>
                </a:solidFill>
                <a:latin typeface="Century Gothic" pitchFamily="34" charset="0"/>
              </a:rPr>
              <a:t>Mechanical Breadth</a:t>
            </a:r>
          </a:p>
          <a:p>
            <a:pPr marL="514350" indent="-514350">
              <a:buFont typeface="+mj-lt"/>
              <a:buAutoNum type="romanUcPeriod"/>
            </a:pPr>
            <a:r>
              <a:rPr lang="en-US" dirty="0" smtClean="0">
                <a:latin typeface="Century Gothic" pitchFamily="34" charset="0"/>
              </a:rPr>
              <a:t>Cost Analysis</a:t>
            </a:r>
          </a:p>
          <a:p>
            <a:pPr marL="514350" indent="-514350">
              <a:buFont typeface="+mj-lt"/>
              <a:buAutoNum type="romanUcPeriod"/>
            </a:pPr>
            <a:r>
              <a:rPr lang="en-US" dirty="0" smtClean="0">
                <a:latin typeface="Century Gothic" pitchFamily="34" charset="0"/>
              </a:rPr>
              <a:t>Conclusions</a:t>
            </a:r>
          </a:p>
          <a:p>
            <a:pPr marL="514350" indent="-514350"/>
            <a:endParaRPr lang="en-US" dirty="0" smtClean="0">
              <a:latin typeface="Century Gothic" pitchFamily="34" charset="0"/>
            </a:endParaRPr>
          </a:p>
          <a:p>
            <a:pPr marL="514350" indent="-514350">
              <a:buFont typeface="+mj-lt"/>
              <a:buAutoNum type="romanUcPeriod"/>
            </a:pPr>
            <a:endParaRPr lang="en-US" dirty="0" smtClean="0"/>
          </a:p>
        </p:txBody>
      </p:sp>
      <p:sp>
        <p:nvSpPr>
          <p:cNvPr id="27" name="TextBox 26"/>
          <p:cNvSpPr txBox="1"/>
          <p:nvPr/>
        </p:nvSpPr>
        <p:spPr>
          <a:xfrm>
            <a:off x="10972800" y="457200"/>
            <a:ext cx="5486400" cy="584775"/>
          </a:xfrm>
          <a:prstGeom prst="rect">
            <a:avLst/>
          </a:prstGeom>
          <a:noFill/>
        </p:spPr>
        <p:txBody>
          <a:bodyPr wrap="square" rtlCol="0">
            <a:spAutoFit/>
          </a:bodyPr>
          <a:lstStyle/>
          <a:p>
            <a:r>
              <a:rPr lang="en-US" sz="3200" b="1" dirty="0" smtClean="0">
                <a:solidFill>
                  <a:schemeClr val="bg1"/>
                </a:solidFill>
                <a:latin typeface="Century Gothic" pitchFamily="34" charset="0"/>
              </a:rPr>
              <a:t>Patient Room LED Lighting</a:t>
            </a:r>
          </a:p>
        </p:txBody>
      </p:sp>
      <p:sp>
        <p:nvSpPr>
          <p:cNvPr id="14" name="TextBox 13"/>
          <p:cNvSpPr txBox="1"/>
          <p:nvPr/>
        </p:nvSpPr>
        <p:spPr>
          <a:xfrm>
            <a:off x="20650200" y="457200"/>
            <a:ext cx="4267200" cy="584775"/>
          </a:xfrm>
          <a:prstGeom prst="rect">
            <a:avLst/>
          </a:prstGeom>
          <a:noFill/>
        </p:spPr>
        <p:txBody>
          <a:bodyPr wrap="square" rtlCol="0">
            <a:spAutoFit/>
          </a:bodyPr>
          <a:lstStyle/>
          <a:p>
            <a:r>
              <a:rPr lang="en-US" sz="3200" b="1" dirty="0" smtClean="0">
                <a:solidFill>
                  <a:schemeClr val="bg1"/>
                </a:solidFill>
                <a:latin typeface="Century Gothic" pitchFamily="34" charset="0"/>
              </a:rPr>
              <a:t>Mechanical Breadth</a:t>
            </a:r>
          </a:p>
        </p:txBody>
      </p:sp>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sp>
        <p:nvSpPr>
          <p:cNvPr id="21" name="TextBox 20"/>
          <p:cNvSpPr txBox="1"/>
          <p:nvPr/>
        </p:nvSpPr>
        <p:spPr>
          <a:xfrm>
            <a:off x="9601200" y="2590800"/>
            <a:ext cx="7924800" cy="1446550"/>
          </a:xfrm>
          <a:prstGeom prst="rect">
            <a:avLst/>
          </a:prstGeom>
          <a:noFill/>
        </p:spPr>
        <p:txBody>
          <a:bodyPr wrap="square" rtlCol="0">
            <a:spAutoFit/>
          </a:bodyPr>
          <a:lstStyle/>
          <a:p>
            <a:r>
              <a:rPr lang="en-US" dirty="0" smtClean="0">
                <a:latin typeface="Century Gothic" pitchFamily="34" charset="0"/>
              </a:rPr>
              <a:t>Reduction in BTUs/hr Per Room = 364 BTUs/hr</a:t>
            </a:r>
          </a:p>
          <a:p>
            <a:endParaRPr lang="en-US" dirty="0" smtClean="0">
              <a:latin typeface="Century Gothic" pitchFamily="34" charset="0"/>
            </a:endParaRPr>
          </a:p>
          <a:p>
            <a:r>
              <a:rPr lang="en-US" dirty="0" smtClean="0">
                <a:latin typeface="Century Gothic" pitchFamily="34" charset="0"/>
              </a:rPr>
              <a:t>Total Reduction in BTUs/hr = (364 BTUs/hr-room)x(300 patient rooms) = 109,200 BTUs/hr</a:t>
            </a:r>
            <a:endParaRPr lang="en-US" dirty="0">
              <a:latin typeface="Century Gothic" pitchFamily="34" charset="0"/>
            </a:endParaRPr>
          </a:p>
        </p:txBody>
      </p:sp>
      <p:sp>
        <p:nvSpPr>
          <p:cNvPr id="22" name="TextBox 21"/>
          <p:cNvSpPr txBox="1"/>
          <p:nvPr/>
        </p:nvSpPr>
        <p:spPr>
          <a:xfrm>
            <a:off x="9601200" y="1600200"/>
            <a:ext cx="8382000" cy="769441"/>
          </a:xfrm>
          <a:prstGeom prst="rect">
            <a:avLst/>
          </a:prstGeom>
          <a:noFill/>
        </p:spPr>
        <p:txBody>
          <a:bodyPr wrap="square" rtlCol="0">
            <a:spAutoFit/>
          </a:bodyPr>
          <a:lstStyle/>
          <a:p>
            <a:r>
              <a:rPr lang="en-US" dirty="0" smtClean="0">
                <a:latin typeface="Century Gothic" pitchFamily="34" charset="0"/>
              </a:rPr>
              <a:t>Total Fluorescent Room Wattage   – 	212W</a:t>
            </a:r>
          </a:p>
          <a:p>
            <a:r>
              <a:rPr lang="en-US" dirty="0" smtClean="0">
                <a:latin typeface="Century Gothic" pitchFamily="34" charset="0"/>
              </a:rPr>
              <a:t>Total LED Room Wattage 		- 	142W</a:t>
            </a:r>
            <a:endParaRPr lang="en-US" dirty="0">
              <a:latin typeface="Century Gothic" pitchFamily="34" charset="0"/>
            </a:endParaRPr>
          </a:p>
        </p:txBody>
      </p:sp>
      <p:sp>
        <p:nvSpPr>
          <p:cNvPr id="23" name="TextBox 22"/>
          <p:cNvSpPr txBox="1"/>
          <p:nvPr/>
        </p:nvSpPr>
        <p:spPr>
          <a:xfrm>
            <a:off x="18745200" y="1981200"/>
            <a:ext cx="7696200" cy="1785104"/>
          </a:xfrm>
          <a:prstGeom prst="rect">
            <a:avLst/>
          </a:prstGeom>
          <a:noFill/>
        </p:spPr>
        <p:txBody>
          <a:bodyPr wrap="square" rtlCol="0">
            <a:spAutoFit/>
          </a:bodyPr>
          <a:lstStyle/>
          <a:p>
            <a:r>
              <a:rPr lang="en-US" dirty="0" smtClean="0">
                <a:latin typeface="Century Gothic" pitchFamily="34" charset="0"/>
              </a:rPr>
              <a:t>Total CFM Reduction For All Patient Rooms = </a:t>
            </a:r>
            <a:r>
              <a:rPr lang="de-DE" dirty="0" smtClean="0">
                <a:latin typeface="Century Gothic" pitchFamily="34" charset="0"/>
              </a:rPr>
              <a:t>109,200 BTUs/hr / 20° / 1.1 = 4964 CFM</a:t>
            </a:r>
            <a:endParaRPr lang="en-US" dirty="0" smtClean="0">
              <a:latin typeface="Century Gothic" pitchFamily="34" charset="0"/>
            </a:endParaRPr>
          </a:p>
          <a:p>
            <a:endParaRPr lang="en-US" dirty="0" smtClean="0">
              <a:latin typeface="Century Gothic" pitchFamily="34" charset="0"/>
            </a:endParaRPr>
          </a:p>
          <a:p>
            <a:r>
              <a:rPr lang="en-US" dirty="0" smtClean="0">
                <a:latin typeface="Century Gothic" pitchFamily="34" charset="0"/>
              </a:rPr>
              <a:t>There Is No Mechanical Equipment Cost Savings Due to Equipment Downsizing</a:t>
            </a:r>
            <a:endParaRPr lang="en-US" dirty="0">
              <a:latin typeface="Century Gothic" pitchFamily="34" charset="0"/>
            </a:endParaRPr>
          </a:p>
        </p:txBody>
      </p:sp>
      <p:sp>
        <p:nvSpPr>
          <p:cNvPr id="29" name="TextBox 28"/>
          <p:cNvSpPr txBox="1"/>
          <p:nvPr/>
        </p:nvSpPr>
        <p:spPr>
          <a:xfrm>
            <a:off x="20726400" y="1524000"/>
            <a:ext cx="4038600" cy="430887"/>
          </a:xfrm>
          <a:prstGeom prst="rect">
            <a:avLst/>
          </a:prstGeom>
          <a:noFill/>
        </p:spPr>
        <p:txBody>
          <a:bodyPr wrap="square" rtlCol="0">
            <a:spAutoFit/>
          </a:bodyPr>
          <a:lstStyle/>
          <a:p>
            <a:r>
              <a:rPr lang="en-US" b="1" u="sng" dirty="0" smtClean="0">
                <a:latin typeface="Century Gothic" pitchFamily="34" charset="0"/>
              </a:rPr>
              <a:t>Mechanical Equipment</a:t>
            </a:r>
            <a:endParaRPr lang="en-US" b="1" u="sng" dirty="0">
              <a:latin typeface="Century Gothic" pitchFamily="34" charset="0"/>
            </a:endParaRPr>
          </a:p>
        </p:txBody>
      </p:sp>
      <p:sp>
        <p:nvSpPr>
          <p:cNvPr id="30" name="TextBox 29"/>
          <p:cNvSpPr txBox="1"/>
          <p:nvPr/>
        </p:nvSpPr>
        <p:spPr>
          <a:xfrm>
            <a:off x="20802600" y="3836313"/>
            <a:ext cx="4038600" cy="430887"/>
          </a:xfrm>
          <a:prstGeom prst="rect">
            <a:avLst/>
          </a:prstGeom>
          <a:noFill/>
        </p:spPr>
        <p:txBody>
          <a:bodyPr wrap="square" rtlCol="0">
            <a:spAutoFit/>
          </a:bodyPr>
          <a:lstStyle/>
          <a:p>
            <a:r>
              <a:rPr lang="en-US" b="1" u="sng" dirty="0" smtClean="0">
                <a:latin typeface="Century Gothic" pitchFamily="34" charset="0"/>
              </a:rPr>
              <a:t>Electricity Savings</a:t>
            </a:r>
            <a:endParaRPr lang="en-US" b="1" u="sng" dirty="0">
              <a:latin typeface="Century Gothic" pitchFamily="34" charset="0"/>
            </a:endParaRPr>
          </a:p>
        </p:txBody>
      </p:sp>
      <p:sp>
        <p:nvSpPr>
          <p:cNvPr id="31" name="TextBox 30"/>
          <p:cNvSpPr txBox="1"/>
          <p:nvPr/>
        </p:nvSpPr>
        <p:spPr>
          <a:xfrm>
            <a:off x="18821400" y="4310896"/>
            <a:ext cx="7696200" cy="1785104"/>
          </a:xfrm>
          <a:prstGeom prst="rect">
            <a:avLst/>
          </a:prstGeom>
          <a:noFill/>
        </p:spPr>
        <p:txBody>
          <a:bodyPr wrap="square" rtlCol="0">
            <a:spAutoFit/>
          </a:bodyPr>
          <a:lstStyle/>
          <a:p>
            <a:r>
              <a:rPr lang="en-US" dirty="0" smtClean="0">
                <a:latin typeface="Century Gothic" pitchFamily="34" charset="0"/>
              </a:rPr>
              <a:t>Change in Load on Chillers = (109,200 BTUs/hr) / (12,000BTUs/Ton) = 9.1 Tons</a:t>
            </a:r>
          </a:p>
          <a:p>
            <a:endParaRPr lang="en-US" dirty="0" smtClean="0"/>
          </a:p>
          <a:p>
            <a:r>
              <a:rPr lang="en-US" dirty="0" smtClean="0">
                <a:latin typeface="Century Gothic" pitchFamily="34" charset="0"/>
              </a:rPr>
              <a:t>Cost Savings/Year = (0.6kW/Ton)x(9.1Tons)x(2000hrs)x ($0.1307/</a:t>
            </a:r>
            <a:r>
              <a:rPr lang="en-US" dirty="0" err="1" smtClean="0">
                <a:latin typeface="Century Gothic" pitchFamily="34" charset="0"/>
              </a:rPr>
              <a:t>kWhr</a:t>
            </a:r>
            <a:r>
              <a:rPr lang="en-US" dirty="0" smtClean="0">
                <a:latin typeface="Century Gothic" pitchFamily="34" charset="0"/>
              </a:rPr>
              <a:t>) = $1,427.00/Year</a:t>
            </a:r>
            <a:endParaRPr lang="en-US" dirty="0">
              <a:latin typeface="Century Gothic" pitchFamily="34" charset="0"/>
            </a:endParaRPr>
          </a:p>
        </p:txBody>
      </p:sp>
      <p:pic>
        <p:nvPicPr>
          <p:cNvPr id="19457" name="Picture 1"/>
          <p:cNvPicPr>
            <a:picLocks noChangeAspect="1" noChangeArrowheads="1"/>
          </p:cNvPicPr>
          <p:nvPr/>
        </p:nvPicPr>
        <p:blipFill>
          <a:blip r:embed="rId8" cstate="print"/>
          <a:srcRect/>
          <a:stretch>
            <a:fillRect/>
          </a:stretch>
        </p:blipFill>
        <p:spPr bwMode="auto">
          <a:xfrm>
            <a:off x="11582400" y="4267200"/>
            <a:ext cx="4038600" cy="17500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st.bmp"/>
          <p:cNvPicPr>
            <a:picLocks noChangeAspect="1"/>
          </p:cNvPicPr>
          <p:nvPr/>
        </p:nvPicPr>
        <p:blipFill>
          <a:blip r:embed="rId3" cstate="print"/>
          <a:stretch>
            <a:fillRect/>
          </a:stretch>
        </p:blipFill>
        <p:spPr>
          <a:xfrm>
            <a:off x="2409825" y="4438650"/>
            <a:ext cx="6734175" cy="1885950"/>
          </a:xfrm>
          <a:prstGeom prst="rect">
            <a:avLst/>
          </a:prstGeom>
        </p:spPr>
      </p:pic>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cstate="print"/>
          <a:srcRect/>
          <a:stretch>
            <a:fillRect/>
          </a:stretch>
        </p:blipFill>
        <p:spPr bwMode="auto">
          <a:xfrm>
            <a:off x="151853"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724400"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2438399"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7010401" y="108386"/>
            <a:ext cx="1981199" cy="1187014"/>
          </a:xfrm>
          <a:prstGeom prst="rect">
            <a:avLst/>
          </a:prstGeom>
          <a:noFill/>
          <a:ln w="9525">
            <a:noFill/>
            <a:miter lim="800000"/>
            <a:headEnd/>
            <a:tailEnd/>
          </a:ln>
        </p:spPr>
      </p:pic>
      <p:sp>
        <p:nvSpPr>
          <p:cNvPr id="25" name="TextBox 24"/>
          <p:cNvSpPr txBox="1"/>
          <p:nvPr/>
        </p:nvSpPr>
        <p:spPr>
          <a:xfrm>
            <a:off x="304800" y="1600200"/>
            <a:ext cx="4648200" cy="3816429"/>
          </a:xfrm>
          <a:prstGeom prst="rect">
            <a:avLst/>
          </a:prstGeom>
          <a:noFill/>
        </p:spPr>
        <p:txBody>
          <a:bodyPr wrap="square" rtlCol="0">
            <a:spAutoFit/>
          </a:bodyPr>
          <a:lstStyle/>
          <a:p>
            <a:r>
              <a:rPr lang="en-US" b="1" dirty="0" smtClean="0">
                <a:latin typeface="Century Gothic" pitchFamily="34" charset="0"/>
              </a:rPr>
              <a:t>Presentation Outline</a:t>
            </a:r>
          </a:p>
          <a:p>
            <a:pPr marL="514350" indent="-514350">
              <a:buFont typeface="+mj-lt"/>
              <a:buAutoNum type="romanUcPeriod"/>
            </a:pPr>
            <a:r>
              <a:rPr lang="en-US" dirty="0" smtClean="0">
                <a:latin typeface="Century Gothic" pitchFamily="34" charset="0"/>
              </a:rPr>
              <a:t>Project Overview</a:t>
            </a:r>
          </a:p>
          <a:p>
            <a:pPr marL="514350" indent="-514350">
              <a:buFont typeface="+mj-lt"/>
              <a:buAutoNum type="romanUcPeriod"/>
            </a:pPr>
            <a:r>
              <a:rPr lang="en-US" dirty="0" smtClean="0">
                <a:latin typeface="Century Gothic" pitchFamily="34" charset="0"/>
              </a:rPr>
              <a:t>LEED/Sustainability Study</a:t>
            </a:r>
          </a:p>
          <a:p>
            <a:pPr marL="514350" indent="-514350">
              <a:buFont typeface="+mj-lt"/>
              <a:buAutoNum type="romanUcPeriod"/>
            </a:pPr>
            <a:r>
              <a:rPr lang="en-US" b="1" dirty="0" smtClean="0">
                <a:solidFill>
                  <a:schemeClr val="accent6"/>
                </a:solidFill>
                <a:latin typeface="Century Gothic" pitchFamily="34" charset="0"/>
              </a:rPr>
              <a:t>Patient Room LED Lighting</a:t>
            </a:r>
          </a:p>
          <a:p>
            <a:pPr marL="971550" lvl="1" indent="-514350">
              <a:buFont typeface="+mj-lt"/>
              <a:buAutoNum type="romanUcPeriod"/>
            </a:pPr>
            <a:r>
              <a:rPr lang="en-US" dirty="0" smtClean="0">
                <a:latin typeface="Century Gothic" pitchFamily="34" charset="0"/>
              </a:rPr>
              <a:t>Lighting Breadth</a:t>
            </a:r>
          </a:p>
          <a:p>
            <a:pPr marL="971550" lvl="1"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dirty="0" smtClean="0">
                <a:latin typeface="Century Gothic" pitchFamily="34" charset="0"/>
              </a:rPr>
              <a:t>Bed Tower Schedule Analysis</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r>
              <a:rPr lang="en-US" dirty="0" smtClean="0">
                <a:latin typeface="Century Gothic" pitchFamily="34" charset="0"/>
              </a:rPr>
              <a:t>Acknowledgements</a:t>
            </a:r>
          </a:p>
          <a:p>
            <a:pPr marL="514350" indent="-514350">
              <a:buFont typeface="+mj-lt"/>
              <a:buAutoNum type="romanUcPeriod"/>
            </a:pPr>
            <a:r>
              <a:rPr lang="en-US" dirty="0" smtClean="0">
                <a:latin typeface="Century Gothic" pitchFamily="34" charset="0"/>
              </a:rPr>
              <a:t>Questions &amp; Answers</a:t>
            </a:r>
          </a:p>
          <a:p>
            <a:pPr marL="514350" indent="-514350"/>
            <a:endParaRPr lang="en-US" dirty="0" smtClean="0"/>
          </a:p>
        </p:txBody>
      </p:sp>
      <p:sp>
        <p:nvSpPr>
          <p:cNvPr id="26" name="TextBox 25"/>
          <p:cNvSpPr txBox="1"/>
          <p:nvPr/>
        </p:nvSpPr>
        <p:spPr>
          <a:xfrm>
            <a:off x="4953000" y="1600200"/>
            <a:ext cx="3962400" cy="2462213"/>
          </a:xfrm>
          <a:prstGeom prst="rect">
            <a:avLst/>
          </a:prstGeom>
          <a:noFill/>
        </p:spPr>
        <p:txBody>
          <a:bodyPr wrap="square" rtlCol="0">
            <a:spAutoFit/>
          </a:bodyPr>
          <a:lstStyle/>
          <a:p>
            <a:r>
              <a:rPr lang="en-US" b="1" dirty="0" smtClean="0">
                <a:latin typeface="Century Gothic" pitchFamily="34" charset="0"/>
              </a:rPr>
              <a:t>Patient Room LED Lighting</a:t>
            </a:r>
          </a:p>
          <a:p>
            <a:pPr marL="514350" indent="-514350">
              <a:buFont typeface="+mj-lt"/>
              <a:buAutoNum type="romanUcPeriod"/>
            </a:pPr>
            <a:r>
              <a:rPr lang="en-US" dirty="0" smtClean="0">
                <a:latin typeface="Century Gothic" pitchFamily="34" charset="0"/>
              </a:rPr>
              <a:t>Lighting Breadth</a:t>
            </a:r>
          </a:p>
          <a:p>
            <a:pPr marL="514350"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b="1" dirty="0" smtClean="0">
                <a:solidFill>
                  <a:schemeClr val="accent6"/>
                </a:solidFill>
                <a:latin typeface="Century Gothic" pitchFamily="34" charset="0"/>
              </a:rPr>
              <a:t>Cost Analysis</a:t>
            </a:r>
          </a:p>
          <a:p>
            <a:pPr marL="514350" indent="-514350">
              <a:buFont typeface="+mj-lt"/>
              <a:buAutoNum type="romanUcPeriod"/>
            </a:pPr>
            <a:r>
              <a:rPr lang="en-US" dirty="0" smtClean="0">
                <a:latin typeface="Century Gothic" pitchFamily="34" charset="0"/>
              </a:rPr>
              <a:t>Conclusions</a:t>
            </a:r>
          </a:p>
          <a:p>
            <a:pPr marL="514350" indent="-514350"/>
            <a:endParaRPr lang="en-US" dirty="0" smtClean="0">
              <a:latin typeface="Century Gothic" pitchFamily="34" charset="0"/>
            </a:endParaRPr>
          </a:p>
          <a:p>
            <a:pPr marL="514350" indent="-514350">
              <a:buFont typeface="+mj-lt"/>
              <a:buAutoNum type="romanUcPeriod"/>
            </a:pPr>
            <a:endParaRPr lang="en-US" dirty="0" smtClean="0"/>
          </a:p>
        </p:txBody>
      </p:sp>
      <p:sp>
        <p:nvSpPr>
          <p:cNvPr id="27" name="TextBox 26"/>
          <p:cNvSpPr txBox="1"/>
          <p:nvPr/>
        </p:nvSpPr>
        <p:spPr>
          <a:xfrm>
            <a:off x="10972800" y="457200"/>
            <a:ext cx="5486400" cy="584775"/>
          </a:xfrm>
          <a:prstGeom prst="rect">
            <a:avLst/>
          </a:prstGeom>
          <a:noFill/>
        </p:spPr>
        <p:txBody>
          <a:bodyPr wrap="square" rtlCol="0">
            <a:spAutoFit/>
          </a:bodyPr>
          <a:lstStyle/>
          <a:p>
            <a:r>
              <a:rPr lang="en-US" sz="3200" b="1" dirty="0" smtClean="0">
                <a:solidFill>
                  <a:schemeClr val="bg1"/>
                </a:solidFill>
                <a:latin typeface="Century Gothic" pitchFamily="34" charset="0"/>
              </a:rPr>
              <a:t>Patient Room LED Lighting</a:t>
            </a:r>
          </a:p>
        </p:txBody>
      </p:sp>
      <p:sp>
        <p:nvSpPr>
          <p:cNvPr id="14" name="TextBox 13"/>
          <p:cNvSpPr txBox="1"/>
          <p:nvPr/>
        </p:nvSpPr>
        <p:spPr>
          <a:xfrm>
            <a:off x="21336000" y="457200"/>
            <a:ext cx="3810000" cy="584775"/>
          </a:xfrm>
          <a:prstGeom prst="rect">
            <a:avLst/>
          </a:prstGeom>
          <a:noFill/>
        </p:spPr>
        <p:txBody>
          <a:bodyPr wrap="square" rtlCol="0">
            <a:spAutoFit/>
          </a:bodyPr>
          <a:lstStyle/>
          <a:p>
            <a:r>
              <a:rPr lang="en-US" sz="3200" b="1" dirty="0" smtClean="0">
                <a:solidFill>
                  <a:schemeClr val="bg1"/>
                </a:solidFill>
                <a:latin typeface="Century Gothic" pitchFamily="34" charset="0"/>
              </a:rPr>
              <a:t>Cost Analysis</a:t>
            </a:r>
          </a:p>
        </p:txBody>
      </p:sp>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graphicFrame>
        <p:nvGraphicFramePr>
          <p:cNvPr id="21" name="Chart 20"/>
          <p:cNvGraphicFramePr>
            <a:graphicFrameLocks noGrp="1"/>
          </p:cNvGraphicFramePr>
          <p:nvPr/>
        </p:nvGraphicFramePr>
        <p:xfrm>
          <a:off x="18897600" y="1600200"/>
          <a:ext cx="7467600" cy="43434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Table 21"/>
          <p:cNvGraphicFramePr>
            <a:graphicFrameLocks noGrp="1"/>
          </p:cNvGraphicFramePr>
          <p:nvPr/>
        </p:nvGraphicFramePr>
        <p:xfrm>
          <a:off x="10363200" y="2514600"/>
          <a:ext cx="6781799" cy="161925"/>
        </p:xfrm>
        <a:graphic>
          <a:graphicData uri="http://schemas.openxmlformats.org/drawingml/2006/table">
            <a:tbl>
              <a:tblPr/>
              <a:tblGrid>
                <a:gridCol w="2128888"/>
                <a:gridCol w="1032189"/>
                <a:gridCol w="1100731"/>
                <a:gridCol w="1225724"/>
                <a:gridCol w="1294267"/>
              </a:tblGrid>
              <a:tr h="152400">
                <a:tc>
                  <a:txBody>
                    <a:bodyPr/>
                    <a:lstStyle/>
                    <a:p>
                      <a:pPr algn="r" fontAlgn="b"/>
                      <a:r>
                        <a:rPr lang="en-US" sz="1000" b="1" i="0" u="none" strike="noStrike" dirty="0">
                          <a:latin typeface="Verdana"/>
                        </a:rPr>
                        <a:t>Total </a:t>
                      </a:r>
                      <a:r>
                        <a:rPr lang="en-US" sz="1000" b="1" i="0" u="none" strike="noStrike" dirty="0" err="1">
                          <a:latin typeface="Verdana"/>
                        </a:rPr>
                        <a:t>Luminaire</a:t>
                      </a:r>
                      <a:r>
                        <a:rPr lang="en-US" sz="1000" b="1" i="0" u="none" strike="noStrike" dirty="0">
                          <a:latin typeface="Verdana"/>
                        </a:rPr>
                        <a:t> Cost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dirty="0">
                          <a:latin typeface="Verdana"/>
                        </a:rPr>
                        <a:t> $   78,000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Verdana"/>
                        </a:rPr>
                        <a:t> $   130,500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Verdana"/>
                        </a:rPr>
                        <a:t> $     302,400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Verdana"/>
                        </a:rPr>
                        <a:t> $      131,700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3" name="Table 22"/>
          <p:cNvGraphicFramePr>
            <a:graphicFrameLocks noGrp="1"/>
          </p:cNvGraphicFramePr>
          <p:nvPr/>
        </p:nvGraphicFramePr>
        <p:xfrm>
          <a:off x="10363200" y="2743200"/>
          <a:ext cx="6781800" cy="228600"/>
        </p:xfrm>
        <a:graphic>
          <a:graphicData uri="http://schemas.openxmlformats.org/drawingml/2006/table">
            <a:tbl>
              <a:tblPr/>
              <a:tblGrid>
                <a:gridCol w="2130155"/>
                <a:gridCol w="1032801"/>
                <a:gridCol w="1101387"/>
                <a:gridCol w="2517457"/>
              </a:tblGrid>
              <a:tr h="228600">
                <a:tc>
                  <a:txBody>
                    <a:bodyPr/>
                    <a:lstStyle/>
                    <a:p>
                      <a:pPr algn="r" fontAlgn="b"/>
                      <a:r>
                        <a:rPr lang="en-US" sz="1000" b="1" i="0" u="none" strike="noStrike" dirty="0">
                          <a:latin typeface="Verdana"/>
                        </a:rPr>
                        <a:t>Total Controls Cost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dirty="0">
                          <a:latin typeface="Verdana"/>
                        </a:rPr>
                        <a:t> N/A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Verdana"/>
                        </a:rPr>
                        <a:t> N/A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Verdana"/>
                        </a:rPr>
                        <a:t> $                             90,000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9" name="Table 28"/>
          <p:cNvGraphicFramePr>
            <a:graphicFrameLocks noGrp="1"/>
          </p:cNvGraphicFramePr>
          <p:nvPr/>
        </p:nvGraphicFramePr>
        <p:xfrm>
          <a:off x="10363200" y="3048000"/>
          <a:ext cx="6781800" cy="164465"/>
        </p:xfrm>
        <a:graphic>
          <a:graphicData uri="http://schemas.openxmlformats.org/drawingml/2006/table">
            <a:tbl>
              <a:tblPr/>
              <a:tblGrid>
                <a:gridCol w="2131423"/>
                <a:gridCol w="2131423"/>
                <a:gridCol w="2518954"/>
              </a:tblGrid>
              <a:tr h="164465">
                <a:tc>
                  <a:txBody>
                    <a:bodyPr/>
                    <a:lstStyle/>
                    <a:p>
                      <a:pPr algn="r" fontAlgn="b"/>
                      <a:r>
                        <a:rPr lang="en-US" sz="1000" b="1" i="0" u="none" strike="noStrike">
                          <a:latin typeface="Verdana"/>
                        </a:rPr>
                        <a:t>Total Initial Cost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1" i="0" u="none" strike="noStrike">
                          <a:latin typeface="Verdana"/>
                        </a:rPr>
                        <a:t> $                         208,500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latin typeface="Verdana"/>
                        </a:rPr>
                        <a:t> $                                 524,100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1" name="Table 30"/>
          <p:cNvGraphicFramePr>
            <a:graphicFrameLocks noGrp="1"/>
          </p:cNvGraphicFramePr>
          <p:nvPr/>
        </p:nvGraphicFramePr>
        <p:xfrm>
          <a:off x="10363200" y="3431540"/>
          <a:ext cx="6781799" cy="161925"/>
        </p:xfrm>
        <a:graphic>
          <a:graphicData uri="http://schemas.openxmlformats.org/drawingml/2006/table">
            <a:tbl>
              <a:tblPr/>
              <a:tblGrid>
                <a:gridCol w="2128888"/>
                <a:gridCol w="1032189"/>
                <a:gridCol w="1100732"/>
                <a:gridCol w="1225723"/>
                <a:gridCol w="1294267"/>
              </a:tblGrid>
              <a:tr h="161925">
                <a:tc>
                  <a:txBody>
                    <a:bodyPr/>
                    <a:lstStyle/>
                    <a:p>
                      <a:pPr algn="r" fontAlgn="b"/>
                      <a:r>
                        <a:rPr lang="en-US" sz="1000" b="1" i="0" u="none" strike="noStrike" dirty="0" smtClean="0">
                          <a:latin typeface="Verdana"/>
                        </a:rPr>
                        <a:t>Total Annual </a:t>
                      </a:r>
                      <a:r>
                        <a:rPr lang="en-US" sz="1000" b="1" i="0" u="none" strike="noStrike" dirty="0">
                          <a:latin typeface="Verdana"/>
                        </a:rPr>
                        <a:t>Energy Costs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1" i="0" u="none" strike="noStrike" dirty="0">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latin typeface="Verdana"/>
                        </a:rPr>
                        <a:t> $    </a:t>
                      </a:r>
                      <a:r>
                        <a:rPr lang="en-US" sz="1000" b="1" i="0" u="none" strike="noStrike" dirty="0" smtClean="0">
                          <a:latin typeface="Verdana"/>
                        </a:rPr>
                        <a:t>36,065 </a:t>
                      </a:r>
                      <a:endParaRPr lang="en-US" sz="1000" b="1" i="0" u="none" strike="noStrike" dirty="0">
                        <a:latin typeface="Verdana"/>
                      </a:endParaRP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latin typeface="Verdana"/>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latin typeface="Verdana"/>
                        </a:rPr>
                        <a:t> $          </a:t>
                      </a:r>
                      <a:r>
                        <a:rPr lang="en-US" sz="1000" b="1" i="0" u="none" strike="noStrike" dirty="0" smtClean="0">
                          <a:latin typeface="Verdana"/>
                        </a:rPr>
                        <a:t>18,520 </a:t>
                      </a:r>
                      <a:endParaRPr lang="en-US" sz="1000" b="1" i="0" u="none" strike="noStrike" dirty="0">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2" name="Table 31"/>
          <p:cNvGraphicFramePr>
            <a:graphicFrameLocks noGrp="1"/>
          </p:cNvGraphicFramePr>
          <p:nvPr/>
        </p:nvGraphicFramePr>
        <p:xfrm>
          <a:off x="10363200" y="4267200"/>
          <a:ext cx="6781799" cy="331470"/>
        </p:xfrm>
        <a:graphic>
          <a:graphicData uri="http://schemas.openxmlformats.org/drawingml/2006/table">
            <a:tbl>
              <a:tblPr/>
              <a:tblGrid>
                <a:gridCol w="2128888"/>
                <a:gridCol w="1032189"/>
                <a:gridCol w="1100732"/>
                <a:gridCol w="1225723"/>
                <a:gridCol w="1294267"/>
              </a:tblGrid>
              <a:tr h="331470">
                <a:tc>
                  <a:txBody>
                    <a:bodyPr/>
                    <a:lstStyle/>
                    <a:p>
                      <a:pPr algn="r" fontAlgn="b"/>
                      <a:r>
                        <a:rPr lang="en-US" sz="1000" b="1" i="0" u="none" strike="noStrike" dirty="0">
                          <a:latin typeface="Verdana"/>
                        </a:rPr>
                        <a:t>Average Annual Lamp Maintenance Cost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1" i="0" u="none" strike="noStrike" dirty="0">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latin typeface="Verdana"/>
                        </a:rPr>
                        <a:t> $      </a:t>
                      </a:r>
                      <a:r>
                        <a:rPr lang="en-US" sz="1000" b="1" i="0" u="none" strike="noStrike" dirty="0" smtClean="0">
                          <a:latin typeface="Verdana"/>
                        </a:rPr>
                        <a:t>5,518</a:t>
                      </a:r>
                      <a:endParaRPr lang="en-US" sz="1000" b="1" i="0" u="none" strike="noStrike" dirty="0">
                        <a:latin typeface="Verdana"/>
                      </a:endParaRP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latin typeface="Verdana"/>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latin typeface="Verdana"/>
                        </a:rPr>
                        <a:t> $          </a:t>
                      </a:r>
                      <a:r>
                        <a:rPr lang="en-US" sz="1000" b="1" i="0" u="none" strike="noStrike" dirty="0" smtClean="0">
                          <a:latin typeface="Verdana"/>
                        </a:rPr>
                        <a:t>35,478 </a:t>
                      </a:r>
                      <a:endParaRPr lang="en-US" sz="1000" b="1" i="0" u="none" strike="noStrike" dirty="0">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3" name="Table 32"/>
          <p:cNvGraphicFramePr>
            <a:graphicFrameLocks noGrp="1"/>
          </p:cNvGraphicFramePr>
          <p:nvPr/>
        </p:nvGraphicFramePr>
        <p:xfrm>
          <a:off x="10363200" y="1447800"/>
          <a:ext cx="6781800" cy="971550"/>
        </p:xfrm>
        <a:graphic>
          <a:graphicData uri="http://schemas.openxmlformats.org/drawingml/2006/table">
            <a:tbl>
              <a:tblPr/>
              <a:tblGrid>
                <a:gridCol w="2131423"/>
                <a:gridCol w="1029380"/>
                <a:gridCol w="1102043"/>
                <a:gridCol w="1223146"/>
                <a:gridCol w="1295808"/>
              </a:tblGrid>
              <a:tr h="161925">
                <a:tc gridSpan="5">
                  <a:txBody>
                    <a:bodyPr/>
                    <a:lstStyle/>
                    <a:p>
                      <a:pPr algn="ctr" fontAlgn="b"/>
                      <a:r>
                        <a:rPr lang="en-US" sz="1000" b="0" i="0" u="none" strike="noStrike" dirty="0">
                          <a:latin typeface="Verdana"/>
                        </a:rPr>
                        <a:t>LED </a:t>
                      </a:r>
                      <a:r>
                        <a:rPr lang="en-US" sz="1000" b="0" i="0" u="none" strike="noStrike" dirty="0" err="1">
                          <a:latin typeface="Verdana"/>
                        </a:rPr>
                        <a:t>vs</a:t>
                      </a:r>
                      <a:r>
                        <a:rPr lang="en-US" sz="1000" b="0" i="0" u="none" strike="noStrike" dirty="0">
                          <a:latin typeface="Verdana"/>
                        </a:rPr>
                        <a:t> Fluorescent Life Cycle Analysis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25">
                <a:tc gridSpan="5">
                  <a:txBody>
                    <a:bodyPr/>
                    <a:lstStyle/>
                    <a:p>
                      <a:pPr algn="ctr" fontAlgn="b"/>
                      <a:r>
                        <a:rPr lang="en-US" sz="1000" b="0" i="0" u="none" strike="noStrike">
                          <a:latin typeface="Verdana"/>
                        </a:rPr>
                        <a:t>Voorhees Replacement Facility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25">
                <a:tc gridSpan="4">
                  <a:txBody>
                    <a:bodyPr/>
                    <a:lstStyle/>
                    <a:p>
                      <a:pPr algn="r" fontAlgn="b"/>
                      <a:r>
                        <a:rPr lang="en-US" sz="1000" b="0" i="0" u="none" strike="noStrike">
                          <a:latin typeface="Verdana"/>
                        </a:rPr>
                        <a:t>Average Number of Hours of Use Per Day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a:latin typeface="Verdana"/>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161925">
                <a:tc gridSpan="4">
                  <a:txBody>
                    <a:bodyPr/>
                    <a:lstStyle/>
                    <a:p>
                      <a:pPr algn="r" fontAlgn="b"/>
                      <a:r>
                        <a:rPr lang="en-US" sz="1000" b="0" i="0" u="none" strike="noStrike">
                          <a:latin typeface="Verdana"/>
                        </a:rPr>
                        <a:t>Price of Electricity (Dollars/per kWH)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00" b="0" i="0" u="none" strike="noStrike">
                          <a:latin typeface="Verdana"/>
                        </a:rPr>
                        <a:t>0.1307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r>
              <a:tr h="161925">
                <a:tc>
                  <a:txBody>
                    <a:bodyPr/>
                    <a:lstStyle/>
                    <a:p>
                      <a:pPr algn="l" fontAlgn="b"/>
                      <a:r>
                        <a:rPr lang="en-US" sz="1000" b="0" i="0" u="none" strike="noStrike">
                          <a:latin typeface="Verdana"/>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b"/>
                      <a:r>
                        <a:rPr lang="en-US" sz="1000" b="0" i="0" u="none" strike="noStrike" dirty="0">
                          <a:latin typeface="Verdana"/>
                        </a:rPr>
                        <a:t>Existing Fluorescent Lighting</a:t>
                      </a:r>
                    </a:p>
                  </a:txBody>
                  <a:tcPr marL="9525" marR="9525" marT="9525"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2">
                  <a:txBody>
                    <a:bodyPr/>
                    <a:lstStyle/>
                    <a:p>
                      <a:pPr algn="ctr" fontAlgn="b"/>
                      <a:r>
                        <a:rPr lang="en-US" sz="1000" b="0" i="0" u="none" strike="noStrike">
                          <a:latin typeface="Verdana"/>
                        </a:rPr>
                        <a:t>LED Replacement Lighting</a:t>
                      </a:r>
                    </a:p>
                  </a:txBody>
                  <a:tcPr marL="9525" marR="9525" marT="9525"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r>
              <a:tr h="161925">
                <a:tc>
                  <a:txBody>
                    <a:bodyPr/>
                    <a:lstStyle/>
                    <a:p>
                      <a:pPr algn="r" fontAlgn="b"/>
                      <a:r>
                        <a:rPr lang="en-US" sz="1000" b="0" i="0" u="none" strike="noStrike">
                          <a:latin typeface="Verdana"/>
                        </a:rPr>
                        <a:t>Luminaire Description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dirty="0">
                          <a:latin typeface="Verdana"/>
                        </a:rPr>
                        <a:t>DF 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Verdana"/>
                        </a:rPr>
                        <a:t>MF 13</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latin typeface="Verdana"/>
                        </a:rPr>
                        <a:t>HALO</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Verdana"/>
                        </a:rPr>
                        <a:t>CREE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34" name="Table 33"/>
          <p:cNvGraphicFramePr>
            <a:graphicFrameLocks noGrp="1"/>
          </p:cNvGraphicFramePr>
          <p:nvPr/>
        </p:nvGraphicFramePr>
        <p:xfrm>
          <a:off x="10363200" y="3733800"/>
          <a:ext cx="6781799" cy="331470"/>
        </p:xfrm>
        <a:graphic>
          <a:graphicData uri="http://schemas.openxmlformats.org/drawingml/2006/table">
            <a:tbl>
              <a:tblPr/>
              <a:tblGrid>
                <a:gridCol w="2128888"/>
                <a:gridCol w="1032189"/>
                <a:gridCol w="1100732"/>
                <a:gridCol w="1225723"/>
                <a:gridCol w="1294267"/>
              </a:tblGrid>
              <a:tr h="331470">
                <a:tc>
                  <a:txBody>
                    <a:bodyPr/>
                    <a:lstStyle/>
                    <a:p>
                      <a:pPr algn="r" fontAlgn="b"/>
                      <a:r>
                        <a:rPr lang="en-US" sz="1000" b="1" i="0" u="none" strike="noStrike" dirty="0">
                          <a:latin typeface="Verdana"/>
                        </a:rPr>
                        <a:t>Energy Savings from LED per 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en-US" sz="1000" b="0" i="0" u="none" strike="noStrike">
                          <a:latin typeface="Verdana"/>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0" i="0" u="none" strike="noStrike">
                          <a:latin typeface="Verdana"/>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1" i="0" u="none" strike="noStrike">
                          <a:latin typeface="Verdana"/>
                        </a:rPr>
                        <a:t> $      17,546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bl>
          </a:graphicData>
        </a:graphic>
      </p:graphicFrame>
      <p:graphicFrame>
        <p:nvGraphicFramePr>
          <p:cNvPr id="35" name="Table 34"/>
          <p:cNvGraphicFramePr>
            <a:graphicFrameLocks noGrp="1"/>
          </p:cNvGraphicFramePr>
          <p:nvPr/>
        </p:nvGraphicFramePr>
        <p:xfrm>
          <a:off x="10363200" y="4724400"/>
          <a:ext cx="6781799" cy="331470"/>
        </p:xfrm>
        <a:graphic>
          <a:graphicData uri="http://schemas.openxmlformats.org/drawingml/2006/table">
            <a:tbl>
              <a:tblPr/>
              <a:tblGrid>
                <a:gridCol w="2128888"/>
                <a:gridCol w="1032189"/>
                <a:gridCol w="1100732"/>
                <a:gridCol w="1225723"/>
                <a:gridCol w="1294267"/>
              </a:tblGrid>
              <a:tr h="331470">
                <a:tc>
                  <a:txBody>
                    <a:bodyPr/>
                    <a:lstStyle/>
                    <a:p>
                      <a:pPr algn="r" fontAlgn="b"/>
                      <a:r>
                        <a:rPr lang="en-US" sz="1000" b="1" i="0" u="none" strike="noStrike" dirty="0">
                          <a:latin typeface="Verdana"/>
                        </a:rPr>
                        <a:t>Extra Average Maintenance Cost for LED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a:latin typeface="Verdana"/>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000" b="0" i="0" u="none" strike="noStrike">
                          <a:latin typeface="Verdana"/>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000" b="1" i="0" u="none" strike="noStrike">
                          <a:latin typeface="Verdana"/>
                        </a:rPr>
                        <a:t> $    (29,959)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latin typeface="Verdana"/>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bl>
          </a:graphicData>
        </a:graphic>
      </p:graphicFrame>
      <p:graphicFrame>
        <p:nvGraphicFramePr>
          <p:cNvPr id="36" name="Table 35"/>
          <p:cNvGraphicFramePr>
            <a:graphicFrameLocks noGrp="1"/>
          </p:cNvGraphicFramePr>
          <p:nvPr/>
        </p:nvGraphicFramePr>
        <p:xfrm>
          <a:off x="10363200" y="5791200"/>
          <a:ext cx="6781799" cy="161925"/>
        </p:xfrm>
        <a:graphic>
          <a:graphicData uri="http://schemas.openxmlformats.org/drawingml/2006/table">
            <a:tbl>
              <a:tblPr/>
              <a:tblGrid>
                <a:gridCol w="2128888"/>
                <a:gridCol w="1032189"/>
                <a:gridCol w="1100732"/>
                <a:gridCol w="1225723"/>
                <a:gridCol w="1294267"/>
              </a:tblGrid>
              <a:tr h="161925">
                <a:tc>
                  <a:txBody>
                    <a:bodyPr/>
                    <a:lstStyle/>
                    <a:p>
                      <a:pPr algn="r" fontAlgn="b"/>
                      <a:r>
                        <a:rPr lang="en-US" sz="1000" b="1" i="0" u="none" strike="noStrike" dirty="0" smtClean="0">
                          <a:latin typeface="Verdana"/>
                        </a:rPr>
                        <a:t>Total savings </a:t>
                      </a:r>
                      <a:r>
                        <a:rPr lang="en-US" sz="1000" b="1" i="0" u="none" strike="noStrike" dirty="0">
                          <a:latin typeface="Verdana"/>
                        </a:rPr>
                        <a:t>per 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a:latin typeface="Verdana"/>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000" b="0" i="0" u="none" strike="noStrike">
                          <a:latin typeface="Verdana"/>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000" b="1" i="0" u="none" strike="noStrike" dirty="0">
                          <a:latin typeface="Verdana"/>
                        </a:rPr>
                        <a:t> $    (</a:t>
                      </a:r>
                      <a:r>
                        <a:rPr lang="en-US" sz="1000" b="1" i="0" u="none" strike="noStrike" dirty="0" smtClean="0">
                          <a:latin typeface="Verdana"/>
                        </a:rPr>
                        <a:t>10,986)</a:t>
                      </a:r>
                      <a:endParaRPr lang="en-US" sz="1000" b="1" i="0" u="none" strike="noStrike" dirty="0">
                        <a:latin typeface="Verdan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latin typeface="Verdana"/>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r>
            </a:tbl>
          </a:graphicData>
        </a:graphic>
      </p:graphicFrame>
      <p:graphicFrame>
        <p:nvGraphicFramePr>
          <p:cNvPr id="28" name="Table 27"/>
          <p:cNvGraphicFramePr>
            <a:graphicFrameLocks noGrp="1"/>
          </p:cNvGraphicFramePr>
          <p:nvPr/>
        </p:nvGraphicFramePr>
        <p:xfrm>
          <a:off x="10363200" y="5257800"/>
          <a:ext cx="6781799" cy="333375"/>
        </p:xfrm>
        <a:graphic>
          <a:graphicData uri="http://schemas.openxmlformats.org/drawingml/2006/table">
            <a:tbl>
              <a:tblPr/>
              <a:tblGrid>
                <a:gridCol w="2128888"/>
                <a:gridCol w="1032189"/>
                <a:gridCol w="1100732"/>
                <a:gridCol w="1225723"/>
                <a:gridCol w="1294267"/>
              </a:tblGrid>
              <a:tr h="333375">
                <a:tc>
                  <a:txBody>
                    <a:bodyPr/>
                    <a:lstStyle/>
                    <a:p>
                      <a:pPr algn="r" fontAlgn="b"/>
                      <a:r>
                        <a:rPr lang="en-US" sz="1000" b="1" i="0" u="none" strike="noStrike" dirty="0">
                          <a:latin typeface="Verdana"/>
                        </a:rPr>
                        <a:t>Mechanical Savings </a:t>
                      </a:r>
                      <a:endParaRPr lang="en-US" sz="1000" b="1" i="0" u="none" strike="noStrike" dirty="0" smtClean="0">
                        <a:latin typeface="Verdana"/>
                      </a:endParaRPr>
                    </a:p>
                    <a:p>
                      <a:pPr algn="r" fontAlgn="b"/>
                      <a:r>
                        <a:rPr lang="en-US" sz="1000" b="1" i="0" u="none" strike="noStrike" dirty="0" smtClean="0">
                          <a:latin typeface="Verdana"/>
                        </a:rPr>
                        <a:t>per </a:t>
                      </a:r>
                      <a:r>
                        <a:rPr lang="en-US" sz="1000" b="1" i="0" u="none" strike="noStrike" dirty="0">
                          <a:latin typeface="Verdana"/>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en-US" sz="1000" b="0" i="0" u="none" strike="noStrike" dirty="0">
                          <a:latin typeface="Verdana"/>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000" b="0" i="0" u="none" strike="noStrike">
                          <a:latin typeface="Verdana"/>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ctr"/>
                      <a:r>
                        <a:rPr lang="en-US" sz="1000" b="1" i="0" u="none" strike="noStrike">
                          <a:latin typeface="Verdana"/>
                        </a:rPr>
                        <a:t> $         1,427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latin typeface="Verdana"/>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st.bmp"/>
          <p:cNvPicPr>
            <a:picLocks noChangeAspect="1"/>
          </p:cNvPicPr>
          <p:nvPr/>
        </p:nvPicPr>
        <p:blipFill>
          <a:blip r:embed="rId3" cstate="print"/>
          <a:stretch>
            <a:fillRect/>
          </a:stretch>
        </p:blipFill>
        <p:spPr>
          <a:xfrm>
            <a:off x="2409825" y="4438650"/>
            <a:ext cx="6734175" cy="1885950"/>
          </a:xfrm>
          <a:prstGeom prst="rect">
            <a:avLst/>
          </a:prstGeom>
        </p:spPr>
      </p:pic>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cstate="print"/>
          <a:srcRect/>
          <a:stretch>
            <a:fillRect/>
          </a:stretch>
        </p:blipFill>
        <p:spPr bwMode="auto">
          <a:xfrm>
            <a:off x="151853"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724400"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2438399"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7010401" y="108386"/>
            <a:ext cx="1981199" cy="1187014"/>
          </a:xfrm>
          <a:prstGeom prst="rect">
            <a:avLst/>
          </a:prstGeom>
          <a:noFill/>
          <a:ln w="9525">
            <a:noFill/>
            <a:miter lim="800000"/>
            <a:headEnd/>
            <a:tailEnd/>
          </a:ln>
        </p:spPr>
      </p:pic>
      <p:sp>
        <p:nvSpPr>
          <p:cNvPr id="25" name="TextBox 24"/>
          <p:cNvSpPr txBox="1"/>
          <p:nvPr/>
        </p:nvSpPr>
        <p:spPr>
          <a:xfrm>
            <a:off x="304800" y="1600200"/>
            <a:ext cx="4648200" cy="3816429"/>
          </a:xfrm>
          <a:prstGeom prst="rect">
            <a:avLst/>
          </a:prstGeom>
          <a:noFill/>
        </p:spPr>
        <p:txBody>
          <a:bodyPr wrap="square" rtlCol="0">
            <a:spAutoFit/>
          </a:bodyPr>
          <a:lstStyle/>
          <a:p>
            <a:r>
              <a:rPr lang="en-US" b="1" dirty="0" smtClean="0">
                <a:latin typeface="Century Gothic" pitchFamily="34" charset="0"/>
              </a:rPr>
              <a:t>Presentation Outline</a:t>
            </a:r>
          </a:p>
          <a:p>
            <a:pPr marL="514350" indent="-514350">
              <a:buFont typeface="+mj-lt"/>
              <a:buAutoNum type="romanUcPeriod"/>
            </a:pPr>
            <a:r>
              <a:rPr lang="en-US" dirty="0" smtClean="0">
                <a:latin typeface="Century Gothic" pitchFamily="34" charset="0"/>
              </a:rPr>
              <a:t>Project Overview</a:t>
            </a:r>
          </a:p>
          <a:p>
            <a:pPr marL="514350" indent="-514350">
              <a:buFont typeface="+mj-lt"/>
              <a:buAutoNum type="romanUcPeriod"/>
            </a:pPr>
            <a:r>
              <a:rPr lang="en-US" dirty="0" smtClean="0">
                <a:latin typeface="Century Gothic" pitchFamily="34" charset="0"/>
              </a:rPr>
              <a:t>LEED/Sustainability Study</a:t>
            </a:r>
          </a:p>
          <a:p>
            <a:pPr marL="514350" indent="-514350">
              <a:buFont typeface="+mj-lt"/>
              <a:buAutoNum type="romanUcPeriod"/>
            </a:pPr>
            <a:r>
              <a:rPr lang="en-US" b="1" dirty="0" smtClean="0">
                <a:solidFill>
                  <a:schemeClr val="accent6"/>
                </a:solidFill>
                <a:latin typeface="Century Gothic" pitchFamily="34" charset="0"/>
              </a:rPr>
              <a:t>Patient Room LED Lighting</a:t>
            </a:r>
          </a:p>
          <a:p>
            <a:pPr marL="971550" lvl="1" indent="-514350">
              <a:buFont typeface="+mj-lt"/>
              <a:buAutoNum type="romanUcPeriod"/>
            </a:pPr>
            <a:r>
              <a:rPr lang="en-US" dirty="0" smtClean="0">
                <a:latin typeface="Century Gothic" pitchFamily="34" charset="0"/>
              </a:rPr>
              <a:t>Lighting Breadth</a:t>
            </a:r>
          </a:p>
          <a:p>
            <a:pPr marL="971550" lvl="1"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dirty="0" smtClean="0">
                <a:latin typeface="Century Gothic" pitchFamily="34" charset="0"/>
              </a:rPr>
              <a:t>Bed Tower Schedule Analysis</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r>
              <a:rPr lang="en-US" dirty="0" smtClean="0">
                <a:latin typeface="Century Gothic" pitchFamily="34" charset="0"/>
              </a:rPr>
              <a:t>Acknowledgements</a:t>
            </a:r>
          </a:p>
          <a:p>
            <a:pPr marL="514350" indent="-514350">
              <a:buFont typeface="+mj-lt"/>
              <a:buAutoNum type="romanUcPeriod"/>
            </a:pPr>
            <a:r>
              <a:rPr lang="en-US" dirty="0" smtClean="0">
                <a:latin typeface="Century Gothic" pitchFamily="34" charset="0"/>
              </a:rPr>
              <a:t>Questions &amp; Answers</a:t>
            </a:r>
          </a:p>
          <a:p>
            <a:pPr marL="514350" indent="-514350"/>
            <a:endParaRPr lang="en-US" dirty="0" smtClean="0"/>
          </a:p>
        </p:txBody>
      </p:sp>
      <p:sp>
        <p:nvSpPr>
          <p:cNvPr id="26" name="TextBox 25"/>
          <p:cNvSpPr txBox="1"/>
          <p:nvPr/>
        </p:nvSpPr>
        <p:spPr>
          <a:xfrm>
            <a:off x="4953000" y="1600200"/>
            <a:ext cx="3962400" cy="2462213"/>
          </a:xfrm>
          <a:prstGeom prst="rect">
            <a:avLst/>
          </a:prstGeom>
          <a:noFill/>
        </p:spPr>
        <p:txBody>
          <a:bodyPr wrap="square" rtlCol="0">
            <a:spAutoFit/>
          </a:bodyPr>
          <a:lstStyle/>
          <a:p>
            <a:r>
              <a:rPr lang="en-US" b="1" dirty="0" smtClean="0">
                <a:latin typeface="Century Gothic" pitchFamily="34" charset="0"/>
              </a:rPr>
              <a:t>Patient Room LED Lighting</a:t>
            </a:r>
          </a:p>
          <a:p>
            <a:pPr marL="514350" indent="-514350">
              <a:buFont typeface="+mj-lt"/>
              <a:buAutoNum type="romanUcPeriod"/>
            </a:pPr>
            <a:r>
              <a:rPr lang="en-US" dirty="0" smtClean="0">
                <a:latin typeface="Century Gothic" pitchFamily="34" charset="0"/>
              </a:rPr>
              <a:t>Lighting Breadth</a:t>
            </a:r>
          </a:p>
          <a:p>
            <a:pPr marL="514350"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dirty="0" smtClean="0">
                <a:latin typeface="Century Gothic" pitchFamily="34" charset="0"/>
              </a:rPr>
              <a:t>Cost Analysis</a:t>
            </a:r>
          </a:p>
          <a:p>
            <a:pPr marL="514350" indent="-514350">
              <a:buFont typeface="+mj-lt"/>
              <a:buAutoNum type="romanUcPeriod"/>
            </a:pPr>
            <a:r>
              <a:rPr lang="en-US" b="1" dirty="0" smtClean="0">
                <a:solidFill>
                  <a:schemeClr val="accent6"/>
                </a:solidFill>
                <a:latin typeface="Century Gothic" pitchFamily="34" charset="0"/>
              </a:rPr>
              <a:t>Conclusions</a:t>
            </a:r>
          </a:p>
          <a:p>
            <a:pPr marL="514350" indent="-514350"/>
            <a:endParaRPr lang="en-US" dirty="0" smtClean="0">
              <a:latin typeface="Century Gothic" pitchFamily="34" charset="0"/>
            </a:endParaRPr>
          </a:p>
          <a:p>
            <a:pPr marL="514350" indent="-514350">
              <a:buFont typeface="+mj-lt"/>
              <a:buAutoNum type="romanUcPeriod"/>
            </a:pPr>
            <a:endParaRPr lang="en-US" dirty="0" smtClean="0"/>
          </a:p>
        </p:txBody>
      </p:sp>
      <p:sp>
        <p:nvSpPr>
          <p:cNvPr id="27" name="TextBox 26"/>
          <p:cNvSpPr txBox="1"/>
          <p:nvPr/>
        </p:nvSpPr>
        <p:spPr>
          <a:xfrm>
            <a:off x="10972800" y="457200"/>
            <a:ext cx="5486400" cy="584775"/>
          </a:xfrm>
          <a:prstGeom prst="rect">
            <a:avLst/>
          </a:prstGeom>
          <a:noFill/>
        </p:spPr>
        <p:txBody>
          <a:bodyPr wrap="square" rtlCol="0">
            <a:spAutoFit/>
          </a:bodyPr>
          <a:lstStyle/>
          <a:p>
            <a:r>
              <a:rPr lang="en-US" sz="3200" b="1" dirty="0" smtClean="0">
                <a:solidFill>
                  <a:schemeClr val="bg1"/>
                </a:solidFill>
                <a:latin typeface="Century Gothic" pitchFamily="34" charset="0"/>
              </a:rPr>
              <a:t>Patient Room LED Lighting</a:t>
            </a:r>
          </a:p>
        </p:txBody>
      </p:sp>
      <p:sp>
        <p:nvSpPr>
          <p:cNvPr id="14" name="TextBox 13"/>
          <p:cNvSpPr txBox="1"/>
          <p:nvPr/>
        </p:nvSpPr>
        <p:spPr>
          <a:xfrm>
            <a:off x="21336000" y="457200"/>
            <a:ext cx="3810000" cy="584775"/>
          </a:xfrm>
          <a:prstGeom prst="rect">
            <a:avLst/>
          </a:prstGeom>
          <a:noFill/>
        </p:spPr>
        <p:txBody>
          <a:bodyPr wrap="square" rtlCol="0">
            <a:spAutoFit/>
          </a:bodyPr>
          <a:lstStyle/>
          <a:p>
            <a:r>
              <a:rPr lang="en-US" sz="3200" b="1" dirty="0" smtClean="0">
                <a:solidFill>
                  <a:schemeClr val="bg1"/>
                </a:solidFill>
                <a:latin typeface="Century Gothic" pitchFamily="34" charset="0"/>
              </a:rPr>
              <a:t>Conclusions</a:t>
            </a:r>
          </a:p>
        </p:txBody>
      </p:sp>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sp>
        <p:nvSpPr>
          <p:cNvPr id="21" name="TextBox 20"/>
          <p:cNvSpPr txBox="1"/>
          <p:nvPr/>
        </p:nvSpPr>
        <p:spPr>
          <a:xfrm>
            <a:off x="9677400" y="2338388"/>
            <a:ext cx="7848600" cy="2800766"/>
          </a:xfrm>
          <a:prstGeom prst="rect">
            <a:avLst/>
          </a:prstGeom>
          <a:noFill/>
        </p:spPr>
        <p:txBody>
          <a:bodyPr wrap="square" rtlCol="0">
            <a:spAutoFit/>
          </a:bodyPr>
          <a:lstStyle/>
          <a:p>
            <a:pPr>
              <a:buFont typeface="Arial"/>
              <a:buChar char="•"/>
            </a:pPr>
            <a:r>
              <a:rPr lang="en-US" dirty="0" smtClean="0">
                <a:latin typeface="Century Gothic"/>
                <a:cs typeface="Century Gothic"/>
              </a:rPr>
              <a:t> Rooms can be designed using LED </a:t>
            </a:r>
            <a:r>
              <a:rPr lang="en-US" dirty="0" err="1" smtClean="0">
                <a:latin typeface="Century Gothic"/>
                <a:cs typeface="Century Gothic"/>
              </a:rPr>
              <a:t>downlighting</a:t>
            </a:r>
            <a:endParaRPr lang="en-US" dirty="0" smtClean="0">
              <a:latin typeface="Century Gothic"/>
              <a:cs typeface="Century Gothic"/>
            </a:endParaRPr>
          </a:p>
          <a:p>
            <a:pPr>
              <a:buFont typeface="Arial"/>
              <a:buChar char="•"/>
            </a:pPr>
            <a:endParaRPr lang="en-US" dirty="0" smtClean="0">
              <a:latin typeface="Century Gothic"/>
              <a:cs typeface="Century Gothic"/>
            </a:endParaRPr>
          </a:p>
          <a:p>
            <a:pPr>
              <a:buFont typeface="Arial"/>
              <a:buChar char="•"/>
            </a:pPr>
            <a:r>
              <a:rPr lang="en-US" dirty="0" smtClean="0">
                <a:latin typeface="Century Gothic"/>
                <a:cs typeface="Century Gothic"/>
              </a:rPr>
              <a:t> Rooms designed using LED lighting may see a reduction in mechanical energy costs.</a:t>
            </a:r>
          </a:p>
          <a:p>
            <a:pPr>
              <a:buFont typeface="Arial"/>
              <a:buChar char="•"/>
            </a:pPr>
            <a:endParaRPr lang="en-US" dirty="0" smtClean="0">
              <a:latin typeface="Century Gothic"/>
              <a:cs typeface="Century Gothic"/>
            </a:endParaRPr>
          </a:p>
          <a:p>
            <a:pPr>
              <a:buFont typeface="Arial"/>
              <a:buChar char="•"/>
            </a:pPr>
            <a:r>
              <a:rPr lang="en-US" dirty="0" smtClean="0">
                <a:latin typeface="Century Gothic"/>
                <a:cs typeface="Century Gothic"/>
              </a:rPr>
              <a:t> LED lighting presents too much of an initial investment and replacement cost to produce a cost savings over time. </a:t>
            </a:r>
            <a:endParaRPr lang="en-US" dirty="0">
              <a:latin typeface="Century Gothic"/>
              <a:cs typeface="Century Gothic"/>
            </a:endParaRPr>
          </a:p>
        </p:txBody>
      </p:sp>
      <p:graphicFrame>
        <p:nvGraphicFramePr>
          <p:cNvPr id="22" name="Chart 21"/>
          <p:cNvGraphicFramePr>
            <a:graphicFrameLocks noGrp="1"/>
          </p:cNvGraphicFramePr>
          <p:nvPr/>
        </p:nvGraphicFramePr>
        <p:xfrm>
          <a:off x="18897600" y="1600200"/>
          <a:ext cx="7467600" cy="434340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st.bmp"/>
          <p:cNvPicPr>
            <a:picLocks noChangeAspect="1"/>
          </p:cNvPicPr>
          <p:nvPr/>
        </p:nvPicPr>
        <p:blipFill>
          <a:blip r:embed="rId3" cstate="print"/>
          <a:stretch>
            <a:fillRect/>
          </a:stretch>
        </p:blipFill>
        <p:spPr>
          <a:xfrm>
            <a:off x="2409825" y="4438650"/>
            <a:ext cx="6734175" cy="1885950"/>
          </a:xfrm>
          <a:prstGeom prst="rect">
            <a:avLst/>
          </a:prstGeom>
        </p:spPr>
      </p:pic>
      <p:sp>
        <p:nvSpPr>
          <p:cNvPr id="4" name="Rectangle 3"/>
          <p:cNvSpPr/>
          <p:nvPr/>
        </p:nvSpPr>
        <p:spPr>
          <a:xfrm>
            <a:off x="9144000" y="13716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cstate="print"/>
          <a:srcRect/>
          <a:stretch>
            <a:fillRect/>
          </a:stretch>
        </p:blipFill>
        <p:spPr bwMode="auto">
          <a:xfrm>
            <a:off x="151853"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724400"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2438399"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7010401" y="108386"/>
            <a:ext cx="1981199" cy="1187014"/>
          </a:xfrm>
          <a:prstGeom prst="rect">
            <a:avLst/>
          </a:prstGeom>
          <a:noFill/>
          <a:ln w="9525">
            <a:noFill/>
            <a:miter lim="800000"/>
            <a:headEnd/>
            <a:tailEnd/>
          </a:ln>
        </p:spPr>
      </p:pic>
      <p:sp>
        <p:nvSpPr>
          <p:cNvPr id="25" name="TextBox 24"/>
          <p:cNvSpPr txBox="1"/>
          <p:nvPr/>
        </p:nvSpPr>
        <p:spPr>
          <a:xfrm>
            <a:off x="304800" y="1600200"/>
            <a:ext cx="4648200" cy="3816429"/>
          </a:xfrm>
          <a:prstGeom prst="rect">
            <a:avLst/>
          </a:prstGeom>
          <a:noFill/>
        </p:spPr>
        <p:txBody>
          <a:bodyPr wrap="square" rtlCol="0">
            <a:spAutoFit/>
          </a:bodyPr>
          <a:lstStyle/>
          <a:p>
            <a:r>
              <a:rPr lang="en-US" b="1" dirty="0" smtClean="0">
                <a:latin typeface="Century Gothic" pitchFamily="34" charset="0"/>
              </a:rPr>
              <a:t>Presentation Outline</a:t>
            </a:r>
          </a:p>
          <a:p>
            <a:pPr marL="514350" indent="-514350">
              <a:buFont typeface="+mj-lt"/>
              <a:buAutoNum type="romanUcPeriod"/>
            </a:pPr>
            <a:r>
              <a:rPr lang="en-US" dirty="0" smtClean="0">
                <a:latin typeface="Century Gothic" pitchFamily="34" charset="0"/>
              </a:rPr>
              <a:t>Project Overview</a:t>
            </a:r>
          </a:p>
          <a:p>
            <a:pPr marL="514350" indent="-514350">
              <a:buFont typeface="+mj-lt"/>
              <a:buAutoNum type="romanUcPeriod"/>
            </a:pPr>
            <a:r>
              <a:rPr lang="en-US" dirty="0" smtClean="0">
                <a:latin typeface="Century Gothic" pitchFamily="34" charset="0"/>
              </a:rPr>
              <a:t>LEED/Sustainability Study</a:t>
            </a:r>
          </a:p>
          <a:p>
            <a:pPr marL="514350" indent="-514350">
              <a:buFont typeface="+mj-lt"/>
              <a:buAutoNum type="romanUcPeriod"/>
            </a:pPr>
            <a:r>
              <a:rPr lang="en-US" dirty="0" smtClean="0">
                <a:latin typeface="Century Gothic" pitchFamily="34" charset="0"/>
              </a:rPr>
              <a:t>Patient Room LED Lighting</a:t>
            </a:r>
          </a:p>
          <a:p>
            <a:pPr marL="971550" lvl="1" indent="-514350">
              <a:buFont typeface="+mj-lt"/>
              <a:buAutoNum type="romanUcPeriod"/>
            </a:pPr>
            <a:r>
              <a:rPr lang="en-US" dirty="0" smtClean="0">
                <a:latin typeface="Century Gothic" pitchFamily="34" charset="0"/>
              </a:rPr>
              <a:t>Lighting Breadth</a:t>
            </a:r>
          </a:p>
          <a:p>
            <a:pPr marL="971550" lvl="1"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b="1" dirty="0" smtClean="0">
                <a:solidFill>
                  <a:schemeClr val="accent6"/>
                </a:solidFill>
                <a:latin typeface="Century Gothic" pitchFamily="34" charset="0"/>
              </a:rPr>
              <a:t>Bed Tower Schedule Analysis</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r>
              <a:rPr lang="en-US" dirty="0" smtClean="0">
                <a:latin typeface="Century Gothic" pitchFamily="34" charset="0"/>
              </a:rPr>
              <a:t>Acknowledgements</a:t>
            </a:r>
          </a:p>
          <a:p>
            <a:pPr marL="514350" indent="-514350">
              <a:buFont typeface="+mj-lt"/>
              <a:buAutoNum type="romanUcPeriod"/>
            </a:pPr>
            <a:r>
              <a:rPr lang="en-US" dirty="0" smtClean="0">
                <a:latin typeface="Century Gothic" pitchFamily="34" charset="0"/>
              </a:rPr>
              <a:t>Questions &amp; Answers</a:t>
            </a:r>
          </a:p>
          <a:p>
            <a:pPr marL="514350" indent="-514350"/>
            <a:endParaRPr lang="en-US" dirty="0" smtClean="0"/>
          </a:p>
        </p:txBody>
      </p:sp>
      <p:sp>
        <p:nvSpPr>
          <p:cNvPr id="26" name="TextBox 25"/>
          <p:cNvSpPr txBox="1"/>
          <p:nvPr/>
        </p:nvSpPr>
        <p:spPr>
          <a:xfrm>
            <a:off x="4724400" y="1600201"/>
            <a:ext cx="4267200" cy="2462213"/>
          </a:xfrm>
          <a:prstGeom prst="rect">
            <a:avLst/>
          </a:prstGeom>
          <a:noFill/>
        </p:spPr>
        <p:txBody>
          <a:bodyPr wrap="square" rtlCol="0">
            <a:spAutoFit/>
          </a:bodyPr>
          <a:lstStyle/>
          <a:p>
            <a:r>
              <a:rPr lang="en-US" b="1" dirty="0" smtClean="0">
                <a:solidFill>
                  <a:schemeClr val="accent6"/>
                </a:solidFill>
                <a:latin typeface="Century Gothic" pitchFamily="34" charset="0"/>
              </a:rPr>
              <a:t>Bed Tower Schedule Analysis</a:t>
            </a:r>
          </a:p>
          <a:p>
            <a:pPr marL="514350" indent="-514350">
              <a:buFont typeface="+mj-lt"/>
              <a:buAutoNum type="romanUcPeriod"/>
            </a:pPr>
            <a:r>
              <a:rPr lang="en-US" dirty="0" smtClean="0">
                <a:latin typeface="Century Gothic" pitchFamily="34" charset="0"/>
              </a:rPr>
              <a:t>Overview</a:t>
            </a:r>
          </a:p>
          <a:p>
            <a:pPr marL="514350" indent="-514350">
              <a:buFont typeface="+mj-lt"/>
              <a:buAutoNum type="romanUcPeriod"/>
            </a:pPr>
            <a:r>
              <a:rPr lang="en-US" dirty="0" smtClean="0">
                <a:latin typeface="Century Gothic" pitchFamily="34" charset="0"/>
              </a:rPr>
              <a:t>Schedule</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endParaRPr lang="en-US" b="1" dirty="0" smtClean="0">
              <a:solidFill>
                <a:schemeClr val="accent6"/>
              </a:solidFill>
              <a:latin typeface="Century Gothic" pitchFamily="34" charset="0"/>
            </a:endParaRPr>
          </a:p>
          <a:p>
            <a:pPr marL="514350" indent="-514350"/>
            <a:endParaRPr lang="en-US" dirty="0" smtClean="0">
              <a:latin typeface="Century Gothic" pitchFamily="34" charset="0"/>
            </a:endParaRPr>
          </a:p>
          <a:p>
            <a:pPr marL="514350" indent="-514350">
              <a:buFont typeface="+mj-lt"/>
              <a:buAutoNum type="romanUcPeriod"/>
            </a:pPr>
            <a:endParaRPr lang="en-US" dirty="0" smtClean="0"/>
          </a:p>
        </p:txBody>
      </p:sp>
      <p:sp>
        <p:nvSpPr>
          <p:cNvPr id="27" name="TextBox 26"/>
          <p:cNvSpPr txBox="1"/>
          <p:nvPr/>
        </p:nvSpPr>
        <p:spPr>
          <a:xfrm>
            <a:off x="10972800" y="457200"/>
            <a:ext cx="6324600" cy="584775"/>
          </a:xfrm>
          <a:prstGeom prst="rect">
            <a:avLst/>
          </a:prstGeom>
          <a:noFill/>
        </p:spPr>
        <p:txBody>
          <a:bodyPr wrap="square" rtlCol="0">
            <a:spAutoFit/>
          </a:bodyPr>
          <a:lstStyle/>
          <a:p>
            <a:r>
              <a:rPr lang="en-US" sz="3200" b="1" dirty="0" smtClean="0">
                <a:solidFill>
                  <a:schemeClr val="bg1"/>
                </a:solidFill>
                <a:latin typeface="Century Gothic" pitchFamily="34" charset="0"/>
              </a:rPr>
              <a:t>Bed Tower Schedule Analysis</a:t>
            </a:r>
          </a:p>
        </p:txBody>
      </p:sp>
      <p:sp>
        <p:nvSpPr>
          <p:cNvPr id="14" name="TextBox 13"/>
          <p:cNvSpPr txBox="1"/>
          <p:nvPr/>
        </p:nvSpPr>
        <p:spPr>
          <a:xfrm>
            <a:off x="21031200" y="457200"/>
            <a:ext cx="4114800" cy="584775"/>
          </a:xfrm>
          <a:prstGeom prst="rect">
            <a:avLst/>
          </a:prstGeom>
          <a:noFill/>
        </p:spPr>
        <p:txBody>
          <a:bodyPr wrap="square" rtlCol="0">
            <a:spAutoFit/>
          </a:bodyPr>
          <a:lstStyle/>
          <a:p>
            <a:r>
              <a:rPr lang="en-US" sz="3200" b="1" dirty="0" smtClean="0">
                <a:solidFill>
                  <a:schemeClr val="bg1"/>
                </a:solidFill>
                <a:latin typeface="Century Gothic" pitchFamily="34" charset="0"/>
              </a:rPr>
              <a:t>Background/Goals</a:t>
            </a:r>
          </a:p>
        </p:txBody>
      </p:sp>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sp>
        <p:nvSpPr>
          <p:cNvPr id="21" name="TextBox 20"/>
          <p:cNvSpPr txBox="1"/>
          <p:nvPr/>
        </p:nvSpPr>
        <p:spPr>
          <a:xfrm>
            <a:off x="9372600" y="2524780"/>
            <a:ext cx="4267200" cy="523220"/>
          </a:xfrm>
          <a:prstGeom prst="rect">
            <a:avLst/>
          </a:prstGeom>
          <a:noFill/>
        </p:spPr>
        <p:txBody>
          <a:bodyPr wrap="square" rtlCol="0">
            <a:spAutoFit/>
          </a:bodyPr>
          <a:lstStyle/>
          <a:p>
            <a:r>
              <a:rPr lang="en-US" sz="2800" b="1" dirty="0" smtClean="0"/>
              <a:t>GOALS</a:t>
            </a:r>
            <a:endParaRPr lang="en-US" sz="2800" b="1" dirty="0"/>
          </a:p>
        </p:txBody>
      </p:sp>
      <p:sp>
        <p:nvSpPr>
          <p:cNvPr id="22" name="TextBox 21"/>
          <p:cNvSpPr txBox="1"/>
          <p:nvPr/>
        </p:nvSpPr>
        <p:spPr>
          <a:xfrm>
            <a:off x="9677400" y="3201650"/>
            <a:ext cx="5410200" cy="1446550"/>
          </a:xfrm>
          <a:prstGeom prst="rect">
            <a:avLst/>
          </a:prstGeom>
          <a:noFill/>
        </p:spPr>
        <p:txBody>
          <a:bodyPr wrap="square" rtlCol="0">
            <a:spAutoFit/>
          </a:bodyPr>
          <a:lstStyle/>
          <a:p>
            <a:pPr marL="457200" indent="-457200">
              <a:buAutoNum type="arabicPeriod"/>
            </a:pPr>
            <a:r>
              <a:rPr lang="en-US" dirty="0" smtClean="0">
                <a:latin typeface="Century Gothic"/>
                <a:cs typeface="Century Gothic"/>
              </a:rPr>
              <a:t>Create a Short Interval Schedule for the Fit-Out of the Bed Tower to </a:t>
            </a:r>
          </a:p>
          <a:p>
            <a:pPr marL="457200" indent="-457200"/>
            <a:r>
              <a:rPr lang="en-US" dirty="0" smtClean="0">
                <a:latin typeface="Century Gothic"/>
                <a:cs typeface="Century Gothic"/>
              </a:rPr>
              <a:t>	Accelerate the Project Schedule.</a:t>
            </a:r>
          </a:p>
          <a:p>
            <a:pPr marL="457200" indent="-457200"/>
            <a:endParaRPr lang="en-US" dirty="0" smtClean="0">
              <a:latin typeface="Century Gothic"/>
              <a:cs typeface="Century Gothic"/>
            </a:endParaRPr>
          </a:p>
        </p:txBody>
      </p:sp>
      <p:pic>
        <p:nvPicPr>
          <p:cNvPr id="23" name="Picture 22" descr="DSC02659.JPG"/>
          <p:cNvPicPr>
            <a:picLocks noChangeAspect="1"/>
          </p:cNvPicPr>
          <p:nvPr/>
        </p:nvPicPr>
        <p:blipFill>
          <a:blip r:embed="rId8" cstate="print"/>
          <a:stretch>
            <a:fillRect/>
          </a:stretch>
        </p:blipFill>
        <p:spPr>
          <a:xfrm>
            <a:off x="15011400" y="1752600"/>
            <a:ext cx="3048000" cy="4064000"/>
          </a:xfrm>
          <a:prstGeom prst="rect">
            <a:avLst/>
          </a:prstGeom>
        </p:spPr>
      </p:pic>
      <p:pic>
        <p:nvPicPr>
          <p:cNvPr id="24" name="Picture 23" descr="DSC02660.JPG"/>
          <p:cNvPicPr>
            <a:picLocks noChangeAspect="1"/>
          </p:cNvPicPr>
          <p:nvPr/>
        </p:nvPicPr>
        <p:blipFill>
          <a:blip r:embed="rId9" cstate="print"/>
          <a:stretch>
            <a:fillRect/>
          </a:stretch>
        </p:blipFill>
        <p:spPr>
          <a:xfrm>
            <a:off x="24155400" y="1752600"/>
            <a:ext cx="3048000" cy="4064000"/>
          </a:xfrm>
          <a:prstGeom prst="rect">
            <a:avLst/>
          </a:prstGeom>
        </p:spPr>
      </p:pic>
      <p:pic>
        <p:nvPicPr>
          <p:cNvPr id="28" name="Picture 27" descr="DSC02663.JPG"/>
          <p:cNvPicPr>
            <a:picLocks noChangeAspect="1"/>
          </p:cNvPicPr>
          <p:nvPr/>
        </p:nvPicPr>
        <p:blipFill>
          <a:blip r:embed="rId10" cstate="print"/>
          <a:stretch>
            <a:fillRect/>
          </a:stretch>
        </p:blipFill>
        <p:spPr>
          <a:xfrm>
            <a:off x="18516600" y="1752600"/>
            <a:ext cx="5410200" cy="40576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st.bmp"/>
          <p:cNvPicPr>
            <a:picLocks noChangeAspect="1"/>
          </p:cNvPicPr>
          <p:nvPr/>
        </p:nvPicPr>
        <p:blipFill>
          <a:blip r:embed="rId2" cstate="print"/>
          <a:stretch>
            <a:fillRect/>
          </a:stretch>
        </p:blipFill>
        <p:spPr>
          <a:xfrm>
            <a:off x="2409825" y="4438650"/>
            <a:ext cx="6734175" cy="1885950"/>
          </a:xfrm>
          <a:prstGeom prst="rect">
            <a:avLst/>
          </a:prstGeom>
        </p:spPr>
      </p:pic>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151853"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724400"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438399"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7010401" y="108386"/>
            <a:ext cx="1981199" cy="1187014"/>
          </a:xfrm>
          <a:prstGeom prst="rect">
            <a:avLst/>
          </a:prstGeom>
          <a:noFill/>
          <a:ln w="9525">
            <a:noFill/>
            <a:miter lim="800000"/>
            <a:headEnd/>
            <a:tailEnd/>
          </a:ln>
        </p:spPr>
      </p:pic>
      <p:sp>
        <p:nvSpPr>
          <p:cNvPr id="25" name="TextBox 24"/>
          <p:cNvSpPr txBox="1"/>
          <p:nvPr/>
        </p:nvSpPr>
        <p:spPr>
          <a:xfrm>
            <a:off x="304800" y="1600200"/>
            <a:ext cx="4648200" cy="3816429"/>
          </a:xfrm>
          <a:prstGeom prst="rect">
            <a:avLst/>
          </a:prstGeom>
          <a:noFill/>
        </p:spPr>
        <p:txBody>
          <a:bodyPr wrap="square" rtlCol="0">
            <a:spAutoFit/>
          </a:bodyPr>
          <a:lstStyle/>
          <a:p>
            <a:r>
              <a:rPr lang="en-US" b="1" dirty="0" smtClean="0">
                <a:latin typeface="Century Gothic" pitchFamily="34" charset="0"/>
              </a:rPr>
              <a:t>Presentation Outline</a:t>
            </a:r>
          </a:p>
          <a:p>
            <a:pPr marL="514350" indent="-514350">
              <a:buFont typeface="+mj-lt"/>
              <a:buAutoNum type="romanUcPeriod"/>
            </a:pPr>
            <a:r>
              <a:rPr lang="en-US" dirty="0" smtClean="0">
                <a:latin typeface="Century Gothic" pitchFamily="34" charset="0"/>
              </a:rPr>
              <a:t>Project Overview</a:t>
            </a:r>
          </a:p>
          <a:p>
            <a:pPr marL="514350" indent="-514350">
              <a:buFont typeface="+mj-lt"/>
              <a:buAutoNum type="romanUcPeriod"/>
            </a:pPr>
            <a:r>
              <a:rPr lang="en-US" dirty="0" smtClean="0">
                <a:latin typeface="Century Gothic" pitchFamily="34" charset="0"/>
              </a:rPr>
              <a:t>LEED/Sustainability Study</a:t>
            </a:r>
          </a:p>
          <a:p>
            <a:pPr marL="514350" indent="-514350">
              <a:buFont typeface="+mj-lt"/>
              <a:buAutoNum type="romanUcPeriod"/>
            </a:pPr>
            <a:r>
              <a:rPr lang="en-US" dirty="0" smtClean="0">
                <a:latin typeface="Century Gothic" pitchFamily="34" charset="0"/>
              </a:rPr>
              <a:t>Patient Room LED Lighting</a:t>
            </a:r>
          </a:p>
          <a:p>
            <a:pPr marL="971550" lvl="1" indent="-514350">
              <a:buFont typeface="+mj-lt"/>
              <a:buAutoNum type="romanUcPeriod"/>
            </a:pPr>
            <a:r>
              <a:rPr lang="en-US" dirty="0" smtClean="0">
                <a:latin typeface="Century Gothic" pitchFamily="34" charset="0"/>
              </a:rPr>
              <a:t>Lighting Breadth</a:t>
            </a:r>
          </a:p>
          <a:p>
            <a:pPr marL="971550" lvl="1"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b="1" dirty="0" smtClean="0">
                <a:solidFill>
                  <a:schemeClr val="accent6"/>
                </a:solidFill>
                <a:latin typeface="Century Gothic" pitchFamily="34" charset="0"/>
              </a:rPr>
              <a:t>Bed Tower Schedule Analysis</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r>
              <a:rPr lang="en-US" dirty="0" smtClean="0">
                <a:latin typeface="Century Gothic" pitchFamily="34" charset="0"/>
              </a:rPr>
              <a:t>Acknowledgements</a:t>
            </a:r>
          </a:p>
          <a:p>
            <a:pPr marL="514350" indent="-514350">
              <a:buFont typeface="+mj-lt"/>
              <a:buAutoNum type="romanUcPeriod"/>
            </a:pPr>
            <a:r>
              <a:rPr lang="en-US" dirty="0" smtClean="0">
                <a:latin typeface="Century Gothic" pitchFamily="34" charset="0"/>
              </a:rPr>
              <a:t>Questions &amp; Answers</a:t>
            </a:r>
          </a:p>
          <a:p>
            <a:pPr marL="514350" indent="-514350"/>
            <a:endParaRPr lang="en-US" dirty="0" smtClean="0"/>
          </a:p>
        </p:txBody>
      </p:sp>
      <p:sp>
        <p:nvSpPr>
          <p:cNvPr id="26" name="TextBox 25"/>
          <p:cNvSpPr txBox="1"/>
          <p:nvPr/>
        </p:nvSpPr>
        <p:spPr>
          <a:xfrm>
            <a:off x="4724400" y="1600201"/>
            <a:ext cx="4267200" cy="2462213"/>
          </a:xfrm>
          <a:prstGeom prst="rect">
            <a:avLst/>
          </a:prstGeom>
          <a:noFill/>
        </p:spPr>
        <p:txBody>
          <a:bodyPr wrap="square" rtlCol="0">
            <a:spAutoFit/>
          </a:bodyPr>
          <a:lstStyle/>
          <a:p>
            <a:r>
              <a:rPr lang="en-US" b="1" dirty="0" smtClean="0">
                <a:latin typeface="Century Gothic" pitchFamily="34" charset="0"/>
              </a:rPr>
              <a:t>Bed Tower Schedule Analysis</a:t>
            </a:r>
          </a:p>
          <a:p>
            <a:pPr marL="514350" indent="-514350">
              <a:buFont typeface="+mj-lt"/>
              <a:buAutoNum type="romanUcPeriod"/>
            </a:pPr>
            <a:r>
              <a:rPr lang="en-US" b="1" dirty="0" smtClean="0">
                <a:solidFill>
                  <a:schemeClr val="accent6"/>
                </a:solidFill>
                <a:latin typeface="Century Gothic" pitchFamily="34" charset="0"/>
              </a:rPr>
              <a:t>Overview</a:t>
            </a:r>
          </a:p>
          <a:p>
            <a:pPr marL="514350" indent="-514350">
              <a:buFont typeface="+mj-lt"/>
              <a:buAutoNum type="romanUcPeriod"/>
            </a:pPr>
            <a:r>
              <a:rPr lang="en-US" dirty="0" smtClean="0">
                <a:latin typeface="Century Gothic" pitchFamily="34" charset="0"/>
              </a:rPr>
              <a:t>Schedule</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endParaRPr lang="en-US" b="1" dirty="0" smtClean="0">
              <a:solidFill>
                <a:schemeClr val="accent6"/>
              </a:solidFill>
              <a:latin typeface="Century Gothic" pitchFamily="34" charset="0"/>
            </a:endParaRPr>
          </a:p>
          <a:p>
            <a:pPr marL="514350" indent="-514350"/>
            <a:endParaRPr lang="en-US" dirty="0" smtClean="0">
              <a:latin typeface="Century Gothic" pitchFamily="34" charset="0"/>
            </a:endParaRPr>
          </a:p>
          <a:p>
            <a:pPr marL="514350" indent="-514350">
              <a:buFont typeface="+mj-lt"/>
              <a:buAutoNum type="romanUcPeriod"/>
            </a:pPr>
            <a:endParaRPr lang="en-US" dirty="0" smtClean="0"/>
          </a:p>
        </p:txBody>
      </p:sp>
      <p:sp>
        <p:nvSpPr>
          <p:cNvPr id="27" name="TextBox 26"/>
          <p:cNvSpPr txBox="1"/>
          <p:nvPr/>
        </p:nvSpPr>
        <p:spPr>
          <a:xfrm>
            <a:off x="10972800" y="457200"/>
            <a:ext cx="6324600" cy="584775"/>
          </a:xfrm>
          <a:prstGeom prst="rect">
            <a:avLst/>
          </a:prstGeom>
          <a:noFill/>
        </p:spPr>
        <p:txBody>
          <a:bodyPr wrap="square" rtlCol="0">
            <a:spAutoFit/>
          </a:bodyPr>
          <a:lstStyle/>
          <a:p>
            <a:r>
              <a:rPr lang="en-US" sz="3200" b="1" dirty="0" smtClean="0">
                <a:solidFill>
                  <a:schemeClr val="bg1"/>
                </a:solidFill>
                <a:latin typeface="Century Gothic" pitchFamily="34" charset="0"/>
              </a:rPr>
              <a:t>Bed Tower Schedule Analysis</a:t>
            </a:r>
          </a:p>
        </p:txBody>
      </p:sp>
      <p:sp>
        <p:nvSpPr>
          <p:cNvPr id="14" name="TextBox 13"/>
          <p:cNvSpPr txBox="1"/>
          <p:nvPr/>
        </p:nvSpPr>
        <p:spPr>
          <a:xfrm>
            <a:off x="21031200" y="457200"/>
            <a:ext cx="4114800" cy="584775"/>
          </a:xfrm>
          <a:prstGeom prst="rect">
            <a:avLst/>
          </a:prstGeom>
          <a:noFill/>
        </p:spPr>
        <p:txBody>
          <a:bodyPr wrap="square" rtlCol="0">
            <a:spAutoFit/>
          </a:bodyPr>
          <a:lstStyle/>
          <a:p>
            <a:r>
              <a:rPr lang="en-US" sz="3200" b="1" dirty="0" smtClean="0">
                <a:solidFill>
                  <a:schemeClr val="bg1"/>
                </a:solidFill>
                <a:latin typeface="Century Gothic" pitchFamily="34" charset="0"/>
              </a:rPr>
              <a:t>Overview</a:t>
            </a:r>
          </a:p>
        </p:txBody>
      </p:sp>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pic>
        <p:nvPicPr>
          <p:cNvPr id="15361" name="Picture 1"/>
          <p:cNvPicPr>
            <a:picLocks noChangeAspect="1" noChangeArrowheads="1"/>
          </p:cNvPicPr>
          <p:nvPr/>
        </p:nvPicPr>
        <p:blipFill>
          <a:blip r:embed="rId7" cstate="print"/>
          <a:srcRect/>
          <a:stretch>
            <a:fillRect/>
          </a:stretch>
        </p:blipFill>
        <p:spPr bwMode="auto">
          <a:xfrm>
            <a:off x="10058400" y="1905000"/>
            <a:ext cx="6996627" cy="4114800"/>
          </a:xfrm>
          <a:prstGeom prst="rect">
            <a:avLst/>
          </a:prstGeom>
          <a:noFill/>
          <a:ln w="9525">
            <a:noFill/>
            <a:miter lim="800000"/>
            <a:headEnd/>
            <a:tailEnd/>
          </a:ln>
        </p:spPr>
      </p:pic>
      <p:sp>
        <p:nvSpPr>
          <p:cNvPr id="21" name="TextBox 20"/>
          <p:cNvSpPr txBox="1"/>
          <p:nvPr/>
        </p:nvSpPr>
        <p:spPr>
          <a:xfrm>
            <a:off x="11734800" y="1447800"/>
            <a:ext cx="3810000" cy="430887"/>
          </a:xfrm>
          <a:prstGeom prst="rect">
            <a:avLst/>
          </a:prstGeom>
          <a:noFill/>
        </p:spPr>
        <p:txBody>
          <a:bodyPr wrap="square" rtlCol="0">
            <a:spAutoFit/>
          </a:bodyPr>
          <a:lstStyle/>
          <a:p>
            <a:r>
              <a:rPr lang="en-US" dirty="0" smtClean="0">
                <a:latin typeface="Century Gothic"/>
                <a:cs typeface="Century Gothic"/>
              </a:rPr>
              <a:t>Patient Room Pairing</a:t>
            </a:r>
          </a:p>
          <a:p>
            <a:endParaRPr lang="en-US" dirty="0">
              <a:latin typeface="Century Gothic"/>
              <a:cs typeface="Century Gothic"/>
            </a:endParaRPr>
          </a:p>
        </p:txBody>
      </p:sp>
      <p:sp>
        <p:nvSpPr>
          <p:cNvPr id="22" name="Rectangle 21"/>
          <p:cNvSpPr/>
          <p:nvPr/>
        </p:nvSpPr>
        <p:spPr>
          <a:xfrm>
            <a:off x="18288000" y="1600200"/>
            <a:ext cx="4648200" cy="1477328"/>
          </a:xfrm>
          <a:prstGeom prst="rect">
            <a:avLst/>
          </a:prstGeom>
        </p:spPr>
        <p:txBody>
          <a:bodyPr wrap="square">
            <a:spAutoFit/>
          </a:bodyPr>
          <a:lstStyle/>
          <a:p>
            <a:r>
              <a:rPr lang="en-US" sz="1800" dirty="0" smtClean="0">
                <a:latin typeface="Century Gothic"/>
                <a:cs typeface="Century Gothic"/>
              </a:rPr>
              <a:t>1. Rough-in in wall plumbing</a:t>
            </a:r>
          </a:p>
          <a:p>
            <a:r>
              <a:rPr lang="en-US" sz="1800" dirty="0" smtClean="0">
                <a:latin typeface="Century Gothic"/>
                <a:cs typeface="Century Gothic"/>
              </a:rPr>
              <a:t>2. Rough-in in wall duct drops</a:t>
            </a:r>
          </a:p>
          <a:p>
            <a:r>
              <a:rPr lang="en-US" sz="1800" dirty="0" smtClean="0">
                <a:latin typeface="Century Gothic"/>
                <a:cs typeface="Century Gothic"/>
              </a:rPr>
              <a:t>3. Rough-in in wall medical gas</a:t>
            </a:r>
          </a:p>
          <a:p>
            <a:r>
              <a:rPr lang="en-US" sz="1800" dirty="0" smtClean="0">
                <a:latin typeface="Century Gothic"/>
                <a:cs typeface="Century Gothic"/>
              </a:rPr>
              <a:t>4. Rough-in in wall electrical</a:t>
            </a:r>
          </a:p>
          <a:p>
            <a:r>
              <a:rPr lang="en-US" sz="1800" dirty="0" smtClean="0">
                <a:latin typeface="Century Gothic"/>
                <a:cs typeface="Century Gothic"/>
              </a:rPr>
              <a:t>5. Rough-in in wall low-voltage wiring</a:t>
            </a:r>
            <a:endParaRPr lang="en-US" sz="1800" dirty="0">
              <a:latin typeface="Century Gothic"/>
              <a:cs typeface="Century Gothic"/>
            </a:endParaRPr>
          </a:p>
        </p:txBody>
      </p:sp>
      <p:sp>
        <p:nvSpPr>
          <p:cNvPr id="23" name="Rectangle 22"/>
          <p:cNvSpPr/>
          <p:nvPr/>
        </p:nvSpPr>
        <p:spPr>
          <a:xfrm>
            <a:off x="18288000" y="2971800"/>
            <a:ext cx="7620000" cy="3139321"/>
          </a:xfrm>
          <a:prstGeom prst="rect">
            <a:avLst/>
          </a:prstGeom>
        </p:spPr>
        <p:txBody>
          <a:bodyPr wrap="square">
            <a:spAutoFit/>
          </a:bodyPr>
          <a:lstStyle/>
          <a:p>
            <a:r>
              <a:rPr lang="en-US" sz="1800" dirty="0" smtClean="0">
                <a:latin typeface="Century Gothic"/>
                <a:cs typeface="Century Gothic"/>
              </a:rPr>
              <a:t>6. Insulate, drywall and tape partitions</a:t>
            </a:r>
          </a:p>
          <a:p>
            <a:r>
              <a:rPr lang="en-US" sz="1800" dirty="0" smtClean="0">
                <a:latin typeface="Century Gothic"/>
                <a:cs typeface="Century Gothic"/>
              </a:rPr>
              <a:t>7. Frame drywall ceilings</a:t>
            </a:r>
          </a:p>
          <a:p>
            <a:r>
              <a:rPr lang="en-US" sz="1800" dirty="0" smtClean="0">
                <a:latin typeface="Century Gothic"/>
                <a:cs typeface="Century Gothic"/>
              </a:rPr>
              <a:t>8. Electrical work in drywall ceilings</a:t>
            </a:r>
          </a:p>
          <a:p>
            <a:r>
              <a:rPr lang="en-US" sz="1800" dirty="0" smtClean="0">
                <a:latin typeface="Century Gothic"/>
                <a:cs typeface="Century Gothic"/>
              </a:rPr>
              <a:t>9. Ductwork in drywall ceilings</a:t>
            </a:r>
          </a:p>
          <a:p>
            <a:r>
              <a:rPr lang="en-US" sz="1800" dirty="0" smtClean="0">
                <a:latin typeface="Century Gothic"/>
                <a:cs typeface="Century Gothic"/>
              </a:rPr>
              <a:t>10. Drywall and tape drywall ceilings</a:t>
            </a:r>
          </a:p>
          <a:p>
            <a:r>
              <a:rPr lang="en-US" sz="1800" dirty="0" smtClean="0">
                <a:latin typeface="Century Gothic"/>
                <a:cs typeface="Century Gothic"/>
              </a:rPr>
              <a:t>11. Prime and paint 1 coat walls and </a:t>
            </a:r>
          </a:p>
          <a:p>
            <a:r>
              <a:rPr lang="en-US" sz="1800" dirty="0" smtClean="0">
                <a:latin typeface="Century Gothic"/>
                <a:cs typeface="Century Gothic"/>
              </a:rPr>
              <a:t>      drywall ceilings</a:t>
            </a:r>
          </a:p>
          <a:p>
            <a:r>
              <a:rPr lang="en-US" sz="1800" dirty="0" smtClean="0">
                <a:latin typeface="Century Gothic"/>
                <a:cs typeface="Century Gothic"/>
              </a:rPr>
              <a:t>12. Install acoustical ceiling tile grid</a:t>
            </a:r>
          </a:p>
          <a:p>
            <a:r>
              <a:rPr lang="en-US" sz="1800" dirty="0" smtClean="0">
                <a:latin typeface="Century Gothic"/>
                <a:cs typeface="Century Gothic"/>
              </a:rPr>
              <a:t>13. Drop in and install light fixtures</a:t>
            </a:r>
          </a:p>
          <a:p>
            <a:r>
              <a:rPr lang="en-US" sz="1800" dirty="0" smtClean="0">
                <a:latin typeface="Century Gothic"/>
                <a:cs typeface="Century Gothic"/>
              </a:rPr>
              <a:t>14. Install all ceramic tile floors and </a:t>
            </a:r>
          </a:p>
          <a:p>
            <a:r>
              <a:rPr lang="en-US" sz="1800" dirty="0" smtClean="0">
                <a:latin typeface="Century Gothic"/>
                <a:cs typeface="Century Gothic"/>
              </a:rPr>
              <a:t>      partial walls</a:t>
            </a:r>
            <a:endParaRPr lang="en-US" sz="1800" dirty="0">
              <a:latin typeface="Century Gothic"/>
              <a:cs typeface="Century Gothic"/>
            </a:endParaRPr>
          </a:p>
        </p:txBody>
      </p:sp>
      <p:sp>
        <p:nvSpPr>
          <p:cNvPr id="24" name="Rectangle 23"/>
          <p:cNvSpPr/>
          <p:nvPr/>
        </p:nvSpPr>
        <p:spPr>
          <a:xfrm>
            <a:off x="22631400" y="1600200"/>
            <a:ext cx="4876800" cy="4247317"/>
          </a:xfrm>
          <a:prstGeom prst="rect">
            <a:avLst/>
          </a:prstGeom>
        </p:spPr>
        <p:txBody>
          <a:bodyPr wrap="square">
            <a:spAutoFit/>
          </a:bodyPr>
          <a:lstStyle/>
          <a:p>
            <a:r>
              <a:rPr lang="en-US" sz="1800" dirty="0" smtClean="0">
                <a:latin typeface="Century Gothic"/>
                <a:cs typeface="Century Gothic"/>
              </a:rPr>
              <a:t>15. Install millwork</a:t>
            </a:r>
          </a:p>
          <a:p>
            <a:r>
              <a:rPr lang="en-US" sz="1800" dirty="0" smtClean="0">
                <a:latin typeface="Century Gothic"/>
                <a:cs typeface="Century Gothic"/>
              </a:rPr>
              <a:t>16. Install plumbing/bathroom fixtures</a:t>
            </a:r>
          </a:p>
          <a:p>
            <a:r>
              <a:rPr lang="en-US" sz="1800" dirty="0" smtClean="0">
                <a:latin typeface="Century Gothic"/>
                <a:cs typeface="Century Gothic"/>
              </a:rPr>
              <a:t>17. Install carpet, VCT flooring and base</a:t>
            </a:r>
          </a:p>
          <a:p>
            <a:r>
              <a:rPr lang="en-US" sz="1800" dirty="0" smtClean="0">
                <a:latin typeface="Century Gothic"/>
                <a:cs typeface="Century Gothic"/>
              </a:rPr>
              <a:t>18. Install grilles and diffusers</a:t>
            </a:r>
          </a:p>
          <a:p>
            <a:r>
              <a:rPr lang="en-US" sz="1800" dirty="0" smtClean="0">
                <a:latin typeface="Century Gothic"/>
                <a:cs typeface="Century Gothic"/>
              </a:rPr>
              <a:t>19. 2nd and final coat of paint</a:t>
            </a:r>
          </a:p>
          <a:p>
            <a:r>
              <a:rPr lang="en-US" sz="1800" dirty="0" smtClean="0">
                <a:latin typeface="Century Gothic"/>
                <a:cs typeface="Century Gothic"/>
              </a:rPr>
              <a:t>20. Install doors, hardware and interior </a:t>
            </a:r>
          </a:p>
          <a:p>
            <a:r>
              <a:rPr lang="en-US" sz="1800" dirty="0" smtClean="0">
                <a:latin typeface="Century Gothic"/>
                <a:cs typeface="Century Gothic"/>
              </a:rPr>
              <a:t>      glazing</a:t>
            </a:r>
          </a:p>
          <a:p>
            <a:r>
              <a:rPr lang="en-US" sz="1800" dirty="0" smtClean="0">
                <a:latin typeface="Century Gothic"/>
                <a:cs typeface="Century Gothic"/>
              </a:rPr>
              <a:t>21. Drop in acoustical ceiling tile into grid</a:t>
            </a:r>
          </a:p>
          <a:p>
            <a:r>
              <a:rPr lang="en-US" sz="1800" dirty="0" smtClean="0">
                <a:latin typeface="Century Gothic"/>
                <a:cs typeface="Century Gothic"/>
              </a:rPr>
              <a:t>22. Cut in sprinkler heads </a:t>
            </a:r>
          </a:p>
          <a:p>
            <a:r>
              <a:rPr lang="en-US" sz="1800" dirty="0" smtClean="0">
                <a:latin typeface="Century Gothic"/>
                <a:cs typeface="Century Gothic"/>
              </a:rPr>
              <a:t>      (ACT and drywall)</a:t>
            </a:r>
          </a:p>
          <a:p>
            <a:r>
              <a:rPr lang="en-US" sz="1800" dirty="0" smtClean="0">
                <a:latin typeface="Century Gothic"/>
                <a:cs typeface="Century Gothic"/>
              </a:rPr>
              <a:t>23. Finish and install low voltage devices</a:t>
            </a:r>
          </a:p>
          <a:p>
            <a:r>
              <a:rPr lang="en-US" sz="1800" dirty="0" smtClean="0">
                <a:latin typeface="Century Gothic"/>
                <a:cs typeface="Century Gothic"/>
              </a:rPr>
              <a:t>24. Finish and install medical gas trim </a:t>
            </a:r>
          </a:p>
          <a:p>
            <a:r>
              <a:rPr lang="en-US" sz="1800" dirty="0" smtClean="0">
                <a:latin typeface="Century Gothic"/>
                <a:cs typeface="Century Gothic"/>
              </a:rPr>
              <a:t>      plates and labels</a:t>
            </a:r>
          </a:p>
          <a:p>
            <a:r>
              <a:rPr lang="en-US" sz="1800" dirty="0" smtClean="0">
                <a:latin typeface="Century Gothic"/>
                <a:cs typeface="Century Gothic"/>
              </a:rPr>
              <a:t>25. Finish and install electrical devices </a:t>
            </a:r>
          </a:p>
          <a:p>
            <a:r>
              <a:rPr lang="en-US" sz="1800" dirty="0" smtClean="0">
                <a:latin typeface="Century Gothic"/>
                <a:cs typeface="Century Gothic"/>
              </a:rPr>
              <a:t>      and trim plates</a:t>
            </a:r>
            <a:endParaRPr lang="en-US" sz="1800" dirty="0">
              <a:latin typeface="Century Gothic"/>
              <a:cs typeface="Century Gothic"/>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1st.bmp"/>
          <p:cNvPicPr>
            <a:picLocks noChangeAspect="1"/>
          </p:cNvPicPr>
          <p:nvPr/>
        </p:nvPicPr>
        <p:blipFill>
          <a:blip r:embed="rId3" cstate="print"/>
          <a:stretch>
            <a:fillRect/>
          </a:stretch>
        </p:blipFill>
        <p:spPr>
          <a:xfrm>
            <a:off x="11506200" y="4362450"/>
            <a:ext cx="6734175" cy="1885950"/>
          </a:xfrm>
          <a:prstGeom prst="rect">
            <a:avLst/>
          </a:prstGeom>
        </p:spPr>
      </p:pic>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cstate="print"/>
          <a:srcRect/>
          <a:stretch>
            <a:fillRect/>
          </a:stretch>
        </p:blipFill>
        <p:spPr bwMode="auto">
          <a:xfrm>
            <a:off x="9296400"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13868947"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11582946"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16154948" y="108386"/>
            <a:ext cx="1981199" cy="1187014"/>
          </a:xfrm>
          <a:prstGeom prst="rect">
            <a:avLst/>
          </a:prstGeom>
          <a:noFill/>
          <a:ln w="9525">
            <a:noFill/>
            <a:miter lim="800000"/>
            <a:headEnd/>
            <a:tailEnd/>
          </a:ln>
        </p:spPr>
      </p:pic>
      <p:sp>
        <p:nvSpPr>
          <p:cNvPr id="25" name="TextBox 24"/>
          <p:cNvSpPr txBox="1"/>
          <p:nvPr/>
        </p:nvSpPr>
        <p:spPr>
          <a:xfrm>
            <a:off x="9449347" y="1492143"/>
            <a:ext cx="4648200" cy="3816429"/>
          </a:xfrm>
          <a:prstGeom prst="rect">
            <a:avLst/>
          </a:prstGeom>
          <a:noFill/>
        </p:spPr>
        <p:txBody>
          <a:bodyPr wrap="square" rtlCol="0">
            <a:spAutoFit/>
          </a:bodyPr>
          <a:lstStyle/>
          <a:p>
            <a:r>
              <a:rPr lang="en-US" b="1" dirty="0" smtClean="0">
                <a:latin typeface="Century Gothic" pitchFamily="34" charset="0"/>
              </a:rPr>
              <a:t>Presentation Outline</a:t>
            </a:r>
          </a:p>
          <a:p>
            <a:pPr marL="514350" indent="-514350">
              <a:buFont typeface="+mj-lt"/>
              <a:buAutoNum type="romanUcPeriod"/>
            </a:pPr>
            <a:r>
              <a:rPr lang="en-US" dirty="0" smtClean="0">
                <a:latin typeface="Century Gothic" pitchFamily="34" charset="0"/>
              </a:rPr>
              <a:t>Project Overview</a:t>
            </a:r>
          </a:p>
          <a:p>
            <a:pPr marL="514350" indent="-514350">
              <a:buFont typeface="+mj-lt"/>
              <a:buAutoNum type="romanUcPeriod"/>
            </a:pPr>
            <a:r>
              <a:rPr lang="en-US" dirty="0" smtClean="0">
                <a:latin typeface="Century Gothic" pitchFamily="34" charset="0"/>
              </a:rPr>
              <a:t>LEED/Sustainability Study</a:t>
            </a:r>
          </a:p>
          <a:p>
            <a:pPr marL="514350" indent="-514350">
              <a:buFont typeface="+mj-lt"/>
              <a:buAutoNum type="romanUcPeriod"/>
            </a:pPr>
            <a:r>
              <a:rPr lang="en-US" dirty="0" smtClean="0">
                <a:latin typeface="Century Gothic" pitchFamily="34" charset="0"/>
              </a:rPr>
              <a:t>Patient Room LED Lighting</a:t>
            </a:r>
          </a:p>
          <a:p>
            <a:pPr marL="971550" lvl="1" indent="-514350">
              <a:buFont typeface="+mj-lt"/>
              <a:buAutoNum type="romanUcPeriod"/>
            </a:pPr>
            <a:r>
              <a:rPr lang="en-US" dirty="0" smtClean="0">
                <a:latin typeface="Century Gothic" pitchFamily="34" charset="0"/>
              </a:rPr>
              <a:t>Lighting Breadth</a:t>
            </a:r>
          </a:p>
          <a:p>
            <a:pPr marL="971550" lvl="1"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dirty="0" smtClean="0">
                <a:latin typeface="Century Gothic" pitchFamily="34" charset="0"/>
              </a:rPr>
              <a:t>Bed Tower Schedule Analysis</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r>
              <a:rPr lang="en-US" dirty="0" smtClean="0">
                <a:latin typeface="Century Gothic" pitchFamily="34" charset="0"/>
              </a:rPr>
              <a:t>Acknowledgements</a:t>
            </a:r>
          </a:p>
          <a:p>
            <a:pPr marL="514350" indent="-514350">
              <a:buFont typeface="+mj-lt"/>
              <a:buAutoNum type="romanUcPeriod"/>
            </a:pPr>
            <a:r>
              <a:rPr lang="en-US" dirty="0" smtClean="0">
                <a:latin typeface="Century Gothic" pitchFamily="34" charset="0"/>
              </a:rPr>
              <a:t>Questions &amp; Answers</a:t>
            </a:r>
          </a:p>
          <a:p>
            <a:pPr marL="514350" indent="-514350"/>
            <a:endParaRPr lang="en-US" dirty="0" smtClean="0"/>
          </a:p>
        </p:txBody>
      </p:sp>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st.bmp"/>
          <p:cNvPicPr>
            <a:picLocks noChangeAspect="1"/>
          </p:cNvPicPr>
          <p:nvPr/>
        </p:nvPicPr>
        <p:blipFill>
          <a:blip r:embed="rId2" cstate="print"/>
          <a:stretch>
            <a:fillRect/>
          </a:stretch>
        </p:blipFill>
        <p:spPr>
          <a:xfrm>
            <a:off x="2409825" y="4438650"/>
            <a:ext cx="6734175" cy="1885950"/>
          </a:xfrm>
          <a:prstGeom prst="rect">
            <a:avLst/>
          </a:prstGeom>
        </p:spPr>
      </p:pic>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151853"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724400"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438399"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7010401" y="108386"/>
            <a:ext cx="1981199" cy="1187014"/>
          </a:xfrm>
          <a:prstGeom prst="rect">
            <a:avLst/>
          </a:prstGeom>
          <a:noFill/>
          <a:ln w="9525">
            <a:noFill/>
            <a:miter lim="800000"/>
            <a:headEnd/>
            <a:tailEnd/>
          </a:ln>
        </p:spPr>
      </p:pic>
      <p:sp>
        <p:nvSpPr>
          <p:cNvPr id="25" name="TextBox 24"/>
          <p:cNvSpPr txBox="1"/>
          <p:nvPr/>
        </p:nvSpPr>
        <p:spPr>
          <a:xfrm>
            <a:off x="304800" y="1600200"/>
            <a:ext cx="4648200" cy="3816429"/>
          </a:xfrm>
          <a:prstGeom prst="rect">
            <a:avLst/>
          </a:prstGeom>
          <a:noFill/>
        </p:spPr>
        <p:txBody>
          <a:bodyPr wrap="square" rtlCol="0">
            <a:spAutoFit/>
          </a:bodyPr>
          <a:lstStyle/>
          <a:p>
            <a:r>
              <a:rPr lang="en-US" b="1" dirty="0" smtClean="0">
                <a:latin typeface="Century Gothic" pitchFamily="34" charset="0"/>
              </a:rPr>
              <a:t>Presentation Outline</a:t>
            </a:r>
          </a:p>
          <a:p>
            <a:pPr marL="514350" indent="-514350">
              <a:buFont typeface="+mj-lt"/>
              <a:buAutoNum type="romanUcPeriod"/>
            </a:pPr>
            <a:r>
              <a:rPr lang="en-US" dirty="0" smtClean="0">
                <a:latin typeface="Century Gothic" pitchFamily="34" charset="0"/>
              </a:rPr>
              <a:t>Project Overview</a:t>
            </a:r>
          </a:p>
          <a:p>
            <a:pPr marL="514350" indent="-514350">
              <a:buFont typeface="+mj-lt"/>
              <a:buAutoNum type="romanUcPeriod"/>
            </a:pPr>
            <a:r>
              <a:rPr lang="en-US" dirty="0" smtClean="0">
                <a:latin typeface="Century Gothic" pitchFamily="34" charset="0"/>
              </a:rPr>
              <a:t>LEED/Sustainability Study</a:t>
            </a:r>
          </a:p>
          <a:p>
            <a:pPr marL="514350" indent="-514350">
              <a:buFont typeface="+mj-lt"/>
              <a:buAutoNum type="romanUcPeriod"/>
            </a:pPr>
            <a:r>
              <a:rPr lang="en-US" dirty="0" smtClean="0">
                <a:latin typeface="Century Gothic" pitchFamily="34" charset="0"/>
              </a:rPr>
              <a:t>Patient Room LED Lighting</a:t>
            </a:r>
          </a:p>
          <a:p>
            <a:pPr marL="971550" lvl="1" indent="-514350">
              <a:buFont typeface="+mj-lt"/>
              <a:buAutoNum type="romanUcPeriod"/>
            </a:pPr>
            <a:r>
              <a:rPr lang="en-US" dirty="0" smtClean="0">
                <a:latin typeface="Century Gothic" pitchFamily="34" charset="0"/>
              </a:rPr>
              <a:t>Lighting Breadth</a:t>
            </a:r>
          </a:p>
          <a:p>
            <a:pPr marL="971550" lvl="1"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b="1" dirty="0" smtClean="0">
                <a:solidFill>
                  <a:schemeClr val="accent6"/>
                </a:solidFill>
                <a:latin typeface="Century Gothic" pitchFamily="34" charset="0"/>
              </a:rPr>
              <a:t>Bed Tower Schedule Analysis</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r>
              <a:rPr lang="en-US" dirty="0" smtClean="0">
                <a:latin typeface="Century Gothic" pitchFamily="34" charset="0"/>
              </a:rPr>
              <a:t>Acknowledgements</a:t>
            </a:r>
          </a:p>
          <a:p>
            <a:pPr marL="514350" indent="-514350">
              <a:buFont typeface="+mj-lt"/>
              <a:buAutoNum type="romanUcPeriod"/>
            </a:pPr>
            <a:r>
              <a:rPr lang="en-US" dirty="0" smtClean="0">
                <a:latin typeface="Century Gothic" pitchFamily="34" charset="0"/>
              </a:rPr>
              <a:t>Questions &amp; Answers</a:t>
            </a:r>
          </a:p>
          <a:p>
            <a:pPr marL="514350" indent="-514350"/>
            <a:endParaRPr lang="en-US" dirty="0" smtClean="0"/>
          </a:p>
        </p:txBody>
      </p:sp>
      <p:sp>
        <p:nvSpPr>
          <p:cNvPr id="26" name="TextBox 25"/>
          <p:cNvSpPr txBox="1"/>
          <p:nvPr/>
        </p:nvSpPr>
        <p:spPr>
          <a:xfrm>
            <a:off x="4724400" y="1600201"/>
            <a:ext cx="4267200" cy="2462213"/>
          </a:xfrm>
          <a:prstGeom prst="rect">
            <a:avLst/>
          </a:prstGeom>
          <a:noFill/>
        </p:spPr>
        <p:txBody>
          <a:bodyPr wrap="square" rtlCol="0">
            <a:spAutoFit/>
          </a:bodyPr>
          <a:lstStyle/>
          <a:p>
            <a:r>
              <a:rPr lang="en-US" b="1" dirty="0" smtClean="0">
                <a:latin typeface="Century Gothic" pitchFamily="34" charset="0"/>
              </a:rPr>
              <a:t>Bed Tower Schedule Analysis</a:t>
            </a:r>
          </a:p>
          <a:p>
            <a:pPr marL="514350" indent="-514350">
              <a:buFont typeface="+mj-lt"/>
              <a:buAutoNum type="romanUcPeriod"/>
            </a:pPr>
            <a:r>
              <a:rPr lang="en-US" dirty="0" smtClean="0">
                <a:latin typeface="Century Gothic" pitchFamily="34" charset="0"/>
              </a:rPr>
              <a:t>Overview</a:t>
            </a:r>
          </a:p>
          <a:p>
            <a:pPr marL="514350" indent="-514350">
              <a:buFont typeface="+mj-lt"/>
              <a:buAutoNum type="romanUcPeriod"/>
            </a:pPr>
            <a:r>
              <a:rPr lang="en-US" b="1" dirty="0" smtClean="0">
                <a:solidFill>
                  <a:schemeClr val="accent6"/>
                </a:solidFill>
                <a:latin typeface="Century Gothic" pitchFamily="34" charset="0"/>
              </a:rPr>
              <a:t>Schedule</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endParaRPr lang="en-US" b="1" dirty="0" smtClean="0">
              <a:solidFill>
                <a:schemeClr val="accent6"/>
              </a:solidFill>
              <a:latin typeface="Century Gothic" pitchFamily="34" charset="0"/>
            </a:endParaRPr>
          </a:p>
          <a:p>
            <a:pPr marL="514350" indent="-514350"/>
            <a:endParaRPr lang="en-US" dirty="0" smtClean="0">
              <a:latin typeface="Century Gothic" pitchFamily="34" charset="0"/>
            </a:endParaRPr>
          </a:p>
          <a:p>
            <a:pPr marL="514350" indent="-514350">
              <a:buFont typeface="+mj-lt"/>
              <a:buAutoNum type="romanUcPeriod"/>
            </a:pPr>
            <a:endParaRPr lang="en-US" dirty="0" smtClean="0"/>
          </a:p>
        </p:txBody>
      </p:sp>
      <p:sp>
        <p:nvSpPr>
          <p:cNvPr id="27" name="TextBox 26"/>
          <p:cNvSpPr txBox="1"/>
          <p:nvPr/>
        </p:nvSpPr>
        <p:spPr>
          <a:xfrm>
            <a:off x="10972800" y="457200"/>
            <a:ext cx="6324600" cy="584775"/>
          </a:xfrm>
          <a:prstGeom prst="rect">
            <a:avLst/>
          </a:prstGeom>
          <a:noFill/>
        </p:spPr>
        <p:txBody>
          <a:bodyPr wrap="square" rtlCol="0">
            <a:spAutoFit/>
          </a:bodyPr>
          <a:lstStyle/>
          <a:p>
            <a:r>
              <a:rPr lang="en-US" sz="3200" b="1" dirty="0" smtClean="0">
                <a:solidFill>
                  <a:schemeClr val="bg1"/>
                </a:solidFill>
                <a:latin typeface="Century Gothic" pitchFamily="34" charset="0"/>
              </a:rPr>
              <a:t>Bed Tower Schedule Analysis</a:t>
            </a:r>
          </a:p>
        </p:txBody>
      </p:sp>
      <p:sp>
        <p:nvSpPr>
          <p:cNvPr id="14" name="TextBox 13"/>
          <p:cNvSpPr txBox="1"/>
          <p:nvPr/>
        </p:nvSpPr>
        <p:spPr>
          <a:xfrm>
            <a:off x="21031200" y="457200"/>
            <a:ext cx="4114800" cy="584775"/>
          </a:xfrm>
          <a:prstGeom prst="rect">
            <a:avLst/>
          </a:prstGeom>
          <a:noFill/>
        </p:spPr>
        <p:txBody>
          <a:bodyPr wrap="square" rtlCol="0">
            <a:spAutoFit/>
          </a:bodyPr>
          <a:lstStyle/>
          <a:p>
            <a:r>
              <a:rPr lang="en-US" sz="3200" b="1" dirty="0" smtClean="0">
                <a:solidFill>
                  <a:schemeClr val="bg1"/>
                </a:solidFill>
                <a:latin typeface="Century Gothic" pitchFamily="34" charset="0"/>
              </a:rPr>
              <a:t>Analysis</a:t>
            </a:r>
          </a:p>
        </p:txBody>
      </p:sp>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sp>
        <p:nvSpPr>
          <p:cNvPr id="21" name="TextBox 20"/>
          <p:cNvSpPr txBox="1"/>
          <p:nvPr/>
        </p:nvSpPr>
        <p:spPr>
          <a:xfrm>
            <a:off x="11353800" y="1447800"/>
            <a:ext cx="5486400" cy="430887"/>
          </a:xfrm>
          <a:prstGeom prst="rect">
            <a:avLst/>
          </a:prstGeom>
          <a:noFill/>
        </p:spPr>
        <p:txBody>
          <a:bodyPr vert="horz" wrap="square" rtlCol="0">
            <a:spAutoFit/>
          </a:bodyPr>
          <a:lstStyle/>
          <a:p>
            <a:r>
              <a:rPr lang="en-US" dirty="0" smtClean="0"/>
              <a:t>Short Interval Schedule Start</a:t>
            </a:r>
            <a:endParaRPr lang="en-US" dirty="0"/>
          </a:p>
        </p:txBody>
      </p:sp>
      <p:sp>
        <p:nvSpPr>
          <p:cNvPr id="22" name="TextBox 21"/>
          <p:cNvSpPr txBox="1"/>
          <p:nvPr/>
        </p:nvSpPr>
        <p:spPr>
          <a:xfrm>
            <a:off x="20269200" y="1447800"/>
            <a:ext cx="5400020" cy="430887"/>
          </a:xfrm>
          <a:prstGeom prst="rect">
            <a:avLst/>
          </a:prstGeom>
          <a:noFill/>
        </p:spPr>
        <p:txBody>
          <a:bodyPr vert="horz" wrap="square" rtlCol="0">
            <a:spAutoFit/>
          </a:bodyPr>
          <a:lstStyle/>
          <a:p>
            <a:r>
              <a:rPr lang="en-US" dirty="0" smtClean="0"/>
              <a:t>Short Interval Schedule Finish</a:t>
            </a:r>
            <a:endParaRPr lang="en-US" dirty="0"/>
          </a:p>
        </p:txBody>
      </p:sp>
      <p:pic>
        <p:nvPicPr>
          <p:cNvPr id="28" name="Picture 27" descr="finishschedule.bmp"/>
          <p:cNvPicPr>
            <a:picLocks noChangeAspect="1"/>
          </p:cNvPicPr>
          <p:nvPr/>
        </p:nvPicPr>
        <p:blipFill>
          <a:blip r:embed="rId7" cstate="print"/>
          <a:stretch>
            <a:fillRect/>
          </a:stretch>
        </p:blipFill>
        <p:spPr>
          <a:xfrm>
            <a:off x="18440400" y="1981200"/>
            <a:ext cx="8915400" cy="3993037"/>
          </a:xfrm>
          <a:prstGeom prst="rect">
            <a:avLst/>
          </a:prstGeom>
        </p:spPr>
      </p:pic>
      <p:pic>
        <p:nvPicPr>
          <p:cNvPr id="29" name="Picture 28" descr="startschedule.bmp"/>
          <p:cNvPicPr>
            <a:picLocks noChangeAspect="1"/>
          </p:cNvPicPr>
          <p:nvPr/>
        </p:nvPicPr>
        <p:blipFill>
          <a:blip r:embed="rId8" cstate="print"/>
          <a:stretch>
            <a:fillRect/>
          </a:stretch>
        </p:blipFill>
        <p:spPr>
          <a:xfrm>
            <a:off x="9296400" y="1981200"/>
            <a:ext cx="8915400" cy="320588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st.bmp"/>
          <p:cNvPicPr>
            <a:picLocks noChangeAspect="1"/>
          </p:cNvPicPr>
          <p:nvPr/>
        </p:nvPicPr>
        <p:blipFill>
          <a:blip r:embed="rId2" cstate="print"/>
          <a:stretch>
            <a:fillRect/>
          </a:stretch>
        </p:blipFill>
        <p:spPr>
          <a:xfrm>
            <a:off x="2409825" y="4438650"/>
            <a:ext cx="6734175" cy="1885950"/>
          </a:xfrm>
          <a:prstGeom prst="rect">
            <a:avLst/>
          </a:prstGeom>
        </p:spPr>
      </p:pic>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151853"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724400"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438399"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7010401" y="108386"/>
            <a:ext cx="1981199" cy="1187014"/>
          </a:xfrm>
          <a:prstGeom prst="rect">
            <a:avLst/>
          </a:prstGeom>
          <a:noFill/>
          <a:ln w="9525">
            <a:noFill/>
            <a:miter lim="800000"/>
            <a:headEnd/>
            <a:tailEnd/>
          </a:ln>
        </p:spPr>
      </p:pic>
      <p:sp>
        <p:nvSpPr>
          <p:cNvPr id="25" name="TextBox 24"/>
          <p:cNvSpPr txBox="1"/>
          <p:nvPr/>
        </p:nvSpPr>
        <p:spPr>
          <a:xfrm>
            <a:off x="304800" y="1600200"/>
            <a:ext cx="4648200" cy="3816429"/>
          </a:xfrm>
          <a:prstGeom prst="rect">
            <a:avLst/>
          </a:prstGeom>
          <a:noFill/>
        </p:spPr>
        <p:txBody>
          <a:bodyPr wrap="square" rtlCol="0">
            <a:spAutoFit/>
          </a:bodyPr>
          <a:lstStyle/>
          <a:p>
            <a:r>
              <a:rPr lang="en-US" b="1" dirty="0" smtClean="0">
                <a:latin typeface="Century Gothic" pitchFamily="34" charset="0"/>
              </a:rPr>
              <a:t>Presentation Outline</a:t>
            </a:r>
          </a:p>
          <a:p>
            <a:pPr marL="514350" indent="-514350">
              <a:buFont typeface="+mj-lt"/>
              <a:buAutoNum type="romanUcPeriod"/>
            </a:pPr>
            <a:r>
              <a:rPr lang="en-US" dirty="0" smtClean="0">
                <a:latin typeface="Century Gothic" pitchFamily="34" charset="0"/>
              </a:rPr>
              <a:t>Project Overview</a:t>
            </a:r>
          </a:p>
          <a:p>
            <a:pPr marL="514350" indent="-514350">
              <a:buFont typeface="+mj-lt"/>
              <a:buAutoNum type="romanUcPeriod"/>
            </a:pPr>
            <a:r>
              <a:rPr lang="en-US" dirty="0" smtClean="0">
                <a:latin typeface="Century Gothic" pitchFamily="34" charset="0"/>
              </a:rPr>
              <a:t>LEED/Sustainability Study</a:t>
            </a:r>
          </a:p>
          <a:p>
            <a:pPr marL="514350" indent="-514350">
              <a:buFont typeface="+mj-lt"/>
              <a:buAutoNum type="romanUcPeriod"/>
            </a:pPr>
            <a:r>
              <a:rPr lang="en-US" dirty="0" smtClean="0">
                <a:latin typeface="Century Gothic" pitchFamily="34" charset="0"/>
              </a:rPr>
              <a:t>Patient Room LED Lighting</a:t>
            </a:r>
          </a:p>
          <a:p>
            <a:pPr marL="971550" lvl="1" indent="-514350">
              <a:buFont typeface="+mj-lt"/>
              <a:buAutoNum type="romanUcPeriod"/>
            </a:pPr>
            <a:r>
              <a:rPr lang="en-US" dirty="0" smtClean="0">
                <a:latin typeface="Century Gothic" pitchFamily="34" charset="0"/>
              </a:rPr>
              <a:t>Lighting Breadth</a:t>
            </a:r>
          </a:p>
          <a:p>
            <a:pPr marL="971550" lvl="1"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b="1" dirty="0" smtClean="0">
                <a:solidFill>
                  <a:schemeClr val="accent6"/>
                </a:solidFill>
                <a:latin typeface="Century Gothic" pitchFamily="34" charset="0"/>
              </a:rPr>
              <a:t>Bed Tower Schedule Analysis</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r>
              <a:rPr lang="en-US" dirty="0" smtClean="0">
                <a:latin typeface="Century Gothic" pitchFamily="34" charset="0"/>
              </a:rPr>
              <a:t>Acknowledgements</a:t>
            </a:r>
          </a:p>
          <a:p>
            <a:pPr marL="514350" indent="-514350">
              <a:buFont typeface="+mj-lt"/>
              <a:buAutoNum type="romanUcPeriod"/>
            </a:pPr>
            <a:r>
              <a:rPr lang="en-US" dirty="0" smtClean="0">
                <a:latin typeface="Century Gothic" pitchFamily="34" charset="0"/>
              </a:rPr>
              <a:t>Questions &amp; Answers</a:t>
            </a:r>
          </a:p>
          <a:p>
            <a:pPr marL="514350" indent="-514350"/>
            <a:endParaRPr lang="en-US" dirty="0" smtClean="0"/>
          </a:p>
        </p:txBody>
      </p:sp>
      <p:sp>
        <p:nvSpPr>
          <p:cNvPr id="26" name="TextBox 25"/>
          <p:cNvSpPr txBox="1"/>
          <p:nvPr/>
        </p:nvSpPr>
        <p:spPr>
          <a:xfrm>
            <a:off x="4724400" y="1600201"/>
            <a:ext cx="4267200" cy="2462213"/>
          </a:xfrm>
          <a:prstGeom prst="rect">
            <a:avLst/>
          </a:prstGeom>
          <a:noFill/>
        </p:spPr>
        <p:txBody>
          <a:bodyPr wrap="square" rtlCol="0">
            <a:spAutoFit/>
          </a:bodyPr>
          <a:lstStyle/>
          <a:p>
            <a:r>
              <a:rPr lang="en-US" b="1" dirty="0" smtClean="0">
                <a:latin typeface="Century Gothic" pitchFamily="34" charset="0"/>
              </a:rPr>
              <a:t>Bed Tower Schedule Analysis</a:t>
            </a:r>
          </a:p>
          <a:p>
            <a:pPr marL="514350" indent="-514350">
              <a:buFont typeface="+mj-lt"/>
              <a:buAutoNum type="romanUcPeriod"/>
            </a:pPr>
            <a:r>
              <a:rPr lang="en-US" dirty="0" smtClean="0">
                <a:latin typeface="Century Gothic" pitchFamily="34" charset="0"/>
              </a:rPr>
              <a:t>Overview</a:t>
            </a:r>
          </a:p>
          <a:p>
            <a:pPr marL="514350" indent="-514350">
              <a:buFont typeface="+mj-lt"/>
              <a:buAutoNum type="romanUcPeriod"/>
            </a:pPr>
            <a:r>
              <a:rPr lang="en-US" dirty="0" smtClean="0">
                <a:latin typeface="Century Gothic" pitchFamily="34" charset="0"/>
              </a:rPr>
              <a:t>Schedule</a:t>
            </a:r>
          </a:p>
          <a:p>
            <a:pPr marL="514350" indent="-514350">
              <a:buFont typeface="+mj-lt"/>
              <a:buAutoNum type="romanUcPeriod"/>
            </a:pPr>
            <a:r>
              <a:rPr lang="en-US" b="1" dirty="0" smtClean="0">
                <a:solidFill>
                  <a:schemeClr val="accent6"/>
                </a:solidFill>
                <a:latin typeface="Century Gothic" pitchFamily="34" charset="0"/>
              </a:rPr>
              <a:t>Conclusions</a:t>
            </a:r>
          </a:p>
          <a:p>
            <a:pPr marL="514350" indent="-514350">
              <a:buFont typeface="+mj-lt"/>
              <a:buAutoNum type="romanUcPeriod"/>
            </a:pPr>
            <a:endParaRPr lang="en-US" b="1" dirty="0" smtClean="0">
              <a:solidFill>
                <a:schemeClr val="accent6"/>
              </a:solidFill>
              <a:latin typeface="Century Gothic" pitchFamily="34" charset="0"/>
            </a:endParaRPr>
          </a:p>
          <a:p>
            <a:pPr marL="514350" indent="-514350"/>
            <a:endParaRPr lang="en-US" dirty="0" smtClean="0">
              <a:latin typeface="Century Gothic" pitchFamily="34" charset="0"/>
            </a:endParaRPr>
          </a:p>
          <a:p>
            <a:pPr marL="514350" indent="-514350">
              <a:buFont typeface="+mj-lt"/>
              <a:buAutoNum type="romanUcPeriod"/>
            </a:pPr>
            <a:endParaRPr lang="en-US" dirty="0" smtClean="0"/>
          </a:p>
        </p:txBody>
      </p:sp>
      <p:sp>
        <p:nvSpPr>
          <p:cNvPr id="27" name="TextBox 26"/>
          <p:cNvSpPr txBox="1"/>
          <p:nvPr/>
        </p:nvSpPr>
        <p:spPr>
          <a:xfrm>
            <a:off x="10972800" y="457200"/>
            <a:ext cx="6324600" cy="584775"/>
          </a:xfrm>
          <a:prstGeom prst="rect">
            <a:avLst/>
          </a:prstGeom>
          <a:noFill/>
        </p:spPr>
        <p:txBody>
          <a:bodyPr wrap="square" rtlCol="0">
            <a:spAutoFit/>
          </a:bodyPr>
          <a:lstStyle/>
          <a:p>
            <a:r>
              <a:rPr lang="en-US" sz="3200" b="1" dirty="0" smtClean="0">
                <a:solidFill>
                  <a:schemeClr val="bg1"/>
                </a:solidFill>
                <a:latin typeface="Century Gothic" pitchFamily="34" charset="0"/>
              </a:rPr>
              <a:t>Bed Tower Schedule Analysis</a:t>
            </a:r>
          </a:p>
        </p:txBody>
      </p:sp>
      <p:sp>
        <p:nvSpPr>
          <p:cNvPr id="14" name="TextBox 13"/>
          <p:cNvSpPr txBox="1"/>
          <p:nvPr/>
        </p:nvSpPr>
        <p:spPr>
          <a:xfrm>
            <a:off x="21031200" y="457200"/>
            <a:ext cx="4114800" cy="584775"/>
          </a:xfrm>
          <a:prstGeom prst="rect">
            <a:avLst/>
          </a:prstGeom>
          <a:noFill/>
        </p:spPr>
        <p:txBody>
          <a:bodyPr wrap="square" rtlCol="0">
            <a:spAutoFit/>
          </a:bodyPr>
          <a:lstStyle/>
          <a:p>
            <a:r>
              <a:rPr lang="en-US" sz="3200" b="1" dirty="0" smtClean="0">
                <a:solidFill>
                  <a:schemeClr val="bg1"/>
                </a:solidFill>
                <a:latin typeface="Century Gothic" pitchFamily="34" charset="0"/>
              </a:rPr>
              <a:t>Conclusions</a:t>
            </a:r>
          </a:p>
        </p:txBody>
      </p:sp>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sp>
        <p:nvSpPr>
          <p:cNvPr id="21" name="TextBox 20"/>
          <p:cNvSpPr txBox="1"/>
          <p:nvPr/>
        </p:nvSpPr>
        <p:spPr>
          <a:xfrm>
            <a:off x="9753600" y="1966079"/>
            <a:ext cx="7848600" cy="3139321"/>
          </a:xfrm>
          <a:prstGeom prst="rect">
            <a:avLst/>
          </a:prstGeom>
          <a:noFill/>
        </p:spPr>
        <p:txBody>
          <a:bodyPr wrap="square" rtlCol="0">
            <a:spAutoFit/>
          </a:bodyPr>
          <a:lstStyle/>
          <a:p>
            <a:r>
              <a:rPr lang="en-US" dirty="0" smtClean="0">
                <a:latin typeface="Century Gothic"/>
                <a:cs typeface="Century Gothic"/>
              </a:rPr>
              <a:t>Original Bed Tower Fit-Out</a:t>
            </a:r>
          </a:p>
          <a:p>
            <a:r>
              <a:rPr lang="en-US" dirty="0" smtClean="0">
                <a:latin typeface="Century Gothic"/>
                <a:cs typeface="Century Gothic"/>
              </a:rPr>
              <a:t>Completion Date:			December 23</a:t>
            </a:r>
            <a:r>
              <a:rPr lang="en-US" baseline="30000" dirty="0" smtClean="0">
                <a:latin typeface="Century Gothic"/>
                <a:cs typeface="Century Gothic"/>
              </a:rPr>
              <a:t>rd</a:t>
            </a:r>
            <a:r>
              <a:rPr lang="en-US" dirty="0" smtClean="0">
                <a:latin typeface="Century Gothic"/>
                <a:cs typeface="Century Gothic"/>
              </a:rPr>
              <a:t>, 2010</a:t>
            </a:r>
          </a:p>
          <a:p>
            <a:endParaRPr lang="en-US" dirty="0" smtClean="0">
              <a:latin typeface="Century Gothic"/>
              <a:cs typeface="Century Gothic"/>
            </a:endParaRPr>
          </a:p>
          <a:p>
            <a:r>
              <a:rPr lang="en-US" dirty="0" smtClean="0">
                <a:latin typeface="Century Gothic"/>
                <a:cs typeface="Century Gothic"/>
              </a:rPr>
              <a:t>Short Interval Schedule Bed</a:t>
            </a:r>
          </a:p>
          <a:p>
            <a:r>
              <a:rPr lang="en-US" dirty="0" smtClean="0">
                <a:latin typeface="Century Gothic"/>
                <a:cs typeface="Century Gothic"/>
              </a:rPr>
              <a:t>Tower Fit-Out Completion Date:	November 2</a:t>
            </a:r>
            <a:r>
              <a:rPr lang="en-US" baseline="30000" dirty="0" smtClean="0">
                <a:latin typeface="Century Gothic"/>
                <a:cs typeface="Century Gothic"/>
              </a:rPr>
              <a:t>nd</a:t>
            </a:r>
            <a:r>
              <a:rPr lang="en-US" dirty="0" smtClean="0">
                <a:latin typeface="Century Gothic"/>
                <a:cs typeface="Century Gothic"/>
              </a:rPr>
              <a:t>, 2010</a:t>
            </a:r>
          </a:p>
          <a:p>
            <a:endParaRPr lang="en-US" dirty="0" smtClean="0">
              <a:latin typeface="Century Gothic"/>
              <a:cs typeface="Century Gothic"/>
            </a:endParaRPr>
          </a:p>
          <a:p>
            <a:endParaRPr lang="en-US" dirty="0" smtClean="0">
              <a:latin typeface="Century Gothic"/>
              <a:cs typeface="Century Gothic"/>
            </a:endParaRPr>
          </a:p>
          <a:p>
            <a:r>
              <a:rPr lang="en-US" dirty="0" smtClean="0">
                <a:latin typeface="Century Gothic"/>
                <a:cs typeface="Century Gothic"/>
              </a:rPr>
              <a:t>Schedule Reduction:			35 Work Days</a:t>
            </a:r>
          </a:p>
          <a:p>
            <a:r>
              <a:rPr lang="en-US" dirty="0" smtClean="0">
                <a:latin typeface="Century Gothic"/>
                <a:cs typeface="Century Gothic"/>
              </a:rPr>
              <a:t>					1.75 Calendar Months</a:t>
            </a:r>
          </a:p>
        </p:txBody>
      </p:sp>
      <p:sp>
        <p:nvSpPr>
          <p:cNvPr id="22" name="TextBox 21"/>
          <p:cNvSpPr txBox="1"/>
          <p:nvPr/>
        </p:nvSpPr>
        <p:spPr>
          <a:xfrm>
            <a:off x="18973800" y="2057400"/>
            <a:ext cx="7543800" cy="769441"/>
          </a:xfrm>
          <a:prstGeom prst="rect">
            <a:avLst/>
          </a:prstGeom>
          <a:noFill/>
        </p:spPr>
        <p:txBody>
          <a:bodyPr wrap="square" rtlCol="0">
            <a:spAutoFit/>
          </a:bodyPr>
          <a:lstStyle/>
          <a:p>
            <a:r>
              <a:rPr lang="en-US" dirty="0" smtClean="0">
                <a:latin typeface="Century Gothic"/>
                <a:cs typeface="Century Gothic"/>
              </a:rPr>
              <a:t>General Conditions/</a:t>
            </a:r>
          </a:p>
          <a:p>
            <a:r>
              <a:rPr lang="en-US" dirty="0" smtClean="0">
                <a:latin typeface="Century Gothic"/>
                <a:cs typeface="Century Gothic"/>
              </a:rPr>
              <a:t>Requirements Cost/Month:		$301,950.00/Month</a:t>
            </a:r>
            <a:endParaRPr lang="en-US" dirty="0">
              <a:latin typeface="Century Gothic"/>
              <a:cs typeface="Century Gothic"/>
            </a:endParaRPr>
          </a:p>
        </p:txBody>
      </p:sp>
      <p:sp>
        <p:nvSpPr>
          <p:cNvPr id="23" name="Rectangle 22"/>
          <p:cNvSpPr/>
          <p:nvPr/>
        </p:nvSpPr>
        <p:spPr>
          <a:xfrm>
            <a:off x="18592800" y="3810000"/>
            <a:ext cx="8634095" cy="769441"/>
          </a:xfrm>
          <a:prstGeom prst="rect">
            <a:avLst/>
          </a:prstGeom>
        </p:spPr>
        <p:txBody>
          <a:bodyPr wrap="none">
            <a:spAutoFit/>
          </a:bodyPr>
          <a:lstStyle/>
          <a:p>
            <a:r>
              <a:rPr lang="en-US" b="1" dirty="0" smtClean="0">
                <a:latin typeface="Century Gothic" pitchFamily="34" charset="0"/>
              </a:rPr>
              <a:t>General Conditions Savings = ($301,950.00/calendar month) x</a:t>
            </a:r>
          </a:p>
          <a:p>
            <a:r>
              <a:rPr lang="en-US" b="1" dirty="0" smtClean="0">
                <a:latin typeface="Century Gothic" pitchFamily="34" charset="0"/>
              </a:rPr>
              <a:t>(1.75 calendar months) = $528,412.00</a:t>
            </a:r>
            <a:endParaRPr lang="en-US" dirty="0">
              <a:latin typeface="Century Gothic"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st.bmp"/>
          <p:cNvPicPr>
            <a:picLocks noChangeAspect="1"/>
          </p:cNvPicPr>
          <p:nvPr/>
        </p:nvPicPr>
        <p:blipFill>
          <a:blip r:embed="rId2" cstate="print"/>
          <a:stretch>
            <a:fillRect/>
          </a:stretch>
        </p:blipFill>
        <p:spPr>
          <a:xfrm>
            <a:off x="2409825" y="4438650"/>
            <a:ext cx="6734175" cy="1885950"/>
          </a:xfrm>
          <a:prstGeom prst="rect">
            <a:avLst/>
          </a:prstGeom>
        </p:spPr>
      </p:pic>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romanUcPeriod"/>
            </a:pPr>
            <a:r>
              <a:rPr lang="en-US" dirty="0" smtClean="0">
                <a:latin typeface="Century Gothic" pitchFamily="34" charset="0"/>
              </a:rPr>
              <a:t>Patient Room LED Lighting</a:t>
            </a:r>
          </a:p>
        </p:txBody>
      </p:sp>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151853"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724400"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438399"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7010401" y="108386"/>
            <a:ext cx="1981199" cy="1187014"/>
          </a:xfrm>
          <a:prstGeom prst="rect">
            <a:avLst/>
          </a:prstGeom>
          <a:noFill/>
          <a:ln w="9525">
            <a:noFill/>
            <a:miter lim="800000"/>
            <a:headEnd/>
            <a:tailEnd/>
          </a:ln>
        </p:spPr>
      </p:pic>
      <p:sp>
        <p:nvSpPr>
          <p:cNvPr id="25" name="TextBox 24"/>
          <p:cNvSpPr txBox="1"/>
          <p:nvPr/>
        </p:nvSpPr>
        <p:spPr>
          <a:xfrm>
            <a:off x="304800" y="1600200"/>
            <a:ext cx="4648200" cy="3816429"/>
          </a:xfrm>
          <a:prstGeom prst="rect">
            <a:avLst/>
          </a:prstGeom>
          <a:noFill/>
        </p:spPr>
        <p:txBody>
          <a:bodyPr wrap="square" rtlCol="0">
            <a:spAutoFit/>
          </a:bodyPr>
          <a:lstStyle/>
          <a:p>
            <a:r>
              <a:rPr lang="en-US" b="1" dirty="0" smtClean="0">
                <a:latin typeface="Century Gothic" pitchFamily="34" charset="0"/>
              </a:rPr>
              <a:t>Presentation Outline</a:t>
            </a:r>
          </a:p>
          <a:p>
            <a:pPr marL="514350" indent="-514350">
              <a:buFont typeface="+mj-lt"/>
              <a:buAutoNum type="romanUcPeriod"/>
            </a:pPr>
            <a:r>
              <a:rPr lang="en-US" dirty="0" smtClean="0">
                <a:latin typeface="Century Gothic" pitchFamily="34" charset="0"/>
              </a:rPr>
              <a:t>Project Overview</a:t>
            </a:r>
          </a:p>
          <a:p>
            <a:pPr marL="514350" indent="-514350">
              <a:buFont typeface="+mj-lt"/>
              <a:buAutoNum type="romanUcPeriod"/>
            </a:pPr>
            <a:r>
              <a:rPr lang="en-US" dirty="0" smtClean="0">
                <a:latin typeface="Century Gothic" pitchFamily="34" charset="0"/>
              </a:rPr>
              <a:t>LEED/Sustainability Study</a:t>
            </a:r>
          </a:p>
          <a:p>
            <a:pPr marL="514350" indent="-514350">
              <a:buFont typeface="+mj-lt"/>
              <a:buAutoNum type="romanUcPeriod"/>
            </a:pPr>
            <a:r>
              <a:rPr lang="en-US" dirty="0" smtClean="0">
                <a:latin typeface="Century Gothic" pitchFamily="34" charset="0"/>
              </a:rPr>
              <a:t>Patient Room LED Lighting</a:t>
            </a:r>
          </a:p>
          <a:p>
            <a:pPr marL="971550" lvl="1" indent="-514350">
              <a:buFont typeface="+mj-lt"/>
              <a:buAutoNum type="romanUcPeriod"/>
            </a:pPr>
            <a:r>
              <a:rPr lang="en-US" dirty="0" smtClean="0">
                <a:latin typeface="Century Gothic" pitchFamily="34" charset="0"/>
              </a:rPr>
              <a:t>Lighting Breadth</a:t>
            </a:r>
          </a:p>
          <a:p>
            <a:pPr marL="971550" lvl="1"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dirty="0" smtClean="0">
                <a:latin typeface="Century Gothic" pitchFamily="34" charset="0"/>
              </a:rPr>
              <a:t>Bed Tower Schedule Analysis</a:t>
            </a:r>
          </a:p>
          <a:p>
            <a:pPr marL="514350" indent="-514350">
              <a:buFont typeface="+mj-lt"/>
              <a:buAutoNum type="romanUcPeriod"/>
            </a:pPr>
            <a:r>
              <a:rPr lang="en-US" b="1" dirty="0" smtClean="0">
                <a:solidFill>
                  <a:schemeClr val="accent6"/>
                </a:solidFill>
                <a:latin typeface="Century Gothic" pitchFamily="34" charset="0"/>
              </a:rPr>
              <a:t>Conclusions</a:t>
            </a:r>
          </a:p>
          <a:p>
            <a:pPr marL="514350" indent="-514350">
              <a:buFont typeface="+mj-lt"/>
              <a:buAutoNum type="romanUcPeriod"/>
            </a:pPr>
            <a:r>
              <a:rPr lang="en-US" dirty="0" smtClean="0">
                <a:latin typeface="Century Gothic" pitchFamily="34" charset="0"/>
              </a:rPr>
              <a:t>Acknowledgements</a:t>
            </a:r>
          </a:p>
          <a:p>
            <a:pPr marL="514350" indent="-514350">
              <a:buFont typeface="+mj-lt"/>
              <a:buAutoNum type="romanUcPeriod"/>
            </a:pPr>
            <a:r>
              <a:rPr lang="en-US" dirty="0" smtClean="0">
                <a:latin typeface="Century Gothic" pitchFamily="34" charset="0"/>
              </a:rPr>
              <a:t>Questions &amp; Answers</a:t>
            </a:r>
          </a:p>
          <a:p>
            <a:pPr marL="514350" indent="-514350"/>
            <a:endParaRPr lang="en-US" dirty="0" smtClean="0"/>
          </a:p>
        </p:txBody>
      </p:sp>
      <p:sp>
        <p:nvSpPr>
          <p:cNvPr id="27" name="TextBox 26"/>
          <p:cNvSpPr txBox="1"/>
          <p:nvPr/>
        </p:nvSpPr>
        <p:spPr>
          <a:xfrm>
            <a:off x="10972800" y="457200"/>
            <a:ext cx="6324600" cy="584775"/>
          </a:xfrm>
          <a:prstGeom prst="rect">
            <a:avLst/>
          </a:prstGeom>
          <a:noFill/>
        </p:spPr>
        <p:txBody>
          <a:bodyPr wrap="square" rtlCol="0">
            <a:spAutoFit/>
          </a:bodyPr>
          <a:lstStyle/>
          <a:p>
            <a:r>
              <a:rPr lang="en-US" sz="3200" b="1" dirty="0" smtClean="0">
                <a:solidFill>
                  <a:schemeClr val="bg1"/>
                </a:solidFill>
                <a:latin typeface="Century Gothic" pitchFamily="34" charset="0"/>
              </a:rPr>
              <a:t>Conclusions</a:t>
            </a:r>
          </a:p>
        </p:txBody>
      </p:sp>
      <p:sp>
        <p:nvSpPr>
          <p:cNvPr id="14" name="TextBox 13"/>
          <p:cNvSpPr txBox="1"/>
          <p:nvPr/>
        </p:nvSpPr>
        <p:spPr>
          <a:xfrm>
            <a:off x="21031200" y="457200"/>
            <a:ext cx="4114800" cy="584775"/>
          </a:xfrm>
          <a:prstGeom prst="rect">
            <a:avLst/>
          </a:prstGeom>
          <a:noFill/>
        </p:spPr>
        <p:txBody>
          <a:bodyPr wrap="square" rtlCol="0">
            <a:spAutoFit/>
          </a:bodyPr>
          <a:lstStyle/>
          <a:p>
            <a:r>
              <a:rPr lang="en-US" sz="3200" b="1" dirty="0" smtClean="0">
                <a:solidFill>
                  <a:schemeClr val="bg1"/>
                </a:solidFill>
                <a:latin typeface="Century Gothic" pitchFamily="34" charset="0"/>
              </a:rPr>
              <a:t>Conclusions</a:t>
            </a:r>
          </a:p>
        </p:txBody>
      </p:sp>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sp>
        <p:nvSpPr>
          <p:cNvPr id="21" name="Rectangle 20"/>
          <p:cNvSpPr/>
          <p:nvPr/>
        </p:nvSpPr>
        <p:spPr>
          <a:xfrm>
            <a:off x="9525000" y="1447800"/>
            <a:ext cx="3518912" cy="430887"/>
          </a:xfrm>
          <a:prstGeom prst="rect">
            <a:avLst/>
          </a:prstGeom>
        </p:spPr>
        <p:txBody>
          <a:bodyPr wrap="none">
            <a:spAutoFit/>
          </a:bodyPr>
          <a:lstStyle/>
          <a:p>
            <a:pPr marL="514350" indent="-514350"/>
            <a:r>
              <a:rPr lang="en-US" b="1" dirty="0" smtClean="0">
                <a:latin typeface="Century Gothic" pitchFamily="34" charset="0"/>
              </a:rPr>
              <a:t>LEED/Sustainability Study</a:t>
            </a:r>
          </a:p>
        </p:txBody>
      </p:sp>
      <p:sp>
        <p:nvSpPr>
          <p:cNvPr id="22" name="Rectangle 21"/>
          <p:cNvSpPr/>
          <p:nvPr/>
        </p:nvSpPr>
        <p:spPr>
          <a:xfrm>
            <a:off x="18516600" y="1524000"/>
            <a:ext cx="3736920" cy="430887"/>
          </a:xfrm>
          <a:prstGeom prst="rect">
            <a:avLst/>
          </a:prstGeom>
        </p:spPr>
        <p:txBody>
          <a:bodyPr wrap="none">
            <a:spAutoFit/>
          </a:bodyPr>
          <a:lstStyle/>
          <a:p>
            <a:pPr marL="514350" indent="-514350"/>
            <a:r>
              <a:rPr lang="en-US" b="1" dirty="0" smtClean="0">
                <a:latin typeface="Century Gothic" pitchFamily="34" charset="0"/>
              </a:rPr>
              <a:t>Patient Room LED Lighting</a:t>
            </a:r>
          </a:p>
        </p:txBody>
      </p:sp>
      <p:sp>
        <p:nvSpPr>
          <p:cNvPr id="23" name="Rectangle 22"/>
          <p:cNvSpPr/>
          <p:nvPr/>
        </p:nvSpPr>
        <p:spPr>
          <a:xfrm>
            <a:off x="18516600" y="4191000"/>
            <a:ext cx="4140877" cy="430887"/>
          </a:xfrm>
          <a:prstGeom prst="rect">
            <a:avLst/>
          </a:prstGeom>
        </p:spPr>
        <p:txBody>
          <a:bodyPr wrap="none">
            <a:spAutoFit/>
          </a:bodyPr>
          <a:lstStyle/>
          <a:p>
            <a:pPr marL="514350" indent="-514350"/>
            <a:r>
              <a:rPr lang="en-US" b="1" dirty="0" smtClean="0">
                <a:latin typeface="Century Gothic" pitchFamily="34" charset="0"/>
              </a:rPr>
              <a:t>Bed Tower Schedule Analysis</a:t>
            </a:r>
          </a:p>
        </p:txBody>
      </p:sp>
      <p:sp>
        <p:nvSpPr>
          <p:cNvPr id="24" name="Rectangle 23"/>
          <p:cNvSpPr/>
          <p:nvPr/>
        </p:nvSpPr>
        <p:spPr>
          <a:xfrm>
            <a:off x="18897600" y="4191000"/>
            <a:ext cx="8686800" cy="1107996"/>
          </a:xfrm>
          <a:prstGeom prst="rect">
            <a:avLst/>
          </a:prstGeom>
        </p:spPr>
        <p:txBody>
          <a:bodyPr wrap="square">
            <a:spAutoFit/>
          </a:bodyPr>
          <a:lstStyle/>
          <a:p>
            <a:endParaRPr lang="en-US" dirty="0" smtClean="0">
              <a:latin typeface="Century Gothic"/>
              <a:cs typeface="Century Gothic"/>
            </a:endParaRPr>
          </a:p>
          <a:p>
            <a:pPr>
              <a:buFont typeface="Arial" pitchFamily="34" charset="0"/>
              <a:buChar char="•"/>
            </a:pPr>
            <a:r>
              <a:rPr lang="en-US" dirty="0" smtClean="0">
                <a:latin typeface="Century Gothic"/>
                <a:cs typeface="Century Gothic"/>
              </a:rPr>
              <a:t> Schedule Reduction: 35 Work Days or  </a:t>
            </a:r>
          </a:p>
          <a:p>
            <a:r>
              <a:rPr lang="en-US" dirty="0" smtClean="0">
                <a:latin typeface="Century Gothic"/>
                <a:cs typeface="Century Gothic"/>
              </a:rPr>
              <a:t>   1.75 Calendar Months</a:t>
            </a:r>
          </a:p>
        </p:txBody>
      </p:sp>
      <p:sp>
        <p:nvSpPr>
          <p:cNvPr id="26" name="Rectangle 25"/>
          <p:cNvSpPr/>
          <p:nvPr/>
        </p:nvSpPr>
        <p:spPr>
          <a:xfrm>
            <a:off x="18949447" y="5257800"/>
            <a:ext cx="8558753" cy="769441"/>
          </a:xfrm>
          <a:prstGeom prst="rect">
            <a:avLst/>
          </a:prstGeom>
        </p:spPr>
        <p:txBody>
          <a:bodyPr wrap="none">
            <a:spAutoFit/>
          </a:bodyPr>
          <a:lstStyle/>
          <a:p>
            <a:pPr>
              <a:buFont typeface="Arial" pitchFamily="34" charset="0"/>
              <a:buChar char="•"/>
            </a:pPr>
            <a:r>
              <a:rPr lang="en-US" dirty="0" smtClean="0">
                <a:latin typeface="Century Gothic" pitchFamily="34" charset="0"/>
              </a:rPr>
              <a:t> General Conditions Savings = ($301,950.00/calendar month)</a:t>
            </a:r>
          </a:p>
          <a:p>
            <a:r>
              <a:rPr lang="en-US" dirty="0" smtClean="0">
                <a:latin typeface="Century Gothic" pitchFamily="34" charset="0"/>
              </a:rPr>
              <a:t>   x(1.75 calendar months) = $528,412.00</a:t>
            </a:r>
            <a:endParaRPr lang="en-US" dirty="0">
              <a:latin typeface="Century Gothic" pitchFamily="34" charset="0"/>
            </a:endParaRPr>
          </a:p>
        </p:txBody>
      </p:sp>
      <p:sp>
        <p:nvSpPr>
          <p:cNvPr id="28" name="TextBox 27"/>
          <p:cNvSpPr txBox="1"/>
          <p:nvPr/>
        </p:nvSpPr>
        <p:spPr>
          <a:xfrm>
            <a:off x="18897600" y="1914942"/>
            <a:ext cx="7848600" cy="2123658"/>
          </a:xfrm>
          <a:prstGeom prst="rect">
            <a:avLst/>
          </a:prstGeom>
          <a:noFill/>
        </p:spPr>
        <p:txBody>
          <a:bodyPr wrap="square" rtlCol="0">
            <a:spAutoFit/>
          </a:bodyPr>
          <a:lstStyle/>
          <a:p>
            <a:pPr>
              <a:buFont typeface="Arial"/>
              <a:buChar char="•"/>
            </a:pPr>
            <a:r>
              <a:rPr lang="en-US" dirty="0" smtClean="0">
                <a:latin typeface="Century Gothic"/>
                <a:cs typeface="Century Gothic"/>
              </a:rPr>
              <a:t> Rooms can be designed using LED </a:t>
            </a:r>
            <a:r>
              <a:rPr lang="en-US" dirty="0" err="1" smtClean="0">
                <a:latin typeface="Century Gothic"/>
                <a:cs typeface="Century Gothic"/>
              </a:rPr>
              <a:t>downlighting</a:t>
            </a:r>
            <a:endParaRPr lang="en-US" dirty="0" smtClean="0">
              <a:latin typeface="Century Gothic"/>
              <a:cs typeface="Century Gothic"/>
            </a:endParaRPr>
          </a:p>
          <a:p>
            <a:pPr>
              <a:buFont typeface="Arial"/>
              <a:buChar char="•"/>
            </a:pPr>
            <a:r>
              <a:rPr lang="en-US" dirty="0" smtClean="0">
                <a:latin typeface="Century Gothic"/>
                <a:cs typeface="Century Gothic"/>
              </a:rPr>
              <a:t> Rooms designed using LED lighting may see a reduction in mechanical energy costs.</a:t>
            </a:r>
          </a:p>
          <a:p>
            <a:pPr>
              <a:buFont typeface="Arial"/>
              <a:buChar char="•"/>
            </a:pPr>
            <a:r>
              <a:rPr lang="en-US" dirty="0" smtClean="0">
                <a:latin typeface="Century Gothic"/>
                <a:cs typeface="Century Gothic"/>
              </a:rPr>
              <a:t> LED lighting presents too much of an initial investment and replacement cost to produce a cost savings over time. </a:t>
            </a:r>
            <a:endParaRPr lang="en-US" dirty="0">
              <a:latin typeface="Century Gothic"/>
              <a:cs typeface="Century Gothic"/>
            </a:endParaRPr>
          </a:p>
        </p:txBody>
      </p:sp>
      <p:sp>
        <p:nvSpPr>
          <p:cNvPr id="29" name="Rectangle 28"/>
          <p:cNvSpPr/>
          <p:nvPr/>
        </p:nvSpPr>
        <p:spPr>
          <a:xfrm>
            <a:off x="9906000" y="1828800"/>
            <a:ext cx="8305800" cy="1785104"/>
          </a:xfrm>
          <a:prstGeom prst="rect">
            <a:avLst/>
          </a:prstGeom>
        </p:spPr>
        <p:txBody>
          <a:bodyPr wrap="square">
            <a:spAutoFit/>
          </a:bodyPr>
          <a:lstStyle/>
          <a:p>
            <a:pPr>
              <a:buFont typeface="Arial" pitchFamily="34" charset="0"/>
              <a:buChar char="•"/>
            </a:pPr>
            <a:r>
              <a:rPr lang="en-US" dirty="0" smtClean="0">
                <a:latin typeface="Century Gothic"/>
                <a:cs typeface="Century Gothic"/>
              </a:rPr>
              <a:t> The current design of the Voorhees Replacement Facility is already achieving 30 LEED points</a:t>
            </a:r>
          </a:p>
          <a:p>
            <a:pPr>
              <a:buFont typeface="Arial" pitchFamily="34" charset="0"/>
              <a:buChar char="•"/>
            </a:pPr>
            <a:r>
              <a:rPr lang="en-US" dirty="0" smtClean="0">
                <a:latin typeface="Century Gothic"/>
                <a:cs typeface="Century Gothic"/>
              </a:rPr>
              <a:t> Start Early</a:t>
            </a:r>
          </a:p>
          <a:p>
            <a:pPr>
              <a:buFont typeface="Arial" pitchFamily="34" charset="0"/>
              <a:buChar char="•"/>
            </a:pPr>
            <a:r>
              <a:rPr lang="en-US" dirty="0" smtClean="0">
                <a:latin typeface="Century Gothic"/>
                <a:cs typeface="Century Gothic"/>
              </a:rPr>
              <a:t> A LEED rating can be obtained at little cost to the project if the owner sets the standard early. </a:t>
            </a:r>
          </a:p>
        </p:txBody>
      </p:sp>
      <p:pic>
        <p:nvPicPr>
          <p:cNvPr id="30" name="Picture 29" descr="BEDTOWER.JPG"/>
          <p:cNvPicPr>
            <a:picLocks noChangeAspect="1"/>
          </p:cNvPicPr>
          <p:nvPr/>
        </p:nvPicPr>
        <p:blipFill>
          <a:blip r:embed="rId7" cstate="print"/>
          <a:stretch>
            <a:fillRect/>
          </a:stretch>
        </p:blipFill>
        <p:spPr>
          <a:xfrm>
            <a:off x="11734800" y="3657600"/>
            <a:ext cx="3810000" cy="250031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st.bmp"/>
          <p:cNvPicPr>
            <a:picLocks noChangeAspect="1"/>
          </p:cNvPicPr>
          <p:nvPr/>
        </p:nvPicPr>
        <p:blipFill>
          <a:blip r:embed="rId2" cstate="print"/>
          <a:stretch>
            <a:fillRect/>
          </a:stretch>
        </p:blipFill>
        <p:spPr>
          <a:xfrm>
            <a:off x="2409825" y="4438650"/>
            <a:ext cx="6734175" cy="1885950"/>
          </a:xfrm>
          <a:prstGeom prst="rect">
            <a:avLst/>
          </a:prstGeom>
        </p:spPr>
      </p:pic>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t>HGA Architects &amp; Engineers</a:t>
            </a:r>
          </a:p>
          <a:p>
            <a:r>
              <a:rPr lang="en-US" dirty="0" smtClean="0"/>
              <a:t>Mike </a:t>
            </a:r>
            <a:r>
              <a:rPr lang="en-US" dirty="0" err="1" smtClean="0"/>
              <a:t>Torine</a:t>
            </a:r>
            <a:endParaRPr lang="en-US" dirty="0" smtClean="0"/>
          </a:p>
          <a:p>
            <a:r>
              <a:rPr lang="en-US" dirty="0" smtClean="0"/>
              <a:t>Wayne Johnson</a:t>
            </a:r>
          </a:p>
          <a:p>
            <a:r>
              <a:rPr lang="en-US" dirty="0" smtClean="0"/>
              <a:t>RD Ruffin</a:t>
            </a:r>
          </a:p>
          <a:p>
            <a:r>
              <a:rPr lang="en-US" dirty="0" smtClean="0"/>
              <a:t>Chad O’Donnell</a:t>
            </a:r>
          </a:p>
          <a:p>
            <a:r>
              <a:rPr lang="en-US" dirty="0" smtClean="0"/>
              <a:t>Paul </a:t>
            </a:r>
            <a:r>
              <a:rPr lang="en-US" dirty="0" err="1" smtClean="0"/>
              <a:t>Gruettner</a:t>
            </a:r>
            <a:endParaRPr lang="en-US" dirty="0" smtClean="0"/>
          </a:p>
          <a:p>
            <a:r>
              <a:rPr lang="en-US" dirty="0" smtClean="0"/>
              <a:t>Pat Hunt</a:t>
            </a:r>
          </a:p>
          <a:p>
            <a:r>
              <a:rPr lang="en-US" dirty="0" smtClean="0"/>
              <a:t>Jim Koehler</a:t>
            </a:r>
          </a:p>
          <a:p>
            <a:r>
              <a:rPr lang="en-US" dirty="0" smtClean="0"/>
              <a:t>Michael Woodson</a:t>
            </a:r>
            <a:endParaRPr lang="en-US" dirty="0"/>
          </a:p>
        </p:txBody>
      </p:sp>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151853"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724400"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438399"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7010401" y="108386"/>
            <a:ext cx="1981199" cy="1187014"/>
          </a:xfrm>
          <a:prstGeom prst="rect">
            <a:avLst/>
          </a:prstGeom>
          <a:noFill/>
          <a:ln w="9525">
            <a:noFill/>
            <a:miter lim="800000"/>
            <a:headEnd/>
            <a:tailEnd/>
          </a:ln>
        </p:spPr>
      </p:pic>
      <p:sp>
        <p:nvSpPr>
          <p:cNvPr id="25" name="TextBox 24"/>
          <p:cNvSpPr txBox="1"/>
          <p:nvPr/>
        </p:nvSpPr>
        <p:spPr>
          <a:xfrm>
            <a:off x="304800" y="1600200"/>
            <a:ext cx="4648200" cy="3816429"/>
          </a:xfrm>
          <a:prstGeom prst="rect">
            <a:avLst/>
          </a:prstGeom>
          <a:noFill/>
        </p:spPr>
        <p:txBody>
          <a:bodyPr wrap="square" rtlCol="0">
            <a:spAutoFit/>
          </a:bodyPr>
          <a:lstStyle/>
          <a:p>
            <a:r>
              <a:rPr lang="en-US" b="1" dirty="0" smtClean="0">
                <a:latin typeface="Century Gothic" pitchFamily="34" charset="0"/>
              </a:rPr>
              <a:t>Presentation Outline</a:t>
            </a:r>
          </a:p>
          <a:p>
            <a:pPr marL="514350" indent="-514350">
              <a:buFont typeface="+mj-lt"/>
              <a:buAutoNum type="romanUcPeriod"/>
            </a:pPr>
            <a:r>
              <a:rPr lang="en-US" dirty="0" smtClean="0">
                <a:latin typeface="Century Gothic" pitchFamily="34" charset="0"/>
              </a:rPr>
              <a:t>Project Overview</a:t>
            </a:r>
          </a:p>
          <a:p>
            <a:pPr marL="514350" indent="-514350">
              <a:buFont typeface="+mj-lt"/>
              <a:buAutoNum type="romanUcPeriod"/>
            </a:pPr>
            <a:r>
              <a:rPr lang="en-US" dirty="0" smtClean="0">
                <a:latin typeface="Century Gothic" pitchFamily="34" charset="0"/>
              </a:rPr>
              <a:t>LEED/Sustainability Study</a:t>
            </a:r>
          </a:p>
          <a:p>
            <a:pPr marL="514350" indent="-514350">
              <a:buFont typeface="+mj-lt"/>
              <a:buAutoNum type="romanUcPeriod"/>
            </a:pPr>
            <a:r>
              <a:rPr lang="en-US" dirty="0" smtClean="0">
                <a:latin typeface="Century Gothic" pitchFamily="34" charset="0"/>
              </a:rPr>
              <a:t>Patient Room LED Lighting</a:t>
            </a:r>
          </a:p>
          <a:p>
            <a:pPr marL="971550" lvl="1" indent="-514350">
              <a:buFont typeface="+mj-lt"/>
              <a:buAutoNum type="romanUcPeriod"/>
            </a:pPr>
            <a:r>
              <a:rPr lang="en-US" dirty="0" smtClean="0">
                <a:latin typeface="Century Gothic" pitchFamily="34" charset="0"/>
              </a:rPr>
              <a:t>Lighting Breadth</a:t>
            </a:r>
          </a:p>
          <a:p>
            <a:pPr marL="971550" lvl="1"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dirty="0" smtClean="0">
                <a:latin typeface="Century Gothic" pitchFamily="34" charset="0"/>
              </a:rPr>
              <a:t>Bed Tower Schedule Analysis</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r>
              <a:rPr lang="en-US" b="1" dirty="0" smtClean="0">
                <a:solidFill>
                  <a:schemeClr val="accent6"/>
                </a:solidFill>
                <a:latin typeface="Century Gothic" pitchFamily="34" charset="0"/>
              </a:rPr>
              <a:t>Acknowledgements</a:t>
            </a:r>
          </a:p>
          <a:p>
            <a:pPr marL="514350" indent="-514350">
              <a:buFont typeface="+mj-lt"/>
              <a:buAutoNum type="romanUcPeriod"/>
            </a:pPr>
            <a:r>
              <a:rPr lang="en-US" dirty="0" smtClean="0">
                <a:latin typeface="Century Gothic" pitchFamily="34" charset="0"/>
              </a:rPr>
              <a:t>Questions &amp; Answers</a:t>
            </a:r>
          </a:p>
          <a:p>
            <a:pPr marL="514350" indent="-514350"/>
            <a:endParaRPr lang="en-US" dirty="0" smtClean="0"/>
          </a:p>
        </p:txBody>
      </p:sp>
      <p:sp>
        <p:nvSpPr>
          <p:cNvPr id="27" name="TextBox 26"/>
          <p:cNvSpPr txBox="1"/>
          <p:nvPr/>
        </p:nvSpPr>
        <p:spPr>
          <a:xfrm>
            <a:off x="10972800" y="457200"/>
            <a:ext cx="6324600" cy="584775"/>
          </a:xfrm>
          <a:prstGeom prst="rect">
            <a:avLst/>
          </a:prstGeom>
          <a:noFill/>
        </p:spPr>
        <p:txBody>
          <a:bodyPr wrap="square" rtlCol="0">
            <a:spAutoFit/>
          </a:bodyPr>
          <a:lstStyle/>
          <a:p>
            <a:r>
              <a:rPr lang="en-US" sz="3200" b="1" dirty="0" smtClean="0">
                <a:solidFill>
                  <a:schemeClr val="bg1"/>
                </a:solidFill>
                <a:latin typeface="Century Gothic" pitchFamily="34" charset="0"/>
              </a:rPr>
              <a:t>Acknowledgements</a:t>
            </a:r>
          </a:p>
        </p:txBody>
      </p:sp>
      <p:sp>
        <p:nvSpPr>
          <p:cNvPr id="14" name="TextBox 13"/>
          <p:cNvSpPr txBox="1"/>
          <p:nvPr/>
        </p:nvSpPr>
        <p:spPr>
          <a:xfrm>
            <a:off x="20726400" y="457200"/>
            <a:ext cx="4419600" cy="584775"/>
          </a:xfrm>
          <a:prstGeom prst="rect">
            <a:avLst/>
          </a:prstGeom>
          <a:noFill/>
        </p:spPr>
        <p:txBody>
          <a:bodyPr wrap="square" rtlCol="0">
            <a:spAutoFit/>
          </a:bodyPr>
          <a:lstStyle/>
          <a:p>
            <a:r>
              <a:rPr lang="en-US" sz="3200" b="1" dirty="0" smtClean="0">
                <a:solidFill>
                  <a:schemeClr val="bg1"/>
                </a:solidFill>
                <a:latin typeface="Century Gothic" pitchFamily="34" charset="0"/>
              </a:rPr>
              <a:t>Acknowledgements</a:t>
            </a:r>
          </a:p>
        </p:txBody>
      </p:sp>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sp>
        <p:nvSpPr>
          <p:cNvPr id="21" name="Rectangle 20"/>
          <p:cNvSpPr/>
          <p:nvPr/>
        </p:nvSpPr>
        <p:spPr>
          <a:xfrm>
            <a:off x="9525000" y="1600200"/>
            <a:ext cx="5029200" cy="4278094"/>
          </a:xfrm>
          <a:prstGeom prst="rect">
            <a:avLst/>
          </a:prstGeom>
        </p:spPr>
        <p:txBody>
          <a:bodyPr wrap="square">
            <a:spAutoFit/>
          </a:bodyPr>
          <a:lstStyle/>
          <a:p>
            <a:r>
              <a:rPr lang="en-US" sz="2400" b="1" i="1" dirty="0" smtClean="0">
                <a:latin typeface="Century Gothic" pitchFamily="34" charset="0"/>
              </a:rPr>
              <a:t>Penn State Architectural Engineering Faculty</a:t>
            </a:r>
          </a:p>
          <a:p>
            <a:r>
              <a:rPr lang="en-US" dirty="0" smtClean="0">
                <a:latin typeface="Century Gothic" pitchFamily="34" charset="0"/>
              </a:rPr>
              <a:t>Chris </a:t>
            </a:r>
            <a:r>
              <a:rPr lang="en-US" dirty="0" err="1" smtClean="0">
                <a:latin typeface="Century Gothic" pitchFamily="34" charset="0"/>
              </a:rPr>
              <a:t>Magent</a:t>
            </a:r>
            <a:endParaRPr lang="en-US" dirty="0" smtClean="0">
              <a:latin typeface="Century Gothic" pitchFamily="34" charset="0"/>
            </a:endParaRPr>
          </a:p>
          <a:p>
            <a:r>
              <a:rPr lang="en-US" dirty="0" smtClean="0">
                <a:latin typeface="Century Gothic" pitchFamily="34" charset="0"/>
              </a:rPr>
              <a:t>Professor </a:t>
            </a:r>
            <a:r>
              <a:rPr lang="en-US" dirty="0" err="1" smtClean="0">
                <a:latin typeface="Century Gothic" pitchFamily="34" charset="0"/>
              </a:rPr>
              <a:t>Parfitt</a:t>
            </a:r>
            <a:endParaRPr lang="en-US" dirty="0" smtClean="0">
              <a:latin typeface="Century Gothic" pitchFamily="34" charset="0"/>
            </a:endParaRPr>
          </a:p>
          <a:p>
            <a:r>
              <a:rPr lang="en-US" dirty="0" smtClean="0">
                <a:latin typeface="Century Gothic" pitchFamily="34" charset="0"/>
              </a:rPr>
              <a:t>Professor Holland</a:t>
            </a:r>
          </a:p>
          <a:p>
            <a:r>
              <a:rPr lang="en-US" dirty="0" smtClean="0">
                <a:latin typeface="Century Gothic" pitchFamily="34" charset="0"/>
              </a:rPr>
              <a:t>Corey Wilkinson</a:t>
            </a:r>
          </a:p>
          <a:p>
            <a:endParaRPr lang="en-US" sz="2400" b="1" i="1" dirty="0" smtClean="0">
              <a:latin typeface="Century Gothic" pitchFamily="34" charset="0"/>
            </a:endParaRPr>
          </a:p>
          <a:p>
            <a:r>
              <a:rPr lang="en-US" sz="2400" b="1" i="1" dirty="0" smtClean="0">
                <a:latin typeface="Century Gothic" pitchFamily="34" charset="0"/>
              </a:rPr>
              <a:t>Turner Construction</a:t>
            </a:r>
          </a:p>
          <a:p>
            <a:r>
              <a:rPr lang="en-US" dirty="0" smtClean="0">
                <a:latin typeface="Century Gothic" pitchFamily="34" charset="0"/>
              </a:rPr>
              <a:t>Bill Swanson</a:t>
            </a:r>
          </a:p>
          <a:p>
            <a:r>
              <a:rPr lang="en-US" dirty="0" smtClean="0">
                <a:latin typeface="Century Gothic" pitchFamily="34" charset="0"/>
              </a:rPr>
              <a:t>Joel Miner</a:t>
            </a:r>
          </a:p>
          <a:p>
            <a:r>
              <a:rPr lang="en-US" dirty="0" smtClean="0">
                <a:latin typeface="Century Gothic" pitchFamily="34" charset="0"/>
              </a:rPr>
              <a:t>Jeremy Klinger</a:t>
            </a:r>
          </a:p>
          <a:p>
            <a:r>
              <a:rPr lang="en-US" dirty="0" smtClean="0">
                <a:latin typeface="Century Gothic" pitchFamily="34" charset="0"/>
              </a:rPr>
              <a:t>Chris McCrae</a:t>
            </a:r>
          </a:p>
        </p:txBody>
      </p:sp>
      <p:sp>
        <p:nvSpPr>
          <p:cNvPr id="22" name="Rectangle 21"/>
          <p:cNvSpPr/>
          <p:nvPr/>
        </p:nvSpPr>
        <p:spPr>
          <a:xfrm>
            <a:off x="13487400" y="1661279"/>
            <a:ext cx="4495800" cy="3170099"/>
          </a:xfrm>
          <a:prstGeom prst="rect">
            <a:avLst/>
          </a:prstGeom>
        </p:spPr>
        <p:txBody>
          <a:bodyPr wrap="square">
            <a:spAutoFit/>
          </a:bodyPr>
          <a:lstStyle/>
          <a:p>
            <a:r>
              <a:rPr lang="en-US" sz="2400" b="1" i="1" dirty="0" smtClean="0">
                <a:latin typeface="Century Gothic" pitchFamily="34" charset="0"/>
              </a:rPr>
              <a:t>HGA Architects &amp; Engineers</a:t>
            </a:r>
          </a:p>
          <a:p>
            <a:r>
              <a:rPr lang="en-US" dirty="0" smtClean="0">
                <a:latin typeface="Century Gothic" pitchFamily="34" charset="0"/>
              </a:rPr>
              <a:t>Mike </a:t>
            </a:r>
            <a:r>
              <a:rPr lang="en-US" dirty="0" err="1" smtClean="0">
                <a:latin typeface="Century Gothic" pitchFamily="34" charset="0"/>
              </a:rPr>
              <a:t>Torine</a:t>
            </a:r>
            <a:endParaRPr lang="en-US" dirty="0" smtClean="0">
              <a:latin typeface="Century Gothic" pitchFamily="34" charset="0"/>
            </a:endParaRPr>
          </a:p>
          <a:p>
            <a:r>
              <a:rPr lang="en-US" dirty="0" smtClean="0">
                <a:latin typeface="Century Gothic" pitchFamily="34" charset="0"/>
              </a:rPr>
              <a:t>Wayne Johnson</a:t>
            </a:r>
          </a:p>
          <a:p>
            <a:r>
              <a:rPr lang="en-US" dirty="0" smtClean="0">
                <a:latin typeface="Century Gothic" pitchFamily="34" charset="0"/>
              </a:rPr>
              <a:t>RD Ruffin</a:t>
            </a:r>
          </a:p>
          <a:p>
            <a:r>
              <a:rPr lang="en-US" dirty="0" smtClean="0">
                <a:latin typeface="Century Gothic" pitchFamily="34" charset="0"/>
              </a:rPr>
              <a:t>Chad O’Donnell</a:t>
            </a:r>
          </a:p>
          <a:p>
            <a:r>
              <a:rPr lang="en-US" dirty="0" smtClean="0">
                <a:latin typeface="Century Gothic" pitchFamily="34" charset="0"/>
              </a:rPr>
              <a:t>Paul </a:t>
            </a:r>
            <a:r>
              <a:rPr lang="en-US" dirty="0" err="1" smtClean="0">
                <a:latin typeface="Century Gothic" pitchFamily="34" charset="0"/>
              </a:rPr>
              <a:t>Gruettner</a:t>
            </a:r>
            <a:endParaRPr lang="en-US" dirty="0" smtClean="0">
              <a:latin typeface="Century Gothic" pitchFamily="34" charset="0"/>
            </a:endParaRPr>
          </a:p>
          <a:p>
            <a:r>
              <a:rPr lang="en-US" dirty="0" smtClean="0">
                <a:latin typeface="Century Gothic" pitchFamily="34" charset="0"/>
              </a:rPr>
              <a:t>Pat Hunt</a:t>
            </a:r>
          </a:p>
          <a:p>
            <a:r>
              <a:rPr lang="en-US" dirty="0" smtClean="0">
                <a:latin typeface="Century Gothic" pitchFamily="34" charset="0"/>
              </a:rPr>
              <a:t>Jim Koehler</a:t>
            </a:r>
          </a:p>
          <a:p>
            <a:r>
              <a:rPr lang="en-US" dirty="0" smtClean="0">
                <a:latin typeface="Century Gothic" pitchFamily="34" charset="0"/>
              </a:rPr>
              <a:t>Michael Woodson</a:t>
            </a:r>
            <a:endParaRPr lang="en-US" dirty="0">
              <a:latin typeface="Century Gothic" pitchFamily="34" charset="0"/>
            </a:endParaRPr>
          </a:p>
        </p:txBody>
      </p:sp>
      <p:sp>
        <p:nvSpPr>
          <p:cNvPr id="23" name="Rectangle 22"/>
          <p:cNvSpPr/>
          <p:nvPr/>
        </p:nvSpPr>
        <p:spPr>
          <a:xfrm>
            <a:off x="18669000" y="1676400"/>
            <a:ext cx="3505200" cy="4308872"/>
          </a:xfrm>
          <a:prstGeom prst="rect">
            <a:avLst/>
          </a:prstGeom>
        </p:spPr>
        <p:txBody>
          <a:bodyPr wrap="square">
            <a:spAutoFit/>
          </a:bodyPr>
          <a:lstStyle/>
          <a:p>
            <a:r>
              <a:rPr lang="en-US" sz="2400" b="1" i="1" dirty="0" smtClean="0"/>
              <a:t>Haines &amp;</a:t>
            </a:r>
            <a:r>
              <a:rPr lang="en-US" sz="2400" b="1" i="1" dirty="0" err="1" smtClean="0"/>
              <a:t>Kibblehouse</a:t>
            </a:r>
            <a:endParaRPr lang="en-US" sz="2400" b="1" i="1" dirty="0" smtClean="0"/>
          </a:p>
          <a:p>
            <a:pPr>
              <a:spcAft>
                <a:spcPts val="600"/>
              </a:spcAft>
            </a:pPr>
            <a:r>
              <a:rPr lang="en-US" dirty="0" smtClean="0"/>
              <a:t>Tom </a:t>
            </a:r>
            <a:r>
              <a:rPr lang="en-US" dirty="0" err="1" smtClean="0"/>
              <a:t>Spenillo</a:t>
            </a:r>
            <a:endParaRPr lang="en-US" dirty="0" smtClean="0"/>
          </a:p>
          <a:p>
            <a:r>
              <a:rPr lang="en-US" sz="2400" b="1" i="1" dirty="0" smtClean="0"/>
              <a:t>Hamada Inc</a:t>
            </a:r>
            <a:r>
              <a:rPr lang="en-US" b="1" i="1" dirty="0" smtClean="0"/>
              <a:t>.</a:t>
            </a:r>
          </a:p>
          <a:p>
            <a:pPr>
              <a:spcAft>
                <a:spcPts val="600"/>
              </a:spcAft>
            </a:pPr>
            <a:r>
              <a:rPr lang="en-US" dirty="0" smtClean="0"/>
              <a:t>Joe </a:t>
            </a:r>
            <a:r>
              <a:rPr lang="en-US" dirty="0" err="1" smtClean="0"/>
              <a:t>Bruski</a:t>
            </a:r>
            <a:endParaRPr lang="en-US" dirty="0" smtClean="0"/>
          </a:p>
          <a:p>
            <a:r>
              <a:rPr lang="en-US" sz="2400" b="1" i="1" dirty="0" smtClean="0"/>
              <a:t>Thomas Building Group</a:t>
            </a:r>
          </a:p>
          <a:p>
            <a:pPr>
              <a:spcAft>
                <a:spcPts val="600"/>
              </a:spcAft>
            </a:pPr>
            <a:r>
              <a:rPr lang="en-US" dirty="0" smtClean="0"/>
              <a:t>Michael </a:t>
            </a:r>
            <a:r>
              <a:rPr lang="en-US" dirty="0" err="1" smtClean="0"/>
              <a:t>Gejer</a:t>
            </a:r>
            <a:endParaRPr lang="en-US" dirty="0" smtClean="0"/>
          </a:p>
          <a:p>
            <a:r>
              <a:rPr lang="en-US" sz="2400" b="1" i="1" dirty="0" smtClean="0"/>
              <a:t>Hispanic Ventures</a:t>
            </a:r>
          </a:p>
          <a:p>
            <a:pPr>
              <a:spcAft>
                <a:spcPts val="600"/>
              </a:spcAft>
            </a:pPr>
            <a:r>
              <a:rPr lang="en-US" dirty="0" smtClean="0"/>
              <a:t>Len </a:t>
            </a:r>
            <a:r>
              <a:rPr lang="en-US" dirty="0" err="1" smtClean="0"/>
              <a:t>Spatocco</a:t>
            </a:r>
            <a:endParaRPr lang="en-US" dirty="0" smtClean="0"/>
          </a:p>
          <a:p>
            <a:r>
              <a:rPr lang="en-US" sz="2400" b="1" i="1" dirty="0" err="1" smtClean="0"/>
              <a:t>SwisslogTranslogic</a:t>
            </a:r>
            <a:endParaRPr lang="en-US" sz="2400" b="1" i="1" dirty="0" smtClean="0"/>
          </a:p>
          <a:p>
            <a:pPr>
              <a:spcAft>
                <a:spcPts val="600"/>
              </a:spcAft>
            </a:pPr>
            <a:r>
              <a:rPr lang="en-US" dirty="0" smtClean="0"/>
              <a:t>Jeff Mazur</a:t>
            </a:r>
            <a:endParaRPr lang="en-US" dirty="0"/>
          </a:p>
        </p:txBody>
      </p:sp>
      <p:sp>
        <p:nvSpPr>
          <p:cNvPr id="24" name="Rectangle 23"/>
          <p:cNvSpPr/>
          <p:nvPr/>
        </p:nvSpPr>
        <p:spPr>
          <a:xfrm>
            <a:off x="22707600" y="1752600"/>
            <a:ext cx="3352800" cy="3908762"/>
          </a:xfrm>
          <a:prstGeom prst="rect">
            <a:avLst/>
          </a:prstGeom>
        </p:spPr>
        <p:txBody>
          <a:bodyPr wrap="square">
            <a:spAutoFit/>
          </a:bodyPr>
          <a:lstStyle/>
          <a:p>
            <a:r>
              <a:rPr lang="en-US" sz="2400" b="1" i="1" dirty="0" smtClean="0"/>
              <a:t>E.J. </a:t>
            </a:r>
            <a:r>
              <a:rPr lang="en-US" sz="2400" b="1" i="1" dirty="0" err="1" smtClean="0"/>
              <a:t>Deseta</a:t>
            </a:r>
            <a:r>
              <a:rPr lang="en-US" sz="2400" b="1" i="1" dirty="0" smtClean="0"/>
              <a:t> Company</a:t>
            </a:r>
          </a:p>
          <a:p>
            <a:pPr>
              <a:spcAft>
                <a:spcPts val="600"/>
              </a:spcAft>
            </a:pPr>
            <a:r>
              <a:rPr lang="en-US" dirty="0" smtClean="0"/>
              <a:t>Sean Brooks</a:t>
            </a:r>
          </a:p>
          <a:p>
            <a:r>
              <a:rPr lang="en-US" sz="2400" b="1" i="1" dirty="0" err="1" smtClean="0"/>
              <a:t>Majek</a:t>
            </a:r>
            <a:r>
              <a:rPr lang="en-US" sz="2400" b="1" i="1" dirty="0" smtClean="0"/>
              <a:t> Fire Protection</a:t>
            </a:r>
          </a:p>
          <a:p>
            <a:pPr>
              <a:spcAft>
                <a:spcPts val="600"/>
              </a:spcAft>
            </a:pPr>
            <a:r>
              <a:rPr lang="en-US" dirty="0" smtClean="0"/>
              <a:t>George Dougherty</a:t>
            </a:r>
          </a:p>
          <a:p>
            <a:r>
              <a:rPr lang="en-US" sz="2400" b="1" i="1" dirty="0" err="1" smtClean="0"/>
              <a:t>Falasca</a:t>
            </a:r>
            <a:r>
              <a:rPr lang="en-US" sz="2400" b="1" i="1" dirty="0" smtClean="0"/>
              <a:t> Mechanical</a:t>
            </a:r>
          </a:p>
          <a:p>
            <a:pPr>
              <a:spcAft>
                <a:spcPts val="600"/>
              </a:spcAft>
            </a:pPr>
            <a:r>
              <a:rPr lang="en-US" dirty="0" smtClean="0"/>
              <a:t>Wally </a:t>
            </a:r>
            <a:r>
              <a:rPr lang="en-US" dirty="0" err="1" smtClean="0"/>
              <a:t>Copestick</a:t>
            </a:r>
            <a:endParaRPr lang="en-US" dirty="0" smtClean="0"/>
          </a:p>
          <a:p>
            <a:r>
              <a:rPr lang="en-US" sz="2400" b="1" i="1" dirty="0" smtClean="0"/>
              <a:t>Johnson Controls</a:t>
            </a:r>
          </a:p>
          <a:p>
            <a:pPr>
              <a:spcAft>
                <a:spcPts val="600"/>
              </a:spcAft>
            </a:pPr>
            <a:r>
              <a:rPr lang="en-US" dirty="0" smtClean="0"/>
              <a:t>Kyle Bonner</a:t>
            </a:r>
          </a:p>
          <a:p>
            <a:r>
              <a:rPr lang="en-US" sz="2400" b="1" i="1" dirty="0" err="1" smtClean="0"/>
              <a:t>Palmieri</a:t>
            </a:r>
            <a:r>
              <a:rPr lang="en-US" sz="2400" b="1" i="1" dirty="0" smtClean="0"/>
              <a:t> Electric</a:t>
            </a:r>
          </a:p>
          <a:p>
            <a:pPr>
              <a:spcAft>
                <a:spcPts val="600"/>
              </a:spcAft>
            </a:pPr>
            <a:r>
              <a:rPr lang="en-US" dirty="0" smtClean="0"/>
              <a:t>Sharon </a:t>
            </a:r>
            <a:r>
              <a:rPr lang="en-US" dirty="0" err="1" smtClean="0"/>
              <a:t>Ashbridge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1st.bmp"/>
          <p:cNvPicPr>
            <a:picLocks noChangeAspect="1"/>
          </p:cNvPicPr>
          <p:nvPr/>
        </p:nvPicPr>
        <p:blipFill>
          <a:blip r:embed="rId2" cstate="print"/>
          <a:stretch>
            <a:fillRect/>
          </a:stretch>
        </p:blipFill>
        <p:spPr>
          <a:xfrm>
            <a:off x="11506200" y="4362450"/>
            <a:ext cx="6734175" cy="1885950"/>
          </a:xfrm>
          <a:prstGeom prst="rect">
            <a:avLst/>
          </a:prstGeom>
        </p:spPr>
      </p:pic>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9296400"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3868947"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11582946"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16154948" y="108386"/>
            <a:ext cx="1981199" cy="1187014"/>
          </a:xfrm>
          <a:prstGeom prst="rect">
            <a:avLst/>
          </a:prstGeom>
          <a:noFill/>
          <a:ln w="9525">
            <a:noFill/>
            <a:miter lim="800000"/>
            <a:headEnd/>
            <a:tailEnd/>
          </a:ln>
        </p:spPr>
      </p:pic>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sp>
        <p:nvSpPr>
          <p:cNvPr id="14" name="TextBox 13"/>
          <p:cNvSpPr txBox="1"/>
          <p:nvPr/>
        </p:nvSpPr>
        <p:spPr>
          <a:xfrm>
            <a:off x="9448800" y="1905000"/>
            <a:ext cx="6400800" cy="707886"/>
          </a:xfrm>
          <a:prstGeom prst="rect">
            <a:avLst/>
          </a:prstGeom>
          <a:noFill/>
        </p:spPr>
        <p:txBody>
          <a:bodyPr wrap="square" rtlCol="0">
            <a:spAutoFit/>
          </a:bodyPr>
          <a:lstStyle/>
          <a:p>
            <a:r>
              <a:rPr lang="en-US" sz="4000" dirty="0" smtClean="0">
                <a:latin typeface="Century Gothic" pitchFamily="34" charset="0"/>
              </a:rPr>
              <a:t>Questions &amp; Answers</a:t>
            </a:r>
            <a:endParaRPr lang="en-US" sz="4000" dirty="0">
              <a:latin typeface="Century Gothic"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st.bmp"/>
          <p:cNvPicPr>
            <a:picLocks noChangeAspect="1"/>
          </p:cNvPicPr>
          <p:nvPr/>
        </p:nvPicPr>
        <p:blipFill>
          <a:blip r:embed="rId3" cstate="print"/>
          <a:stretch>
            <a:fillRect/>
          </a:stretch>
        </p:blipFill>
        <p:spPr>
          <a:xfrm>
            <a:off x="2409825" y="4438650"/>
            <a:ext cx="6734175" cy="1885950"/>
          </a:xfrm>
          <a:prstGeom prst="rect">
            <a:avLst/>
          </a:prstGeom>
        </p:spPr>
      </p:pic>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cstate="print"/>
          <a:srcRect/>
          <a:stretch>
            <a:fillRect/>
          </a:stretch>
        </p:blipFill>
        <p:spPr bwMode="auto">
          <a:xfrm>
            <a:off x="151853"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724400"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2438399"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7010401" y="108386"/>
            <a:ext cx="1981199" cy="1187014"/>
          </a:xfrm>
          <a:prstGeom prst="rect">
            <a:avLst/>
          </a:prstGeom>
          <a:noFill/>
          <a:ln w="9525">
            <a:noFill/>
            <a:miter lim="800000"/>
            <a:headEnd/>
            <a:tailEnd/>
          </a:ln>
        </p:spPr>
      </p:pic>
      <p:sp>
        <p:nvSpPr>
          <p:cNvPr id="25" name="TextBox 24"/>
          <p:cNvSpPr txBox="1"/>
          <p:nvPr/>
        </p:nvSpPr>
        <p:spPr>
          <a:xfrm>
            <a:off x="304800" y="1600200"/>
            <a:ext cx="4648200" cy="3816429"/>
          </a:xfrm>
          <a:prstGeom prst="rect">
            <a:avLst/>
          </a:prstGeom>
          <a:noFill/>
        </p:spPr>
        <p:txBody>
          <a:bodyPr wrap="square" rtlCol="0">
            <a:spAutoFit/>
          </a:bodyPr>
          <a:lstStyle/>
          <a:p>
            <a:r>
              <a:rPr lang="en-US" b="1" dirty="0" smtClean="0">
                <a:latin typeface="Century Gothic" pitchFamily="34" charset="0"/>
              </a:rPr>
              <a:t>Presentation Outline</a:t>
            </a:r>
          </a:p>
          <a:p>
            <a:pPr marL="514350" indent="-514350">
              <a:buFont typeface="+mj-lt"/>
              <a:buAutoNum type="romanUcPeriod"/>
            </a:pPr>
            <a:r>
              <a:rPr lang="en-US" b="1" dirty="0" smtClean="0">
                <a:solidFill>
                  <a:schemeClr val="accent6"/>
                </a:solidFill>
                <a:latin typeface="Century Gothic" pitchFamily="34" charset="0"/>
              </a:rPr>
              <a:t>Project Overview</a:t>
            </a:r>
          </a:p>
          <a:p>
            <a:pPr marL="514350" indent="-514350">
              <a:buFont typeface="+mj-lt"/>
              <a:buAutoNum type="romanUcPeriod"/>
            </a:pPr>
            <a:r>
              <a:rPr lang="en-US" dirty="0" smtClean="0">
                <a:latin typeface="Century Gothic" pitchFamily="34" charset="0"/>
              </a:rPr>
              <a:t>LEED/Sustainability Study</a:t>
            </a:r>
          </a:p>
          <a:p>
            <a:pPr marL="514350" indent="-514350">
              <a:buFont typeface="+mj-lt"/>
              <a:buAutoNum type="romanUcPeriod"/>
            </a:pPr>
            <a:r>
              <a:rPr lang="en-US" dirty="0" smtClean="0">
                <a:latin typeface="Century Gothic" pitchFamily="34" charset="0"/>
              </a:rPr>
              <a:t>Patient Room LED Lighting</a:t>
            </a:r>
          </a:p>
          <a:p>
            <a:pPr marL="971550" lvl="1" indent="-514350">
              <a:buFont typeface="+mj-lt"/>
              <a:buAutoNum type="romanUcPeriod"/>
            </a:pPr>
            <a:r>
              <a:rPr lang="en-US" dirty="0" smtClean="0">
                <a:latin typeface="Century Gothic" pitchFamily="34" charset="0"/>
              </a:rPr>
              <a:t>Lighting Breadth</a:t>
            </a:r>
          </a:p>
          <a:p>
            <a:pPr marL="971550" lvl="1"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dirty="0" smtClean="0">
                <a:latin typeface="Century Gothic" pitchFamily="34" charset="0"/>
              </a:rPr>
              <a:t>Bed Tower Schedule Analysis</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r>
              <a:rPr lang="en-US" dirty="0" smtClean="0">
                <a:latin typeface="Century Gothic" pitchFamily="34" charset="0"/>
              </a:rPr>
              <a:t>Acknowledgements</a:t>
            </a:r>
          </a:p>
          <a:p>
            <a:pPr marL="514350" indent="-514350">
              <a:buFont typeface="+mj-lt"/>
              <a:buAutoNum type="romanUcPeriod"/>
            </a:pPr>
            <a:r>
              <a:rPr lang="en-US" dirty="0" smtClean="0">
                <a:latin typeface="Century Gothic" pitchFamily="34" charset="0"/>
              </a:rPr>
              <a:t>Questions &amp; Answers</a:t>
            </a:r>
          </a:p>
          <a:p>
            <a:pPr marL="514350" indent="-514350"/>
            <a:endParaRPr lang="en-US" dirty="0" smtClean="0"/>
          </a:p>
        </p:txBody>
      </p:sp>
      <p:sp>
        <p:nvSpPr>
          <p:cNvPr id="27" name="TextBox 26"/>
          <p:cNvSpPr txBox="1"/>
          <p:nvPr/>
        </p:nvSpPr>
        <p:spPr>
          <a:xfrm>
            <a:off x="11887200" y="457200"/>
            <a:ext cx="4114800" cy="584775"/>
          </a:xfrm>
          <a:prstGeom prst="rect">
            <a:avLst/>
          </a:prstGeom>
          <a:noFill/>
        </p:spPr>
        <p:txBody>
          <a:bodyPr wrap="square" rtlCol="0">
            <a:spAutoFit/>
          </a:bodyPr>
          <a:lstStyle/>
          <a:p>
            <a:r>
              <a:rPr lang="en-US" sz="3200" b="1" dirty="0" smtClean="0">
                <a:solidFill>
                  <a:schemeClr val="bg1"/>
                </a:solidFill>
                <a:latin typeface="Century Gothic" pitchFamily="34" charset="0"/>
              </a:rPr>
              <a:t>Project Overview</a:t>
            </a:r>
          </a:p>
        </p:txBody>
      </p:sp>
      <p:sp>
        <p:nvSpPr>
          <p:cNvPr id="14" name="TextBox 13"/>
          <p:cNvSpPr txBox="1"/>
          <p:nvPr/>
        </p:nvSpPr>
        <p:spPr>
          <a:xfrm>
            <a:off x="21336000" y="457200"/>
            <a:ext cx="3810000" cy="584775"/>
          </a:xfrm>
          <a:prstGeom prst="rect">
            <a:avLst/>
          </a:prstGeom>
          <a:noFill/>
        </p:spPr>
        <p:txBody>
          <a:bodyPr wrap="square" rtlCol="0">
            <a:spAutoFit/>
          </a:bodyPr>
          <a:lstStyle/>
          <a:p>
            <a:r>
              <a:rPr lang="en-US" sz="3200" b="1" dirty="0" smtClean="0">
                <a:solidFill>
                  <a:schemeClr val="bg1"/>
                </a:solidFill>
                <a:latin typeface="Century Gothic" pitchFamily="34" charset="0"/>
              </a:rPr>
              <a:t>Project Team</a:t>
            </a:r>
          </a:p>
        </p:txBody>
      </p:sp>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graphicFrame>
        <p:nvGraphicFramePr>
          <p:cNvPr id="22" name="Diagram 21"/>
          <p:cNvGraphicFramePr/>
          <p:nvPr/>
        </p:nvGraphicFramePr>
        <p:xfrm>
          <a:off x="18745200" y="1371600"/>
          <a:ext cx="8229600" cy="4724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3" name="TextBox 22"/>
          <p:cNvSpPr txBox="1"/>
          <p:nvPr/>
        </p:nvSpPr>
        <p:spPr>
          <a:xfrm>
            <a:off x="9601200" y="1828800"/>
            <a:ext cx="8382000" cy="4154984"/>
          </a:xfrm>
          <a:prstGeom prst="rect">
            <a:avLst/>
          </a:prstGeom>
          <a:noFill/>
        </p:spPr>
        <p:txBody>
          <a:bodyPr wrap="square" rtlCol="0">
            <a:spAutoFit/>
          </a:bodyPr>
          <a:lstStyle/>
          <a:p>
            <a:r>
              <a:rPr lang="en-US" dirty="0" smtClean="0">
                <a:latin typeface="Century Gothic" pitchFamily="34" charset="0"/>
              </a:rPr>
              <a:t>Function:		Hospital</a:t>
            </a:r>
          </a:p>
          <a:p>
            <a:endParaRPr lang="en-US" dirty="0" smtClean="0">
              <a:latin typeface="Century Gothic" pitchFamily="34" charset="0"/>
            </a:endParaRPr>
          </a:p>
          <a:p>
            <a:r>
              <a:rPr lang="en-US" dirty="0" smtClean="0">
                <a:latin typeface="Century Gothic" pitchFamily="34" charset="0"/>
              </a:rPr>
              <a:t>Size:			675,000 SF</a:t>
            </a:r>
          </a:p>
          <a:p>
            <a:endParaRPr lang="en-US" dirty="0" smtClean="0">
              <a:latin typeface="Century Gothic" pitchFamily="34" charset="0"/>
            </a:endParaRPr>
          </a:p>
          <a:p>
            <a:r>
              <a:rPr lang="en-US" dirty="0" smtClean="0">
                <a:latin typeface="Century Gothic" pitchFamily="34" charset="0"/>
              </a:rPr>
              <a:t>Height:		8 Stories</a:t>
            </a:r>
          </a:p>
          <a:p>
            <a:endParaRPr/>
          </a:p>
          <a:p>
            <a:r>
              <a:rPr lang="en-US" dirty="0" smtClean="0">
                <a:latin typeface="Century Gothic" pitchFamily="34" charset="0"/>
              </a:rPr>
              <a:t>Delivery Method:	CM @ Risk w/GMP Contract</a:t>
            </a:r>
          </a:p>
          <a:p>
            <a:endParaRPr lang="en-US" dirty="0" smtClean="0">
              <a:latin typeface="Century Gothic" pitchFamily="34" charset="0"/>
            </a:endParaRPr>
          </a:p>
          <a:p>
            <a:r>
              <a:rPr lang="en-US" dirty="0" smtClean="0">
                <a:latin typeface="Century Gothic" pitchFamily="34" charset="0"/>
              </a:rPr>
              <a:t>Cost:			323 Million Construction Costs</a:t>
            </a:r>
          </a:p>
          <a:p>
            <a:endParaRPr lang="en-US" dirty="0" smtClean="0">
              <a:latin typeface="Century Gothic" pitchFamily="34" charset="0"/>
            </a:endParaRPr>
          </a:p>
          <a:p>
            <a:r>
              <a:rPr lang="en-US" dirty="0" smtClean="0">
                <a:latin typeface="Century Gothic" pitchFamily="34" charset="0"/>
              </a:rPr>
              <a:t>Construction  </a:t>
            </a:r>
          </a:p>
          <a:p>
            <a:r>
              <a:rPr lang="en-US" dirty="0" smtClean="0">
                <a:latin typeface="Century Gothic" pitchFamily="34" charset="0"/>
              </a:rPr>
              <a:t>Schedule:		March 2008 – March 2011</a:t>
            </a:r>
            <a:endParaRPr lang="en-US" dirty="0">
              <a:latin typeface="Century Gothic" pitchFamily="34" charset="0"/>
            </a:endParaRPr>
          </a:p>
        </p:txBody>
      </p:sp>
      <p:pic>
        <p:nvPicPr>
          <p:cNvPr id="24" name="Picture 23" descr="Med-Surgery.jpg"/>
          <p:cNvPicPr>
            <a:picLocks noChangeAspect="1"/>
          </p:cNvPicPr>
          <p:nvPr/>
        </p:nvPicPr>
        <p:blipFill>
          <a:blip r:embed="rId12" cstate="print"/>
          <a:stretch>
            <a:fillRect/>
          </a:stretch>
        </p:blipFill>
        <p:spPr>
          <a:xfrm>
            <a:off x="15011400" y="1752600"/>
            <a:ext cx="2925029" cy="1752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st.bmp"/>
          <p:cNvPicPr>
            <a:picLocks noChangeAspect="1"/>
          </p:cNvPicPr>
          <p:nvPr/>
        </p:nvPicPr>
        <p:blipFill>
          <a:blip r:embed="rId3" cstate="print"/>
          <a:stretch>
            <a:fillRect/>
          </a:stretch>
        </p:blipFill>
        <p:spPr>
          <a:xfrm>
            <a:off x="2409825" y="4438650"/>
            <a:ext cx="6734175" cy="1885950"/>
          </a:xfrm>
          <a:prstGeom prst="rect">
            <a:avLst/>
          </a:prstGeom>
        </p:spPr>
      </p:pic>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cstate="print"/>
          <a:srcRect/>
          <a:stretch>
            <a:fillRect/>
          </a:stretch>
        </p:blipFill>
        <p:spPr bwMode="auto">
          <a:xfrm>
            <a:off x="151853"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724400"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2438399"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7010401" y="108386"/>
            <a:ext cx="1981199" cy="1187014"/>
          </a:xfrm>
          <a:prstGeom prst="rect">
            <a:avLst/>
          </a:prstGeom>
          <a:noFill/>
          <a:ln w="9525">
            <a:noFill/>
            <a:miter lim="800000"/>
            <a:headEnd/>
            <a:tailEnd/>
          </a:ln>
        </p:spPr>
      </p:pic>
      <p:sp>
        <p:nvSpPr>
          <p:cNvPr id="25" name="TextBox 24"/>
          <p:cNvSpPr txBox="1"/>
          <p:nvPr/>
        </p:nvSpPr>
        <p:spPr>
          <a:xfrm>
            <a:off x="304800" y="1600200"/>
            <a:ext cx="4648200" cy="3816429"/>
          </a:xfrm>
          <a:prstGeom prst="rect">
            <a:avLst/>
          </a:prstGeom>
          <a:noFill/>
        </p:spPr>
        <p:txBody>
          <a:bodyPr wrap="square" rtlCol="0">
            <a:spAutoFit/>
          </a:bodyPr>
          <a:lstStyle/>
          <a:p>
            <a:r>
              <a:rPr lang="en-US" b="1" dirty="0" smtClean="0">
                <a:latin typeface="Century Gothic" pitchFamily="34" charset="0"/>
              </a:rPr>
              <a:t>Presentation Outline</a:t>
            </a:r>
          </a:p>
          <a:p>
            <a:pPr marL="514350" indent="-514350">
              <a:buFont typeface="+mj-lt"/>
              <a:buAutoNum type="romanUcPeriod"/>
            </a:pPr>
            <a:r>
              <a:rPr lang="en-US" b="1" dirty="0" smtClean="0">
                <a:solidFill>
                  <a:schemeClr val="accent6"/>
                </a:solidFill>
                <a:latin typeface="Century Gothic" pitchFamily="34" charset="0"/>
              </a:rPr>
              <a:t>Project Overview</a:t>
            </a:r>
          </a:p>
          <a:p>
            <a:pPr marL="514350" indent="-514350">
              <a:buFont typeface="+mj-lt"/>
              <a:buAutoNum type="romanUcPeriod"/>
            </a:pPr>
            <a:r>
              <a:rPr lang="en-US" dirty="0" smtClean="0">
                <a:latin typeface="Century Gothic" pitchFamily="34" charset="0"/>
              </a:rPr>
              <a:t>LEED/Sustainability Study</a:t>
            </a:r>
          </a:p>
          <a:p>
            <a:pPr marL="514350" indent="-514350">
              <a:buFont typeface="+mj-lt"/>
              <a:buAutoNum type="romanUcPeriod"/>
            </a:pPr>
            <a:r>
              <a:rPr lang="en-US" dirty="0" smtClean="0">
                <a:latin typeface="Century Gothic" pitchFamily="34" charset="0"/>
              </a:rPr>
              <a:t>Patient Room LED Lighting</a:t>
            </a:r>
          </a:p>
          <a:p>
            <a:pPr marL="971550" lvl="1" indent="-514350">
              <a:buFont typeface="+mj-lt"/>
              <a:buAutoNum type="romanUcPeriod"/>
            </a:pPr>
            <a:r>
              <a:rPr lang="en-US" dirty="0" smtClean="0">
                <a:latin typeface="Century Gothic" pitchFamily="34" charset="0"/>
              </a:rPr>
              <a:t>Lighting Breadth</a:t>
            </a:r>
          </a:p>
          <a:p>
            <a:pPr marL="971550" lvl="1"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dirty="0" smtClean="0">
                <a:latin typeface="Century Gothic" pitchFamily="34" charset="0"/>
              </a:rPr>
              <a:t>Bed Tower Schedule Analysis</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r>
              <a:rPr lang="en-US" dirty="0" smtClean="0">
                <a:latin typeface="Century Gothic" pitchFamily="34" charset="0"/>
              </a:rPr>
              <a:t>Acknowledgements</a:t>
            </a:r>
          </a:p>
          <a:p>
            <a:pPr marL="514350" indent="-514350">
              <a:buFont typeface="+mj-lt"/>
              <a:buAutoNum type="romanUcPeriod"/>
            </a:pPr>
            <a:r>
              <a:rPr lang="en-US" dirty="0" smtClean="0">
                <a:latin typeface="Century Gothic" pitchFamily="34" charset="0"/>
              </a:rPr>
              <a:t>Questions &amp; Answers</a:t>
            </a:r>
          </a:p>
          <a:p>
            <a:pPr marL="514350" indent="-514350"/>
            <a:endParaRPr lang="en-US" dirty="0" smtClean="0"/>
          </a:p>
        </p:txBody>
      </p:sp>
      <p:sp>
        <p:nvSpPr>
          <p:cNvPr id="27" name="TextBox 26"/>
          <p:cNvSpPr txBox="1"/>
          <p:nvPr/>
        </p:nvSpPr>
        <p:spPr>
          <a:xfrm>
            <a:off x="11658600" y="457200"/>
            <a:ext cx="4267200" cy="584775"/>
          </a:xfrm>
          <a:prstGeom prst="rect">
            <a:avLst/>
          </a:prstGeom>
          <a:noFill/>
        </p:spPr>
        <p:txBody>
          <a:bodyPr wrap="square" rtlCol="0">
            <a:spAutoFit/>
          </a:bodyPr>
          <a:lstStyle/>
          <a:p>
            <a:r>
              <a:rPr lang="en-US" sz="3200" b="1" dirty="0" smtClean="0">
                <a:solidFill>
                  <a:schemeClr val="bg1"/>
                </a:solidFill>
                <a:latin typeface="Century Gothic" pitchFamily="34" charset="0"/>
              </a:rPr>
              <a:t>Project Location</a:t>
            </a:r>
          </a:p>
        </p:txBody>
      </p:sp>
      <p:sp>
        <p:nvSpPr>
          <p:cNvPr id="14" name="TextBox 13"/>
          <p:cNvSpPr txBox="1"/>
          <p:nvPr/>
        </p:nvSpPr>
        <p:spPr>
          <a:xfrm>
            <a:off x="21336000" y="457200"/>
            <a:ext cx="3810000" cy="584775"/>
          </a:xfrm>
          <a:prstGeom prst="rect">
            <a:avLst/>
          </a:prstGeom>
          <a:noFill/>
        </p:spPr>
        <p:txBody>
          <a:bodyPr wrap="square" rtlCol="0">
            <a:spAutoFit/>
          </a:bodyPr>
          <a:lstStyle/>
          <a:p>
            <a:r>
              <a:rPr lang="en-US" sz="3200" b="1" dirty="0" smtClean="0">
                <a:solidFill>
                  <a:schemeClr val="bg1"/>
                </a:solidFill>
                <a:latin typeface="Century Gothic" pitchFamily="34" charset="0"/>
              </a:rPr>
              <a:t>Project Location</a:t>
            </a:r>
          </a:p>
        </p:txBody>
      </p:sp>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pic>
        <p:nvPicPr>
          <p:cNvPr id="1026" name="Picture 2"/>
          <p:cNvPicPr>
            <a:picLocks noChangeAspect="1" noChangeArrowheads="1"/>
          </p:cNvPicPr>
          <p:nvPr/>
        </p:nvPicPr>
        <p:blipFill>
          <a:blip r:embed="rId8" cstate="print"/>
          <a:srcRect/>
          <a:stretch>
            <a:fillRect/>
          </a:stretch>
        </p:blipFill>
        <p:spPr bwMode="auto">
          <a:xfrm>
            <a:off x="9677400" y="1828800"/>
            <a:ext cx="4533900" cy="1809750"/>
          </a:xfrm>
          <a:prstGeom prst="rect">
            <a:avLst/>
          </a:prstGeom>
          <a:noFill/>
          <a:ln w="9525">
            <a:noFill/>
            <a:miter lim="800000"/>
            <a:headEnd/>
            <a:tailEnd/>
          </a:ln>
        </p:spPr>
      </p:pic>
      <p:pic>
        <p:nvPicPr>
          <p:cNvPr id="21" name="Picture 20" descr="Vicinity.jpg"/>
          <p:cNvPicPr/>
          <p:nvPr/>
        </p:nvPicPr>
        <p:blipFill>
          <a:blip r:embed="rId9" cstate="print"/>
          <a:stretch>
            <a:fillRect/>
          </a:stretch>
        </p:blipFill>
        <p:spPr>
          <a:xfrm>
            <a:off x="13411200" y="3429000"/>
            <a:ext cx="4343400" cy="2514600"/>
          </a:xfrm>
          <a:prstGeom prst="rect">
            <a:avLst/>
          </a:prstGeom>
        </p:spPr>
      </p:pic>
      <p:pic>
        <p:nvPicPr>
          <p:cNvPr id="23" name="Picture 22" descr="map.bmp"/>
          <p:cNvPicPr>
            <a:picLocks noChangeAspect="1"/>
          </p:cNvPicPr>
          <p:nvPr/>
        </p:nvPicPr>
        <p:blipFill>
          <a:blip r:embed="rId10" cstate="print"/>
          <a:stretch>
            <a:fillRect/>
          </a:stretch>
        </p:blipFill>
        <p:spPr>
          <a:xfrm>
            <a:off x="19812000" y="1524000"/>
            <a:ext cx="6172200" cy="4509578"/>
          </a:xfrm>
          <a:prstGeom prst="rect">
            <a:avLst/>
          </a:prstGeom>
        </p:spPr>
      </p:pic>
      <p:sp>
        <p:nvSpPr>
          <p:cNvPr id="24" name="TextBox 23"/>
          <p:cNvSpPr txBox="1"/>
          <p:nvPr/>
        </p:nvSpPr>
        <p:spPr>
          <a:xfrm>
            <a:off x="11353800" y="4648200"/>
            <a:ext cx="1981200" cy="1261884"/>
          </a:xfrm>
          <a:prstGeom prst="rect">
            <a:avLst/>
          </a:prstGeom>
          <a:noFill/>
        </p:spPr>
        <p:txBody>
          <a:bodyPr wrap="square" rtlCol="0">
            <a:spAutoFit/>
          </a:bodyPr>
          <a:lstStyle/>
          <a:p>
            <a:pPr algn="r"/>
            <a:r>
              <a:rPr lang="en-US" sz="3200" dirty="0" smtClean="0"/>
              <a:t>Point B</a:t>
            </a:r>
          </a:p>
          <a:p>
            <a:pPr algn="r"/>
            <a:r>
              <a:rPr lang="en-US" dirty="0" smtClean="0"/>
              <a:t>(Replacement Hospital)</a:t>
            </a:r>
            <a:endParaRPr lang="en-US" dirty="0"/>
          </a:p>
        </p:txBody>
      </p:sp>
      <p:sp>
        <p:nvSpPr>
          <p:cNvPr id="28" name="TextBox 27"/>
          <p:cNvSpPr txBox="1"/>
          <p:nvPr/>
        </p:nvSpPr>
        <p:spPr>
          <a:xfrm>
            <a:off x="14249400" y="1905000"/>
            <a:ext cx="1981200" cy="1261884"/>
          </a:xfrm>
          <a:prstGeom prst="rect">
            <a:avLst/>
          </a:prstGeom>
          <a:noFill/>
        </p:spPr>
        <p:txBody>
          <a:bodyPr wrap="square" rtlCol="0">
            <a:spAutoFit/>
          </a:bodyPr>
          <a:lstStyle/>
          <a:p>
            <a:r>
              <a:rPr lang="en-US" sz="3200" dirty="0" smtClean="0"/>
              <a:t>Point A</a:t>
            </a:r>
          </a:p>
          <a:p>
            <a:r>
              <a:rPr lang="en-US" dirty="0" smtClean="0"/>
              <a:t>(Current Hospital)</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st.bmp"/>
          <p:cNvPicPr>
            <a:picLocks noChangeAspect="1"/>
          </p:cNvPicPr>
          <p:nvPr/>
        </p:nvPicPr>
        <p:blipFill>
          <a:blip r:embed="rId4" cstate="print"/>
          <a:stretch>
            <a:fillRect/>
          </a:stretch>
        </p:blipFill>
        <p:spPr>
          <a:xfrm>
            <a:off x="2409825" y="4438650"/>
            <a:ext cx="6734175" cy="1885950"/>
          </a:xfrm>
          <a:prstGeom prst="rect">
            <a:avLst/>
          </a:prstGeom>
        </p:spPr>
      </p:pic>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5" cstate="print"/>
          <a:srcRect/>
          <a:stretch>
            <a:fillRect/>
          </a:stretch>
        </p:blipFill>
        <p:spPr bwMode="auto">
          <a:xfrm>
            <a:off x="151853"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4724400"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2438399"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7010401" y="108386"/>
            <a:ext cx="1981199" cy="1187014"/>
          </a:xfrm>
          <a:prstGeom prst="rect">
            <a:avLst/>
          </a:prstGeom>
          <a:noFill/>
          <a:ln w="9525">
            <a:noFill/>
            <a:miter lim="800000"/>
            <a:headEnd/>
            <a:tailEnd/>
          </a:ln>
        </p:spPr>
      </p:pic>
      <p:sp>
        <p:nvSpPr>
          <p:cNvPr id="25" name="TextBox 24"/>
          <p:cNvSpPr txBox="1"/>
          <p:nvPr/>
        </p:nvSpPr>
        <p:spPr>
          <a:xfrm>
            <a:off x="304800" y="1600200"/>
            <a:ext cx="4648200" cy="3816429"/>
          </a:xfrm>
          <a:prstGeom prst="rect">
            <a:avLst/>
          </a:prstGeom>
          <a:noFill/>
        </p:spPr>
        <p:txBody>
          <a:bodyPr wrap="square" rtlCol="0">
            <a:spAutoFit/>
          </a:bodyPr>
          <a:lstStyle/>
          <a:p>
            <a:r>
              <a:rPr lang="en-US" b="1" dirty="0" smtClean="0">
                <a:latin typeface="Century Gothic" pitchFamily="34" charset="0"/>
              </a:rPr>
              <a:t>Presentation Outline</a:t>
            </a:r>
          </a:p>
          <a:p>
            <a:pPr marL="514350" indent="-514350">
              <a:buFont typeface="+mj-lt"/>
              <a:buAutoNum type="romanUcPeriod"/>
            </a:pPr>
            <a:r>
              <a:rPr lang="en-US" dirty="0" smtClean="0">
                <a:latin typeface="Century Gothic" pitchFamily="34" charset="0"/>
              </a:rPr>
              <a:t>Project Overview</a:t>
            </a:r>
          </a:p>
          <a:p>
            <a:pPr marL="514350" indent="-514350">
              <a:buFont typeface="+mj-lt"/>
              <a:buAutoNum type="romanUcPeriod"/>
            </a:pPr>
            <a:r>
              <a:rPr lang="en-US" b="1" dirty="0" smtClean="0">
                <a:solidFill>
                  <a:schemeClr val="accent6"/>
                </a:solidFill>
                <a:latin typeface="Century Gothic" pitchFamily="34" charset="0"/>
              </a:rPr>
              <a:t>LEED/Sustainability Study</a:t>
            </a:r>
          </a:p>
          <a:p>
            <a:pPr marL="514350" indent="-514350">
              <a:buFont typeface="+mj-lt"/>
              <a:buAutoNum type="romanUcPeriod"/>
            </a:pPr>
            <a:r>
              <a:rPr lang="en-US" dirty="0" smtClean="0">
                <a:latin typeface="Century Gothic" pitchFamily="34" charset="0"/>
              </a:rPr>
              <a:t>Patient Room LED Lighting</a:t>
            </a:r>
          </a:p>
          <a:p>
            <a:pPr marL="971550" lvl="1" indent="-514350">
              <a:buFont typeface="+mj-lt"/>
              <a:buAutoNum type="romanUcPeriod"/>
            </a:pPr>
            <a:r>
              <a:rPr lang="en-US" dirty="0" smtClean="0">
                <a:latin typeface="Century Gothic" pitchFamily="34" charset="0"/>
              </a:rPr>
              <a:t>Lighting Breadth</a:t>
            </a:r>
          </a:p>
          <a:p>
            <a:pPr marL="971550" lvl="1"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dirty="0" smtClean="0">
                <a:latin typeface="Century Gothic" pitchFamily="34" charset="0"/>
              </a:rPr>
              <a:t>Bed Tower Schedule Analysis</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r>
              <a:rPr lang="en-US" dirty="0" smtClean="0">
                <a:latin typeface="Century Gothic" pitchFamily="34" charset="0"/>
              </a:rPr>
              <a:t>Acknowledgements</a:t>
            </a:r>
          </a:p>
          <a:p>
            <a:pPr marL="514350" indent="-514350">
              <a:buFont typeface="+mj-lt"/>
              <a:buAutoNum type="romanUcPeriod"/>
            </a:pPr>
            <a:r>
              <a:rPr lang="en-US" dirty="0" smtClean="0">
                <a:latin typeface="Century Gothic" pitchFamily="34" charset="0"/>
              </a:rPr>
              <a:t>Questions &amp; Answers</a:t>
            </a:r>
          </a:p>
          <a:p>
            <a:pPr marL="514350" indent="-514350"/>
            <a:endParaRPr lang="en-US" dirty="0" smtClean="0"/>
          </a:p>
        </p:txBody>
      </p:sp>
      <p:sp>
        <p:nvSpPr>
          <p:cNvPr id="26" name="TextBox 25"/>
          <p:cNvSpPr txBox="1"/>
          <p:nvPr/>
        </p:nvSpPr>
        <p:spPr>
          <a:xfrm>
            <a:off x="4953000" y="1600200"/>
            <a:ext cx="3962400" cy="3139321"/>
          </a:xfrm>
          <a:prstGeom prst="rect">
            <a:avLst/>
          </a:prstGeom>
          <a:noFill/>
        </p:spPr>
        <p:txBody>
          <a:bodyPr wrap="square" rtlCol="0">
            <a:spAutoFit/>
          </a:bodyPr>
          <a:lstStyle/>
          <a:p>
            <a:r>
              <a:rPr lang="en-US" b="1" dirty="0" smtClean="0">
                <a:solidFill>
                  <a:schemeClr val="accent6"/>
                </a:solidFill>
                <a:latin typeface="Century Gothic" pitchFamily="34" charset="0"/>
              </a:rPr>
              <a:t>LEED/Sustainability Study</a:t>
            </a:r>
          </a:p>
          <a:p>
            <a:pPr marL="514350" indent="-514350">
              <a:buFont typeface="+mj-lt"/>
              <a:buAutoNum type="romanUcPeriod"/>
            </a:pPr>
            <a:r>
              <a:rPr lang="en-US" dirty="0" smtClean="0">
                <a:latin typeface="Century Gothic" pitchFamily="34" charset="0"/>
              </a:rPr>
              <a:t>Sustainable Sites</a:t>
            </a:r>
          </a:p>
          <a:p>
            <a:pPr marL="514350" indent="-514350">
              <a:buFont typeface="+mj-lt"/>
              <a:buAutoNum type="romanUcPeriod"/>
            </a:pPr>
            <a:r>
              <a:rPr lang="en-US" dirty="0" smtClean="0">
                <a:latin typeface="Century Gothic" pitchFamily="34" charset="0"/>
              </a:rPr>
              <a:t>Water Efficiency</a:t>
            </a:r>
          </a:p>
          <a:p>
            <a:pPr marL="514350" indent="-514350">
              <a:buFont typeface="+mj-lt"/>
              <a:buAutoNum type="romanUcPeriod"/>
            </a:pPr>
            <a:r>
              <a:rPr lang="en-US" dirty="0" smtClean="0">
                <a:latin typeface="Century Gothic" pitchFamily="34" charset="0"/>
              </a:rPr>
              <a:t>Energy &amp; Atmosphere</a:t>
            </a:r>
          </a:p>
          <a:p>
            <a:pPr marL="514350" indent="-514350">
              <a:buFont typeface="+mj-lt"/>
              <a:buAutoNum type="romanUcPeriod"/>
            </a:pPr>
            <a:r>
              <a:rPr lang="en-US" dirty="0" smtClean="0">
                <a:latin typeface="Century Gothic" pitchFamily="34" charset="0"/>
              </a:rPr>
              <a:t>Materials &amp; Resources</a:t>
            </a:r>
          </a:p>
          <a:p>
            <a:pPr marL="514350" indent="-514350">
              <a:buFont typeface="+mj-lt"/>
              <a:buAutoNum type="romanUcPeriod"/>
            </a:pPr>
            <a:r>
              <a:rPr lang="en-US" dirty="0" smtClean="0">
                <a:latin typeface="Century Gothic" pitchFamily="34" charset="0"/>
              </a:rPr>
              <a:t>Indoor Air Quality</a:t>
            </a:r>
          </a:p>
          <a:p>
            <a:pPr marL="514350" indent="-514350">
              <a:buFont typeface="+mj-lt"/>
              <a:buAutoNum type="romanUcPeriod"/>
            </a:pPr>
            <a:r>
              <a:rPr lang="en-US" dirty="0" smtClean="0">
                <a:latin typeface="Century Gothic" pitchFamily="34" charset="0"/>
              </a:rPr>
              <a:t>Conclusions</a:t>
            </a:r>
          </a:p>
          <a:p>
            <a:pPr marL="514350" indent="-514350"/>
            <a:endParaRPr lang="en-US" dirty="0" smtClean="0">
              <a:latin typeface="Century Gothic" pitchFamily="34" charset="0"/>
            </a:endParaRPr>
          </a:p>
          <a:p>
            <a:pPr marL="514350" indent="-514350">
              <a:buFont typeface="+mj-lt"/>
              <a:buAutoNum type="romanUcPeriod"/>
            </a:pPr>
            <a:endParaRPr lang="en-US" dirty="0" smtClean="0"/>
          </a:p>
        </p:txBody>
      </p:sp>
      <p:sp>
        <p:nvSpPr>
          <p:cNvPr id="27" name="TextBox 26"/>
          <p:cNvSpPr txBox="1"/>
          <p:nvPr/>
        </p:nvSpPr>
        <p:spPr>
          <a:xfrm>
            <a:off x="10972800" y="457200"/>
            <a:ext cx="5486400" cy="584775"/>
          </a:xfrm>
          <a:prstGeom prst="rect">
            <a:avLst/>
          </a:prstGeom>
          <a:noFill/>
        </p:spPr>
        <p:txBody>
          <a:bodyPr wrap="square" rtlCol="0">
            <a:spAutoFit/>
          </a:bodyPr>
          <a:lstStyle/>
          <a:p>
            <a:r>
              <a:rPr lang="en-US" sz="3200" b="1" dirty="0" smtClean="0">
                <a:solidFill>
                  <a:schemeClr val="bg1"/>
                </a:solidFill>
                <a:latin typeface="Century Gothic" pitchFamily="34" charset="0"/>
              </a:rPr>
              <a:t>LEED/Sustainability Study</a:t>
            </a:r>
          </a:p>
        </p:txBody>
      </p:sp>
      <p:sp>
        <p:nvSpPr>
          <p:cNvPr id="14" name="TextBox 13"/>
          <p:cNvSpPr txBox="1"/>
          <p:nvPr/>
        </p:nvSpPr>
        <p:spPr>
          <a:xfrm>
            <a:off x="21336000" y="457200"/>
            <a:ext cx="4191000" cy="584775"/>
          </a:xfrm>
          <a:prstGeom prst="rect">
            <a:avLst/>
          </a:prstGeom>
          <a:noFill/>
        </p:spPr>
        <p:txBody>
          <a:bodyPr wrap="square" rtlCol="0">
            <a:spAutoFit/>
          </a:bodyPr>
          <a:lstStyle/>
          <a:p>
            <a:r>
              <a:rPr lang="en-US" sz="3200" b="1" dirty="0" smtClean="0">
                <a:solidFill>
                  <a:schemeClr val="bg1"/>
                </a:solidFill>
                <a:latin typeface="Century Gothic" pitchFamily="34" charset="0"/>
              </a:rPr>
              <a:t>Background/Goals</a:t>
            </a:r>
          </a:p>
        </p:txBody>
      </p:sp>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pic>
        <p:nvPicPr>
          <p:cNvPr id="2050" name="Picture 2"/>
          <p:cNvPicPr>
            <a:picLocks noChangeAspect="1" noChangeArrowheads="1"/>
          </p:cNvPicPr>
          <p:nvPr/>
        </p:nvPicPr>
        <p:blipFill>
          <a:blip r:embed="rId9" cstate="print"/>
          <a:srcRect/>
          <a:stretch>
            <a:fillRect/>
          </a:stretch>
        </p:blipFill>
        <p:spPr bwMode="auto">
          <a:xfrm>
            <a:off x="24431625" y="1371600"/>
            <a:ext cx="3000375" cy="3000375"/>
          </a:xfrm>
          <a:prstGeom prst="rect">
            <a:avLst/>
          </a:prstGeom>
          <a:noFill/>
          <a:ln w="9525">
            <a:noFill/>
            <a:miter lim="800000"/>
            <a:headEnd/>
            <a:tailEnd/>
          </a:ln>
        </p:spPr>
      </p:pic>
      <p:sp>
        <p:nvSpPr>
          <p:cNvPr id="21" name="TextBox 20"/>
          <p:cNvSpPr txBox="1"/>
          <p:nvPr/>
        </p:nvSpPr>
        <p:spPr>
          <a:xfrm>
            <a:off x="18897600" y="2286000"/>
            <a:ext cx="5943600" cy="769441"/>
          </a:xfrm>
          <a:prstGeom prst="rect">
            <a:avLst/>
          </a:prstGeom>
          <a:noFill/>
        </p:spPr>
        <p:txBody>
          <a:bodyPr wrap="square" rtlCol="0">
            <a:spAutoFit/>
          </a:bodyPr>
          <a:lstStyle/>
          <a:p>
            <a:r>
              <a:rPr lang="en-US" dirty="0" smtClean="0">
                <a:latin typeface="Century Gothic" pitchFamily="34" charset="0"/>
              </a:rPr>
              <a:t>Voorhees Replacement Facility</a:t>
            </a:r>
          </a:p>
          <a:p>
            <a:r>
              <a:rPr lang="en-US" dirty="0" smtClean="0">
                <a:latin typeface="Century Gothic" pitchFamily="34" charset="0"/>
              </a:rPr>
              <a:t>Is Not Currently Pursuing a LEED Rating</a:t>
            </a:r>
            <a:endParaRPr lang="en-US" dirty="0">
              <a:latin typeface="Century Gothic" pitchFamily="34" charset="0"/>
            </a:endParaRPr>
          </a:p>
        </p:txBody>
      </p:sp>
      <p:sp>
        <p:nvSpPr>
          <p:cNvPr id="22" name="TextBox 21"/>
          <p:cNvSpPr txBox="1"/>
          <p:nvPr/>
        </p:nvSpPr>
        <p:spPr>
          <a:xfrm>
            <a:off x="9601200" y="1752600"/>
            <a:ext cx="7924800" cy="523220"/>
          </a:xfrm>
          <a:prstGeom prst="rect">
            <a:avLst/>
          </a:prstGeom>
          <a:noFill/>
        </p:spPr>
        <p:txBody>
          <a:bodyPr wrap="square" rtlCol="0">
            <a:spAutoFit/>
          </a:bodyPr>
          <a:lstStyle/>
          <a:p>
            <a:r>
              <a:rPr lang="en-US" sz="2800" b="1" dirty="0" smtClean="0"/>
              <a:t>GOALS</a:t>
            </a:r>
            <a:endParaRPr lang="en-US" sz="2800" b="1" dirty="0"/>
          </a:p>
        </p:txBody>
      </p:sp>
      <p:sp>
        <p:nvSpPr>
          <p:cNvPr id="23" name="TextBox 22"/>
          <p:cNvSpPr txBox="1"/>
          <p:nvPr/>
        </p:nvSpPr>
        <p:spPr>
          <a:xfrm>
            <a:off x="10058400" y="2362200"/>
            <a:ext cx="7239000" cy="3477875"/>
          </a:xfrm>
          <a:prstGeom prst="rect">
            <a:avLst/>
          </a:prstGeom>
          <a:noFill/>
        </p:spPr>
        <p:txBody>
          <a:bodyPr wrap="square" rtlCol="0">
            <a:spAutoFit/>
          </a:bodyPr>
          <a:lstStyle/>
          <a:p>
            <a:pPr marL="457200" indent="-457200">
              <a:buAutoNum type="arabicPeriod"/>
            </a:pPr>
            <a:r>
              <a:rPr lang="en-US" dirty="0" smtClean="0">
                <a:latin typeface="Century Gothic"/>
                <a:cs typeface="Century Gothic"/>
              </a:rPr>
              <a:t>Evaluate the Designed Voorhees Replacement</a:t>
            </a:r>
          </a:p>
          <a:p>
            <a:pPr marL="457200" indent="-457200"/>
            <a:r>
              <a:rPr lang="en-US" dirty="0" smtClean="0">
                <a:latin typeface="Century Gothic"/>
                <a:cs typeface="Century Gothic"/>
              </a:rPr>
              <a:t>	Facility to Determine What LEED Points are</a:t>
            </a:r>
            <a:br>
              <a:rPr lang="en-US" dirty="0" smtClean="0">
                <a:latin typeface="Century Gothic"/>
                <a:cs typeface="Century Gothic"/>
              </a:rPr>
            </a:br>
            <a:r>
              <a:rPr lang="en-US" dirty="0" smtClean="0">
                <a:latin typeface="Century Gothic"/>
                <a:cs typeface="Century Gothic"/>
              </a:rPr>
              <a:t>Currently Being Achieved.</a:t>
            </a:r>
          </a:p>
          <a:p>
            <a:pPr marL="457200" indent="-457200"/>
            <a:endParaRPr lang="en-US" dirty="0" smtClean="0">
              <a:latin typeface="Century Gothic"/>
              <a:cs typeface="Century Gothic"/>
            </a:endParaRPr>
          </a:p>
          <a:p>
            <a:pPr marL="457200" indent="-457200">
              <a:buAutoNum type="arabicPeriod" startAt="2"/>
            </a:pPr>
            <a:r>
              <a:rPr lang="en-US" dirty="0" smtClean="0">
                <a:latin typeface="Century Gothic"/>
                <a:cs typeface="Century Gothic"/>
              </a:rPr>
              <a:t>Conduct a Point-by-Point Cost Analysis of Points Not Being Obtained By the Current Design.</a:t>
            </a:r>
          </a:p>
          <a:p>
            <a:pPr marL="457200" indent="-457200">
              <a:buAutoNum type="arabicPeriod" startAt="2"/>
            </a:pPr>
            <a:endParaRPr lang="en-US" dirty="0" smtClean="0">
              <a:latin typeface="Century Gothic"/>
              <a:cs typeface="Century Gothic"/>
            </a:endParaRPr>
          </a:p>
          <a:p>
            <a:pPr marL="457200" indent="-457200">
              <a:buAutoNum type="arabicPeriod" startAt="2"/>
            </a:pPr>
            <a:r>
              <a:rPr lang="en-US" dirty="0" smtClean="0">
                <a:latin typeface="Century Gothic"/>
                <a:cs typeface="Century Gothic"/>
              </a:rPr>
              <a:t>Determine the Cost to Reach Each LEED Certification in the Voorhees Replacement Facility</a:t>
            </a:r>
            <a:endParaRPr lang="en-US" dirty="0">
              <a:latin typeface="Century Gothic"/>
              <a:cs typeface="Century Gothic"/>
            </a:endParaRPr>
          </a:p>
        </p:txBody>
      </p:sp>
      <p:graphicFrame>
        <p:nvGraphicFramePr>
          <p:cNvPr id="2052" name="Object 4"/>
          <p:cNvGraphicFramePr>
            <a:graphicFrameLocks noChangeAspect="1"/>
          </p:cNvGraphicFramePr>
          <p:nvPr/>
        </p:nvGraphicFramePr>
        <p:xfrm>
          <a:off x="18895163" y="3810000"/>
          <a:ext cx="5869837" cy="2085975"/>
        </p:xfrm>
        <a:graphic>
          <a:graphicData uri="http://schemas.openxmlformats.org/presentationml/2006/ole">
            <p:oleObj spid="_x0000_s2052" name="Worksheet" r:id="rId10" imgW="2304965" imgH="819235" progId="Excel.Sheet.12">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st.bmp"/>
          <p:cNvPicPr>
            <a:picLocks noChangeAspect="1"/>
          </p:cNvPicPr>
          <p:nvPr/>
        </p:nvPicPr>
        <p:blipFill>
          <a:blip r:embed="rId4" cstate="print"/>
          <a:stretch>
            <a:fillRect/>
          </a:stretch>
        </p:blipFill>
        <p:spPr>
          <a:xfrm>
            <a:off x="2409825" y="4438650"/>
            <a:ext cx="6734175" cy="1885950"/>
          </a:xfrm>
          <a:prstGeom prst="rect">
            <a:avLst/>
          </a:prstGeom>
        </p:spPr>
      </p:pic>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5" cstate="print"/>
          <a:srcRect/>
          <a:stretch>
            <a:fillRect/>
          </a:stretch>
        </p:blipFill>
        <p:spPr bwMode="auto">
          <a:xfrm>
            <a:off x="151853"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4724400"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2438399"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7010401" y="108386"/>
            <a:ext cx="1981199" cy="1187014"/>
          </a:xfrm>
          <a:prstGeom prst="rect">
            <a:avLst/>
          </a:prstGeom>
          <a:noFill/>
          <a:ln w="9525">
            <a:noFill/>
            <a:miter lim="800000"/>
            <a:headEnd/>
            <a:tailEnd/>
          </a:ln>
        </p:spPr>
      </p:pic>
      <p:sp>
        <p:nvSpPr>
          <p:cNvPr id="25" name="TextBox 24"/>
          <p:cNvSpPr txBox="1"/>
          <p:nvPr/>
        </p:nvSpPr>
        <p:spPr>
          <a:xfrm>
            <a:off x="304800" y="1600200"/>
            <a:ext cx="4648200" cy="3816429"/>
          </a:xfrm>
          <a:prstGeom prst="rect">
            <a:avLst/>
          </a:prstGeom>
          <a:noFill/>
        </p:spPr>
        <p:txBody>
          <a:bodyPr wrap="square" rtlCol="0">
            <a:spAutoFit/>
          </a:bodyPr>
          <a:lstStyle/>
          <a:p>
            <a:r>
              <a:rPr lang="en-US" b="1" dirty="0" smtClean="0">
                <a:latin typeface="Century Gothic" pitchFamily="34" charset="0"/>
              </a:rPr>
              <a:t>Presentation Outline</a:t>
            </a:r>
          </a:p>
          <a:p>
            <a:pPr marL="514350" indent="-514350">
              <a:buFont typeface="+mj-lt"/>
              <a:buAutoNum type="romanUcPeriod"/>
            </a:pPr>
            <a:r>
              <a:rPr lang="en-US" dirty="0" smtClean="0">
                <a:latin typeface="Century Gothic" pitchFamily="34" charset="0"/>
              </a:rPr>
              <a:t>Project Overview</a:t>
            </a:r>
          </a:p>
          <a:p>
            <a:pPr marL="514350" indent="-514350">
              <a:buFont typeface="+mj-lt"/>
              <a:buAutoNum type="romanUcPeriod"/>
            </a:pPr>
            <a:r>
              <a:rPr lang="en-US" b="1" dirty="0" smtClean="0">
                <a:solidFill>
                  <a:schemeClr val="accent6"/>
                </a:solidFill>
                <a:latin typeface="Century Gothic" pitchFamily="34" charset="0"/>
              </a:rPr>
              <a:t>LEED/Sustainability Study</a:t>
            </a:r>
          </a:p>
          <a:p>
            <a:pPr marL="514350" indent="-514350">
              <a:buFont typeface="+mj-lt"/>
              <a:buAutoNum type="romanUcPeriod"/>
            </a:pPr>
            <a:r>
              <a:rPr lang="en-US" dirty="0" smtClean="0">
                <a:latin typeface="Century Gothic" pitchFamily="34" charset="0"/>
              </a:rPr>
              <a:t>Patient Room LED Lighting</a:t>
            </a:r>
          </a:p>
          <a:p>
            <a:pPr marL="971550" lvl="1" indent="-514350">
              <a:buFont typeface="+mj-lt"/>
              <a:buAutoNum type="romanUcPeriod"/>
            </a:pPr>
            <a:r>
              <a:rPr lang="en-US" dirty="0" smtClean="0">
                <a:latin typeface="Century Gothic" pitchFamily="34" charset="0"/>
              </a:rPr>
              <a:t>Lighting Breadth</a:t>
            </a:r>
          </a:p>
          <a:p>
            <a:pPr marL="971550" lvl="1"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dirty="0" smtClean="0">
                <a:latin typeface="Century Gothic" pitchFamily="34" charset="0"/>
              </a:rPr>
              <a:t>Bed Tower Schedule Analysis</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r>
              <a:rPr lang="en-US" dirty="0" smtClean="0">
                <a:latin typeface="Century Gothic" pitchFamily="34" charset="0"/>
              </a:rPr>
              <a:t>Acknowledgements</a:t>
            </a:r>
          </a:p>
          <a:p>
            <a:pPr marL="514350" indent="-514350">
              <a:buFont typeface="+mj-lt"/>
              <a:buAutoNum type="romanUcPeriod"/>
            </a:pPr>
            <a:r>
              <a:rPr lang="en-US" dirty="0" smtClean="0">
                <a:latin typeface="Century Gothic" pitchFamily="34" charset="0"/>
              </a:rPr>
              <a:t>Questions &amp; Answers</a:t>
            </a:r>
          </a:p>
          <a:p>
            <a:pPr marL="514350" indent="-514350"/>
            <a:endParaRPr lang="en-US" dirty="0" smtClean="0"/>
          </a:p>
        </p:txBody>
      </p:sp>
      <p:sp>
        <p:nvSpPr>
          <p:cNvPr id="26" name="TextBox 25"/>
          <p:cNvSpPr txBox="1"/>
          <p:nvPr/>
        </p:nvSpPr>
        <p:spPr>
          <a:xfrm>
            <a:off x="4953000" y="1600200"/>
            <a:ext cx="3962400" cy="3139321"/>
          </a:xfrm>
          <a:prstGeom prst="rect">
            <a:avLst/>
          </a:prstGeom>
          <a:noFill/>
        </p:spPr>
        <p:txBody>
          <a:bodyPr wrap="square" rtlCol="0">
            <a:spAutoFit/>
          </a:bodyPr>
          <a:lstStyle/>
          <a:p>
            <a:r>
              <a:rPr lang="en-US" b="1" dirty="0" smtClean="0">
                <a:latin typeface="Century Gothic" pitchFamily="34" charset="0"/>
              </a:rPr>
              <a:t>LEED/Sustainability Study</a:t>
            </a:r>
          </a:p>
          <a:p>
            <a:pPr marL="514350" indent="-514350">
              <a:buFont typeface="+mj-lt"/>
              <a:buAutoNum type="romanUcPeriod"/>
            </a:pPr>
            <a:r>
              <a:rPr lang="en-US" b="1" dirty="0" smtClean="0">
                <a:solidFill>
                  <a:schemeClr val="accent6"/>
                </a:solidFill>
                <a:latin typeface="Century Gothic" pitchFamily="34" charset="0"/>
              </a:rPr>
              <a:t>Sustainable Sites</a:t>
            </a:r>
          </a:p>
          <a:p>
            <a:pPr marL="514350" indent="-514350">
              <a:buFont typeface="+mj-lt"/>
              <a:buAutoNum type="romanUcPeriod"/>
            </a:pPr>
            <a:r>
              <a:rPr lang="en-US" dirty="0" smtClean="0">
                <a:latin typeface="Century Gothic" pitchFamily="34" charset="0"/>
              </a:rPr>
              <a:t>Water Efficiency</a:t>
            </a:r>
          </a:p>
          <a:p>
            <a:pPr marL="514350" indent="-514350">
              <a:buFont typeface="+mj-lt"/>
              <a:buAutoNum type="romanUcPeriod"/>
            </a:pPr>
            <a:r>
              <a:rPr lang="en-US" dirty="0" smtClean="0">
                <a:latin typeface="Century Gothic" pitchFamily="34" charset="0"/>
              </a:rPr>
              <a:t>Energy &amp; Atmosphere</a:t>
            </a:r>
          </a:p>
          <a:p>
            <a:pPr marL="514350" indent="-514350">
              <a:buFont typeface="+mj-lt"/>
              <a:buAutoNum type="romanUcPeriod"/>
            </a:pPr>
            <a:r>
              <a:rPr lang="en-US" dirty="0" smtClean="0">
                <a:latin typeface="Century Gothic" pitchFamily="34" charset="0"/>
              </a:rPr>
              <a:t>Materials &amp; Resources</a:t>
            </a:r>
          </a:p>
          <a:p>
            <a:pPr marL="514350" indent="-514350">
              <a:buFont typeface="+mj-lt"/>
              <a:buAutoNum type="romanUcPeriod"/>
            </a:pPr>
            <a:r>
              <a:rPr lang="en-US" dirty="0" smtClean="0">
                <a:latin typeface="Century Gothic" pitchFamily="34" charset="0"/>
              </a:rPr>
              <a:t>Indoor Air Quality</a:t>
            </a:r>
          </a:p>
          <a:p>
            <a:pPr marL="514350" indent="-514350">
              <a:buFont typeface="+mj-lt"/>
              <a:buAutoNum type="romanUcPeriod"/>
            </a:pPr>
            <a:r>
              <a:rPr lang="en-US" dirty="0" smtClean="0">
                <a:latin typeface="Century Gothic" pitchFamily="34" charset="0"/>
              </a:rPr>
              <a:t>Conclusions</a:t>
            </a:r>
          </a:p>
          <a:p>
            <a:pPr marL="514350" indent="-514350"/>
            <a:endParaRPr lang="en-US" dirty="0" smtClean="0">
              <a:latin typeface="Century Gothic" pitchFamily="34" charset="0"/>
            </a:endParaRPr>
          </a:p>
          <a:p>
            <a:pPr marL="514350" indent="-514350">
              <a:buFont typeface="+mj-lt"/>
              <a:buAutoNum type="romanUcPeriod"/>
            </a:pPr>
            <a:endParaRPr lang="en-US" dirty="0" smtClean="0"/>
          </a:p>
        </p:txBody>
      </p:sp>
      <p:sp>
        <p:nvSpPr>
          <p:cNvPr id="27" name="TextBox 26"/>
          <p:cNvSpPr txBox="1"/>
          <p:nvPr/>
        </p:nvSpPr>
        <p:spPr>
          <a:xfrm>
            <a:off x="10972800" y="457200"/>
            <a:ext cx="5486400" cy="584775"/>
          </a:xfrm>
          <a:prstGeom prst="rect">
            <a:avLst/>
          </a:prstGeom>
          <a:noFill/>
        </p:spPr>
        <p:txBody>
          <a:bodyPr wrap="square" rtlCol="0">
            <a:spAutoFit/>
          </a:bodyPr>
          <a:lstStyle/>
          <a:p>
            <a:r>
              <a:rPr lang="en-US" sz="3200" b="1" dirty="0" smtClean="0">
                <a:solidFill>
                  <a:schemeClr val="bg1"/>
                </a:solidFill>
                <a:latin typeface="Century Gothic" pitchFamily="34" charset="0"/>
              </a:rPr>
              <a:t>LEED/Sustainability Study</a:t>
            </a:r>
          </a:p>
        </p:txBody>
      </p:sp>
      <p:sp>
        <p:nvSpPr>
          <p:cNvPr id="14" name="TextBox 13"/>
          <p:cNvSpPr txBox="1"/>
          <p:nvPr/>
        </p:nvSpPr>
        <p:spPr>
          <a:xfrm>
            <a:off x="21336000" y="457200"/>
            <a:ext cx="3810000" cy="584775"/>
          </a:xfrm>
          <a:prstGeom prst="rect">
            <a:avLst/>
          </a:prstGeom>
          <a:noFill/>
        </p:spPr>
        <p:txBody>
          <a:bodyPr wrap="square" rtlCol="0">
            <a:spAutoFit/>
          </a:bodyPr>
          <a:lstStyle/>
          <a:p>
            <a:r>
              <a:rPr lang="en-US" sz="3200" b="1" dirty="0" smtClean="0">
                <a:solidFill>
                  <a:schemeClr val="bg1"/>
                </a:solidFill>
                <a:latin typeface="Century Gothic" pitchFamily="34" charset="0"/>
              </a:rPr>
              <a:t>Sustainable Sites</a:t>
            </a:r>
          </a:p>
        </p:txBody>
      </p:sp>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graphicFrame>
        <p:nvGraphicFramePr>
          <p:cNvPr id="3075" name="Object 3"/>
          <p:cNvGraphicFramePr>
            <a:graphicFrameLocks noChangeAspect="1"/>
          </p:cNvGraphicFramePr>
          <p:nvPr/>
        </p:nvGraphicFramePr>
        <p:xfrm>
          <a:off x="10591800" y="1524000"/>
          <a:ext cx="6477000" cy="4623076"/>
        </p:xfrm>
        <a:graphic>
          <a:graphicData uri="http://schemas.openxmlformats.org/presentationml/2006/ole">
            <p:oleObj spid="_x0000_s3075" name="Worksheet" r:id="rId9" imgW="5257800" imgH="3752765" progId="Excel.Sheet.12">
              <p:embed/>
            </p:oleObj>
          </a:graphicData>
        </a:graphic>
      </p:graphicFrame>
      <p:graphicFrame>
        <p:nvGraphicFramePr>
          <p:cNvPr id="3076" name="Object 4"/>
          <p:cNvGraphicFramePr>
            <a:graphicFrameLocks noChangeAspect="1"/>
          </p:cNvGraphicFramePr>
          <p:nvPr/>
        </p:nvGraphicFramePr>
        <p:xfrm>
          <a:off x="19507200" y="1524000"/>
          <a:ext cx="7243948" cy="1828800"/>
        </p:xfrm>
        <a:graphic>
          <a:graphicData uri="http://schemas.openxmlformats.org/presentationml/2006/ole">
            <p:oleObj spid="_x0000_s3076" name="Worksheet" r:id="rId10" imgW="5810165" imgH="1466765" progId="Excel.Sheet.12">
              <p:embed/>
            </p:oleObj>
          </a:graphicData>
        </a:graphic>
      </p:graphicFrame>
      <p:sp>
        <p:nvSpPr>
          <p:cNvPr id="21" name="TextBox 20"/>
          <p:cNvSpPr txBox="1"/>
          <p:nvPr/>
        </p:nvSpPr>
        <p:spPr>
          <a:xfrm>
            <a:off x="19888200" y="3733800"/>
            <a:ext cx="6172200" cy="1785104"/>
          </a:xfrm>
          <a:prstGeom prst="rect">
            <a:avLst/>
          </a:prstGeom>
          <a:noFill/>
        </p:spPr>
        <p:txBody>
          <a:bodyPr wrap="square" rtlCol="0">
            <a:spAutoFit/>
          </a:bodyPr>
          <a:lstStyle/>
          <a:p>
            <a:pPr>
              <a:buFont typeface="Arial"/>
              <a:buChar char="•"/>
            </a:pPr>
            <a:r>
              <a:rPr lang="en-US" dirty="0" smtClean="0">
                <a:latin typeface="Century Gothic"/>
                <a:cs typeface="Century Gothic"/>
              </a:rPr>
              <a:t> Site Selection</a:t>
            </a:r>
          </a:p>
          <a:p>
            <a:pPr>
              <a:buFont typeface="Arial"/>
              <a:buChar char="•"/>
            </a:pPr>
            <a:endParaRPr lang="en-US" dirty="0" smtClean="0">
              <a:latin typeface="Century Gothic"/>
              <a:cs typeface="Century Gothic"/>
            </a:endParaRPr>
          </a:p>
          <a:p>
            <a:pPr>
              <a:buFont typeface="Arial"/>
              <a:buChar char="•"/>
            </a:pPr>
            <a:r>
              <a:rPr lang="en-US" dirty="0" smtClean="0">
                <a:latin typeface="Century Gothic"/>
                <a:cs typeface="Century Gothic"/>
              </a:rPr>
              <a:t> Building Footprint</a:t>
            </a:r>
          </a:p>
          <a:p>
            <a:pPr>
              <a:buFont typeface="Arial"/>
              <a:buChar char="•"/>
            </a:pPr>
            <a:endParaRPr lang="en-US" dirty="0" smtClean="0">
              <a:latin typeface="Century Gothic"/>
              <a:cs typeface="Century Gothic"/>
            </a:endParaRPr>
          </a:p>
          <a:p>
            <a:pPr>
              <a:buFont typeface="Arial"/>
              <a:buChar char="•"/>
            </a:pPr>
            <a:r>
              <a:rPr lang="en-US" dirty="0" smtClean="0">
                <a:latin typeface="Century Gothic"/>
                <a:cs typeface="Century Gothic"/>
              </a:rPr>
              <a:t> Parking Footprint</a:t>
            </a:r>
            <a:endParaRPr lang="en-US" dirty="0">
              <a:latin typeface="Century Gothic"/>
              <a:cs typeface="Century Gothic"/>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st.bmp"/>
          <p:cNvPicPr>
            <a:picLocks noChangeAspect="1"/>
          </p:cNvPicPr>
          <p:nvPr/>
        </p:nvPicPr>
        <p:blipFill>
          <a:blip r:embed="rId4" cstate="print"/>
          <a:stretch>
            <a:fillRect/>
          </a:stretch>
        </p:blipFill>
        <p:spPr>
          <a:xfrm>
            <a:off x="2409825" y="4438650"/>
            <a:ext cx="6734175" cy="1885950"/>
          </a:xfrm>
          <a:prstGeom prst="rect">
            <a:avLst/>
          </a:prstGeom>
        </p:spPr>
      </p:pic>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5" cstate="print"/>
          <a:srcRect/>
          <a:stretch>
            <a:fillRect/>
          </a:stretch>
        </p:blipFill>
        <p:spPr bwMode="auto">
          <a:xfrm>
            <a:off x="151853"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4724400"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2438399"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7010401" y="108386"/>
            <a:ext cx="1981199" cy="1187014"/>
          </a:xfrm>
          <a:prstGeom prst="rect">
            <a:avLst/>
          </a:prstGeom>
          <a:noFill/>
          <a:ln w="9525">
            <a:noFill/>
            <a:miter lim="800000"/>
            <a:headEnd/>
            <a:tailEnd/>
          </a:ln>
        </p:spPr>
      </p:pic>
      <p:sp>
        <p:nvSpPr>
          <p:cNvPr id="25" name="TextBox 24"/>
          <p:cNvSpPr txBox="1"/>
          <p:nvPr/>
        </p:nvSpPr>
        <p:spPr>
          <a:xfrm>
            <a:off x="304800" y="1600200"/>
            <a:ext cx="4648200" cy="3816429"/>
          </a:xfrm>
          <a:prstGeom prst="rect">
            <a:avLst/>
          </a:prstGeom>
          <a:noFill/>
        </p:spPr>
        <p:txBody>
          <a:bodyPr wrap="square" rtlCol="0">
            <a:spAutoFit/>
          </a:bodyPr>
          <a:lstStyle/>
          <a:p>
            <a:r>
              <a:rPr lang="en-US" b="1" dirty="0" smtClean="0">
                <a:latin typeface="Century Gothic" pitchFamily="34" charset="0"/>
              </a:rPr>
              <a:t>Presentation Outline</a:t>
            </a:r>
          </a:p>
          <a:p>
            <a:pPr marL="514350" indent="-514350">
              <a:buFont typeface="+mj-lt"/>
              <a:buAutoNum type="romanUcPeriod"/>
            </a:pPr>
            <a:r>
              <a:rPr lang="en-US" dirty="0" smtClean="0">
                <a:latin typeface="Century Gothic" pitchFamily="34" charset="0"/>
              </a:rPr>
              <a:t>Project Overview</a:t>
            </a:r>
          </a:p>
          <a:p>
            <a:pPr marL="514350" indent="-514350">
              <a:buFont typeface="+mj-lt"/>
              <a:buAutoNum type="romanUcPeriod"/>
            </a:pPr>
            <a:r>
              <a:rPr lang="en-US" b="1" dirty="0" smtClean="0">
                <a:solidFill>
                  <a:schemeClr val="accent6"/>
                </a:solidFill>
                <a:latin typeface="Century Gothic" pitchFamily="34" charset="0"/>
              </a:rPr>
              <a:t>LEED/Sustainability Study</a:t>
            </a:r>
          </a:p>
          <a:p>
            <a:pPr marL="514350" indent="-514350">
              <a:buFont typeface="+mj-lt"/>
              <a:buAutoNum type="romanUcPeriod"/>
            </a:pPr>
            <a:r>
              <a:rPr lang="en-US" dirty="0" smtClean="0">
                <a:latin typeface="Century Gothic" pitchFamily="34" charset="0"/>
              </a:rPr>
              <a:t>Patient Room LED Lighting</a:t>
            </a:r>
          </a:p>
          <a:p>
            <a:pPr marL="971550" lvl="1" indent="-514350">
              <a:buFont typeface="+mj-lt"/>
              <a:buAutoNum type="romanUcPeriod"/>
            </a:pPr>
            <a:r>
              <a:rPr lang="en-US" dirty="0" smtClean="0">
                <a:latin typeface="Century Gothic" pitchFamily="34" charset="0"/>
              </a:rPr>
              <a:t>Lighting Breadth</a:t>
            </a:r>
          </a:p>
          <a:p>
            <a:pPr marL="971550" lvl="1"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dirty="0" smtClean="0">
                <a:latin typeface="Century Gothic" pitchFamily="34" charset="0"/>
              </a:rPr>
              <a:t>Bed Tower Schedule Analysis</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r>
              <a:rPr lang="en-US" dirty="0" smtClean="0">
                <a:latin typeface="Century Gothic" pitchFamily="34" charset="0"/>
              </a:rPr>
              <a:t>Acknowledgements</a:t>
            </a:r>
          </a:p>
          <a:p>
            <a:pPr marL="514350" indent="-514350">
              <a:buFont typeface="+mj-lt"/>
              <a:buAutoNum type="romanUcPeriod"/>
            </a:pPr>
            <a:r>
              <a:rPr lang="en-US" dirty="0" smtClean="0">
                <a:latin typeface="Century Gothic" pitchFamily="34" charset="0"/>
              </a:rPr>
              <a:t>Questions &amp; Answers</a:t>
            </a:r>
          </a:p>
          <a:p>
            <a:pPr marL="514350" indent="-514350"/>
            <a:endParaRPr lang="en-US" dirty="0" smtClean="0"/>
          </a:p>
        </p:txBody>
      </p:sp>
      <p:sp>
        <p:nvSpPr>
          <p:cNvPr id="26" name="TextBox 25"/>
          <p:cNvSpPr txBox="1"/>
          <p:nvPr/>
        </p:nvSpPr>
        <p:spPr>
          <a:xfrm>
            <a:off x="4953000" y="1600200"/>
            <a:ext cx="3962400" cy="3139321"/>
          </a:xfrm>
          <a:prstGeom prst="rect">
            <a:avLst/>
          </a:prstGeom>
          <a:noFill/>
        </p:spPr>
        <p:txBody>
          <a:bodyPr wrap="square" rtlCol="0">
            <a:spAutoFit/>
          </a:bodyPr>
          <a:lstStyle/>
          <a:p>
            <a:r>
              <a:rPr lang="en-US" b="1" dirty="0" smtClean="0">
                <a:latin typeface="Century Gothic" pitchFamily="34" charset="0"/>
              </a:rPr>
              <a:t>LEED/Sustainability Study</a:t>
            </a:r>
          </a:p>
          <a:p>
            <a:pPr marL="514350" indent="-514350">
              <a:buFont typeface="+mj-lt"/>
              <a:buAutoNum type="romanUcPeriod"/>
            </a:pPr>
            <a:r>
              <a:rPr lang="en-US" dirty="0" smtClean="0">
                <a:latin typeface="Century Gothic" pitchFamily="34" charset="0"/>
              </a:rPr>
              <a:t>Sustainable Sites</a:t>
            </a:r>
          </a:p>
          <a:p>
            <a:pPr marL="514350" indent="-514350">
              <a:buFont typeface="+mj-lt"/>
              <a:buAutoNum type="romanUcPeriod"/>
            </a:pPr>
            <a:r>
              <a:rPr lang="en-US" b="1" dirty="0" smtClean="0">
                <a:solidFill>
                  <a:schemeClr val="accent6"/>
                </a:solidFill>
                <a:latin typeface="Century Gothic" pitchFamily="34" charset="0"/>
              </a:rPr>
              <a:t>Water Efficiency</a:t>
            </a:r>
          </a:p>
          <a:p>
            <a:pPr marL="514350" indent="-514350">
              <a:buFont typeface="+mj-lt"/>
              <a:buAutoNum type="romanUcPeriod"/>
            </a:pPr>
            <a:r>
              <a:rPr lang="en-US" dirty="0" smtClean="0">
                <a:latin typeface="Century Gothic" pitchFamily="34" charset="0"/>
              </a:rPr>
              <a:t>Energy &amp; Atmosphere</a:t>
            </a:r>
          </a:p>
          <a:p>
            <a:pPr marL="514350" indent="-514350">
              <a:buFont typeface="+mj-lt"/>
              <a:buAutoNum type="romanUcPeriod"/>
            </a:pPr>
            <a:r>
              <a:rPr lang="en-US" dirty="0" smtClean="0">
                <a:latin typeface="Century Gothic" pitchFamily="34" charset="0"/>
              </a:rPr>
              <a:t>Materials &amp; Resources</a:t>
            </a:r>
          </a:p>
          <a:p>
            <a:pPr marL="514350" indent="-514350">
              <a:buFont typeface="+mj-lt"/>
              <a:buAutoNum type="romanUcPeriod"/>
            </a:pPr>
            <a:r>
              <a:rPr lang="en-US" dirty="0" smtClean="0">
                <a:latin typeface="Century Gothic" pitchFamily="34" charset="0"/>
              </a:rPr>
              <a:t>Indoor Air Quality</a:t>
            </a:r>
          </a:p>
          <a:p>
            <a:pPr marL="514350" indent="-514350">
              <a:buFont typeface="+mj-lt"/>
              <a:buAutoNum type="romanUcPeriod"/>
            </a:pPr>
            <a:r>
              <a:rPr lang="en-US" dirty="0" smtClean="0">
                <a:latin typeface="Century Gothic" pitchFamily="34" charset="0"/>
              </a:rPr>
              <a:t>Conclusions</a:t>
            </a:r>
          </a:p>
          <a:p>
            <a:pPr marL="514350" indent="-514350"/>
            <a:endParaRPr lang="en-US" dirty="0" smtClean="0">
              <a:latin typeface="Century Gothic" pitchFamily="34" charset="0"/>
            </a:endParaRPr>
          </a:p>
          <a:p>
            <a:pPr marL="514350" indent="-514350">
              <a:buFont typeface="+mj-lt"/>
              <a:buAutoNum type="romanUcPeriod"/>
            </a:pPr>
            <a:endParaRPr lang="en-US" dirty="0" smtClean="0"/>
          </a:p>
        </p:txBody>
      </p:sp>
      <p:sp>
        <p:nvSpPr>
          <p:cNvPr id="27" name="TextBox 26"/>
          <p:cNvSpPr txBox="1"/>
          <p:nvPr/>
        </p:nvSpPr>
        <p:spPr>
          <a:xfrm>
            <a:off x="10972800" y="457200"/>
            <a:ext cx="5486400" cy="584775"/>
          </a:xfrm>
          <a:prstGeom prst="rect">
            <a:avLst/>
          </a:prstGeom>
          <a:noFill/>
        </p:spPr>
        <p:txBody>
          <a:bodyPr wrap="square" rtlCol="0">
            <a:spAutoFit/>
          </a:bodyPr>
          <a:lstStyle/>
          <a:p>
            <a:r>
              <a:rPr lang="en-US" sz="3200" b="1" dirty="0" smtClean="0">
                <a:solidFill>
                  <a:schemeClr val="bg1"/>
                </a:solidFill>
                <a:latin typeface="Century Gothic" pitchFamily="34" charset="0"/>
              </a:rPr>
              <a:t>LEED/Sustainability Study</a:t>
            </a:r>
          </a:p>
        </p:txBody>
      </p:sp>
      <p:sp>
        <p:nvSpPr>
          <p:cNvPr id="14" name="TextBox 13"/>
          <p:cNvSpPr txBox="1"/>
          <p:nvPr/>
        </p:nvSpPr>
        <p:spPr>
          <a:xfrm>
            <a:off x="21336000" y="457200"/>
            <a:ext cx="3810000" cy="584775"/>
          </a:xfrm>
          <a:prstGeom prst="rect">
            <a:avLst/>
          </a:prstGeom>
          <a:noFill/>
        </p:spPr>
        <p:txBody>
          <a:bodyPr wrap="square" rtlCol="0">
            <a:spAutoFit/>
          </a:bodyPr>
          <a:lstStyle/>
          <a:p>
            <a:r>
              <a:rPr lang="en-US" sz="3200" b="1" dirty="0" smtClean="0">
                <a:solidFill>
                  <a:schemeClr val="bg1"/>
                </a:solidFill>
                <a:latin typeface="Century Gothic" pitchFamily="34" charset="0"/>
              </a:rPr>
              <a:t>Water Efficiency</a:t>
            </a:r>
          </a:p>
        </p:txBody>
      </p:sp>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graphicFrame>
        <p:nvGraphicFramePr>
          <p:cNvPr id="4098" name="Object 2"/>
          <p:cNvGraphicFramePr>
            <a:graphicFrameLocks noChangeAspect="1"/>
          </p:cNvGraphicFramePr>
          <p:nvPr/>
        </p:nvGraphicFramePr>
        <p:xfrm>
          <a:off x="10390376" y="1905000"/>
          <a:ext cx="7059424" cy="3657600"/>
        </p:xfrm>
        <a:graphic>
          <a:graphicData uri="http://schemas.openxmlformats.org/presentationml/2006/ole">
            <p:oleObj spid="_x0000_s4098" name="Worksheet" r:id="rId9" imgW="5257800" imgH="2724235" progId="Excel.Sheet.12">
              <p:embed/>
            </p:oleObj>
          </a:graphicData>
        </a:graphic>
      </p:graphicFrame>
      <p:graphicFrame>
        <p:nvGraphicFramePr>
          <p:cNvPr id="4099" name="Object 3"/>
          <p:cNvGraphicFramePr>
            <a:graphicFrameLocks noChangeAspect="1"/>
          </p:cNvGraphicFramePr>
          <p:nvPr/>
        </p:nvGraphicFramePr>
        <p:xfrm>
          <a:off x="19431000" y="1905000"/>
          <a:ext cx="7243948" cy="1828800"/>
        </p:xfrm>
        <a:graphic>
          <a:graphicData uri="http://schemas.openxmlformats.org/presentationml/2006/ole">
            <p:oleObj spid="_x0000_s4099" name="Worksheet" r:id="rId10" imgW="5810165" imgH="1466765" progId="Excel.Sheet.12">
              <p:embed/>
            </p:oleObj>
          </a:graphicData>
        </a:graphic>
      </p:graphicFrame>
      <p:sp>
        <p:nvSpPr>
          <p:cNvPr id="21" name="TextBox 20"/>
          <p:cNvSpPr txBox="1"/>
          <p:nvPr/>
        </p:nvSpPr>
        <p:spPr>
          <a:xfrm>
            <a:off x="19507200" y="4038600"/>
            <a:ext cx="6553200" cy="2123658"/>
          </a:xfrm>
          <a:prstGeom prst="rect">
            <a:avLst/>
          </a:prstGeom>
          <a:noFill/>
        </p:spPr>
        <p:txBody>
          <a:bodyPr wrap="square" rtlCol="0">
            <a:spAutoFit/>
          </a:bodyPr>
          <a:lstStyle/>
          <a:p>
            <a:pPr>
              <a:buFont typeface="Arial"/>
              <a:buChar char="•"/>
            </a:pPr>
            <a:r>
              <a:rPr lang="en-US" dirty="0" smtClean="0">
                <a:latin typeface="Century Gothic"/>
                <a:cs typeface="Century Gothic"/>
              </a:rPr>
              <a:t> Water Efficient Fixtures</a:t>
            </a:r>
          </a:p>
          <a:p>
            <a:pPr>
              <a:buFont typeface="Arial"/>
              <a:buChar char="•"/>
            </a:pPr>
            <a:endParaRPr lang="en-US" dirty="0" smtClean="0">
              <a:latin typeface="Century Gothic"/>
              <a:cs typeface="Century Gothic"/>
            </a:endParaRPr>
          </a:p>
          <a:p>
            <a:pPr>
              <a:buFont typeface="Arial"/>
              <a:buChar char="•"/>
            </a:pPr>
            <a:r>
              <a:rPr lang="en-US" dirty="0" smtClean="0">
                <a:latin typeface="Century Gothic"/>
                <a:cs typeface="Century Gothic"/>
              </a:rPr>
              <a:t> Rainwater/Grey Water Collection Systems</a:t>
            </a:r>
          </a:p>
          <a:p>
            <a:pPr>
              <a:buFont typeface="Arial"/>
              <a:buChar char="•"/>
            </a:pPr>
            <a:endParaRPr lang="en-US" dirty="0" smtClean="0">
              <a:latin typeface="Century Gothic"/>
              <a:cs typeface="Century Gothic"/>
            </a:endParaRPr>
          </a:p>
          <a:p>
            <a:pPr>
              <a:buFont typeface="Arial"/>
              <a:buChar char="•"/>
            </a:pPr>
            <a:r>
              <a:rPr lang="en-US" dirty="0" smtClean="0">
                <a:latin typeface="Century Gothic"/>
                <a:cs typeface="Century Gothic"/>
              </a:rPr>
              <a:t> Use Plants Native to Area</a:t>
            </a:r>
          </a:p>
          <a:p>
            <a:pPr>
              <a:buFont typeface="Arial"/>
              <a:buChar char="•"/>
            </a:pPr>
            <a:endParaRPr lang="en-US" dirty="0">
              <a:latin typeface="Century Gothic"/>
              <a:cs typeface="Century Gothic"/>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st.bmp"/>
          <p:cNvPicPr>
            <a:picLocks noChangeAspect="1"/>
          </p:cNvPicPr>
          <p:nvPr/>
        </p:nvPicPr>
        <p:blipFill>
          <a:blip r:embed="rId4" cstate="print"/>
          <a:stretch>
            <a:fillRect/>
          </a:stretch>
        </p:blipFill>
        <p:spPr>
          <a:xfrm>
            <a:off x="2409825" y="4438650"/>
            <a:ext cx="6734175" cy="1885950"/>
          </a:xfrm>
          <a:prstGeom prst="rect">
            <a:avLst/>
          </a:prstGeom>
        </p:spPr>
      </p:pic>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5" cstate="print"/>
          <a:srcRect/>
          <a:stretch>
            <a:fillRect/>
          </a:stretch>
        </p:blipFill>
        <p:spPr bwMode="auto">
          <a:xfrm>
            <a:off x="151853"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4724400"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2438399"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7010401" y="108386"/>
            <a:ext cx="1981199" cy="1187014"/>
          </a:xfrm>
          <a:prstGeom prst="rect">
            <a:avLst/>
          </a:prstGeom>
          <a:noFill/>
          <a:ln w="9525">
            <a:noFill/>
            <a:miter lim="800000"/>
            <a:headEnd/>
            <a:tailEnd/>
          </a:ln>
        </p:spPr>
      </p:pic>
      <p:sp>
        <p:nvSpPr>
          <p:cNvPr id="25" name="TextBox 24"/>
          <p:cNvSpPr txBox="1"/>
          <p:nvPr/>
        </p:nvSpPr>
        <p:spPr>
          <a:xfrm>
            <a:off x="304800" y="1600200"/>
            <a:ext cx="4648200" cy="3816429"/>
          </a:xfrm>
          <a:prstGeom prst="rect">
            <a:avLst/>
          </a:prstGeom>
          <a:noFill/>
        </p:spPr>
        <p:txBody>
          <a:bodyPr wrap="square" rtlCol="0">
            <a:spAutoFit/>
          </a:bodyPr>
          <a:lstStyle/>
          <a:p>
            <a:r>
              <a:rPr lang="en-US" b="1" dirty="0" smtClean="0">
                <a:latin typeface="Century Gothic" pitchFamily="34" charset="0"/>
              </a:rPr>
              <a:t>Presentation Outline</a:t>
            </a:r>
          </a:p>
          <a:p>
            <a:pPr marL="514350" indent="-514350">
              <a:buFont typeface="+mj-lt"/>
              <a:buAutoNum type="romanUcPeriod"/>
            </a:pPr>
            <a:r>
              <a:rPr lang="en-US" dirty="0" smtClean="0">
                <a:latin typeface="Century Gothic" pitchFamily="34" charset="0"/>
              </a:rPr>
              <a:t>Project Overview</a:t>
            </a:r>
          </a:p>
          <a:p>
            <a:pPr marL="514350" indent="-514350">
              <a:buFont typeface="+mj-lt"/>
              <a:buAutoNum type="romanUcPeriod"/>
            </a:pPr>
            <a:r>
              <a:rPr lang="en-US" b="1" dirty="0" smtClean="0">
                <a:solidFill>
                  <a:schemeClr val="accent6"/>
                </a:solidFill>
                <a:latin typeface="Century Gothic" pitchFamily="34" charset="0"/>
              </a:rPr>
              <a:t>LEED/Sustainability Study</a:t>
            </a:r>
          </a:p>
          <a:p>
            <a:pPr marL="514350" indent="-514350">
              <a:buFont typeface="+mj-lt"/>
              <a:buAutoNum type="romanUcPeriod"/>
            </a:pPr>
            <a:r>
              <a:rPr lang="en-US" dirty="0" smtClean="0">
                <a:latin typeface="Century Gothic" pitchFamily="34" charset="0"/>
              </a:rPr>
              <a:t>Patient Room LED Lighting</a:t>
            </a:r>
          </a:p>
          <a:p>
            <a:pPr marL="971550" lvl="1" indent="-514350">
              <a:buFont typeface="+mj-lt"/>
              <a:buAutoNum type="romanUcPeriod"/>
            </a:pPr>
            <a:r>
              <a:rPr lang="en-US" dirty="0" smtClean="0">
                <a:latin typeface="Century Gothic" pitchFamily="34" charset="0"/>
              </a:rPr>
              <a:t>Lighting Breadth</a:t>
            </a:r>
          </a:p>
          <a:p>
            <a:pPr marL="971550" lvl="1"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dirty="0" smtClean="0">
                <a:latin typeface="Century Gothic" pitchFamily="34" charset="0"/>
              </a:rPr>
              <a:t>Bed Tower Schedule Analysis</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r>
              <a:rPr lang="en-US" dirty="0" smtClean="0">
                <a:latin typeface="Century Gothic" pitchFamily="34" charset="0"/>
              </a:rPr>
              <a:t>Acknowledgements</a:t>
            </a:r>
          </a:p>
          <a:p>
            <a:pPr marL="514350" indent="-514350">
              <a:buFont typeface="+mj-lt"/>
              <a:buAutoNum type="romanUcPeriod"/>
            </a:pPr>
            <a:r>
              <a:rPr lang="en-US" dirty="0" smtClean="0">
                <a:latin typeface="Century Gothic" pitchFamily="34" charset="0"/>
              </a:rPr>
              <a:t>Questions &amp; Answers</a:t>
            </a:r>
          </a:p>
          <a:p>
            <a:pPr marL="514350" indent="-514350"/>
            <a:endParaRPr lang="en-US" dirty="0" smtClean="0"/>
          </a:p>
        </p:txBody>
      </p:sp>
      <p:sp>
        <p:nvSpPr>
          <p:cNvPr id="26" name="TextBox 25"/>
          <p:cNvSpPr txBox="1"/>
          <p:nvPr/>
        </p:nvSpPr>
        <p:spPr>
          <a:xfrm>
            <a:off x="4953000" y="1600200"/>
            <a:ext cx="3962400" cy="3139321"/>
          </a:xfrm>
          <a:prstGeom prst="rect">
            <a:avLst/>
          </a:prstGeom>
          <a:noFill/>
        </p:spPr>
        <p:txBody>
          <a:bodyPr wrap="square" rtlCol="0">
            <a:spAutoFit/>
          </a:bodyPr>
          <a:lstStyle/>
          <a:p>
            <a:r>
              <a:rPr lang="en-US" b="1" dirty="0" smtClean="0">
                <a:latin typeface="Century Gothic" pitchFamily="34" charset="0"/>
              </a:rPr>
              <a:t>LEED/Sustainability Study</a:t>
            </a:r>
          </a:p>
          <a:p>
            <a:pPr marL="514350" indent="-514350">
              <a:buFont typeface="+mj-lt"/>
              <a:buAutoNum type="romanUcPeriod"/>
            </a:pPr>
            <a:r>
              <a:rPr lang="en-US" dirty="0" smtClean="0">
                <a:latin typeface="Century Gothic" pitchFamily="34" charset="0"/>
              </a:rPr>
              <a:t>Sustainable Sites</a:t>
            </a:r>
          </a:p>
          <a:p>
            <a:pPr marL="514350" indent="-514350">
              <a:buFont typeface="+mj-lt"/>
              <a:buAutoNum type="romanUcPeriod"/>
            </a:pPr>
            <a:r>
              <a:rPr lang="en-US" dirty="0" smtClean="0">
                <a:latin typeface="Century Gothic" pitchFamily="34" charset="0"/>
              </a:rPr>
              <a:t>Water Efficiency</a:t>
            </a:r>
          </a:p>
          <a:p>
            <a:pPr marL="514350" indent="-514350">
              <a:buFont typeface="+mj-lt"/>
              <a:buAutoNum type="romanUcPeriod"/>
            </a:pPr>
            <a:r>
              <a:rPr lang="en-US" b="1" dirty="0" smtClean="0">
                <a:solidFill>
                  <a:schemeClr val="accent6"/>
                </a:solidFill>
                <a:latin typeface="Century Gothic" pitchFamily="34" charset="0"/>
              </a:rPr>
              <a:t>Energy &amp; Atmosphere</a:t>
            </a:r>
          </a:p>
          <a:p>
            <a:pPr marL="514350" indent="-514350">
              <a:buFont typeface="+mj-lt"/>
              <a:buAutoNum type="romanUcPeriod"/>
            </a:pPr>
            <a:r>
              <a:rPr lang="en-US" dirty="0" smtClean="0">
                <a:latin typeface="Century Gothic" pitchFamily="34" charset="0"/>
              </a:rPr>
              <a:t>Materials &amp; Resources</a:t>
            </a:r>
          </a:p>
          <a:p>
            <a:pPr marL="514350" indent="-514350">
              <a:buFont typeface="+mj-lt"/>
              <a:buAutoNum type="romanUcPeriod"/>
            </a:pPr>
            <a:r>
              <a:rPr lang="en-US" dirty="0" smtClean="0">
                <a:latin typeface="Century Gothic" pitchFamily="34" charset="0"/>
              </a:rPr>
              <a:t>Indoor Air Quality</a:t>
            </a:r>
          </a:p>
          <a:p>
            <a:pPr marL="514350" indent="-514350">
              <a:buFont typeface="+mj-lt"/>
              <a:buAutoNum type="romanUcPeriod"/>
            </a:pPr>
            <a:r>
              <a:rPr lang="en-US" dirty="0" smtClean="0">
                <a:latin typeface="Century Gothic" pitchFamily="34" charset="0"/>
              </a:rPr>
              <a:t>Conclusions</a:t>
            </a:r>
          </a:p>
          <a:p>
            <a:pPr marL="514350" indent="-514350"/>
            <a:endParaRPr lang="en-US" dirty="0" smtClean="0">
              <a:latin typeface="Century Gothic" pitchFamily="34" charset="0"/>
            </a:endParaRPr>
          </a:p>
          <a:p>
            <a:pPr marL="514350" indent="-514350">
              <a:buFont typeface="+mj-lt"/>
              <a:buAutoNum type="romanUcPeriod"/>
            </a:pPr>
            <a:endParaRPr lang="en-US" dirty="0" smtClean="0"/>
          </a:p>
        </p:txBody>
      </p:sp>
      <p:sp>
        <p:nvSpPr>
          <p:cNvPr id="27" name="TextBox 26"/>
          <p:cNvSpPr txBox="1"/>
          <p:nvPr/>
        </p:nvSpPr>
        <p:spPr>
          <a:xfrm>
            <a:off x="10972800" y="457200"/>
            <a:ext cx="5486400" cy="584775"/>
          </a:xfrm>
          <a:prstGeom prst="rect">
            <a:avLst/>
          </a:prstGeom>
          <a:noFill/>
        </p:spPr>
        <p:txBody>
          <a:bodyPr wrap="square" rtlCol="0">
            <a:spAutoFit/>
          </a:bodyPr>
          <a:lstStyle/>
          <a:p>
            <a:r>
              <a:rPr lang="en-US" sz="3200" b="1" dirty="0" smtClean="0">
                <a:solidFill>
                  <a:schemeClr val="bg1"/>
                </a:solidFill>
                <a:latin typeface="Century Gothic" pitchFamily="34" charset="0"/>
              </a:rPr>
              <a:t>LEED/Sustainability Study</a:t>
            </a:r>
          </a:p>
        </p:txBody>
      </p:sp>
      <p:sp>
        <p:nvSpPr>
          <p:cNvPr id="14" name="TextBox 13"/>
          <p:cNvSpPr txBox="1"/>
          <p:nvPr/>
        </p:nvSpPr>
        <p:spPr>
          <a:xfrm>
            <a:off x="20650200" y="457200"/>
            <a:ext cx="4495800" cy="584775"/>
          </a:xfrm>
          <a:prstGeom prst="rect">
            <a:avLst/>
          </a:prstGeom>
          <a:noFill/>
        </p:spPr>
        <p:txBody>
          <a:bodyPr wrap="square" rtlCol="0">
            <a:spAutoFit/>
          </a:bodyPr>
          <a:lstStyle/>
          <a:p>
            <a:r>
              <a:rPr lang="en-US" sz="3200" b="1" dirty="0" smtClean="0">
                <a:solidFill>
                  <a:schemeClr val="bg1"/>
                </a:solidFill>
                <a:latin typeface="Century Gothic" pitchFamily="34" charset="0"/>
              </a:rPr>
              <a:t>Energy &amp; Atmosphere</a:t>
            </a:r>
          </a:p>
        </p:txBody>
      </p:sp>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graphicFrame>
        <p:nvGraphicFramePr>
          <p:cNvPr id="5125" name="Object 5"/>
          <p:cNvGraphicFramePr>
            <a:graphicFrameLocks noChangeAspect="1"/>
          </p:cNvGraphicFramePr>
          <p:nvPr/>
        </p:nvGraphicFramePr>
        <p:xfrm>
          <a:off x="19811999" y="1431311"/>
          <a:ext cx="6705601" cy="1692889"/>
        </p:xfrm>
        <a:graphic>
          <a:graphicData uri="http://schemas.openxmlformats.org/presentationml/2006/ole">
            <p:oleObj spid="_x0000_s5125" name="Worksheet" r:id="rId9" imgW="5810165" imgH="1466765" progId="Excel.Sheet.12">
              <p:embed/>
            </p:oleObj>
          </a:graphicData>
        </a:graphic>
      </p:graphicFrame>
      <p:pic>
        <p:nvPicPr>
          <p:cNvPr id="22" name="Picture 21" descr="Picture 3.png"/>
          <p:cNvPicPr>
            <a:picLocks noChangeAspect="1"/>
          </p:cNvPicPr>
          <p:nvPr/>
        </p:nvPicPr>
        <p:blipFill>
          <a:blip r:embed="rId10" cstate="print"/>
          <a:stretch>
            <a:fillRect/>
          </a:stretch>
        </p:blipFill>
        <p:spPr>
          <a:xfrm>
            <a:off x="10744200" y="1371599"/>
            <a:ext cx="6096000" cy="4828297"/>
          </a:xfrm>
          <a:prstGeom prst="rect">
            <a:avLst/>
          </a:prstGeom>
        </p:spPr>
      </p:pic>
      <p:sp>
        <p:nvSpPr>
          <p:cNvPr id="23" name="TextBox 22"/>
          <p:cNvSpPr txBox="1"/>
          <p:nvPr/>
        </p:nvSpPr>
        <p:spPr>
          <a:xfrm>
            <a:off x="20040600" y="3657600"/>
            <a:ext cx="4495800" cy="2123658"/>
          </a:xfrm>
          <a:prstGeom prst="rect">
            <a:avLst/>
          </a:prstGeom>
          <a:noFill/>
        </p:spPr>
        <p:txBody>
          <a:bodyPr wrap="square" rtlCol="0">
            <a:spAutoFit/>
          </a:bodyPr>
          <a:lstStyle/>
          <a:p>
            <a:pPr>
              <a:buFont typeface="Arial"/>
              <a:buChar char="•"/>
            </a:pPr>
            <a:r>
              <a:rPr lang="en-US" dirty="0" smtClean="0">
                <a:latin typeface="Century Gothic"/>
                <a:cs typeface="Century Gothic"/>
              </a:rPr>
              <a:t> Energy Modeling</a:t>
            </a:r>
          </a:p>
          <a:p>
            <a:pPr>
              <a:buFont typeface="Arial"/>
              <a:buChar char="•"/>
            </a:pPr>
            <a:endParaRPr lang="en-US" dirty="0" smtClean="0">
              <a:latin typeface="Century Gothic"/>
              <a:cs typeface="Century Gothic"/>
            </a:endParaRPr>
          </a:p>
          <a:p>
            <a:pPr>
              <a:buFont typeface="Arial"/>
              <a:buChar char="•"/>
            </a:pPr>
            <a:r>
              <a:rPr lang="en-US" dirty="0" smtClean="0">
                <a:latin typeface="Century Gothic"/>
                <a:cs typeface="Century Gothic"/>
              </a:rPr>
              <a:t> Renewable Energy</a:t>
            </a:r>
          </a:p>
          <a:p>
            <a:pPr>
              <a:buFont typeface="Arial"/>
              <a:buChar char="•"/>
            </a:pPr>
            <a:endParaRPr lang="en-US" dirty="0" smtClean="0">
              <a:latin typeface="Century Gothic"/>
              <a:cs typeface="Century Gothic"/>
            </a:endParaRPr>
          </a:p>
          <a:p>
            <a:pPr>
              <a:buFont typeface="Arial"/>
              <a:buChar char="•"/>
            </a:pPr>
            <a:r>
              <a:rPr lang="en-US" dirty="0" smtClean="0">
                <a:latin typeface="Century Gothic"/>
                <a:cs typeface="Century Gothic"/>
              </a:rPr>
              <a:t> Commissioning</a:t>
            </a:r>
          </a:p>
          <a:p>
            <a:pPr>
              <a:buFont typeface="Arial"/>
              <a:buChar char="•"/>
            </a:pPr>
            <a:endParaRPr lang="en-US" dirty="0">
              <a:latin typeface="Century Gothic"/>
              <a:cs typeface="Century Gothic"/>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st.bmp"/>
          <p:cNvPicPr>
            <a:picLocks noChangeAspect="1"/>
          </p:cNvPicPr>
          <p:nvPr/>
        </p:nvPicPr>
        <p:blipFill>
          <a:blip r:embed="rId4" cstate="print"/>
          <a:stretch>
            <a:fillRect/>
          </a:stretch>
        </p:blipFill>
        <p:spPr>
          <a:xfrm>
            <a:off x="2409825" y="4438650"/>
            <a:ext cx="6734175" cy="1885950"/>
          </a:xfrm>
          <a:prstGeom prst="rect">
            <a:avLst/>
          </a:prstGeom>
        </p:spPr>
      </p:pic>
      <p:sp>
        <p:nvSpPr>
          <p:cNvPr id="4" name="Rectangle 3"/>
          <p:cNvSpPr/>
          <p:nvPr/>
        </p:nvSpPr>
        <p:spPr>
          <a:xfrm>
            <a:off x="9144000" y="1295400"/>
            <a:ext cx="9144000" cy="5029200"/>
          </a:xfrm>
          <a:prstGeom prst="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248400"/>
            <a:ext cx="27432000" cy="609600"/>
          </a:xfrm>
          <a:prstGeom prst="rect">
            <a:avLst/>
          </a:prstGeom>
          <a:solidFill>
            <a:srgbClr val="0948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0"/>
            <a:ext cx="27432000" cy="1371600"/>
          </a:xfrm>
          <a:prstGeom prst="rect">
            <a:avLst/>
          </a:prstGeom>
          <a:solidFill>
            <a:srgbClr val="045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5" cstate="print"/>
          <a:srcRect/>
          <a:stretch>
            <a:fillRect/>
          </a:stretch>
        </p:blipFill>
        <p:spPr bwMode="auto">
          <a:xfrm>
            <a:off x="151853" y="108057"/>
            <a:ext cx="1981747" cy="1187343"/>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4724400" y="108385"/>
            <a:ext cx="1981200" cy="1187015"/>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2438399" y="108386"/>
            <a:ext cx="1981201" cy="1187014"/>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7010401" y="108386"/>
            <a:ext cx="1981199" cy="1187014"/>
          </a:xfrm>
          <a:prstGeom prst="rect">
            <a:avLst/>
          </a:prstGeom>
          <a:noFill/>
          <a:ln w="9525">
            <a:noFill/>
            <a:miter lim="800000"/>
            <a:headEnd/>
            <a:tailEnd/>
          </a:ln>
        </p:spPr>
      </p:pic>
      <p:sp>
        <p:nvSpPr>
          <p:cNvPr id="25" name="TextBox 24"/>
          <p:cNvSpPr txBox="1"/>
          <p:nvPr/>
        </p:nvSpPr>
        <p:spPr>
          <a:xfrm>
            <a:off x="304800" y="1600200"/>
            <a:ext cx="4648200" cy="3816429"/>
          </a:xfrm>
          <a:prstGeom prst="rect">
            <a:avLst/>
          </a:prstGeom>
          <a:noFill/>
        </p:spPr>
        <p:txBody>
          <a:bodyPr wrap="square" rtlCol="0">
            <a:spAutoFit/>
          </a:bodyPr>
          <a:lstStyle/>
          <a:p>
            <a:r>
              <a:rPr lang="en-US" b="1" dirty="0" smtClean="0">
                <a:latin typeface="Century Gothic" pitchFamily="34" charset="0"/>
              </a:rPr>
              <a:t>Presentation Outline</a:t>
            </a:r>
          </a:p>
          <a:p>
            <a:pPr marL="514350" indent="-514350">
              <a:buFont typeface="+mj-lt"/>
              <a:buAutoNum type="romanUcPeriod"/>
            </a:pPr>
            <a:r>
              <a:rPr lang="en-US" dirty="0" smtClean="0">
                <a:latin typeface="Century Gothic" pitchFamily="34" charset="0"/>
              </a:rPr>
              <a:t>Project Overview</a:t>
            </a:r>
          </a:p>
          <a:p>
            <a:pPr marL="514350" indent="-514350">
              <a:buFont typeface="+mj-lt"/>
              <a:buAutoNum type="romanUcPeriod"/>
            </a:pPr>
            <a:r>
              <a:rPr lang="en-US" b="1" dirty="0" smtClean="0">
                <a:solidFill>
                  <a:schemeClr val="accent6"/>
                </a:solidFill>
                <a:latin typeface="Century Gothic" pitchFamily="34" charset="0"/>
              </a:rPr>
              <a:t>LEED/Sustainability Study</a:t>
            </a:r>
          </a:p>
          <a:p>
            <a:pPr marL="514350" indent="-514350">
              <a:buFont typeface="+mj-lt"/>
              <a:buAutoNum type="romanUcPeriod"/>
            </a:pPr>
            <a:r>
              <a:rPr lang="en-US" dirty="0" smtClean="0">
                <a:latin typeface="Century Gothic" pitchFamily="34" charset="0"/>
              </a:rPr>
              <a:t>Patient Room LED Lighting</a:t>
            </a:r>
          </a:p>
          <a:p>
            <a:pPr marL="971550" lvl="1" indent="-514350">
              <a:buFont typeface="+mj-lt"/>
              <a:buAutoNum type="romanUcPeriod"/>
            </a:pPr>
            <a:r>
              <a:rPr lang="en-US" dirty="0" smtClean="0">
                <a:latin typeface="Century Gothic" pitchFamily="34" charset="0"/>
              </a:rPr>
              <a:t>Lighting Breadth</a:t>
            </a:r>
          </a:p>
          <a:p>
            <a:pPr marL="971550" lvl="1" indent="-514350">
              <a:buFont typeface="+mj-lt"/>
              <a:buAutoNum type="romanUcPeriod"/>
            </a:pPr>
            <a:r>
              <a:rPr lang="en-US" dirty="0" smtClean="0">
                <a:latin typeface="Century Gothic" pitchFamily="34" charset="0"/>
              </a:rPr>
              <a:t>Mechanical Breadth</a:t>
            </a:r>
          </a:p>
          <a:p>
            <a:pPr marL="514350" indent="-514350">
              <a:buFont typeface="+mj-lt"/>
              <a:buAutoNum type="romanUcPeriod"/>
            </a:pPr>
            <a:r>
              <a:rPr lang="en-US" dirty="0" smtClean="0">
                <a:latin typeface="Century Gothic" pitchFamily="34" charset="0"/>
              </a:rPr>
              <a:t>Bed Tower Schedule Analysis</a:t>
            </a:r>
          </a:p>
          <a:p>
            <a:pPr marL="514350" indent="-514350">
              <a:buFont typeface="+mj-lt"/>
              <a:buAutoNum type="romanUcPeriod"/>
            </a:pPr>
            <a:r>
              <a:rPr lang="en-US" dirty="0" smtClean="0">
                <a:latin typeface="Century Gothic" pitchFamily="34" charset="0"/>
              </a:rPr>
              <a:t>Conclusions</a:t>
            </a:r>
          </a:p>
          <a:p>
            <a:pPr marL="514350" indent="-514350">
              <a:buFont typeface="+mj-lt"/>
              <a:buAutoNum type="romanUcPeriod"/>
            </a:pPr>
            <a:r>
              <a:rPr lang="en-US" dirty="0" smtClean="0">
                <a:latin typeface="Century Gothic" pitchFamily="34" charset="0"/>
              </a:rPr>
              <a:t>Acknowledgements</a:t>
            </a:r>
          </a:p>
          <a:p>
            <a:pPr marL="514350" indent="-514350">
              <a:buFont typeface="+mj-lt"/>
              <a:buAutoNum type="romanUcPeriod"/>
            </a:pPr>
            <a:r>
              <a:rPr lang="en-US" dirty="0" smtClean="0">
                <a:latin typeface="Century Gothic" pitchFamily="34" charset="0"/>
              </a:rPr>
              <a:t>Questions &amp; Answers</a:t>
            </a:r>
          </a:p>
          <a:p>
            <a:pPr marL="514350" indent="-514350"/>
            <a:endParaRPr lang="en-US" dirty="0" smtClean="0"/>
          </a:p>
        </p:txBody>
      </p:sp>
      <p:sp>
        <p:nvSpPr>
          <p:cNvPr id="26" name="TextBox 25"/>
          <p:cNvSpPr txBox="1"/>
          <p:nvPr/>
        </p:nvSpPr>
        <p:spPr>
          <a:xfrm>
            <a:off x="4953000" y="1600200"/>
            <a:ext cx="3962400" cy="3139321"/>
          </a:xfrm>
          <a:prstGeom prst="rect">
            <a:avLst/>
          </a:prstGeom>
          <a:noFill/>
        </p:spPr>
        <p:txBody>
          <a:bodyPr wrap="square" rtlCol="0">
            <a:spAutoFit/>
          </a:bodyPr>
          <a:lstStyle/>
          <a:p>
            <a:r>
              <a:rPr lang="en-US" b="1" dirty="0" smtClean="0">
                <a:latin typeface="Century Gothic" pitchFamily="34" charset="0"/>
              </a:rPr>
              <a:t>LEED/Sustainability Study</a:t>
            </a:r>
          </a:p>
          <a:p>
            <a:pPr marL="514350" indent="-514350">
              <a:buFont typeface="+mj-lt"/>
              <a:buAutoNum type="romanUcPeriod"/>
            </a:pPr>
            <a:r>
              <a:rPr lang="en-US" dirty="0" smtClean="0">
                <a:latin typeface="Century Gothic" pitchFamily="34" charset="0"/>
              </a:rPr>
              <a:t>Sustainable Sites</a:t>
            </a:r>
          </a:p>
          <a:p>
            <a:pPr marL="514350" indent="-514350">
              <a:buFont typeface="+mj-lt"/>
              <a:buAutoNum type="romanUcPeriod"/>
            </a:pPr>
            <a:r>
              <a:rPr lang="en-US" dirty="0" smtClean="0">
                <a:latin typeface="Century Gothic" pitchFamily="34" charset="0"/>
              </a:rPr>
              <a:t>Water Efficiency</a:t>
            </a:r>
          </a:p>
          <a:p>
            <a:pPr marL="514350" indent="-514350">
              <a:buFont typeface="+mj-lt"/>
              <a:buAutoNum type="romanUcPeriod"/>
            </a:pPr>
            <a:r>
              <a:rPr lang="en-US" dirty="0" smtClean="0">
                <a:latin typeface="Century Gothic" pitchFamily="34" charset="0"/>
              </a:rPr>
              <a:t>Energy &amp; Atmosphere</a:t>
            </a:r>
          </a:p>
          <a:p>
            <a:pPr marL="514350" indent="-514350">
              <a:buFont typeface="+mj-lt"/>
              <a:buAutoNum type="romanUcPeriod"/>
            </a:pPr>
            <a:r>
              <a:rPr lang="en-US" b="1" dirty="0" smtClean="0">
                <a:solidFill>
                  <a:schemeClr val="accent6"/>
                </a:solidFill>
                <a:latin typeface="Century Gothic" pitchFamily="34" charset="0"/>
              </a:rPr>
              <a:t>Materials &amp; Resources</a:t>
            </a:r>
          </a:p>
          <a:p>
            <a:pPr marL="514350" indent="-514350">
              <a:buFont typeface="+mj-lt"/>
              <a:buAutoNum type="romanUcPeriod"/>
            </a:pPr>
            <a:r>
              <a:rPr lang="en-US" dirty="0" smtClean="0">
                <a:latin typeface="Century Gothic" pitchFamily="34" charset="0"/>
              </a:rPr>
              <a:t>Indoor Air Quality</a:t>
            </a:r>
          </a:p>
          <a:p>
            <a:pPr marL="514350" indent="-514350">
              <a:buFont typeface="+mj-lt"/>
              <a:buAutoNum type="romanUcPeriod"/>
            </a:pPr>
            <a:r>
              <a:rPr lang="en-US" dirty="0" smtClean="0">
                <a:latin typeface="Century Gothic" pitchFamily="34" charset="0"/>
              </a:rPr>
              <a:t>Conclusions</a:t>
            </a:r>
          </a:p>
          <a:p>
            <a:pPr marL="514350" indent="-514350"/>
            <a:endParaRPr lang="en-US" dirty="0" smtClean="0">
              <a:latin typeface="Century Gothic" pitchFamily="34" charset="0"/>
            </a:endParaRPr>
          </a:p>
          <a:p>
            <a:pPr marL="514350" indent="-514350">
              <a:buFont typeface="+mj-lt"/>
              <a:buAutoNum type="romanUcPeriod"/>
            </a:pPr>
            <a:endParaRPr lang="en-US" dirty="0" smtClean="0"/>
          </a:p>
        </p:txBody>
      </p:sp>
      <p:sp>
        <p:nvSpPr>
          <p:cNvPr id="27" name="TextBox 26"/>
          <p:cNvSpPr txBox="1"/>
          <p:nvPr/>
        </p:nvSpPr>
        <p:spPr>
          <a:xfrm>
            <a:off x="10972800" y="457200"/>
            <a:ext cx="5486400" cy="584775"/>
          </a:xfrm>
          <a:prstGeom prst="rect">
            <a:avLst/>
          </a:prstGeom>
          <a:noFill/>
        </p:spPr>
        <p:txBody>
          <a:bodyPr wrap="square" rtlCol="0">
            <a:spAutoFit/>
          </a:bodyPr>
          <a:lstStyle/>
          <a:p>
            <a:r>
              <a:rPr lang="en-US" sz="3200" b="1" dirty="0" smtClean="0">
                <a:solidFill>
                  <a:schemeClr val="bg1"/>
                </a:solidFill>
                <a:latin typeface="Century Gothic" pitchFamily="34" charset="0"/>
              </a:rPr>
              <a:t>LEED/Sustainability Study</a:t>
            </a:r>
          </a:p>
        </p:txBody>
      </p:sp>
      <p:sp>
        <p:nvSpPr>
          <p:cNvPr id="14" name="TextBox 13"/>
          <p:cNvSpPr txBox="1"/>
          <p:nvPr/>
        </p:nvSpPr>
        <p:spPr>
          <a:xfrm>
            <a:off x="20574000" y="457200"/>
            <a:ext cx="4572000" cy="584775"/>
          </a:xfrm>
          <a:prstGeom prst="rect">
            <a:avLst/>
          </a:prstGeom>
          <a:noFill/>
        </p:spPr>
        <p:txBody>
          <a:bodyPr wrap="square" rtlCol="0">
            <a:spAutoFit/>
          </a:bodyPr>
          <a:lstStyle/>
          <a:p>
            <a:r>
              <a:rPr lang="en-US" sz="3200" b="1" dirty="0" smtClean="0">
                <a:solidFill>
                  <a:schemeClr val="bg1"/>
                </a:solidFill>
                <a:latin typeface="Century Gothic" pitchFamily="34" charset="0"/>
              </a:rPr>
              <a:t>Materials &amp; Resources</a:t>
            </a:r>
          </a:p>
        </p:txBody>
      </p:sp>
      <p:sp>
        <p:nvSpPr>
          <p:cNvPr id="16" name="TextBox 15"/>
          <p:cNvSpPr txBox="1"/>
          <p:nvPr/>
        </p:nvSpPr>
        <p:spPr>
          <a:xfrm>
            <a:off x="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Steven </a:t>
            </a:r>
            <a:r>
              <a:rPr lang="en-US" sz="2800" dirty="0" err="1" smtClean="0">
                <a:solidFill>
                  <a:schemeClr val="bg1"/>
                </a:solidFill>
                <a:latin typeface="Century Gothic" pitchFamily="34" charset="0"/>
              </a:rPr>
              <a:t>Farrah</a:t>
            </a:r>
            <a:endParaRPr lang="en-US" sz="2800" dirty="0">
              <a:solidFill>
                <a:schemeClr val="bg1"/>
              </a:solidFill>
              <a:latin typeface="Century Gothic" pitchFamily="34" charset="0"/>
            </a:endParaRPr>
          </a:p>
        </p:txBody>
      </p:sp>
      <p:sp>
        <p:nvSpPr>
          <p:cNvPr id="18" name="TextBox 17"/>
          <p:cNvSpPr txBox="1"/>
          <p:nvPr/>
        </p:nvSpPr>
        <p:spPr>
          <a:xfrm>
            <a:off x="9144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Construction Management</a:t>
            </a:r>
            <a:endParaRPr lang="en-US" sz="2800" dirty="0">
              <a:solidFill>
                <a:schemeClr val="bg1"/>
              </a:solidFill>
              <a:latin typeface="Century Gothic" pitchFamily="34" charset="0"/>
            </a:endParaRPr>
          </a:p>
        </p:txBody>
      </p:sp>
      <p:sp>
        <p:nvSpPr>
          <p:cNvPr id="19" name="TextBox 18"/>
          <p:cNvSpPr txBox="1"/>
          <p:nvPr/>
        </p:nvSpPr>
        <p:spPr>
          <a:xfrm>
            <a:off x="18288000" y="6096000"/>
            <a:ext cx="5410200" cy="523220"/>
          </a:xfrm>
          <a:prstGeom prst="rect">
            <a:avLst/>
          </a:prstGeom>
          <a:noFill/>
        </p:spPr>
        <p:txBody>
          <a:bodyPr wrap="square" rtlCol="0">
            <a:spAutoFit/>
          </a:bodyPr>
          <a:lstStyle/>
          <a:p>
            <a:r>
              <a:rPr lang="en-US" sz="2800" dirty="0" smtClean="0">
                <a:solidFill>
                  <a:schemeClr val="bg1"/>
                </a:solidFill>
                <a:latin typeface="Century Gothic" pitchFamily="34" charset="0"/>
              </a:rPr>
              <a:t>4/12/2010</a:t>
            </a:r>
            <a:endParaRPr lang="en-US" sz="2800" dirty="0">
              <a:solidFill>
                <a:schemeClr val="bg1"/>
              </a:solidFill>
              <a:latin typeface="Century Gothic" pitchFamily="34" charset="0"/>
            </a:endParaRPr>
          </a:p>
        </p:txBody>
      </p:sp>
      <p:graphicFrame>
        <p:nvGraphicFramePr>
          <p:cNvPr id="6146" name="Object 2"/>
          <p:cNvGraphicFramePr>
            <a:graphicFrameLocks noChangeAspect="1"/>
          </p:cNvGraphicFramePr>
          <p:nvPr/>
        </p:nvGraphicFramePr>
        <p:xfrm>
          <a:off x="11049000" y="1447799"/>
          <a:ext cx="5334000" cy="4676913"/>
        </p:xfrm>
        <a:graphic>
          <a:graphicData uri="http://schemas.openxmlformats.org/presentationml/2006/ole">
            <p:oleObj spid="_x0000_s6146" name="Worksheet" r:id="rId9" imgW="5257800" imgH="4610269" progId="Excel.Sheet.12">
              <p:embed/>
            </p:oleObj>
          </a:graphicData>
        </a:graphic>
      </p:graphicFrame>
      <p:graphicFrame>
        <p:nvGraphicFramePr>
          <p:cNvPr id="6147" name="Object 3"/>
          <p:cNvGraphicFramePr>
            <a:graphicFrameLocks noChangeAspect="1"/>
          </p:cNvGraphicFramePr>
          <p:nvPr/>
        </p:nvGraphicFramePr>
        <p:xfrm>
          <a:off x="19659599" y="1447800"/>
          <a:ext cx="6942117" cy="1752600"/>
        </p:xfrm>
        <a:graphic>
          <a:graphicData uri="http://schemas.openxmlformats.org/presentationml/2006/ole">
            <p:oleObj spid="_x0000_s6147" name="Worksheet" r:id="rId10" imgW="5810165" imgH="1466765" progId="Excel.Sheet.12">
              <p:embed/>
            </p:oleObj>
          </a:graphicData>
        </a:graphic>
      </p:graphicFrame>
      <p:sp>
        <p:nvSpPr>
          <p:cNvPr id="21" name="TextBox 20"/>
          <p:cNvSpPr txBox="1"/>
          <p:nvPr/>
        </p:nvSpPr>
        <p:spPr>
          <a:xfrm>
            <a:off x="19735800" y="3701296"/>
            <a:ext cx="6858000" cy="1785104"/>
          </a:xfrm>
          <a:prstGeom prst="rect">
            <a:avLst/>
          </a:prstGeom>
          <a:noFill/>
        </p:spPr>
        <p:txBody>
          <a:bodyPr wrap="square" rtlCol="0">
            <a:spAutoFit/>
          </a:bodyPr>
          <a:lstStyle/>
          <a:p>
            <a:pPr>
              <a:buFont typeface="Arial"/>
              <a:buChar char="•"/>
            </a:pPr>
            <a:r>
              <a:rPr lang="en-US" dirty="0" smtClean="0">
                <a:latin typeface="Century Gothic"/>
                <a:cs typeface="Century Gothic"/>
              </a:rPr>
              <a:t> Construction Waste Management/Recycling</a:t>
            </a:r>
          </a:p>
          <a:p>
            <a:pPr>
              <a:buFont typeface="Arial"/>
              <a:buChar char="•"/>
            </a:pPr>
            <a:endParaRPr lang="en-US" dirty="0" smtClean="0">
              <a:latin typeface="Century Gothic"/>
              <a:cs typeface="Century Gothic"/>
            </a:endParaRPr>
          </a:p>
          <a:p>
            <a:pPr>
              <a:buFont typeface="Arial"/>
              <a:buChar char="•"/>
            </a:pPr>
            <a:r>
              <a:rPr lang="en-US" dirty="0" smtClean="0">
                <a:latin typeface="Century Gothic"/>
                <a:cs typeface="Century Gothic"/>
              </a:rPr>
              <a:t> Recycled Content</a:t>
            </a:r>
          </a:p>
          <a:p>
            <a:pPr>
              <a:buFont typeface="Arial"/>
              <a:buChar char="•"/>
            </a:pPr>
            <a:endParaRPr lang="en-US" dirty="0" smtClean="0">
              <a:latin typeface="Century Gothic"/>
              <a:cs typeface="Century Gothic"/>
            </a:endParaRPr>
          </a:p>
          <a:p>
            <a:pPr>
              <a:buFont typeface="Arial"/>
              <a:buChar char="•"/>
            </a:pPr>
            <a:r>
              <a:rPr lang="en-US" dirty="0" smtClean="0">
                <a:latin typeface="Century Gothic"/>
                <a:cs typeface="Century Gothic"/>
              </a:rPr>
              <a:t>Regional Materials   </a:t>
            </a:r>
            <a:endParaRPr lang="en-US" dirty="0">
              <a:latin typeface="Century Gothic"/>
              <a:cs typeface="Century Gothic"/>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4664</TotalTime>
  <Words>2522</Words>
  <Application>Microsoft Office PowerPoint</Application>
  <PresentationFormat>Custom</PresentationFormat>
  <Paragraphs>815</Paragraphs>
  <Slides>24</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Penn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Coppin State University</dc:title>
  <dc:creator>Corie Ambler</dc:creator>
  <cp:lastModifiedBy>thesis</cp:lastModifiedBy>
  <cp:revision>311</cp:revision>
  <dcterms:created xsi:type="dcterms:W3CDTF">2010-04-11T19:13:06Z</dcterms:created>
  <dcterms:modified xsi:type="dcterms:W3CDTF">2010-04-12T02:34:20Z</dcterms:modified>
</cp:coreProperties>
</file>