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40"/>
  </p:notesMasterIdLst>
  <p:handoutMasterIdLst>
    <p:handoutMasterId r:id="rId41"/>
  </p:handoutMasterIdLst>
  <p:sldIdLst>
    <p:sldId id="256" r:id="rId2"/>
    <p:sldId id="267" r:id="rId3"/>
    <p:sldId id="283" r:id="rId4"/>
    <p:sldId id="280" r:id="rId5"/>
    <p:sldId id="268" r:id="rId6"/>
    <p:sldId id="293" r:id="rId7"/>
    <p:sldId id="269" r:id="rId8"/>
    <p:sldId id="296" r:id="rId9"/>
    <p:sldId id="302" r:id="rId10"/>
    <p:sldId id="308" r:id="rId11"/>
    <p:sldId id="282" r:id="rId12"/>
    <p:sldId id="304" r:id="rId13"/>
    <p:sldId id="294" r:id="rId14"/>
    <p:sldId id="287" r:id="rId15"/>
    <p:sldId id="311" r:id="rId16"/>
    <p:sldId id="288" r:id="rId17"/>
    <p:sldId id="289" r:id="rId18"/>
    <p:sldId id="312" r:id="rId19"/>
    <p:sldId id="271" r:id="rId20"/>
    <p:sldId id="295" r:id="rId21"/>
    <p:sldId id="313" r:id="rId22"/>
    <p:sldId id="275" r:id="rId23"/>
    <p:sldId id="305" r:id="rId24"/>
    <p:sldId id="276" r:id="rId25"/>
    <p:sldId id="309" r:id="rId26"/>
    <p:sldId id="310" r:id="rId27"/>
    <p:sldId id="314" r:id="rId28"/>
    <p:sldId id="299" r:id="rId29"/>
    <p:sldId id="316" r:id="rId30"/>
    <p:sldId id="279" r:id="rId31"/>
    <p:sldId id="317" r:id="rId32"/>
    <p:sldId id="315" r:id="rId33"/>
    <p:sldId id="300" r:id="rId34"/>
    <p:sldId id="307" r:id="rId35"/>
    <p:sldId id="318" r:id="rId36"/>
    <p:sldId id="319" r:id="rId37"/>
    <p:sldId id="303" r:id="rId38"/>
    <p:sldId id="297" r:id="rId39"/>
  </p:sldIdLst>
  <p:sldSz cx="2743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11520" userDrawn="1">
          <p15:clr>
            <a:srgbClr val="A4A3A4"/>
          </p15:clr>
        </p15:guide>
        <p15:guide id="4" orient="horz" pos="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13" autoAdjust="0"/>
    <p:restoredTop sz="87089" autoAdjust="0"/>
  </p:normalViewPr>
  <p:slideViewPr>
    <p:cSldViewPr snapToGrid="0" showGuides="1">
      <p:cViewPr varScale="1">
        <p:scale>
          <a:sx n="44" d="100"/>
          <a:sy n="44" d="100"/>
        </p:scale>
        <p:origin x="138" y="708"/>
      </p:cViewPr>
      <p:guideLst>
        <p:guide pos="5760"/>
        <p:guide pos="11520"/>
        <p:guide orient="horz" pos="60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0"/>
      <c:rotY val="0"/>
      <c:depthPercent val="100"/>
      <c:rAngAx val="0"/>
    </c:view3D>
    <c:floor>
      <c:thickness val="0"/>
      <c:spPr>
        <a:solidFill>
          <a:schemeClr val="lt1"/>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53646245136018"/>
          <c:y val="0.13182996976086389"/>
          <c:w val="0.80723260830938737"/>
          <c:h val="0.6806622397946307"/>
        </c:manualLayout>
      </c:layout>
      <c:bar3DChart>
        <c:barDir val="col"/>
        <c:grouping val="clustered"/>
        <c:varyColors val="0"/>
        <c:ser>
          <c:idx val="0"/>
          <c:order val="0"/>
          <c:tx>
            <c:strRef>
              <c:f>Sheet1!$B$1</c:f>
              <c:strCache>
                <c:ptCount val="1"/>
                <c:pt idx="0">
                  <c:v>Recommended</c:v>
                </c:pt>
              </c:strCache>
            </c:strRef>
          </c:tx>
          <c:spPr>
            <a:solidFill>
              <a:schemeClr val="tx1"/>
            </a:solidFill>
            <a:ln>
              <a:noFill/>
            </a:ln>
            <a:effectLst/>
            <a:sp3d/>
          </c:spPr>
          <c:invertIfNegative val="0"/>
          <c:cat>
            <c:strRef>
              <c:f>Sheet1!$A$2</c:f>
              <c:strCache>
                <c:ptCount val="1"/>
                <c:pt idx="0">
                  <c:v>Illuminance (lux)</c:v>
                </c:pt>
              </c:strCache>
            </c:strRef>
          </c:cat>
          <c:val>
            <c:numRef>
              <c:f>Sheet1!$B$2</c:f>
              <c:numCache>
                <c:formatCode>General</c:formatCode>
                <c:ptCount val="1"/>
                <c:pt idx="0">
                  <c:v>150</c:v>
                </c:pt>
              </c:numCache>
            </c:numRef>
          </c:val>
        </c:ser>
        <c:ser>
          <c:idx val="1"/>
          <c:order val="1"/>
          <c:tx>
            <c:strRef>
              <c:f>Sheet1!$C$1</c:f>
              <c:strCache>
                <c:ptCount val="1"/>
                <c:pt idx="0">
                  <c:v>Achieved (Avg.)</c:v>
                </c:pt>
              </c:strCache>
            </c:strRef>
          </c:tx>
          <c:spPr>
            <a:solidFill>
              <a:srgbClr val="50B9C1"/>
            </a:solidFill>
            <a:ln>
              <a:noFill/>
            </a:ln>
            <a:effectLst/>
            <a:sp3d/>
          </c:spPr>
          <c:invertIfNegative val="1"/>
          <c:cat>
            <c:strRef>
              <c:f>Sheet1!$A$2</c:f>
              <c:strCache>
                <c:ptCount val="1"/>
                <c:pt idx="0">
                  <c:v>Illuminance (lux)</c:v>
                </c:pt>
              </c:strCache>
            </c:strRef>
          </c:cat>
          <c:val>
            <c:numRef>
              <c:f>Sheet1!$C$2</c:f>
              <c:numCache>
                <c:formatCode>General</c:formatCode>
                <c:ptCount val="1"/>
                <c:pt idx="0">
                  <c:v>206</c:v>
                </c:pt>
              </c:numCache>
            </c:numRef>
          </c:val>
          <c:extLst>
            <c:ext xmlns:c14="http://schemas.microsoft.com/office/drawing/2007/8/2/chart" uri="{6F2FDCE9-48DA-4B69-8628-5D25D57E5C99}">
              <c14:invertSolidFillFmt>
                <c14:spPr xmlns:c14="http://schemas.microsoft.com/office/drawing/2007/8/2/chart">
                  <a:solidFill>
                    <a:srgbClr val="50B9C1"/>
                  </a:solidFill>
                  <a:ln>
                    <a:noFill/>
                  </a:ln>
                  <a:effectLst/>
                  <a:sp3d/>
                </c14:spPr>
              </c14:invertSolidFillFmt>
            </c:ext>
          </c:extLst>
        </c:ser>
        <c:dLbls>
          <c:showLegendKey val="0"/>
          <c:showVal val="0"/>
          <c:showCatName val="0"/>
          <c:showSerName val="0"/>
          <c:showPercent val="0"/>
          <c:showBubbleSize val="0"/>
        </c:dLbls>
        <c:gapWidth val="160"/>
        <c:gapDepth val="0"/>
        <c:shape val="box"/>
        <c:axId val="-2052970608"/>
        <c:axId val="-2052970064"/>
        <c:axId val="0"/>
      </c:bar3DChart>
      <c:catAx>
        <c:axId val="-20529706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2052970064"/>
        <c:crosses val="autoZero"/>
        <c:auto val="1"/>
        <c:lblAlgn val="ctr"/>
        <c:lblOffset val="100"/>
        <c:noMultiLvlLbl val="0"/>
      </c:catAx>
      <c:valAx>
        <c:axId val="-20529700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2052970608"/>
        <c:crosses val="autoZero"/>
        <c:crossBetween val="between"/>
      </c:valAx>
      <c:spPr>
        <a:noFill/>
        <a:ln>
          <a:noFill/>
        </a:ln>
        <a:effectLst/>
      </c:spPr>
    </c:plotArea>
    <c:legend>
      <c:legendPos val="t"/>
      <c:layout>
        <c:manualLayout>
          <c:xMode val="edge"/>
          <c:yMode val="edge"/>
          <c:x val="5.8701452103336806E-2"/>
          <c:y val="0.92401247918402252"/>
          <c:w val="0.89999986297033718"/>
          <c:h val="7.598748088260491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a:noFill/>
    </a:ln>
    <a:effectLst/>
  </c:spPr>
  <c:txPr>
    <a:bodyPr/>
    <a:lstStyle/>
    <a:p>
      <a:pPr>
        <a:defRPr sz="2000">
          <a:latin typeface="Calibri Light" panose="020F03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0"/>
      <c:rotY val="0"/>
      <c:depthPercent val="100"/>
      <c:rAngAx val="0"/>
    </c:view3D>
    <c:floor>
      <c:thickness val="0"/>
      <c:spPr>
        <a:solidFill>
          <a:schemeClr val="lt1"/>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53646245136018"/>
          <c:y val="0.13182996976086389"/>
          <c:w val="0.80723260830938737"/>
          <c:h val="0.6806622397946307"/>
        </c:manualLayout>
      </c:layout>
      <c:bar3DChart>
        <c:barDir val="col"/>
        <c:grouping val="clustered"/>
        <c:varyColors val="0"/>
        <c:ser>
          <c:idx val="0"/>
          <c:order val="0"/>
          <c:tx>
            <c:strRef>
              <c:f>Sheet1!$B$1</c:f>
              <c:strCache>
                <c:ptCount val="1"/>
                <c:pt idx="0">
                  <c:v>Recommended</c:v>
                </c:pt>
              </c:strCache>
            </c:strRef>
          </c:tx>
          <c:spPr>
            <a:solidFill>
              <a:schemeClr val="tx1"/>
            </a:solidFill>
            <a:ln>
              <a:noFill/>
            </a:ln>
            <a:effectLst/>
            <a:sp3d/>
          </c:spPr>
          <c:invertIfNegative val="0"/>
          <c:cat>
            <c:strRef>
              <c:f>Sheet1!$A$2</c:f>
              <c:strCache>
                <c:ptCount val="1"/>
                <c:pt idx="0">
                  <c:v>Illuminance (lux)</c:v>
                </c:pt>
              </c:strCache>
            </c:strRef>
          </c:cat>
          <c:val>
            <c:numRef>
              <c:f>Sheet1!$B$2</c:f>
              <c:numCache>
                <c:formatCode>General</c:formatCode>
                <c:ptCount val="1"/>
                <c:pt idx="0">
                  <c:v>6</c:v>
                </c:pt>
              </c:numCache>
            </c:numRef>
          </c:val>
        </c:ser>
        <c:ser>
          <c:idx val="1"/>
          <c:order val="1"/>
          <c:tx>
            <c:strRef>
              <c:f>Sheet1!$C$1</c:f>
              <c:strCache>
                <c:ptCount val="1"/>
                <c:pt idx="0">
                  <c:v>Achieved (Avg.)</c:v>
                </c:pt>
              </c:strCache>
            </c:strRef>
          </c:tx>
          <c:spPr>
            <a:solidFill>
              <a:srgbClr val="50B9C1"/>
            </a:solidFill>
            <a:ln>
              <a:noFill/>
            </a:ln>
            <a:effectLst/>
            <a:sp3d/>
          </c:spPr>
          <c:invertIfNegative val="1"/>
          <c:cat>
            <c:strRef>
              <c:f>Sheet1!$A$2</c:f>
              <c:strCache>
                <c:ptCount val="1"/>
                <c:pt idx="0">
                  <c:v>Illuminance (lux)</c:v>
                </c:pt>
              </c:strCache>
            </c:strRef>
          </c:cat>
          <c:val>
            <c:numRef>
              <c:f>Sheet1!$C$2</c:f>
              <c:numCache>
                <c:formatCode>General</c:formatCode>
                <c:ptCount val="1"/>
                <c:pt idx="0">
                  <c:v>15</c:v>
                </c:pt>
              </c:numCache>
            </c:numRef>
          </c:val>
          <c:extLst>
            <c:ext xmlns:c14="http://schemas.microsoft.com/office/drawing/2007/8/2/chart" uri="{6F2FDCE9-48DA-4B69-8628-5D25D57E5C99}">
              <c14:invertSolidFillFmt>
                <c14:spPr xmlns:c14="http://schemas.microsoft.com/office/drawing/2007/8/2/chart">
                  <a:solidFill>
                    <a:srgbClr val="50B9C1"/>
                  </a:solidFill>
                  <a:ln>
                    <a:noFill/>
                  </a:ln>
                  <a:effectLst/>
                  <a:sp3d/>
                </c14:spPr>
              </c14:invertSolidFillFmt>
            </c:ext>
          </c:extLst>
        </c:ser>
        <c:dLbls>
          <c:showLegendKey val="0"/>
          <c:showVal val="0"/>
          <c:showCatName val="0"/>
          <c:showSerName val="0"/>
          <c:showPercent val="0"/>
          <c:showBubbleSize val="0"/>
        </c:dLbls>
        <c:gapWidth val="160"/>
        <c:gapDepth val="0"/>
        <c:shape val="box"/>
        <c:axId val="-1995625200"/>
        <c:axId val="-1995631728"/>
        <c:axId val="0"/>
      </c:bar3DChart>
      <c:catAx>
        <c:axId val="-19956252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1995631728"/>
        <c:crosses val="autoZero"/>
        <c:auto val="1"/>
        <c:lblAlgn val="ctr"/>
        <c:lblOffset val="100"/>
        <c:noMultiLvlLbl val="0"/>
      </c:catAx>
      <c:valAx>
        <c:axId val="-19956317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1995625200"/>
        <c:crosses val="autoZero"/>
        <c:crossBetween val="between"/>
      </c:valAx>
      <c:spPr>
        <a:noFill/>
        <a:ln>
          <a:noFill/>
        </a:ln>
        <a:effectLst/>
      </c:spPr>
    </c:plotArea>
    <c:legend>
      <c:legendPos val="t"/>
      <c:layout>
        <c:manualLayout>
          <c:xMode val="edge"/>
          <c:yMode val="edge"/>
          <c:x val="5.8701452103336806E-2"/>
          <c:y val="0.92401247918402252"/>
          <c:w val="0.89999986297033718"/>
          <c:h val="7.598748088260491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a:noFill/>
    </a:ln>
    <a:effectLst/>
  </c:spPr>
  <c:txPr>
    <a:bodyPr/>
    <a:lstStyle/>
    <a:p>
      <a:pPr>
        <a:defRPr sz="2000">
          <a:latin typeface="Calibri Light" panose="020F03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8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solidFill>
        <a:schemeClr val="lt1"/>
      </a:solidFill>
      <a:sp3d/>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solidFill>
        <a:schemeClr val="lt1"/>
      </a:solidFill>
      <a:sp3d/>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6B952BC1-FD70-4F18-8030-E155DFEFDE2D}" type="datetimeFigureOut">
              <a:rPr lang="en-US" smtClean="0"/>
              <a:t>5/1/2015</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7FBF3F46-4FCF-4861-9CCC-88AB0A58D8EF}" type="slidenum">
              <a:rPr lang="en-US" smtClean="0"/>
              <a:t>‹#›</a:t>
            </a:fld>
            <a:endParaRPr lang="en-US"/>
          </a:p>
        </p:txBody>
      </p:sp>
    </p:spTree>
    <p:extLst>
      <p:ext uri="{BB962C8B-B14F-4D97-AF65-F5344CB8AC3E}">
        <p14:creationId xmlns:p14="http://schemas.microsoft.com/office/powerpoint/2010/main" val="2928669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981E812-2583-44BD-9DCF-E934CF459C97}" type="datetimeFigureOut">
              <a:rPr lang="en-US"/>
              <a:t>5/1/2015</a:t>
            </a:fld>
            <a:endParaRPr lang="en-US"/>
          </a:p>
        </p:txBody>
      </p:sp>
      <p:sp>
        <p:nvSpPr>
          <p:cNvPr id="4" name="Slide Image Placeholder 3"/>
          <p:cNvSpPr>
            <a:spLocks noGrp="1" noRot="1" noChangeAspect="1"/>
          </p:cNvSpPr>
          <p:nvPr>
            <p:ph type="sldImg" idx="2"/>
          </p:nvPr>
        </p:nvSpPr>
        <p:spPr>
          <a:xfrm>
            <a:off x="-57150" y="857250"/>
            <a:ext cx="92583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2A7AD00-FF77-424D-80BF-4B5380F41FF9}" type="slidenum">
              <a:rPr lang="en-US"/>
              <a:t>‹#›</a:t>
            </a:fld>
            <a:endParaRPr lang="en-US"/>
          </a:p>
        </p:txBody>
      </p:sp>
    </p:spTree>
    <p:extLst>
      <p:ext uri="{BB962C8B-B14F-4D97-AF65-F5344CB8AC3E}">
        <p14:creationId xmlns:p14="http://schemas.microsoft.com/office/powerpoint/2010/main" val="419623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Hey everyone, my name is Jackie eury, I’m a 5</a:t>
            </a:r>
            <a:r>
              <a:rPr lang="en-US" baseline="30000" dirty="0" smtClean="0"/>
              <a:t>th</a:t>
            </a:r>
            <a:r>
              <a:rPr lang="en-US" dirty="0" smtClean="0"/>
              <a:t> year lighting/electrical</a:t>
            </a:r>
            <a:r>
              <a:rPr lang="en-US" baseline="0" dirty="0" smtClean="0"/>
              <a:t> student and this is my thesis presentation on the Denver Police Department Crime lab.</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a:t>
            </a:fld>
            <a:endParaRPr lang="en-US"/>
          </a:p>
        </p:txBody>
      </p:sp>
    </p:spTree>
    <p:extLst>
      <p:ext uri="{BB962C8B-B14F-4D97-AF65-F5344CB8AC3E}">
        <p14:creationId xmlns:p14="http://schemas.microsoft.com/office/powerpoint/2010/main" val="1772832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Entrance. Brightly</a:t>
            </a:r>
            <a:r>
              <a:rPr lang="en-US" baseline="0" dirty="0" smtClean="0"/>
              <a:t> lit.</a:t>
            </a:r>
            <a:r>
              <a:rPr lang="en-US" dirty="0" smtClean="0"/>
              <a:t> Upon turning away from the desk a</a:t>
            </a:r>
            <a:r>
              <a:rPr lang="en-US" baseline="0" dirty="0" smtClean="0"/>
              <a:t> visitor’s eyes would be drawn to the wood wall, which showcases a </a:t>
            </a:r>
            <a:r>
              <a:rPr lang="en-US" baseline="0" dirty="0" err="1" smtClean="0"/>
              <a:t>dna</a:t>
            </a:r>
            <a:r>
              <a:rPr lang="en-US" baseline="0" dirty="0" smtClean="0"/>
              <a:t> fingerprint design using 3 different sizes of led panels.</a:t>
            </a:r>
          </a:p>
          <a:p>
            <a:endParaRPr lang="en-US" baseline="0" dirty="0" smtClean="0"/>
          </a:p>
          <a:p>
            <a:r>
              <a:rPr lang="en-US" sz="1200" kern="1200" dirty="0" smtClean="0">
                <a:solidFill>
                  <a:schemeClr val="tx1"/>
                </a:solidFill>
                <a:effectLst/>
                <a:latin typeface="+mn-lt"/>
                <a:ea typeface="+mn-ea"/>
                <a:cs typeface="+mn-cs"/>
              </a:rPr>
              <a:t>When walking into the Denver Crime Lab, a visitor is immediately drawn to the reception desk, which is brightly illuminated.  From there, one can be guided to the elevator or corridors through recessed linear LED panels that create a line of transition.  However, one may be drawn to the exposed staircase via the DNA fingerprint design incorporated in the wood-paneled wall.  This LED design is intended to be eye-catching, and can be seen upon turning away from the reception desk.  In contrast to the wall, there is a DNA helix inspired pendant that hangs in the North Atrium above the lounge.  The helix, which is composed of bare fluorescent lamps represents the older idea of DNA whereas the LED DNA wall represents the leaps technology has made in crime investigation and lamp type together.  </a:t>
            </a:r>
          </a:p>
          <a:p>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10</a:t>
            </a:fld>
            <a:endParaRPr lang="en-US"/>
          </a:p>
        </p:txBody>
      </p:sp>
    </p:spTree>
    <p:extLst>
      <p:ext uri="{BB962C8B-B14F-4D97-AF65-F5344CB8AC3E}">
        <p14:creationId xmlns:p14="http://schemas.microsoft.com/office/powerpoint/2010/main" val="2840889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Upon entering the lounge you are greeted</a:t>
            </a:r>
            <a:r>
              <a:rPr lang="en-US" baseline="0" dirty="0" smtClean="0"/>
              <a:t> with the next focal point, a double-helix inspired pendants.  The 12 pendants twist around in a spiral to the 3</a:t>
            </a:r>
            <a:r>
              <a:rPr lang="en-US" baseline="30000" dirty="0" smtClean="0"/>
              <a:t>rd</a:t>
            </a:r>
            <a:r>
              <a:rPr lang="en-US" baseline="0" dirty="0" smtClean="0"/>
              <a:t> floor of the crime lab atrium.  Giving viewers who decide to rest in the lounge sufficient light and </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11</a:t>
            </a:fld>
            <a:endParaRPr lang="en-US"/>
          </a:p>
        </p:txBody>
      </p:sp>
    </p:spTree>
    <p:extLst>
      <p:ext uri="{BB962C8B-B14F-4D97-AF65-F5344CB8AC3E}">
        <p14:creationId xmlns:p14="http://schemas.microsoft.com/office/powerpoint/2010/main" val="3334488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Elumtools calculation can be shown on the right.</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12</a:t>
            </a:fld>
            <a:endParaRPr lang="en-US"/>
          </a:p>
        </p:txBody>
      </p:sp>
    </p:spTree>
    <p:extLst>
      <p:ext uri="{BB962C8B-B14F-4D97-AF65-F5344CB8AC3E}">
        <p14:creationId xmlns:p14="http://schemas.microsoft.com/office/powerpoint/2010/main" val="1300901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5500 sf</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13</a:t>
            </a:fld>
            <a:endParaRPr lang="en-US"/>
          </a:p>
        </p:txBody>
      </p:sp>
    </p:spTree>
    <p:extLst>
      <p:ext uri="{BB962C8B-B14F-4D97-AF65-F5344CB8AC3E}">
        <p14:creationId xmlns:p14="http://schemas.microsoft.com/office/powerpoint/2010/main" val="1921418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identity for the south plaza was inspired by individuality, one of a kind uniqueness.</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14</a:t>
            </a:fld>
            <a:endParaRPr lang="en-US"/>
          </a:p>
        </p:txBody>
      </p:sp>
    </p:spTree>
    <p:extLst>
      <p:ext uri="{BB962C8B-B14F-4D97-AF65-F5344CB8AC3E}">
        <p14:creationId xmlns:p14="http://schemas.microsoft.com/office/powerpoint/2010/main" val="34554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performance method, Flynn modes</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15</a:t>
            </a:fld>
            <a:endParaRPr lang="en-US"/>
          </a:p>
        </p:txBody>
      </p:sp>
    </p:spTree>
    <p:extLst>
      <p:ext uri="{BB962C8B-B14F-4D97-AF65-F5344CB8AC3E}">
        <p14:creationId xmlns:p14="http://schemas.microsoft.com/office/powerpoint/2010/main" val="3908135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linear form in front</a:t>
            </a:r>
            <a:r>
              <a:rPr lang="en-US" baseline="0" dirty="0" smtClean="0"/>
              <a:t> of the entrance</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16</a:t>
            </a:fld>
            <a:endParaRPr lang="en-US"/>
          </a:p>
        </p:txBody>
      </p:sp>
    </p:spTree>
    <p:extLst>
      <p:ext uri="{BB962C8B-B14F-4D97-AF65-F5344CB8AC3E}">
        <p14:creationId xmlns:p14="http://schemas.microsoft.com/office/powerpoint/2010/main" val="3779280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Intimate setting is created with </a:t>
            </a:r>
            <a:r>
              <a:rPr lang="en-US" dirty="0" err="1" smtClean="0"/>
              <a:t>nonuniform</a:t>
            </a:r>
            <a:r>
              <a:rPr lang="en-US" baseline="0" dirty="0" smtClean="0"/>
              <a:t> light levels</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17</a:t>
            </a:fld>
            <a:endParaRPr lang="en-US"/>
          </a:p>
        </p:txBody>
      </p:sp>
    </p:spTree>
    <p:extLst>
      <p:ext uri="{BB962C8B-B14F-4D97-AF65-F5344CB8AC3E}">
        <p14:creationId xmlns:p14="http://schemas.microsoft.com/office/powerpoint/2010/main" val="1106567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18</a:t>
            </a:fld>
            <a:endParaRPr lang="en-US"/>
          </a:p>
        </p:txBody>
      </p:sp>
    </p:spTree>
    <p:extLst>
      <p:ext uri="{BB962C8B-B14F-4D97-AF65-F5344CB8AC3E}">
        <p14:creationId xmlns:p14="http://schemas.microsoft.com/office/powerpoint/2010/main" val="3875870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renewable energy laboratory</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19</a:t>
            </a:fld>
            <a:endParaRPr lang="en-US"/>
          </a:p>
        </p:txBody>
      </p:sp>
    </p:spTree>
    <p:extLst>
      <p:ext uri="{BB962C8B-B14F-4D97-AF65-F5344CB8AC3E}">
        <p14:creationId xmlns:p14="http://schemas.microsoft.com/office/powerpoint/2010/main" val="450733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 wanted to run through today’s agenda.  I will be touching</a:t>
            </a:r>
            <a:r>
              <a:rPr lang="en-US" baseline="0" dirty="0" smtClean="0"/>
              <a:t> on two of my spaces (lobby and south plaza) in the lighting depth, go over a </a:t>
            </a:r>
            <a:r>
              <a:rPr lang="en-US" baseline="0" dirty="0" err="1" smtClean="0"/>
              <a:t>pv</a:t>
            </a:r>
            <a:r>
              <a:rPr lang="en-US" baseline="0" dirty="0" smtClean="0"/>
              <a:t> array design in my electrical depth, and look for financial and structural support for the installation in my two breadths.  Let’s jump right into the basics (click)</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a:t>
            </a:fld>
            <a:endParaRPr lang="en-US"/>
          </a:p>
        </p:txBody>
      </p:sp>
    </p:spTree>
    <p:extLst>
      <p:ext uri="{BB962C8B-B14F-4D97-AF65-F5344CB8AC3E}">
        <p14:creationId xmlns:p14="http://schemas.microsoft.com/office/powerpoint/2010/main" val="1853508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Desired array size of 100kwdc</a:t>
            </a:r>
            <a:r>
              <a:rPr lang="en-US" baseline="0" dirty="0" smtClean="0"/>
              <a:t> to help power lighting panel for south plaza</a:t>
            </a:r>
            <a:endParaRPr lang="en-US" dirty="0" smtClean="0"/>
          </a:p>
          <a:p>
            <a:r>
              <a:rPr lang="en-US" dirty="0" smtClean="0"/>
              <a:t>Dc/AC</a:t>
            </a:r>
            <a:r>
              <a:rPr lang="en-US" baseline="0" dirty="0" smtClean="0"/>
              <a:t> ratio of 1</a:t>
            </a:r>
          </a:p>
          <a:p>
            <a:r>
              <a:rPr lang="en-US" baseline="0" dirty="0" smtClean="0"/>
              <a:t>240 modules were used</a:t>
            </a:r>
          </a:p>
          <a:p>
            <a:endParaRPr lang="en-US" baseline="0" dirty="0" smtClean="0"/>
          </a:p>
          <a:p>
            <a:r>
              <a:rPr lang="en-US" baseline="0" dirty="0" smtClean="0"/>
              <a:t>Modules</a:t>
            </a:r>
          </a:p>
          <a:p>
            <a:r>
              <a:rPr lang="en-US" baseline="0" dirty="0" smtClean="0"/>
              <a:t>Monocrystalline &gt; poly or thin film</a:t>
            </a:r>
          </a:p>
          <a:p>
            <a:r>
              <a:rPr lang="en-US" baseline="0" dirty="0" smtClean="0"/>
              <a:t>19.2% efficiency</a:t>
            </a:r>
          </a:p>
          <a:p>
            <a:r>
              <a:rPr lang="en-US" baseline="0" dirty="0" smtClean="0"/>
              <a:t>7’x3’ panel</a:t>
            </a:r>
          </a:p>
          <a:p>
            <a:endParaRPr lang="en-US" dirty="0" smtClean="0"/>
          </a:p>
        </p:txBody>
      </p:sp>
      <p:sp>
        <p:nvSpPr>
          <p:cNvPr id="4" name="Slide Number Placeholder 3"/>
          <p:cNvSpPr>
            <a:spLocks noGrp="1"/>
          </p:cNvSpPr>
          <p:nvPr>
            <p:ph type="sldNum" sz="quarter" idx="10"/>
          </p:nvPr>
        </p:nvSpPr>
        <p:spPr/>
        <p:txBody>
          <a:bodyPr/>
          <a:lstStyle/>
          <a:p>
            <a:fld id="{C2A7AD00-FF77-424D-80BF-4B5380F41FF9}" type="slidenum">
              <a:rPr lang="en-US"/>
              <a:t>20</a:t>
            </a:fld>
            <a:endParaRPr lang="en-US"/>
          </a:p>
        </p:txBody>
      </p:sp>
    </p:spTree>
    <p:extLst>
      <p:ext uri="{BB962C8B-B14F-4D97-AF65-F5344CB8AC3E}">
        <p14:creationId xmlns:p14="http://schemas.microsoft.com/office/powerpoint/2010/main" val="2411316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modules were laid out on the east</a:t>
            </a:r>
            <a:r>
              <a:rPr lang="en-US" baseline="0" dirty="0" smtClean="0"/>
              <a:t> side of the roof since the west side houses the penthouse (CLICK).  The angle and spacing of the panels was determined by where the sun’s altitude was at noon on the Fall Equinox.  The </a:t>
            </a:r>
            <a:r>
              <a:rPr lang="en-US" sz="1200" kern="1200" dirty="0" smtClean="0">
                <a:solidFill>
                  <a:schemeClr val="tx1"/>
                </a:solidFill>
                <a:effectLst/>
                <a:latin typeface="+mn-lt"/>
                <a:ea typeface="+mn-ea"/>
                <a:cs typeface="+mn-cs"/>
              </a:rPr>
              <a:t>sun’s altitude should fall between the low angles of winter and the high angles of summer in Denver so there will be a better chance of maintaining an average amount of sunlight for the year.  </a:t>
            </a:r>
            <a:r>
              <a:rPr lang="en-US" baseline="0" dirty="0" smtClean="0"/>
              <a:t>In summary,  the total savings that the crime lab would receive from the photovoltaic array would be $15,000, but the payback of more than 50 years and initial cost of 646,000 would deem the installation unfeasible.</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21</a:t>
            </a:fld>
            <a:endParaRPr lang="en-US"/>
          </a:p>
        </p:txBody>
      </p:sp>
    </p:spTree>
    <p:extLst>
      <p:ext uri="{BB962C8B-B14F-4D97-AF65-F5344CB8AC3E}">
        <p14:creationId xmlns:p14="http://schemas.microsoft.com/office/powerpoint/2010/main" val="441226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my construction breadth I will</a:t>
            </a:r>
            <a:r>
              <a:rPr lang="en-US" baseline="0" dirty="0" smtClean="0"/>
              <a:t> be discussing a cost, schedule, and energy saving analysis.</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22</a:t>
            </a:fld>
            <a:endParaRPr lang="en-US"/>
          </a:p>
        </p:txBody>
      </p:sp>
    </p:spTree>
    <p:extLst>
      <p:ext uri="{BB962C8B-B14F-4D97-AF65-F5344CB8AC3E}">
        <p14:creationId xmlns:p14="http://schemas.microsoft.com/office/powerpoint/2010/main" val="3205990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RS</a:t>
            </a:r>
            <a:r>
              <a:rPr lang="en-US" baseline="0" dirty="0" smtClean="0"/>
              <a:t> means green building 2015 were used except for the values of the module and inverter.  Using 2 crews for the installation of the modules and 1 for the rest of the project, the photovoltaic array would cost 826,000 and take a month to complete.  This value is 180,000 different from SAM’s estimate, but I attributed this to RS MEANS more accurate method of estimating labor.</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23</a:t>
            </a:fld>
            <a:endParaRPr lang="en-US"/>
          </a:p>
        </p:txBody>
      </p:sp>
    </p:spTree>
    <p:extLst>
      <p:ext uri="{BB962C8B-B14F-4D97-AF65-F5344CB8AC3E}">
        <p14:creationId xmlns:p14="http://schemas.microsoft.com/office/powerpoint/2010/main" val="2712388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structural breadth</a:t>
            </a:r>
            <a:r>
              <a:rPr lang="en-US" baseline="0" dirty="0" smtClean="0"/>
              <a:t> focuses on the </a:t>
            </a:r>
            <a:r>
              <a:rPr lang="en-US" baseline="0" dirty="0" err="1" smtClean="0"/>
              <a:t>pv</a:t>
            </a:r>
            <a:r>
              <a:rPr lang="en-US" baseline="0" dirty="0" smtClean="0"/>
              <a:t> array installation on the roof.</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24</a:t>
            </a:fld>
            <a:endParaRPr lang="en-US"/>
          </a:p>
        </p:txBody>
      </p:sp>
    </p:spTree>
    <p:extLst>
      <p:ext uri="{BB962C8B-B14F-4D97-AF65-F5344CB8AC3E}">
        <p14:creationId xmlns:p14="http://schemas.microsoft.com/office/powerpoint/2010/main" val="867334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crime lab’s roof is made of composite deck</a:t>
            </a:r>
            <a:r>
              <a:rPr lang="en-US" baseline="0" dirty="0" smtClean="0"/>
              <a:t> and roof deck.  There are </a:t>
            </a:r>
            <a:r>
              <a:rPr lang="en-US" dirty="0" smtClean="0"/>
              <a:t>more</a:t>
            </a:r>
            <a:r>
              <a:rPr lang="en-US" baseline="0" dirty="0" smtClean="0"/>
              <a:t> than 3 spans, with the largest span being 6’0.”  (CLICK).  The module layout sits on both types of deck. The composite deck portion of the roof is highlighted in blue and is composed of </a:t>
            </a:r>
            <a:r>
              <a:rPr lang="en-US" baseline="0" dirty="0" err="1" smtClean="0"/>
              <a:t>Vulcraft’s</a:t>
            </a:r>
            <a:r>
              <a:rPr lang="en-US" baseline="0" dirty="0" smtClean="0"/>
              <a:t> 2” 20 Gage deck.  The roof  deck is 1.5” 20 Gage deck.  The composite deck supports 110 modules while the roof deck supports 130.</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25</a:t>
            </a:fld>
            <a:endParaRPr lang="en-US"/>
          </a:p>
        </p:txBody>
      </p:sp>
    </p:spTree>
    <p:extLst>
      <p:ext uri="{BB962C8B-B14F-4D97-AF65-F5344CB8AC3E}">
        <p14:creationId xmlns:p14="http://schemas.microsoft.com/office/powerpoint/2010/main" val="1418134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minimum live load controls.  </a:t>
            </a:r>
            <a:r>
              <a:rPr lang="en-US" baseline="0" dirty="0" smtClean="0"/>
              <a:t>was larger than snow load.  The weights of the deck were found in the </a:t>
            </a:r>
            <a:r>
              <a:rPr lang="en-US" baseline="0" dirty="0" err="1" smtClean="0"/>
              <a:t>Vulcraft</a:t>
            </a:r>
            <a:r>
              <a:rPr lang="en-US" baseline="0" dirty="0" smtClean="0"/>
              <a:t> manual and the per square foot of the modules was found by taking the weight of the module and multiplying by the panels and dividing by the square feet it rests on.  The composite deck more than adequately supported the 46 </a:t>
            </a:r>
            <a:r>
              <a:rPr lang="en-US" baseline="0" dirty="0" err="1" smtClean="0"/>
              <a:t>psf</a:t>
            </a:r>
            <a:r>
              <a:rPr lang="en-US" baseline="0" dirty="0" smtClean="0"/>
              <a:t> total load and the roof deck was a little under half the allowable load via </a:t>
            </a:r>
            <a:r>
              <a:rPr lang="en-US" baseline="0" dirty="0" err="1" smtClean="0"/>
              <a:t>Vulcraft</a:t>
            </a:r>
            <a:r>
              <a:rPr lang="en-US" baseline="0" dirty="0" smtClean="0"/>
              <a:t>.  In conclusion, the roof could support the photovoltaic array with no problems.</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26</a:t>
            </a:fld>
            <a:endParaRPr lang="en-US"/>
          </a:p>
        </p:txBody>
      </p:sp>
    </p:spTree>
    <p:extLst>
      <p:ext uri="{BB962C8B-B14F-4D97-AF65-F5344CB8AC3E}">
        <p14:creationId xmlns:p14="http://schemas.microsoft.com/office/powerpoint/2010/main" val="1496851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 of conclusions, we have just arrived at the end of my presentation.  Lighting was explored</a:t>
            </a:r>
            <a:r>
              <a:rPr lang="en-US" baseline="0" dirty="0" smtClean="0"/>
              <a:t> through DNA and fingerprints, both important parts of a person’s identity.  My electrical depth analyzed a </a:t>
            </a:r>
            <a:r>
              <a:rPr lang="en-US" baseline="0" dirty="0" err="1" smtClean="0"/>
              <a:t>pv</a:t>
            </a:r>
            <a:r>
              <a:rPr lang="en-US" baseline="0" dirty="0" smtClean="0"/>
              <a:t> array that would be able to supply 100 kw, but may not be financially feasible.  The construction breadth confirmed this initial electrical analysis, but should it proceed the installation should last a month.  And lastly, my structural breadth supported the PV array installation, even if it wasn’t supported financially.  …The Denver Crime Lab is a building that seeks justice through careful forensic investigating (and specially placed lighting) while maintaining its own (click) identity.  (click) thank you.</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27</a:t>
            </a:fld>
            <a:endParaRPr lang="en-US"/>
          </a:p>
        </p:txBody>
      </p:sp>
    </p:spTree>
    <p:extLst>
      <p:ext uri="{BB962C8B-B14F-4D97-AF65-F5344CB8AC3E}">
        <p14:creationId xmlns:p14="http://schemas.microsoft.com/office/powerpoint/2010/main" val="3590470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28</a:t>
            </a:fld>
            <a:endParaRPr lang="en-US"/>
          </a:p>
        </p:txBody>
      </p:sp>
    </p:spTree>
    <p:extLst>
      <p:ext uri="{BB962C8B-B14F-4D97-AF65-F5344CB8AC3E}">
        <p14:creationId xmlns:p14="http://schemas.microsoft.com/office/powerpoint/2010/main" val="2149177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29</a:t>
            </a:fld>
            <a:endParaRPr lang="en-US"/>
          </a:p>
        </p:txBody>
      </p:sp>
    </p:spTree>
    <p:extLst>
      <p:ext uri="{BB962C8B-B14F-4D97-AF65-F5344CB8AC3E}">
        <p14:creationId xmlns:p14="http://schemas.microsoft.com/office/powerpoint/2010/main" val="3272487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Denver</a:t>
            </a:r>
            <a:r>
              <a:rPr lang="en-US" baseline="0" dirty="0" smtClean="0"/>
              <a:t> crime lab is located in the center of Denver zoned as the </a:t>
            </a:r>
            <a:r>
              <a:rPr lang="en-US" dirty="0" smtClean="0"/>
              <a:t>golden</a:t>
            </a:r>
            <a:r>
              <a:rPr lang="en-US" baseline="0" dirty="0" smtClean="0"/>
              <a:t> triangle district. It is a laboratory that houses 3 stories and around 60,000 sf.  (click) Offices, labs, and a multipurpose rooms occupy it.  The labs usually operate until 3 am Monday through Friday. The crime lab stands just north of the Denver police department and a large parking deck.  With logistics out of the way, it’s time to get into the (click) lighting depth</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3</a:t>
            </a:fld>
            <a:endParaRPr lang="en-US"/>
          </a:p>
        </p:txBody>
      </p:sp>
    </p:spTree>
    <p:extLst>
      <p:ext uri="{BB962C8B-B14F-4D97-AF65-F5344CB8AC3E}">
        <p14:creationId xmlns:p14="http://schemas.microsoft.com/office/powerpoint/2010/main" val="633306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30</a:t>
            </a:fld>
            <a:endParaRPr lang="en-US"/>
          </a:p>
        </p:txBody>
      </p:sp>
    </p:spTree>
    <p:extLst>
      <p:ext uri="{BB962C8B-B14F-4D97-AF65-F5344CB8AC3E}">
        <p14:creationId xmlns:p14="http://schemas.microsoft.com/office/powerpoint/2010/main" val="3867051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31</a:t>
            </a:fld>
            <a:endParaRPr lang="en-US"/>
          </a:p>
        </p:txBody>
      </p:sp>
    </p:spTree>
    <p:extLst>
      <p:ext uri="{BB962C8B-B14F-4D97-AF65-F5344CB8AC3E}">
        <p14:creationId xmlns:p14="http://schemas.microsoft.com/office/powerpoint/2010/main" val="2393057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32</a:t>
            </a:fld>
            <a:endParaRPr lang="en-US"/>
          </a:p>
        </p:txBody>
      </p:sp>
    </p:spTree>
    <p:extLst>
      <p:ext uri="{BB962C8B-B14F-4D97-AF65-F5344CB8AC3E}">
        <p14:creationId xmlns:p14="http://schemas.microsoft.com/office/powerpoint/2010/main" val="3983628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SAM I also conducted a shading study which analyzes</a:t>
            </a:r>
            <a:r>
              <a:rPr lang="en-US" baseline="0" dirty="0" smtClean="0"/>
              <a:t> how much energy is lost based on the spacing of the modules.  As you can see in the table, March through September are relatively unshaded while the low </a:t>
            </a:r>
            <a:r>
              <a:rPr lang="en-US" baseline="0" dirty="0" err="1" smtClean="0"/>
              <a:t>anlge</a:t>
            </a:r>
            <a:r>
              <a:rPr lang="en-US" baseline="0" dirty="0" smtClean="0"/>
              <a:t> winter months lead to the most loss (but generally not more than 35%).  </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33</a:t>
            </a:fld>
            <a:endParaRPr lang="en-US"/>
          </a:p>
        </p:txBody>
      </p:sp>
    </p:spTree>
    <p:extLst>
      <p:ext uri="{BB962C8B-B14F-4D97-AF65-F5344CB8AC3E}">
        <p14:creationId xmlns:p14="http://schemas.microsoft.com/office/powerpoint/2010/main" val="526490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hours, .06/kwh</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34</a:t>
            </a:fld>
            <a:endParaRPr lang="en-US"/>
          </a:p>
        </p:txBody>
      </p:sp>
    </p:spTree>
    <p:extLst>
      <p:ext uri="{BB962C8B-B14F-4D97-AF65-F5344CB8AC3E}">
        <p14:creationId xmlns:p14="http://schemas.microsoft.com/office/powerpoint/2010/main" val="3120942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35</a:t>
            </a:fld>
            <a:endParaRPr lang="en-US"/>
          </a:p>
        </p:txBody>
      </p:sp>
    </p:spTree>
    <p:extLst>
      <p:ext uri="{BB962C8B-B14F-4D97-AF65-F5344CB8AC3E}">
        <p14:creationId xmlns:p14="http://schemas.microsoft.com/office/powerpoint/2010/main" val="1145113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36</a:t>
            </a:fld>
            <a:endParaRPr lang="en-US"/>
          </a:p>
        </p:txBody>
      </p:sp>
    </p:spTree>
    <p:extLst>
      <p:ext uri="{BB962C8B-B14F-4D97-AF65-F5344CB8AC3E}">
        <p14:creationId xmlns:p14="http://schemas.microsoft.com/office/powerpoint/2010/main" val="1956444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37</a:t>
            </a:fld>
            <a:endParaRPr lang="en-US"/>
          </a:p>
        </p:txBody>
      </p:sp>
    </p:spTree>
    <p:extLst>
      <p:ext uri="{BB962C8B-B14F-4D97-AF65-F5344CB8AC3E}">
        <p14:creationId xmlns:p14="http://schemas.microsoft.com/office/powerpoint/2010/main" val="740425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38</a:t>
            </a:fld>
            <a:endParaRPr lang="en-US"/>
          </a:p>
        </p:txBody>
      </p:sp>
    </p:spTree>
    <p:extLst>
      <p:ext uri="{BB962C8B-B14F-4D97-AF65-F5344CB8AC3E}">
        <p14:creationId xmlns:p14="http://schemas.microsoft.com/office/powerpoint/2010/main" val="225800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Lobby and south plaza</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4</a:t>
            </a:fld>
            <a:endParaRPr lang="en-US"/>
          </a:p>
        </p:txBody>
      </p:sp>
    </p:spTree>
    <p:extLst>
      <p:ext uri="{BB962C8B-B14F-4D97-AF65-F5344CB8AC3E}">
        <p14:creationId xmlns:p14="http://schemas.microsoft.com/office/powerpoint/2010/main" val="3824570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i="0" kern="1200" dirty="0" smtClean="0">
                <a:solidFill>
                  <a:schemeClr val="tx1"/>
                </a:solidFill>
                <a:effectLst/>
                <a:latin typeface="+mn-lt"/>
                <a:ea typeface="+mn-ea"/>
                <a:cs typeface="+mn-cs"/>
              </a:rPr>
              <a:t>When searching for a concept, I thought of the people that occupy</a:t>
            </a:r>
            <a:r>
              <a:rPr lang="en-US" sz="1200" i="0" kern="1200" baseline="0" dirty="0" smtClean="0">
                <a:solidFill>
                  <a:schemeClr val="tx1"/>
                </a:solidFill>
                <a:effectLst/>
                <a:latin typeface="+mn-lt"/>
                <a:ea typeface="+mn-ea"/>
                <a:cs typeface="+mn-cs"/>
              </a:rPr>
              <a:t> the crime lab.  People that</a:t>
            </a:r>
            <a:r>
              <a:rPr lang="en-US" sz="1200" i="0" kern="1200" dirty="0" smtClean="0">
                <a:solidFill>
                  <a:schemeClr val="tx1"/>
                </a:solidFill>
                <a:effectLst/>
                <a:latin typeface="+mn-lt"/>
                <a:ea typeface="+mn-ea"/>
                <a:cs typeface="+mn-cs"/>
              </a:rPr>
              <a:t> are constantly researching, studying, and analyzing evidence. Their work leads to the solution of a case, the conviction of a criminal, and the peaceful mind of a victim. What they are ultimately doing is discovering someone’s </a:t>
            </a:r>
            <a:r>
              <a:rPr lang="en-US" sz="1200" b="1" i="0" kern="1200" dirty="0" smtClean="0">
                <a:solidFill>
                  <a:schemeClr val="tx1"/>
                </a:solidFill>
                <a:effectLst/>
                <a:latin typeface="+mn-lt"/>
                <a:ea typeface="+mn-ea"/>
                <a:cs typeface="+mn-cs"/>
              </a:rPr>
              <a:t>I D E N T I T Y</a:t>
            </a:r>
            <a:r>
              <a:rPr lang="en-US" sz="1200" i="0" kern="1200" dirty="0" smtClean="0">
                <a:solidFill>
                  <a:schemeClr val="tx1"/>
                </a:solidFill>
                <a:effectLst/>
                <a:latin typeface="+mn-lt"/>
                <a:ea typeface="+mn-ea"/>
                <a:cs typeface="+mn-cs"/>
              </a:rPr>
              <a:t>. It could be a drop of blood left at a crime scene, a physical feature observed by a witness, or a fingerprint on a murder weapon. All of these components are ways to discover a person’s identity. This concept, along with the architecture and function of each space influence the lighting design.  With</a:t>
            </a:r>
            <a:r>
              <a:rPr lang="en-US" sz="1200" i="0" kern="1200" baseline="0" dirty="0" smtClean="0">
                <a:solidFill>
                  <a:schemeClr val="tx1"/>
                </a:solidFill>
                <a:effectLst/>
                <a:latin typeface="+mn-lt"/>
                <a:ea typeface="+mn-ea"/>
                <a:cs typeface="+mn-cs"/>
              </a:rPr>
              <a:t> that in mind, let me introduce you to the lobby.</a:t>
            </a: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5</a:t>
            </a:fld>
            <a:endParaRPr lang="en-US"/>
          </a:p>
        </p:txBody>
      </p:sp>
    </p:spTree>
    <p:extLst>
      <p:ext uri="{BB962C8B-B14F-4D97-AF65-F5344CB8AC3E}">
        <p14:creationId xmlns:p14="http://schemas.microsoft.com/office/powerpoint/2010/main" val="9057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The lobby is located in the center of the building with occupants entering through the</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south atrium. The north atrium also reaches</a:t>
            </a:r>
            <a:r>
              <a:rPr lang="en-US" sz="1200" i="0" kern="1200" baseline="0" dirty="0" smtClean="0">
                <a:solidFill>
                  <a:schemeClr val="tx1"/>
                </a:solidFill>
                <a:effectLst/>
                <a:latin typeface="+mn-lt"/>
                <a:ea typeface="+mn-ea"/>
                <a:cs typeface="+mn-cs"/>
              </a:rPr>
              <a:t> 3 floors and instead of reception, has a lounge space and staircase.  Connecting the two is a 12’ high corridor.  </a:t>
            </a:r>
            <a:r>
              <a:rPr lang="en-US" sz="1200" i="0" kern="1200" dirty="0" smtClean="0">
                <a:solidFill>
                  <a:schemeClr val="tx1"/>
                </a:solidFill>
                <a:effectLst/>
                <a:latin typeface="+mn-lt"/>
                <a:ea typeface="+mn-ea"/>
                <a:cs typeface="+mn-cs"/>
              </a:rPr>
              <a:t>Within the lobby are two atriums that carry through the three stories of the building and accommodate corridors.  An elevator and large staircase help transition employees throughout the building.</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Area | 1903 ft</a:t>
            </a:r>
            <a:r>
              <a:rPr lang="en-US" sz="1200" kern="1200" baseline="30000" dirty="0" smtClean="0">
                <a:solidFill>
                  <a:schemeClr val="tx1"/>
                </a:solidFill>
                <a:effectLst/>
                <a:latin typeface="+mn-lt"/>
                <a:ea typeface="+mn-ea"/>
                <a:cs typeface="+mn-cs"/>
              </a:rPr>
              <a:t>2</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Ceiling Height | 12’-0,” 46’-0”</a:t>
            </a:r>
          </a:p>
          <a:p>
            <a:r>
              <a:rPr lang="en-US" sz="1200" kern="1200" dirty="0" smtClean="0">
                <a:solidFill>
                  <a:schemeClr val="tx1"/>
                </a:solidFill>
                <a:effectLst/>
                <a:latin typeface="+mn-lt"/>
                <a:ea typeface="+mn-ea"/>
                <a:cs typeface="+mn-cs"/>
              </a:rPr>
              <a:t>Room Length | 71’-0”</a:t>
            </a:r>
          </a:p>
          <a:p>
            <a:r>
              <a:rPr lang="en-US" sz="1200" kern="1200" dirty="0" smtClean="0">
                <a:solidFill>
                  <a:schemeClr val="tx1"/>
                </a:solidFill>
                <a:effectLst/>
                <a:latin typeface="+mn-lt"/>
                <a:ea typeface="+mn-ea"/>
                <a:cs typeface="+mn-cs"/>
              </a:rPr>
              <a:t>Room Width | 51’-0”</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Ceiling | Perforated Metal Panels</a:t>
            </a:r>
          </a:p>
          <a:p>
            <a:r>
              <a:rPr lang="en-US" sz="1200" kern="1200" dirty="0" smtClean="0">
                <a:solidFill>
                  <a:schemeClr val="tx1"/>
                </a:solidFill>
                <a:effectLst/>
                <a:latin typeface="+mn-lt"/>
                <a:ea typeface="+mn-ea"/>
                <a:cs typeface="+mn-cs"/>
              </a:rPr>
              <a:t>Walls | Gypsum, Composite Panels, Wood Panels</a:t>
            </a:r>
          </a:p>
          <a:p>
            <a:r>
              <a:rPr lang="en-US" sz="1200" kern="1200" dirty="0" smtClean="0">
                <a:solidFill>
                  <a:schemeClr val="tx1"/>
                </a:solidFill>
                <a:effectLst/>
                <a:latin typeface="+mn-lt"/>
                <a:ea typeface="+mn-ea"/>
                <a:cs typeface="+mn-cs"/>
              </a:rPr>
              <a:t>Floor | Terrazzo, Carpet</a:t>
            </a:r>
          </a:p>
          <a:p>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6</a:t>
            </a:fld>
            <a:endParaRPr lang="en-US"/>
          </a:p>
        </p:txBody>
      </p:sp>
    </p:spTree>
    <p:extLst>
      <p:ext uri="{BB962C8B-B14F-4D97-AF65-F5344CB8AC3E}">
        <p14:creationId xmlns:p14="http://schemas.microsoft.com/office/powerpoint/2010/main" val="2635509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Just as a strand of DNA becomes the genetic material of a person’s beginning, the Lobby represents the start of the building and is truly its core.  There are traditional</a:t>
            </a:r>
            <a:r>
              <a:rPr lang="en-US" sz="1200" kern="1200" baseline="0" dirty="0" smtClean="0">
                <a:solidFill>
                  <a:schemeClr val="tx1"/>
                </a:solidFill>
                <a:effectLst/>
                <a:latin typeface="+mn-lt"/>
                <a:ea typeface="+mn-ea"/>
                <a:cs typeface="+mn-cs"/>
              </a:rPr>
              <a:t> (double helix) and new ways (</a:t>
            </a:r>
            <a:r>
              <a:rPr lang="en-US" sz="1200" kern="1200" baseline="0" dirty="0" err="1" smtClean="0">
                <a:solidFill>
                  <a:schemeClr val="tx1"/>
                </a:solidFill>
                <a:effectLst/>
                <a:latin typeface="+mn-lt"/>
                <a:ea typeface="+mn-ea"/>
                <a:cs typeface="+mn-cs"/>
              </a:rPr>
              <a:t>dna</a:t>
            </a:r>
            <a:r>
              <a:rPr lang="en-US" sz="1200" kern="1200" baseline="0" dirty="0" smtClean="0">
                <a:solidFill>
                  <a:schemeClr val="tx1"/>
                </a:solidFill>
                <a:effectLst/>
                <a:latin typeface="+mn-lt"/>
                <a:ea typeface="+mn-ea"/>
                <a:cs typeface="+mn-cs"/>
              </a:rPr>
              <a:t> fingerprint) to analyze DNA. </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7</a:t>
            </a:fld>
            <a:endParaRPr lang="en-US"/>
          </a:p>
        </p:txBody>
      </p:sp>
    </p:spTree>
    <p:extLst>
      <p:ext uri="{BB962C8B-B14F-4D97-AF65-F5344CB8AC3E}">
        <p14:creationId xmlns:p14="http://schemas.microsoft.com/office/powerpoint/2010/main" val="350171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As the main entrance space, and first visually impactful room in the crime lab, the lobby should be aesthetically</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pleasing. </a:t>
            </a:r>
          </a:p>
          <a:p>
            <a:r>
              <a:rPr lang="en-US" sz="1200" i="0" kern="1200" dirty="0" smtClean="0">
                <a:solidFill>
                  <a:schemeClr val="tx1"/>
                </a:solidFill>
                <a:effectLst/>
                <a:latin typeface="+mn-lt"/>
                <a:ea typeface="+mn-ea"/>
                <a:cs typeface="+mn-cs"/>
              </a:rPr>
              <a:t>Power</a:t>
            </a:r>
            <a:r>
              <a:rPr lang="en-US" sz="1200" i="0" kern="1200" baseline="0" dirty="0" smtClean="0">
                <a:solidFill>
                  <a:schemeClr val="tx1"/>
                </a:solidFill>
                <a:effectLst/>
                <a:latin typeface="+mn-lt"/>
                <a:ea typeface="+mn-ea"/>
                <a:cs typeface="+mn-cs"/>
              </a:rPr>
              <a:t> density.</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8</a:t>
            </a:fld>
            <a:endParaRPr lang="en-US"/>
          </a:p>
        </p:txBody>
      </p:sp>
    </p:spTree>
    <p:extLst>
      <p:ext uri="{BB962C8B-B14F-4D97-AF65-F5344CB8AC3E}">
        <p14:creationId xmlns:p14="http://schemas.microsoft.com/office/powerpoint/2010/main" val="2437288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spacing between rl2a, rl2b</a:t>
            </a:r>
          </a:p>
          <a:p>
            <a:r>
              <a:rPr lang="en-US" dirty="0" smtClean="0"/>
              <a:t>dimming</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9</a:t>
            </a:fld>
            <a:endParaRPr lang="en-US"/>
          </a:p>
        </p:txBody>
      </p:sp>
    </p:spTree>
    <p:extLst>
      <p:ext uri="{BB962C8B-B14F-4D97-AF65-F5344CB8AC3E}">
        <p14:creationId xmlns:p14="http://schemas.microsoft.com/office/powerpoint/2010/main" val="22983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98649" y="1447801"/>
            <a:ext cx="19857731"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2598649" y="4777380"/>
            <a:ext cx="19857731"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45176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8652" y="4800587"/>
            <a:ext cx="19857728"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98649" y="685800"/>
            <a:ext cx="19857731"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98651" y="5367325"/>
            <a:ext cx="1985772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8786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98648" y="1447800"/>
            <a:ext cx="19857733"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2598648" y="3657600"/>
            <a:ext cx="19857733"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64234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3303" y="1447800"/>
            <a:ext cx="1799845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4343401" y="3771174"/>
            <a:ext cx="16379210"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2598648" y="4350657"/>
            <a:ext cx="19857733"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2021164" y="971253"/>
            <a:ext cx="180430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20993603" y="2613787"/>
            <a:ext cx="180430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4181352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98647" y="3124201"/>
            <a:ext cx="19857735"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98648" y="4777381"/>
            <a:ext cx="19857733"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19070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1424131" y="1981200"/>
            <a:ext cx="663044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468042" y="2667000"/>
            <a:ext cx="658653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8738234" y="1981200"/>
            <a:ext cx="660654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8714488" y="2667000"/>
            <a:ext cx="663028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16030576" y="1981200"/>
            <a:ext cx="65972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16030576" y="2667000"/>
            <a:ext cx="659725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8383820"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5665011"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5/1/2015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08603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1468042" y="4250949"/>
            <a:ext cx="6615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468042" y="2209800"/>
            <a:ext cx="6615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468042" y="4827212"/>
            <a:ext cx="6615113"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8751095" y="4250949"/>
            <a:ext cx="659368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8751093" y="2209800"/>
            <a:ext cx="659368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8748049" y="4827211"/>
            <a:ext cx="6602414"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16030576" y="4250949"/>
            <a:ext cx="65972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16030574" y="2209800"/>
            <a:ext cx="659725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16030295" y="4827209"/>
            <a:ext cx="6605993"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8383820"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5665011"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5/1/2015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52242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10087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684478" y="430214"/>
            <a:ext cx="3943352"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68043" y="887414"/>
            <a:ext cx="16702085"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7263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8705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98652" y="2861734"/>
            <a:ext cx="19857728"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98649" y="4777381"/>
            <a:ext cx="19857731"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69335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482453" y="2060576"/>
            <a:ext cx="989176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2722611" y="2056093"/>
            <a:ext cx="989176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2860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482454" y="1905000"/>
            <a:ext cx="989176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482453" y="2514600"/>
            <a:ext cx="989176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2722615" y="1905000"/>
            <a:ext cx="989176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722615" y="2514600"/>
            <a:ext cx="989176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7780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5/1/2015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4233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5/1/2015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5398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8644" y="1447800"/>
            <a:ext cx="765239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10765387" y="1447800"/>
            <a:ext cx="1169099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98645" y="3129281"/>
            <a:ext cx="765239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5/1/2015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66498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6291" y="1854192"/>
            <a:ext cx="11459039"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636479" y="1143000"/>
            <a:ext cx="72009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98648" y="3657600"/>
            <a:ext cx="11441203"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9048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gs>
            <a:gs pos="31000">
              <a:schemeClr val="tx1">
                <a:lumMod val="50000"/>
              </a:schemeClr>
            </a:gs>
            <a:gs pos="68000">
              <a:schemeClr val="bg1">
                <a:lumMod val="85000"/>
                <a:lumOff val="15000"/>
              </a:schemeClr>
            </a:gs>
            <a:gs pos="0">
              <a:schemeClr val="tx1">
                <a:lumMod val="85000"/>
              </a:schemeClr>
            </a:gs>
          </a:gsLst>
          <a:lin ang="10800000" scaled="0"/>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9083277"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3425427" cy="2365453"/>
          </a:xfrm>
          <a:prstGeom prst="rect">
            <a:avLst/>
          </a:prstGeom>
        </p:spPr>
      </p:pic>
      <p:sp>
        <p:nvSpPr>
          <p:cNvPr id="16" name="Oval 15"/>
          <p:cNvSpPr/>
          <p:nvPr/>
        </p:nvSpPr>
        <p:spPr>
          <a:xfrm>
            <a:off x="19370277" y="1676400"/>
            <a:ext cx="63436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17998678" y="1"/>
            <a:ext cx="3607621"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19363225" y="6096000"/>
            <a:ext cx="2235902" cy="762000"/>
          </a:xfrm>
          <a:prstGeom prst="rect">
            <a:avLst/>
          </a:prstGeom>
        </p:spPr>
      </p:pic>
      <p:sp>
        <p:nvSpPr>
          <p:cNvPr id="14" name="Rectangle 13"/>
          <p:cNvSpPr/>
          <p:nvPr/>
        </p:nvSpPr>
        <p:spPr>
          <a:xfrm>
            <a:off x="23485077" y="0"/>
            <a:ext cx="15430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453751" y="452718"/>
            <a:ext cx="21160627"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482453" y="2052919"/>
            <a:ext cx="20129717"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23469313" y="1600202"/>
            <a:ext cx="990599" cy="685798"/>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5/1/2015</a:t>
            </a:fld>
            <a:endParaRPr lang="en-US" dirty="0"/>
          </a:p>
        </p:txBody>
      </p:sp>
      <p:sp>
        <p:nvSpPr>
          <p:cNvPr id="5" name="Footer Placeholder 4"/>
          <p:cNvSpPr>
            <a:spLocks noGrp="1"/>
          </p:cNvSpPr>
          <p:nvPr>
            <p:ph type="ftr" sz="quarter" idx="3"/>
          </p:nvPr>
        </p:nvSpPr>
        <p:spPr>
          <a:xfrm rot="5400000">
            <a:off x="22553412" y="3034797"/>
            <a:ext cx="3859795" cy="685802"/>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23293216" y="295730"/>
            <a:ext cx="1885948"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948521200"/>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2.jpg"/><Relationship Id="rId7"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jp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2.pn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9.png"/><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2.JP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4.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6.png"/><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em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jpeg"/><Relationship Id="rId4" Type="http://schemas.microsoft.com/office/2007/relationships/hdphoto" Target="../media/hdphoto1.wdp"/><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emf"/><Relationship Id="rId7"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emf"/></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JP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77.JPG"/><Relationship Id="rId4" Type="http://schemas.openxmlformats.org/officeDocument/2006/relationships/image" Target="../media/image76.JP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8.emf"/></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hyperlink" Target="https://lockerdome.com/kimkomando/7127298143043348"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www.stevennoble.com/v/Icon/Double+Helix+DNA+.jpg.html" TargetMode="External"/><Relationship Id="rId5" Type="http://schemas.openxmlformats.org/officeDocument/2006/relationships/hyperlink" Target="http://i.ytimg.com/vi/HOD9dx1hNY8/maxresdefault.jpg" TargetMode="External"/><Relationship Id="rId4" Type="http://schemas.openxmlformats.org/officeDocument/2006/relationships/hyperlink" Target="http://www.ummo-sciences.org/en/a037.Htm"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7.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8.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png"/><Relationship Id="rId7" Type="http://schemas.openxmlformats.org/officeDocument/2006/relationships/image" Target="../media/image27.JPG"/><Relationship Id="rId12"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JPG"/><Relationship Id="rId11" Type="http://schemas.openxmlformats.org/officeDocument/2006/relationships/image" Target="../media/image31.pn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8.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7256" y="4429021"/>
            <a:ext cx="4722578" cy="1933652"/>
          </a:xfrm>
        </p:spPr>
        <p:txBody>
          <a:bodyPr>
            <a:noAutofit/>
          </a:bodyPr>
          <a:lstStyle/>
          <a:p>
            <a:r>
              <a:rPr lang="en-US" cap="none" spc="300" dirty="0">
                <a:solidFill>
                  <a:schemeClr val="tx1"/>
                </a:solidFill>
                <a:latin typeface="Calibri Light" panose="020F0302020204030204" pitchFamily="34" charset="0"/>
              </a:rPr>
              <a:t>jackie eury</a:t>
            </a:r>
          </a:p>
          <a:p>
            <a:r>
              <a:rPr lang="en-US" cap="none" spc="300" dirty="0">
                <a:solidFill>
                  <a:schemeClr val="tx1"/>
                </a:solidFill>
                <a:latin typeface="Calibri Light" panose="020F0302020204030204" pitchFamily="34" charset="0"/>
              </a:rPr>
              <a:t>senior thesis presentation</a:t>
            </a:r>
          </a:p>
          <a:p>
            <a:r>
              <a:rPr lang="en-US" cap="none" spc="300" dirty="0">
                <a:solidFill>
                  <a:schemeClr val="tx1"/>
                </a:solidFill>
                <a:latin typeface="Calibri Light" panose="020F0302020204030204" pitchFamily="34" charset="0"/>
              </a:rPr>
              <a:t>lighting </a:t>
            </a:r>
            <a:r>
              <a:rPr lang="en-US" cap="none" spc="300" dirty="0">
                <a:solidFill>
                  <a:schemeClr val="bg2">
                    <a:lumMod val="60000"/>
                    <a:lumOff val="40000"/>
                  </a:schemeClr>
                </a:solidFill>
                <a:latin typeface="Calibri Light" panose="020F0302020204030204" pitchFamily="34" charset="0"/>
              </a:rPr>
              <a:t>|</a:t>
            </a:r>
            <a:r>
              <a:rPr lang="en-US" cap="none" spc="300" dirty="0">
                <a:solidFill>
                  <a:schemeClr val="tx1"/>
                </a:solidFill>
                <a:latin typeface="Calibri Light" panose="020F0302020204030204" pitchFamily="34" charset="0"/>
              </a:rPr>
              <a:t> electrical</a:t>
            </a:r>
          </a:p>
          <a:p>
            <a:r>
              <a:rPr lang="en-US" cap="none" spc="300" dirty="0" smtClean="0">
                <a:solidFill>
                  <a:schemeClr val="tx1"/>
                </a:solidFill>
                <a:latin typeface="Calibri Light" panose="020F0302020204030204" pitchFamily="34" charset="0"/>
              </a:rPr>
              <a:t>01 may 2015</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1354" y="-1622324"/>
            <a:ext cx="16960645" cy="8480324"/>
          </a:xfrm>
          <a:prstGeom prst="rect">
            <a:avLst/>
          </a:prstGeom>
        </p:spPr>
      </p:pic>
      <p:sp>
        <p:nvSpPr>
          <p:cNvPr id="2" name="Title 1"/>
          <p:cNvSpPr>
            <a:spLocks noGrp="1"/>
          </p:cNvSpPr>
          <p:nvPr>
            <p:ph type="ctrTitle"/>
          </p:nvPr>
        </p:nvSpPr>
        <p:spPr>
          <a:xfrm>
            <a:off x="626651" y="916536"/>
            <a:ext cx="18575755" cy="3329581"/>
          </a:xfrm>
          <a:noFill/>
        </p:spPr>
        <p:txBody>
          <a:bodyPr/>
          <a:lstStyle/>
          <a:p>
            <a:r>
              <a:rPr lang="en-US" spc="600" dirty="0" smtClean="0">
                <a:solidFill>
                  <a:schemeClr val="tx1"/>
                </a:solidFill>
                <a:latin typeface="Impact" panose="020B0806030902050204" pitchFamily="34" charset="0"/>
              </a:rPr>
              <a:t>DENVER POLICE DPT. CRIME LAB</a:t>
            </a:r>
            <a:endParaRPr lang="en-US" spc="600" dirty="0">
              <a:solidFill>
                <a:schemeClr val="tx1"/>
              </a:solidFill>
              <a:latin typeface="Impact" panose="020B0806030902050204" pitchFamily="34" charset="0"/>
            </a:endParaRPr>
          </a:p>
        </p:txBody>
      </p:sp>
    </p:spTree>
    <p:extLst>
      <p:ext uri="{BB962C8B-B14F-4D97-AF65-F5344CB8AC3E}">
        <p14:creationId xmlns:p14="http://schemas.microsoft.com/office/powerpoint/2010/main" val="3925167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514" y="1126287"/>
            <a:ext cx="6648755" cy="541208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sp>
        <p:nvSpPr>
          <p:cNvPr id="12"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30776" y="1126287"/>
            <a:ext cx="4340308" cy="5489214"/>
          </a:xfrm>
          <a:prstGeom prst="rect">
            <a:avLst/>
          </a:prstGeom>
          <a:effectLst>
            <a:outerShdw blurRad="50800" dist="38100" dir="2700000" algn="tl" rotWithShape="0">
              <a:prstClr val="black">
                <a:alpha val="40000"/>
              </a:prstClr>
            </a:outerShdw>
          </a:effectLst>
        </p:spPr>
      </p:pic>
      <p:sp>
        <p:nvSpPr>
          <p:cNvPr id="2" name="Isosceles Triangle 1"/>
          <p:cNvSpPr/>
          <p:nvPr/>
        </p:nvSpPr>
        <p:spPr>
          <a:xfrm>
            <a:off x="19696580" y="2603520"/>
            <a:ext cx="3883864" cy="1879799"/>
          </a:xfrm>
          <a:prstGeom prst="triangle">
            <a:avLst>
              <a:gd name="adj" fmla="val 44743"/>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1325753" y="2430966"/>
            <a:ext cx="215644" cy="215644"/>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renderings</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2345" y="1126287"/>
            <a:ext cx="5819447" cy="5412086"/>
          </a:xfrm>
          <a:prstGeom prst="rect">
            <a:avLst/>
          </a:prstGeom>
          <a:ln>
            <a:noFill/>
          </a:ln>
          <a:effectLst>
            <a:outerShdw blurRad="292100" dist="139700" dir="2700000" algn="tl" rotWithShape="0">
              <a:srgbClr val="333333">
                <a:alpha val="65000"/>
              </a:srgbClr>
            </a:outerShdw>
          </a:effectLst>
        </p:spPr>
      </p:pic>
      <p:sp>
        <p:nvSpPr>
          <p:cNvPr id="16"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plan view</a:t>
            </a:r>
          </a:p>
        </p:txBody>
      </p:sp>
      <p:sp>
        <p:nvSpPr>
          <p:cNvPr id="20" name="Isosceles Triangle 19"/>
          <p:cNvSpPr/>
          <p:nvPr/>
        </p:nvSpPr>
        <p:spPr>
          <a:xfrm rot="7708208">
            <a:off x="22329380" y="1235440"/>
            <a:ext cx="3299558" cy="2551398"/>
          </a:xfrm>
          <a:prstGeom prst="triangle">
            <a:avLst>
              <a:gd name="adj" fmla="val 25450"/>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1845139" y="2906874"/>
            <a:ext cx="217789" cy="217789"/>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p:cNvSpPr txBox="1">
            <a:spLocks/>
          </p:cNvSpPr>
          <p:nvPr/>
        </p:nvSpPr>
        <p:spPr>
          <a:xfrm>
            <a:off x="20334671" y="5183754"/>
            <a:ext cx="2197807" cy="107620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first floor</a:t>
            </a:r>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r="26593"/>
          <a:stretch/>
        </p:blipFill>
        <p:spPr>
          <a:xfrm>
            <a:off x="16203063" y="1126287"/>
            <a:ext cx="1920409" cy="5412086"/>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170263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35" presetClass="path" presetSubtype="0" accel="50000" decel="50000" fill="hold" nodeType="clickEffect">
                                  <p:stCondLst>
                                    <p:cond delay="0"/>
                                  </p:stCondLst>
                                  <p:childTnLst>
                                    <p:animMotion origin="layout" path="M 5E-6 3.7037E-6 L -0.03489 3.7037E-6 " pathEditMode="relative" rAng="0" ptsTypes="AA">
                                      <p:cBhvr>
                                        <p:cTn id="50" dur="1000" fill="hold"/>
                                        <p:tgtEl>
                                          <p:spTgt spid="17"/>
                                        </p:tgtEl>
                                        <p:attrNameLst>
                                          <p:attrName>ppt_x</p:attrName>
                                          <p:attrName>ppt_y</p:attrName>
                                        </p:attrNameLst>
                                      </p:cBhvr>
                                      <p:rCtr x="-1748" y="0"/>
                                    </p:animMotion>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15" grpId="0"/>
      <p:bldP spid="16" grpId="0"/>
      <p:bldP spid="20" grpId="0" animBg="1"/>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0230" y="1163224"/>
            <a:ext cx="4340308" cy="5489214"/>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5519" y="1068231"/>
            <a:ext cx="4434899" cy="558553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sp>
        <p:nvSpPr>
          <p:cNvPr id="13"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
        <p:nvSpPr>
          <p:cNvPr id="18"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renderings</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2132" y="1144558"/>
            <a:ext cx="7438414" cy="5162259"/>
          </a:xfrm>
          <a:prstGeom prst="rect">
            <a:avLst/>
          </a:prstGeom>
          <a:ln>
            <a:noFill/>
          </a:ln>
          <a:effectLst>
            <a:outerShdw blurRad="292100" dist="139700" dir="2700000" algn="tl" rotWithShape="0">
              <a:srgbClr val="333333">
                <a:alpha val="65000"/>
              </a:srgbClr>
            </a:outerShdw>
          </a:effectLst>
        </p:spPr>
      </p:pic>
      <p:sp>
        <p:nvSpPr>
          <p:cNvPr id="19" name="Isosceles Triangle 18"/>
          <p:cNvSpPr/>
          <p:nvPr/>
        </p:nvSpPr>
        <p:spPr>
          <a:xfrm rot="8632133">
            <a:off x="21330268" y="1070826"/>
            <a:ext cx="3384998" cy="2446845"/>
          </a:xfrm>
          <a:prstGeom prst="triangle">
            <a:avLst>
              <a:gd name="adj" fmla="val 31009"/>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4131302" y="2765339"/>
            <a:ext cx="217789" cy="217789"/>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plan view</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5843" y="1163224"/>
            <a:ext cx="7438413" cy="5229205"/>
          </a:xfrm>
          <a:prstGeom prst="rect">
            <a:avLst/>
          </a:prstGeom>
          <a:ln>
            <a:noFill/>
          </a:ln>
          <a:effectLst>
            <a:outerShdw blurRad="292100" dist="139700" dir="2700000" algn="tl" rotWithShape="0">
              <a:srgbClr val="333333">
                <a:alpha val="65000"/>
              </a:srgbClr>
            </a:outerShdw>
          </a:effectLst>
        </p:spPr>
      </p:pic>
      <p:sp>
        <p:nvSpPr>
          <p:cNvPr id="22" name="Subtitle 2"/>
          <p:cNvSpPr txBox="1">
            <a:spLocks/>
          </p:cNvSpPr>
          <p:nvPr/>
        </p:nvSpPr>
        <p:spPr>
          <a:xfrm>
            <a:off x="20334671" y="5183754"/>
            <a:ext cx="2197807" cy="107620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first floor</a:t>
            </a:r>
          </a:p>
        </p:txBody>
      </p:sp>
      <p:sp>
        <p:nvSpPr>
          <p:cNvPr id="23" name="Subtitle 2"/>
          <p:cNvSpPr txBox="1">
            <a:spLocks/>
          </p:cNvSpPr>
          <p:nvPr/>
        </p:nvSpPr>
        <p:spPr>
          <a:xfrm>
            <a:off x="19896025" y="5183754"/>
            <a:ext cx="2197807" cy="107620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second floor</a:t>
            </a:r>
          </a:p>
        </p:txBody>
      </p:sp>
      <p:sp>
        <p:nvSpPr>
          <p:cNvPr id="24" name="Isosceles Triangle 23"/>
          <p:cNvSpPr/>
          <p:nvPr/>
        </p:nvSpPr>
        <p:spPr>
          <a:xfrm rot="9364775">
            <a:off x="22394517" y="813797"/>
            <a:ext cx="2444009" cy="2123559"/>
          </a:xfrm>
          <a:prstGeom prst="triangle">
            <a:avLst>
              <a:gd name="adj" fmla="val 62783"/>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3659898" y="2817566"/>
            <a:ext cx="217789" cy="217789"/>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X:\_Thesis\Renders\lobby\pendant.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5185" y="1144558"/>
            <a:ext cx="2986588" cy="5247233"/>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14030756" y="1121506"/>
            <a:ext cx="2217140" cy="5282009"/>
            <a:chOff x="10536286" y="914400"/>
            <a:chExt cx="2329588" cy="5549900"/>
          </a:xfrm>
        </p:grpSpPr>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6286" y="914400"/>
              <a:ext cx="2329588" cy="5549900"/>
            </a:xfrm>
            <a:prstGeom prst="rect">
              <a:avLst/>
            </a:prstGeom>
            <a:ln>
              <a:noFill/>
            </a:ln>
            <a:effectLst>
              <a:outerShdw blurRad="292100" dist="139700" dir="2700000" algn="tl" rotWithShape="0">
                <a:srgbClr val="333333">
                  <a:alpha val="65000"/>
                </a:srgbClr>
              </a:outerShdw>
            </a:effectLst>
          </p:spPr>
        </p:pic>
        <p:sp>
          <p:nvSpPr>
            <p:cNvPr id="2" name="Isosceles Triangle 1"/>
            <p:cNvSpPr/>
            <p:nvPr/>
          </p:nvSpPr>
          <p:spPr>
            <a:xfrm rot="10800000">
              <a:off x="10549542" y="934284"/>
              <a:ext cx="2283194" cy="4772722"/>
            </a:xfrm>
            <a:prstGeom prst="triangle">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60000"/>
                    <a:lumOff val="40000"/>
                  </a:schemeClr>
                </a:solidFill>
              </a:endParaRPr>
            </a:p>
          </p:txBody>
        </p:sp>
      </p:grpSp>
      <p:sp>
        <p:nvSpPr>
          <p:cNvPr id="27" name="Oval 26"/>
          <p:cNvSpPr/>
          <p:nvPr/>
        </p:nvSpPr>
        <p:spPr>
          <a:xfrm>
            <a:off x="23147442" y="1809870"/>
            <a:ext cx="217789" cy="217789"/>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stevennoble.com/main.php?g2_view=core.DownloadItem&amp;g2_itemId=13177&amp;g2_serialNumber=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82713" y="-45416"/>
            <a:ext cx="5491636" cy="74386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11">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71506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4.62963E-6 4.07407E-6 L -0.02674 4.07407E-6 " pathEditMode="relative" rAng="0" ptsTypes="AA">
                                      <p:cBhvr>
                                        <p:cTn id="52" dur="1000" fill="hold"/>
                                        <p:tgtEl>
                                          <p:spTgt spid="6"/>
                                        </p:tgtEl>
                                        <p:attrNameLst>
                                          <p:attrName>ppt_x</p:attrName>
                                          <p:attrName>ppt_y</p:attrName>
                                        </p:attrNameLst>
                                      </p:cBhvr>
                                      <p:rCtr x="-1337" y="0"/>
                                    </p:animMotion>
                                  </p:childTnLst>
                                </p:cTn>
                              </p:par>
                              <p:par>
                                <p:cTn id="53" presetID="10"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026"/>
                                        </p:tgtEl>
                                      </p:cBhvr>
                                    </p:animEffect>
                                    <p:set>
                                      <p:cBhvr>
                                        <p:cTn id="72" dur="1" fill="hold">
                                          <p:stCondLst>
                                            <p:cond delay="499"/>
                                          </p:stCondLst>
                                        </p:cTn>
                                        <p:tgtEl>
                                          <p:spTgt spid="102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grpId="2"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2" grpId="0"/>
      <p:bldP spid="22" grpId="1"/>
      <p:bldP spid="22" grpId="2"/>
      <p:bldP spid="23" grpId="0"/>
      <p:bldP spid="23" grpId="1"/>
      <p:bldP spid="24" grpId="0" animBg="1"/>
      <p:bldP spid="24" grpId="1" animBg="1"/>
      <p:bldP spid="25" grpId="0" animBg="1"/>
      <p:bldP spid="25" grpId="1"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0"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
        <p:nvSpPr>
          <p:cNvPr id="13"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quantitative data</a:t>
            </a:r>
          </a:p>
        </p:txBody>
      </p:sp>
      <p:sp>
        <p:nvSpPr>
          <p:cNvPr id="17" name="Subtitle 2"/>
          <p:cNvSpPr txBox="1">
            <a:spLocks/>
          </p:cNvSpPr>
          <p:nvPr/>
        </p:nvSpPr>
        <p:spPr>
          <a:xfrm>
            <a:off x="12658006" y="1072507"/>
            <a:ext cx="6174691" cy="3711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cap="none" spc="300" dirty="0" smtClean="0">
                <a:solidFill>
                  <a:schemeClr val="tx1"/>
                </a:solidFill>
                <a:latin typeface="Calibri Light" panose="020F0302020204030204" pitchFamily="34" charset="0"/>
              </a:rPr>
              <a:t>  illuminance average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206 lux</a:t>
            </a:r>
          </a:p>
          <a:p>
            <a:pPr algn="ctr"/>
            <a:r>
              <a:rPr lang="en-US" cap="none" spc="300" dirty="0" smtClean="0">
                <a:solidFill>
                  <a:schemeClr val="tx1"/>
                </a:solidFill>
                <a:latin typeface="Calibri Light" panose="020F0302020204030204" pitchFamily="34" charset="0"/>
              </a:rPr>
              <a:t>  average/minimum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3.7:1</a:t>
            </a:r>
          </a:p>
          <a:p>
            <a:pPr algn="ctr"/>
            <a:r>
              <a:rPr lang="en-US" cap="none" spc="300" dirty="0" smtClean="0">
                <a:solidFill>
                  <a:schemeClr val="tx1"/>
                </a:solidFill>
                <a:latin typeface="Calibri Light" panose="020F0302020204030204" pitchFamily="34" charset="0"/>
              </a:rPr>
              <a:t>lighting power density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1.0 w/sf</a:t>
            </a:r>
          </a:p>
        </p:txBody>
      </p:sp>
      <p:sp>
        <p:nvSpPr>
          <p:cNvPr id="18"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err="1" smtClean="0">
                <a:solidFill>
                  <a:schemeClr val="bg2">
                    <a:lumMod val="60000"/>
                    <a:lumOff val="40000"/>
                  </a:schemeClr>
                </a:solidFill>
                <a:latin typeface="Calibri Light" panose="020F0302020204030204" pitchFamily="34" charset="0"/>
              </a:rPr>
              <a:t>elumtools</a:t>
            </a:r>
            <a:r>
              <a:rPr lang="en-US" sz="2800" cap="none" spc="300" dirty="0" smtClean="0">
                <a:solidFill>
                  <a:schemeClr val="bg2">
                    <a:lumMod val="60000"/>
                    <a:lumOff val="40000"/>
                  </a:schemeClr>
                </a:solidFill>
                <a:latin typeface="Calibri Light" panose="020F0302020204030204" pitchFamily="34" charset="0"/>
              </a:rPr>
              <a:t> calculation</a:t>
            </a:r>
          </a:p>
        </p:txBody>
      </p:sp>
      <p:graphicFrame>
        <p:nvGraphicFramePr>
          <p:cNvPr id="19" name="Chart 18"/>
          <p:cNvGraphicFramePr/>
          <p:nvPr>
            <p:extLst>
              <p:ext uri="{D42A27DB-BD31-4B8C-83A1-F6EECF244321}">
                <p14:modId xmlns:p14="http://schemas.microsoft.com/office/powerpoint/2010/main" val="4243772977"/>
              </p:ext>
            </p:extLst>
          </p:nvPr>
        </p:nvGraphicFramePr>
        <p:xfrm>
          <a:off x="9260579" y="1072506"/>
          <a:ext cx="4436372" cy="5417649"/>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p:cNvPicPr>
            <a:picLocks noChangeAspect="1"/>
          </p:cNvPicPr>
          <p:nvPr/>
        </p:nvPicPr>
        <p:blipFill>
          <a:blip r:embed="rId5"/>
          <a:stretch>
            <a:fillRect/>
          </a:stretch>
        </p:blipFill>
        <p:spPr>
          <a:xfrm>
            <a:off x="19826513" y="1126287"/>
            <a:ext cx="5838421" cy="5324456"/>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20608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Graphic spid="1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9165771" y="2687782"/>
            <a:ext cx="92583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s o u t h   p l a z a</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sp>
        <p:nvSpPr>
          <p:cNvPr id="12"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
        <p:nvSpPr>
          <p:cNvPr id="14" name="Subtitle 2"/>
          <p:cNvSpPr txBox="1">
            <a:spLocks/>
          </p:cNvSpPr>
          <p:nvPr/>
        </p:nvSpPr>
        <p:spPr>
          <a:xfrm>
            <a:off x="9823257" y="3245758"/>
            <a:ext cx="1560188"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plan</a:t>
            </a:r>
          </a:p>
        </p:txBody>
      </p:sp>
      <p:pic>
        <p:nvPicPr>
          <p:cNvPr id="16" name="Picture 15" descr="https://conceptdraw.com/a2347c3/p6/preview/640/pict--north-arrow-4-map-symbols-vector-stencils-library"/>
          <p:cNvPicPr/>
          <p:nvPr/>
        </p:nvPicPr>
        <p:blipFill rotWithShape="1">
          <a:blip r:embed="rId4" cstate="print">
            <a:extLst>
              <a:ext uri="{28A0092B-C50C-407E-A947-70E740481C1C}">
                <a14:useLocalDpi xmlns:a14="http://schemas.microsoft.com/office/drawing/2010/main" val="0"/>
              </a:ext>
            </a:extLst>
          </a:blip>
          <a:srcRect l="39323" r="40312"/>
          <a:stretch/>
        </p:blipFill>
        <p:spPr bwMode="auto">
          <a:xfrm>
            <a:off x="16559025" y="5511333"/>
            <a:ext cx="704631" cy="75010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 name="Picture 1"/>
          <p:cNvPicPr>
            <a:picLocks noChangeAspect="1"/>
          </p:cNvPicPr>
          <p:nvPr/>
        </p:nvPicPr>
        <p:blipFill>
          <a:blip r:embed="rId5"/>
          <a:stretch>
            <a:fillRect/>
          </a:stretch>
        </p:blipFill>
        <p:spPr>
          <a:xfrm>
            <a:off x="10991173" y="1612900"/>
            <a:ext cx="6535449" cy="4608565"/>
          </a:xfrm>
          <a:prstGeom prst="rect">
            <a:avLst/>
          </a:prstGeom>
          <a:ln>
            <a:noFill/>
          </a:ln>
          <a:effectLst>
            <a:outerShdw blurRad="292100" dist="139700" dir="2700000" algn="tl" rotWithShape="0">
              <a:srgbClr val="333333">
                <a:alpha val="65000"/>
              </a:srgbClr>
            </a:outerShdw>
          </a:effectLst>
        </p:spPr>
      </p:pic>
      <p:grpSp>
        <p:nvGrpSpPr>
          <p:cNvPr id="24" name="Group 23"/>
          <p:cNvGrpSpPr/>
          <p:nvPr/>
        </p:nvGrpSpPr>
        <p:grpSpPr>
          <a:xfrm>
            <a:off x="12692257" y="4436448"/>
            <a:ext cx="4348949" cy="1785017"/>
            <a:chOff x="21763840" y="4436448"/>
            <a:chExt cx="4348949" cy="1785017"/>
          </a:xfrm>
        </p:grpSpPr>
        <p:sp>
          <p:nvSpPr>
            <p:cNvPr id="19" name="Rectangle 18"/>
            <p:cNvSpPr/>
            <p:nvPr/>
          </p:nvSpPr>
          <p:spPr>
            <a:xfrm>
              <a:off x="23987124" y="4702176"/>
              <a:ext cx="469901" cy="148156"/>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457025" y="4601456"/>
              <a:ext cx="1655763" cy="248874"/>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1763840" y="4436448"/>
              <a:ext cx="4348949" cy="1785017"/>
              <a:chOff x="21763840" y="4436448"/>
              <a:chExt cx="4348949" cy="1785017"/>
            </a:xfrm>
          </p:grpSpPr>
          <p:sp>
            <p:nvSpPr>
              <p:cNvPr id="22" name="Isosceles Triangle 21"/>
              <p:cNvSpPr/>
              <p:nvPr/>
            </p:nvSpPr>
            <p:spPr>
              <a:xfrm rot="18821411">
                <a:off x="24542669" y="5864584"/>
                <a:ext cx="463262" cy="228631"/>
              </a:xfrm>
              <a:prstGeom prst="triangle">
                <a:avLst>
                  <a:gd name="adj" fmla="val 51557"/>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1763840" y="4436448"/>
                <a:ext cx="4348949" cy="1785017"/>
                <a:chOff x="21763840" y="4436448"/>
                <a:chExt cx="4348949" cy="1785017"/>
              </a:xfrm>
            </p:grpSpPr>
            <p:sp>
              <p:nvSpPr>
                <p:cNvPr id="17" name="Rectangle 16"/>
                <p:cNvSpPr/>
                <p:nvPr/>
              </p:nvSpPr>
              <p:spPr>
                <a:xfrm>
                  <a:off x="21763840" y="4850331"/>
                  <a:ext cx="3270200" cy="1045644"/>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3367215" y="4436448"/>
                  <a:ext cx="619909" cy="413883"/>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034041" y="4850330"/>
                  <a:ext cx="1078748" cy="210702"/>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rot="18821411">
                  <a:off x="24637041" y="4990865"/>
                  <a:ext cx="1186976" cy="590632"/>
                </a:xfrm>
                <a:prstGeom prst="triangle">
                  <a:avLst>
                    <a:gd name="adj" fmla="val 51557"/>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3365228" y="5895975"/>
                  <a:ext cx="1333097" cy="325490"/>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5" name="Subtitle 2"/>
          <p:cNvSpPr txBox="1">
            <a:spLocks/>
          </p:cNvSpPr>
          <p:nvPr/>
        </p:nvSpPr>
        <p:spPr>
          <a:xfrm>
            <a:off x="9611807"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orientation</a:t>
            </a:r>
          </a:p>
        </p:txBody>
      </p:sp>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202909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51852E-6 -1.11111E-6 L 0.32859 -1.11111E-6 " pathEditMode="relative" rAng="0" ptsTypes="AA">
                                      <p:cBhvr>
                                        <p:cTn id="6" dur="2000" fill="hold"/>
                                        <p:tgtEl>
                                          <p:spTgt spid="6"/>
                                        </p:tgtEl>
                                        <p:attrNameLst>
                                          <p:attrName>ppt_x</p:attrName>
                                          <p:attrName>ppt_y</p:attrName>
                                        </p:attrNameLst>
                                      </p:cBhvr>
                                      <p:rCtr x="16429"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grpSp>
        <p:nvGrpSpPr>
          <p:cNvPr id="10" name="Group 9"/>
          <p:cNvGrpSpPr/>
          <p:nvPr/>
        </p:nvGrpSpPr>
        <p:grpSpPr>
          <a:xfrm>
            <a:off x="25889606" y="0"/>
            <a:ext cx="4078265" cy="6858000"/>
            <a:chOff x="25889606" y="0"/>
            <a:chExt cx="4078265" cy="6858000"/>
          </a:xfrm>
        </p:grpSpPr>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pic>
        <p:nvPicPr>
          <p:cNvPr id="13" name="Picture 2" descr="https://lh3.googleusercontent.com/UVwoSoBF3uRlBkvZshHFMxXTa5tVxjJqeYKyfh-9iw4Zg3yxgBW2e9weC4jFEbBTftIssd2X-uQ6Uc3iEmRJljQmphsIv3AFfdEfMZNgCg8Yusunt1S7LKx_5rbCoKG9B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8532" y="914400"/>
            <a:ext cx="4902548" cy="5488723"/>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concept</a:t>
            </a:r>
          </a:p>
        </p:txBody>
      </p:sp>
      <p:sp>
        <p:nvSpPr>
          <p:cNvPr id="15" name="Subtitle 2"/>
          <p:cNvSpPr txBox="1">
            <a:spLocks/>
          </p:cNvSpPr>
          <p:nvPr/>
        </p:nvSpPr>
        <p:spPr>
          <a:xfrm>
            <a:off x="12468139" y="2288790"/>
            <a:ext cx="2389915" cy="65823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individuality</a:t>
            </a:r>
          </a:p>
        </p:txBody>
      </p:sp>
      <p:sp>
        <p:nvSpPr>
          <p:cNvPr id="16" name="Subtitle 2"/>
          <p:cNvSpPr txBox="1">
            <a:spLocks/>
          </p:cNvSpPr>
          <p:nvPr/>
        </p:nvSpPr>
        <p:spPr>
          <a:xfrm>
            <a:off x="12549176" y="4365959"/>
            <a:ext cx="2389915" cy="65823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uniqueness</a:t>
            </a:r>
          </a:p>
        </p:txBody>
      </p:sp>
      <p:sp>
        <p:nvSpPr>
          <p:cNvPr id="17" name="Subtitle 2"/>
          <p:cNvSpPr txBox="1">
            <a:spLocks/>
          </p:cNvSpPr>
          <p:nvPr/>
        </p:nvSpPr>
        <p:spPr>
          <a:xfrm>
            <a:off x="12415813" y="3329642"/>
            <a:ext cx="2389915" cy="65823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one of a kind</a:t>
            </a:r>
          </a:p>
        </p:txBody>
      </p:sp>
      <p:sp>
        <p:nvSpPr>
          <p:cNvPr id="18" name="Subtitle 2"/>
          <p:cNvSpPr txBox="1">
            <a:spLocks/>
          </p:cNvSpPr>
          <p:nvPr/>
        </p:nvSpPr>
        <p:spPr>
          <a:xfrm>
            <a:off x="9160442" y="3124386"/>
            <a:ext cx="9127558" cy="76383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spc="300" dirty="0" smtClean="0">
                <a:solidFill>
                  <a:schemeClr val="tx1"/>
                </a:solidFill>
                <a:latin typeface="Calibri Light" panose="020F0302020204030204" pitchFamily="34" charset="0"/>
              </a:rPr>
              <a:t>f </a:t>
            </a:r>
            <a:r>
              <a:rPr lang="en-US" sz="4800" cap="none" spc="300" dirty="0" err="1" smtClean="0">
                <a:solidFill>
                  <a:schemeClr val="tx1"/>
                </a:solidFill>
                <a:latin typeface="Calibri Light" panose="020F0302020204030204" pitchFamily="34" charset="0"/>
              </a:rPr>
              <a:t>i</a:t>
            </a:r>
            <a:r>
              <a:rPr lang="en-US" sz="4800" cap="none" spc="300" dirty="0" smtClean="0">
                <a:solidFill>
                  <a:schemeClr val="tx1"/>
                </a:solidFill>
                <a:latin typeface="Calibri Light" panose="020F0302020204030204" pitchFamily="34" charset="0"/>
              </a:rPr>
              <a:t> n g e r p r </a:t>
            </a:r>
            <a:r>
              <a:rPr lang="en-US" sz="4800" cap="none" spc="300" dirty="0" err="1" smtClean="0">
                <a:solidFill>
                  <a:schemeClr val="tx1"/>
                </a:solidFill>
                <a:latin typeface="Calibri Light" panose="020F0302020204030204" pitchFamily="34" charset="0"/>
              </a:rPr>
              <a:t>i</a:t>
            </a:r>
            <a:r>
              <a:rPr lang="en-US" sz="4800" cap="none" spc="300" dirty="0" smtClean="0">
                <a:solidFill>
                  <a:schemeClr val="tx1"/>
                </a:solidFill>
                <a:latin typeface="Calibri Light" panose="020F0302020204030204" pitchFamily="34" charset="0"/>
              </a:rPr>
              <a:t> n t</a:t>
            </a: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70502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16" fill="hold" grpId="1" nodeType="clickEffect">
                                  <p:stCondLst>
                                    <p:cond delay="0"/>
                                  </p:stCondLst>
                                  <p:childTnLst>
                                    <p:animEffect transition="out" filter="circle(in)">
                                      <p:cBhvr>
                                        <p:cTn id="26" dur="1000"/>
                                        <p:tgtEl>
                                          <p:spTgt spid="15"/>
                                        </p:tgtEl>
                                      </p:cBhvr>
                                    </p:animEffect>
                                    <p:set>
                                      <p:cBhvr>
                                        <p:cTn id="27" dur="1" fill="hold">
                                          <p:stCondLst>
                                            <p:cond delay="999"/>
                                          </p:stCondLst>
                                        </p:cTn>
                                        <p:tgtEl>
                                          <p:spTgt spid="15"/>
                                        </p:tgtEl>
                                        <p:attrNameLst>
                                          <p:attrName>style.visibility</p:attrName>
                                        </p:attrNameLst>
                                      </p:cBhvr>
                                      <p:to>
                                        <p:strVal val="hidden"/>
                                      </p:to>
                                    </p:set>
                                  </p:childTnLst>
                                </p:cTn>
                              </p:par>
                              <p:par>
                                <p:cTn id="28" presetID="6" presetClass="exit" presetSubtype="16" fill="hold" grpId="1" nodeType="withEffect">
                                  <p:stCondLst>
                                    <p:cond delay="0"/>
                                  </p:stCondLst>
                                  <p:childTnLst>
                                    <p:animEffect transition="out" filter="circle(in)">
                                      <p:cBhvr>
                                        <p:cTn id="29" dur="1000"/>
                                        <p:tgtEl>
                                          <p:spTgt spid="16"/>
                                        </p:tgtEl>
                                      </p:cBhvr>
                                    </p:animEffect>
                                    <p:set>
                                      <p:cBhvr>
                                        <p:cTn id="30" dur="1" fill="hold">
                                          <p:stCondLst>
                                            <p:cond delay="999"/>
                                          </p:stCondLst>
                                        </p:cTn>
                                        <p:tgtEl>
                                          <p:spTgt spid="16"/>
                                        </p:tgtEl>
                                        <p:attrNameLst>
                                          <p:attrName>style.visibility</p:attrName>
                                        </p:attrNameLst>
                                      </p:cBhvr>
                                      <p:to>
                                        <p:strVal val="hidden"/>
                                      </p:to>
                                    </p:set>
                                  </p:childTnLst>
                                </p:cTn>
                              </p:par>
                              <p:par>
                                <p:cTn id="31" presetID="6" presetClass="exit" presetSubtype="16" fill="hold" grpId="1" nodeType="withEffect">
                                  <p:stCondLst>
                                    <p:cond delay="0"/>
                                  </p:stCondLst>
                                  <p:childTnLst>
                                    <p:animEffect transition="out" filter="circle(in)">
                                      <p:cBhvr>
                                        <p:cTn id="32" dur="1000"/>
                                        <p:tgtEl>
                                          <p:spTgt spid="17"/>
                                        </p:tgtEl>
                                      </p:cBhvr>
                                    </p:animEffect>
                                    <p:set>
                                      <p:cBhvr>
                                        <p:cTn id="33" dur="1" fill="hold">
                                          <p:stCondLst>
                                            <p:cond delay="999"/>
                                          </p:stCondLst>
                                        </p:cTn>
                                        <p:tgtEl>
                                          <p:spTgt spid="17"/>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1"/>
      <p:bldP spid="16" grpId="0"/>
      <p:bldP spid="16" grpId="1"/>
      <p:bldP spid="17" grpId="0"/>
      <p:bldP spid="17" grpId="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0"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
        <p:nvSpPr>
          <p:cNvPr id="13"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qualitative criteria</a:t>
            </a:r>
          </a:p>
        </p:txBody>
      </p:sp>
      <p:sp>
        <p:nvSpPr>
          <p:cNvPr id="17" name="Subtitle 2"/>
          <p:cNvSpPr txBox="1">
            <a:spLocks/>
          </p:cNvSpPr>
          <p:nvPr/>
        </p:nvSpPr>
        <p:spPr>
          <a:xfrm>
            <a:off x="9979885" y="1498949"/>
            <a:ext cx="5731104" cy="65823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relaxation </a:t>
            </a:r>
          </a:p>
        </p:txBody>
      </p:sp>
      <p:sp>
        <p:nvSpPr>
          <p:cNvPr id="18"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quantitative criteria</a:t>
            </a:r>
          </a:p>
        </p:txBody>
      </p:sp>
      <p:sp>
        <p:nvSpPr>
          <p:cNvPr id="20" name="Subtitle 2"/>
          <p:cNvSpPr txBox="1">
            <a:spLocks/>
          </p:cNvSpPr>
          <p:nvPr/>
        </p:nvSpPr>
        <p:spPr>
          <a:xfrm>
            <a:off x="19229651" y="2741760"/>
            <a:ext cx="5731104" cy="48767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lighting power density</a:t>
            </a:r>
          </a:p>
        </p:txBody>
      </p:sp>
      <p:sp>
        <p:nvSpPr>
          <p:cNvPr id="21" name="Subtitle 2"/>
          <p:cNvSpPr txBox="1">
            <a:spLocks/>
          </p:cNvSpPr>
          <p:nvPr/>
        </p:nvSpPr>
        <p:spPr>
          <a:xfrm>
            <a:off x="19226198" y="1208663"/>
            <a:ext cx="5731104" cy="48767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illuminance levels</a:t>
            </a:r>
          </a:p>
        </p:txBody>
      </p:sp>
      <p:sp>
        <p:nvSpPr>
          <p:cNvPr id="2" name="Rectangle 1"/>
          <p:cNvSpPr/>
          <p:nvPr/>
        </p:nvSpPr>
        <p:spPr>
          <a:xfrm>
            <a:off x="11379272" y="2586824"/>
            <a:ext cx="2319188" cy="461665"/>
          </a:xfrm>
          <a:prstGeom prst="rect">
            <a:avLst/>
          </a:prstGeom>
        </p:spPr>
        <p:txBody>
          <a:bodyPr wrap="square">
            <a:spAutoFit/>
          </a:bodyPr>
          <a:lstStyle/>
          <a:p>
            <a:r>
              <a:rPr lang="en-US" sz="2400" spc="300" dirty="0" smtClean="0">
                <a:latin typeface="Calibri Light" panose="020F0302020204030204" pitchFamily="34" charset="0"/>
              </a:rPr>
              <a:t>safety</a:t>
            </a:r>
            <a:endParaRPr lang="en-US" sz="2400" spc="300" dirty="0">
              <a:latin typeface="Calibri Light" panose="020F03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493127985"/>
              </p:ext>
            </p:extLst>
          </p:nvPr>
        </p:nvGraphicFramePr>
        <p:xfrm>
          <a:off x="19319208" y="1759858"/>
          <a:ext cx="5761477" cy="624840"/>
        </p:xfrm>
        <a:graphic>
          <a:graphicData uri="http://schemas.openxmlformats.org/drawingml/2006/table">
            <a:tbl>
              <a:tblPr firstRow="1" firstCol="1" bandRow="1"/>
              <a:tblGrid>
                <a:gridCol w="1995472"/>
                <a:gridCol w="1255105"/>
                <a:gridCol w="1255795"/>
                <a:gridCol w="1255105"/>
              </a:tblGrid>
              <a:tr h="93980">
                <a:tc>
                  <a:txBody>
                    <a:bodyPr/>
                    <a:lstStyle/>
                    <a:p>
                      <a:pPr marL="0" marR="0">
                        <a:spcBef>
                          <a:spcPts val="0"/>
                        </a:spcBef>
                        <a:spcAft>
                          <a:spcPts val="0"/>
                        </a:spcAft>
                      </a:pPr>
                      <a:r>
                        <a:rPr lang="en-US" sz="2100" b="1" dirty="0">
                          <a:effectLst/>
                          <a:latin typeface="Calibri Light" panose="020F0302020204030204" pitchFamily="34" charset="0"/>
                          <a:ea typeface="Times New Roman" panose="02020603050405020304" pitchFamily="18" charset="0"/>
                          <a:cs typeface="Times New Roman" panose="02020603050405020304" pitchFamily="18" charset="0"/>
                        </a:rPr>
                        <a:t>Task</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100" b="1" dirty="0">
                          <a:effectLst/>
                          <a:latin typeface="Calibri Light" panose="020F0302020204030204" pitchFamily="34" charset="0"/>
                          <a:ea typeface="Times New Roman" panose="02020603050405020304" pitchFamily="18" charset="0"/>
                          <a:cs typeface="Times New Roman" panose="02020603050405020304" pitchFamily="18" charset="0"/>
                        </a:rPr>
                        <a:t>E</a:t>
                      </a:r>
                      <a:r>
                        <a:rPr lang="en-US" sz="2100" b="1" baseline="-25000" dirty="0">
                          <a:effectLst/>
                          <a:latin typeface="Calibri Light" panose="020F0302020204030204" pitchFamily="34" charset="0"/>
                          <a:ea typeface="Times New Roman" panose="02020603050405020304" pitchFamily="18" charset="0"/>
                          <a:cs typeface="Times New Roman" panose="02020603050405020304" pitchFamily="18" charset="0"/>
                        </a:rPr>
                        <a:t>h </a:t>
                      </a:r>
                      <a:r>
                        <a:rPr lang="en-US" sz="2100" b="1" dirty="0">
                          <a:effectLst/>
                          <a:latin typeface="Calibri Light" panose="020F0302020204030204" pitchFamily="34" charset="0"/>
                          <a:ea typeface="Times New Roman" panose="02020603050405020304" pitchFamily="18" charset="0"/>
                          <a:cs typeface="Times New Roman" panose="02020603050405020304" pitchFamily="18" charset="0"/>
                        </a:rPr>
                        <a:t>(lux)</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100" b="1" dirty="0" err="1">
                          <a:effectLst/>
                          <a:latin typeface="Calibri Light" panose="020F0302020204030204" pitchFamily="34" charset="0"/>
                          <a:ea typeface="Times New Roman" panose="02020603050405020304" pitchFamily="18" charset="0"/>
                          <a:cs typeface="Times New Roman" panose="02020603050405020304" pitchFamily="18" charset="0"/>
                        </a:rPr>
                        <a:t>E</a:t>
                      </a:r>
                      <a:r>
                        <a:rPr lang="en-US" sz="2100" b="1" baseline="-25000" dirty="0" err="1">
                          <a:effectLst/>
                          <a:latin typeface="Calibri Light" panose="020F0302020204030204" pitchFamily="34" charset="0"/>
                          <a:ea typeface="Times New Roman" panose="02020603050405020304" pitchFamily="18" charset="0"/>
                          <a:cs typeface="Times New Roman" panose="02020603050405020304" pitchFamily="18" charset="0"/>
                        </a:rPr>
                        <a:t>v</a:t>
                      </a:r>
                      <a:r>
                        <a:rPr lang="en-US" sz="2100" b="1" baseline="-25000" dirty="0">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2100" b="1" dirty="0">
                          <a:effectLst/>
                          <a:latin typeface="Calibri Light" panose="020F0302020204030204" pitchFamily="34" charset="0"/>
                          <a:ea typeface="Times New Roman" panose="02020603050405020304" pitchFamily="18" charset="0"/>
                          <a:cs typeface="Times New Roman" panose="02020603050405020304" pitchFamily="18" charset="0"/>
                        </a:rPr>
                        <a:t>(lux)</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100" b="1" dirty="0" err="1">
                          <a:effectLst/>
                          <a:latin typeface="Calibri Light" panose="020F0302020204030204" pitchFamily="34" charset="0"/>
                          <a:ea typeface="Times New Roman" panose="02020603050405020304" pitchFamily="18" charset="0"/>
                          <a:cs typeface="Times New Roman" panose="02020603050405020304" pitchFamily="18" charset="0"/>
                        </a:rPr>
                        <a:t>Avg:Min</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r>
              <a:tr h="81915">
                <a:tc>
                  <a:txBody>
                    <a:bodyPr/>
                    <a:lstStyle/>
                    <a:p>
                      <a:pPr marL="0" marR="0">
                        <a:spcBef>
                          <a:spcPts val="0"/>
                        </a:spcBef>
                        <a:spcAft>
                          <a:spcPts val="0"/>
                        </a:spcAft>
                      </a:pPr>
                      <a:r>
                        <a:rPr lang="en-US" sz="2000"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Transition – Plaza</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6</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2</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5:1</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29408742"/>
              </p:ext>
            </p:extLst>
          </p:nvPr>
        </p:nvGraphicFramePr>
        <p:xfrm>
          <a:off x="19328552" y="3302000"/>
          <a:ext cx="7448351" cy="1219200"/>
        </p:xfrm>
        <a:graphic>
          <a:graphicData uri="http://schemas.openxmlformats.org/drawingml/2006/table">
            <a:tbl>
              <a:tblPr firstRow="1" firstCol="1" bandRow="1"/>
              <a:tblGrid>
                <a:gridCol w="1344899"/>
                <a:gridCol w="1525863"/>
                <a:gridCol w="1525863"/>
                <a:gridCol w="1535123"/>
                <a:gridCol w="1516603"/>
              </a:tblGrid>
              <a:tr h="138430">
                <a:tc>
                  <a:txBody>
                    <a:bodyPr/>
                    <a:lstStyle/>
                    <a:p>
                      <a:pPr marL="0" marR="0">
                        <a:spcBef>
                          <a:spcPts val="0"/>
                        </a:spcBef>
                        <a:spcAft>
                          <a:spcPts val="0"/>
                        </a:spcAft>
                      </a:pPr>
                      <a:r>
                        <a:rPr lang="en-US" sz="2000" b="1" dirty="0">
                          <a:effectLst/>
                          <a:latin typeface="Calibri Light" panose="020F0302020204030204" pitchFamily="34" charset="0"/>
                          <a:ea typeface="Times New Roman" panose="02020603050405020304" pitchFamily="18" charset="0"/>
                          <a:cs typeface="Times New Roman" panose="02020603050405020304" pitchFamily="18" charset="0"/>
                        </a:rPr>
                        <a:t>Space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a:effectLst/>
                          <a:latin typeface="Calibri Light" panose="020F0302020204030204" pitchFamily="34" charset="0"/>
                          <a:ea typeface="Times New Roman" panose="02020603050405020304" pitchFamily="18" charset="0"/>
                          <a:cs typeface="Times New Roman" panose="02020603050405020304" pitchFamily="18" charset="0"/>
                        </a:rPr>
                        <a:t>Base Allowance (W)</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2000" b="1" dirty="0">
                          <a:effectLst/>
                          <a:latin typeface="Calibri Light" panose="020F0302020204030204" pitchFamily="34" charset="0"/>
                          <a:ea typeface="Times New Roman" panose="02020603050405020304" pitchFamily="18" charset="0"/>
                          <a:cs typeface="Times New Roman" panose="02020603050405020304" pitchFamily="18" charset="0"/>
                        </a:rPr>
                        <a:t>Allowance (</a:t>
                      </a:r>
                      <a:r>
                        <a:rPr lang="en-US" sz="2000" b="1" dirty="0" smtClean="0">
                          <a:effectLst/>
                          <a:latin typeface="Calibri Light" panose="020F0302020204030204" pitchFamily="34" charset="0"/>
                          <a:ea typeface="Times New Roman" panose="02020603050405020304" pitchFamily="18" charset="0"/>
                          <a:cs typeface="Times New Roman" panose="02020603050405020304" pitchFamily="18" charset="0"/>
                        </a:rPr>
                        <a:t>W/sf)</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defTabSz="457200" rtl="0" eaLnBrk="1" latinLnBrk="0" hangingPunct="1">
                        <a:spcBef>
                          <a:spcPts val="0"/>
                        </a:spcBef>
                        <a:spcAft>
                          <a:spcPts val="0"/>
                        </a:spcAft>
                      </a:pPr>
                      <a:r>
                        <a:rPr lang="en-US" sz="2000" b="1" kern="1200" dirty="0" smtClean="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Square Footage</a:t>
                      </a:r>
                      <a:endParaRPr lang="en-US" sz="2000" b="1" kern="120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a:effectLst/>
                          <a:latin typeface="Calibri Light" panose="020F0302020204030204" pitchFamily="34" charset="0"/>
                          <a:ea typeface="Times New Roman" panose="02020603050405020304" pitchFamily="18" charset="0"/>
                          <a:cs typeface="Times New Roman" panose="02020603050405020304" pitchFamily="18" charset="0"/>
                        </a:rPr>
                        <a:t>Total Allowance (W)</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r>
              <a:tr h="50800">
                <a:tc>
                  <a:txBody>
                    <a:bodyPr/>
                    <a:lstStyle/>
                    <a:p>
                      <a:pPr marL="0" marR="0">
                        <a:spcBef>
                          <a:spcPts val="0"/>
                        </a:spcBef>
                        <a:spcAft>
                          <a:spcPts val="0"/>
                        </a:spcAft>
                      </a:pPr>
                      <a:r>
                        <a:rPr lang="en-US" sz="200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South Plaza</a:t>
                      </a:r>
                      <a:endParaRPr lang="en-US" sz="20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1300</a:t>
                      </a:r>
                      <a:endParaRPr lang="en-US" sz="20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0.2</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defTabSz="457200" rtl="0" eaLnBrk="1" latinLnBrk="0" hangingPunct="1">
                        <a:spcBef>
                          <a:spcPts val="0"/>
                        </a:spcBef>
                        <a:spcAft>
                          <a:spcPts val="0"/>
                        </a:spcAft>
                      </a:pPr>
                      <a:r>
                        <a:rPr lang="en-US" sz="2000" kern="1200" dirty="0" smtClean="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5500</a:t>
                      </a:r>
                      <a:endParaRPr lang="en-US" sz="2000" kern="12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2400</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2">
                        <a:lumMod val="20000"/>
                        <a:lumOff val="80000"/>
                      </a:schemeClr>
                    </a:solidFill>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914236060"/>
              </p:ext>
            </p:extLst>
          </p:nvPr>
        </p:nvGraphicFramePr>
        <p:xfrm>
          <a:off x="19330971" y="5338253"/>
          <a:ext cx="7445932" cy="914400"/>
        </p:xfrm>
        <a:graphic>
          <a:graphicData uri="http://schemas.openxmlformats.org/drawingml/2006/table">
            <a:tbl>
              <a:tblPr firstRow="1" firstCol="1" bandRow="1"/>
              <a:tblGrid>
                <a:gridCol w="1343252"/>
                <a:gridCol w="1042777"/>
                <a:gridCol w="1930400"/>
                <a:gridCol w="1603833"/>
                <a:gridCol w="1525670"/>
              </a:tblGrid>
              <a:tr h="605347">
                <a:tc>
                  <a:txBody>
                    <a:bodyPr/>
                    <a:lstStyle/>
                    <a:p>
                      <a:pPr marL="0" marR="0">
                        <a:spcBef>
                          <a:spcPts val="0"/>
                        </a:spcBef>
                        <a:spcAft>
                          <a:spcPts val="0"/>
                        </a:spcAft>
                      </a:pPr>
                      <a:r>
                        <a:rPr lang="en-US" sz="2000" b="1" dirty="0">
                          <a:latin typeface="Calibri Light" panose="020F0302020204030204" pitchFamily="34" charset="0"/>
                        </a:rPr>
                        <a:t>Space</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a:latin typeface="Calibri Light" panose="020F0302020204030204" pitchFamily="34" charset="0"/>
                        </a:rPr>
                        <a:t>Lighting Zone</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smtClean="0">
                          <a:latin typeface="Calibri Light" panose="020F0302020204030204" pitchFamily="34" charset="0"/>
                        </a:rPr>
                        <a:t>Base</a:t>
                      </a:r>
                      <a:r>
                        <a:rPr lang="en-US" sz="2000" b="1" baseline="0" dirty="0" smtClean="0">
                          <a:latin typeface="Calibri Light" panose="020F0302020204030204" pitchFamily="34" charset="0"/>
                        </a:rPr>
                        <a:t> </a:t>
                      </a:r>
                      <a:r>
                        <a:rPr lang="en-US" sz="2000" b="1" dirty="0" smtClean="0">
                          <a:latin typeface="Calibri Light" panose="020F0302020204030204" pitchFamily="34" charset="0"/>
                        </a:rPr>
                        <a:t>Allowance </a:t>
                      </a:r>
                      <a:r>
                        <a:rPr lang="en-US" sz="2000" b="1" dirty="0">
                          <a:latin typeface="Calibri Light" panose="020F0302020204030204" pitchFamily="34" charset="0"/>
                        </a:rPr>
                        <a:t>(</a:t>
                      </a:r>
                      <a:r>
                        <a:rPr lang="en-US" sz="2000" b="1" dirty="0" smtClean="0">
                          <a:latin typeface="Calibri Light" panose="020F0302020204030204" pitchFamily="34" charset="0"/>
                        </a:rPr>
                        <a:t>LM)</a:t>
                      </a:r>
                      <a:endParaRPr lang="en-US" sz="2000" b="1" dirty="0">
                        <a:latin typeface="Calibri Light" panose="020F030202020403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smtClean="0">
                          <a:latin typeface="Calibri Light" panose="020F0302020204030204" pitchFamily="34" charset="0"/>
                        </a:rPr>
                        <a:t>Allowance (LM/sf)</a:t>
                      </a:r>
                      <a:endParaRPr lang="en-US" sz="2000" b="1" dirty="0">
                        <a:latin typeface="Calibri Light" panose="020F0302020204030204" pitchFamily="34" charset="0"/>
                      </a:endParaRPr>
                    </a:p>
                  </a:txBody>
                  <a:tcPr marL="68580" marR="68580" marT="0" marB="0" anchor="ctr">
                    <a:lnL>
                      <a:noFill/>
                    </a:lnL>
                    <a:lnR>
                      <a:noFill/>
                    </a:lnR>
                    <a:lnT>
                      <a:noFill/>
                    </a:lnT>
                    <a:lnB>
                      <a:noFill/>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Calibri Light" panose="020F0302020204030204" pitchFamily="34" charset="0"/>
                        </a:rPr>
                        <a:t>Allowable Site Lumens</a:t>
                      </a:r>
                      <a:endParaRPr lang="en-US" sz="2000" b="1" dirty="0">
                        <a:latin typeface="Calibri Light" panose="020F0302020204030204" pitchFamily="34" charset="0"/>
                      </a:endParaRPr>
                    </a:p>
                  </a:txBody>
                  <a:tcPr marL="68580" marR="68580" marT="0" marB="0" anchor="ctr">
                    <a:lnL>
                      <a:noFill/>
                    </a:lnL>
                    <a:lnR>
                      <a:noFill/>
                    </a:lnR>
                    <a:lnT>
                      <a:noFill/>
                    </a:lnT>
                    <a:lnB>
                      <a:noFill/>
                    </a:lnB>
                  </a:tcPr>
                </a:tc>
              </a:tr>
              <a:tr h="50800">
                <a:tc>
                  <a:txBody>
                    <a:bodyPr/>
                    <a:lstStyle/>
                    <a:p>
                      <a:pPr marL="0" marR="0">
                        <a:spcBef>
                          <a:spcPts val="0"/>
                        </a:spcBef>
                        <a:spcAft>
                          <a:spcPts val="0"/>
                        </a:spcAft>
                      </a:pPr>
                      <a:r>
                        <a:rPr lang="en-US" sz="2000" dirty="0">
                          <a:solidFill>
                            <a:schemeClr val="bg1"/>
                          </a:solidFill>
                          <a:latin typeface="Calibri Light" panose="020F0302020204030204" pitchFamily="34" charset="0"/>
                        </a:rPr>
                        <a:t>South Plaza</a:t>
                      </a: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latin typeface="Calibri Light" panose="020F0302020204030204" pitchFamily="34" charset="0"/>
                        </a:rPr>
                        <a:t>LZ4</a:t>
                      </a:r>
                    </a:p>
                  </a:txBody>
                  <a:tcPr marL="68580" marR="68580" marT="0" marB="0">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smtClean="0">
                          <a:solidFill>
                            <a:schemeClr val="bg1"/>
                          </a:solidFill>
                          <a:latin typeface="Calibri Light" panose="020F0302020204030204" pitchFamily="34" charset="0"/>
                        </a:rPr>
                        <a:t>21000</a:t>
                      </a:r>
                      <a:endParaRPr lang="en-US" sz="2000" dirty="0">
                        <a:solidFill>
                          <a:schemeClr val="bg1"/>
                        </a:solidFill>
                        <a:latin typeface="Calibri Light" panose="020F0302020204030204" pitchFamily="34"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smtClean="0">
                          <a:solidFill>
                            <a:schemeClr val="bg1"/>
                          </a:solidFill>
                          <a:latin typeface="Calibri Light" panose="020F0302020204030204" pitchFamily="34" charset="0"/>
                        </a:rPr>
                        <a:t>7.5</a:t>
                      </a:r>
                      <a:endParaRPr lang="en-US" sz="2000" dirty="0">
                        <a:solidFill>
                          <a:schemeClr val="bg1"/>
                        </a:solidFill>
                        <a:latin typeface="Calibri Light" panose="020F0302020204030204" pitchFamily="34"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smtClean="0">
                          <a:solidFill>
                            <a:schemeClr val="bg1"/>
                          </a:solidFill>
                          <a:latin typeface="Calibri Light" panose="020F0302020204030204" pitchFamily="34" charset="0"/>
                        </a:rPr>
                        <a:t>62250</a:t>
                      </a:r>
                      <a:endParaRPr lang="en-US" sz="2000" dirty="0">
                        <a:solidFill>
                          <a:schemeClr val="bg1"/>
                        </a:solidFill>
                        <a:latin typeface="Calibri Light" panose="020F0302020204030204" pitchFamily="34" charset="0"/>
                      </a:endParaRPr>
                    </a:p>
                  </a:txBody>
                  <a:tcPr marL="68580" marR="68580" marT="0" marB="0" anchor="ctr">
                    <a:lnL>
                      <a:noFill/>
                    </a:lnL>
                    <a:lnR>
                      <a:noFill/>
                    </a:lnR>
                    <a:lnT>
                      <a:noFill/>
                    </a:lnT>
                    <a:lnB>
                      <a:noFill/>
                    </a:lnB>
                    <a:solidFill>
                      <a:schemeClr val="bg2">
                        <a:lumMod val="20000"/>
                        <a:lumOff val="80000"/>
                      </a:schemeClr>
                    </a:solidFill>
                  </a:tcPr>
                </a:tc>
              </a:tr>
            </a:tbl>
          </a:graphicData>
        </a:graphic>
      </p:graphicFrame>
      <p:sp>
        <p:nvSpPr>
          <p:cNvPr id="25" name="Subtitle 2"/>
          <p:cNvSpPr txBox="1">
            <a:spLocks/>
          </p:cNvSpPr>
          <p:nvPr/>
        </p:nvSpPr>
        <p:spPr>
          <a:xfrm>
            <a:off x="19226198" y="4866543"/>
            <a:ext cx="5731104" cy="48767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model lighting ordinance</a:t>
            </a:r>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389610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20" grpId="0"/>
      <p:bldP spid="21" grpId="0"/>
      <p:bldP spid="2"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grpSp>
        <p:nvGrpSpPr>
          <p:cNvPr id="10" name="Group 9"/>
          <p:cNvGrpSpPr/>
          <p:nvPr/>
        </p:nvGrpSpPr>
        <p:grpSpPr>
          <a:xfrm>
            <a:off x="25889606" y="0"/>
            <a:ext cx="4078265" cy="6858000"/>
            <a:chOff x="25889606" y="0"/>
            <a:chExt cx="4078265" cy="6858000"/>
          </a:xfrm>
        </p:grpSpPr>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9726" y="1852235"/>
            <a:ext cx="8536475" cy="3153529"/>
          </a:xfrm>
          <a:prstGeom prst="rect">
            <a:avLst/>
          </a:prstGeom>
          <a:ln>
            <a:noFill/>
          </a:ln>
          <a:effectLst>
            <a:outerShdw blurRad="292100" dist="139700" dir="2700000" algn="tl" rotWithShape="0">
              <a:srgbClr val="333333">
                <a:alpha val="65000"/>
              </a:srgbClr>
            </a:outerShdw>
          </a:effectLst>
        </p:spPr>
      </p:pic>
      <p:sp>
        <p:nvSpPr>
          <p:cNvPr id="13"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site plan</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77784" y="2357814"/>
            <a:ext cx="2619375" cy="26479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81473" y="2357814"/>
            <a:ext cx="3465487" cy="2647950"/>
          </a:xfrm>
          <a:prstGeom prst="rect">
            <a:avLst/>
          </a:prstGeom>
        </p:spPr>
      </p:pic>
      <p:sp>
        <p:nvSpPr>
          <p:cNvPr id="15" name="Rectangle 14"/>
          <p:cNvSpPr/>
          <p:nvPr/>
        </p:nvSpPr>
        <p:spPr>
          <a:xfrm>
            <a:off x="19477784" y="2357814"/>
            <a:ext cx="2619375" cy="26479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581473" y="2357814"/>
            <a:ext cx="3465487" cy="2647950"/>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2416908" y="3153151"/>
            <a:ext cx="45719" cy="56158"/>
          </a:xfrm>
          <a:prstGeom prst="rect">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38004" y="4275199"/>
            <a:ext cx="885714" cy="914286"/>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a:off x="13735142" y="3899911"/>
            <a:ext cx="45719" cy="56158"/>
          </a:xfrm>
          <a:prstGeom prst="rect">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2416908" y="4596188"/>
            <a:ext cx="45719" cy="56158"/>
          </a:xfrm>
          <a:prstGeom prst="rect">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11206162" y="4628531"/>
            <a:ext cx="47148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1677647" y="4018930"/>
            <a:ext cx="0" cy="609601"/>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282363" y="4018930"/>
            <a:ext cx="39528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1282363" y="3956069"/>
            <a:ext cx="0" cy="62862"/>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968038" y="3941780"/>
            <a:ext cx="3143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625012" y="3466480"/>
            <a:ext cx="2447926"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2072938" y="3028329"/>
            <a:ext cx="0" cy="438151"/>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2506326" y="2425700"/>
            <a:ext cx="0" cy="243205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3687426" y="2425700"/>
            <a:ext cx="0" cy="95091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3687427" y="4210050"/>
            <a:ext cx="0" cy="651058"/>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4335127" y="3376613"/>
            <a:ext cx="0" cy="985837"/>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3687426" y="3372818"/>
            <a:ext cx="647701"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3687426" y="4857750"/>
            <a:ext cx="113347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4835189" y="4018930"/>
            <a:ext cx="0" cy="838821"/>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5816264" y="3248025"/>
            <a:ext cx="0" cy="1342716"/>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5168563" y="3247404"/>
            <a:ext cx="647701"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5159037" y="2818780"/>
            <a:ext cx="0" cy="42862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9471440" y="3004407"/>
            <a:ext cx="2901769" cy="2008978"/>
          </a:xfrm>
          <a:prstGeom prst="rect">
            <a:avLst/>
          </a:prstGeom>
          <a:solidFill>
            <a:schemeClr val="accent4">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3836038" y="2727960"/>
            <a:ext cx="2061928" cy="2285424"/>
          </a:xfrm>
          <a:prstGeom prst="rect">
            <a:avLst/>
          </a:prstGeom>
          <a:solidFill>
            <a:schemeClr val="accent4">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491567" y="2174875"/>
            <a:ext cx="1224948" cy="2830889"/>
          </a:xfrm>
          <a:prstGeom prst="rect">
            <a:avLst/>
          </a:prstGeom>
          <a:solidFill>
            <a:srgbClr val="C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3687426" y="2727961"/>
            <a:ext cx="148612" cy="2277804"/>
          </a:xfrm>
          <a:prstGeom prst="rect">
            <a:avLst/>
          </a:prstGeom>
          <a:solidFill>
            <a:srgbClr val="C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373209" y="3004407"/>
            <a:ext cx="117624" cy="2001358"/>
          </a:xfrm>
          <a:prstGeom prst="rect">
            <a:avLst/>
          </a:prstGeom>
          <a:solidFill>
            <a:srgbClr val="C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4539443" y="2482974"/>
            <a:ext cx="686269" cy="246747"/>
          </a:xfrm>
          <a:prstGeom prst="rect">
            <a:avLst/>
          </a:prstGeom>
          <a:solidFill>
            <a:schemeClr val="accent4">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5225712" y="2527503"/>
            <a:ext cx="2598006" cy="200457"/>
          </a:xfrm>
          <a:prstGeom prst="rect">
            <a:avLst/>
          </a:prstGeom>
          <a:solidFill>
            <a:schemeClr val="accent4">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5897966" y="2727960"/>
            <a:ext cx="1925752" cy="644858"/>
          </a:xfrm>
          <a:prstGeom prst="rect">
            <a:avLst/>
          </a:prstGeom>
          <a:solidFill>
            <a:schemeClr val="accent4">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9173408">
            <a:off x="15194116" y="3094981"/>
            <a:ext cx="2520786" cy="1241501"/>
          </a:xfrm>
          <a:custGeom>
            <a:avLst/>
            <a:gdLst>
              <a:gd name="connsiteX0" fmla="*/ 0 w 2502178"/>
              <a:gd name="connsiteY0" fmla="*/ 1266795 h 1266795"/>
              <a:gd name="connsiteX1" fmla="*/ 1060623 w 2502178"/>
              <a:gd name="connsiteY1" fmla="*/ 0 h 1266795"/>
              <a:gd name="connsiteX2" fmla="*/ 2502178 w 2502178"/>
              <a:gd name="connsiteY2" fmla="*/ 1266795 h 1266795"/>
              <a:gd name="connsiteX3" fmla="*/ 0 w 2502178"/>
              <a:gd name="connsiteY3" fmla="*/ 1266795 h 1266795"/>
              <a:gd name="connsiteX0" fmla="*/ 0 w 2511130"/>
              <a:gd name="connsiteY0" fmla="*/ 1266795 h 1266795"/>
              <a:gd name="connsiteX1" fmla="*/ 1060623 w 2511130"/>
              <a:gd name="connsiteY1" fmla="*/ 0 h 1266795"/>
              <a:gd name="connsiteX2" fmla="*/ 2511130 w 2511130"/>
              <a:gd name="connsiteY2" fmla="*/ 1266082 h 1266795"/>
              <a:gd name="connsiteX3" fmla="*/ 0 w 2511130"/>
              <a:gd name="connsiteY3" fmla="*/ 1266795 h 1266795"/>
              <a:gd name="connsiteX0" fmla="*/ 0 w 2511130"/>
              <a:gd name="connsiteY0" fmla="*/ 1098850 h 1098850"/>
              <a:gd name="connsiteX1" fmla="*/ 1101034 w 2511130"/>
              <a:gd name="connsiteY1" fmla="*/ 0 h 1098850"/>
              <a:gd name="connsiteX2" fmla="*/ 2511130 w 2511130"/>
              <a:gd name="connsiteY2" fmla="*/ 1098137 h 1098850"/>
              <a:gd name="connsiteX3" fmla="*/ 0 w 2511130"/>
              <a:gd name="connsiteY3" fmla="*/ 1098850 h 1098850"/>
              <a:gd name="connsiteX0" fmla="*/ 0 w 2511130"/>
              <a:gd name="connsiteY0" fmla="*/ 1244059 h 1244059"/>
              <a:gd name="connsiteX1" fmla="*/ 1057930 w 2511130"/>
              <a:gd name="connsiteY1" fmla="*/ 0 h 1244059"/>
              <a:gd name="connsiteX2" fmla="*/ 2511130 w 2511130"/>
              <a:gd name="connsiteY2" fmla="*/ 1243346 h 1244059"/>
              <a:gd name="connsiteX3" fmla="*/ 0 w 2511130"/>
              <a:gd name="connsiteY3" fmla="*/ 1244059 h 1244059"/>
              <a:gd name="connsiteX0" fmla="*/ 0 w 2511130"/>
              <a:gd name="connsiteY0" fmla="*/ 1244059 h 1244059"/>
              <a:gd name="connsiteX1" fmla="*/ 1057930 w 2511130"/>
              <a:gd name="connsiteY1" fmla="*/ 0 h 1244059"/>
              <a:gd name="connsiteX2" fmla="*/ 2511130 w 2511130"/>
              <a:gd name="connsiteY2" fmla="*/ 1243346 h 1244059"/>
              <a:gd name="connsiteX3" fmla="*/ 0 w 2511130"/>
              <a:gd name="connsiteY3" fmla="*/ 1244059 h 1244059"/>
            </a:gdLst>
            <a:ahLst/>
            <a:cxnLst>
              <a:cxn ang="0">
                <a:pos x="connsiteX0" y="connsiteY0"/>
              </a:cxn>
              <a:cxn ang="0">
                <a:pos x="connsiteX1" y="connsiteY1"/>
              </a:cxn>
              <a:cxn ang="0">
                <a:pos x="connsiteX2" y="connsiteY2"/>
              </a:cxn>
              <a:cxn ang="0">
                <a:pos x="connsiteX3" y="connsiteY3"/>
              </a:cxn>
            </a:cxnLst>
            <a:rect l="l" t="t" r="r" b="b"/>
            <a:pathLst>
              <a:path w="2511130" h="1244059">
                <a:moveTo>
                  <a:pt x="0" y="1244059"/>
                </a:moveTo>
                <a:lnTo>
                  <a:pt x="1057930" y="0"/>
                </a:lnTo>
                <a:lnTo>
                  <a:pt x="2511130" y="1243346"/>
                </a:lnTo>
                <a:lnTo>
                  <a:pt x="0" y="1244059"/>
                </a:lnTo>
                <a:close/>
              </a:path>
            </a:pathLst>
          </a:custGeom>
          <a:solidFill>
            <a:schemeClr val="accent4">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rotWithShape="1">
          <a:blip r:embed="rId8">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252704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500"/>
                                        <p:tgtEl>
                                          <p:spTgt spid="6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9"/>
                                        </p:tgtEl>
                                      </p:cBhvr>
                                    </p:animEffect>
                                    <p:set>
                                      <p:cBhvr>
                                        <p:cTn id="55" dur="1" fill="hold">
                                          <p:stCondLst>
                                            <p:cond delay="499"/>
                                          </p:stCondLst>
                                        </p:cTn>
                                        <p:tgtEl>
                                          <p:spTgt spid="5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
                                        </p:tgtEl>
                                      </p:cBhvr>
                                    </p:animEffect>
                                    <p:set>
                                      <p:cBhvr>
                                        <p:cTn id="61" dur="1" fill="hold">
                                          <p:stCondLst>
                                            <p:cond delay="499"/>
                                          </p:stCondLst>
                                        </p:cTn>
                                        <p:tgtEl>
                                          <p:spTgt spid="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1"/>
                                        </p:tgtEl>
                                      </p:cBhvr>
                                    </p:animEffect>
                                    <p:set>
                                      <p:cBhvr>
                                        <p:cTn id="64" dur="1" fill="hold">
                                          <p:stCondLst>
                                            <p:cond delay="499"/>
                                          </p:stCondLst>
                                        </p:cTn>
                                        <p:tgtEl>
                                          <p:spTgt spid="61"/>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62"/>
                                        </p:tgtEl>
                                      </p:cBhvr>
                                    </p:animEffect>
                                    <p:set>
                                      <p:cBhvr>
                                        <p:cTn id="67" dur="1" fill="hold">
                                          <p:stCondLst>
                                            <p:cond delay="499"/>
                                          </p:stCondLst>
                                        </p:cTn>
                                        <p:tgtEl>
                                          <p:spTgt spid="6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63"/>
                                        </p:tgtEl>
                                      </p:cBhvr>
                                    </p:animEffect>
                                    <p:set>
                                      <p:cBhvr>
                                        <p:cTn id="70" dur="1" fill="hold">
                                          <p:stCondLst>
                                            <p:cond delay="499"/>
                                          </p:stCondLst>
                                        </p:cTn>
                                        <p:tgtEl>
                                          <p:spTgt spid="63"/>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500"/>
                                        <p:tgtEl>
                                          <p:spTgt spid="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childTnLst>
                                </p:cTn>
                              </p:par>
                              <p:par>
                                <p:cTn id="96" presetID="10" presetClass="entr" presetSubtype="0" fill="hold"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par>
                                <p:cTn id="99" presetID="10" presetClass="entr" presetSubtype="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500"/>
                                        <p:tgtEl>
                                          <p:spTgt spid="33"/>
                                        </p:tgtEl>
                                      </p:cBhvr>
                                    </p:animEffect>
                                  </p:childTnLst>
                                </p:cTn>
                              </p:par>
                              <p:par>
                                <p:cTn id="102" presetID="10" presetClass="entr" presetSubtype="0" fill="hold"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par>
                                <p:cTn id="105" presetID="10" presetClass="entr" presetSubtype="0" fill="hold"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500"/>
                                        <p:tgtEl>
                                          <p:spTgt spid="28"/>
                                        </p:tgtEl>
                                      </p:cBhvr>
                                    </p:animEffect>
                                  </p:childTnLst>
                                </p:cTn>
                              </p:par>
                              <p:par>
                                <p:cTn id="108" presetID="10" presetClass="entr" presetSubtype="0" fill="hold" nodeType="with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nodeType="with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fade">
                                      <p:cBhvr>
                                        <p:cTn id="116" dur="500"/>
                                        <p:tgtEl>
                                          <p:spTgt spid="44"/>
                                        </p:tgtEl>
                                      </p:cBhvr>
                                    </p:animEffect>
                                  </p:childTnLst>
                                </p:cTn>
                              </p:par>
                              <p:par>
                                <p:cTn id="117" presetID="10" presetClass="entr" presetSubtype="0" fill="hold" nodeType="with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fade">
                                      <p:cBhvr>
                                        <p:cTn id="119" dur="500"/>
                                        <p:tgtEl>
                                          <p:spTgt spid="50"/>
                                        </p:tgtEl>
                                      </p:cBhvr>
                                    </p:animEffect>
                                  </p:childTnLst>
                                </p:cTn>
                              </p:par>
                              <p:par>
                                <p:cTn id="120" presetID="10" presetClass="entr" presetSubtype="0" fill="hold" nodeType="with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500"/>
                                        <p:tgtEl>
                                          <p:spTgt spid="46"/>
                                        </p:tgtEl>
                                      </p:cBhvr>
                                    </p:animEffect>
                                  </p:childTnLst>
                                </p:cTn>
                              </p:par>
                              <p:par>
                                <p:cTn id="123" presetID="10" presetClass="entr" presetSubtype="0"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500"/>
                                        <p:tgtEl>
                                          <p:spTgt spid="48"/>
                                        </p:tgtEl>
                                      </p:cBhvr>
                                    </p:animEffect>
                                  </p:childTnLst>
                                </p:cTn>
                              </p:par>
                              <p:par>
                                <p:cTn id="126" presetID="10"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fade">
                                      <p:cBhvr>
                                        <p:cTn id="128" dur="500"/>
                                        <p:tgtEl>
                                          <p:spTgt spid="42"/>
                                        </p:tgtEl>
                                      </p:cBhvr>
                                    </p:animEffect>
                                  </p:childTnLst>
                                </p:cTn>
                              </p:par>
                              <p:par>
                                <p:cTn id="129" presetID="10" presetClass="entr" presetSubtype="0" fill="hold" nodeType="withEffect">
                                  <p:stCondLst>
                                    <p:cond delay="0"/>
                                  </p:stCondLst>
                                  <p:childTnLst>
                                    <p:set>
                                      <p:cBhvr>
                                        <p:cTn id="130" dur="1" fill="hold">
                                          <p:stCondLst>
                                            <p:cond delay="0"/>
                                          </p:stCondLst>
                                        </p:cTn>
                                        <p:tgtEl>
                                          <p:spTgt spid="52"/>
                                        </p:tgtEl>
                                        <p:attrNameLst>
                                          <p:attrName>style.visibility</p:attrName>
                                        </p:attrNameLst>
                                      </p:cBhvr>
                                      <p:to>
                                        <p:strVal val="visible"/>
                                      </p:to>
                                    </p:set>
                                    <p:animEffect transition="in" filter="fade">
                                      <p:cBhvr>
                                        <p:cTn id="131" dur="500"/>
                                        <p:tgtEl>
                                          <p:spTgt spid="52"/>
                                        </p:tgtEl>
                                      </p:cBhvr>
                                    </p:animEffect>
                                  </p:childTnLst>
                                </p:cTn>
                              </p:par>
                              <p:par>
                                <p:cTn id="132" presetID="10" presetClass="entr" presetSubtype="0" fill="hold" nodeType="withEffect">
                                  <p:stCondLst>
                                    <p:cond delay="0"/>
                                  </p:stCondLst>
                                  <p:childTnLst>
                                    <p:set>
                                      <p:cBhvr>
                                        <p:cTn id="133" dur="1" fill="hold">
                                          <p:stCondLst>
                                            <p:cond delay="0"/>
                                          </p:stCondLst>
                                        </p:cTn>
                                        <p:tgtEl>
                                          <p:spTgt spid="54"/>
                                        </p:tgtEl>
                                        <p:attrNameLst>
                                          <p:attrName>style.visibility</p:attrName>
                                        </p:attrNameLst>
                                      </p:cBhvr>
                                      <p:to>
                                        <p:strVal val="visible"/>
                                      </p:to>
                                    </p:set>
                                    <p:animEffect transition="in" filter="fade">
                                      <p:cBhvr>
                                        <p:cTn id="134" dur="500"/>
                                        <p:tgtEl>
                                          <p:spTgt spid="54"/>
                                        </p:tgtEl>
                                      </p:cBhvr>
                                    </p:animEffect>
                                  </p:childTnLst>
                                </p:cTn>
                              </p:par>
                              <p:par>
                                <p:cTn id="135" presetID="10" presetClass="entr" presetSubtype="0" fill="hold" nodeType="with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fade">
                                      <p:cBhvr>
                                        <p:cTn id="137" dur="500"/>
                                        <p:tgtEl>
                                          <p:spTgt spid="56"/>
                                        </p:tgtEl>
                                      </p:cBhvr>
                                    </p:animEffect>
                                  </p:childTnLst>
                                </p:cTn>
                              </p:par>
                              <p:par>
                                <p:cTn id="138" presetID="10" presetClass="entr" presetSubtype="0" fill="hold" nodeType="withEffect">
                                  <p:stCondLst>
                                    <p:cond delay="0"/>
                                  </p:stCondLst>
                                  <p:childTnLst>
                                    <p:set>
                                      <p:cBhvr>
                                        <p:cTn id="139" dur="1" fill="hold">
                                          <p:stCondLst>
                                            <p:cond delay="0"/>
                                          </p:stCondLst>
                                        </p:cTn>
                                        <p:tgtEl>
                                          <p:spTgt spid="58"/>
                                        </p:tgtEl>
                                        <p:attrNameLst>
                                          <p:attrName>style.visibility</p:attrName>
                                        </p:attrNameLst>
                                      </p:cBhvr>
                                      <p:to>
                                        <p:strVal val="visible"/>
                                      </p:to>
                                    </p:set>
                                    <p:animEffect transition="in" filter="fade">
                                      <p:cBhvr>
                                        <p:cTn id="140" dur="500"/>
                                        <p:tgtEl>
                                          <p:spTgt spid="58"/>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7"/>
                                        </p:tgtEl>
                                        <p:attrNameLst>
                                          <p:attrName>style.visibility</p:attrName>
                                        </p:attrNameLst>
                                      </p:cBhvr>
                                      <p:to>
                                        <p:strVal val="visible"/>
                                      </p:to>
                                    </p:set>
                                    <p:animEffect transition="in" filter="fade">
                                      <p:cBhvr>
                                        <p:cTn id="143" dur="500"/>
                                        <p:tgtEl>
                                          <p:spTgt spid="17"/>
                                        </p:tgtEl>
                                      </p:cBhvr>
                                    </p:animEffect>
                                  </p:childTnLst>
                                </p:cTn>
                              </p:par>
                              <p:par>
                                <p:cTn id="144" presetID="10" presetClass="entr" presetSubtype="0" fill="hold" nodeType="withEffect">
                                  <p:stCondLst>
                                    <p:cond delay="0"/>
                                  </p:stCondLst>
                                  <p:childTnLst>
                                    <p:set>
                                      <p:cBhvr>
                                        <p:cTn id="145" dur="1" fill="hold">
                                          <p:stCondLst>
                                            <p:cond delay="0"/>
                                          </p:stCondLst>
                                        </p:cTn>
                                        <p:tgtEl>
                                          <p:spTgt spid="14"/>
                                        </p:tgtEl>
                                        <p:attrNameLst>
                                          <p:attrName>style.visibility</p:attrName>
                                        </p:attrNameLst>
                                      </p:cBhvr>
                                      <p:to>
                                        <p:strVal val="visible"/>
                                      </p:to>
                                    </p:set>
                                    <p:animEffect transition="in" filter="fade">
                                      <p:cBhvr>
                                        <p:cTn id="1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7" grpId="0" animBg="1"/>
      <p:bldP spid="18" grpId="0" animBg="1"/>
      <p:bldP spid="20" grpId="0" animBg="1"/>
      <p:bldP spid="21" grpId="0" animBg="1"/>
      <p:bldP spid="2" grpId="0" animBg="1"/>
      <p:bldP spid="2" grpId="1" animBg="1"/>
      <p:bldP spid="36" grpId="0" animBg="1"/>
      <p:bldP spid="36" grpId="1" animBg="1"/>
      <p:bldP spid="8" grpId="0" animBg="1"/>
      <p:bldP spid="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grpSp>
        <p:nvGrpSpPr>
          <p:cNvPr id="11" name="Group 10"/>
          <p:cNvGrpSpPr/>
          <p:nvPr/>
        </p:nvGrpSpPr>
        <p:grpSpPr>
          <a:xfrm>
            <a:off x="25889606" y="0"/>
            <a:ext cx="4078265" cy="6858000"/>
            <a:chOff x="25889606" y="0"/>
            <a:chExt cx="4078265" cy="6858000"/>
          </a:xfrm>
        </p:grpSpPr>
        <p:sp>
          <p:nvSpPr>
            <p:cNvPr id="12"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9168" y="2249315"/>
            <a:ext cx="7348991" cy="2714850"/>
          </a:xfrm>
          <a:prstGeom prst="rect">
            <a:avLst/>
          </a:prstGeom>
          <a:ln>
            <a:noFill/>
          </a:ln>
          <a:effectLst>
            <a:outerShdw blurRad="292100" dist="139700" dir="2700000" algn="tl" rotWithShape="0">
              <a:srgbClr val="333333">
                <a:alpha val="65000"/>
              </a:srgbClr>
            </a:outerShdw>
          </a:effectLst>
        </p:spPr>
      </p:pic>
      <p:sp>
        <p:nvSpPr>
          <p:cNvPr id="4" name="Isosceles Triangle 3"/>
          <p:cNvSpPr/>
          <p:nvPr/>
        </p:nvSpPr>
        <p:spPr>
          <a:xfrm rot="10800000">
            <a:off x="18619322" y="2447717"/>
            <a:ext cx="8052366" cy="2414105"/>
          </a:xfrm>
          <a:prstGeom prst="triangle">
            <a:avLst>
              <a:gd name="adj" fmla="val 55408"/>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144183" y="4805663"/>
            <a:ext cx="145388" cy="145388"/>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renderings</a:t>
            </a:r>
          </a:p>
        </p:txBody>
      </p:sp>
      <p:sp>
        <p:nvSpPr>
          <p:cNvPr id="16"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plan view</a:t>
            </a:r>
          </a:p>
        </p:txBody>
      </p:sp>
      <p:sp>
        <p:nvSpPr>
          <p:cNvPr id="17" name="Subtitle 2"/>
          <p:cNvSpPr txBox="1">
            <a:spLocks/>
          </p:cNvSpPr>
          <p:nvPr/>
        </p:nvSpPr>
        <p:spPr>
          <a:xfrm>
            <a:off x="19056477" y="5126225"/>
            <a:ext cx="2197807" cy="107620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site</a:t>
            </a:r>
          </a:p>
        </p:txBody>
      </p:sp>
      <p:sp>
        <p:nvSpPr>
          <p:cNvPr id="19" name="Isosceles Triangle 18"/>
          <p:cNvSpPr/>
          <p:nvPr/>
        </p:nvSpPr>
        <p:spPr>
          <a:xfrm rot="10800000">
            <a:off x="19304692" y="3227019"/>
            <a:ext cx="1919450" cy="1295401"/>
          </a:xfrm>
          <a:prstGeom prst="triangle">
            <a:avLst>
              <a:gd name="adj" fmla="val 5312"/>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1040654" y="4448699"/>
            <a:ext cx="145388" cy="145388"/>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7384" y="1386638"/>
            <a:ext cx="8176172" cy="4930232"/>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00191" y="1386638"/>
            <a:ext cx="4659069" cy="4930232"/>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240465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animBg="1"/>
      <p:bldP spid="14" grpId="1" animBg="1"/>
      <p:bldP spid="15" grpId="0"/>
      <p:bldP spid="16" grpId="0"/>
      <p:bldP spid="17" grpId="0"/>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0"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
        <p:nvSpPr>
          <p:cNvPr id="13"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quantitative data</a:t>
            </a:r>
          </a:p>
        </p:txBody>
      </p:sp>
      <p:sp>
        <p:nvSpPr>
          <p:cNvPr id="17" name="Subtitle 2"/>
          <p:cNvSpPr txBox="1">
            <a:spLocks/>
          </p:cNvSpPr>
          <p:nvPr/>
        </p:nvSpPr>
        <p:spPr>
          <a:xfrm>
            <a:off x="12244727" y="1072507"/>
            <a:ext cx="6174691" cy="3711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cap="none" spc="300" dirty="0" smtClean="0">
                <a:solidFill>
                  <a:schemeClr val="tx1"/>
                </a:solidFill>
                <a:latin typeface="Calibri Light" panose="020F0302020204030204" pitchFamily="34" charset="0"/>
              </a:rPr>
              <a:t>    illuminance average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16 lux</a:t>
            </a:r>
          </a:p>
          <a:p>
            <a:pPr algn="ctr"/>
            <a:r>
              <a:rPr lang="en-US" cap="none" spc="300" dirty="0" smtClean="0">
                <a:solidFill>
                  <a:schemeClr val="tx1"/>
                </a:solidFill>
                <a:latin typeface="Calibri Light" panose="020F0302020204030204" pitchFamily="34" charset="0"/>
              </a:rPr>
              <a:t>     average/minimum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12:1</a:t>
            </a:r>
          </a:p>
          <a:p>
            <a:pPr algn="ctr"/>
            <a:r>
              <a:rPr lang="en-US" cap="none" spc="300" dirty="0" smtClean="0">
                <a:solidFill>
                  <a:schemeClr val="tx1"/>
                </a:solidFill>
                <a:latin typeface="Calibri Light" panose="020F0302020204030204" pitchFamily="34" charset="0"/>
              </a:rPr>
              <a:t>                   total watts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1896 W</a:t>
            </a:r>
          </a:p>
          <a:p>
            <a:pPr algn="ctr"/>
            <a:r>
              <a:rPr lang="en-US" cap="none" spc="300" dirty="0" smtClean="0">
                <a:solidFill>
                  <a:schemeClr val="tx1"/>
                </a:solidFill>
                <a:latin typeface="Calibri Light" panose="020F0302020204030204" pitchFamily="34" charset="0"/>
              </a:rPr>
              <a:t>         total site lumens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19,436</a:t>
            </a:r>
          </a:p>
          <a:p>
            <a:pPr algn="ctr"/>
            <a:r>
              <a:rPr lang="en-US" cap="none" spc="300" dirty="0" smtClean="0">
                <a:solidFill>
                  <a:schemeClr val="tx1"/>
                </a:solidFill>
                <a:latin typeface="Calibri Light" panose="020F0302020204030204" pitchFamily="34" charset="0"/>
              </a:rPr>
              <a:t>                lumens/sf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3.53</a:t>
            </a:r>
            <a:endParaRPr lang="en-US" cap="none" spc="300" dirty="0">
              <a:solidFill>
                <a:schemeClr val="tx1"/>
              </a:solidFill>
              <a:latin typeface="Calibri Light" panose="020F0302020204030204" pitchFamily="34" charset="0"/>
            </a:endParaRPr>
          </a:p>
          <a:p>
            <a:pPr algn="ctr"/>
            <a:endParaRPr lang="en-US" cap="none" spc="300" dirty="0" smtClean="0">
              <a:solidFill>
                <a:schemeClr val="tx1"/>
              </a:solidFill>
              <a:latin typeface="Calibri Light" panose="020F0302020204030204" pitchFamily="34" charset="0"/>
            </a:endParaRPr>
          </a:p>
        </p:txBody>
      </p:sp>
      <p:sp>
        <p:nvSpPr>
          <p:cNvPr id="18"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err="1" smtClean="0">
                <a:solidFill>
                  <a:schemeClr val="bg2">
                    <a:lumMod val="60000"/>
                    <a:lumOff val="40000"/>
                  </a:schemeClr>
                </a:solidFill>
                <a:latin typeface="Calibri Light" panose="020F0302020204030204" pitchFamily="34" charset="0"/>
              </a:rPr>
              <a:t>elumtools</a:t>
            </a:r>
            <a:r>
              <a:rPr lang="en-US" sz="2800" cap="none" spc="300" dirty="0" smtClean="0">
                <a:solidFill>
                  <a:schemeClr val="bg2">
                    <a:lumMod val="60000"/>
                    <a:lumOff val="40000"/>
                  </a:schemeClr>
                </a:solidFill>
                <a:latin typeface="Calibri Light" panose="020F0302020204030204" pitchFamily="34" charset="0"/>
              </a:rPr>
              <a:t> calculation</a:t>
            </a:r>
          </a:p>
        </p:txBody>
      </p:sp>
      <p:graphicFrame>
        <p:nvGraphicFramePr>
          <p:cNvPr id="19" name="Chart 18"/>
          <p:cNvGraphicFramePr/>
          <p:nvPr>
            <p:extLst>
              <p:ext uri="{D42A27DB-BD31-4B8C-83A1-F6EECF244321}">
                <p14:modId xmlns:p14="http://schemas.microsoft.com/office/powerpoint/2010/main" val="1024316308"/>
              </p:ext>
            </p:extLst>
          </p:nvPr>
        </p:nvGraphicFramePr>
        <p:xfrm>
          <a:off x="9260579" y="1072506"/>
          <a:ext cx="4436372" cy="5417649"/>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a:blip r:embed="rId5"/>
          <a:stretch>
            <a:fillRect/>
          </a:stretch>
        </p:blipFill>
        <p:spPr>
          <a:xfrm>
            <a:off x="19854604" y="1504123"/>
            <a:ext cx="5711458" cy="4909469"/>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335237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Graphic spid="1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9165771" y="2687782"/>
            <a:ext cx="92583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e l e c t r i c a l   d e p t h</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sp>
        <p:nvSpPr>
          <p:cNvPr id="12"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bg2">
                    <a:lumMod val="60000"/>
                    <a:lumOff val="40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cxnSp>
        <p:nvCxnSpPr>
          <p:cNvPr id="15" name="Straight Connector 14"/>
          <p:cNvCxnSpPr/>
          <p:nvPr/>
        </p:nvCxnSpPr>
        <p:spPr>
          <a:xfrm flipH="1" flipV="1">
            <a:off x="6798469" y="6781800"/>
            <a:ext cx="1100" cy="36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4011074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1.bp.blogspot.com/-1Y20ScRRm54/Taa8B2IRSII/AAAAAAAAAao/4rLOQWJFbyw/s1600/rotated%2Bdead%2Bbo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44455" flipH="1">
            <a:off x="2845771" y="2577647"/>
            <a:ext cx="6758369" cy="75069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5889606" y="0"/>
            <a:ext cx="4078265" cy="6858000"/>
            <a:chOff x="25889606" y="0"/>
            <a:chExt cx="4078265" cy="6858000"/>
          </a:xfrm>
        </p:grpSpPr>
        <p:sp>
          <p:nvSpPr>
            <p:cNvPr id="4"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sp>
        <p:nvSpPr>
          <p:cNvPr id="9"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bg2">
                    <a:lumMod val="60000"/>
                    <a:lumOff val="40000"/>
                  </a:schemeClr>
                </a:solidFill>
                <a:latin typeface="Calibri Light" panose="020F0302020204030204" pitchFamily="34" charset="0"/>
              </a:rPr>
              <a:t>introduction</a:t>
            </a:r>
          </a:p>
          <a:p>
            <a:r>
              <a:rPr lang="en-US" sz="2400" cap="none" spc="300" dirty="0" smtClean="0">
                <a:solidFill>
                  <a:schemeClr val="tx1"/>
                </a:solidFill>
                <a:latin typeface="Calibri Light" panose="020F0302020204030204" pitchFamily="34" charset="0"/>
              </a:rPr>
              <a:t>lighting depth</a:t>
            </a:r>
          </a:p>
          <a:p>
            <a:r>
              <a:rPr lang="en-US" sz="2400" cap="none" spc="300" dirty="0">
                <a:solidFill>
                  <a:schemeClr val="tx2">
                    <a:lumMod val="75000"/>
                  </a:schemeClr>
                </a:solidFill>
                <a:latin typeface="Calibri Light" panose="020F0302020204030204" pitchFamily="34" charset="0"/>
              </a:rPr>
              <a:t>	</a:t>
            </a:r>
            <a:r>
              <a:rPr lang="en-US" sz="2400" cap="none" spc="300" dirty="0" smtClean="0">
                <a:solidFill>
                  <a:schemeClr val="tx2">
                    <a:lumMod val="75000"/>
                  </a:schemeClr>
                </a:solidFill>
                <a:latin typeface="Calibri Light" panose="020F0302020204030204" pitchFamily="34" charset="0"/>
              </a:rPr>
              <a:t>lobby</a:t>
            </a:r>
          </a:p>
          <a:p>
            <a:r>
              <a:rPr lang="en-US" sz="2400" cap="none" spc="300" dirty="0" smtClean="0">
                <a:solidFill>
                  <a:schemeClr val="tx2">
                    <a:lumMod val="75000"/>
                  </a:schemeClr>
                </a:solidFill>
                <a:latin typeface="Calibri Light" panose="020F0302020204030204" pitchFamily="34" charset="0"/>
              </a:rPr>
              <a:t>	south plaza</a:t>
            </a:r>
          </a:p>
          <a:p>
            <a:r>
              <a:rPr lang="en-US" sz="2400" cap="none" spc="300" dirty="0" smtClean="0">
                <a:solidFill>
                  <a:schemeClr val="tx1"/>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75000"/>
                  </a:schemeClr>
                </a:solidFill>
                <a:latin typeface="Calibri Light" panose="020F0302020204030204" pitchFamily="34" charset="0"/>
              </a:rPr>
              <a:t>photovoltaic array</a:t>
            </a:r>
          </a:p>
          <a:p>
            <a:r>
              <a:rPr lang="en-US" sz="2400" cap="none" spc="300" dirty="0" smtClean="0">
                <a:solidFill>
                  <a:schemeClr val="tx1"/>
                </a:solidFill>
                <a:latin typeface="Calibri Light" panose="020F0302020204030204" pitchFamily="34" charset="0"/>
              </a:rPr>
              <a:t>construction breadth</a:t>
            </a:r>
          </a:p>
          <a:p>
            <a:r>
              <a:rPr lang="en-US" sz="2400" cap="none" spc="300" dirty="0" smtClean="0">
                <a:solidFill>
                  <a:schemeClr val="tx1"/>
                </a:solidFill>
                <a:latin typeface="Calibri Light" panose="020F0302020204030204" pitchFamily="34" charset="0"/>
              </a:rPr>
              <a:t>structural breadth</a:t>
            </a:r>
          </a:p>
          <a:p>
            <a:r>
              <a:rPr lang="en-US" sz="2400" cap="none" spc="300" dirty="0">
                <a:solidFill>
                  <a:schemeClr val="tx1"/>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Tree>
    <p:extLst>
      <p:ext uri="{BB962C8B-B14F-4D97-AF65-F5344CB8AC3E}">
        <p14:creationId xmlns:p14="http://schemas.microsoft.com/office/powerpoint/2010/main" val="3855844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sp>
        <p:nvSpPr>
          <p:cNvPr id="7"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bg2">
                    <a:lumMod val="60000"/>
                    <a:lumOff val="40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
        <p:nvSpPr>
          <p:cNvPr id="10"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system advisor model (</a:t>
            </a:r>
            <a:r>
              <a:rPr lang="en-US" sz="2800" cap="none" spc="300" dirty="0" err="1" smtClean="0">
                <a:solidFill>
                  <a:schemeClr val="bg2">
                    <a:lumMod val="60000"/>
                    <a:lumOff val="40000"/>
                  </a:schemeClr>
                </a:solidFill>
                <a:latin typeface="Calibri Light" panose="020F0302020204030204" pitchFamily="34" charset="0"/>
              </a:rPr>
              <a:t>sam</a:t>
            </a:r>
            <a:r>
              <a:rPr lang="en-US" sz="2800" cap="none" spc="300" dirty="0" smtClean="0">
                <a:solidFill>
                  <a:schemeClr val="bg2">
                    <a:lumMod val="60000"/>
                    <a:lumOff val="40000"/>
                  </a:schemeClr>
                </a:solidFill>
                <a:latin typeface="Calibri Light" panose="020F0302020204030204" pitchFamily="34" charset="0"/>
              </a:rPr>
              <a:t>)</a:t>
            </a:r>
          </a:p>
        </p:txBody>
      </p:sp>
      <p:sp>
        <p:nvSpPr>
          <p:cNvPr id="13"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modules</a:t>
            </a:r>
          </a:p>
        </p:txBody>
      </p:sp>
      <p:graphicFrame>
        <p:nvGraphicFramePr>
          <p:cNvPr id="4" name="Table 3"/>
          <p:cNvGraphicFramePr>
            <a:graphicFrameLocks noGrp="1"/>
          </p:cNvGraphicFramePr>
          <p:nvPr>
            <p:extLst>
              <p:ext uri="{D42A27DB-BD31-4B8C-83A1-F6EECF244321}">
                <p14:modId xmlns:p14="http://schemas.microsoft.com/office/powerpoint/2010/main" val="1325048974"/>
              </p:ext>
            </p:extLst>
          </p:nvPr>
        </p:nvGraphicFramePr>
        <p:xfrm>
          <a:off x="19128037" y="1242333"/>
          <a:ext cx="6149415" cy="2282952"/>
        </p:xfrm>
        <a:graphic>
          <a:graphicData uri="http://schemas.openxmlformats.org/drawingml/2006/table">
            <a:tbl>
              <a:tblPr firstRow="1" firstCol="1" bandRow="1"/>
              <a:tblGrid>
                <a:gridCol w="3025215"/>
                <a:gridCol w="3124200"/>
              </a:tblGrid>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Manufacturer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SunPower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Nominal Efficiency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19.19%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Maximum Power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414.8 </a:t>
                      </a:r>
                      <a:r>
                        <a:rPr lang="en-US" sz="2000"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Wdc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Number of Cells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Length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7'-0"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Width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Number of Panels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240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756588485"/>
              </p:ext>
            </p:extLst>
          </p:nvPr>
        </p:nvGraphicFramePr>
        <p:xfrm>
          <a:off x="19128037" y="4298558"/>
          <a:ext cx="6130291" cy="1956816"/>
        </p:xfrm>
        <a:graphic>
          <a:graphicData uri="http://schemas.openxmlformats.org/drawingml/2006/table">
            <a:tbl>
              <a:tblPr firstRow="1" firstCol="1" bandRow="1"/>
              <a:tblGrid>
                <a:gridCol w="3020643"/>
                <a:gridCol w="3109648"/>
              </a:tblGrid>
              <a:tr h="19177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Manufacturer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Satcon Technology Corp.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19177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CEC Weighted Efficiency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96.24%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177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Maximum Power (DC)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104 kWdc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177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Maximum Power (AC)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100 </a:t>
                      </a:r>
                      <a:r>
                        <a:rPr lang="en-US" sz="2000"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kWac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177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Nominal AC voltage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480 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177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Number of Inverters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9615" y="1956708"/>
            <a:ext cx="7981950" cy="3390900"/>
          </a:xfrm>
          <a:prstGeom prst="rect">
            <a:avLst/>
          </a:prstGeom>
        </p:spPr>
      </p:pic>
      <p:sp>
        <p:nvSpPr>
          <p:cNvPr id="17" name="Subtitle 2"/>
          <p:cNvSpPr txBox="1">
            <a:spLocks/>
          </p:cNvSpPr>
          <p:nvPr/>
        </p:nvSpPr>
        <p:spPr>
          <a:xfrm>
            <a:off x="18683390" y="367033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inverter</a:t>
            </a:r>
          </a:p>
        </p:txBody>
      </p:sp>
      <p:sp>
        <p:nvSpPr>
          <p:cNvPr id="2" name="Rectangle 1"/>
          <p:cNvSpPr/>
          <p:nvPr/>
        </p:nvSpPr>
        <p:spPr>
          <a:xfrm>
            <a:off x="9906000" y="2159000"/>
            <a:ext cx="2768600" cy="787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338453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696405" y="1440625"/>
            <a:ext cx="7880630" cy="422123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sp>
        <p:nvSpPr>
          <p:cNvPr id="7"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bg2">
                    <a:lumMod val="60000"/>
                    <a:lumOff val="40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33128" y="1602964"/>
            <a:ext cx="5005307" cy="4055007"/>
          </a:xfrm>
          <a:prstGeom prst="rect">
            <a:avLst/>
          </a:prstGeom>
          <a:ln>
            <a:noFill/>
          </a:ln>
          <a:effectLst>
            <a:outerShdw blurRad="292100" dist="139700" dir="2700000" algn="tl" rotWithShape="0">
              <a:srgbClr val="333333">
                <a:alpha val="65000"/>
              </a:srgbClr>
            </a:outerShdw>
          </a:effectLst>
        </p:spPr>
      </p:pic>
      <p:sp>
        <p:nvSpPr>
          <p:cNvPr id="10"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module layout</a:t>
            </a:r>
          </a:p>
        </p:txBody>
      </p:sp>
      <p:sp>
        <p:nvSpPr>
          <p:cNvPr id="13"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solar angles</a:t>
            </a:r>
          </a:p>
        </p:txBody>
      </p:sp>
      <p:pic>
        <p:nvPicPr>
          <p:cNvPr id="14" name="Picture 13" descr="https://conceptdraw.com/a2347c3/p6/preview/640/pict--north-arrow-4-map-symbols-vector-stencils-library"/>
          <p:cNvPicPr/>
          <p:nvPr/>
        </p:nvPicPr>
        <p:blipFill rotWithShape="1">
          <a:blip r:embed="rId6" cstate="print">
            <a:extLst>
              <a:ext uri="{28A0092B-C50C-407E-A947-70E740481C1C}">
                <a14:useLocalDpi xmlns:a14="http://schemas.microsoft.com/office/drawing/2010/main" val="0"/>
              </a:ext>
            </a:extLst>
          </a:blip>
          <a:srcRect l="39323" r="40312"/>
          <a:stretch/>
        </p:blipFill>
        <p:spPr bwMode="auto">
          <a:xfrm>
            <a:off x="16729059" y="5489226"/>
            <a:ext cx="704631" cy="75010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5" name="Subtitle 2"/>
          <p:cNvSpPr txBox="1">
            <a:spLocks/>
          </p:cNvSpPr>
          <p:nvPr/>
        </p:nvSpPr>
        <p:spPr>
          <a:xfrm>
            <a:off x="10960793" y="3257542"/>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penthouse</a:t>
            </a:r>
          </a:p>
        </p:txBody>
      </p:sp>
      <p:sp>
        <p:nvSpPr>
          <p:cNvPr id="16" name="Subtitle 2"/>
          <p:cNvSpPr txBox="1">
            <a:spLocks/>
          </p:cNvSpPr>
          <p:nvPr/>
        </p:nvSpPr>
        <p:spPr>
          <a:xfrm>
            <a:off x="9467037"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analysis summary</a:t>
            </a:r>
          </a:p>
        </p:txBody>
      </p:sp>
      <p:graphicFrame>
        <p:nvGraphicFramePr>
          <p:cNvPr id="17" name="Table 16"/>
          <p:cNvGraphicFramePr>
            <a:graphicFrameLocks noGrp="1"/>
          </p:cNvGraphicFramePr>
          <p:nvPr>
            <p:extLst>
              <p:ext uri="{D42A27DB-BD31-4B8C-83A1-F6EECF244321}">
                <p14:modId xmlns:p14="http://schemas.microsoft.com/office/powerpoint/2010/main" val="3753784342"/>
              </p:ext>
            </p:extLst>
          </p:nvPr>
        </p:nvGraphicFramePr>
        <p:xfrm>
          <a:off x="10402460" y="1440624"/>
          <a:ext cx="6326599" cy="2609088"/>
        </p:xfrm>
        <a:graphic>
          <a:graphicData uri="http://schemas.openxmlformats.org/drawingml/2006/table">
            <a:tbl>
              <a:tblPr firstRow="1" firstCol="1" bandRow="1"/>
              <a:tblGrid>
                <a:gridCol w="3383610"/>
                <a:gridCol w="2942989"/>
              </a:tblGrid>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Annual Energy Production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160,128 kWh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Performance ratio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0.86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Electricity Cost without system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$92,605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Electricity Cost with system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$77,440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Initial Cost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smtClea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$241,639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2565">
                <a:tc>
                  <a:txBody>
                    <a:bodyPr/>
                    <a:lstStyle/>
                    <a:p>
                      <a:pPr marL="0" marR="0" algn="l" defTabSz="457200" rtl="0" eaLnBrk="1" latinLnBrk="0" hangingPunct="1">
                        <a:lnSpc>
                          <a:spcPct val="107000"/>
                        </a:lnSpc>
                        <a:spcBef>
                          <a:spcPts val="0"/>
                        </a:spcBef>
                        <a:spcAft>
                          <a:spcPts val="0"/>
                        </a:spcAft>
                      </a:pPr>
                      <a:r>
                        <a:rPr lang="en-US" sz="2000" kern="1200" dirty="0" smtClea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Cost/Watt</a:t>
                      </a:r>
                      <a:endParaRPr lang="en-US" sz="2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defTabSz="457200" rtl="0" eaLnBrk="1" latinLnBrk="0" hangingPunct="1">
                        <a:lnSpc>
                          <a:spcPct val="107000"/>
                        </a:lnSpc>
                        <a:spcBef>
                          <a:spcPts val="0"/>
                        </a:spcBef>
                        <a:spcAft>
                          <a:spcPts val="0"/>
                        </a:spcAft>
                      </a:pPr>
                      <a:r>
                        <a:rPr lang="en-US" sz="2000" kern="1200" dirty="0" smtClea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$2.83</a:t>
                      </a:r>
                      <a:endParaRPr lang="en-US" sz="2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Payback Period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smtClea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17 </a:t>
                      </a: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Years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Number of Panels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240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8" name="Subtitle 2"/>
          <p:cNvSpPr txBox="1">
            <a:spLocks/>
          </p:cNvSpPr>
          <p:nvPr/>
        </p:nvSpPr>
        <p:spPr>
          <a:xfrm>
            <a:off x="9071647" y="4464420"/>
            <a:ext cx="8562768" cy="10061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total savings </a:t>
            </a:r>
            <a:r>
              <a:rPr lang="en-US" sz="3200" b="1" cap="none" spc="300" dirty="0" smtClean="0">
                <a:solidFill>
                  <a:schemeClr val="bg2">
                    <a:lumMod val="60000"/>
                    <a:lumOff val="40000"/>
                  </a:schemeClr>
                </a:solidFill>
                <a:latin typeface="Calibri Light" panose="020F0302020204030204" pitchFamily="34" charset="0"/>
              </a:rPr>
              <a:t>|</a:t>
            </a:r>
            <a:r>
              <a:rPr lang="en-US" sz="3200" cap="none" spc="300" dirty="0" smtClean="0">
                <a:solidFill>
                  <a:schemeClr val="tx1"/>
                </a:solidFill>
                <a:latin typeface="Calibri Light" panose="020F0302020204030204" pitchFamily="34" charset="0"/>
              </a:rPr>
              <a:t> </a:t>
            </a:r>
            <a:r>
              <a:rPr lang="en-US" sz="3200" b="1" cap="none" spc="300" dirty="0" smtClean="0">
                <a:solidFill>
                  <a:schemeClr val="tx1"/>
                </a:solidFill>
                <a:latin typeface="Calibri Light" panose="020F0302020204030204" pitchFamily="34" charset="0"/>
              </a:rPr>
              <a:t>$15,165</a:t>
            </a:r>
          </a:p>
        </p:txBody>
      </p:sp>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165837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P spid="15" grpId="0"/>
      <p:bldP spid="15" grpId="1"/>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9165771" y="2687782"/>
            <a:ext cx="92583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c o n s t r u c t i o n   b r e a d t h</a:t>
            </a:r>
          </a:p>
        </p:txBody>
      </p:sp>
      <p:sp>
        <p:nvSpPr>
          <p:cNvPr id="9"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smtClean="0">
                <a:solidFill>
                  <a:schemeClr val="tx2">
                    <a:lumMod val="25000"/>
                  </a:schemeClr>
                </a:solidFill>
                <a:latin typeface="Calibri Light" panose="020F0302020204030204" pitchFamily="34" charset="0"/>
              </a:rPr>
              <a:t>	photovoltaic array</a:t>
            </a:r>
          </a:p>
          <a:p>
            <a:r>
              <a:rPr lang="en-US" sz="2400" cap="none" spc="300" dirty="0" smtClean="0">
                <a:solidFill>
                  <a:schemeClr val="bg2">
                    <a:lumMod val="60000"/>
                    <a:lumOff val="40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3522291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smtClean="0">
                <a:solidFill>
                  <a:schemeClr val="tx2">
                    <a:lumMod val="25000"/>
                  </a:schemeClr>
                </a:solidFill>
                <a:latin typeface="Calibri Light" panose="020F0302020204030204" pitchFamily="34" charset="0"/>
              </a:rPr>
              <a:t>	photovoltaic array</a:t>
            </a:r>
          </a:p>
          <a:p>
            <a:r>
              <a:rPr lang="en-US" sz="2400" cap="none" spc="300" dirty="0" smtClean="0">
                <a:solidFill>
                  <a:schemeClr val="bg2">
                    <a:lumMod val="60000"/>
                    <a:lumOff val="40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
        <p:nvSpPr>
          <p:cNvPr id="8"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cost analysis</a:t>
            </a:r>
          </a:p>
        </p:txBody>
      </p:sp>
      <p:sp>
        <p:nvSpPr>
          <p:cNvPr id="13"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endParaRPr lang="en-US" sz="2400" cap="none" spc="300" dirty="0" smtClean="0">
              <a:solidFill>
                <a:schemeClr val="bg2">
                  <a:lumMod val="60000"/>
                  <a:lumOff val="40000"/>
                </a:schemeClr>
              </a:solidFill>
              <a:latin typeface="Calibri Light" panose="020F03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32299203"/>
              </p:ext>
            </p:extLst>
          </p:nvPr>
        </p:nvGraphicFramePr>
        <p:xfrm>
          <a:off x="9376190" y="1259637"/>
          <a:ext cx="8664159" cy="4819218"/>
        </p:xfrm>
        <a:graphic>
          <a:graphicData uri="http://schemas.openxmlformats.org/drawingml/2006/table">
            <a:tbl>
              <a:tblPr/>
              <a:tblGrid>
                <a:gridCol w="2752842"/>
                <a:gridCol w="875076"/>
                <a:gridCol w="911538"/>
                <a:gridCol w="957115"/>
                <a:gridCol w="1057382"/>
                <a:gridCol w="1057382"/>
                <a:gridCol w="1052824"/>
              </a:tblGrid>
              <a:tr h="371475">
                <a:tc gridSpan="7">
                  <a:txBody>
                    <a:bodyPr/>
                    <a:lstStyle/>
                    <a:p>
                      <a:pPr algn="ctr" fontAlgn="ctr"/>
                      <a:r>
                        <a:rPr lang="en-US" sz="1600" b="1" i="0" u="none" strike="noStrike" dirty="0">
                          <a:solidFill>
                            <a:srgbClr val="000000"/>
                          </a:solidFill>
                          <a:effectLst/>
                          <a:latin typeface="Calibri" panose="020F0502020204030204" pitchFamily="34" charset="0"/>
                        </a:rPr>
                        <a:t>RS MEANS 2015 COST DATA</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5750">
                <a:tc rowSpan="2">
                  <a:txBody>
                    <a:bodyPr/>
                    <a:lstStyle/>
                    <a:p>
                      <a:pPr algn="l" fontAlgn="ctr"/>
                      <a:r>
                        <a:rPr lang="en-US" sz="1600" b="1" i="0" u="none" strike="noStrike" dirty="0" smtClean="0">
                          <a:solidFill>
                            <a:srgbClr val="000000"/>
                          </a:solidFill>
                          <a:effectLst/>
                          <a:latin typeface="Calibri" panose="020F0502020204030204" pitchFamily="34" charset="0"/>
                        </a:rPr>
                        <a:t> ITEM</a:t>
                      </a:r>
                      <a:endParaRPr lang="en-US" sz="16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en-US" sz="1600" b="1" i="0" u="none" strike="noStrike">
                          <a:solidFill>
                            <a:srgbClr val="000000"/>
                          </a:solidFill>
                          <a:effectLst/>
                          <a:latin typeface="Calibri" panose="020F0502020204030204" pitchFamily="34" charset="0"/>
                        </a:rPr>
                        <a:t>CREW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en-US" sz="1600" b="1" i="0" u="none" strike="noStrike" dirty="0">
                          <a:solidFill>
                            <a:srgbClr val="000000"/>
                          </a:solidFill>
                          <a:effectLst/>
                          <a:latin typeface="Calibri" panose="020F0502020204030204" pitchFamily="34" charset="0"/>
                        </a:rPr>
                        <a:t>QUANTITY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4">
                  <a:txBody>
                    <a:bodyPr/>
                    <a:lstStyle/>
                    <a:p>
                      <a:pPr algn="ctr" fontAlgn="ctr"/>
                      <a:r>
                        <a:rPr lang="en-US" sz="1600" b="1" i="0" u="none" strike="noStrike" dirty="0">
                          <a:solidFill>
                            <a:srgbClr val="000000"/>
                          </a:solidFill>
                          <a:effectLst/>
                          <a:latin typeface="Calibri" panose="020F0502020204030204" pitchFamily="34" charset="0"/>
                        </a:rPr>
                        <a:t>2015 BARE COSTS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57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600" b="1" i="0" u="none" strike="noStrike">
                          <a:solidFill>
                            <a:srgbClr val="000000"/>
                          </a:solidFill>
                          <a:effectLst/>
                          <a:latin typeface="Calibri" panose="020F0502020204030204" pitchFamily="34" charset="0"/>
                        </a:rPr>
                        <a:t>MATERIAL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600" b="1" i="0" u="none" strike="noStrike" dirty="0">
                          <a:solidFill>
                            <a:srgbClr val="000000"/>
                          </a:solidFill>
                          <a:effectLst/>
                          <a:latin typeface="Calibri" panose="020F0502020204030204" pitchFamily="34" charset="0"/>
                        </a:rPr>
                        <a:t>LABOR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600" b="1"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600" b="1" i="0" u="none" strike="noStrike">
                          <a:solidFill>
                            <a:srgbClr val="000000"/>
                          </a:solidFill>
                          <a:effectLst/>
                          <a:latin typeface="Calibri" panose="020F0502020204030204" pitchFamily="34" charset="0"/>
                        </a:rPr>
                        <a:t>INCLUDING OVERHEAD &amp; PROFIT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794650">
                <a:tc>
                  <a:txBody>
                    <a:bodyPr/>
                    <a:lstStyle/>
                    <a:p>
                      <a:pPr algn="l" fontAlgn="ctr"/>
                      <a:r>
                        <a:rPr lang="en-US" sz="1600" b="0" i="0" u="none" strike="noStrike" dirty="0">
                          <a:solidFill>
                            <a:srgbClr val="000000"/>
                          </a:solidFill>
                          <a:effectLst/>
                          <a:latin typeface="Calibri" panose="020F0502020204030204" pitchFamily="34" charset="0"/>
                        </a:rPr>
                        <a:t>ALT. ENERGY SOURCE, SUNPOWER PHOTOVOLTAIC MODULE, 415 WATT, 73 VOLTS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240</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600" b="0" i="0" u="none" strike="noStrike" dirty="0" smtClean="0">
                          <a:solidFill>
                            <a:srgbClr val="000000"/>
                          </a:solidFill>
                          <a:effectLst/>
                          <a:latin typeface="Calibri" panose="020F0502020204030204" pitchFamily="34" charset="0"/>
                        </a:rPr>
                        <a:t>622.20 </a:t>
                      </a:r>
                      <a:endParaRPr lang="en-US" sz="16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600" b="0" i="0" u="none" strike="noStrike" dirty="0" smtClean="0">
                          <a:solidFill>
                            <a:srgbClr val="000000"/>
                          </a:solidFill>
                          <a:effectLst/>
                          <a:latin typeface="Calibri" panose="020F0502020204030204" pitchFamily="34" charset="0"/>
                        </a:rPr>
                        <a:t>109.00 </a:t>
                      </a:r>
                      <a:endParaRPr lang="en-US"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600" b="0" i="0" u="none" strike="noStrike" dirty="0">
                          <a:solidFill>
                            <a:srgbClr val="000000"/>
                          </a:solidFill>
                          <a:effectLst/>
                          <a:latin typeface="Calibri" panose="020F0502020204030204" pitchFamily="34" charset="0"/>
                        </a:rPr>
                        <a:t>  </a:t>
                      </a:r>
                      <a:r>
                        <a:rPr lang="en-US" sz="1600" b="0" i="0" u="none" strike="noStrike" dirty="0" smtClean="0">
                          <a:solidFill>
                            <a:srgbClr val="000000"/>
                          </a:solidFill>
                          <a:effectLst/>
                          <a:latin typeface="Calibri" panose="020F0502020204030204" pitchFamily="34" charset="0"/>
                        </a:rPr>
                        <a:t>175,488.00 </a:t>
                      </a:r>
                      <a:endParaRPr lang="en-US"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600" b="0" i="0" u="none" strike="noStrike" dirty="0">
                          <a:solidFill>
                            <a:srgbClr val="000000"/>
                          </a:solidFill>
                          <a:effectLst/>
                          <a:latin typeface="Calibri" panose="020F0502020204030204" pitchFamily="34" charset="0"/>
                        </a:rPr>
                        <a:t>  </a:t>
                      </a:r>
                      <a:r>
                        <a:rPr lang="en-US" sz="1600" b="0" i="0" u="none" strike="noStrike" dirty="0" smtClean="0">
                          <a:solidFill>
                            <a:srgbClr val="000000"/>
                          </a:solidFill>
                          <a:effectLst/>
                          <a:latin typeface="Calibri" panose="020F0502020204030204" pitchFamily="34" charset="0"/>
                        </a:rPr>
                        <a:t>201,811.20 </a:t>
                      </a:r>
                      <a:endParaRPr lang="en-US" sz="1600" b="0" i="0" u="none" strike="noStrike" dirty="0">
                        <a:solidFill>
                          <a:srgbClr val="000000"/>
                        </a:solidFill>
                        <a:effectLst/>
                        <a:latin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781050">
                <a:tc>
                  <a:txBody>
                    <a:bodyPr/>
                    <a:lstStyle/>
                    <a:p>
                      <a:pPr algn="l" fontAlgn="ctr"/>
                      <a:r>
                        <a:rPr lang="en-US" sz="1600" b="0" i="0" u="none" strike="noStrike" dirty="0">
                          <a:solidFill>
                            <a:srgbClr val="000000"/>
                          </a:solidFill>
                          <a:effectLst/>
                          <a:latin typeface="Calibri" panose="020F0502020204030204" pitchFamily="34" charset="0"/>
                        </a:rPr>
                        <a:t>SATCON CORP. DC TO AC INVERTER, 480 V, 100 KW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  41,688.00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600" b="0" i="0" u="none" strike="noStrike" dirty="0" smtClean="0">
                          <a:solidFill>
                            <a:srgbClr val="000000"/>
                          </a:solidFill>
                          <a:effectLst/>
                          <a:latin typeface="Calibri" panose="020F0502020204030204" pitchFamily="34" charset="0"/>
                        </a:rPr>
                        <a:t>219.00</a:t>
                      </a:r>
                      <a:endParaRPr lang="en-US"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DDEBF7"/>
                    </a:solidFill>
                  </a:tcPr>
                </a:tc>
                <a:tc>
                  <a:txBody>
                    <a:bodyPr/>
                    <a:lstStyle/>
                    <a:p>
                      <a:pPr algn="ctr" fontAlgn="ctr"/>
                      <a:r>
                        <a:rPr lang="en-US" sz="1600" b="0" i="0" u="none" strike="noStrike" dirty="0">
                          <a:solidFill>
                            <a:srgbClr val="000000"/>
                          </a:solidFill>
                          <a:effectLst/>
                          <a:latin typeface="Calibri" panose="020F0502020204030204" pitchFamily="34" charset="0"/>
                        </a:rPr>
                        <a:t>    </a:t>
                      </a:r>
                      <a:r>
                        <a:rPr lang="en-US" sz="1600" b="0" i="0" u="none" strike="noStrike" dirty="0" smtClean="0">
                          <a:solidFill>
                            <a:srgbClr val="000000"/>
                          </a:solidFill>
                          <a:effectLst/>
                          <a:latin typeface="Calibri" panose="020F0502020204030204" pitchFamily="34" charset="0"/>
                        </a:rPr>
                        <a:t>41,907.00 </a:t>
                      </a:r>
                      <a:endParaRPr lang="en-US"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    48,193.05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r>
              <a:tr h="704850">
                <a:tc>
                  <a:txBody>
                    <a:bodyPr/>
                    <a:lstStyle/>
                    <a:p>
                      <a:pPr algn="l" fontAlgn="ctr"/>
                      <a:r>
                        <a:rPr lang="pt-BR" sz="1600" b="0" i="0" u="none" strike="noStrike">
                          <a:solidFill>
                            <a:srgbClr val="000000"/>
                          </a:solidFill>
                          <a:effectLst/>
                          <a:latin typeface="Calibri" panose="020F0502020204030204" pitchFamily="34" charset="0"/>
                        </a:rPr>
                        <a:t>PV COMPONENTS, COMBINER BOX, NEMA 3R ENCLOSURE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191.00</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600" b="0" i="0" u="none" strike="noStrike" dirty="0" smtClean="0">
                          <a:solidFill>
                            <a:srgbClr val="000000"/>
                          </a:solidFill>
                          <a:effectLst/>
                          <a:latin typeface="Calibri" panose="020F0502020204030204" pitchFamily="34" charset="0"/>
                        </a:rPr>
                        <a:t>109.00</a:t>
                      </a:r>
                      <a:endParaRPr lang="en-US"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Calibri" panose="020F0502020204030204" pitchFamily="34" charset="0"/>
                        </a:rPr>
                        <a:t>          </a:t>
                      </a:r>
                      <a:r>
                        <a:rPr lang="en-US" sz="1600" b="0" i="0" u="none" strike="noStrike" dirty="0" smtClean="0">
                          <a:solidFill>
                            <a:srgbClr val="000000"/>
                          </a:solidFill>
                          <a:effectLst/>
                          <a:latin typeface="Calibri" panose="020F0502020204030204" pitchFamily="34" charset="0"/>
                        </a:rPr>
                        <a:t>300.00 </a:t>
                      </a:r>
                      <a:endParaRPr lang="en-US"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          345.00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643193">
                <a:tc>
                  <a:txBody>
                    <a:bodyPr/>
                    <a:lstStyle/>
                    <a:p>
                      <a:pPr algn="l" fontAlgn="ctr"/>
                      <a:r>
                        <a:rPr lang="en-US" sz="1600" b="0" i="0" u="none" strike="noStrike">
                          <a:solidFill>
                            <a:srgbClr val="000000"/>
                          </a:solidFill>
                          <a:effectLst/>
                          <a:latin typeface="Calibri" panose="020F0502020204030204" pitchFamily="34" charset="0"/>
                        </a:rPr>
                        <a:t>FUSE, 15 A FOR COMBINER BOX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40</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18.75</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600" b="0" i="0" u="none" strike="noStrike" dirty="0" smtClean="0">
                          <a:solidFill>
                            <a:srgbClr val="000000"/>
                          </a:solidFill>
                          <a:effectLst/>
                          <a:latin typeface="Calibri" panose="020F0502020204030204" pitchFamily="34" charset="0"/>
                        </a:rPr>
                        <a:t>10.95</a:t>
                      </a:r>
                      <a:endParaRPr lang="en-US"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DDEBF7"/>
                    </a:solidFill>
                  </a:tcPr>
                </a:tc>
                <a:tc>
                  <a:txBody>
                    <a:bodyPr/>
                    <a:lstStyle/>
                    <a:p>
                      <a:pPr algn="ctr" fontAlgn="ctr"/>
                      <a:r>
                        <a:rPr lang="en-US" sz="1600" b="0" i="0" u="none" strike="noStrike" dirty="0">
                          <a:solidFill>
                            <a:srgbClr val="000000"/>
                          </a:solidFill>
                          <a:effectLst/>
                          <a:latin typeface="Calibri" panose="020F0502020204030204" pitchFamily="34" charset="0"/>
                        </a:rPr>
                        <a:t>       </a:t>
                      </a:r>
                      <a:r>
                        <a:rPr lang="en-US" sz="1600" b="0" i="0" u="none" strike="noStrike" dirty="0" smtClean="0">
                          <a:solidFill>
                            <a:srgbClr val="000000"/>
                          </a:solidFill>
                          <a:effectLst/>
                          <a:latin typeface="Calibri" panose="020F0502020204030204" pitchFamily="34" charset="0"/>
                        </a:rPr>
                        <a:t>1,188.00 </a:t>
                      </a:r>
                      <a:endParaRPr lang="en-US"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DDEBF7"/>
                    </a:solidFill>
                  </a:tcPr>
                </a:tc>
                <a:tc>
                  <a:txBody>
                    <a:bodyPr/>
                    <a:lstStyle/>
                    <a:p>
                      <a:pPr algn="ctr" fontAlgn="ctr"/>
                      <a:r>
                        <a:rPr lang="en-US" sz="1600" b="0" i="0" u="none" strike="noStrike" dirty="0">
                          <a:solidFill>
                            <a:srgbClr val="000000"/>
                          </a:solidFill>
                          <a:effectLst/>
                          <a:latin typeface="Calibri" panose="020F0502020204030204" pitchFamily="34" charset="0"/>
                        </a:rPr>
                        <a:t>       1,366.20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r>
              <a:tr h="323850">
                <a:tc>
                  <a:txBody>
                    <a:bodyPr/>
                    <a:lstStyle/>
                    <a:p>
                      <a:pPr algn="l" fontAlgn="ctr"/>
                      <a:r>
                        <a:rPr lang="en-US" sz="1600" b="0" i="0" u="none" strike="noStrike">
                          <a:solidFill>
                            <a:srgbClr val="000000"/>
                          </a:solidFill>
                          <a:effectLst/>
                          <a:latin typeface="Calibri" panose="020F0502020204030204" pitchFamily="34" charset="0"/>
                        </a:rPr>
                        <a:t>PV RACK SYSTEM, ROOF, NON-PENETRATING BALLAST, 1 PANEL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240</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895.00</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effectLst/>
                          <a:latin typeface="Calibri" panose="020F0502020204030204" pitchFamily="34" charset="0"/>
                        </a:rPr>
                        <a:t>23.50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effectLst/>
                          <a:latin typeface="Calibri" panose="020F0502020204030204" pitchFamily="34" charset="0"/>
                        </a:rPr>
                        <a:t>  </a:t>
                      </a:r>
                      <a:r>
                        <a:rPr lang="en-US" sz="1600" b="0" i="0" u="none" strike="noStrike" dirty="0" smtClean="0">
                          <a:solidFill>
                            <a:srgbClr val="000000"/>
                          </a:solidFill>
                          <a:effectLst/>
                          <a:latin typeface="Calibri" panose="020F0502020204030204" pitchFamily="34" charset="0"/>
                        </a:rPr>
                        <a:t>220,440.00 </a:t>
                      </a:r>
                      <a:endParaRPr lang="en-US"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effectLst/>
                          <a:latin typeface="Calibri" panose="020F0502020204030204" pitchFamily="34" charset="0"/>
                        </a:rPr>
                        <a:t>  253,506.00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15" name="Subtitle 2"/>
          <p:cNvSpPr txBox="1">
            <a:spLocks/>
          </p:cNvSpPr>
          <p:nvPr/>
        </p:nvSpPr>
        <p:spPr>
          <a:xfrm>
            <a:off x="9160441" y="3227078"/>
            <a:ext cx="9127560" cy="10061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total cost </a:t>
            </a:r>
            <a:r>
              <a:rPr lang="en-US" sz="3200" b="1" cap="none" spc="300" dirty="0" smtClean="0">
                <a:solidFill>
                  <a:schemeClr val="bg2">
                    <a:lumMod val="60000"/>
                    <a:lumOff val="40000"/>
                  </a:schemeClr>
                </a:solidFill>
                <a:latin typeface="Calibri Light" panose="020F0302020204030204" pitchFamily="34" charset="0"/>
              </a:rPr>
              <a:t>|</a:t>
            </a:r>
            <a:r>
              <a:rPr lang="en-US" sz="3200" cap="none" spc="300" dirty="0" smtClean="0">
                <a:solidFill>
                  <a:schemeClr val="tx1"/>
                </a:solidFill>
                <a:latin typeface="Calibri Light" panose="020F0302020204030204" pitchFamily="34" charset="0"/>
              </a:rPr>
              <a:t> </a:t>
            </a:r>
            <a:r>
              <a:rPr lang="en-US" sz="3200" b="1" cap="none" spc="300" dirty="0" smtClean="0">
                <a:solidFill>
                  <a:schemeClr val="tx1"/>
                </a:solidFill>
                <a:latin typeface="Calibri Light" panose="020F0302020204030204" pitchFamily="34" charset="0"/>
              </a:rPr>
              <a:t>$505,221.45</a:t>
            </a:r>
          </a:p>
        </p:txBody>
      </p:sp>
      <p:sp>
        <p:nvSpPr>
          <p:cNvPr id="14" name="Subtitle 2"/>
          <p:cNvSpPr txBox="1">
            <a:spLocks/>
          </p:cNvSpPr>
          <p:nvPr/>
        </p:nvSpPr>
        <p:spPr>
          <a:xfrm>
            <a:off x="1868339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schedule</a:t>
            </a:r>
          </a:p>
        </p:txBody>
      </p:sp>
      <p:graphicFrame>
        <p:nvGraphicFramePr>
          <p:cNvPr id="16" name="Table 15"/>
          <p:cNvGraphicFramePr>
            <a:graphicFrameLocks noGrp="1"/>
          </p:cNvGraphicFramePr>
          <p:nvPr>
            <p:extLst>
              <p:ext uri="{D42A27DB-BD31-4B8C-83A1-F6EECF244321}">
                <p14:modId xmlns:p14="http://schemas.microsoft.com/office/powerpoint/2010/main" val="2778894575"/>
              </p:ext>
            </p:extLst>
          </p:nvPr>
        </p:nvGraphicFramePr>
        <p:xfrm>
          <a:off x="18452055" y="1265724"/>
          <a:ext cx="8093550" cy="4804876"/>
        </p:xfrm>
        <a:graphic>
          <a:graphicData uri="http://schemas.openxmlformats.org/drawingml/2006/table">
            <a:tbl>
              <a:tblPr/>
              <a:tblGrid>
                <a:gridCol w="2727960"/>
                <a:gridCol w="867166"/>
                <a:gridCol w="867166"/>
                <a:gridCol w="867166"/>
                <a:gridCol w="903298"/>
                <a:gridCol w="903298"/>
                <a:gridCol w="957496"/>
              </a:tblGrid>
              <a:tr h="549229">
                <a:tc>
                  <a:txBody>
                    <a:bodyPr/>
                    <a:lstStyle/>
                    <a:p>
                      <a:pPr algn="l" fontAlgn="ctr"/>
                      <a:r>
                        <a:rPr lang="en-US" sz="1700" b="1" i="0" u="none" strike="noStrike" dirty="0" smtClean="0">
                          <a:solidFill>
                            <a:srgbClr val="000000"/>
                          </a:solidFill>
                          <a:effectLst/>
                          <a:latin typeface="Calibri" panose="020F0502020204030204" pitchFamily="34" charset="0"/>
                        </a:rPr>
                        <a:t> ITEM</a:t>
                      </a:r>
                      <a:endParaRPr lang="en-US" sz="1700" b="1" i="0" u="none" strike="noStrike" dirty="0">
                        <a:solidFill>
                          <a:srgbClr val="000000"/>
                        </a:solidFill>
                        <a:effectLst/>
                        <a:latin typeface="Calibri" panose="020F0502020204030204" pitchFamily="34" charset="0"/>
                      </a:endParaRP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1" i="0" u="none" strike="noStrike">
                          <a:solidFill>
                            <a:srgbClr val="000000"/>
                          </a:solidFill>
                          <a:effectLst/>
                          <a:latin typeface="Calibri" panose="020F0502020204030204" pitchFamily="34" charset="0"/>
                        </a:rPr>
                        <a:t>CREW</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1" i="0" u="none" strike="noStrike">
                          <a:solidFill>
                            <a:srgbClr val="000000"/>
                          </a:solidFill>
                          <a:effectLst/>
                          <a:latin typeface="Calibri" panose="020F0502020204030204" pitchFamily="34" charset="0"/>
                        </a:rPr>
                        <a:t>DAILY OUTPUT</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1" i="0" u="none" strike="noStrike" dirty="0">
                          <a:solidFill>
                            <a:srgbClr val="000000"/>
                          </a:solidFill>
                          <a:effectLst/>
                          <a:latin typeface="Calibri" panose="020F0502020204030204" pitchFamily="34" charset="0"/>
                        </a:rPr>
                        <a:t>LABOR HOURS</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1" i="0" u="none" strike="noStrike" dirty="0" smtClean="0">
                          <a:solidFill>
                            <a:srgbClr val="000000"/>
                          </a:solidFill>
                          <a:effectLst/>
                          <a:latin typeface="Calibri" panose="020F0502020204030204" pitchFamily="34" charset="0"/>
                        </a:rPr>
                        <a:t>QTY.</a:t>
                      </a:r>
                      <a:endParaRPr lang="en-US" sz="1700" b="1" i="0" u="none" strike="noStrike" dirty="0">
                        <a:solidFill>
                          <a:srgbClr val="000000"/>
                        </a:solidFill>
                        <a:effectLst/>
                        <a:latin typeface="Calibri" panose="020F0502020204030204" pitchFamily="34" charset="0"/>
                      </a:endParaRP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1" i="0" u="none" strike="noStrike" dirty="0">
                          <a:solidFill>
                            <a:srgbClr val="000000"/>
                          </a:solidFill>
                          <a:effectLst/>
                          <a:latin typeface="Calibri" panose="020F0502020204030204" pitchFamily="34" charset="0"/>
                        </a:rPr>
                        <a:t>HOURS</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1" i="0" u="none" strike="noStrike">
                          <a:solidFill>
                            <a:srgbClr val="000000"/>
                          </a:solidFill>
                          <a:effectLst/>
                          <a:latin typeface="Calibri" panose="020F0502020204030204" pitchFamily="34" charset="0"/>
                        </a:rPr>
                        <a:t>DAYS</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238607">
                <a:tc>
                  <a:txBody>
                    <a:bodyPr/>
                    <a:lstStyle/>
                    <a:p>
                      <a:pPr algn="l" fontAlgn="ctr"/>
                      <a:r>
                        <a:rPr lang="en-US" sz="1700" b="0" i="0" u="none" strike="noStrike">
                          <a:solidFill>
                            <a:srgbClr val="000000"/>
                          </a:solidFill>
                          <a:effectLst/>
                          <a:latin typeface="Calibri" panose="020F0502020204030204" pitchFamily="34" charset="0"/>
                        </a:rPr>
                        <a:t>ALT. ENERGY SOURCE, SUNPOWER PHOTOVOLTAIC MODULE, 415 WATT, 73 VOLTS</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2</a:t>
                      </a:r>
                    </a:p>
                  </a:txBody>
                  <a:tcPr marL="9147" marR="9147" marT="914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700" b="0" i="0" u="none" strike="noStrike" dirty="0">
                          <a:solidFill>
                            <a:srgbClr val="000000"/>
                          </a:solidFill>
                          <a:effectLst/>
                          <a:latin typeface="Calibri" panose="020F0502020204030204" pitchFamily="34" charset="0"/>
                        </a:rPr>
                        <a:t>8</a:t>
                      </a:r>
                    </a:p>
                  </a:txBody>
                  <a:tcPr marL="9147" marR="9147" marT="9147"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1</a:t>
                      </a:r>
                    </a:p>
                  </a:txBody>
                  <a:tcPr marL="9147" marR="9147" marT="914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240</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120</a:t>
                      </a:r>
                    </a:p>
                  </a:txBody>
                  <a:tcPr marL="9147" marR="9147" marT="914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700" b="0" i="0" u="none" strike="noStrike" dirty="0">
                          <a:solidFill>
                            <a:srgbClr val="000000"/>
                          </a:solidFill>
                          <a:effectLst/>
                          <a:latin typeface="Calibri" panose="020F0502020204030204" pitchFamily="34" charset="0"/>
                        </a:rPr>
                        <a:t>15.00</a:t>
                      </a:r>
                    </a:p>
                  </a:txBody>
                  <a:tcPr marL="9147" marR="9147" marT="914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768544">
                <a:tc>
                  <a:txBody>
                    <a:bodyPr/>
                    <a:lstStyle/>
                    <a:p>
                      <a:pPr algn="l" fontAlgn="ctr"/>
                      <a:r>
                        <a:rPr lang="en-US" sz="1700" b="0" i="0" u="none" strike="noStrike">
                          <a:solidFill>
                            <a:srgbClr val="000000"/>
                          </a:solidFill>
                          <a:effectLst/>
                          <a:latin typeface="Calibri" panose="020F0502020204030204" pitchFamily="34" charset="0"/>
                        </a:rPr>
                        <a:t>SATCON CORP. DC TO AC INVERTER, 480 V, 100 KW</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1</a:t>
                      </a:r>
                    </a:p>
                  </a:txBody>
                  <a:tcPr marL="9147" marR="9147" marT="914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2</a:t>
                      </a:r>
                    </a:p>
                  </a:txBody>
                  <a:tcPr marL="9147" marR="9147" marT="9147" marB="0" anchor="ctr">
                    <a:lnL>
                      <a:noFill/>
                    </a:lnL>
                    <a:lnR>
                      <a:noFill/>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4</a:t>
                      </a:r>
                    </a:p>
                  </a:txBody>
                  <a:tcPr marL="9147" marR="9147" marT="9147"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700" b="0" i="0" u="none" strike="noStrike" dirty="0">
                          <a:solidFill>
                            <a:srgbClr val="000000"/>
                          </a:solidFill>
                          <a:effectLst/>
                          <a:latin typeface="Calibri" panose="020F0502020204030204" pitchFamily="34" charset="0"/>
                        </a:rPr>
                        <a:t>1</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700" b="0" i="0" u="none" strike="noStrike" dirty="0">
                          <a:solidFill>
                            <a:srgbClr val="000000"/>
                          </a:solidFill>
                          <a:effectLst/>
                          <a:latin typeface="Calibri" panose="020F0502020204030204" pitchFamily="34" charset="0"/>
                        </a:rPr>
                        <a:t>4</a:t>
                      </a:r>
                    </a:p>
                  </a:txBody>
                  <a:tcPr marL="9147" marR="9147" marT="914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0.50</a:t>
                      </a:r>
                    </a:p>
                  </a:txBody>
                  <a:tcPr marL="9147" marR="9147" marT="9147"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r>
              <a:tr h="693565">
                <a:tc>
                  <a:txBody>
                    <a:bodyPr/>
                    <a:lstStyle/>
                    <a:p>
                      <a:pPr algn="l" fontAlgn="ctr"/>
                      <a:r>
                        <a:rPr lang="pt-BR" sz="1700" b="0" i="0" u="none" strike="noStrike">
                          <a:solidFill>
                            <a:srgbClr val="000000"/>
                          </a:solidFill>
                          <a:effectLst/>
                          <a:latin typeface="Calibri" panose="020F0502020204030204" pitchFamily="34" charset="0"/>
                        </a:rPr>
                        <a:t>PV COMPONENTS, COMBINER BOX, NEMA 3R ENCLOSURE</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1</a:t>
                      </a:r>
                    </a:p>
                  </a:txBody>
                  <a:tcPr marL="9147" marR="9147" marT="914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4</a:t>
                      </a:r>
                    </a:p>
                  </a:txBody>
                  <a:tcPr marL="9147" marR="9147" marT="9147" marB="0" anchor="ctr">
                    <a:lnL>
                      <a:noFill/>
                    </a:lnL>
                    <a:lnR>
                      <a:noFill/>
                    </a:lnR>
                    <a:lnT>
                      <a:noFill/>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2</a:t>
                      </a:r>
                    </a:p>
                  </a:txBody>
                  <a:tcPr marL="9147" marR="9147" marT="9147"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1</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2</a:t>
                      </a:r>
                    </a:p>
                  </a:txBody>
                  <a:tcPr marL="9147" marR="9147" marT="914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0.25</a:t>
                      </a:r>
                    </a:p>
                  </a:txBody>
                  <a:tcPr marL="9147" marR="9147" marT="9147"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768544">
                <a:tc>
                  <a:txBody>
                    <a:bodyPr/>
                    <a:lstStyle/>
                    <a:p>
                      <a:pPr algn="l" fontAlgn="ctr"/>
                      <a:r>
                        <a:rPr lang="en-US" sz="1700" b="0" i="0" u="none" strike="noStrike">
                          <a:solidFill>
                            <a:srgbClr val="000000"/>
                          </a:solidFill>
                          <a:effectLst/>
                          <a:latin typeface="Calibri" panose="020F0502020204030204" pitchFamily="34" charset="0"/>
                        </a:rPr>
                        <a:t>FUSE, 15 A FOR COMBINER BOX</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1</a:t>
                      </a:r>
                    </a:p>
                  </a:txBody>
                  <a:tcPr marL="9147" marR="9147" marT="914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40</a:t>
                      </a:r>
                    </a:p>
                  </a:txBody>
                  <a:tcPr marL="9147" marR="9147" marT="9147" marB="0" anchor="ctr">
                    <a:lnL>
                      <a:noFill/>
                    </a:lnL>
                    <a:lnR>
                      <a:noFill/>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0.2</a:t>
                      </a:r>
                    </a:p>
                  </a:txBody>
                  <a:tcPr marL="9147" marR="9147" marT="9147"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40</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8</a:t>
                      </a:r>
                    </a:p>
                  </a:txBody>
                  <a:tcPr marL="9147" marR="9147" marT="914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1.00</a:t>
                      </a:r>
                    </a:p>
                  </a:txBody>
                  <a:tcPr marL="9147" marR="9147" marT="9147"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r>
              <a:tr h="782110">
                <a:tc>
                  <a:txBody>
                    <a:bodyPr/>
                    <a:lstStyle/>
                    <a:p>
                      <a:pPr algn="l" fontAlgn="ctr"/>
                      <a:r>
                        <a:rPr lang="en-US" sz="1700" b="0" i="0" u="none" strike="noStrike" dirty="0">
                          <a:solidFill>
                            <a:srgbClr val="000000"/>
                          </a:solidFill>
                          <a:effectLst/>
                          <a:latin typeface="Calibri" panose="020F0502020204030204" pitchFamily="34" charset="0"/>
                        </a:rPr>
                        <a:t>PV RACK SYSTEM, ROOF, NON-PENETRATING BALLAST, 1 PANEL</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1</a:t>
                      </a:r>
                    </a:p>
                  </a:txBody>
                  <a:tcPr marL="9147" marR="9147" marT="9147"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700" b="0" i="0" u="none" strike="noStrike" dirty="0">
                          <a:solidFill>
                            <a:srgbClr val="000000"/>
                          </a:solidFill>
                          <a:effectLst/>
                          <a:latin typeface="Calibri" panose="020F0502020204030204" pitchFamily="34" charset="0"/>
                        </a:rPr>
                        <a:t>30.5</a:t>
                      </a:r>
                    </a:p>
                  </a:txBody>
                  <a:tcPr marL="9147" marR="9147" marT="9147"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0.525</a:t>
                      </a:r>
                    </a:p>
                  </a:txBody>
                  <a:tcPr marL="9147" marR="9147" marT="9147"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240</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126</a:t>
                      </a:r>
                    </a:p>
                  </a:txBody>
                  <a:tcPr marL="9147" marR="9147" marT="9147"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700" b="0" i="0" u="none" strike="noStrike" dirty="0">
                          <a:solidFill>
                            <a:srgbClr val="000000"/>
                          </a:solidFill>
                          <a:effectLst/>
                          <a:latin typeface="Calibri" panose="020F0502020204030204" pitchFamily="34" charset="0"/>
                        </a:rPr>
                        <a:t>15.75</a:t>
                      </a:r>
                    </a:p>
                  </a:txBody>
                  <a:tcPr marL="9147" marR="9147" marT="9147"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17" name="Subtitle 2"/>
          <p:cNvSpPr txBox="1">
            <a:spLocks/>
          </p:cNvSpPr>
          <p:nvPr/>
        </p:nvSpPr>
        <p:spPr>
          <a:xfrm>
            <a:off x="18325973" y="3227078"/>
            <a:ext cx="8345715" cy="10061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schedule duration </a:t>
            </a:r>
            <a:r>
              <a:rPr lang="en-US" sz="3200" b="1" cap="none" spc="300" dirty="0" smtClean="0">
                <a:solidFill>
                  <a:schemeClr val="bg2">
                    <a:lumMod val="60000"/>
                    <a:lumOff val="40000"/>
                  </a:schemeClr>
                </a:solidFill>
                <a:latin typeface="Calibri Light" panose="020F0302020204030204" pitchFamily="34" charset="0"/>
              </a:rPr>
              <a:t>|</a:t>
            </a:r>
            <a:r>
              <a:rPr lang="en-US" sz="3200" cap="none" spc="300" dirty="0" smtClean="0">
                <a:solidFill>
                  <a:schemeClr val="tx1"/>
                </a:solidFill>
                <a:latin typeface="Calibri Light" panose="020F0302020204030204" pitchFamily="34" charset="0"/>
              </a:rPr>
              <a:t> </a:t>
            </a:r>
            <a:r>
              <a:rPr lang="en-US" sz="3200" b="1" cap="none" spc="300" dirty="0" smtClean="0">
                <a:solidFill>
                  <a:schemeClr val="tx1"/>
                </a:solidFill>
                <a:latin typeface="Calibri Light" panose="020F0302020204030204" pitchFamily="34" charset="0"/>
              </a:rPr>
              <a:t>1 month</a:t>
            </a: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305017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4"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9165771" y="2687782"/>
            <a:ext cx="91440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a:solidFill>
                  <a:schemeClr val="bg2">
                    <a:lumMod val="60000"/>
                    <a:lumOff val="40000"/>
                  </a:schemeClr>
                </a:solidFill>
                <a:latin typeface="Calibri Light" panose="020F0302020204030204" pitchFamily="34" charset="0"/>
              </a:rPr>
              <a:t>s</a:t>
            </a:r>
            <a:r>
              <a:rPr lang="en-US" sz="4800" cap="none" dirty="0" smtClean="0">
                <a:solidFill>
                  <a:schemeClr val="bg2">
                    <a:lumMod val="60000"/>
                    <a:lumOff val="40000"/>
                  </a:schemeClr>
                </a:solidFill>
                <a:latin typeface="Calibri Light" panose="020F0302020204030204" pitchFamily="34" charset="0"/>
              </a:rPr>
              <a:t> t r u c t u r a l   b r e a d t h</a:t>
            </a:r>
          </a:p>
        </p:txBody>
      </p:sp>
      <p:sp>
        <p:nvSpPr>
          <p:cNvPr id="13" name="Title 1"/>
          <p:cNvSpPr txBox="1">
            <a:spLocks/>
          </p:cNvSpPr>
          <p:nvPr/>
        </p:nvSpPr>
        <p:spPr>
          <a:xfrm>
            <a:off x="25889605"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8"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bg2">
                    <a:lumMod val="60000"/>
                    <a:lumOff val="40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3895935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546" b="9459"/>
          <a:stretch/>
        </p:blipFill>
        <p:spPr>
          <a:xfrm>
            <a:off x="9390810" y="1562099"/>
            <a:ext cx="8667750" cy="4083051"/>
          </a:xfrm>
          <a:prstGeom prst="rect">
            <a:avLst/>
          </a:prstGeom>
        </p:spPr>
      </p:pic>
      <p:pic>
        <p:nvPicPr>
          <p:cNvPr id="28" name="Picture 27"/>
          <p:cNvPicPr>
            <a:picLocks noChangeAspect="1"/>
          </p:cNvPicPr>
          <p:nvPr/>
        </p:nvPicPr>
        <p:blipFill rotWithShape="1">
          <a:blip r:embed="rId3"/>
          <a:srcRect l="55313" t="6546" r="1" b="9591"/>
          <a:stretch/>
        </p:blipFill>
        <p:spPr>
          <a:xfrm>
            <a:off x="14179550" y="1562100"/>
            <a:ext cx="3873342" cy="4076700"/>
          </a:xfrm>
          <a:prstGeom prst="rect">
            <a:avLst/>
          </a:prstGeom>
        </p:spPr>
      </p:pic>
      <p:sp>
        <p:nvSpPr>
          <p:cNvPr id="13" name="Title 1"/>
          <p:cNvSpPr txBox="1">
            <a:spLocks/>
          </p:cNvSpPr>
          <p:nvPr/>
        </p:nvSpPr>
        <p:spPr>
          <a:xfrm>
            <a:off x="25889605"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8"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bg2">
                    <a:lumMod val="60000"/>
                    <a:lumOff val="40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
        <p:nvSpPr>
          <p:cNvPr id="10"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roof analysis</a:t>
            </a:r>
          </a:p>
        </p:txBody>
      </p:sp>
      <p:sp>
        <p:nvSpPr>
          <p:cNvPr id="11"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deck type</a:t>
            </a:r>
          </a:p>
        </p:txBody>
      </p:sp>
      <p:sp>
        <p:nvSpPr>
          <p:cNvPr id="39" name="Subtitle 2"/>
          <p:cNvSpPr txBox="1">
            <a:spLocks/>
          </p:cNvSpPr>
          <p:nvPr/>
        </p:nvSpPr>
        <p:spPr>
          <a:xfrm>
            <a:off x="17126858" y="2915434"/>
            <a:ext cx="9505042" cy="637749"/>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800" cap="none" spc="300" dirty="0">
                <a:solidFill>
                  <a:schemeClr val="tx1"/>
                </a:solidFill>
                <a:latin typeface="Calibri Light" panose="020F0302020204030204" pitchFamily="34" charset="0"/>
              </a:rPr>
              <a:t>c</a:t>
            </a:r>
            <a:r>
              <a:rPr lang="en-US" sz="2800" cap="none" spc="300" dirty="0" smtClean="0">
                <a:solidFill>
                  <a:schemeClr val="tx1"/>
                </a:solidFill>
                <a:latin typeface="Calibri Light" panose="020F0302020204030204" pitchFamily="34" charset="0"/>
              </a:rPr>
              <a:t>omposite </a:t>
            </a:r>
            <a:r>
              <a:rPr lang="en-US" sz="2800" b="1" cap="none" spc="300" dirty="0" smtClean="0">
                <a:solidFill>
                  <a:schemeClr val="bg2">
                    <a:lumMod val="60000"/>
                    <a:lumOff val="40000"/>
                  </a:schemeClr>
                </a:solidFill>
                <a:latin typeface="Calibri Light" panose="020F0302020204030204" pitchFamily="34" charset="0"/>
              </a:rPr>
              <a:t>|</a:t>
            </a:r>
            <a:r>
              <a:rPr lang="en-US" sz="2800" cap="none" spc="300" dirty="0" smtClean="0">
                <a:solidFill>
                  <a:schemeClr val="tx1"/>
                </a:solidFill>
                <a:latin typeface="Calibri Light" panose="020F0302020204030204" pitchFamily="34" charset="0"/>
              </a:rPr>
              <a:t> 2VLI20</a:t>
            </a:r>
          </a:p>
          <a:p>
            <a:pPr algn="ctr"/>
            <a:r>
              <a:rPr lang="en-US" sz="3600" cap="none" spc="300" dirty="0" smtClean="0">
                <a:solidFill>
                  <a:schemeClr val="tx1"/>
                </a:solidFill>
                <a:latin typeface="Calibri Light" panose="020F0302020204030204" pitchFamily="34" charset="0"/>
              </a:rPr>
              <a:t>          </a:t>
            </a:r>
            <a:endParaRPr lang="en-US" sz="3600" b="1" cap="none" spc="300" dirty="0" smtClean="0">
              <a:solidFill>
                <a:schemeClr val="tx1"/>
              </a:solidFill>
              <a:latin typeface="Calibri Light" panose="020F0302020204030204" pitchFamily="34" charset="0"/>
            </a:endParaRPr>
          </a:p>
        </p:txBody>
      </p:sp>
      <p:sp>
        <p:nvSpPr>
          <p:cNvPr id="40" name="Rectangle 39"/>
          <p:cNvSpPr/>
          <p:nvPr/>
        </p:nvSpPr>
        <p:spPr>
          <a:xfrm>
            <a:off x="18341990" y="3642567"/>
            <a:ext cx="8156559" cy="523220"/>
          </a:xfrm>
          <a:prstGeom prst="rect">
            <a:avLst/>
          </a:prstGeom>
        </p:spPr>
        <p:txBody>
          <a:bodyPr wrap="square">
            <a:spAutoFit/>
          </a:bodyPr>
          <a:lstStyle/>
          <a:p>
            <a:pPr algn="ctr"/>
            <a:r>
              <a:rPr lang="en-US" sz="2800" spc="300" dirty="0">
                <a:latin typeface="Calibri Light" panose="020F0302020204030204" pitchFamily="34" charset="0"/>
              </a:rPr>
              <a:t>roof </a:t>
            </a:r>
            <a:r>
              <a:rPr lang="en-US" sz="2800" b="1" spc="300" dirty="0">
                <a:solidFill>
                  <a:schemeClr val="bg2">
                    <a:lumMod val="60000"/>
                    <a:lumOff val="40000"/>
                  </a:schemeClr>
                </a:solidFill>
                <a:latin typeface="Calibri Light" panose="020F0302020204030204" pitchFamily="34" charset="0"/>
              </a:rPr>
              <a:t>|</a:t>
            </a:r>
            <a:r>
              <a:rPr lang="en-US" sz="2800" spc="300" dirty="0">
                <a:latin typeface="Calibri Light" panose="020F0302020204030204" pitchFamily="34" charset="0"/>
              </a:rPr>
              <a:t> </a:t>
            </a:r>
            <a:r>
              <a:rPr lang="en-US" sz="2800" spc="300" dirty="0" smtClean="0">
                <a:latin typeface="Calibri Light" panose="020F0302020204030204" pitchFamily="34" charset="0"/>
              </a:rPr>
              <a:t>1.5B20</a:t>
            </a:r>
            <a:endParaRPr lang="en-US" sz="2800" b="1" spc="300" dirty="0">
              <a:latin typeface="Calibri Light" panose="020F0302020204030204" pitchFamily="34" charset="0"/>
            </a:endParaRPr>
          </a:p>
        </p:txBody>
      </p:sp>
      <p:sp>
        <p:nvSpPr>
          <p:cNvPr id="2" name="Rectangle 1"/>
          <p:cNvSpPr/>
          <p:nvPr/>
        </p:nvSpPr>
        <p:spPr>
          <a:xfrm>
            <a:off x="10539922" y="5815963"/>
            <a:ext cx="2457532" cy="461665"/>
          </a:xfrm>
          <a:prstGeom prst="rect">
            <a:avLst/>
          </a:prstGeom>
        </p:spPr>
        <p:txBody>
          <a:bodyPr wrap="none">
            <a:spAutoFit/>
          </a:bodyPr>
          <a:lstStyle/>
          <a:p>
            <a:r>
              <a:rPr lang="en-US" sz="2400" spc="300" dirty="0">
                <a:latin typeface="Calibri Light" panose="020F0302020204030204" pitchFamily="34" charset="0"/>
              </a:rPr>
              <a:t>m</a:t>
            </a:r>
            <a:r>
              <a:rPr lang="en-US" sz="2400" spc="300" dirty="0" smtClean="0">
                <a:latin typeface="Calibri Light" panose="020F0302020204030204" pitchFamily="34" charset="0"/>
              </a:rPr>
              <a:t>odule layout</a:t>
            </a:r>
            <a:endParaRPr lang="en-US" sz="2400" dirty="0"/>
          </a:p>
        </p:txBody>
      </p:sp>
      <p:pic>
        <p:nvPicPr>
          <p:cNvPr id="4" name="Picture 3"/>
          <p:cNvPicPr>
            <a:picLocks noChangeAspect="1"/>
          </p:cNvPicPr>
          <p:nvPr/>
        </p:nvPicPr>
        <p:blipFill>
          <a:blip r:embed="rId5"/>
          <a:stretch>
            <a:fillRect/>
          </a:stretch>
        </p:blipFill>
        <p:spPr>
          <a:xfrm>
            <a:off x="10018267" y="1559642"/>
            <a:ext cx="3592654" cy="4075844"/>
          </a:xfrm>
          <a:prstGeom prst="rect">
            <a:avLst/>
          </a:prstGeom>
        </p:spPr>
      </p:pic>
      <p:pic>
        <p:nvPicPr>
          <p:cNvPr id="43" name="Picture 42" descr="https://conceptdraw.com/a2347c3/p6/preview/640/pict--north-arrow-4-map-symbols-vector-stencils-library"/>
          <p:cNvPicPr/>
          <p:nvPr/>
        </p:nvPicPr>
        <p:blipFill rotWithShape="1">
          <a:blip r:embed="rId6" cstate="print">
            <a:extLst>
              <a:ext uri="{28A0092B-C50C-407E-A947-70E740481C1C}">
                <a14:useLocalDpi xmlns:a14="http://schemas.microsoft.com/office/drawing/2010/main" val="0"/>
              </a:ext>
            </a:extLst>
          </a:blip>
          <a:srcRect l="39323" r="40312"/>
          <a:stretch/>
        </p:blipFill>
        <p:spPr bwMode="auto">
          <a:xfrm>
            <a:off x="17396398" y="5718511"/>
            <a:ext cx="704631" cy="75010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41" name="Rectangle 40"/>
          <p:cNvSpPr/>
          <p:nvPr/>
        </p:nvSpPr>
        <p:spPr>
          <a:xfrm>
            <a:off x="10055910" y="3019426"/>
            <a:ext cx="2307539" cy="1395656"/>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 name="Group 5"/>
          <p:cNvGrpSpPr/>
          <p:nvPr/>
        </p:nvGrpSpPr>
        <p:grpSpPr>
          <a:xfrm>
            <a:off x="11268995" y="1826419"/>
            <a:ext cx="1865980" cy="3222994"/>
            <a:chOff x="11268995" y="1826419"/>
            <a:chExt cx="1865980" cy="3222994"/>
          </a:xfrm>
        </p:grpSpPr>
        <p:grpSp>
          <p:nvGrpSpPr>
            <p:cNvPr id="42" name="Group 41"/>
            <p:cNvGrpSpPr/>
            <p:nvPr/>
          </p:nvGrpSpPr>
          <p:grpSpPr>
            <a:xfrm>
              <a:off x="11268995" y="2385095"/>
              <a:ext cx="1865980" cy="2664318"/>
              <a:chOff x="15498419" y="2486240"/>
              <a:chExt cx="1865980" cy="2664318"/>
            </a:xfrm>
          </p:grpSpPr>
          <p:sp>
            <p:nvSpPr>
              <p:cNvPr id="44" name="Rectangle 43"/>
              <p:cNvSpPr/>
              <p:nvPr/>
            </p:nvSpPr>
            <p:spPr>
              <a:xfrm>
                <a:off x="15505910" y="2731853"/>
                <a:ext cx="1858487" cy="394585"/>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 name="Rectangle 45"/>
              <p:cNvSpPr/>
              <p:nvPr/>
            </p:nvSpPr>
            <p:spPr>
              <a:xfrm>
                <a:off x="16587273" y="3120570"/>
                <a:ext cx="777126" cy="2029988"/>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Rectangle 46"/>
              <p:cNvSpPr/>
              <p:nvPr/>
            </p:nvSpPr>
            <p:spPr>
              <a:xfrm>
                <a:off x="15505911" y="2486240"/>
                <a:ext cx="1858487" cy="253105"/>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Rectangle 47"/>
              <p:cNvSpPr/>
              <p:nvPr/>
            </p:nvSpPr>
            <p:spPr>
              <a:xfrm>
                <a:off x="15498419" y="4516227"/>
                <a:ext cx="1093848" cy="634331"/>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0" name="Rectangle 49"/>
            <p:cNvSpPr/>
            <p:nvPr/>
          </p:nvSpPr>
          <p:spPr>
            <a:xfrm>
              <a:off x="11276487" y="2090059"/>
              <a:ext cx="1506063" cy="295036"/>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Rectangle 50"/>
            <p:cNvSpPr/>
            <p:nvPr/>
          </p:nvSpPr>
          <p:spPr>
            <a:xfrm>
              <a:off x="11418203" y="1826419"/>
              <a:ext cx="1364348" cy="263639"/>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2" name="Rectangle 51"/>
          <p:cNvSpPr/>
          <p:nvPr/>
        </p:nvSpPr>
        <p:spPr>
          <a:xfrm>
            <a:off x="14246910" y="3038476"/>
            <a:ext cx="2307539" cy="1395656"/>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53" name="Group 52"/>
          <p:cNvGrpSpPr/>
          <p:nvPr/>
        </p:nvGrpSpPr>
        <p:grpSpPr>
          <a:xfrm>
            <a:off x="15459995" y="1845469"/>
            <a:ext cx="1865980" cy="3222994"/>
            <a:chOff x="11268995" y="1826419"/>
            <a:chExt cx="1865980" cy="3222994"/>
          </a:xfrm>
        </p:grpSpPr>
        <p:grpSp>
          <p:nvGrpSpPr>
            <p:cNvPr id="54" name="Group 53"/>
            <p:cNvGrpSpPr/>
            <p:nvPr/>
          </p:nvGrpSpPr>
          <p:grpSpPr>
            <a:xfrm>
              <a:off x="11268995" y="2385095"/>
              <a:ext cx="1865980" cy="2664318"/>
              <a:chOff x="15498419" y="2486240"/>
              <a:chExt cx="1865980" cy="2664318"/>
            </a:xfrm>
          </p:grpSpPr>
          <p:sp>
            <p:nvSpPr>
              <p:cNvPr id="57" name="Rectangle 56"/>
              <p:cNvSpPr/>
              <p:nvPr/>
            </p:nvSpPr>
            <p:spPr>
              <a:xfrm>
                <a:off x="15505910" y="2731853"/>
                <a:ext cx="1858487" cy="394585"/>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 name="Rectangle 57"/>
              <p:cNvSpPr/>
              <p:nvPr/>
            </p:nvSpPr>
            <p:spPr>
              <a:xfrm>
                <a:off x="16587273" y="3120570"/>
                <a:ext cx="777126" cy="2029988"/>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 name="Rectangle 58"/>
              <p:cNvSpPr/>
              <p:nvPr/>
            </p:nvSpPr>
            <p:spPr>
              <a:xfrm>
                <a:off x="15505911" y="2486240"/>
                <a:ext cx="1858487" cy="253105"/>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 name="Rectangle 59"/>
              <p:cNvSpPr/>
              <p:nvPr/>
            </p:nvSpPr>
            <p:spPr>
              <a:xfrm>
                <a:off x="15498419" y="4516227"/>
                <a:ext cx="1093848" cy="634331"/>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5" name="Rectangle 54"/>
            <p:cNvSpPr/>
            <p:nvPr/>
          </p:nvSpPr>
          <p:spPr>
            <a:xfrm>
              <a:off x="11276487" y="2090059"/>
              <a:ext cx="1506063" cy="295036"/>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 name="Rectangle 55"/>
            <p:cNvSpPr/>
            <p:nvPr/>
          </p:nvSpPr>
          <p:spPr>
            <a:xfrm>
              <a:off x="11418203" y="1826419"/>
              <a:ext cx="1364348" cy="263639"/>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34" name="Picture 33"/>
          <p:cNvPicPr>
            <a:picLocks noChangeAspect="1"/>
          </p:cNvPicPr>
          <p:nvPr/>
        </p:nvPicPr>
        <p:blipFill rotWithShape="1">
          <a:blip r:embed="rId7">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922004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1000"/>
                                        <p:tgtEl>
                                          <p:spTgt spid="3"/>
                                        </p:tgtEl>
                                      </p:cBhvr>
                                    </p:animEffect>
                                    <p:set>
                                      <p:cBhvr>
                                        <p:cTn id="21" dur="1" fill="hold">
                                          <p:stCondLst>
                                            <p:cond delay="999"/>
                                          </p:stCondLst>
                                        </p:cTn>
                                        <p:tgtEl>
                                          <p:spTgt spid="3"/>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9" grpId="0"/>
      <p:bldP spid="40" grpId="0"/>
      <p:bldP spid="2" grpId="0"/>
      <p:bldP spid="41" grpId="0" animBg="1"/>
      <p:bldP spid="5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Rectangle 21"/>
              <p:cNvSpPr/>
              <p:nvPr/>
            </p:nvSpPr>
            <p:spPr>
              <a:xfrm>
                <a:off x="9652339" y="1821589"/>
                <a:ext cx="8728237" cy="7575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2400" i="1" dirty="0" smtClean="0">
                          <a:latin typeface="Calibri Light" panose="020F0302020204030204" pitchFamily="34" charset="0"/>
                          <a:ea typeface="Times New Roman" panose="02020603050405020304" pitchFamily="18" charset="0"/>
                          <a:cs typeface="Times New Roman" panose="02020603050405020304" pitchFamily="18" charset="0"/>
                        </a:rPr>
                        <m:t>W</m:t>
                      </m:r>
                      <m:r>
                        <m:rPr>
                          <m:nor/>
                        </m:rPr>
                        <a:rPr lang="en-US" sz="2000" i="1" baseline="-25000" dirty="0" smtClean="0">
                          <a:latin typeface="Calibri Light" panose="020F0302020204030204" pitchFamily="34" charset="0"/>
                          <a:ea typeface="Times New Roman" panose="02020603050405020304" pitchFamily="18" charset="0"/>
                          <a:cs typeface="Times New Roman" panose="02020603050405020304" pitchFamily="18" charset="0"/>
                        </a:rPr>
                        <m:t>TL</m:t>
                      </m:r>
                      <m:r>
                        <a:rPr lang="en-US" sz="2000" b="0" i="0" baseline="-25000" dirty="0" smtClean="0">
                          <a:latin typeface="Cambria Math" panose="02040503050406030204" pitchFamily="18" charset="0"/>
                          <a:ea typeface="Times New Roman" panose="02020603050405020304" pitchFamily="18" charset="0"/>
                          <a:cs typeface="Times New Roman" panose="02020603050405020304" pitchFamily="18" charset="0"/>
                        </a:rPr>
                        <m:t> </m:t>
                      </m:r>
                      <m:r>
                        <a:rPr lang="en-US" sz="2000" b="0" i="0" smtClean="0">
                          <a:latin typeface="Cambria Math" panose="02040503050406030204" pitchFamily="18" charset="0"/>
                        </a:rPr>
                        <m:t>=3</m:t>
                      </m:r>
                      <m:r>
                        <a:rPr lang="en-US" sz="2000">
                          <a:latin typeface="Cambria Math" panose="02040503050406030204" pitchFamily="18" charset="0"/>
                        </a:rPr>
                        <m:t>0</m:t>
                      </m:r>
                      <m:r>
                        <a:rPr lang="en-US" sz="2000" i="0">
                          <a:latin typeface="Cambria Math" panose="02040503050406030204" pitchFamily="18" charset="0"/>
                        </a:rPr>
                        <m:t> </m:t>
                      </m:r>
                      <m:r>
                        <a:rPr lang="en-US" sz="2000" i="1">
                          <a:latin typeface="Cambria Math" panose="02040503050406030204" pitchFamily="18" charset="0"/>
                        </a:rPr>
                        <m:t>𝑝𝑠𝑓</m:t>
                      </m:r>
                      <m:r>
                        <a:rPr lang="en-US" sz="2000" i="0">
                          <a:latin typeface="Cambria Math" panose="02040503050406030204" pitchFamily="18" charset="0"/>
                        </a:rPr>
                        <m:t>+2 </m:t>
                      </m:r>
                      <m:r>
                        <a:rPr lang="en-US" sz="2000" i="1">
                          <a:latin typeface="Cambria Math" panose="02040503050406030204" pitchFamily="18" charset="0"/>
                        </a:rPr>
                        <m:t>𝑝𝑠𝑓</m:t>
                      </m:r>
                      <m:r>
                        <a:rPr lang="en-US" sz="2000" i="0">
                          <a:latin typeface="Cambria Math" panose="02040503050406030204" pitchFamily="18" charset="0"/>
                        </a:rPr>
                        <m:t>+10 </m:t>
                      </m:r>
                      <m:r>
                        <a:rPr lang="en-US" sz="2000" i="1">
                          <a:latin typeface="Cambria Math" panose="02040503050406030204" pitchFamily="18" charset="0"/>
                        </a:rPr>
                        <m:t>𝑝𝑠𝑓</m:t>
                      </m:r>
                      <m:r>
                        <a:rPr lang="en-US" sz="2000" i="0">
                          <a:latin typeface="Cambria Math" panose="02040503050406030204" pitchFamily="18" charset="0"/>
                        </a:rPr>
                        <m:t>+</m:t>
                      </m:r>
                      <m:r>
                        <a:rPr lang="en-US" sz="2000" b="0" i="0" smtClean="0">
                          <a:latin typeface="Cambria Math" panose="02040503050406030204" pitchFamily="18" charset="0"/>
                        </a:rPr>
                        <m:t>1.97</m:t>
                      </m:r>
                      <m:r>
                        <a:rPr lang="en-US" sz="2000" i="0">
                          <a:latin typeface="Cambria Math" panose="02040503050406030204" pitchFamily="18" charset="0"/>
                        </a:rPr>
                        <m:t> </m:t>
                      </m:r>
                      <m:r>
                        <a:rPr lang="en-US" sz="2000" i="1">
                          <a:latin typeface="Cambria Math" panose="02040503050406030204" pitchFamily="18" charset="0"/>
                        </a:rPr>
                        <m:t>𝑝𝑠𝑓</m:t>
                      </m:r>
                      <m:r>
                        <a:rPr lang="en-US" sz="2000" i="0">
                          <a:latin typeface="Cambria Math" panose="02040503050406030204" pitchFamily="18" charset="0"/>
                        </a:rPr>
                        <m:t>+</m:t>
                      </m:r>
                      <m:r>
                        <a:rPr lang="en-US" sz="2000" b="0" i="1" smtClean="0">
                          <a:latin typeface="Cambria Math" panose="02040503050406030204" pitchFamily="18" charset="0"/>
                        </a:rPr>
                        <m:t>5 </m:t>
                      </m:r>
                      <m:r>
                        <a:rPr lang="en-US" sz="2000" b="0" i="1" smtClean="0">
                          <a:latin typeface="Cambria Math" panose="02040503050406030204" pitchFamily="18" charset="0"/>
                        </a:rPr>
                        <m:t>𝑝𝑠𝑓</m:t>
                      </m:r>
                      <m:r>
                        <a:rPr lang="en-US" sz="2000" b="0" i="1" smtClean="0">
                          <a:latin typeface="Cambria Math" panose="02040503050406030204" pitchFamily="18" charset="0"/>
                        </a:rPr>
                        <m:t>+ </m:t>
                      </m:r>
                      <m:f>
                        <m:fPr>
                          <m:ctrlPr>
                            <a:rPr lang="en-US" sz="2000" i="1">
                              <a:latin typeface="Cambria Math" panose="02040503050406030204" pitchFamily="18" charset="0"/>
                            </a:rPr>
                          </m:ctrlPr>
                        </m:fPr>
                        <m:num>
                          <m:r>
                            <a:rPr lang="en-US" sz="2000" i="0">
                              <a:latin typeface="Cambria Math" panose="02040503050406030204" pitchFamily="18" charset="0"/>
                            </a:rPr>
                            <m:t>56 </m:t>
                          </m:r>
                          <m:r>
                            <a:rPr lang="en-US" sz="2000" i="1">
                              <a:latin typeface="Cambria Math" panose="02040503050406030204" pitchFamily="18" charset="0"/>
                            </a:rPr>
                            <m:t>𝑙𝑏𝑠</m:t>
                          </m:r>
                          <m:r>
                            <a:rPr lang="en-US" sz="2000" i="0">
                              <a:latin typeface="Cambria Math" panose="02040503050406030204" pitchFamily="18" charset="0"/>
                            </a:rPr>
                            <m:t>.  × 1</m:t>
                          </m:r>
                          <m:r>
                            <a:rPr lang="en-US" sz="2000" b="0" i="0" smtClean="0">
                              <a:latin typeface="Cambria Math" panose="02040503050406030204" pitchFamily="18" charset="0"/>
                            </a:rPr>
                            <m:t>10</m:t>
                          </m:r>
                          <m:r>
                            <a:rPr lang="en-US" sz="2000" i="0">
                              <a:latin typeface="Cambria Math" panose="02040503050406030204" pitchFamily="18" charset="0"/>
                            </a:rPr>
                            <m:t> </m:t>
                          </m:r>
                          <m:r>
                            <a:rPr lang="en-US" sz="2000" i="1">
                              <a:latin typeface="Cambria Math" panose="02040503050406030204" pitchFamily="18" charset="0"/>
                            </a:rPr>
                            <m:t>𝑝𝑎𝑛𝑒𝑙𝑠</m:t>
                          </m:r>
                        </m:num>
                        <m:den>
                          <m:r>
                            <a:rPr lang="en-US" sz="2000" b="0" i="0" smtClean="0">
                              <a:latin typeface="Cambria Math" panose="02040503050406030204" pitchFamily="18" charset="0"/>
                            </a:rPr>
                            <m:t>2957</m:t>
                          </m:r>
                          <m:r>
                            <a:rPr lang="en-US" sz="2000" i="0">
                              <a:latin typeface="Cambria Math" panose="02040503050406030204" pitchFamily="18" charset="0"/>
                            </a:rPr>
                            <m:t> </m:t>
                          </m:r>
                          <m:r>
                            <a:rPr lang="en-US" sz="2000" i="1">
                              <a:latin typeface="Cambria Math" panose="02040503050406030204" pitchFamily="18" charset="0"/>
                            </a:rPr>
                            <m:t>𝑆𝐹</m:t>
                          </m:r>
                        </m:den>
                      </m:f>
                    </m:oMath>
                  </m:oMathPara>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9652339" y="1821589"/>
                <a:ext cx="8728237" cy="75758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677739" y="4290715"/>
                <a:ext cx="8728237" cy="7575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2400" i="1" dirty="0" smtClean="0">
                          <a:latin typeface="Calibri Light" panose="020F0302020204030204" pitchFamily="34" charset="0"/>
                          <a:ea typeface="Times New Roman" panose="02020603050405020304" pitchFamily="18" charset="0"/>
                          <a:cs typeface="Times New Roman" panose="02020603050405020304" pitchFamily="18" charset="0"/>
                        </a:rPr>
                        <m:t>W</m:t>
                      </m:r>
                      <m:r>
                        <m:rPr>
                          <m:nor/>
                        </m:rPr>
                        <a:rPr lang="en-US" sz="2000" i="1" baseline="-25000" dirty="0" smtClean="0">
                          <a:latin typeface="Calibri Light" panose="020F0302020204030204" pitchFamily="34" charset="0"/>
                          <a:ea typeface="Times New Roman" panose="02020603050405020304" pitchFamily="18" charset="0"/>
                          <a:cs typeface="Times New Roman" panose="02020603050405020304" pitchFamily="18" charset="0"/>
                        </a:rPr>
                        <m:t>TL</m:t>
                      </m:r>
                      <m:r>
                        <a:rPr lang="en-US" sz="2000" b="0" i="0" smtClean="0">
                          <a:latin typeface="Cambria Math" panose="02040503050406030204" pitchFamily="18" charset="0"/>
                        </a:rPr>
                        <m:t>=3</m:t>
                      </m:r>
                      <m:r>
                        <a:rPr lang="en-US" sz="2000">
                          <a:latin typeface="Cambria Math" panose="02040503050406030204" pitchFamily="18" charset="0"/>
                        </a:rPr>
                        <m:t>0</m:t>
                      </m:r>
                      <m:r>
                        <a:rPr lang="en-US" sz="2000" i="0">
                          <a:latin typeface="Cambria Math" panose="02040503050406030204" pitchFamily="18" charset="0"/>
                        </a:rPr>
                        <m:t> </m:t>
                      </m:r>
                      <m:r>
                        <a:rPr lang="en-US" sz="2000" i="1">
                          <a:latin typeface="Cambria Math" panose="02040503050406030204" pitchFamily="18" charset="0"/>
                        </a:rPr>
                        <m:t>𝑝𝑠𝑓</m:t>
                      </m:r>
                      <m:r>
                        <a:rPr lang="en-US" sz="2000" i="0">
                          <a:latin typeface="Cambria Math" panose="02040503050406030204" pitchFamily="18" charset="0"/>
                        </a:rPr>
                        <m:t>+2 </m:t>
                      </m:r>
                      <m:r>
                        <a:rPr lang="en-US" sz="2000" i="1">
                          <a:latin typeface="Cambria Math" panose="02040503050406030204" pitchFamily="18" charset="0"/>
                        </a:rPr>
                        <m:t>𝑝𝑠𝑓</m:t>
                      </m:r>
                      <m:r>
                        <a:rPr lang="en-US" sz="2000" i="0">
                          <a:latin typeface="Cambria Math" panose="02040503050406030204" pitchFamily="18" charset="0"/>
                        </a:rPr>
                        <m:t>+10 </m:t>
                      </m:r>
                      <m:r>
                        <a:rPr lang="en-US" sz="2000" i="1">
                          <a:latin typeface="Cambria Math" panose="02040503050406030204" pitchFamily="18" charset="0"/>
                        </a:rPr>
                        <m:t>𝑝𝑠𝑓</m:t>
                      </m:r>
                      <m:r>
                        <a:rPr lang="en-US" sz="2000" i="0">
                          <a:latin typeface="Cambria Math" panose="02040503050406030204" pitchFamily="18" charset="0"/>
                        </a:rPr>
                        <m:t>+2.</m:t>
                      </m:r>
                      <m:r>
                        <a:rPr lang="en-US" sz="2000" i="0" smtClean="0">
                          <a:latin typeface="Cambria Math" panose="02040503050406030204" pitchFamily="18" charset="0"/>
                        </a:rPr>
                        <m:t>1</m:t>
                      </m:r>
                      <m:r>
                        <a:rPr lang="en-US" sz="2000" i="0">
                          <a:latin typeface="Cambria Math" panose="02040503050406030204" pitchFamily="18" charset="0"/>
                        </a:rPr>
                        <m:t>4 </m:t>
                      </m:r>
                      <m:r>
                        <a:rPr lang="en-US" sz="2000" i="1">
                          <a:latin typeface="Cambria Math" panose="02040503050406030204" pitchFamily="18" charset="0"/>
                        </a:rPr>
                        <m:t>𝑝𝑠𝑓</m:t>
                      </m:r>
                      <m:r>
                        <a:rPr lang="en-US" sz="2000" i="0">
                          <a:latin typeface="Cambria Math" panose="02040503050406030204" pitchFamily="18" charset="0"/>
                        </a:rPr>
                        <m:t>+</m:t>
                      </m:r>
                      <m:r>
                        <a:rPr lang="en-US" sz="2000" b="0" i="1" smtClean="0">
                          <a:latin typeface="Cambria Math" panose="02040503050406030204" pitchFamily="18" charset="0"/>
                        </a:rPr>
                        <m:t>5 </m:t>
                      </m:r>
                      <m:r>
                        <a:rPr lang="en-US" sz="2000" b="0" i="1" smtClean="0">
                          <a:latin typeface="Cambria Math" panose="02040503050406030204" pitchFamily="18" charset="0"/>
                        </a:rPr>
                        <m:t>𝑝𝑠𝑓</m:t>
                      </m:r>
                      <m:r>
                        <a:rPr lang="en-US" sz="2000" b="0" i="1" smtClean="0">
                          <a:latin typeface="Cambria Math" panose="02040503050406030204" pitchFamily="18" charset="0"/>
                        </a:rPr>
                        <m:t>+ </m:t>
                      </m:r>
                      <m:f>
                        <m:fPr>
                          <m:ctrlPr>
                            <a:rPr lang="en-US" sz="2000" i="1">
                              <a:latin typeface="Cambria Math" panose="02040503050406030204" pitchFamily="18" charset="0"/>
                            </a:rPr>
                          </m:ctrlPr>
                        </m:fPr>
                        <m:num>
                          <m:r>
                            <a:rPr lang="en-US" sz="2000" i="0">
                              <a:latin typeface="Cambria Math" panose="02040503050406030204" pitchFamily="18" charset="0"/>
                            </a:rPr>
                            <m:t>56 </m:t>
                          </m:r>
                          <m:r>
                            <a:rPr lang="en-US" sz="2000" i="1">
                              <a:latin typeface="Cambria Math" panose="02040503050406030204" pitchFamily="18" charset="0"/>
                            </a:rPr>
                            <m:t>𝑙𝑏𝑠</m:t>
                          </m:r>
                          <m:r>
                            <a:rPr lang="en-US" sz="2000" i="0">
                              <a:latin typeface="Cambria Math" panose="02040503050406030204" pitchFamily="18" charset="0"/>
                            </a:rPr>
                            <m:t>.  × 1</m:t>
                          </m:r>
                          <m:r>
                            <a:rPr lang="en-US" sz="2000" b="0" i="0" smtClean="0">
                              <a:latin typeface="Cambria Math" panose="02040503050406030204" pitchFamily="18" charset="0"/>
                            </a:rPr>
                            <m:t>30</m:t>
                          </m:r>
                          <m:r>
                            <a:rPr lang="en-US" sz="2000" i="0">
                              <a:latin typeface="Cambria Math" panose="02040503050406030204" pitchFamily="18" charset="0"/>
                            </a:rPr>
                            <m:t> </m:t>
                          </m:r>
                          <m:r>
                            <a:rPr lang="en-US" sz="2000" i="1">
                              <a:latin typeface="Cambria Math" panose="02040503050406030204" pitchFamily="18" charset="0"/>
                            </a:rPr>
                            <m:t>𝑝𝑎𝑛𝑒𝑙𝑠</m:t>
                          </m:r>
                        </m:num>
                        <m:den>
                          <m:r>
                            <a:rPr lang="en-US" sz="2000" i="0">
                              <a:latin typeface="Cambria Math" panose="02040503050406030204" pitchFamily="18" charset="0"/>
                            </a:rPr>
                            <m:t>4</m:t>
                          </m:r>
                          <m:r>
                            <a:rPr lang="en-US" sz="2000" b="0" i="0" smtClean="0">
                              <a:latin typeface="Cambria Math" panose="02040503050406030204" pitchFamily="18" charset="0"/>
                            </a:rPr>
                            <m:t>30</m:t>
                          </m:r>
                          <m:r>
                            <a:rPr lang="en-US" sz="2000" i="0">
                              <a:latin typeface="Cambria Math" panose="02040503050406030204" pitchFamily="18" charset="0"/>
                            </a:rPr>
                            <m:t>0 </m:t>
                          </m:r>
                          <m:r>
                            <a:rPr lang="en-US" sz="2000" i="1">
                              <a:latin typeface="Cambria Math" panose="02040503050406030204" pitchFamily="18" charset="0"/>
                            </a:rPr>
                            <m:t>𝑆𝐹</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9677739" y="4290715"/>
                <a:ext cx="8728237" cy="757580"/>
              </a:xfrm>
              <a:prstGeom prst="rect">
                <a:avLst/>
              </a:prstGeom>
              <a:blipFill rotWithShape="0">
                <a:blip r:embed="rId4"/>
                <a:stretch>
                  <a:fillRect/>
                </a:stretch>
              </a:blipFill>
            </p:spPr>
            <p:txBody>
              <a:bodyPr/>
              <a:lstStyle/>
              <a:p>
                <a:r>
                  <a:rPr lang="en-US">
                    <a:noFill/>
                  </a:rPr>
                  <a:t> </a:t>
                </a:r>
              </a:p>
            </p:txBody>
          </p:sp>
        </mc:Fallback>
      </mc:AlternateContent>
      <p:sp>
        <p:nvSpPr>
          <p:cNvPr id="41" name="Subtitle 2"/>
          <p:cNvSpPr txBox="1">
            <a:spLocks/>
          </p:cNvSpPr>
          <p:nvPr/>
        </p:nvSpPr>
        <p:spPr>
          <a:xfrm>
            <a:off x="9775330" y="1172909"/>
            <a:ext cx="7857736" cy="4986591"/>
          </a:xfrm>
          <a:prstGeom prst="rect">
            <a:avLst/>
          </a:prstGeom>
          <a:noFill/>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live</a:t>
            </a:r>
          </a:p>
          <a:p>
            <a:r>
              <a:rPr lang="en-US" sz="2400" cap="none" spc="300" dirty="0">
                <a:solidFill>
                  <a:schemeClr val="tx1"/>
                </a:solidFill>
                <a:latin typeface="Calibri Light" panose="020F0302020204030204" pitchFamily="34" charset="0"/>
              </a:rPr>
              <a:t>	</a:t>
            </a:r>
            <a:r>
              <a:rPr lang="en-US" sz="2400" cap="none" spc="300" dirty="0" smtClean="0">
                <a:solidFill>
                  <a:schemeClr val="tx1"/>
                </a:solidFill>
                <a:latin typeface="Calibri Light" panose="020F0302020204030204" pitchFamily="34" charset="0"/>
              </a:rPr>
              <a:t>minimum live load </a:t>
            </a:r>
            <a:r>
              <a:rPr lang="en-US" sz="2400" cap="none" spc="300" dirty="0" smtClean="0">
                <a:solidFill>
                  <a:schemeClr val="bg2">
                    <a:lumMod val="60000"/>
                    <a:lumOff val="40000"/>
                  </a:schemeClr>
                </a:solidFill>
                <a:latin typeface="Calibri Light" panose="020F0302020204030204" pitchFamily="34" charset="0"/>
              </a:rPr>
              <a:t>|</a:t>
            </a:r>
            <a:r>
              <a:rPr lang="en-US" sz="2400" cap="none" spc="300" dirty="0" smtClean="0">
                <a:solidFill>
                  <a:schemeClr val="tx1"/>
                </a:solidFill>
                <a:latin typeface="Calibri Light" panose="020F0302020204030204" pitchFamily="34" charset="0"/>
              </a:rPr>
              <a:t> 30 </a:t>
            </a:r>
            <a:r>
              <a:rPr lang="en-US" sz="2400" cap="none" spc="300" dirty="0" err="1" smtClean="0">
                <a:solidFill>
                  <a:schemeClr val="tx1"/>
                </a:solidFill>
                <a:latin typeface="Calibri Light" panose="020F0302020204030204" pitchFamily="34" charset="0"/>
              </a:rPr>
              <a:t>psf</a:t>
            </a:r>
            <a:endParaRPr lang="en-US" sz="2400" cap="none" spc="300" dirty="0" smtClean="0">
              <a:solidFill>
                <a:schemeClr val="tx1"/>
              </a:solidFill>
              <a:latin typeface="Calibri Light" panose="020F0302020204030204" pitchFamily="34" charset="0"/>
            </a:endParaRPr>
          </a:p>
          <a:p>
            <a:r>
              <a:rPr lang="en-US" sz="2400" cap="none" spc="300" dirty="0">
                <a:solidFill>
                  <a:schemeClr val="tx1"/>
                </a:solidFill>
                <a:latin typeface="Calibri Light" panose="020F0302020204030204" pitchFamily="34" charset="0"/>
              </a:rPr>
              <a:t>	</a:t>
            </a:r>
            <a:endParaRPr lang="en-US" sz="2400" cap="none" spc="300" dirty="0" smtClean="0">
              <a:solidFill>
                <a:schemeClr val="tx1"/>
              </a:solidFill>
              <a:latin typeface="Calibri Light" panose="020F0302020204030204" pitchFamily="34" charset="0"/>
            </a:endParaRPr>
          </a:p>
          <a:p>
            <a:endParaRPr lang="en-US" sz="800" cap="none" spc="300" dirty="0" smtClean="0">
              <a:solidFill>
                <a:schemeClr val="tx1"/>
              </a:solidFill>
              <a:latin typeface="Calibri Light" panose="020F0302020204030204" pitchFamily="34" charset="0"/>
            </a:endParaRPr>
          </a:p>
          <a:p>
            <a:r>
              <a:rPr lang="en-US" sz="2400" cap="none" spc="300" dirty="0" smtClean="0">
                <a:solidFill>
                  <a:schemeClr val="tx1"/>
                </a:solidFill>
                <a:latin typeface="Calibri Light" panose="020F0302020204030204" pitchFamily="34" charset="0"/>
              </a:rPr>
              <a:t>dead</a:t>
            </a:r>
          </a:p>
          <a:p>
            <a:r>
              <a:rPr lang="en-US" sz="2400" cap="none" spc="300" dirty="0" smtClean="0">
                <a:solidFill>
                  <a:schemeClr val="tx1"/>
                </a:solidFill>
                <a:latin typeface="Calibri Light" panose="020F0302020204030204" pitchFamily="34" charset="0"/>
              </a:rPr>
              <a:t>	rigid insulation </a:t>
            </a:r>
            <a:r>
              <a:rPr lang="en-US" sz="2400" cap="none" spc="300" dirty="0" smtClean="0">
                <a:solidFill>
                  <a:schemeClr val="bg2">
                    <a:lumMod val="60000"/>
                    <a:lumOff val="40000"/>
                  </a:schemeClr>
                </a:solidFill>
                <a:latin typeface="Calibri Light" panose="020F0302020204030204" pitchFamily="34" charset="0"/>
              </a:rPr>
              <a:t>|</a:t>
            </a:r>
            <a:r>
              <a:rPr lang="en-US" sz="2400" cap="none" spc="300" dirty="0" smtClean="0">
                <a:solidFill>
                  <a:schemeClr val="tx1"/>
                </a:solidFill>
                <a:latin typeface="Calibri Light" panose="020F0302020204030204" pitchFamily="34" charset="0"/>
              </a:rPr>
              <a:t> 2 </a:t>
            </a:r>
            <a:r>
              <a:rPr lang="en-US" sz="2400" cap="none" spc="300" dirty="0" err="1" smtClean="0">
                <a:solidFill>
                  <a:schemeClr val="tx1"/>
                </a:solidFill>
                <a:latin typeface="Calibri Light" panose="020F0302020204030204" pitchFamily="34" charset="0"/>
              </a:rPr>
              <a:t>psf</a:t>
            </a:r>
            <a:endParaRPr lang="en-US" sz="2400" cap="none" spc="300" dirty="0" smtClean="0">
              <a:solidFill>
                <a:schemeClr val="tx1"/>
              </a:solidFill>
              <a:latin typeface="Calibri Light" panose="020F0302020204030204" pitchFamily="34" charset="0"/>
            </a:endParaRPr>
          </a:p>
          <a:p>
            <a:r>
              <a:rPr lang="en-US" sz="2400" cap="none" spc="300" dirty="0">
                <a:solidFill>
                  <a:schemeClr val="tx1"/>
                </a:solidFill>
                <a:latin typeface="Calibri Light" panose="020F0302020204030204" pitchFamily="34" charset="0"/>
              </a:rPr>
              <a:t>	</a:t>
            </a:r>
            <a:r>
              <a:rPr lang="en-US" sz="2400" cap="none" spc="300" dirty="0" smtClean="0">
                <a:solidFill>
                  <a:schemeClr val="tx1"/>
                </a:solidFill>
                <a:latin typeface="Calibri Light" panose="020F0302020204030204" pitchFamily="34" charset="0"/>
              </a:rPr>
              <a:t>superimposed dead load </a:t>
            </a:r>
            <a:r>
              <a:rPr lang="en-US" sz="2400" cap="none" spc="300" dirty="0" smtClean="0">
                <a:solidFill>
                  <a:schemeClr val="bg2">
                    <a:lumMod val="60000"/>
                    <a:lumOff val="40000"/>
                  </a:schemeClr>
                </a:solidFill>
                <a:latin typeface="Calibri Light" panose="020F0302020204030204" pitchFamily="34" charset="0"/>
              </a:rPr>
              <a:t>|</a:t>
            </a:r>
            <a:r>
              <a:rPr lang="en-US" sz="2400" cap="none" spc="300" dirty="0" smtClean="0">
                <a:solidFill>
                  <a:schemeClr val="tx1"/>
                </a:solidFill>
                <a:latin typeface="Calibri Light" panose="020F0302020204030204" pitchFamily="34" charset="0"/>
              </a:rPr>
              <a:t> 10 </a:t>
            </a:r>
            <a:r>
              <a:rPr lang="en-US" sz="2400" cap="none" spc="300" dirty="0" err="1" smtClean="0">
                <a:solidFill>
                  <a:schemeClr val="tx1"/>
                </a:solidFill>
                <a:latin typeface="Calibri Light" panose="020F0302020204030204" pitchFamily="34" charset="0"/>
              </a:rPr>
              <a:t>psf</a:t>
            </a:r>
            <a:r>
              <a:rPr lang="en-US" sz="2400" cap="none" spc="300" dirty="0" smtClean="0">
                <a:solidFill>
                  <a:schemeClr val="tx1"/>
                </a:solidFill>
                <a:latin typeface="Calibri Light" panose="020F0302020204030204" pitchFamily="34" charset="0"/>
              </a:rPr>
              <a:t>				</a:t>
            </a:r>
          </a:p>
          <a:p>
            <a:r>
              <a:rPr lang="en-US" sz="2400" cap="none" spc="300" dirty="0">
                <a:solidFill>
                  <a:schemeClr val="tx1"/>
                </a:solidFill>
                <a:latin typeface="Calibri Light" panose="020F0302020204030204" pitchFamily="34" charset="0"/>
              </a:rPr>
              <a:t>	</a:t>
            </a:r>
            <a:r>
              <a:rPr lang="en-US" sz="2400" cap="none" spc="300" dirty="0" smtClean="0">
                <a:solidFill>
                  <a:schemeClr val="tx1"/>
                </a:solidFill>
                <a:latin typeface="Calibri Light" panose="020F0302020204030204" pitchFamily="34" charset="0"/>
              </a:rPr>
              <a:t>composite deck self-weight </a:t>
            </a:r>
            <a:r>
              <a:rPr lang="en-US" sz="2400" cap="none" spc="300" dirty="0" smtClean="0">
                <a:solidFill>
                  <a:schemeClr val="bg2">
                    <a:lumMod val="60000"/>
                    <a:lumOff val="40000"/>
                  </a:schemeClr>
                </a:solidFill>
                <a:latin typeface="Calibri Light" panose="020F0302020204030204" pitchFamily="34" charset="0"/>
              </a:rPr>
              <a:t>|</a:t>
            </a:r>
            <a:r>
              <a:rPr lang="en-US" sz="2400" cap="none" spc="300" dirty="0" smtClean="0">
                <a:solidFill>
                  <a:schemeClr val="tx1"/>
                </a:solidFill>
                <a:latin typeface="Calibri Light" panose="020F0302020204030204" pitchFamily="34" charset="0"/>
              </a:rPr>
              <a:t> 1.97 </a:t>
            </a:r>
            <a:r>
              <a:rPr lang="en-US" sz="2400" cap="none" spc="300" dirty="0" err="1" smtClean="0">
                <a:solidFill>
                  <a:schemeClr val="tx1"/>
                </a:solidFill>
                <a:latin typeface="Calibri Light" panose="020F0302020204030204" pitchFamily="34" charset="0"/>
              </a:rPr>
              <a:t>psf</a:t>
            </a:r>
            <a:endParaRPr lang="en-US" sz="2400" cap="none" spc="300" dirty="0" smtClean="0">
              <a:solidFill>
                <a:schemeClr val="tx1"/>
              </a:solidFill>
              <a:latin typeface="Calibri Light" panose="020F0302020204030204" pitchFamily="34" charset="0"/>
            </a:endParaRPr>
          </a:p>
          <a:p>
            <a:r>
              <a:rPr lang="en-US" sz="2400" cap="none" spc="300" dirty="0" smtClean="0">
                <a:solidFill>
                  <a:schemeClr val="tx1"/>
                </a:solidFill>
                <a:latin typeface="Calibri Light" panose="020F0302020204030204" pitchFamily="34" charset="0"/>
              </a:rPr>
              <a:t>	roof deck self-weight </a:t>
            </a:r>
            <a:r>
              <a:rPr lang="en-US" sz="2400" cap="none" spc="300" dirty="0" smtClean="0">
                <a:solidFill>
                  <a:schemeClr val="bg2">
                    <a:lumMod val="60000"/>
                    <a:lumOff val="40000"/>
                  </a:schemeClr>
                </a:solidFill>
                <a:latin typeface="Calibri Light" panose="020F0302020204030204" pitchFamily="34" charset="0"/>
              </a:rPr>
              <a:t>|</a:t>
            </a:r>
            <a:r>
              <a:rPr lang="en-US" sz="2400" cap="none" spc="300" dirty="0" smtClean="0">
                <a:solidFill>
                  <a:schemeClr val="tx1"/>
                </a:solidFill>
                <a:latin typeface="Calibri Light" panose="020F0302020204030204" pitchFamily="34" charset="0"/>
              </a:rPr>
              <a:t> 2.14 </a:t>
            </a:r>
            <a:r>
              <a:rPr lang="en-US" sz="2400" cap="none" spc="300" dirty="0" err="1" smtClean="0">
                <a:solidFill>
                  <a:schemeClr val="tx1"/>
                </a:solidFill>
                <a:latin typeface="Calibri Light" panose="020F0302020204030204" pitchFamily="34" charset="0"/>
              </a:rPr>
              <a:t>psf</a:t>
            </a:r>
            <a:endParaRPr lang="en-US" sz="2400" cap="none" spc="300" dirty="0" smtClean="0">
              <a:solidFill>
                <a:schemeClr val="tx1"/>
              </a:solidFill>
              <a:latin typeface="Calibri Light" panose="020F0302020204030204" pitchFamily="34" charset="0"/>
            </a:endParaRPr>
          </a:p>
          <a:p>
            <a:r>
              <a:rPr lang="en-US" sz="2400" cap="none" spc="300" dirty="0" smtClean="0">
                <a:solidFill>
                  <a:schemeClr val="tx1"/>
                </a:solidFill>
                <a:latin typeface="Calibri Light" panose="020F0302020204030204" pitchFamily="34" charset="0"/>
              </a:rPr>
              <a:t>	racking </a:t>
            </a:r>
            <a:r>
              <a:rPr lang="en-US" sz="2400" cap="none" spc="300" dirty="0" smtClean="0">
                <a:solidFill>
                  <a:schemeClr val="bg2">
                    <a:lumMod val="60000"/>
                    <a:lumOff val="40000"/>
                  </a:schemeClr>
                </a:solidFill>
                <a:latin typeface="Calibri Light" panose="020F0302020204030204" pitchFamily="34" charset="0"/>
              </a:rPr>
              <a:t>|</a:t>
            </a:r>
            <a:r>
              <a:rPr lang="en-US" sz="2400" cap="none" spc="300" dirty="0" smtClean="0">
                <a:solidFill>
                  <a:schemeClr val="tx1"/>
                </a:solidFill>
                <a:latin typeface="Calibri Light" panose="020F0302020204030204" pitchFamily="34" charset="0"/>
              </a:rPr>
              <a:t> 5 </a:t>
            </a:r>
            <a:r>
              <a:rPr lang="en-US" sz="2400" cap="none" spc="300" dirty="0" err="1" smtClean="0">
                <a:solidFill>
                  <a:schemeClr val="tx1"/>
                </a:solidFill>
                <a:latin typeface="Calibri Light" panose="020F0302020204030204" pitchFamily="34" charset="0"/>
              </a:rPr>
              <a:t>psf</a:t>
            </a:r>
            <a:endParaRPr lang="en-US" sz="2400" cap="none" spc="300" dirty="0" smtClean="0">
              <a:solidFill>
                <a:schemeClr val="tx1"/>
              </a:solidFill>
              <a:latin typeface="Calibri Light" panose="020F0302020204030204" pitchFamily="34" charset="0"/>
            </a:endParaRPr>
          </a:p>
          <a:p>
            <a:r>
              <a:rPr lang="en-US" sz="2400" cap="none" spc="300" dirty="0">
                <a:solidFill>
                  <a:schemeClr val="tx1"/>
                </a:solidFill>
                <a:latin typeface="Calibri Light" panose="020F0302020204030204" pitchFamily="34" charset="0"/>
              </a:rPr>
              <a:t>	</a:t>
            </a:r>
            <a:r>
              <a:rPr lang="en-US" sz="2400" cap="none" spc="300" dirty="0" smtClean="0">
                <a:solidFill>
                  <a:schemeClr val="tx1"/>
                </a:solidFill>
                <a:latin typeface="Calibri Light" panose="020F0302020204030204" pitchFamily="34" charset="0"/>
              </a:rPr>
              <a:t>module weight </a:t>
            </a:r>
            <a:r>
              <a:rPr lang="en-US" sz="2400" cap="none" spc="300" dirty="0" smtClean="0">
                <a:solidFill>
                  <a:schemeClr val="bg2">
                    <a:lumMod val="60000"/>
                    <a:lumOff val="40000"/>
                  </a:schemeClr>
                </a:solidFill>
                <a:latin typeface="Calibri Light" panose="020F0302020204030204" pitchFamily="34" charset="0"/>
              </a:rPr>
              <a:t>|</a:t>
            </a:r>
            <a:r>
              <a:rPr lang="en-US" sz="2400" cap="none" spc="300" dirty="0" smtClean="0">
                <a:solidFill>
                  <a:schemeClr val="tx1"/>
                </a:solidFill>
                <a:latin typeface="Calibri Light" panose="020F0302020204030204" pitchFamily="34" charset="0"/>
              </a:rPr>
              <a:t> 56 </a:t>
            </a:r>
            <a:r>
              <a:rPr lang="en-US" sz="2400" cap="none" spc="300" dirty="0" err="1" smtClean="0">
                <a:solidFill>
                  <a:schemeClr val="tx1"/>
                </a:solidFill>
                <a:latin typeface="Calibri Light" panose="020F0302020204030204" pitchFamily="34" charset="0"/>
              </a:rPr>
              <a:t>lbs</a:t>
            </a:r>
            <a:endParaRPr lang="en-US" sz="3200" cap="none" spc="300" dirty="0" smtClean="0">
              <a:solidFill>
                <a:schemeClr val="tx1"/>
              </a:solidFill>
              <a:latin typeface="Calibri Light" panose="020F0302020204030204" pitchFamily="34" charset="0"/>
            </a:endParaRPr>
          </a:p>
          <a:p>
            <a:pPr algn="ctr"/>
            <a:r>
              <a:rPr lang="en-US" sz="3200" cap="none" spc="300" dirty="0" smtClean="0">
                <a:solidFill>
                  <a:schemeClr val="tx1"/>
                </a:solidFill>
                <a:latin typeface="Calibri Light" panose="020F0302020204030204" pitchFamily="34" charset="0"/>
              </a:rPr>
              <a:t>          </a:t>
            </a:r>
            <a:endParaRPr lang="en-US" sz="3200" b="1" cap="none" spc="300" dirty="0" smtClean="0">
              <a:solidFill>
                <a:schemeClr val="tx1"/>
              </a:solidFill>
              <a:latin typeface="Calibri Light" panose="020F0302020204030204" pitchFamily="34" charset="0"/>
            </a:endParaRPr>
          </a:p>
        </p:txBody>
      </p:sp>
      <p:sp>
        <p:nvSpPr>
          <p:cNvPr id="13" name="Title 1"/>
          <p:cNvSpPr txBox="1">
            <a:spLocks/>
          </p:cNvSpPr>
          <p:nvPr/>
        </p:nvSpPr>
        <p:spPr>
          <a:xfrm>
            <a:off x="25889605"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8"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bg2">
                    <a:lumMod val="60000"/>
                    <a:lumOff val="40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
        <p:nvSpPr>
          <p:cNvPr id="10"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loads</a:t>
            </a:r>
          </a:p>
        </p:txBody>
      </p:sp>
      <p:sp>
        <p:nvSpPr>
          <p:cNvPr id="11" name="Subtitle 2"/>
          <p:cNvSpPr txBox="1">
            <a:spLocks/>
          </p:cNvSpPr>
          <p:nvPr/>
        </p:nvSpPr>
        <p:spPr>
          <a:xfrm>
            <a:off x="9472788"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calculations</a:t>
            </a:r>
          </a:p>
        </p:txBody>
      </p:sp>
      <p:sp>
        <p:nvSpPr>
          <p:cNvPr id="39" name="Subtitle 2"/>
          <p:cNvSpPr txBox="1">
            <a:spLocks/>
          </p:cNvSpPr>
          <p:nvPr/>
        </p:nvSpPr>
        <p:spPr>
          <a:xfrm>
            <a:off x="8111481" y="1452309"/>
            <a:ext cx="5942499" cy="637749"/>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cap="none" spc="300" dirty="0" smtClean="0">
                <a:solidFill>
                  <a:schemeClr val="tx1"/>
                </a:solidFill>
                <a:latin typeface="Calibri Light" panose="020F0302020204030204" pitchFamily="34" charset="0"/>
              </a:rPr>
              <a:t>composite deck</a:t>
            </a:r>
            <a:endParaRPr lang="en-US" sz="3200" cap="none" spc="300" dirty="0" smtClean="0">
              <a:solidFill>
                <a:schemeClr val="tx1"/>
              </a:solidFill>
              <a:latin typeface="Calibri Light" panose="020F0302020204030204" pitchFamily="34" charset="0"/>
            </a:endParaRPr>
          </a:p>
          <a:p>
            <a:pPr algn="ctr"/>
            <a:r>
              <a:rPr lang="en-US" sz="3200" cap="none" spc="300" dirty="0" smtClean="0">
                <a:solidFill>
                  <a:schemeClr val="tx1"/>
                </a:solidFill>
                <a:latin typeface="Calibri Light" panose="020F0302020204030204" pitchFamily="34" charset="0"/>
              </a:rPr>
              <a:t>          </a:t>
            </a:r>
            <a:endParaRPr lang="en-US" sz="3200" b="1" cap="none" spc="300" dirty="0" smtClean="0">
              <a:solidFill>
                <a:schemeClr val="tx1"/>
              </a:solidFill>
              <a:latin typeface="Calibri Light" panose="020F0302020204030204" pitchFamily="34" charset="0"/>
            </a:endParaRPr>
          </a:p>
        </p:txBody>
      </p:sp>
      <p:sp>
        <p:nvSpPr>
          <p:cNvPr id="40" name="Rectangle 39"/>
          <p:cNvSpPr/>
          <p:nvPr/>
        </p:nvSpPr>
        <p:spPr>
          <a:xfrm>
            <a:off x="8423812" y="3829050"/>
            <a:ext cx="4346436" cy="461665"/>
          </a:xfrm>
          <a:prstGeom prst="rect">
            <a:avLst/>
          </a:prstGeom>
        </p:spPr>
        <p:txBody>
          <a:bodyPr wrap="square">
            <a:spAutoFit/>
          </a:bodyPr>
          <a:lstStyle/>
          <a:p>
            <a:pPr algn="ctr"/>
            <a:r>
              <a:rPr lang="en-US" sz="2400" spc="300" dirty="0" smtClean="0">
                <a:latin typeface="Calibri Light" panose="020F0302020204030204" pitchFamily="34" charset="0"/>
              </a:rPr>
              <a:t>roof deck</a:t>
            </a:r>
            <a:endParaRPr lang="en-US" sz="2400" b="1" spc="300" dirty="0">
              <a:latin typeface="Calibri Light" panose="020F0302020204030204" pitchFamily="34" charset="0"/>
            </a:endParaRPr>
          </a:p>
        </p:txBody>
      </p:sp>
      <p:sp>
        <p:nvSpPr>
          <p:cNvPr id="3" name="Rectangle 2"/>
          <p:cNvSpPr/>
          <p:nvPr/>
        </p:nvSpPr>
        <p:spPr>
          <a:xfrm>
            <a:off x="10156663" y="1719719"/>
            <a:ext cx="4589851" cy="4084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8282" y="2130840"/>
            <a:ext cx="3153877" cy="461665"/>
          </a:xfrm>
          <a:prstGeom prst="rect">
            <a:avLst/>
          </a:prstGeom>
        </p:spPr>
        <p:txBody>
          <a:bodyPr wrap="none">
            <a:spAutoFit/>
          </a:bodyPr>
          <a:lstStyle/>
          <a:p>
            <a:r>
              <a:rPr lang="en-US" sz="2400" spc="300" dirty="0">
                <a:latin typeface="Calibri Light" panose="020F0302020204030204" pitchFamily="34" charset="0"/>
              </a:rPr>
              <a:t>snow load </a:t>
            </a:r>
            <a:r>
              <a:rPr lang="en-US" sz="2400" spc="300" dirty="0">
                <a:solidFill>
                  <a:schemeClr val="bg2">
                    <a:lumMod val="60000"/>
                    <a:lumOff val="40000"/>
                  </a:schemeClr>
                </a:solidFill>
                <a:latin typeface="Calibri Light" panose="020F0302020204030204" pitchFamily="34" charset="0"/>
              </a:rPr>
              <a:t>| </a:t>
            </a:r>
            <a:r>
              <a:rPr lang="en-US" sz="2400" spc="300" dirty="0">
                <a:latin typeface="Calibri Light" panose="020F0302020204030204" pitchFamily="34" charset="0"/>
              </a:rPr>
              <a:t>20 </a:t>
            </a:r>
            <a:r>
              <a:rPr lang="en-US" sz="2400" spc="300" dirty="0" err="1">
                <a:latin typeface="Calibri Light" panose="020F0302020204030204" pitchFamily="34" charset="0"/>
              </a:rPr>
              <a:t>psf</a:t>
            </a:r>
            <a:endParaRPr lang="en-US" sz="2400" spc="300" dirty="0">
              <a:latin typeface="Calibri Light" panose="020F03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2222158" y="2714998"/>
                <a:ext cx="2964080" cy="461665"/>
              </a:xfrm>
              <a:prstGeom prst="rect">
                <a:avLst/>
              </a:prstGeom>
            </p:spPr>
            <p:txBody>
              <a:bodyPr wrap="none">
                <a:spAutoFit/>
              </a:bodyPr>
              <a:lstStyle/>
              <a:p>
                <a:pPr algn="ctr"/>
                <a:r>
                  <a:rPr lang="en-US" sz="2400" i="1" dirty="0" smtClean="0">
                    <a:latin typeface="Calibri Light" panose="020F0302020204030204" pitchFamily="34" charset="0"/>
                    <a:ea typeface="Times New Roman" panose="02020603050405020304" pitchFamily="18" charset="0"/>
                    <a:cs typeface="Times New Roman" panose="02020603050405020304" pitchFamily="18" charset="0"/>
                  </a:rPr>
                  <a:t>W</a:t>
                </a:r>
                <a:r>
                  <a:rPr lang="en-US" sz="2000" i="1" baseline="-25000" dirty="0">
                    <a:effectLst/>
                    <a:latin typeface="Calibri Light" panose="020F0302020204030204" pitchFamily="34" charset="0"/>
                    <a:ea typeface="Times New Roman" panose="02020603050405020304" pitchFamily="18" charset="0"/>
                    <a:cs typeface="Times New Roman" panose="02020603050405020304" pitchFamily="18" charset="0"/>
                  </a:rPr>
                  <a:t>TL</a:t>
                </a:r>
                <a:r>
                  <a:rPr lang="en-US" sz="2000" i="1" dirty="0">
                    <a:effectLst/>
                    <a:latin typeface="Calibri" panose="020F050202020403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en-US" sz="2000" b="0" i="1" smtClean="0">
                        <a:effectLst/>
                        <a:latin typeface="Cambria Math" panose="02040503050406030204" pitchFamily="18" charset="0"/>
                        <a:ea typeface="Times New Roman" panose="02020603050405020304" pitchFamily="18" charset="0"/>
                        <a:cs typeface="Times New Roman" panose="02020603050405020304" pitchFamily="18" charset="0"/>
                      </a:rPr>
                      <m:t>51</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𝑝𝑠𝑓</m:t>
                    </m:r>
                  </m:oMath>
                </a14:m>
                <a:r>
                  <a:rPr lang="en-US" sz="2000" i="1" dirty="0">
                    <a:effectLst/>
                    <a:latin typeface="Calibri" panose="020F0502020204030204" pitchFamily="34" charset="0"/>
                    <a:ea typeface="Times New Roman" panose="02020603050405020304" pitchFamily="18" charset="0"/>
                    <a:cs typeface="Times New Roman" panose="02020603050405020304" pitchFamily="18" charset="0"/>
                  </a:rPr>
                  <a:t> &lt; 400 </a:t>
                </a:r>
                <a:r>
                  <a:rPr lang="en-US" sz="2000" i="1" dirty="0" err="1" smtClean="0">
                    <a:effectLst/>
                    <a:latin typeface="Calibri" panose="020F0502020204030204" pitchFamily="34" charset="0"/>
                    <a:ea typeface="Times New Roman" panose="02020603050405020304" pitchFamily="18" charset="0"/>
                    <a:cs typeface="Times New Roman" panose="02020603050405020304" pitchFamily="18" charset="0"/>
                  </a:rPr>
                  <a:t>psf</a:t>
                </a:r>
                <a:r>
                  <a:rPr lang="en-US" sz="2000" i="1"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i="1" dirty="0">
                    <a:solidFill>
                      <a:schemeClr val="bg2">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solidFill>
                    <a:schemeClr val="bg2">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222158" y="2714998"/>
                <a:ext cx="2964080" cy="461665"/>
              </a:xfrm>
              <a:prstGeom prst="rect">
                <a:avLst/>
              </a:prstGeom>
              <a:blipFill rotWithShape="0">
                <a:blip r:embed="rId7"/>
                <a:stretch>
                  <a:fillRect l="-2675" t="-10526" r="-1852"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2221983" y="5110441"/>
                <a:ext cx="2906373" cy="461665"/>
              </a:xfrm>
              <a:prstGeom prst="rect">
                <a:avLst/>
              </a:prstGeom>
            </p:spPr>
            <p:txBody>
              <a:bodyPr wrap="none">
                <a:spAutoFit/>
              </a:bodyPr>
              <a:lstStyle/>
              <a:p>
                <a:pPr algn="ctr"/>
                <a:r>
                  <a:rPr lang="en-US" sz="2400" i="1" dirty="0" smtClean="0">
                    <a:latin typeface="Calibri Light" panose="020F0302020204030204" pitchFamily="34" charset="0"/>
                    <a:ea typeface="Times New Roman" panose="02020603050405020304" pitchFamily="18" charset="0"/>
                    <a:cs typeface="Times New Roman" panose="02020603050405020304" pitchFamily="18" charset="0"/>
                  </a:rPr>
                  <a:t>W</a:t>
                </a:r>
                <a:r>
                  <a:rPr lang="en-US" sz="2000" i="1" baseline="-25000" dirty="0">
                    <a:effectLst/>
                    <a:latin typeface="Calibri Light" panose="020F0302020204030204" pitchFamily="34" charset="0"/>
                    <a:ea typeface="Times New Roman" panose="02020603050405020304" pitchFamily="18" charset="0"/>
                    <a:cs typeface="Times New Roman" panose="02020603050405020304" pitchFamily="18" charset="0"/>
                  </a:rPr>
                  <a:t>TL</a:t>
                </a:r>
                <a:r>
                  <a:rPr lang="en-US" sz="2000" i="1" dirty="0">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2000" i="1"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smtClean="0">
                        <a:effectLst/>
                        <a:latin typeface="Cambria Math" panose="02040503050406030204" pitchFamily="18" charset="0"/>
                        <a:ea typeface="Times New Roman" panose="02020603050405020304" pitchFamily="18" charset="0"/>
                        <a:cs typeface="Times New Roman" panose="02020603050405020304" pitchFamily="18" charset="0"/>
                      </a:rPr>
                      <m:t>5</m:t>
                    </m:r>
                    <m:r>
                      <a:rPr lang="en-US" sz="2000" b="0" i="1" smtClean="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𝑝𝑠𝑓</m:t>
                    </m:r>
                  </m:oMath>
                </a14:m>
                <a:r>
                  <a:rPr lang="en-US" sz="2000" i="1" dirty="0">
                    <a:effectLst/>
                    <a:latin typeface="Calibri" panose="020F0502020204030204" pitchFamily="34" charset="0"/>
                    <a:ea typeface="Times New Roman" panose="02020603050405020304" pitchFamily="18" charset="0"/>
                    <a:cs typeface="Times New Roman" panose="02020603050405020304" pitchFamily="18" charset="0"/>
                  </a:rPr>
                  <a:t> &lt; 111 </a:t>
                </a:r>
                <a:r>
                  <a:rPr lang="en-US" sz="2000" i="1" dirty="0" err="1" smtClean="0">
                    <a:effectLst/>
                    <a:latin typeface="Calibri" panose="020F0502020204030204" pitchFamily="34" charset="0"/>
                    <a:ea typeface="Times New Roman" panose="02020603050405020304" pitchFamily="18" charset="0"/>
                    <a:cs typeface="Times New Roman" panose="02020603050405020304" pitchFamily="18" charset="0"/>
                  </a:rPr>
                  <a:t>psf</a:t>
                </a:r>
                <a:r>
                  <a:rPr lang="en-US" sz="2000" i="1"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i="1" dirty="0">
                    <a:solidFill>
                      <a:schemeClr val="bg2">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solidFill>
                    <a:schemeClr val="bg2">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2221983" y="5110441"/>
                <a:ext cx="2906373" cy="461665"/>
              </a:xfrm>
              <a:prstGeom prst="rect">
                <a:avLst/>
              </a:prstGeom>
              <a:blipFill rotWithShape="0">
                <a:blip r:embed="rId8"/>
                <a:stretch>
                  <a:fillRect l="-2935" t="-10526" r="-1677" b="-28947"/>
                </a:stretch>
              </a:blipFill>
            </p:spPr>
            <p:txBody>
              <a:bodyPr/>
              <a:lstStyle/>
              <a:p>
                <a:r>
                  <a:rPr lang="en-US">
                    <a:noFill/>
                  </a:rPr>
                  <a:t> </a:t>
                </a:r>
              </a:p>
            </p:txBody>
          </p:sp>
        </mc:Fallback>
      </mc:AlternateContent>
      <p:sp>
        <p:nvSpPr>
          <p:cNvPr id="15" name="Rectangle 14"/>
          <p:cNvSpPr/>
          <p:nvPr/>
        </p:nvSpPr>
        <p:spPr>
          <a:xfrm>
            <a:off x="19463658" y="4406993"/>
            <a:ext cx="6241142" cy="4314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9463658" y="4885792"/>
            <a:ext cx="5301342" cy="4314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3643570" y="1961357"/>
            <a:ext cx="993483" cy="4817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616592" y="4456725"/>
            <a:ext cx="1020461" cy="4314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196199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10" presetClass="exit" presetSubtype="0" fill="hold" grpId="1" nodeType="afterEffect">
                                  <p:stCondLst>
                                    <p:cond delay="100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1" nodeType="clickEffect">
                                  <p:stCondLst>
                                    <p:cond delay="0"/>
                                  </p:stCondLst>
                                  <p:childTnLst>
                                    <p:animMotion origin="layout" path="M -2.77778E-6 3.7037E-7 L 0.33646 3.7037E-7 " pathEditMode="relative" rAng="0" ptsTypes="AA">
                                      <p:cBhvr>
                                        <p:cTn id="26" dur="2000" fill="hold"/>
                                        <p:tgtEl>
                                          <p:spTgt spid="10"/>
                                        </p:tgtEl>
                                        <p:attrNameLst>
                                          <p:attrName>ppt_x</p:attrName>
                                          <p:attrName>ppt_y</p:attrName>
                                        </p:attrNameLst>
                                      </p:cBhvr>
                                      <p:rCtr x="16823" y="0"/>
                                    </p:animMotion>
                                  </p:childTnLst>
                                </p:cTn>
                              </p:par>
                              <p:par>
                                <p:cTn id="27" presetID="63" presetClass="path" presetSubtype="0" accel="50000" decel="50000" fill="hold" grpId="1" nodeType="withEffect">
                                  <p:stCondLst>
                                    <p:cond delay="0"/>
                                  </p:stCondLst>
                                  <p:childTnLst>
                                    <p:animMotion origin="layout" path="M 2.96296E-6 -7.40741E-7 L 0.33611 -7.40741E-7 " pathEditMode="relative" rAng="0" ptsTypes="AA">
                                      <p:cBhvr>
                                        <p:cTn id="28" dur="2000" fill="hold"/>
                                        <p:tgtEl>
                                          <p:spTgt spid="41"/>
                                        </p:tgtEl>
                                        <p:attrNameLst>
                                          <p:attrName>ppt_x</p:attrName>
                                          <p:attrName>ppt_y</p:attrName>
                                        </p:attrNameLst>
                                      </p:cBhvr>
                                      <p:rCtr x="16806" y="0"/>
                                    </p:animMotion>
                                  </p:childTnLst>
                                </p:cTn>
                              </p:par>
                              <p:par>
                                <p:cTn id="29" presetID="1" presetClass="exit" presetSubtype="0" fill="hold" grpId="1"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par>
                                <p:cTn id="57" presetID="10" presetClass="exit" presetSubtype="0" fill="hold" grpId="1"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41" grpId="0"/>
      <p:bldP spid="41" grpId="1"/>
      <p:bldP spid="10" grpId="0"/>
      <p:bldP spid="10" grpId="1"/>
      <p:bldP spid="11" grpId="0"/>
      <p:bldP spid="39" grpId="0"/>
      <p:bldP spid="40" grpId="0"/>
      <p:bldP spid="3" grpId="0" animBg="1"/>
      <p:bldP spid="3" grpId="1" animBg="1"/>
      <p:bldP spid="5" grpId="0"/>
      <p:bldP spid="5" grpId="1"/>
      <p:bldP spid="6" grpId="0"/>
      <p:bldP spid="12" grpId="0"/>
      <p:bldP spid="15" grpId="0" animBg="1"/>
      <p:bldP spid="15" grpId="1" animBg="1"/>
      <p:bldP spid="19" grpId="0" animBg="1"/>
      <p:bldP spid="20" grpId="0" animBg="1"/>
      <p:bldP spid="20" grpId="1"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6" name="Title 1"/>
          <p:cNvSpPr txBox="1">
            <a:spLocks/>
          </p:cNvSpPr>
          <p:nvPr/>
        </p:nvSpPr>
        <p:spPr>
          <a:xfrm>
            <a:off x="25889605"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sp>
        <p:nvSpPr>
          <p:cNvPr id="13"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bg2">
                    <a:lumMod val="60000"/>
                    <a:lumOff val="40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8" name="Picture 2" descr="http://2.bp.blogspot.com/_BSwT0OnmXiM/S6yo-nJ580I/AAAAAAAAABc/XBwA8cs5SKk/s1600/Untitled-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310" b="94882" l="2947" r="89965">
                        <a14:foregroundMark x1="66526" y1="35152" x2="66526" y2="38788"/>
                        <a14:foregroundMark x1="79860" y1="35960" x2="88140" y2="40471"/>
                        <a14:foregroundMark x1="83649" y1="61414" x2="83018" y2="42492"/>
                        <a14:foregroundMark x1="67368" y1="41481" x2="88982" y2="41886"/>
                        <a14:foregroundMark x1="80281" y1="36162" x2="86877" y2="36364"/>
                        <a14:foregroundMark x1="88982" y1="41481" x2="80702" y2="40471"/>
                        <a14:foregroundMark x1="61404" y1="42492" x2="61193" y2="36162"/>
                        <a14:foregroundMark x1="62947" y1="92862" x2="62456" y2="81077"/>
                        <a14:foregroundMark x1="66526" y1="77643" x2="71368" y2="69091"/>
                        <a14:foregroundMark x1="62456" y1="76027" x2="66526" y2="65657"/>
                        <a14:foregroundMark x1="30526" y1="93266" x2="29053" y2="76027"/>
                        <a14:foregroundMark x1="23719" y1="70101" x2="16702" y2="72189"/>
                        <a14:foregroundMark x1="8070" y1="93064" x2="6175" y2="85185"/>
                        <a14:foregroundMark x1="25193" y1="93737" x2="32842" y2="93266"/>
                        <a14:foregroundMark x1="11228" y1="93939" x2="11439" y2="6061"/>
                        <a14:foregroundMark x1="5263" y1="31111" x2="11018" y2="8956"/>
                        <a14:foregroundMark x1="29263" y1="5657" x2="20561" y2="6061"/>
                        <a14:foregroundMark x1="46807" y1="16835" x2="45333" y2="11785"/>
                        <a14:foregroundMark x1="24561" y1="20943" x2="23719" y2="12997"/>
                        <a14:backgroundMark x1="32211" y1="22963" x2="32211" y2="16027"/>
                        <a14:backgroundMark x1="15860" y1="30707" x2="16070" y2="8754"/>
                        <a14:backgroundMark x1="32842" y1="60337" x2="30316" y2="38788"/>
                        <a14:backgroundMark x1="18877" y1="55286" x2="27930" y2="54276"/>
                        <a14:backgroundMark x1="16281" y1="44916" x2="27719" y2="44916"/>
                        <a14:backgroundMark x1="47228" y1="61212" x2="46596" y2="54882"/>
                      </a14:backgroundRemoval>
                    </a14:imgEffect>
                  </a14:imgLayer>
                </a14:imgProps>
              </a:ext>
              <a:ext uri="{28A0092B-C50C-407E-A947-70E740481C1C}">
                <a14:useLocalDpi xmlns:a14="http://schemas.microsoft.com/office/drawing/2010/main" val="0"/>
              </a:ext>
            </a:extLst>
          </a:blip>
          <a:srcRect/>
          <a:stretch>
            <a:fillRect/>
          </a:stretch>
        </p:blipFill>
        <p:spPr bwMode="auto">
          <a:xfrm>
            <a:off x="11678414" y="777727"/>
            <a:ext cx="5088302" cy="5302545"/>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txBox="1">
            <a:spLocks/>
          </p:cNvSpPr>
          <p:nvPr/>
        </p:nvSpPr>
        <p:spPr>
          <a:xfrm>
            <a:off x="9160442" y="2866030"/>
            <a:ext cx="9144000" cy="673636"/>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lighting</a:t>
            </a:r>
          </a:p>
        </p:txBody>
      </p:sp>
      <p:sp>
        <p:nvSpPr>
          <p:cNvPr id="10" name="Subtitle 2"/>
          <p:cNvSpPr txBox="1">
            <a:spLocks/>
          </p:cNvSpPr>
          <p:nvPr/>
        </p:nvSpPr>
        <p:spPr>
          <a:xfrm>
            <a:off x="9160442" y="2866030"/>
            <a:ext cx="9144000" cy="673636"/>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electrical</a:t>
            </a:r>
          </a:p>
        </p:txBody>
      </p:sp>
      <p:sp>
        <p:nvSpPr>
          <p:cNvPr id="11" name="Subtitle 2"/>
          <p:cNvSpPr txBox="1">
            <a:spLocks/>
          </p:cNvSpPr>
          <p:nvPr/>
        </p:nvSpPr>
        <p:spPr>
          <a:xfrm>
            <a:off x="9144000" y="2879906"/>
            <a:ext cx="9144000" cy="673636"/>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construction</a:t>
            </a:r>
          </a:p>
        </p:txBody>
      </p:sp>
      <p:sp>
        <p:nvSpPr>
          <p:cNvPr id="14" name="Subtitle 2"/>
          <p:cNvSpPr txBox="1">
            <a:spLocks/>
          </p:cNvSpPr>
          <p:nvPr/>
        </p:nvSpPr>
        <p:spPr>
          <a:xfrm>
            <a:off x="9160442" y="2879906"/>
            <a:ext cx="9144000" cy="673636"/>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structural</a:t>
            </a:r>
          </a:p>
        </p:txBody>
      </p:sp>
      <p:pic>
        <p:nvPicPr>
          <p:cNvPr id="19" name="Picture 2" descr="http://s3.amazonaws.com/smithgroup/project_images/images/000/000/890/normal/DenverCrimeLab-2.jpg?1366311801"/>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61" b="94064" l="1368" r="91033">
                        <a14:foregroundMark x1="34347" y1="37671" x2="41793" y2="31735"/>
                        <a14:foregroundMark x1="46201" y1="33790" x2="52888" y2="28995"/>
                        <a14:foregroundMark x1="24164" y1="45434" x2="26444" y2="43836"/>
                        <a14:foregroundMark x1="20517" y1="48174" x2="22036" y2="47032"/>
                        <a14:foregroundMark x1="70213" y1="46119" x2="74164" y2="44521"/>
                        <a14:foregroundMark x1="79179" y1="49315" x2="81307" y2="50000"/>
                        <a14:foregroundMark x1="13222" y1="92694" x2="84347" y2="91553"/>
                        <a14:foregroundMark x1="83435" y1="89726" x2="87690" y2="85160"/>
                        <a14:foregroundMark x1="36170" y1="93379" x2="72188" y2="92922"/>
                        <a14:foregroundMark x1="14894" y1="67123" x2="10790" y2="55251"/>
                        <a14:foregroundMark x1="5623" y1="64155" x2="4711" y2="57078"/>
                        <a14:foregroundMark x1="17173" y1="56164" x2="17325" y2="54566"/>
                        <a14:foregroundMark x1="18237" y1="92237" x2="3343" y2="91324"/>
                        <a14:backgroundMark x1="90426" y1="67580" x2="90274" y2="74201"/>
                        <a14:backgroundMark x1="90122" y1="75571" x2="90426" y2="80137"/>
                        <a14:backgroundMark x1="92857" y1="79452" x2="93617" y2="86530"/>
                        <a14:backgroundMark x1="608" y1="63242" x2="760" y2="71005"/>
                        <a14:backgroundMark x1="456" y1="89041" x2="304" y2="75571"/>
                      </a14:backgroundRemoval>
                    </a14:imgEffect>
                  </a14:imgLayer>
                </a14:imgProps>
              </a:ext>
              <a:ext uri="{28A0092B-C50C-407E-A947-70E740481C1C}">
                <a14:useLocalDpi xmlns:a14="http://schemas.microsoft.com/office/drawing/2010/main" val="0"/>
              </a:ext>
            </a:extLst>
          </a:blip>
          <a:srcRect b="4383"/>
          <a:stretch/>
        </p:blipFill>
        <p:spPr bwMode="auto">
          <a:xfrm>
            <a:off x="18436996" y="1524001"/>
            <a:ext cx="8920236" cy="5677506"/>
          </a:xfrm>
          <a:prstGeom prst="rect">
            <a:avLst/>
          </a:prstGeom>
          <a:noFill/>
          <a:extLst>
            <a:ext uri="{909E8E84-426E-40DD-AFC4-6F175D3DCCD1}">
              <a14:hiddenFill xmlns:a14="http://schemas.microsoft.com/office/drawing/2010/main">
                <a:solidFill>
                  <a:srgbClr val="FFFFFF"/>
                </a:solidFill>
              </a14:hiddenFill>
            </a:ext>
          </a:extLst>
        </p:spPr>
      </p:pic>
      <p:sp>
        <p:nvSpPr>
          <p:cNvPr id="18" name="Subtitle 2"/>
          <p:cNvSpPr txBox="1">
            <a:spLocks/>
          </p:cNvSpPr>
          <p:nvPr/>
        </p:nvSpPr>
        <p:spPr>
          <a:xfrm>
            <a:off x="9165771" y="2687782"/>
            <a:ext cx="91440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c o n c l u s </a:t>
            </a:r>
            <a:r>
              <a:rPr lang="en-US" sz="4800" cap="none" dirty="0" err="1" smtClean="0">
                <a:solidFill>
                  <a:schemeClr val="bg2">
                    <a:lumMod val="60000"/>
                    <a:lumOff val="40000"/>
                  </a:schemeClr>
                </a:solidFill>
                <a:latin typeface="Calibri Light" panose="020F0302020204030204" pitchFamily="34" charset="0"/>
              </a:rPr>
              <a:t>i</a:t>
            </a:r>
            <a:r>
              <a:rPr lang="en-US" sz="4800" cap="none" dirty="0" smtClean="0">
                <a:solidFill>
                  <a:schemeClr val="bg2">
                    <a:lumMod val="60000"/>
                    <a:lumOff val="40000"/>
                  </a:schemeClr>
                </a:solidFill>
                <a:latin typeface="Calibri Light" panose="020F0302020204030204" pitchFamily="34" charset="0"/>
              </a:rPr>
              <a:t> o n</a:t>
            </a:r>
          </a:p>
        </p:txBody>
      </p:sp>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425470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xit" presetSubtype="0" fill="hold" grpId="1" nodeType="clickEffect">
                                  <p:stCondLst>
                                    <p:cond delay="0"/>
                                  </p:stCondLst>
                                  <p:childTnLst>
                                    <p:animEffect transition="out" filter="fade">
                                      <p:cBhvr>
                                        <p:cTn id="14" dur="1000"/>
                                        <p:tgtEl>
                                          <p:spTgt spid="18"/>
                                        </p:tgtEl>
                                      </p:cBhvr>
                                    </p:animEffect>
                                    <p:anim calcmode="lin" valueType="num">
                                      <p:cBhvr>
                                        <p:cTn id="15" dur="1000"/>
                                        <p:tgtEl>
                                          <p:spTgt spid="18"/>
                                        </p:tgtEl>
                                        <p:attrNameLst>
                                          <p:attrName>ppt_x</p:attrName>
                                        </p:attrNameLst>
                                      </p:cBhvr>
                                      <p:tavLst>
                                        <p:tav tm="0">
                                          <p:val>
                                            <p:strVal val="ppt_x"/>
                                          </p:val>
                                        </p:tav>
                                        <p:tav tm="100000">
                                          <p:val>
                                            <p:strVal val="ppt_x"/>
                                          </p:val>
                                        </p:tav>
                                      </p:tavLst>
                                    </p:anim>
                                    <p:anim calcmode="lin" valueType="num">
                                      <p:cBhvr>
                                        <p:cTn id="16" dur="1000"/>
                                        <p:tgtEl>
                                          <p:spTgt spid="18"/>
                                        </p:tgtEl>
                                        <p:attrNameLst>
                                          <p:attrName>ppt_y</p:attrName>
                                        </p:attrNameLst>
                                      </p:cBhvr>
                                      <p:tavLst>
                                        <p:tav tm="0">
                                          <p:val>
                                            <p:strVal val="ppt_y"/>
                                          </p:val>
                                        </p:tav>
                                        <p:tav tm="100000">
                                          <p:val>
                                            <p:strVal val="ppt_y-.1"/>
                                          </p:val>
                                        </p:tav>
                                      </p:tavLst>
                                    </p:anim>
                                    <p:set>
                                      <p:cBhvr>
                                        <p:cTn id="17" dur="1" fill="hold">
                                          <p:stCondLst>
                                            <p:cond delay="999"/>
                                          </p:stCondLst>
                                        </p:cTn>
                                        <p:tgtEl>
                                          <p:spTgt spid="18"/>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xit" presetSubtype="0" fill="hold" grpId="1" nodeType="clickEffect">
                                  <p:stCondLst>
                                    <p:cond delay="0"/>
                                  </p:stCondLst>
                                  <p:childTnLst>
                                    <p:animEffect transition="out" filter="fade">
                                      <p:cBhvr>
                                        <p:cTn id="24" dur="1000"/>
                                        <p:tgtEl>
                                          <p:spTgt spid="9"/>
                                        </p:tgtEl>
                                      </p:cBhvr>
                                    </p:animEffect>
                                    <p:anim calcmode="lin" valueType="num">
                                      <p:cBhvr>
                                        <p:cTn id="25" dur="1000"/>
                                        <p:tgtEl>
                                          <p:spTgt spid="9"/>
                                        </p:tgtEl>
                                        <p:attrNameLst>
                                          <p:attrName>ppt_x</p:attrName>
                                        </p:attrNameLst>
                                      </p:cBhvr>
                                      <p:tavLst>
                                        <p:tav tm="0">
                                          <p:val>
                                            <p:strVal val="ppt_x"/>
                                          </p:val>
                                        </p:tav>
                                        <p:tav tm="100000">
                                          <p:val>
                                            <p:strVal val="ppt_x"/>
                                          </p:val>
                                        </p:tav>
                                      </p:tavLst>
                                    </p:anim>
                                    <p:anim calcmode="lin" valueType="num">
                                      <p:cBhvr>
                                        <p:cTn id="26" dur="1000"/>
                                        <p:tgtEl>
                                          <p:spTgt spid="9"/>
                                        </p:tgtEl>
                                        <p:attrNameLst>
                                          <p:attrName>ppt_y</p:attrName>
                                        </p:attrNameLst>
                                      </p:cBhvr>
                                      <p:tavLst>
                                        <p:tav tm="0">
                                          <p:val>
                                            <p:strVal val="ppt_y"/>
                                          </p:val>
                                        </p:tav>
                                        <p:tav tm="100000">
                                          <p:val>
                                            <p:strVal val="ppt_y-.1"/>
                                          </p:val>
                                        </p:tav>
                                      </p:tavLst>
                                    </p:anim>
                                    <p:set>
                                      <p:cBhvr>
                                        <p:cTn id="27" dur="1" fill="hold">
                                          <p:stCondLst>
                                            <p:cond delay="999"/>
                                          </p:stCondLst>
                                        </p:cTn>
                                        <p:tgtEl>
                                          <p:spTgt spid="9"/>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xit" presetSubtype="0" fill="hold" grpId="1"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1" nodeType="clickEffect">
                                  <p:stCondLst>
                                    <p:cond delay="0"/>
                                  </p:stCondLst>
                                  <p:childTnLst>
                                    <p:animEffect transition="out" filter="fade">
                                      <p:cBhvr>
                                        <p:cTn id="44" dur="1000"/>
                                        <p:tgtEl>
                                          <p:spTgt spid="11"/>
                                        </p:tgtEl>
                                      </p:cBhvr>
                                    </p:animEffect>
                                    <p:anim calcmode="lin" valueType="num">
                                      <p:cBhvr>
                                        <p:cTn id="45" dur="1000"/>
                                        <p:tgtEl>
                                          <p:spTgt spid="11"/>
                                        </p:tgtEl>
                                        <p:attrNameLst>
                                          <p:attrName>ppt_x</p:attrName>
                                        </p:attrNameLst>
                                      </p:cBhvr>
                                      <p:tavLst>
                                        <p:tav tm="0">
                                          <p:val>
                                            <p:strVal val="ppt_x"/>
                                          </p:val>
                                        </p:tav>
                                        <p:tav tm="100000">
                                          <p:val>
                                            <p:strVal val="ppt_x"/>
                                          </p:val>
                                        </p:tav>
                                      </p:tavLst>
                                    </p:anim>
                                    <p:anim calcmode="lin" valueType="num">
                                      <p:cBhvr>
                                        <p:cTn id="46" dur="1000"/>
                                        <p:tgtEl>
                                          <p:spTgt spid="11"/>
                                        </p:tgtEl>
                                        <p:attrNameLst>
                                          <p:attrName>ppt_y</p:attrName>
                                        </p:attrNameLst>
                                      </p:cBhvr>
                                      <p:tavLst>
                                        <p:tav tm="0">
                                          <p:val>
                                            <p:strVal val="ppt_y"/>
                                          </p:val>
                                        </p:tav>
                                        <p:tav tm="100000">
                                          <p:val>
                                            <p:strVal val="ppt_y-.1"/>
                                          </p:val>
                                        </p:tav>
                                      </p:tavLst>
                                    </p:anim>
                                    <p:set>
                                      <p:cBhvr>
                                        <p:cTn id="47" dur="1" fill="hold">
                                          <p:stCondLst>
                                            <p:cond delay="999"/>
                                          </p:stCondLst>
                                        </p:cTn>
                                        <p:tgtEl>
                                          <p:spTgt spid="1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1" nodeType="clickEffect">
                                  <p:stCondLst>
                                    <p:cond delay="0"/>
                                  </p:stCondLst>
                                  <p:childTnLst>
                                    <p:animEffect transition="out" filter="fade">
                                      <p:cBhvr>
                                        <p:cTn id="54" dur="1000"/>
                                        <p:tgtEl>
                                          <p:spTgt spid="14"/>
                                        </p:tgtEl>
                                      </p:cBhvr>
                                    </p:animEffect>
                                    <p:anim calcmode="lin" valueType="num">
                                      <p:cBhvr>
                                        <p:cTn id="55" dur="1000"/>
                                        <p:tgtEl>
                                          <p:spTgt spid="14"/>
                                        </p:tgtEl>
                                        <p:attrNameLst>
                                          <p:attrName>ppt_x</p:attrName>
                                        </p:attrNameLst>
                                      </p:cBhvr>
                                      <p:tavLst>
                                        <p:tav tm="0">
                                          <p:val>
                                            <p:strVal val="ppt_x"/>
                                          </p:val>
                                        </p:tav>
                                        <p:tav tm="100000">
                                          <p:val>
                                            <p:strVal val="ppt_x"/>
                                          </p:val>
                                        </p:tav>
                                      </p:tavLst>
                                    </p:anim>
                                    <p:anim calcmode="lin" valueType="num">
                                      <p:cBhvr>
                                        <p:cTn id="56" dur="1000"/>
                                        <p:tgtEl>
                                          <p:spTgt spid="14"/>
                                        </p:tgtEl>
                                        <p:attrNameLst>
                                          <p:attrName>ppt_y</p:attrName>
                                        </p:attrNameLst>
                                      </p:cBhvr>
                                      <p:tavLst>
                                        <p:tav tm="0">
                                          <p:val>
                                            <p:strVal val="ppt_y"/>
                                          </p:val>
                                        </p:tav>
                                        <p:tav tm="100000">
                                          <p:val>
                                            <p:strVal val="ppt_y-.1"/>
                                          </p:val>
                                        </p:tav>
                                      </p:tavLst>
                                    </p:anim>
                                    <p:set>
                                      <p:cBhvr>
                                        <p:cTn id="57" dur="1" fill="hold">
                                          <p:stCondLst>
                                            <p:cond delay="999"/>
                                          </p:stCondLst>
                                        </p:cTn>
                                        <p:tgtEl>
                                          <p:spTgt spid="14"/>
                                        </p:tgtEl>
                                        <p:attrNameLst>
                                          <p:attrName>style.visibility</p:attrName>
                                        </p:attrNameLst>
                                      </p:cBhvr>
                                      <p:to>
                                        <p:strVal val="hidden"/>
                                      </p:to>
                                    </p:se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4" grpId="0"/>
      <p:bldP spid="14" grpId="1"/>
      <p:bldP spid="18" grpId="0"/>
      <p:bldP spid="18"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12902">
            <a:off x="18861747" y="5889366"/>
            <a:ext cx="1830181" cy="193726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25794">
            <a:off x="23045836" y="-472197"/>
            <a:ext cx="1552237" cy="16430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32949">
            <a:off x="23017078" y="6065894"/>
            <a:ext cx="1496640" cy="158421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2286">
            <a:off x="25060473" y="6103862"/>
            <a:ext cx="1424901" cy="1508274"/>
          </a:xfrm>
          <a:prstGeom prst="rect">
            <a:avLst/>
          </a:prstGeom>
        </p:spPr>
      </p:pic>
      <p:sp>
        <p:nvSpPr>
          <p:cNvPr id="10" name="Subtitle 2"/>
          <p:cNvSpPr txBox="1">
            <a:spLocks/>
          </p:cNvSpPr>
          <p:nvPr/>
        </p:nvSpPr>
        <p:spPr>
          <a:xfrm>
            <a:off x="9165771" y="2687782"/>
            <a:ext cx="9122229"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t h a n k   y o u</a:t>
            </a:r>
          </a:p>
        </p:txBody>
      </p:sp>
      <p:sp>
        <p:nvSpPr>
          <p:cNvPr id="11" name="Subtitle 2"/>
          <p:cNvSpPr txBox="1">
            <a:spLocks/>
          </p:cNvSpPr>
          <p:nvPr/>
        </p:nvSpPr>
        <p:spPr>
          <a:xfrm>
            <a:off x="18071390" y="1600201"/>
            <a:ext cx="9360609" cy="525780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endParaRPr lang="en-US" cap="none" spc="300" dirty="0" smtClean="0">
              <a:solidFill>
                <a:schemeClr val="bg1">
                  <a:lumMod val="95000"/>
                  <a:lumOff val="5000"/>
                </a:schemeClr>
              </a:solidFill>
              <a:latin typeface="Calibri Light" panose="020F0302020204030204" pitchFamily="34" charset="0"/>
            </a:endParaRPr>
          </a:p>
          <a:p>
            <a:pPr algn="ctr"/>
            <a:r>
              <a:rPr lang="en-US" cap="none" spc="300" dirty="0" smtClean="0">
                <a:solidFill>
                  <a:schemeClr val="bg1">
                    <a:lumMod val="95000"/>
                    <a:lumOff val="5000"/>
                  </a:schemeClr>
                </a:solidFill>
                <a:latin typeface="Calibri Light" panose="020F0302020204030204" pitchFamily="34" charset="0"/>
              </a:rPr>
              <a:t>Mom &amp; Dad</a:t>
            </a:r>
          </a:p>
          <a:p>
            <a:pPr algn="ctr"/>
            <a:r>
              <a:rPr lang="en-US" cap="none" spc="300" dirty="0" err="1" smtClean="0">
                <a:solidFill>
                  <a:schemeClr val="bg1">
                    <a:lumMod val="95000"/>
                    <a:lumOff val="5000"/>
                  </a:schemeClr>
                </a:solidFill>
                <a:latin typeface="Calibri Light" panose="020F0302020204030204" pitchFamily="34" charset="0"/>
              </a:rPr>
              <a:t>SmithgroupJJR</a:t>
            </a:r>
            <a:endParaRPr lang="en-US" cap="none" spc="300" dirty="0">
              <a:solidFill>
                <a:schemeClr val="bg1">
                  <a:lumMod val="95000"/>
                  <a:lumOff val="5000"/>
                </a:schemeClr>
              </a:solidFill>
              <a:latin typeface="Calibri Light" panose="020F0302020204030204" pitchFamily="34" charset="0"/>
            </a:endParaRPr>
          </a:p>
          <a:p>
            <a:pPr algn="ctr"/>
            <a:r>
              <a:rPr lang="en-US" cap="none" spc="300" dirty="0" smtClean="0">
                <a:solidFill>
                  <a:schemeClr val="bg1">
                    <a:lumMod val="95000"/>
                    <a:lumOff val="5000"/>
                  </a:schemeClr>
                </a:solidFill>
                <a:latin typeface="Calibri Light" panose="020F0302020204030204" pitchFamily="34" charset="0"/>
              </a:rPr>
              <a:t>Denver </a:t>
            </a:r>
            <a:r>
              <a:rPr lang="en-US" cap="none" spc="300" dirty="0">
                <a:solidFill>
                  <a:schemeClr val="bg1">
                    <a:lumMod val="95000"/>
                    <a:lumOff val="5000"/>
                  </a:schemeClr>
                </a:solidFill>
                <a:latin typeface="Calibri Light" panose="020F0302020204030204" pitchFamily="34" charset="0"/>
              </a:rPr>
              <a:t>Police </a:t>
            </a:r>
            <a:r>
              <a:rPr lang="en-US" cap="none" spc="300" dirty="0" smtClean="0">
                <a:solidFill>
                  <a:schemeClr val="bg1">
                    <a:lumMod val="95000"/>
                    <a:lumOff val="5000"/>
                  </a:schemeClr>
                </a:solidFill>
                <a:latin typeface="Calibri Light" panose="020F0302020204030204" pitchFamily="34" charset="0"/>
              </a:rPr>
              <a:t>Department</a:t>
            </a:r>
          </a:p>
          <a:p>
            <a:pPr algn="ctr"/>
            <a:r>
              <a:rPr lang="en-US" cap="none" spc="300" dirty="0">
                <a:solidFill>
                  <a:schemeClr val="bg1">
                    <a:lumMod val="95000"/>
                    <a:lumOff val="5000"/>
                  </a:schemeClr>
                </a:solidFill>
                <a:latin typeface="Calibri Light" panose="020F0302020204030204" pitchFamily="34" charset="0"/>
              </a:rPr>
              <a:t>Shawn </a:t>
            </a:r>
            <a:r>
              <a:rPr lang="en-US" cap="none" spc="300" dirty="0" smtClean="0">
                <a:solidFill>
                  <a:schemeClr val="bg1">
                    <a:lumMod val="95000"/>
                    <a:lumOff val="5000"/>
                  </a:schemeClr>
                </a:solidFill>
                <a:latin typeface="Calibri Light" panose="020F0302020204030204" pitchFamily="34" charset="0"/>
              </a:rPr>
              <a:t>Good</a:t>
            </a:r>
          </a:p>
          <a:p>
            <a:pPr algn="ctr"/>
            <a:r>
              <a:rPr lang="en-US" cap="none" spc="300" dirty="0" smtClean="0">
                <a:solidFill>
                  <a:schemeClr val="bg1">
                    <a:lumMod val="95000"/>
                    <a:lumOff val="5000"/>
                  </a:schemeClr>
                </a:solidFill>
                <a:latin typeface="Calibri Light" panose="020F0302020204030204" pitchFamily="34" charset="0"/>
              </a:rPr>
              <a:t>Gary </a:t>
            </a:r>
            <a:r>
              <a:rPr lang="en-US" cap="none" spc="300" dirty="0" err="1" smtClean="0">
                <a:solidFill>
                  <a:schemeClr val="bg1">
                    <a:lumMod val="95000"/>
                    <a:lumOff val="5000"/>
                  </a:schemeClr>
                </a:solidFill>
                <a:latin typeface="Calibri Light" panose="020F0302020204030204" pitchFamily="34" charset="0"/>
              </a:rPr>
              <a:t>Golaszewski</a:t>
            </a:r>
            <a:endParaRPr lang="en-US" cap="none" spc="300" dirty="0" smtClean="0">
              <a:solidFill>
                <a:schemeClr val="bg1">
                  <a:lumMod val="95000"/>
                  <a:lumOff val="5000"/>
                </a:schemeClr>
              </a:solidFill>
              <a:latin typeface="Calibri Light" panose="020F0302020204030204" pitchFamily="34" charset="0"/>
            </a:endParaRPr>
          </a:p>
          <a:p>
            <a:pPr algn="ctr"/>
            <a:r>
              <a:rPr lang="en-US" cap="none" spc="300" dirty="0" smtClean="0">
                <a:solidFill>
                  <a:schemeClr val="bg1">
                    <a:lumMod val="95000"/>
                    <a:lumOff val="5000"/>
                  </a:schemeClr>
                </a:solidFill>
                <a:latin typeface="Calibri Light" panose="020F0302020204030204" pitchFamily="34" charset="0"/>
              </a:rPr>
              <a:t>Dr. Richard </a:t>
            </a:r>
            <a:r>
              <a:rPr lang="en-US" cap="none" spc="300" dirty="0" err="1" smtClean="0">
                <a:solidFill>
                  <a:schemeClr val="bg1">
                    <a:lumMod val="95000"/>
                    <a:lumOff val="5000"/>
                  </a:schemeClr>
                </a:solidFill>
                <a:latin typeface="Calibri Light" panose="020F0302020204030204" pitchFamily="34" charset="0"/>
              </a:rPr>
              <a:t>Mistrick</a:t>
            </a:r>
            <a:endParaRPr lang="en-US" cap="none" spc="300" dirty="0">
              <a:solidFill>
                <a:schemeClr val="bg1">
                  <a:lumMod val="95000"/>
                  <a:lumOff val="5000"/>
                </a:schemeClr>
              </a:solidFill>
              <a:latin typeface="Calibri Light" panose="020F0302020204030204" pitchFamily="34" charset="0"/>
            </a:endParaRPr>
          </a:p>
          <a:p>
            <a:pPr algn="ctr"/>
            <a:r>
              <a:rPr lang="en-US" cap="none" spc="300" dirty="0" smtClean="0">
                <a:solidFill>
                  <a:schemeClr val="bg1">
                    <a:lumMod val="95000"/>
                    <a:lumOff val="5000"/>
                  </a:schemeClr>
                </a:solidFill>
                <a:latin typeface="Calibri Light" panose="020F0302020204030204" pitchFamily="34" charset="0"/>
              </a:rPr>
              <a:t>AE Faculty &amp; Staff</a:t>
            </a:r>
            <a:endParaRPr lang="en-US" cap="none" spc="300" dirty="0">
              <a:solidFill>
                <a:schemeClr val="bg1">
                  <a:lumMod val="95000"/>
                  <a:lumOff val="5000"/>
                </a:schemeClr>
              </a:solidFill>
              <a:latin typeface="Calibri Light" panose="020F0302020204030204" pitchFamily="34" charset="0"/>
            </a:endParaRPr>
          </a:p>
          <a:p>
            <a:pPr algn="ctr"/>
            <a:r>
              <a:rPr lang="en-US" cap="none" spc="300" dirty="0" smtClean="0">
                <a:solidFill>
                  <a:schemeClr val="bg1">
                    <a:lumMod val="95000"/>
                    <a:lumOff val="5000"/>
                  </a:schemeClr>
                </a:solidFill>
                <a:latin typeface="Calibri Light" panose="020F0302020204030204" pitchFamily="34" charset="0"/>
              </a:rPr>
              <a:t>Friends &amp; Colleagues</a:t>
            </a:r>
          </a:p>
          <a:p>
            <a:pPr algn="ctr"/>
            <a:r>
              <a:rPr lang="en-US" cap="none" spc="300" dirty="0" smtClean="0">
                <a:solidFill>
                  <a:schemeClr val="bg1">
                    <a:lumMod val="95000"/>
                    <a:lumOff val="5000"/>
                  </a:schemeClr>
                </a:solidFill>
                <a:latin typeface="Calibri Light" panose="020F0302020204030204" pitchFamily="34" charset="0"/>
              </a:rPr>
              <a:t>Nicolas Cage</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6" name="Title 1"/>
          <p:cNvSpPr txBox="1">
            <a:spLocks/>
          </p:cNvSpPr>
          <p:nvPr/>
        </p:nvSpPr>
        <p:spPr>
          <a:xfrm>
            <a:off x="25889605"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sp>
        <p:nvSpPr>
          <p:cNvPr id="13"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bg2">
                    <a:lumMod val="60000"/>
                    <a:lumOff val="40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
        <p:nvSpPr>
          <p:cNvPr id="3" name="Rectangle 2"/>
          <p:cNvSpPr/>
          <p:nvPr/>
        </p:nvSpPr>
        <p:spPr>
          <a:xfrm>
            <a:off x="21489617" y="1427229"/>
            <a:ext cx="2524154" cy="400110"/>
          </a:xfrm>
          <a:prstGeom prst="rect">
            <a:avLst/>
          </a:prstGeom>
        </p:spPr>
        <p:txBody>
          <a:bodyPr wrap="none">
            <a:spAutoFit/>
          </a:bodyPr>
          <a:lstStyle/>
          <a:p>
            <a:pPr algn="ctr"/>
            <a:r>
              <a:rPr lang="en-US" sz="2000" spc="300" dirty="0">
                <a:solidFill>
                  <a:schemeClr val="bg1">
                    <a:lumMod val="95000"/>
                    <a:lumOff val="5000"/>
                  </a:schemeClr>
                </a:solidFill>
                <a:latin typeface="Calibri Light" panose="020F0302020204030204" pitchFamily="34" charset="0"/>
              </a:rPr>
              <a:t>a special thanks:</a:t>
            </a:r>
          </a:p>
        </p:txBody>
      </p:sp>
    </p:spTree>
    <p:extLst>
      <p:ext uri="{BB962C8B-B14F-4D97-AF65-F5344CB8AC3E}">
        <p14:creationId xmlns:p14="http://schemas.microsoft.com/office/powerpoint/2010/main" val="277863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latin typeface="Calibri Light" panose="020F0302020204030204" pitchFamily="34" charset="0"/>
              </a:rPr>
              <a:t>lobby</a:t>
            </a:r>
            <a:r>
              <a:rPr lang="en-US" sz="2800" cap="none" spc="300" dirty="0" smtClean="0">
                <a:solidFill>
                  <a:schemeClr val="tx2">
                    <a:lumMod val="50000"/>
                  </a:schemeClr>
                </a:solidFill>
                <a:latin typeface="Calibri Light" panose="020F0302020204030204" pitchFamily="34" charset="0"/>
              </a:rPr>
              <a:t> </a:t>
            </a:r>
            <a:endParaRPr lang="en-US" sz="2800" cap="none" spc="300" dirty="0" smtClean="0">
              <a:latin typeface="Calibri Light" panose="020F0302020204030204" pitchFamily="34" charset="0"/>
            </a:endParaRPr>
          </a:p>
        </p:txBody>
      </p:sp>
      <p:pic>
        <p:nvPicPr>
          <p:cNvPr id="11" name="Picture 10"/>
          <p:cNvPicPr>
            <a:picLocks noChangeAspect="1"/>
          </p:cNvPicPr>
          <p:nvPr/>
        </p:nvPicPr>
        <p:blipFill>
          <a:blip r:embed="rId3"/>
          <a:stretch>
            <a:fillRect/>
          </a:stretch>
        </p:blipFill>
        <p:spPr>
          <a:xfrm>
            <a:off x="19688337" y="732049"/>
            <a:ext cx="6639885" cy="5952685"/>
          </a:xfrm>
          <a:prstGeom prst="rect">
            <a:avLst/>
          </a:prstGeom>
        </p:spPr>
      </p:pic>
      <p:pic>
        <p:nvPicPr>
          <p:cNvPr id="6" name="Picture 5"/>
          <p:cNvPicPr>
            <a:picLocks noChangeAspect="1"/>
          </p:cNvPicPr>
          <p:nvPr/>
        </p:nvPicPr>
        <p:blipFill>
          <a:blip r:embed="rId4"/>
          <a:stretch>
            <a:fillRect/>
          </a:stretch>
        </p:blipFill>
        <p:spPr>
          <a:xfrm>
            <a:off x="9342899" y="1414687"/>
            <a:ext cx="8746201" cy="283018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9900" y="1414687"/>
            <a:ext cx="6003762" cy="5270047"/>
          </a:xfrm>
          <a:prstGeom prst="rect">
            <a:avLst/>
          </a:prstGeom>
        </p:spPr>
      </p:pic>
      <p:pic>
        <p:nvPicPr>
          <p:cNvPr id="9" name="Picture 8"/>
          <p:cNvPicPr>
            <a:picLocks noChangeAspect="1"/>
          </p:cNvPicPr>
          <p:nvPr/>
        </p:nvPicPr>
        <p:blipFill>
          <a:blip r:embed="rId6"/>
          <a:stretch>
            <a:fillRect/>
          </a:stretch>
        </p:blipFill>
        <p:spPr>
          <a:xfrm>
            <a:off x="10110786" y="4422671"/>
            <a:ext cx="7210425" cy="2085975"/>
          </a:xfrm>
          <a:prstGeom prst="rect">
            <a:avLst/>
          </a:prstGeom>
        </p:spPr>
      </p:pic>
    </p:spTree>
    <p:extLst>
      <p:ext uri="{BB962C8B-B14F-4D97-AF65-F5344CB8AC3E}">
        <p14:creationId xmlns:p14="http://schemas.microsoft.com/office/powerpoint/2010/main" val="4269922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building statistics</a:t>
            </a:r>
          </a:p>
        </p:txBody>
      </p:sp>
      <p:sp>
        <p:nvSpPr>
          <p:cNvPr id="9"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building location</a:t>
            </a:r>
          </a:p>
        </p:txBody>
      </p:sp>
      <p:pic>
        <p:nvPicPr>
          <p:cNvPr id="22" name="Picture 2" descr="http://s3.amazonaws.com/smithgroup/project_images/images/000/000/890/normal/DenverCrimeLab-2.jpg?1366311801"/>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361" b="94064" l="1368" r="91033">
                        <a14:foregroundMark x1="34347" y1="37671" x2="41793" y2="31735"/>
                        <a14:foregroundMark x1="46201" y1="33790" x2="52888" y2="28995"/>
                        <a14:foregroundMark x1="24164" y1="45434" x2="26444" y2="43836"/>
                        <a14:foregroundMark x1="20517" y1="48174" x2="22036" y2="47032"/>
                        <a14:foregroundMark x1="70213" y1="46119" x2="74164" y2="44521"/>
                        <a14:foregroundMark x1="79179" y1="49315" x2="81307" y2="50000"/>
                        <a14:foregroundMark x1="13222" y1="92694" x2="84347" y2="91553"/>
                        <a14:foregroundMark x1="83435" y1="89726" x2="87690" y2="85160"/>
                        <a14:foregroundMark x1="36170" y1="93379" x2="72188" y2="92922"/>
                        <a14:foregroundMark x1="14894" y1="67123" x2="10790" y2="55251"/>
                        <a14:foregroundMark x1="5623" y1="64155" x2="4711" y2="57078"/>
                        <a14:foregroundMark x1="17173" y1="56164" x2="17325" y2="54566"/>
                        <a14:foregroundMark x1="18237" y1="92237" x2="3343" y2="91324"/>
                        <a14:backgroundMark x1="90426" y1="67580" x2="90274" y2="74201"/>
                        <a14:backgroundMark x1="90122" y1="75571" x2="90426" y2="80137"/>
                        <a14:backgroundMark x1="92857" y1="79452" x2="93617" y2="86530"/>
                        <a14:backgroundMark x1="608" y1="63242" x2="760" y2="71005"/>
                        <a14:backgroundMark x1="456" y1="89041" x2="304" y2="75571"/>
                      </a14:backgroundRemoval>
                    </a14:imgEffect>
                  </a14:imgLayer>
                </a14:imgProps>
              </a:ext>
              <a:ext uri="{28A0092B-C50C-407E-A947-70E740481C1C}">
                <a14:useLocalDpi xmlns:a14="http://schemas.microsoft.com/office/drawing/2010/main" val="0"/>
              </a:ext>
            </a:extLst>
          </a:blip>
          <a:srcRect b="4383"/>
          <a:stretch/>
        </p:blipFill>
        <p:spPr bwMode="auto">
          <a:xfrm>
            <a:off x="11972765" y="2729937"/>
            <a:ext cx="6820876" cy="4341316"/>
          </a:xfrm>
          <a:prstGeom prst="rect">
            <a:avLst/>
          </a:prstGeom>
          <a:noFill/>
          <a:extLst>
            <a:ext uri="{909E8E84-426E-40DD-AFC4-6F175D3DCCD1}">
              <a14:hiddenFill xmlns:a14="http://schemas.microsoft.com/office/drawing/2010/main">
                <a:solidFill>
                  <a:srgbClr val="FFFFFF"/>
                </a:solidFill>
              </a14:hiddenFill>
            </a:ext>
          </a:extLst>
        </p:spPr>
      </p:pic>
      <p:sp>
        <p:nvSpPr>
          <p:cNvPr id="23" name="Subtitle 2"/>
          <p:cNvSpPr txBox="1">
            <a:spLocks/>
          </p:cNvSpPr>
          <p:nvPr/>
        </p:nvSpPr>
        <p:spPr>
          <a:xfrm>
            <a:off x="8362658" y="1276090"/>
            <a:ext cx="6801142" cy="2907694"/>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cap="none" dirty="0" smtClean="0">
                <a:solidFill>
                  <a:schemeClr val="tx1"/>
                </a:solidFill>
                <a:latin typeface="Calibri Light" panose="020F0302020204030204" pitchFamily="34" charset="0"/>
              </a:rPr>
              <a:t>             location </a:t>
            </a:r>
            <a:r>
              <a:rPr lang="en-US" sz="2400" cap="none" dirty="0" smtClean="0">
                <a:solidFill>
                  <a:schemeClr val="bg2">
                    <a:lumMod val="60000"/>
                    <a:lumOff val="40000"/>
                  </a:schemeClr>
                </a:solidFill>
                <a:latin typeface="Calibri Light" panose="020F0302020204030204" pitchFamily="34" charset="0"/>
              </a:rPr>
              <a:t>|</a:t>
            </a:r>
            <a:r>
              <a:rPr lang="en-US" sz="2400" cap="none" dirty="0" smtClean="0">
                <a:solidFill>
                  <a:schemeClr val="tx1"/>
                </a:solidFill>
                <a:latin typeface="Calibri Light" panose="020F0302020204030204" pitchFamily="34" charset="0"/>
              </a:rPr>
              <a:t> </a:t>
            </a:r>
            <a:r>
              <a:rPr lang="en-US" sz="2400" cap="none" dirty="0" err="1" smtClean="0">
                <a:solidFill>
                  <a:schemeClr val="tx1"/>
                </a:solidFill>
                <a:latin typeface="Calibri Light" panose="020F0302020204030204" pitchFamily="34" charset="0"/>
              </a:rPr>
              <a:t>denver</a:t>
            </a:r>
            <a:r>
              <a:rPr lang="en-US" sz="2400" cap="none" dirty="0" smtClean="0">
                <a:solidFill>
                  <a:schemeClr val="tx1"/>
                </a:solidFill>
                <a:latin typeface="Calibri Light" panose="020F0302020204030204" pitchFamily="34" charset="0"/>
              </a:rPr>
              <a:t>, </a:t>
            </a:r>
            <a:r>
              <a:rPr lang="en-US" sz="2400" cap="none" dirty="0" err="1" smtClean="0">
                <a:solidFill>
                  <a:schemeClr val="tx1"/>
                </a:solidFill>
                <a:latin typeface="Calibri Light" panose="020F0302020204030204" pitchFamily="34" charset="0"/>
              </a:rPr>
              <a:t>colorado</a:t>
            </a:r>
            <a:endParaRPr lang="en-US" sz="2400" cap="none" dirty="0" smtClean="0">
              <a:solidFill>
                <a:schemeClr val="tx1"/>
              </a:solidFill>
              <a:latin typeface="Calibri Light" panose="020F0302020204030204" pitchFamily="34" charset="0"/>
            </a:endParaRPr>
          </a:p>
          <a:p>
            <a:pPr algn="ctr"/>
            <a:r>
              <a:rPr lang="en-US" sz="2400" cap="none" dirty="0" smtClean="0">
                <a:solidFill>
                  <a:schemeClr val="tx1"/>
                </a:solidFill>
                <a:latin typeface="Calibri Light" panose="020F0302020204030204" pitchFamily="34" charset="0"/>
              </a:rPr>
              <a:t>                            occupant </a:t>
            </a:r>
            <a:r>
              <a:rPr lang="en-US" sz="2400" cap="none" dirty="0">
                <a:solidFill>
                  <a:schemeClr val="bg2">
                    <a:lumMod val="60000"/>
                    <a:lumOff val="40000"/>
                  </a:schemeClr>
                </a:solidFill>
                <a:latin typeface="Calibri Light" panose="020F0302020204030204" pitchFamily="34" charset="0"/>
              </a:rPr>
              <a:t>|</a:t>
            </a:r>
            <a:r>
              <a:rPr lang="en-US" sz="2400" cap="none" dirty="0">
                <a:solidFill>
                  <a:schemeClr val="tx1"/>
                </a:solidFill>
                <a:latin typeface="Calibri Light" panose="020F0302020204030204" pitchFamily="34" charset="0"/>
              </a:rPr>
              <a:t> </a:t>
            </a:r>
            <a:r>
              <a:rPr lang="en-US" sz="2400" cap="none" dirty="0" err="1" smtClean="0">
                <a:solidFill>
                  <a:schemeClr val="tx1"/>
                </a:solidFill>
                <a:latin typeface="Calibri Light" panose="020F0302020204030204" pitchFamily="34" charset="0"/>
              </a:rPr>
              <a:t>denver</a:t>
            </a:r>
            <a:r>
              <a:rPr lang="en-US" sz="2400" cap="none" dirty="0" smtClean="0">
                <a:solidFill>
                  <a:schemeClr val="tx1"/>
                </a:solidFill>
                <a:latin typeface="Calibri Light" panose="020F0302020204030204" pitchFamily="34" charset="0"/>
              </a:rPr>
              <a:t> police department</a:t>
            </a:r>
          </a:p>
          <a:p>
            <a:pPr algn="ctr"/>
            <a:r>
              <a:rPr lang="en-US" sz="2400" cap="none" dirty="0" smtClean="0">
                <a:solidFill>
                  <a:schemeClr val="tx1"/>
                </a:solidFill>
                <a:latin typeface="Calibri Light" panose="020F0302020204030204" pitchFamily="34" charset="0"/>
              </a:rPr>
              <a:t>         type </a:t>
            </a:r>
            <a:r>
              <a:rPr lang="en-US" sz="2400" cap="none" dirty="0">
                <a:solidFill>
                  <a:schemeClr val="bg2">
                    <a:lumMod val="60000"/>
                    <a:lumOff val="40000"/>
                  </a:schemeClr>
                </a:solidFill>
                <a:latin typeface="Calibri Light" panose="020F0302020204030204" pitchFamily="34" charset="0"/>
              </a:rPr>
              <a:t>|</a:t>
            </a:r>
            <a:r>
              <a:rPr lang="en-US" sz="2400" cap="none" dirty="0">
                <a:solidFill>
                  <a:schemeClr val="tx1"/>
                </a:solidFill>
                <a:latin typeface="Calibri Light" panose="020F0302020204030204" pitchFamily="34" charset="0"/>
              </a:rPr>
              <a:t> </a:t>
            </a:r>
            <a:r>
              <a:rPr lang="en-US" sz="2400" cap="none" dirty="0" smtClean="0">
                <a:solidFill>
                  <a:schemeClr val="tx1"/>
                </a:solidFill>
                <a:latin typeface="Calibri Light" panose="020F0302020204030204" pitchFamily="34" charset="0"/>
              </a:rPr>
              <a:t>laboratory</a:t>
            </a:r>
          </a:p>
          <a:p>
            <a:pPr algn="ctr"/>
            <a:r>
              <a:rPr lang="en-US" sz="2400" cap="none" dirty="0" smtClean="0">
                <a:solidFill>
                  <a:schemeClr val="tx1"/>
                </a:solidFill>
                <a:latin typeface="Calibri Light" panose="020F0302020204030204" pitchFamily="34" charset="0"/>
              </a:rPr>
              <a:t>           size </a:t>
            </a:r>
            <a:r>
              <a:rPr lang="en-US" sz="2400" cap="none" dirty="0">
                <a:solidFill>
                  <a:schemeClr val="bg2">
                    <a:lumMod val="60000"/>
                    <a:lumOff val="40000"/>
                  </a:schemeClr>
                </a:solidFill>
                <a:latin typeface="Calibri Light" panose="020F0302020204030204" pitchFamily="34" charset="0"/>
              </a:rPr>
              <a:t>|</a:t>
            </a:r>
            <a:r>
              <a:rPr lang="en-US" sz="2400" cap="none" dirty="0">
                <a:solidFill>
                  <a:schemeClr val="tx1"/>
                </a:solidFill>
                <a:latin typeface="Calibri Light" panose="020F0302020204030204" pitchFamily="34" charset="0"/>
              </a:rPr>
              <a:t> </a:t>
            </a:r>
            <a:r>
              <a:rPr lang="en-US" sz="2400" cap="none" dirty="0" smtClean="0">
                <a:solidFill>
                  <a:schemeClr val="tx1"/>
                </a:solidFill>
                <a:latin typeface="Calibri Light" panose="020F0302020204030204" pitchFamily="34" charset="0"/>
              </a:rPr>
              <a:t>60,000 </a:t>
            </a:r>
            <a:r>
              <a:rPr lang="en-US" sz="2400" cap="none" dirty="0" err="1" smtClean="0">
                <a:solidFill>
                  <a:schemeClr val="tx1"/>
                </a:solidFill>
                <a:latin typeface="Calibri Light" panose="020F0302020204030204" pitchFamily="34" charset="0"/>
              </a:rPr>
              <a:t>gsf</a:t>
            </a:r>
            <a:endParaRPr lang="en-US" sz="2400" cap="none" dirty="0" smtClean="0">
              <a:solidFill>
                <a:schemeClr val="tx1"/>
              </a:solidFill>
              <a:latin typeface="Calibri Light" panose="020F0302020204030204" pitchFamily="34" charset="0"/>
            </a:endParaRPr>
          </a:p>
          <a:p>
            <a:pPr algn="ctr"/>
            <a:r>
              <a:rPr lang="en-US" sz="2400" cap="none" dirty="0" smtClean="0">
                <a:solidFill>
                  <a:schemeClr val="tx1"/>
                </a:solidFill>
                <a:latin typeface="Calibri Light" panose="020F0302020204030204" pitchFamily="34" charset="0"/>
              </a:rPr>
              <a:t>                    constructed </a:t>
            </a:r>
            <a:r>
              <a:rPr lang="en-US" sz="2400" cap="none" dirty="0">
                <a:solidFill>
                  <a:schemeClr val="bg2">
                    <a:lumMod val="60000"/>
                    <a:lumOff val="40000"/>
                  </a:schemeClr>
                </a:solidFill>
                <a:latin typeface="Calibri Light" panose="020F0302020204030204" pitchFamily="34" charset="0"/>
              </a:rPr>
              <a:t>|</a:t>
            </a:r>
            <a:r>
              <a:rPr lang="en-US" sz="2400" cap="none" dirty="0">
                <a:solidFill>
                  <a:schemeClr val="tx1"/>
                </a:solidFill>
                <a:latin typeface="Calibri Light" panose="020F0302020204030204" pitchFamily="34" charset="0"/>
              </a:rPr>
              <a:t> </a:t>
            </a:r>
            <a:r>
              <a:rPr lang="en-US" sz="2400" cap="none" dirty="0" smtClean="0">
                <a:solidFill>
                  <a:schemeClr val="tx1"/>
                </a:solidFill>
                <a:latin typeface="Calibri Light" panose="020F0302020204030204" pitchFamily="34" charset="0"/>
              </a:rPr>
              <a:t>march 2011 – </a:t>
            </a:r>
            <a:r>
              <a:rPr lang="en-US" sz="2400" cap="none" dirty="0" err="1" smtClean="0">
                <a:solidFill>
                  <a:schemeClr val="tx1"/>
                </a:solidFill>
                <a:latin typeface="Calibri Light" panose="020F0302020204030204" pitchFamily="34" charset="0"/>
              </a:rPr>
              <a:t>july</a:t>
            </a:r>
            <a:r>
              <a:rPr lang="en-US" sz="2400" cap="none" dirty="0" smtClean="0">
                <a:solidFill>
                  <a:schemeClr val="tx1"/>
                </a:solidFill>
                <a:latin typeface="Calibri Light" panose="020F0302020204030204" pitchFamily="34" charset="0"/>
              </a:rPr>
              <a:t> 2012</a:t>
            </a:r>
          </a:p>
          <a:p>
            <a:pPr algn="ctr"/>
            <a:r>
              <a:rPr lang="en-US" sz="2400" cap="none" dirty="0" smtClean="0">
                <a:solidFill>
                  <a:schemeClr val="tx1"/>
                </a:solidFill>
                <a:latin typeface="Calibri Light" panose="020F0302020204030204" pitchFamily="34" charset="0"/>
              </a:rPr>
              <a:t>actual cost </a:t>
            </a:r>
            <a:r>
              <a:rPr lang="en-US" sz="2400" cap="none" dirty="0">
                <a:solidFill>
                  <a:schemeClr val="bg2">
                    <a:lumMod val="60000"/>
                    <a:lumOff val="40000"/>
                  </a:schemeClr>
                </a:solidFill>
                <a:latin typeface="Calibri Light" panose="020F0302020204030204" pitchFamily="34" charset="0"/>
              </a:rPr>
              <a:t>|</a:t>
            </a:r>
            <a:r>
              <a:rPr lang="en-US" sz="2400" cap="none" dirty="0">
                <a:solidFill>
                  <a:schemeClr val="tx1"/>
                </a:solidFill>
                <a:latin typeface="Calibri Light" panose="020F0302020204030204" pitchFamily="34" charset="0"/>
              </a:rPr>
              <a:t> </a:t>
            </a:r>
            <a:r>
              <a:rPr lang="en-US" sz="2400" cap="none" dirty="0" smtClean="0">
                <a:solidFill>
                  <a:schemeClr val="tx1"/>
                </a:solidFill>
                <a:latin typeface="Calibri Light" panose="020F0302020204030204" pitchFamily="34" charset="0"/>
              </a:rPr>
              <a:t>$28 million</a:t>
            </a:r>
          </a:p>
          <a:p>
            <a:pPr algn="ctr"/>
            <a:endParaRPr lang="en-US" sz="2400" cap="none" dirty="0" smtClean="0">
              <a:solidFill>
                <a:schemeClr val="tx1"/>
              </a:solidFill>
              <a:latin typeface="Calibri Light" panose="020F0302020204030204" pitchFamily="34" charset="0"/>
            </a:endParaRPr>
          </a:p>
          <a:p>
            <a:pPr algn="ctr"/>
            <a:r>
              <a:rPr lang="en-US" sz="2400" cap="none" dirty="0" smtClean="0">
                <a:solidFill>
                  <a:schemeClr val="tx1"/>
                </a:solidFill>
                <a:latin typeface="Calibri Light" panose="020F0302020204030204" pitchFamily="34" charset="0"/>
              </a:rPr>
              <a:t> </a:t>
            </a:r>
          </a:p>
        </p:txBody>
      </p:sp>
      <p:grpSp>
        <p:nvGrpSpPr>
          <p:cNvPr id="2" name="Group 1"/>
          <p:cNvGrpSpPr/>
          <p:nvPr/>
        </p:nvGrpSpPr>
        <p:grpSpPr>
          <a:xfrm>
            <a:off x="25889606" y="0"/>
            <a:ext cx="4078265" cy="6858000"/>
            <a:chOff x="25889606" y="0"/>
            <a:chExt cx="4078265" cy="6858000"/>
          </a:xfrm>
        </p:grpSpPr>
        <p:sp>
          <p:nvSpPr>
            <p:cNvPr id="2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pic>
        <p:nvPicPr>
          <p:cNvPr id="34" name="Picture 33"/>
          <p:cNvPicPr>
            <a:picLocks noChangeAspect="1"/>
          </p:cNvPicPr>
          <p:nvPr/>
        </p:nvPicPr>
        <p:blipFill rotWithShape="1">
          <a:blip r:embed="rId6">
            <a:extLst>
              <a:ext uri="{28A0092B-C50C-407E-A947-70E740481C1C}">
                <a14:useLocalDpi xmlns:a14="http://schemas.microsoft.com/office/drawing/2010/main" val="0"/>
              </a:ext>
            </a:extLst>
          </a:blip>
          <a:srcRect l="2235" t="17989" r="6684" b="8783"/>
          <a:stretch/>
        </p:blipFill>
        <p:spPr>
          <a:xfrm>
            <a:off x="19804743" y="1333580"/>
            <a:ext cx="5646057" cy="5021943"/>
          </a:xfrm>
          <a:prstGeom prst="rect">
            <a:avLst/>
          </a:prstGeom>
        </p:spPr>
      </p:pic>
      <p:pic>
        <p:nvPicPr>
          <p:cNvPr id="36" name="Picture 35" descr="https://conceptdraw.com/a2347c3/p6/preview/640/pict--north-arrow-4-map-symbols-vector-stencils-library"/>
          <p:cNvPicPr/>
          <p:nvPr/>
        </p:nvPicPr>
        <p:blipFill rotWithShape="1">
          <a:blip r:embed="rId7" cstate="print">
            <a:extLst>
              <a:ext uri="{28A0092B-C50C-407E-A947-70E740481C1C}">
                <a14:useLocalDpi xmlns:a14="http://schemas.microsoft.com/office/drawing/2010/main" val="0"/>
              </a:ext>
            </a:extLst>
          </a:blip>
          <a:srcRect l="39323" r="40312"/>
          <a:stretch/>
        </p:blipFill>
        <p:spPr bwMode="auto">
          <a:xfrm>
            <a:off x="24441150" y="5168416"/>
            <a:ext cx="704631" cy="750106"/>
          </a:xfrm>
          <a:prstGeom prst="rect">
            <a:avLst/>
          </a:prstGeom>
          <a:noFill/>
          <a:ln>
            <a:noFill/>
          </a:ln>
          <a:extLst>
            <a:ext uri="{53640926-AAD7-44D8-BBD7-CCE9431645EC}">
              <a14:shadowObscured xmlns:a14="http://schemas.microsoft.com/office/drawing/2010/main"/>
            </a:ext>
          </a:extLst>
        </p:spPr>
      </p:pic>
      <p:sp>
        <p:nvSpPr>
          <p:cNvPr id="37" name="Rectangle 36"/>
          <p:cNvSpPr/>
          <p:nvPr/>
        </p:nvSpPr>
        <p:spPr>
          <a:xfrm>
            <a:off x="21774150" y="1943100"/>
            <a:ext cx="1743075" cy="990600"/>
          </a:xfrm>
          <a:prstGeom prst="rect">
            <a:avLst/>
          </a:prstGeom>
          <a:solidFill>
            <a:schemeClr val="bg2">
              <a:lumMod val="40000"/>
              <a:lumOff val="60000"/>
              <a:alpha val="59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bg2">
                    <a:lumMod val="60000"/>
                    <a:lumOff val="40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pic>
        <p:nvPicPr>
          <p:cNvPr id="1026" name="Picture 2" descr="http://living-future.org/sites/default/files/photos/SmithGroupJJ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1440" y="5564410"/>
            <a:ext cx="2344943" cy="35662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21774150" y="2933700"/>
            <a:ext cx="986780" cy="910851"/>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517225" y="1943100"/>
            <a:ext cx="3046739" cy="1838325"/>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http://www.jedunn.com/sites/default/files/Denver%20Police%20Crime%20Lab_E_H_exterior%20dusk_0482%20copy.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658714" y="3736577"/>
            <a:ext cx="3905250" cy="2603500"/>
          </a:xfrm>
          <a:prstGeom prst="rect">
            <a:avLst/>
          </a:prstGeom>
          <a:noFill/>
          <a:ln>
            <a:no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11"/>
          <a:stretch>
            <a:fillRect/>
          </a:stretch>
        </p:blipFill>
        <p:spPr>
          <a:xfrm>
            <a:off x="21755809" y="1919674"/>
            <a:ext cx="1783642" cy="1036647"/>
          </a:xfrm>
          <a:prstGeom prst="rect">
            <a:avLst/>
          </a:prstGeom>
        </p:spPr>
      </p:pic>
    </p:spTree>
    <p:extLst>
      <p:ext uri="{BB962C8B-B14F-4D97-AF65-F5344CB8AC3E}">
        <p14:creationId xmlns:p14="http://schemas.microsoft.com/office/powerpoint/2010/main" val="173025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par>
                                <p:cTn id="41" presetID="53" presetClass="entr" presetSubtype="16"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par>
                                <p:cTn id="46" presetID="53"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3" grpId="0"/>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latin typeface="Calibri Light" panose="020F0302020204030204" pitchFamily="34" charset="0"/>
              </a:rPr>
              <a:t>lobby</a:t>
            </a:r>
            <a:r>
              <a:rPr lang="en-US" sz="2800" cap="none" spc="300" dirty="0" smtClean="0">
                <a:solidFill>
                  <a:schemeClr val="tx2">
                    <a:lumMod val="50000"/>
                  </a:schemeClr>
                </a:solidFill>
                <a:latin typeface="Calibri Light" panose="020F0302020204030204" pitchFamily="34" charset="0"/>
              </a:rPr>
              <a:t> </a:t>
            </a:r>
            <a:endParaRPr lang="en-US" sz="2800" cap="none" spc="300" dirty="0" smtClean="0">
              <a:latin typeface="Calibri Light" panose="020F03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5367" y="2333594"/>
            <a:ext cx="4759982" cy="3447268"/>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3061" y="2333594"/>
            <a:ext cx="3706740" cy="3447268"/>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24801" y="1113920"/>
            <a:ext cx="6106135" cy="5261115"/>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5760" y="1841948"/>
            <a:ext cx="4858238" cy="4430559"/>
          </a:xfrm>
          <a:prstGeom prst="rect">
            <a:avLst/>
          </a:prstGeom>
        </p:spPr>
      </p:pic>
    </p:spTree>
    <p:extLst>
      <p:ext uri="{BB962C8B-B14F-4D97-AF65-F5344CB8AC3E}">
        <p14:creationId xmlns:p14="http://schemas.microsoft.com/office/powerpoint/2010/main" val="31729584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latin typeface="Calibri Light" panose="020F0302020204030204" pitchFamily="34" charset="0"/>
              </a:rPr>
              <a:t>plaza</a:t>
            </a:r>
            <a:r>
              <a:rPr lang="en-US" sz="2800" cap="none" spc="300" dirty="0" smtClean="0">
                <a:solidFill>
                  <a:schemeClr val="tx2">
                    <a:lumMod val="50000"/>
                  </a:schemeClr>
                </a:solidFill>
                <a:latin typeface="Calibri Light" panose="020F0302020204030204" pitchFamily="34" charset="0"/>
              </a:rPr>
              <a:t> </a:t>
            </a:r>
            <a:endParaRPr lang="en-US" sz="2800" cap="none" spc="300" dirty="0" smtClean="0">
              <a:latin typeface="Calibri Light" panose="020F0302020204030204" pitchFamily="34" charset="0"/>
            </a:endParaRPr>
          </a:p>
        </p:txBody>
      </p:sp>
      <p:pic>
        <p:nvPicPr>
          <p:cNvPr id="6" name="Picture 5"/>
          <p:cNvPicPr>
            <a:picLocks noChangeAspect="1"/>
          </p:cNvPicPr>
          <p:nvPr/>
        </p:nvPicPr>
        <p:blipFill>
          <a:blip r:embed="rId3"/>
          <a:stretch>
            <a:fillRect/>
          </a:stretch>
        </p:blipFill>
        <p:spPr>
          <a:xfrm>
            <a:off x="9342899" y="2781738"/>
            <a:ext cx="8746201" cy="1294524"/>
          </a:xfrm>
          <a:prstGeom prst="rect">
            <a:avLst/>
          </a:prstGeom>
        </p:spPr>
      </p:pic>
      <p:pic>
        <p:nvPicPr>
          <p:cNvPr id="9" name="Picture 8"/>
          <p:cNvPicPr>
            <a:picLocks noChangeAspect="1"/>
          </p:cNvPicPr>
          <p:nvPr/>
        </p:nvPicPr>
        <p:blipFill>
          <a:blip r:embed="rId4"/>
          <a:stretch>
            <a:fillRect/>
          </a:stretch>
        </p:blipFill>
        <p:spPr>
          <a:xfrm>
            <a:off x="9803625" y="693206"/>
            <a:ext cx="7824745" cy="151615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00" y="1451285"/>
            <a:ext cx="7931063" cy="5006376"/>
          </a:xfrm>
          <a:prstGeom prst="rect">
            <a:avLst/>
          </a:prstGeom>
        </p:spPr>
      </p:pic>
      <p:pic>
        <p:nvPicPr>
          <p:cNvPr id="14" name="Picture 13"/>
          <p:cNvPicPr>
            <a:picLocks noChangeAspect="1"/>
          </p:cNvPicPr>
          <p:nvPr/>
        </p:nvPicPr>
        <p:blipFill>
          <a:blip r:embed="rId6"/>
          <a:stretch>
            <a:fillRect/>
          </a:stretch>
        </p:blipFill>
        <p:spPr>
          <a:xfrm>
            <a:off x="10129836" y="4492625"/>
            <a:ext cx="7172325" cy="112395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51632" y="3666132"/>
            <a:ext cx="7463035" cy="309027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47385" y="252202"/>
            <a:ext cx="4471530" cy="3317875"/>
          </a:xfrm>
          <a:prstGeom prst="rect">
            <a:avLst/>
          </a:prstGeom>
        </p:spPr>
      </p:pic>
    </p:spTree>
    <p:extLst>
      <p:ext uri="{BB962C8B-B14F-4D97-AF65-F5344CB8AC3E}">
        <p14:creationId xmlns:p14="http://schemas.microsoft.com/office/powerpoint/2010/main" val="32704305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latin typeface="Calibri Light" panose="020F0302020204030204" pitchFamily="34" charset="0"/>
              </a:rPr>
              <a:t>plaza</a:t>
            </a:r>
            <a:r>
              <a:rPr lang="en-US" sz="2800" cap="none" spc="300" dirty="0" smtClean="0">
                <a:solidFill>
                  <a:schemeClr val="tx2">
                    <a:lumMod val="50000"/>
                  </a:schemeClr>
                </a:solidFill>
                <a:latin typeface="Calibri Light" panose="020F0302020204030204" pitchFamily="34" charset="0"/>
              </a:rPr>
              <a:t> </a:t>
            </a:r>
            <a:endParaRPr lang="en-US" sz="2800" cap="none" spc="300" dirty="0" smtClean="0">
              <a:latin typeface="Calibri Light" panose="020F03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50" y="1704974"/>
            <a:ext cx="4229100" cy="22764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950" y="4354329"/>
            <a:ext cx="4095750" cy="1647825"/>
          </a:xfrm>
          <a:prstGeom prst="rect">
            <a:avLst/>
          </a:prstGeom>
        </p:spPr>
      </p:pic>
      <p:pic>
        <p:nvPicPr>
          <p:cNvPr id="5" name="Picture 4"/>
          <p:cNvPicPr>
            <a:picLocks noChangeAspect="1"/>
          </p:cNvPicPr>
          <p:nvPr/>
        </p:nvPicPr>
        <p:blipFill>
          <a:blip r:embed="rId5"/>
          <a:stretch>
            <a:fillRect/>
          </a:stretch>
        </p:blipFill>
        <p:spPr>
          <a:xfrm>
            <a:off x="18835391" y="1779849"/>
            <a:ext cx="8220075" cy="354738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723180260"/>
              </p:ext>
            </p:extLst>
          </p:nvPr>
        </p:nvGraphicFramePr>
        <p:xfrm>
          <a:off x="9423400" y="2291305"/>
          <a:ext cx="8636001" cy="2661695"/>
        </p:xfrm>
        <a:graphic>
          <a:graphicData uri="http://schemas.openxmlformats.org/drawingml/2006/table">
            <a:tbl>
              <a:tblPr firstRow="1" firstCol="1" bandRow="1"/>
              <a:tblGrid>
                <a:gridCol w="4279900"/>
                <a:gridCol w="2159000"/>
                <a:gridCol w="2197101"/>
              </a:tblGrid>
              <a:tr h="940497">
                <a:tc>
                  <a:txBody>
                    <a:bodyPr/>
                    <a:lstStyle/>
                    <a:p>
                      <a:pPr marL="0" marR="0">
                        <a:spcBef>
                          <a:spcPts val="0"/>
                        </a:spcBef>
                        <a:spcAft>
                          <a:spcPts val="0"/>
                        </a:spcAft>
                      </a:pPr>
                      <a:r>
                        <a:rPr lang="en-US" sz="2000" b="1" dirty="0" smtClean="0">
                          <a:latin typeface="Calibri Light" panose="020F0302020204030204" pitchFamily="34" charset="0"/>
                        </a:rPr>
                        <a:t>Compliance</a:t>
                      </a:r>
                      <a:endParaRPr lang="en-US" sz="2000" b="1" dirty="0">
                        <a:latin typeface="Calibri Light" panose="020F030202020403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smtClean="0">
                          <a:latin typeface="Calibri Light" panose="020F0302020204030204" pitchFamily="34" charset="0"/>
                        </a:rPr>
                        <a:t>Allowed</a:t>
                      </a:r>
                      <a:endParaRPr lang="en-US" sz="2000" b="1" dirty="0">
                        <a:latin typeface="Calibri Light" panose="020F030202020403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smtClean="0">
                          <a:latin typeface="Calibri Light" panose="020F0302020204030204" pitchFamily="34" charset="0"/>
                        </a:rPr>
                        <a:t>Achieved</a:t>
                      </a:r>
                      <a:endParaRPr lang="en-US" sz="2000" b="1" dirty="0">
                        <a:latin typeface="Calibri Light" panose="020F0302020204030204" pitchFamily="34" charset="0"/>
                      </a:endParaRPr>
                    </a:p>
                  </a:txBody>
                  <a:tcPr marL="68580" marR="68580" marT="0" marB="0" anchor="ctr">
                    <a:lnL>
                      <a:noFill/>
                    </a:lnL>
                    <a:lnR>
                      <a:noFill/>
                    </a:lnR>
                    <a:lnT>
                      <a:noFill/>
                    </a:lnT>
                    <a:lnB>
                      <a:noFill/>
                    </a:lnB>
                  </a:tcPr>
                </a:tc>
              </a:tr>
              <a:tr h="857598">
                <a:tc>
                  <a:txBody>
                    <a:bodyPr/>
                    <a:lstStyle/>
                    <a:p>
                      <a:pPr marL="0" marR="0">
                        <a:spcBef>
                          <a:spcPts val="0"/>
                        </a:spcBef>
                        <a:spcAft>
                          <a:spcPts val="0"/>
                        </a:spcAft>
                      </a:pPr>
                      <a:r>
                        <a:rPr lang="en-US" sz="2000" dirty="0" smtClean="0">
                          <a:solidFill>
                            <a:schemeClr val="bg1"/>
                          </a:solidFill>
                          <a:latin typeface="Calibri Light" panose="020F0302020204030204" pitchFamily="34" charset="0"/>
                        </a:rPr>
                        <a:t>Total Lumens on inside</a:t>
                      </a:r>
                      <a:r>
                        <a:rPr lang="en-US" sz="2000" baseline="0" dirty="0" smtClean="0">
                          <a:solidFill>
                            <a:schemeClr val="bg1"/>
                          </a:solidFill>
                          <a:latin typeface="Calibri Light" panose="020F0302020204030204" pitchFamily="34" charset="0"/>
                        </a:rPr>
                        <a:t> of</a:t>
                      </a:r>
                      <a:r>
                        <a:rPr lang="en-US" sz="2000" dirty="0" smtClean="0">
                          <a:solidFill>
                            <a:schemeClr val="bg1"/>
                          </a:solidFill>
                          <a:latin typeface="Calibri Light" panose="020F0302020204030204" pitchFamily="34" charset="0"/>
                        </a:rPr>
                        <a:t> Virtual</a:t>
                      </a:r>
                      <a:r>
                        <a:rPr lang="en-US" sz="2000" baseline="0" dirty="0" smtClean="0">
                          <a:solidFill>
                            <a:schemeClr val="bg1"/>
                          </a:solidFill>
                          <a:latin typeface="Calibri Light" panose="020F0302020204030204" pitchFamily="34" charset="0"/>
                        </a:rPr>
                        <a:t> Enclosure</a:t>
                      </a: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smtClean="0">
                          <a:solidFill>
                            <a:schemeClr val="bg1"/>
                          </a:solidFill>
                          <a:latin typeface="Calibri Light" panose="020F0302020204030204" pitchFamily="34" charset="0"/>
                        </a:rPr>
                        <a:t>9338 lumens</a:t>
                      </a:r>
                      <a:endParaRPr lang="en-US" sz="2000" dirty="0">
                        <a:solidFill>
                          <a:schemeClr val="bg1"/>
                        </a:solidFill>
                        <a:latin typeface="Calibri Light" panose="020F0302020204030204" pitchFamily="34"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smtClean="0">
                          <a:solidFill>
                            <a:schemeClr val="bg1"/>
                          </a:solidFill>
                          <a:latin typeface="Calibri Light" panose="020F0302020204030204" pitchFamily="34" charset="0"/>
                        </a:rPr>
                        <a:t>4088 lumens</a:t>
                      </a:r>
                      <a:endParaRPr lang="en-US" sz="2000" dirty="0">
                        <a:solidFill>
                          <a:schemeClr val="bg1"/>
                        </a:solidFill>
                        <a:latin typeface="Calibri Light" panose="020F0302020204030204" pitchFamily="34" charset="0"/>
                      </a:endParaRPr>
                    </a:p>
                  </a:txBody>
                  <a:tcPr marL="68580" marR="68580" marT="0" marB="0" anchor="ctr">
                    <a:lnL>
                      <a:noFill/>
                    </a:lnL>
                    <a:lnR>
                      <a:noFill/>
                    </a:lnR>
                    <a:lnT>
                      <a:noFill/>
                    </a:lnT>
                    <a:lnB>
                      <a:noFill/>
                    </a:lnB>
                    <a:solidFill>
                      <a:schemeClr val="bg2">
                        <a:lumMod val="20000"/>
                        <a:lumOff val="80000"/>
                      </a:schemeClr>
                    </a:solidFill>
                  </a:tcPr>
                </a:tc>
              </a:tr>
              <a:tr h="863600">
                <a:tc>
                  <a:txBody>
                    <a:bodyPr/>
                    <a:lstStyle/>
                    <a:p>
                      <a:pPr marL="0" marR="0">
                        <a:spcBef>
                          <a:spcPts val="0"/>
                        </a:spcBef>
                        <a:spcAft>
                          <a:spcPts val="0"/>
                        </a:spcAft>
                      </a:pPr>
                      <a:r>
                        <a:rPr lang="en-US" sz="2000" dirty="0" smtClean="0">
                          <a:solidFill>
                            <a:schemeClr val="tx1"/>
                          </a:solidFill>
                          <a:latin typeface="Calibri Light" panose="020F0302020204030204" pitchFamily="34" charset="0"/>
                        </a:rPr>
                        <a:t>Maximum Vertical Illuminance</a:t>
                      </a:r>
                      <a:endParaRPr lang="en-US" sz="2000" dirty="0">
                        <a:solidFill>
                          <a:schemeClr val="tx1"/>
                        </a:solidFill>
                        <a:latin typeface="Calibri Light" panose="020F0302020204030204" pitchFamily="34" charset="0"/>
                      </a:endParaRPr>
                    </a:p>
                  </a:txBody>
                  <a:tcPr marL="68580" marR="68580" marT="0" marB="0" anchor="ctr">
                    <a:lnL>
                      <a:noFill/>
                    </a:lnL>
                    <a:lnR>
                      <a:noFill/>
                    </a:lnR>
                    <a:lnT>
                      <a:noFill/>
                    </a:lnT>
                    <a:lnB>
                      <a:noFill/>
                    </a:lnB>
                    <a:noFill/>
                  </a:tcPr>
                </a:tc>
                <a:tc>
                  <a:txBody>
                    <a:bodyPr/>
                    <a:lstStyle/>
                    <a:p>
                      <a:pPr marL="0" marR="0" algn="ctr">
                        <a:spcBef>
                          <a:spcPts val="0"/>
                        </a:spcBef>
                        <a:spcAft>
                          <a:spcPts val="0"/>
                        </a:spcAft>
                      </a:pPr>
                      <a:r>
                        <a:rPr lang="en-US" sz="2000" dirty="0" smtClean="0">
                          <a:solidFill>
                            <a:schemeClr val="tx1"/>
                          </a:solidFill>
                          <a:latin typeface="Calibri Light" panose="020F0302020204030204" pitchFamily="34" charset="0"/>
                        </a:rPr>
                        <a:t>15 lux</a:t>
                      </a:r>
                      <a:endParaRPr lang="en-US" sz="2000" dirty="0">
                        <a:solidFill>
                          <a:schemeClr val="tx1"/>
                        </a:solidFill>
                        <a:latin typeface="Calibri Light" panose="020F0302020204030204" pitchFamily="34" charset="0"/>
                      </a:endParaRPr>
                    </a:p>
                  </a:txBody>
                  <a:tcPr marL="68580" marR="68580" marT="0" marB="0" anchor="ctr">
                    <a:lnL>
                      <a:noFill/>
                    </a:lnL>
                    <a:lnR>
                      <a:noFill/>
                    </a:lnR>
                    <a:lnT>
                      <a:noFill/>
                    </a:lnT>
                    <a:lnB>
                      <a:noFill/>
                    </a:lnB>
                    <a:noFill/>
                  </a:tcPr>
                </a:tc>
                <a:tc>
                  <a:txBody>
                    <a:bodyPr/>
                    <a:lstStyle/>
                    <a:p>
                      <a:pPr marL="0" marR="0" algn="ctr">
                        <a:spcBef>
                          <a:spcPts val="0"/>
                        </a:spcBef>
                        <a:spcAft>
                          <a:spcPts val="0"/>
                        </a:spcAft>
                      </a:pPr>
                      <a:r>
                        <a:rPr lang="en-US" sz="2000" dirty="0" smtClean="0">
                          <a:solidFill>
                            <a:schemeClr val="tx1"/>
                          </a:solidFill>
                          <a:latin typeface="Calibri Light" panose="020F0302020204030204" pitchFamily="34" charset="0"/>
                        </a:rPr>
                        <a:t>11 lux</a:t>
                      </a:r>
                    </a:p>
                  </a:txBody>
                  <a:tcPr marL="68580" marR="68580" marT="0" marB="0" anchor="ctr">
                    <a:lnL>
                      <a:noFill/>
                    </a:lnL>
                    <a:lnR>
                      <a:noFill/>
                    </a:lnR>
                    <a:lnT>
                      <a:noFill/>
                    </a:lnT>
                    <a:lnB>
                      <a:noFill/>
                    </a:lnB>
                    <a:noFill/>
                  </a:tcPr>
                </a:tc>
              </a:tr>
            </a:tbl>
          </a:graphicData>
        </a:graphic>
      </p:graphicFrame>
      <p:sp>
        <p:nvSpPr>
          <p:cNvPr id="7" name="Rectangle 6"/>
          <p:cNvSpPr/>
          <p:nvPr/>
        </p:nvSpPr>
        <p:spPr>
          <a:xfrm>
            <a:off x="4752975" y="2919410"/>
            <a:ext cx="847725" cy="9667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95875" y="4954374"/>
            <a:ext cx="409575" cy="9667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13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675" y="1126287"/>
            <a:ext cx="3016603" cy="266605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01738" y="1126287"/>
            <a:ext cx="2579636" cy="2644880"/>
          </a:xfrm>
          <a:prstGeom prst="rect">
            <a:avLst/>
          </a:prstGeom>
          <a:ln>
            <a:noFill/>
          </a:ln>
          <a:effectLst>
            <a:outerShdw blurRad="292100" dist="139700" dir="2700000" algn="tl" rotWithShape="0">
              <a:srgbClr val="333333">
                <a:alpha val="65000"/>
              </a:srgbClr>
            </a:outerShdw>
          </a:effectLst>
        </p:spPr>
      </p:pic>
      <p:graphicFrame>
        <p:nvGraphicFramePr>
          <p:cNvPr id="13" name="Table 12"/>
          <p:cNvGraphicFramePr>
            <a:graphicFrameLocks noGrp="1"/>
          </p:cNvGraphicFramePr>
          <p:nvPr>
            <p:extLst>
              <p:ext uri="{D42A27DB-BD31-4B8C-83A1-F6EECF244321}">
                <p14:modId xmlns:p14="http://schemas.microsoft.com/office/powerpoint/2010/main" val="2121420206"/>
              </p:ext>
            </p:extLst>
          </p:nvPr>
        </p:nvGraphicFramePr>
        <p:xfrm>
          <a:off x="9299986" y="4070670"/>
          <a:ext cx="8784840" cy="2379221"/>
        </p:xfrm>
        <a:graphic>
          <a:graphicData uri="http://schemas.openxmlformats.org/drawingml/2006/table">
            <a:tbl>
              <a:tblPr/>
              <a:tblGrid>
                <a:gridCol w="585656"/>
                <a:gridCol w="585656"/>
                <a:gridCol w="585656"/>
                <a:gridCol w="585656"/>
                <a:gridCol w="585656"/>
                <a:gridCol w="585656"/>
                <a:gridCol w="585656"/>
                <a:gridCol w="585656"/>
                <a:gridCol w="585656"/>
                <a:gridCol w="585656"/>
                <a:gridCol w="585656"/>
                <a:gridCol w="585656"/>
                <a:gridCol w="585656"/>
                <a:gridCol w="585656"/>
                <a:gridCol w="585656"/>
              </a:tblGrid>
              <a:tr h="183017">
                <a:tc>
                  <a:txBody>
                    <a:bodyPr/>
                    <a:lstStyle/>
                    <a:p>
                      <a:pPr algn="l" fontAlgn="b"/>
                      <a:r>
                        <a:rPr lang="en-US" sz="1100" b="0" i="0" u="none" strike="noStrike" dirty="0">
                          <a:solidFill>
                            <a:srgbClr val="000000"/>
                          </a:solidFill>
                          <a:effectLst/>
                          <a:latin typeface="Calibri" panose="020F0502020204030204" pitchFamily="34" charset="0"/>
                        </a:rPr>
                        <a:t> </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5am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6am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7am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8am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9am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11am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12pm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1pm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2pm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3pm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4pm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5pm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6pm</a:t>
                      </a:r>
                    </a:p>
                  </a:txBody>
                  <a:tcPr marL="9151" marR="9151" marT="9151" marB="0" anchor="b">
                    <a:lnL>
                      <a:noFill/>
                    </a:lnL>
                    <a:lnR>
                      <a:noFill/>
                    </a:lnR>
                    <a:lnT>
                      <a:noFill/>
                    </a:lnT>
                    <a:lnB>
                      <a:noFill/>
                    </a:lnB>
                    <a:solidFill>
                      <a:srgbClr val="FFFFFF"/>
                    </a:solidFill>
                  </a:tcPr>
                </a:tc>
              </a:tr>
              <a:tr h="183017">
                <a:tc>
                  <a:txBody>
                    <a:bodyPr/>
                    <a:lstStyle/>
                    <a:p>
                      <a:pPr algn="l" fontAlgn="b"/>
                      <a:r>
                        <a:rPr lang="en-US" sz="1100" b="0" i="0" u="none" strike="noStrike">
                          <a:solidFill>
                            <a:srgbClr val="000000"/>
                          </a:solidFill>
                          <a:effectLst/>
                          <a:latin typeface="Calibri" panose="020F0502020204030204" pitchFamily="34" charset="0"/>
                        </a:rPr>
                        <a:t>Jan</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66.6262</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41.4284</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30.9819</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26.1548</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24.3441</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24.0069</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25.4262</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31.477</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43.3256</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66.0323</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Feb</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38.6662</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23.2976</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17.1339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14.3545</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dirty="0">
                          <a:solidFill>
                            <a:srgbClr val="000000"/>
                          </a:solidFill>
                          <a:effectLst/>
                          <a:latin typeface="Calibri" panose="020F0502020204030204" pitchFamily="34" charset="0"/>
                        </a:rPr>
                        <a:t>13.1805</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12.6909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13.6214</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17.108</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25.4686</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43.101</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73.5851</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Mar</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9.15711</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4.28353</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2.24689</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1.49688</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1.17057</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0.832361</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0.978999</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0.923388</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2.54405</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7.19344</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17.0431</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57.1892</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Apr</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0.597934</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4.19657</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11.1939</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29.4424</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May</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0.195979</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dirty="0">
                          <a:solidFill>
                            <a:srgbClr val="000000"/>
                          </a:solidFill>
                          <a:effectLst/>
                          <a:latin typeface="Calibri" panose="020F0502020204030204" pitchFamily="34" charset="0"/>
                        </a:rPr>
                        <a:t>3.21961</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8.33564</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21.2989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Jun</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0.018403</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2.41565</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6.35199</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15.5866</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Jul</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0.007914</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dirty="0">
                          <a:solidFill>
                            <a:srgbClr val="000000"/>
                          </a:solidFill>
                          <a:effectLst/>
                          <a:latin typeface="Calibri" panose="020F0502020204030204" pitchFamily="34" charset="0"/>
                        </a:rPr>
                        <a:t>2.28821</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6.54035</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15.3936</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Aug</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0.216182</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3.30129</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9.24263</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21.5792</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Sept</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1.48456</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5.83348</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15.1104</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60.0621</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Oct</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36.4335</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18.6618</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12.2612</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9.63929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8.423</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7.85318</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8.19911</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9.06049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14.0736</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23.5467</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47.9667</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Nov</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45.3173</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30.6975</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24.2614</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21.5754</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20.669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20.7049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23.4766</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30.9598</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45.2631</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73.2618</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Dec</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65.4185</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43.0801</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33.367</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29.0345</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27.2614</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27.3223</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dirty="0">
                          <a:solidFill>
                            <a:srgbClr val="000000"/>
                          </a:solidFill>
                          <a:effectLst/>
                          <a:latin typeface="Calibri" panose="020F0502020204030204" pitchFamily="34" charset="0"/>
                        </a:rPr>
                        <a:t>29.9461</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37.6982</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52.2935</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79.0083</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dirty="0">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bl>
          </a:graphicData>
        </a:graphic>
      </p:graphicFrame>
      <p:sp>
        <p:nvSpPr>
          <p:cNvPr id="14"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shading loss</a:t>
            </a:r>
          </a:p>
        </p:txBody>
      </p:sp>
      <p:sp>
        <p:nvSpPr>
          <p:cNvPr id="16"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solidFill>
                  <a:schemeClr val="bg2">
                    <a:lumMod val="60000"/>
                    <a:lumOff val="40000"/>
                  </a:schemeClr>
                </a:solidFill>
                <a:latin typeface="Calibri Light" panose="020F0302020204030204" pitchFamily="34" charset="0"/>
              </a:rPr>
              <a:t>electrical</a:t>
            </a:r>
            <a:endParaRPr lang="en-US" sz="2800" cap="none" spc="300" dirty="0" smtClean="0">
              <a:latin typeface="Calibri Light" panose="020F0302020204030204" pitchFamily="34" charset="0"/>
            </a:endParaRPr>
          </a:p>
        </p:txBody>
      </p:sp>
    </p:spTree>
    <p:extLst>
      <p:ext uri="{BB962C8B-B14F-4D97-AF65-F5344CB8AC3E}">
        <p14:creationId xmlns:p14="http://schemas.microsoft.com/office/powerpoint/2010/main" val="296908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420600" y="4762500"/>
            <a:ext cx="5631180" cy="532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8"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energy analysis</a:t>
            </a:r>
          </a:p>
        </p:txBody>
      </p:sp>
      <p:sp>
        <p:nvSpPr>
          <p:cNvPr id="13"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endParaRPr lang="en-US" sz="2400" cap="none" spc="300" dirty="0" smtClean="0">
              <a:solidFill>
                <a:schemeClr val="bg2">
                  <a:lumMod val="60000"/>
                  <a:lumOff val="40000"/>
                </a:schemeClr>
              </a:solidFill>
              <a:latin typeface="Calibri Light" panose="020F0302020204030204" pitchFamily="34" charset="0"/>
            </a:endParaRPr>
          </a:p>
        </p:txBody>
      </p:sp>
      <p:sp>
        <p:nvSpPr>
          <p:cNvPr id="14" name="Subtitle 2"/>
          <p:cNvSpPr txBox="1">
            <a:spLocks/>
          </p:cNvSpPr>
          <p:nvPr/>
        </p:nvSpPr>
        <p:spPr>
          <a:xfrm>
            <a:off x="18592795" y="3268633"/>
            <a:ext cx="7823200" cy="10061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annual kWh reduction </a:t>
            </a:r>
            <a:r>
              <a:rPr lang="en-US" sz="3200" b="1" cap="none" spc="300" dirty="0" smtClean="0">
                <a:solidFill>
                  <a:schemeClr val="bg2">
                    <a:lumMod val="60000"/>
                    <a:lumOff val="40000"/>
                  </a:schemeClr>
                </a:solidFill>
                <a:latin typeface="Calibri Light" panose="020F0302020204030204" pitchFamily="34" charset="0"/>
              </a:rPr>
              <a:t>|</a:t>
            </a:r>
            <a:r>
              <a:rPr lang="en-US" sz="3200" cap="none" spc="300" dirty="0" smtClean="0">
                <a:solidFill>
                  <a:schemeClr val="tx1"/>
                </a:solidFill>
                <a:latin typeface="Calibri Light" panose="020F0302020204030204" pitchFamily="34" charset="0"/>
              </a:rPr>
              <a:t> </a:t>
            </a:r>
            <a:r>
              <a:rPr lang="en-US" sz="3200" b="1" cap="none" spc="300" dirty="0" smtClean="0">
                <a:solidFill>
                  <a:schemeClr val="tx1"/>
                </a:solidFill>
                <a:latin typeface="Calibri Light" panose="020F0302020204030204" pitchFamily="34" charset="0"/>
              </a:rPr>
              <a:t>10,000 kWh</a:t>
            </a: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9372600" y="1555115"/>
            <a:ext cx="8686800" cy="3747770"/>
          </a:xfrm>
          <a:prstGeom prst="rect">
            <a:avLst/>
          </a:prstGeom>
          <a:noFill/>
          <a:ln>
            <a:noFill/>
          </a:ln>
        </p:spPr>
      </p:pic>
      <p:sp>
        <p:nvSpPr>
          <p:cNvPr id="16" name="Subtitle 2"/>
          <p:cNvSpPr txBox="1">
            <a:spLocks/>
          </p:cNvSpPr>
          <p:nvPr/>
        </p:nvSpPr>
        <p:spPr>
          <a:xfrm>
            <a:off x="18592794" y="2462786"/>
            <a:ext cx="8488903" cy="10061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annual savings </a:t>
            </a:r>
            <a:r>
              <a:rPr lang="en-US" sz="3200" b="1" cap="none" spc="300" dirty="0" smtClean="0">
                <a:solidFill>
                  <a:schemeClr val="bg2">
                    <a:lumMod val="60000"/>
                    <a:lumOff val="40000"/>
                  </a:schemeClr>
                </a:solidFill>
                <a:latin typeface="Calibri Light" panose="020F0302020204030204" pitchFamily="34" charset="0"/>
              </a:rPr>
              <a:t>|</a:t>
            </a:r>
            <a:r>
              <a:rPr lang="en-US" sz="3200" cap="none" spc="300" dirty="0" smtClean="0">
                <a:solidFill>
                  <a:schemeClr val="tx1"/>
                </a:solidFill>
                <a:latin typeface="Calibri Light" panose="020F0302020204030204" pitchFamily="34" charset="0"/>
              </a:rPr>
              <a:t> </a:t>
            </a:r>
            <a:r>
              <a:rPr lang="en-US" sz="3200" b="1" cap="none" spc="300" dirty="0" smtClean="0">
                <a:solidFill>
                  <a:schemeClr val="tx1"/>
                </a:solidFill>
                <a:latin typeface="Calibri Light" panose="020F0302020204030204" pitchFamily="34" charset="0"/>
              </a:rPr>
              <a:t>$600.00</a:t>
            </a:r>
          </a:p>
        </p:txBody>
      </p:sp>
      <p:sp>
        <p:nvSpPr>
          <p:cNvPr id="3" name="Rectangle 2"/>
          <p:cNvSpPr/>
          <p:nvPr/>
        </p:nvSpPr>
        <p:spPr>
          <a:xfrm>
            <a:off x="10871200" y="1851660"/>
            <a:ext cx="160274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5780" y="1851660"/>
            <a:ext cx="62780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C00000"/>
                </a:solidFill>
              </a:ln>
            </a:endParaRPr>
          </a:p>
        </p:txBody>
      </p:sp>
      <p:sp>
        <p:nvSpPr>
          <p:cNvPr id="5" name="Rectangle 4"/>
          <p:cNvSpPr/>
          <p:nvPr/>
        </p:nvSpPr>
        <p:spPr>
          <a:xfrm>
            <a:off x="12473940" y="1851660"/>
            <a:ext cx="56388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6085820" y="1851660"/>
            <a:ext cx="50292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3037820" y="1851660"/>
            <a:ext cx="48006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601314" y="1851660"/>
            <a:ext cx="48006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3037820" y="4849385"/>
            <a:ext cx="1455420" cy="42757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3550900" y="1851660"/>
            <a:ext cx="94234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7089120" y="1851660"/>
            <a:ext cx="94234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6576040" y="4849385"/>
            <a:ext cx="1455420" cy="42757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solidFill>
                  <a:schemeClr val="bg2">
                    <a:lumMod val="60000"/>
                    <a:lumOff val="40000"/>
                  </a:schemeClr>
                </a:solidFill>
                <a:latin typeface="Calibri Light" panose="020F0302020204030204" pitchFamily="34" charset="0"/>
              </a:rPr>
              <a:t>construction</a:t>
            </a:r>
            <a:r>
              <a:rPr lang="en-US" sz="2800" cap="none" spc="300" dirty="0" smtClean="0">
                <a:solidFill>
                  <a:schemeClr val="tx2">
                    <a:lumMod val="50000"/>
                  </a:schemeClr>
                </a:solidFill>
                <a:latin typeface="Calibri Light" panose="020F0302020204030204" pitchFamily="34" charset="0"/>
              </a:rPr>
              <a:t> </a:t>
            </a:r>
            <a:endParaRPr lang="en-US" sz="2800" cap="none" spc="300" dirty="0" smtClean="0">
              <a:latin typeface="Calibri Light" panose="020F0302020204030204" pitchFamily="34" charset="0"/>
            </a:endParaRPr>
          </a:p>
        </p:txBody>
      </p:sp>
    </p:spTree>
    <p:extLst>
      <p:ext uri="{BB962C8B-B14F-4D97-AF65-F5344CB8AC3E}">
        <p14:creationId xmlns:p14="http://schemas.microsoft.com/office/powerpoint/2010/main" val="376660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1" nodeType="clickEffect">
                                  <p:stCondLst>
                                    <p:cond delay="0"/>
                                  </p:stCondLst>
                                  <p:childTnLst>
                                    <p:animMotion origin="layout" path="M -8.33333E-7 2.96296E-6 L 0.13223 2.96296E-6 " pathEditMode="relative" rAng="0" ptsTypes="AA">
                                      <p:cBhvr>
                                        <p:cTn id="22" dur="1000" fill="hold"/>
                                        <p:tgtEl>
                                          <p:spTgt spid="3"/>
                                        </p:tgtEl>
                                        <p:attrNameLst>
                                          <p:attrName>ppt_x</p:attrName>
                                          <p:attrName>ppt_y</p:attrName>
                                        </p:attrNameLst>
                                      </p:cBhvr>
                                      <p:rCtr x="6609" y="0"/>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2"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grpId="1"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4"/>
                                        </p:tgtEl>
                                      </p:cBhvr>
                                    </p:animEffect>
                                    <p:set>
                                      <p:cBhvr>
                                        <p:cTn id="76" dur="1" fill="hold">
                                          <p:stCondLst>
                                            <p:cond delay="499"/>
                                          </p:stCondLst>
                                        </p:cTn>
                                        <p:tgtEl>
                                          <p:spTgt spid="2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4" grpId="0"/>
      <p:bldP spid="16" grpId="0"/>
      <p:bldP spid="3" grpId="0" animBg="1"/>
      <p:bldP spid="3" grpId="1" animBg="1"/>
      <p:bldP spid="3" grpId="2" animBg="1"/>
      <p:bldP spid="4" grpId="0" animBg="1"/>
      <p:bldP spid="4" grpId="1" animBg="1"/>
      <p:bldP spid="5" grpId="0" animBg="1"/>
      <p:bldP spid="5" grpId="1" animBg="1"/>
      <p:bldP spid="19" grpId="0" animBg="1"/>
      <p:bldP spid="19" grpId="1" animBg="1"/>
      <p:bldP spid="20" grpId="0" animBg="1"/>
      <p:bldP spid="20" grpId="1" animBg="1"/>
      <p:bldP spid="21" grpId="0" animBg="1"/>
      <p:bldP spid="21" grpId="1" animBg="1"/>
      <p:bldP spid="22" grpId="0" animBg="1"/>
      <p:bldP spid="23" grpId="0" animBg="1"/>
      <p:bldP spid="23" grpId="1" animBg="1"/>
      <p:bldP spid="24" grpId="0" animBg="1"/>
      <p:bldP spid="24" grpId="1"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latin typeface="Calibri Light" panose="020F0302020204030204" pitchFamily="34" charset="0"/>
              </a:rPr>
              <a:t>structural</a:t>
            </a:r>
            <a:r>
              <a:rPr lang="en-US" sz="2800" cap="none" spc="300" dirty="0" smtClean="0">
                <a:solidFill>
                  <a:schemeClr val="tx2">
                    <a:lumMod val="50000"/>
                  </a:schemeClr>
                </a:solidFill>
                <a:latin typeface="Calibri Light" panose="020F0302020204030204" pitchFamily="34" charset="0"/>
              </a:rPr>
              <a:t> </a:t>
            </a:r>
            <a:endParaRPr lang="en-US" sz="2800" cap="none" spc="300" dirty="0" smtClean="0">
              <a:latin typeface="Calibri Light" panose="020F0302020204030204" pitchFamily="34" charset="0"/>
            </a:endParaRPr>
          </a:p>
        </p:txBody>
      </p:sp>
      <p:pic>
        <p:nvPicPr>
          <p:cNvPr id="3" name="Picture 2"/>
          <p:cNvPicPr>
            <a:picLocks noChangeAspect="1"/>
          </p:cNvPicPr>
          <p:nvPr/>
        </p:nvPicPr>
        <p:blipFill>
          <a:blip r:embed="rId3"/>
          <a:stretch>
            <a:fillRect/>
          </a:stretch>
        </p:blipFill>
        <p:spPr>
          <a:xfrm>
            <a:off x="1214437" y="1555385"/>
            <a:ext cx="7362825" cy="4819650"/>
          </a:xfrm>
          <a:prstGeom prst="rect">
            <a:avLst/>
          </a:prstGeom>
        </p:spPr>
      </p:pic>
      <p:pic>
        <p:nvPicPr>
          <p:cNvPr id="6" name="Picture 5"/>
          <p:cNvPicPr>
            <a:picLocks noChangeAspect="1"/>
          </p:cNvPicPr>
          <p:nvPr/>
        </p:nvPicPr>
        <p:blipFill>
          <a:blip r:embed="rId4"/>
          <a:stretch>
            <a:fillRect/>
          </a:stretch>
        </p:blipFill>
        <p:spPr>
          <a:xfrm>
            <a:off x="9986962" y="3430434"/>
            <a:ext cx="7305675" cy="3009900"/>
          </a:xfrm>
          <a:prstGeom prst="rect">
            <a:avLst/>
          </a:prstGeom>
        </p:spPr>
      </p:pic>
      <p:pic>
        <p:nvPicPr>
          <p:cNvPr id="7" name="Picture 6"/>
          <p:cNvPicPr>
            <a:picLocks noChangeAspect="1"/>
          </p:cNvPicPr>
          <p:nvPr/>
        </p:nvPicPr>
        <p:blipFill>
          <a:blip r:embed="rId5"/>
          <a:stretch>
            <a:fillRect/>
          </a:stretch>
        </p:blipFill>
        <p:spPr>
          <a:xfrm>
            <a:off x="19054762" y="1555385"/>
            <a:ext cx="7610475" cy="3400425"/>
          </a:xfrm>
          <a:prstGeom prst="rect">
            <a:avLst/>
          </a:prstGeom>
        </p:spPr>
      </p:pic>
      <p:pic>
        <p:nvPicPr>
          <p:cNvPr id="8" name="Picture 7"/>
          <p:cNvPicPr>
            <a:picLocks noChangeAspect="1"/>
          </p:cNvPicPr>
          <p:nvPr/>
        </p:nvPicPr>
        <p:blipFill rotWithShape="1">
          <a:blip r:embed="rId6"/>
          <a:srcRect t="83636"/>
          <a:stretch/>
        </p:blipFill>
        <p:spPr>
          <a:xfrm>
            <a:off x="19054762" y="5576369"/>
            <a:ext cx="7629525" cy="868209"/>
          </a:xfrm>
          <a:prstGeom prst="rect">
            <a:avLst/>
          </a:prstGeom>
        </p:spPr>
      </p:pic>
    </p:spTree>
    <p:extLst>
      <p:ext uri="{BB962C8B-B14F-4D97-AF65-F5344CB8AC3E}">
        <p14:creationId xmlns:p14="http://schemas.microsoft.com/office/powerpoint/2010/main" val="32148260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latin typeface="Calibri Light" panose="020F0302020204030204" pitchFamily="34" charset="0"/>
              </a:rPr>
              <a:t>structural</a:t>
            </a:r>
            <a:r>
              <a:rPr lang="en-US" sz="2800" cap="none" spc="300" dirty="0" smtClean="0">
                <a:solidFill>
                  <a:schemeClr val="tx2">
                    <a:lumMod val="50000"/>
                  </a:schemeClr>
                </a:solidFill>
                <a:latin typeface="Calibri Light" panose="020F0302020204030204" pitchFamily="34" charset="0"/>
              </a:rPr>
              <a:t> </a:t>
            </a:r>
            <a:endParaRPr lang="en-US" sz="2800" cap="none" spc="300" dirty="0" smtClean="0">
              <a:latin typeface="Calibri Light" panose="020F0302020204030204" pitchFamily="34" charset="0"/>
            </a:endParaRPr>
          </a:p>
        </p:txBody>
      </p:sp>
      <p:pic>
        <p:nvPicPr>
          <p:cNvPr id="2" name="Picture 1"/>
          <p:cNvPicPr>
            <a:picLocks noChangeAspect="1"/>
          </p:cNvPicPr>
          <p:nvPr/>
        </p:nvPicPr>
        <p:blipFill>
          <a:blip r:embed="rId3"/>
          <a:stretch>
            <a:fillRect/>
          </a:stretch>
        </p:blipFill>
        <p:spPr>
          <a:xfrm>
            <a:off x="2137227" y="1444765"/>
            <a:ext cx="5189991" cy="5220556"/>
          </a:xfrm>
          <a:prstGeom prst="rect">
            <a:avLst/>
          </a:prstGeom>
        </p:spPr>
      </p:pic>
      <p:pic>
        <p:nvPicPr>
          <p:cNvPr id="5" name="Picture 4"/>
          <p:cNvPicPr>
            <a:picLocks noChangeAspect="1"/>
          </p:cNvPicPr>
          <p:nvPr/>
        </p:nvPicPr>
        <p:blipFill>
          <a:blip r:embed="rId4"/>
          <a:stretch>
            <a:fillRect/>
          </a:stretch>
        </p:blipFill>
        <p:spPr>
          <a:xfrm>
            <a:off x="11668125" y="2681287"/>
            <a:ext cx="4095750" cy="1495425"/>
          </a:xfrm>
          <a:prstGeom prst="rect">
            <a:avLst/>
          </a:prstGeom>
        </p:spPr>
      </p:pic>
      <p:sp>
        <p:nvSpPr>
          <p:cNvPr id="9" name="Rectangle 8"/>
          <p:cNvSpPr/>
          <p:nvPr/>
        </p:nvSpPr>
        <p:spPr>
          <a:xfrm>
            <a:off x="11668125" y="3848100"/>
            <a:ext cx="4095750" cy="2069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372473" y="3336640"/>
            <a:ext cx="206127" cy="1847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20828002" y="1409700"/>
            <a:ext cx="3819525" cy="4876800"/>
          </a:xfrm>
          <a:prstGeom prst="rect">
            <a:avLst/>
          </a:prstGeom>
        </p:spPr>
      </p:pic>
      <p:pic>
        <p:nvPicPr>
          <p:cNvPr id="13" name="Picture 12"/>
          <p:cNvPicPr>
            <a:picLocks noChangeAspect="1"/>
          </p:cNvPicPr>
          <p:nvPr/>
        </p:nvPicPr>
        <p:blipFill>
          <a:blip r:embed="rId6"/>
          <a:stretch>
            <a:fillRect/>
          </a:stretch>
        </p:blipFill>
        <p:spPr>
          <a:xfrm>
            <a:off x="20418426" y="351049"/>
            <a:ext cx="4638675" cy="762000"/>
          </a:xfrm>
          <a:prstGeom prst="rect">
            <a:avLst/>
          </a:prstGeom>
        </p:spPr>
      </p:pic>
    </p:spTree>
    <p:extLst>
      <p:ext uri="{BB962C8B-B14F-4D97-AF65-F5344CB8AC3E}">
        <p14:creationId xmlns:p14="http://schemas.microsoft.com/office/powerpoint/2010/main" val="25487474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976927" y="628914"/>
            <a:ext cx="5703271" cy="430001"/>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lumMod val="75000"/>
                  </a:schemeClr>
                </a:solidFill>
                <a:latin typeface="Calibri" panose="020F0502020204030204" pitchFamily="34" charset="0"/>
              </a:rPr>
              <a:t>citations</a:t>
            </a:r>
            <a:endParaRPr lang="en-US" sz="2400" cap="none" spc="300" dirty="0" smtClean="0">
              <a:latin typeface="Calibri" panose="020F0502020204030204" pitchFamily="34" charset="0"/>
            </a:endParaRPr>
          </a:p>
        </p:txBody>
      </p:sp>
      <p:sp>
        <p:nvSpPr>
          <p:cNvPr id="3" name="Subtitle 2"/>
          <p:cNvSpPr txBox="1">
            <a:spLocks/>
          </p:cNvSpPr>
          <p:nvPr/>
        </p:nvSpPr>
        <p:spPr>
          <a:xfrm>
            <a:off x="1265501" y="1116065"/>
            <a:ext cx="5731104" cy="516372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cap="none" dirty="0" smtClean="0">
                <a:solidFill>
                  <a:schemeClr val="tx1"/>
                </a:solidFill>
                <a:latin typeface="Calibri Light" panose="020F0302020204030204" pitchFamily="34" charset="0"/>
              </a:rPr>
              <a:t>IECC 2012</a:t>
            </a:r>
          </a:p>
          <a:p>
            <a:r>
              <a:rPr lang="en-US" cap="none" dirty="0" smtClean="0">
                <a:solidFill>
                  <a:schemeClr val="tx1"/>
                </a:solidFill>
                <a:latin typeface="Calibri Light" panose="020F0302020204030204" pitchFamily="34" charset="0"/>
              </a:rPr>
              <a:t>The Lighting </a:t>
            </a:r>
            <a:r>
              <a:rPr lang="en-US" cap="none" dirty="0">
                <a:solidFill>
                  <a:schemeClr val="tx1"/>
                </a:solidFill>
                <a:latin typeface="Calibri Light" panose="020F0302020204030204" pitchFamily="34" charset="0"/>
              </a:rPr>
              <a:t>H</a:t>
            </a:r>
            <a:r>
              <a:rPr lang="en-US" cap="none" dirty="0" smtClean="0">
                <a:solidFill>
                  <a:schemeClr val="tx1"/>
                </a:solidFill>
                <a:latin typeface="Calibri Light" panose="020F0302020204030204" pitchFamily="34" charset="0"/>
              </a:rPr>
              <a:t>andbook, 10</a:t>
            </a:r>
            <a:r>
              <a:rPr lang="en-US" cap="none" baseline="30000" dirty="0" smtClean="0">
                <a:solidFill>
                  <a:schemeClr val="tx1"/>
                </a:solidFill>
                <a:latin typeface="Calibri Light" panose="020F0302020204030204" pitchFamily="34" charset="0"/>
              </a:rPr>
              <a:t>th</a:t>
            </a:r>
            <a:r>
              <a:rPr lang="en-US" cap="none" dirty="0" smtClean="0">
                <a:solidFill>
                  <a:schemeClr val="tx1"/>
                </a:solidFill>
                <a:latin typeface="Calibri Light" panose="020F0302020204030204" pitchFamily="34" charset="0"/>
              </a:rPr>
              <a:t> edition</a:t>
            </a:r>
          </a:p>
          <a:p>
            <a:r>
              <a:rPr lang="en-US" cap="none" dirty="0">
                <a:solidFill>
                  <a:schemeClr val="tx1"/>
                </a:solidFill>
                <a:latin typeface="Calibri Light" panose="020F0302020204030204" pitchFamily="34" charset="0"/>
              </a:rPr>
              <a:t>Revit 2015</a:t>
            </a:r>
          </a:p>
          <a:p>
            <a:r>
              <a:rPr lang="en-US" cap="none" dirty="0" smtClean="0">
                <a:solidFill>
                  <a:schemeClr val="tx1"/>
                </a:solidFill>
                <a:latin typeface="Calibri Light" panose="020F0302020204030204" pitchFamily="34" charset="0"/>
              </a:rPr>
              <a:t>System </a:t>
            </a:r>
            <a:r>
              <a:rPr lang="en-US" cap="none" dirty="0">
                <a:solidFill>
                  <a:schemeClr val="tx1"/>
                </a:solidFill>
                <a:latin typeface="Calibri Light" panose="020F0302020204030204" pitchFamily="34" charset="0"/>
              </a:rPr>
              <a:t>Advisor Model (NREL</a:t>
            </a:r>
            <a:r>
              <a:rPr lang="en-US" cap="none" dirty="0" smtClean="0">
                <a:solidFill>
                  <a:schemeClr val="tx1"/>
                </a:solidFill>
                <a:latin typeface="Calibri Light" panose="020F0302020204030204" pitchFamily="34" charset="0"/>
              </a:rPr>
              <a:t>)</a:t>
            </a:r>
            <a:r>
              <a:rPr lang="en-US" cap="none" dirty="0">
                <a:solidFill>
                  <a:schemeClr val="tx1"/>
                </a:solidFill>
                <a:latin typeface="Calibri Light" panose="020F0302020204030204" pitchFamily="34" charset="0"/>
              </a:rPr>
              <a:t> </a:t>
            </a:r>
            <a:endParaRPr lang="en-US" cap="none" dirty="0" smtClean="0">
              <a:solidFill>
                <a:schemeClr val="tx1"/>
              </a:solidFill>
              <a:latin typeface="Calibri Light" panose="020F0302020204030204" pitchFamily="34" charset="0"/>
            </a:endParaRPr>
          </a:p>
          <a:p>
            <a:r>
              <a:rPr lang="en-US" cap="none" dirty="0" smtClean="0">
                <a:solidFill>
                  <a:schemeClr val="tx1"/>
                </a:solidFill>
                <a:latin typeface="Calibri Light" panose="020F0302020204030204" pitchFamily="34" charset="0"/>
              </a:rPr>
              <a:t>RS </a:t>
            </a:r>
            <a:r>
              <a:rPr lang="en-US" cap="none" dirty="0">
                <a:solidFill>
                  <a:schemeClr val="tx1"/>
                </a:solidFill>
                <a:latin typeface="Calibri Light" panose="020F0302020204030204" pitchFamily="34" charset="0"/>
              </a:rPr>
              <a:t>Means Green Building 2015</a:t>
            </a:r>
          </a:p>
          <a:p>
            <a:r>
              <a:rPr lang="en-US" cap="none" dirty="0" smtClean="0">
                <a:solidFill>
                  <a:schemeClr val="tx1"/>
                </a:solidFill>
                <a:latin typeface="Calibri Light" panose="020F0302020204030204" pitchFamily="34" charset="0"/>
              </a:rPr>
              <a:t>ASCE 7-10</a:t>
            </a:r>
          </a:p>
          <a:p>
            <a:r>
              <a:rPr lang="en-US" cap="none" dirty="0" err="1">
                <a:solidFill>
                  <a:schemeClr val="tx1"/>
                </a:solidFill>
                <a:latin typeface="Calibri Light" panose="020F0302020204030204" pitchFamily="34" charset="0"/>
              </a:rPr>
              <a:t>Vulcraft</a:t>
            </a:r>
            <a:r>
              <a:rPr lang="en-US" cap="none" dirty="0">
                <a:solidFill>
                  <a:schemeClr val="tx1"/>
                </a:solidFill>
                <a:latin typeface="Calibri Light" panose="020F0302020204030204" pitchFamily="34" charset="0"/>
              </a:rPr>
              <a:t> Manual</a:t>
            </a:r>
          </a:p>
          <a:p>
            <a:endParaRPr lang="en-US" sz="2200" cap="none" spc="300" dirty="0" smtClean="0">
              <a:solidFill>
                <a:schemeClr val="tx1"/>
              </a:solidFill>
              <a:latin typeface="Calibri Light" panose="020F0302020204030204" pitchFamily="34" charset="0"/>
            </a:endParaRPr>
          </a:p>
        </p:txBody>
      </p:sp>
      <p:sp>
        <p:nvSpPr>
          <p:cNvPr id="4" name="Subtitle 2"/>
          <p:cNvSpPr txBox="1">
            <a:spLocks/>
          </p:cNvSpPr>
          <p:nvPr/>
        </p:nvSpPr>
        <p:spPr>
          <a:xfrm>
            <a:off x="9739927" y="628914"/>
            <a:ext cx="5703271" cy="430001"/>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lumMod val="75000"/>
                  </a:schemeClr>
                </a:solidFill>
                <a:latin typeface="Calibri" panose="020F0502020204030204" pitchFamily="34" charset="0"/>
              </a:rPr>
              <a:t>images</a:t>
            </a:r>
            <a:endParaRPr lang="en-US" sz="2400" cap="none" spc="300" dirty="0" smtClean="0">
              <a:latin typeface="Calibri" panose="020F0502020204030204" pitchFamily="34" charset="0"/>
            </a:endParaRPr>
          </a:p>
        </p:txBody>
      </p:sp>
      <p:sp>
        <p:nvSpPr>
          <p:cNvPr id="5" name="Subtitle 2"/>
          <p:cNvSpPr txBox="1">
            <a:spLocks/>
          </p:cNvSpPr>
          <p:nvPr/>
        </p:nvSpPr>
        <p:spPr>
          <a:xfrm>
            <a:off x="10104700" y="1116065"/>
            <a:ext cx="8183299" cy="516372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1800" cap="none" dirty="0" smtClean="0">
                <a:solidFill>
                  <a:schemeClr val="tx1"/>
                </a:solidFill>
                <a:latin typeface="Calibri Light" panose="020F0302020204030204" pitchFamily="34" charset="0"/>
              </a:rPr>
              <a:t>Crime Scene Tape. Web.</a:t>
            </a:r>
          </a:p>
          <a:p>
            <a:r>
              <a:rPr lang="en-US" sz="1800" cap="none" dirty="0" smtClean="0">
                <a:solidFill>
                  <a:schemeClr val="tx1"/>
                </a:solidFill>
                <a:latin typeface="Calibri Light" panose="020F0302020204030204" pitchFamily="34" charset="0"/>
              </a:rPr>
              <a:t>	</a:t>
            </a:r>
            <a:r>
              <a:rPr lang="en-US" sz="1800" cap="none" dirty="0" smtClean="0">
                <a:solidFill>
                  <a:schemeClr val="tx1"/>
                </a:solidFill>
                <a:latin typeface="Calibri Light" panose="020F0302020204030204" pitchFamily="34" charset="0"/>
                <a:hlinkClick r:id="rId3"/>
              </a:rPr>
              <a:t>https</a:t>
            </a:r>
            <a:r>
              <a:rPr lang="en-US" sz="1800" cap="none" dirty="0">
                <a:solidFill>
                  <a:schemeClr val="tx1"/>
                </a:solidFill>
                <a:latin typeface="Calibri Light" panose="020F0302020204030204" pitchFamily="34" charset="0"/>
                <a:hlinkClick r:id="rId3"/>
              </a:rPr>
              <a:t>://</a:t>
            </a:r>
            <a:r>
              <a:rPr lang="en-US" sz="1800" cap="none" dirty="0" smtClean="0">
                <a:solidFill>
                  <a:schemeClr val="tx1"/>
                </a:solidFill>
                <a:latin typeface="Calibri Light" panose="020F0302020204030204" pitchFamily="34" charset="0"/>
                <a:hlinkClick r:id="rId3"/>
              </a:rPr>
              <a:t>lockerdome.com/kimkomando/7127298143043348</a:t>
            </a:r>
            <a:endParaRPr lang="en-US" sz="1800" cap="none" dirty="0">
              <a:solidFill>
                <a:schemeClr val="tx1"/>
              </a:solidFill>
              <a:latin typeface="Calibri Light" panose="020F0302020204030204" pitchFamily="34" charset="0"/>
            </a:endParaRPr>
          </a:p>
          <a:p>
            <a:r>
              <a:rPr lang="en-US" sz="1800" cap="none" dirty="0" smtClean="0">
                <a:solidFill>
                  <a:schemeClr val="tx1"/>
                </a:solidFill>
                <a:latin typeface="Calibri Light" panose="020F0302020204030204" pitchFamily="34" charset="0"/>
              </a:rPr>
              <a:t>Double Helix. Web.</a:t>
            </a:r>
          </a:p>
          <a:p>
            <a:r>
              <a:rPr lang="en-US" sz="1800" cap="none" dirty="0" smtClean="0">
                <a:solidFill>
                  <a:schemeClr val="tx1"/>
                </a:solidFill>
                <a:latin typeface="Calibri Light" panose="020F0302020204030204" pitchFamily="34" charset="0"/>
              </a:rPr>
              <a:t>	 </a:t>
            </a:r>
            <a:r>
              <a:rPr lang="en-US" sz="1800" cap="none" dirty="0" smtClean="0">
                <a:solidFill>
                  <a:schemeClr val="tx1"/>
                </a:solidFill>
                <a:latin typeface="Calibri Light" panose="020F0302020204030204" pitchFamily="34" charset="0"/>
                <a:hlinkClick r:id="rId4"/>
              </a:rPr>
              <a:t>Http://www.Ummo-sciences.Org/en/a037.Htm</a:t>
            </a:r>
            <a:endParaRPr lang="en-US" sz="1800" cap="none" dirty="0" smtClean="0">
              <a:solidFill>
                <a:schemeClr val="tx1"/>
              </a:solidFill>
              <a:latin typeface="Calibri Light" panose="020F0302020204030204" pitchFamily="34" charset="0"/>
            </a:endParaRPr>
          </a:p>
          <a:p>
            <a:r>
              <a:rPr lang="en-US" sz="1800" cap="none" dirty="0" smtClean="0">
                <a:solidFill>
                  <a:schemeClr val="tx1"/>
                </a:solidFill>
                <a:latin typeface="Calibri Light" panose="020F0302020204030204" pitchFamily="34" charset="0"/>
              </a:rPr>
              <a:t>DNA Fingerprint Sequence. Web.</a:t>
            </a:r>
          </a:p>
          <a:p>
            <a:r>
              <a:rPr lang="en-US" sz="1800" cap="none" dirty="0" smtClean="0">
                <a:solidFill>
                  <a:schemeClr val="tx1"/>
                </a:solidFill>
                <a:latin typeface="Calibri Light" panose="020F0302020204030204" pitchFamily="34" charset="0"/>
              </a:rPr>
              <a:t>	</a:t>
            </a:r>
            <a:r>
              <a:rPr lang="en-US" sz="1800" cap="none" dirty="0" smtClean="0">
                <a:solidFill>
                  <a:schemeClr val="tx1"/>
                </a:solidFill>
                <a:latin typeface="Calibri Light" panose="020F0302020204030204" pitchFamily="34" charset="0"/>
                <a:hlinkClick r:id="rId5"/>
              </a:rPr>
              <a:t>http</a:t>
            </a:r>
            <a:r>
              <a:rPr lang="en-US" sz="1800" cap="none" dirty="0">
                <a:solidFill>
                  <a:schemeClr val="tx1"/>
                </a:solidFill>
                <a:latin typeface="Calibri Light" panose="020F0302020204030204" pitchFamily="34" charset="0"/>
                <a:hlinkClick r:id="rId5"/>
              </a:rPr>
              <a:t>://</a:t>
            </a:r>
            <a:r>
              <a:rPr lang="en-US" sz="1800" cap="none" dirty="0" smtClean="0">
                <a:solidFill>
                  <a:schemeClr val="tx1"/>
                </a:solidFill>
                <a:latin typeface="Calibri Light" panose="020F0302020204030204" pitchFamily="34" charset="0"/>
                <a:hlinkClick r:id="rId5"/>
              </a:rPr>
              <a:t>i.ytimg.com/vi/HOD9dx1hNY8/maxresdefault.jpg</a:t>
            </a:r>
            <a:endParaRPr lang="en-US" sz="1800" cap="none" dirty="0" smtClean="0">
              <a:solidFill>
                <a:schemeClr val="tx1"/>
              </a:solidFill>
              <a:latin typeface="Calibri Light" panose="020F0302020204030204" pitchFamily="34" charset="0"/>
            </a:endParaRPr>
          </a:p>
          <a:p>
            <a:r>
              <a:rPr lang="en-US" sz="1800" cap="none" dirty="0" smtClean="0">
                <a:solidFill>
                  <a:schemeClr val="tx1"/>
                </a:solidFill>
                <a:latin typeface="Calibri Light" panose="020F0302020204030204" pitchFamily="34" charset="0"/>
              </a:rPr>
              <a:t>Double Helix DNA. Steven Noble Illustrations. Web.</a:t>
            </a:r>
          </a:p>
          <a:p>
            <a:r>
              <a:rPr lang="en-US" sz="1800" cap="none" dirty="0" smtClean="0">
                <a:solidFill>
                  <a:schemeClr val="tx1"/>
                </a:solidFill>
                <a:latin typeface="Calibri Light" panose="020F0302020204030204" pitchFamily="34" charset="0"/>
              </a:rPr>
              <a:t>	</a:t>
            </a:r>
            <a:r>
              <a:rPr lang="en-US" sz="1800" cap="none" dirty="0" smtClean="0">
                <a:solidFill>
                  <a:schemeClr val="tx1"/>
                </a:solidFill>
                <a:latin typeface="Calibri Light" panose="020F0302020204030204" pitchFamily="34" charset="0"/>
                <a:hlinkClick r:id="rId6"/>
              </a:rPr>
              <a:t>http</a:t>
            </a:r>
            <a:r>
              <a:rPr lang="en-US" sz="1800" cap="none" dirty="0">
                <a:solidFill>
                  <a:schemeClr val="tx1"/>
                </a:solidFill>
                <a:latin typeface="Calibri Light" panose="020F0302020204030204" pitchFamily="34" charset="0"/>
                <a:hlinkClick r:id="rId6"/>
              </a:rPr>
              <a:t>://www.stevennoble.com/v/Icon/Double+Helix+DNA+.</a:t>
            </a:r>
            <a:r>
              <a:rPr lang="en-US" sz="1800" cap="none" dirty="0" smtClean="0">
                <a:solidFill>
                  <a:schemeClr val="tx1"/>
                </a:solidFill>
                <a:latin typeface="Calibri Light" panose="020F0302020204030204" pitchFamily="34" charset="0"/>
                <a:hlinkClick r:id="rId6"/>
              </a:rPr>
              <a:t>jpg.html</a:t>
            </a:r>
            <a:endParaRPr lang="en-US" sz="1800" cap="none" dirty="0" smtClean="0">
              <a:solidFill>
                <a:schemeClr val="tx1"/>
              </a:solidFill>
              <a:latin typeface="Calibri Light" panose="020F0302020204030204" pitchFamily="34" charset="0"/>
            </a:endParaRPr>
          </a:p>
          <a:p>
            <a:r>
              <a:rPr lang="en-US" sz="1800" cap="none" dirty="0" smtClean="0">
                <a:solidFill>
                  <a:schemeClr val="tx1"/>
                </a:solidFill>
                <a:latin typeface="Calibri Light" panose="020F0302020204030204" pitchFamily="34" charset="0"/>
              </a:rPr>
              <a:t>Figure 2. 2000. Centers for disease control and prevention. By </a:t>
            </a:r>
            <a:r>
              <a:rPr lang="en-US" sz="1800" cap="none" dirty="0" err="1" smtClean="0">
                <a:solidFill>
                  <a:schemeClr val="tx1"/>
                </a:solidFill>
                <a:latin typeface="Calibri Light" panose="020F0302020204030204" pitchFamily="34" charset="0"/>
              </a:rPr>
              <a:t>chang</a:t>
            </a:r>
            <a:r>
              <a:rPr lang="en-US" sz="1800" cap="none" dirty="0" smtClean="0">
                <a:solidFill>
                  <a:schemeClr val="tx1"/>
                </a:solidFill>
                <a:latin typeface="Calibri Light" panose="020F0302020204030204" pitchFamily="34" charset="0"/>
              </a:rPr>
              <a:t> gung. Web.</a:t>
            </a:r>
          </a:p>
          <a:p>
            <a:r>
              <a:rPr lang="en-US" sz="1800" cap="none" dirty="0" smtClean="0">
                <a:solidFill>
                  <a:schemeClr val="tx1"/>
                </a:solidFill>
                <a:latin typeface="Calibri Light" panose="020F0302020204030204" pitchFamily="34" charset="0"/>
              </a:rPr>
              <a:t>M. 1931. By fritz lang. Web.</a:t>
            </a:r>
          </a:p>
          <a:p>
            <a:r>
              <a:rPr lang="en-US" sz="1800" cap="none" dirty="0" smtClean="0">
                <a:solidFill>
                  <a:schemeClr val="tx1"/>
                </a:solidFill>
                <a:latin typeface="Calibri Light" panose="020F0302020204030204" pitchFamily="34" charset="0"/>
              </a:rPr>
              <a:t>Photograph of author. 2012. Rotterdam. </a:t>
            </a:r>
            <a:r>
              <a:rPr lang="en-US" sz="1800" cap="none" dirty="0" err="1" smtClean="0">
                <a:solidFill>
                  <a:schemeClr val="tx1"/>
                </a:solidFill>
                <a:latin typeface="Calibri Light" panose="020F0302020204030204" pitchFamily="34" charset="0"/>
              </a:rPr>
              <a:t>Ciencia</a:t>
            </a:r>
            <a:r>
              <a:rPr lang="en-US" sz="1800" cap="none" dirty="0" smtClean="0">
                <a:solidFill>
                  <a:schemeClr val="tx1"/>
                </a:solidFill>
                <a:latin typeface="Calibri Light" panose="020F0302020204030204" pitchFamily="34" charset="0"/>
              </a:rPr>
              <a:t> </a:t>
            </a:r>
            <a:r>
              <a:rPr lang="en-US" sz="1800" cap="none" dirty="0" err="1" smtClean="0">
                <a:solidFill>
                  <a:schemeClr val="tx1"/>
                </a:solidFill>
                <a:latin typeface="Calibri Light" panose="020F0302020204030204" pitchFamily="34" charset="0"/>
              </a:rPr>
              <a:t>hoje</a:t>
            </a:r>
            <a:r>
              <a:rPr lang="en-US" sz="1800" cap="none" dirty="0" smtClean="0">
                <a:solidFill>
                  <a:schemeClr val="tx1"/>
                </a:solidFill>
                <a:latin typeface="Calibri Light" panose="020F0302020204030204" pitchFamily="34" charset="0"/>
              </a:rPr>
              <a:t>. Web.</a:t>
            </a:r>
          </a:p>
          <a:p>
            <a:endParaRPr lang="en-US" sz="2200" cap="none" spc="300" dirty="0" smtClean="0">
              <a:solidFill>
                <a:schemeClr val="tx1"/>
              </a:solidFill>
              <a:latin typeface="Calibri Light" panose="020F0302020204030204" pitchFamily="34" charset="0"/>
            </a:endParaRPr>
          </a:p>
          <a:p>
            <a:endParaRPr lang="en-US" sz="2200" cap="none" spc="300" dirty="0" smtClean="0">
              <a:solidFill>
                <a:schemeClr val="tx1"/>
              </a:solidFill>
              <a:latin typeface="Calibri Light" panose="020F0302020204030204" pitchFamily="34" charset="0"/>
            </a:endParaRPr>
          </a:p>
        </p:txBody>
      </p:sp>
    </p:spTree>
    <p:extLst>
      <p:ext uri="{BB962C8B-B14F-4D97-AF65-F5344CB8AC3E}">
        <p14:creationId xmlns:p14="http://schemas.microsoft.com/office/powerpoint/2010/main" val="39648064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0" y="2826327"/>
            <a:ext cx="27431999" cy="1108364"/>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000" cap="none" spc="300" dirty="0" smtClean="0">
                <a:solidFill>
                  <a:schemeClr val="tx1"/>
                </a:solidFill>
                <a:latin typeface="Calibri Light" panose="020F0302020204030204" pitchFamily="34" charset="0"/>
              </a:rPr>
              <a:t>YEAAAAAAAAAAAAAAAAAAAAAAAAAAAAAAAAAAAAAAAAAAAAAAAAAAAAAAAAAAAAAAAAAA</a:t>
            </a:r>
          </a:p>
        </p:txBody>
      </p:sp>
      <p:pic>
        <p:nvPicPr>
          <p:cNvPr id="2" name="YEEEEAAAAAAAAH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2899" y="5344391"/>
            <a:ext cx="609600" cy="609600"/>
          </a:xfrm>
          <a:prstGeom prst="rect">
            <a:avLst/>
          </a:prstGeom>
        </p:spPr>
      </p:pic>
    </p:spTree>
    <p:extLst>
      <p:ext uri="{BB962C8B-B14F-4D97-AF65-F5344CB8AC3E}">
        <p14:creationId xmlns:p14="http://schemas.microsoft.com/office/powerpoint/2010/main" val="51798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9165771" y="2687782"/>
            <a:ext cx="92583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l i g h t i n g   d e p t h</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sp>
        <p:nvSpPr>
          <p:cNvPr id="7"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2465807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8157" y="1913997"/>
            <a:ext cx="6529382" cy="3395766"/>
          </a:xfrm>
          <a:prstGeom prst="rect">
            <a:avLst/>
          </a:prstGeom>
          <a:ln>
            <a:noFill/>
          </a:ln>
          <a:effectLst>
            <a:outerShdw blurRad="292100" dist="139700" dir="2700000" algn="tl" rotWithShape="0">
              <a:srgbClr val="333333">
                <a:alpha val="65000"/>
              </a:srgbClr>
            </a:outerShdw>
          </a:effectLst>
        </p:spPr>
      </p:pic>
      <p:pic>
        <p:nvPicPr>
          <p:cNvPr id="9" name="Picture 4" descr="http://wwwnc.cdc.gov/eid/images/00-0506-F2.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13574" t="15055" r="4007" b="4356"/>
          <a:stretch/>
        </p:blipFill>
        <p:spPr bwMode="auto">
          <a:xfrm>
            <a:off x="21685200" y="914400"/>
            <a:ext cx="4507256" cy="2820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descr="https://lh3.googleusercontent.com/UVwoSoBF3uRlBkvZshHFMxXTa5tVxjJqeYKyfh-9iw4Zg3yxgBW2e9weC4jFEbBTftIssd2X-uQ6Uc3iEmRJljQmphsIv3AFfdEfMZNgCg8Yusunt1S7LKx_5rbCoKG9B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57048" y="914400"/>
            <a:ext cx="2519379" cy="2820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
        <p:nvSpPr>
          <p:cNvPr id="12" name="Subtitle 2"/>
          <p:cNvSpPr txBox="1">
            <a:spLocks/>
          </p:cNvSpPr>
          <p:nvPr/>
        </p:nvSpPr>
        <p:spPr>
          <a:xfrm>
            <a:off x="9236848" y="3030354"/>
            <a:ext cx="9116712"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err="1" smtClean="0">
                <a:solidFill>
                  <a:schemeClr val="tx1"/>
                </a:solidFill>
                <a:latin typeface="Calibri Light" panose="020F0302020204030204" pitchFamily="34" charset="0"/>
              </a:rPr>
              <a:t>i</a:t>
            </a:r>
            <a:r>
              <a:rPr lang="en-US" sz="4800" cap="none" dirty="0" smtClean="0">
                <a:solidFill>
                  <a:schemeClr val="tx1"/>
                </a:solidFill>
                <a:latin typeface="Calibri Light" panose="020F0302020204030204" pitchFamily="34" charset="0"/>
              </a:rPr>
              <a:t> d e n t </a:t>
            </a:r>
            <a:r>
              <a:rPr lang="en-US" sz="4800" cap="none" dirty="0" err="1" smtClean="0">
                <a:solidFill>
                  <a:schemeClr val="tx1"/>
                </a:solidFill>
                <a:latin typeface="Calibri Light" panose="020F0302020204030204" pitchFamily="34" charset="0"/>
              </a:rPr>
              <a:t>i</a:t>
            </a:r>
            <a:r>
              <a:rPr lang="en-US" sz="4800" cap="none" dirty="0" smtClean="0">
                <a:solidFill>
                  <a:schemeClr val="tx1"/>
                </a:solidFill>
                <a:latin typeface="Calibri Light" panose="020F0302020204030204" pitchFamily="34" charset="0"/>
              </a:rPr>
              <a:t> t y</a:t>
            </a:r>
          </a:p>
        </p:txBody>
      </p:sp>
      <p:grpSp>
        <p:nvGrpSpPr>
          <p:cNvPr id="14" name="Group 13"/>
          <p:cNvGrpSpPr/>
          <p:nvPr/>
        </p:nvGrpSpPr>
        <p:grpSpPr>
          <a:xfrm>
            <a:off x="25889606" y="0"/>
            <a:ext cx="4078265" cy="6858000"/>
            <a:chOff x="25889606" y="0"/>
            <a:chExt cx="4078265" cy="6858000"/>
          </a:xfrm>
        </p:grpSpPr>
        <p:sp>
          <p:nvSpPr>
            <p:cNvPr id="15"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sp>
        <p:nvSpPr>
          <p:cNvPr id="17" name="Subtitle 2"/>
          <p:cNvSpPr txBox="1">
            <a:spLocks/>
          </p:cNvSpPr>
          <p:nvPr/>
        </p:nvSpPr>
        <p:spPr>
          <a:xfrm>
            <a:off x="9471440" y="535323"/>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concept</a:t>
            </a:r>
          </a:p>
        </p:txBody>
      </p:sp>
      <p:sp>
        <p:nvSpPr>
          <p:cNvPr id="18" name="TextBox 17"/>
          <p:cNvSpPr txBox="1"/>
          <p:nvPr/>
        </p:nvSpPr>
        <p:spPr>
          <a:xfrm>
            <a:off x="11290734" y="1445582"/>
            <a:ext cx="2206228" cy="400110"/>
          </a:xfrm>
          <a:prstGeom prst="rect">
            <a:avLst/>
          </a:prstGeom>
          <a:noFill/>
        </p:spPr>
        <p:txBody>
          <a:bodyPr wrap="square" rtlCol="0">
            <a:spAutoFit/>
          </a:bodyPr>
          <a:lstStyle>
            <a:defPPr>
              <a:defRPr lang="en-US"/>
            </a:defPPr>
            <a:lvl1pPr>
              <a:defRPr sz="1350">
                <a:solidFill>
                  <a:schemeClr val="bg1"/>
                </a:solidFill>
              </a:defRPr>
            </a:lvl1pPr>
          </a:lstStyle>
          <a:p>
            <a:r>
              <a:rPr lang="en-US" sz="2000" spc="300" dirty="0">
                <a:solidFill>
                  <a:schemeClr val="tx1"/>
                </a:solidFill>
                <a:latin typeface="Calibri Light" panose="020F0302020204030204" pitchFamily="34" charset="0"/>
              </a:rPr>
              <a:t>investigation</a:t>
            </a:r>
          </a:p>
        </p:txBody>
      </p:sp>
      <p:sp>
        <p:nvSpPr>
          <p:cNvPr id="19" name="TextBox 18"/>
          <p:cNvSpPr txBox="1"/>
          <p:nvPr/>
        </p:nvSpPr>
        <p:spPr>
          <a:xfrm>
            <a:off x="16719139" y="2559854"/>
            <a:ext cx="1307443" cy="400110"/>
          </a:xfrm>
          <a:prstGeom prst="rect">
            <a:avLst/>
          </a:prstGeom>
          <a:noFill/>
        </p:spPr>
        <p:txBody>
          <a:bodyPr wrap="square" rtlCol="0">
            <a:spAutoFit/>
          </a:bodyPr>
          <a:lstStyle/>
          <a:p>
            <a:r>
              <a:rPr lang="en-US" sz="2000" spc="300" dirty="0">
                <a:latin typeface="Calibri Light" panose="020F0302020204030204" pitchFamily="34" charset="0"/>
              </a:rPr>
              <a:t>mystery</a:t>
            </a:r>
          </a:p>
        </p:txBody>
      </p:sp>
      <p:sp>
        <p:nvSpPr>
          <p:cNvPr id="20" name="TextBox 19"/>
          <p:cNvSpPr txBox="1"/>
          <p:nvPr/>
        </p:nvSpPr>
        <p:spPr>
          <a:xfrm>
            <a:off x="10331364" y="5304135"/>
            <a:ext cx="1276647" cy="400110"/>
          </a:xfrm>
          <a:prstGeom prst="rect">
            <a:avLst/>
          </a:prstGeom>
          <a:noFill/>
        </p:spPr>
        <p:txBody>
          <a:bodyPr wrap="square" rtlCol="0">
            <a:spAutoFit/>
          </a:bodyPr>
          <a:lstStyle/>
          <a:p>
            <a:r>
              <a:rPr lang="en-US" sz="2000" spc="300" dirty="0">
                <a:latin typeface="Calibri Light" panose="020F0302020204030204" pitchFamily="34" charset="0"/>
              </a:rPr>
              <a:t>trials</a:t>
            </a:r>
          </a:p>
        </p:txBody>
      </p:sp>
      <p:sp>
        <p:nvSpPr>
          <p:cNvPr id="21" name="TextBox 20"/>
          <p:cNvSpPr txBox="1"/>
          <p:nvPr/>
        </p:nvSpPr>
        <p:spPr>
          <a:xfrm>
            <a:off x="16687800" y="3914812"/>
            <a:ext cx="1600200" cy="400110"/>
          </a:xfrm>
          <a:prstGeom prst="rect">
            <a:avLst/>
          </a:prstGeom>
          <a:noFill/>
        </p:spPr>
        <p:txBody>
          <a:bodyPr wrap="square" rtlCol="0">
            <a:spAutoFit/>
          </a:bodyPr>
          <a:lstStyle/>
          <a:p>
            <a:r>
              <a:rPr lang="en-US" sz="2000" spc="300" dirty="0">
                <a:latin typeface="Calibri Light" panose="020F0302020204030204" pitchFamily="34" charset="0"/>
              </a:rPr>
              <a:t>discovery</a:t>
            </a:r>
          </a:p>
        </p:txBody>
      </p:sp>
      <p:sp>
        <p:nvSpPr>
          <p:cNvPr id="22" name="TextBox 21"/>
          <p:cNvSpPr txBox="1"/>
          <p:nvPr/>
        </p:nvSpPr>
        <p:spPr>
          <a:xfrm>
            <a:off x="13295270" y="5671273"/>
            <a:ext cx="1755754" cy="400110"/>
          </a:xfrm>
          <a:prstGeom prst="rect">
            <a:avLst/>
          </a:prstGeom>
          <a:noFill/>
        </p:spPr>
        <p:txBody>
          <a:bodyPr wrap="square" rtlCol="0">
            <a:spAutoFit/>
          </a:bodyPr>
          <a:lstStyle/>
          <a:p>
            <a:r>
              <a:rPr lang="en-US" sz="2000" spc="300" dirty="0">
                <a:latin typeface="Calibri Light" panose="020F0302020204030204" pitchFamily="34" charset="0"/>
              </a:rPr>
              <a:t>teamwork</a:t>
            </a:r>
          </a:p>
        </p:txBody>
      </p:sp>
      <p:sp>
        <p:nvSpPr>
          <p:cNvPr id="23" name="TextBox 22"/>
          <p:cNvSpPr txBox="1"/>
          <p:nvPr/>
        </p:nvSpPr>
        <p:spPr>
          <a:xfrm>
            <a:off x="9236848" y="3514702"/>
            <a:ext cx="1378932" cy="400110"/>
          </a:xfrm>
          <a:prstGeom prst="rect">
            <a:avLst/>
          </a:prstGeom>
          <a:noFill/>
        </p:spPr>
        <p:txBody>
          <a:bodyPr wrap="square" rtlCol="0">
            <a:spAutoFit/>
          </a:bodyPr>
          <a:lstStyle/>
          <a:p>
            <a:r>
              <a:rPr lang="en-US" sz="2000" spc="300" dirty="0">
                <a:latin typeface="Calibri Light" panose="020F0302020204030204" pitchFamily="34" charset="0"/>
              </a:rPr>
              <a:t>analysis</a:t>
            </a:r>
          </a:p>
        </p:txBody>
      </p:sp>
      <p:sp>
        <p:nvSpPr>
          <p:cNvPr id="24" name="TextBox 23"/>
          <p:cNvSpPr txBox="1"/>
          <p:nvPr/>
        </p:nvSpPr>
        <p:spPr>
          <a:xfrm>
            <a:off x="14503315" y="1459824"/>
            <a:ext cx="1371434" cy="400110"/>
          </a:xfrm>
          <a:prstGeom prst="rect">
            <a:avLst/>
          </a:prstGeom>
          <a:noFill/>
        </p:spPr>
        <p:txBody>
          <a:bodyPr wrap="square" rtlCol="0">
            <a:spAutoFit/>
          </a:bodyPr>
          <a:lstStyle/>
          <a:p>
            <a:r>
              <a:rPr lang="en-US" sz="2000" spc="300" dirty="0">
                <a:latin typeface="Calibri Light" panose="020F0302020204030204" pitchFamily="34" charset="0"/>
              </a:rPr>
              <a:t>research</a:t>
            </a:r>
          </a:p>
        </p:txBody>
      </p:sp>
      <p:sp>
        <p:nvSpPr>
          <p:cNvPr id="25" name="TextBox 24"/>
          <p:cNvSpPr txBox="1"/>
          <p:nvPr/>
        </p:nvSpPr>
        <p:spPr>
          <a:xfrm>
            <a:off x="9818511" y="2304452"/>
            <a:ext cx="1352847" cy="400110"/>
          </a:xfrm>
          <a:prstGeom prst="rect">
            <a:avLst/>
          </a:prstGeom>
          <a:noFill/>
        </p:spPr>
        <p:txBody>
          <a:bodyPr wrap="square" rtlCol="0">
            <a:spAutoFit/>
          </a:bodyPr>
          <a:lstStyle/>
          <a:p>
            <a:r>
              <a:rPr lang="en-US" sz="2000" spc="300" dirty="0">
                <a:latin typeface="Calibri Light" panose="020F0302020204030204" pitchFamily="34" charset="0"/>
              </a:rPr>
              <a:t>justice</a:t>
            </a:r>
          </a:p>
        </p:txBody>
      </p:sp>
      <p:sp>
        <p:nvSpPr>
          <p:cNvPr id="26" name="TextBox 25"/>
          <p:cNvSpPr txBox="1"/>
          <p:nvPr/>
        </p:nvSpPr>
        <p:spPr>
          <a:xfrm>
            <a:off x="15887700" y="5288821"/>
            <a:ext cx="1600200" cy="400110"/>
          </a:xfrm>
          <a:prstGeom prst="rect">
            <a:avLst/>
          </a:prstGeom>
          <a:noFill/>
        </p:spPr>
        <p:txBody>
          <a:bodyPr wrap="square" rtlCol="0">
            <a:spAutoFit/>
          </a:bodyPr>
          <a:lstStyle/>
          <a:p>
            <a:r>
              <a:rPr lang="en-US" sz="2000" spc="300" dirty="0">
                <a:latin typeface="Calibri Light" panose="020F0302020204030204" pitchFamily="34" charset="0"/>
              </a:rPr>
              <a:t>chemistry</a:t>
            </a:r>
          </a:p>
        </p:txBody>
      </p:sp>
      <p:pic>
        <p:nvPicPr>
          <p:cNvPr id="27" name="Picture 4" descr="https://lh3.googleusercontent.com/FXVmVYbSfZGiPmQP0iY3gkNZ-5OaP8yS38Tn3b_4kUrKt9HcgCrjGPPO87hUV0DhcDN6eqJ9ftVAc8GjqhfxaXjAeeC-zhpym9plPXLystZ2XaB0ihYx8nlFK3wmmLHks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02388" y="3963520"/>
            <a:ext cx="2490068" cy="2336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2" descr="http://www.ummo-sciences.org/en/Image196.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57950" y="3963520"/>
            <a:ext cx="4565930" cy="2336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10">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179518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par>
                          <p:cTn id="46" fill="hold">
                            <p:stCondLst>
                              <p:cond delay="500"/>
                            </p:stCondLst>
                            <p:childTnLst>
                              <p:par>
                                <p:cTn id="47" presetID="53" presetClass="exit" presetSubtype="544" fill="hold" grpId="1" nodeType="afterEffect">
                                  <p:stCondLst>
                                    <p:cond delay="0"/>
                                  </p:stCondLst>
                                  <p:childTnLst>
                                    <p:anim calcmode="lin" valueType="num">
                                      <p:cBhvr>
                                        <p:cTn id="48" dur="500"/>
                                        <p:tgtEl>
                                          <p:spTgt spid="23"/>
                                        </p:tgtEl>
                                        <p:attrNameLst>
                                          <p:attrName>ppt_w</p:attrName>
                                        </p:attrNameLst>
                                      </p:cBhvr>
                                      <p:tavLst>
                                        <p:tav tm="0">
                                          <p:val>
                                            <p:strVal val="ppt_w"/>
                                          </p:val>
                                        </p:tav>
                                        <p:tav tm="100000">
                                          <p:val>
                                            <p:fltVal val="0"/>
                                          </p:val>
                                        </p:tav>
                                      </p:tavLst>
                                    </p:anim>
                                    <p:anim calcmode="lin" valueType="num">
                                      <p:cBhvr>
                                        <p:cTn id="49" dur="500"/>
                                        <p:tgtEl>
                                          <p:spTgt spid="23"/>
                                        </p:tgtEl>
                                        <p:attrNameLst>
                                          <p:attrName>ppt_h</p:attrName>
                                        </p:attrNameLst>
                                      </p:cBhvr>
                                      <p:tavLst>
                                        <p:tav tm="0">
                                          <p:val>
                                            <p:strVal val="ppt_h"/>
                                          </p:val>
                                        </p:tav>
                                        <p:tav tm="100000">
                                          <p:val>
                                            <p:fltVal val="0"/>
                                          </p:val>
                                        </p:tav>
                                      </p:tavLst>
                                    </p:anim>
                                    <p:animEffect transition="out" filter="fade">
                                      <p:cBhvr>
                                        <p:cTn id="50" dur="500"/>
                                        <p:tgtEl>
                                          <p:spTgt spid="23"/>
                                        </p:tgtEl>
                                      </p:cBhvr>
                                    </p:animEffect>
                                    <p:anim calcmode="lin" valueType="num">
                                      <p:cBhvr>
                                        <p:cTn id="51" dur="500"/>
                                        <p:tgtEl>
                                          <p:spTgt spid="23"/>
                                        </p:tgtEl>
                                        <p:attrNameLst>
                                          <p:attrName>ppt_x</p:attrName>
                                        </p:attrNameLst>
                                      </p:cBhvr>
                                      <p:tavLst>
                                        <p:tav tm="0">
                                          <p:val>
                                            <p:strVal val="ppt_x"/>
                                          </p:val>
                                        </p:tav>
                                        <p:tav tm="100000">
                                          <p:val>
                                            <p:fltVal val="0.5"/>
                                          </p:val>
                                        </p:tav>
                                      </p:tavLst>
                                    </p:anim>
                                    <p:anim calcmode="lin" valueType="num">
                                      <p:cBhvr>
                                        <p:cTn id="52" dur="500"/>
                                        <p:tgtEl>
                                          <p:spTgt spid="23"/>
                                        </p:tgtEl>
                                        <p:attrNameLst>
                                          <p:attrName>ppt_y</p:attrName>
                                        </p:attrNameLst>
                                      </p:cBhvr>
                                      <p:tavLst>
                                        <p:tav tm="0">
                                          <p:val>
                                            <p:strVal val="ppt_y"/>
                                          </p:val>
                                        </p:tav>
                                        <p:tav tm="100000">
                                          <p:val>
                                            <p:fltVal val="0.5"/>
                                          </p:val>
                                        </p:tav>
                                      </p:tavLst>
                                    </p:anim>
                                    <p:set>
                                      <p:cBhvr>
                                        <p:cTn id="53" dur="1" fill="hold">
                                          <p:stCondLst>
                                            <p:cond delay="499"/>
                                          </p:stCondLst>
                                        </p:cTn>
                                        <p:tgtEl>
                                          <p:spTgt spid="23"/>
                                        </p:tgtEl>
                                        <p:attrNameLst>
                                          <p:attrName>style.visibility</p:attrName>
                                        </p:attrNameLst>
                                      </p:cBhvr>
                                      <p:to>
                                        <p:strVal val="hidden"/>
                                      </p:to>
                                    </p:set>
                                  </p:childTnLst>
                                </p:cTn>
                              </p:par>
                              <p:par>
                                <p:cTn id="54" presetID="53" presetClass="exit" presetSubtype="544" fill="hold" grpId="1" nodeType="withEffect">
                                  <p:stCondLst>
                                    <p:cond delay="0"/>
                                  </p:stCondLst>
                                  <p:childTnLst>
                                    <p:anim calcmode="lin" valueType="num">
                                      <p:cBhvr>
                                        <p:cTn id="55" dur="500"/>
                                        <p:tgtEl>
                                          <p:spTgt spid="18"/>
                                        </p:tgtEl>
                                        <p:attrNameLst>
                                          <p:attrName>ppt_w</p:attrName>
                                        </p:attrNameLst>
                                      </p:cBhvr>
                                      <p:tavLst>
                                        <p:tav tm="0">
                                          <p:val>
                                            <p:strVal val="ppt_w"/>
                                          </p:val>
                                        </p:tav>
                                        <p:tav tm="100000">
                                          <p:val>
                                            <p:fltVal val="0"/>
                                          </p:val>
                                        </p:tav>
                                      </p:tavLst>
                                    </p:anim>
                                    <p:anim calcmode="lin" valueType="num">
                                      <p:cBhvr>
                                        <p:cTn id="56" dur="500"/>
                                        <p:tgtEl>
                                          <p:spTgt spid="18"/>
                                        </p:tgtEl>
                                        <p:attrNameLst>
                                          <p:attrName>ppt_h</p:attrName>
                                        </p:attrNameLst>
                                      </p:cBhvr>
                                      <p:tavLst>
                                        <p:tav tm="0">
                                          <p:val>
                                            <p:strVal val="ppt_h"/>
                                          </p:val>
                                        </p:tav>
                                        <p:tav tm="100000">
                                          <p:val>
                                            <p:fltVal val="0"/>
                                          </p:val>
                                        </p:tav>
                                      </p:tavLst>
                                    </p:anim>
                                    <p:animEffect transition="out" filter="fade">
                                      <p:cBhvr>
                                        <p:cTn id="57" dur="500"/>
                                        <p:tgtEl>
                                          <p:spTgt spid="18"/>
                                        </p:tgtEl>
                                      </p:cBhvr>
                                    </p:animEffect>
                                    <p:anim calcmode="lin" valueType="num">
                                      <p:cBhvr>
                                        <p:cTn id="58" dur="500"/>
                                        <p:tgtEl>
                                          <p:spTgt spid="18"/>
                                        </p:tgtEl>
                                        <p:attrNameLst>
                                          <p:attrName>ppt_x</p:attrName>
                                        </p:attrNameLst>
                                      </p:cBhvr>
                                      <p:tavLst>
                                        <p:tav tm="0">
                                          <p:val>
                                            <p:strVal val="ppt_x"/>
                                          </p:val>
                                        </p:tav>
                                        <p:tav tm="100000">
                                          <p:val>
                                            <p:fltVal val="0.5"/>
                                          </p:val>
                                        </p:tav>
                                      </p:tavLst>
                                    </p:anim>
                                    <p:anim calcmode="lin" valueType="num">
                                      <p:cBhvr>
                                        <p:cTn id="59" dur="500"/>
                                        <p:tgtEl>
                                          <p:spTgt spid="18"/>
                                        </p:tgtEl>
                                        <p:attrNameLst>
                                          <p:attrName>ppt_y</p:attrName>
                                        </p:attrNameLst>
                                      </p:cBhvr>
                                      <p:tavLst>
                                        <p:tav tm="0">
                                          <p:val>
                                            <p:strVal val="ppt_y"/>
                                          </p:val>
                                        </p:tav>
                                        <p:tav tm="100000">
                                          <p:val>
                                            <p:fltVal val="0.5"/>
                                          </p:val>
                                        </p:tav>
                                      </p:tavLst>
                                    </p:anim>
                                    <p:set>
                                      <p:cBhvr>
                                        <p:cTn id="60" dur="1" fill="hold">
                                          <p:stCondLst>
                                            <p:cond delay="499"/>
                                          </p:stCondLst>
                                        </p:cTn>
                                        <p:tgtEl>
                                          <p:spTgt spid="18"/>
                                        </p:tgtEl>
                                        <p:attrNameLst>
                                          <p:attrName>style.visibility</p:attrName>
                                        </p:attrNameLst>
                                      </p:cBhvr>
                                      <p:to>
                                        <p:strVal val="hidden"/>
                                      </p:to>
                                    </p:set>
                                  </p:childTnLst>
                                </p:cTn>
                              </p:par>
                              <p:par>
                                <p:cTn id="61" presetID="53" presetClass="exit" presetSubtype="544" fill="hold" grpId="1" nodeType="withEffect">
                                  <p:stCondLst>
                                    <p:cond delay="0"/>
                                  </p:stCondLst>
                                  <p:childTnLst>
                                    <p:anim calcmode="lin" valueType="num">
                                      <p:cBhvr>
                                        <p:cTn id="62" dur="500"/>
                                        <p:tgtEl>
                                          <p:spTgt spid="24"/>
                                        </p:tgtEl>
                                        <p:attrNameLst>
                                          <p:attrName>ppt_w</p:attrName>
                                        </p:attrNameLst>
                                      </p:cBhvr>
                                      <p:tavLst>
                                        <p:tav tm="0">
                                          <p:val>
                                            <p:strVal val="ppt_w"/>
                                          </p:val>
                                        </p:tav>
                                        <p:tav tm="100000">
                                          <p:val>
                                            <p:fltVal val="0"/>
                                          </p:val>
                                        </p:tav>
                                      </p:tavLst>
                                    </p:anim>
                                    <p:anim calcmode="lin" valueType="num">
                                      <p:cBhvr>
                                        <p:cTn id="63" dur="500"/>
                                        <p:tgtEl>
                                          <p:spTgt spid="24"/>
                                        </p:tgtEl>
                                        <p:attrNameLst>
                                          <p:attrName>ppt_h</p:attrName>
                                        </p:attrNameLst>
                                      </p:cBhvr>
                                      <p:tavLst>
                                        <p:tav tm="0">
                                          <p:val>
                                            <p:strVal val="ppt_h"/>
                                          </p:val>
                                        </p:tav>
                                        <p:tav tm="100000">
                                          <p:val>
                                            <p:fltVal val="0"/>
                                          </p:val>
                                        </p:tav>
                                      </p:tavLst>
                                    </p:anim>
                                    <p:animEffect transition="out" filter="fade">
                                      <p:cBhvr>
                                        <p:cTn id="64" dur="500"/>
                                        <p:tgtEl>
                                          <p:spTgt spid="24"/>
                                        </p:tgtEl>
                                      </p:cBhvr>
                                    </p:animEffect>
                                    <p:anim calcmode="lin" valueType="num">
                                      <p:cBhvr>
                                        <p:cTn id="65" dur="500"/>
                                        <p:tgtEl>
                                          <p:spTgt spid="24"/>
                                        </p:tgtEl>
                                        <p:attrNameLst>
                                          <p:attrName>ppt_x</p:attrName>
                                        </p:attrNameLst>
                                      </p:cBhvr>
                                      <p:tavLst>
                                        <p:tav tm="0">
                                          <p:val>
                                            <p:strVal val="ppt_x"/>
                                          </p:val>
                                        </p:tav>
                                        <p:tav tm="100000">
                                          <p:val>
                                            <p:fltVal val="0.5"/>
                                          </p:val>
                                        </p:tav>
                                      </p:tavLst>
                                    </p:anim>
                                    <p:anim calcmode="lin" valueType="num">
                                      <p:cBhvr>
                                        <p:cTn id="66" dur="500"/>
                                        <p:tgtEl>
                                          <p:spTgt spid="24"/>
                                        </p:tgtEl>
                                        <p:attrNameLst>
                                          <p:attrName>ppt_y</p:attrName>
                                        </p:attrNameLst>
                                      </p:cBhvr>
                                      <p:tavLst>
                                        <p:tav tm="0">
                                          <p:val>
                                            <p:strVal val="ppt_y"/>
                                          </p:val>
                                        </p:tav>
                                        <p:tav tm="100000">
                                          <p:val>
                                            <p:fltVal val="0.5"/>
                                          </p:val>
                                        </p:tav>
                                      </p:tavLst>
                                    </p:anim>
                                    <p:set>
                                      <p:cBhvr>
                                        <p:cTn id="67" dur="1" fill="hold">
                                          <p:stCondLst>
                                            <p:cond delay="499"/>
                                          </p:stCondLst>
                                        </p:cTn>
                                        <p:tgtEl>
                                          <p:spTgt spid="24"/>
                                        </p:tgtEl>
                                        <p:attrNameLst>
                                          <p:attrName>style.visibility</p:attrName>
                                        </p:attrNameLst>
                                      </p:cBhvr>
                                      <p:to>
                                        <p:strVal val="hidden"/>
                                      </p:to>
                                    </p:set>
                                  </p:childTnLst>
                                </p:cTn>
                              </p:par>
                              <p:par>
                                <p:cTn id="68" presetID="53" presetClass="exit" presetSubtype="544" fill="hold" grpId="1" nodeType="withEffect">
                                  <p:stCondLst>
                                    <p:cond delay="0"/>
                                  </p:stCondLst>
                                  <p:childTnLst>
                                    <p:anim calcmode="lin" valueType="num">
                                      <p:cBhvr>
                                        <p:cTn id="69" dur="500"/>
                                        <p:tgtEl>
                                          <p:spTgt spid="19"/>
                                        </p:tgtEl>
                                        <p:attrNameLst>
                                          <p:attrName>ppt_w</p:attrName>
                                        </p:attrNameLst>
                                      </p:cBhvr>
                                      <p:tavLst>
                                        <p:tav tm="0">
                                          <p:val>
                                            <p:strVal val="ppt_w"/>
                                          </p:val>
                                        </p:tav>
                                        <p:tav tm="100000">
                                          <p:val>
                                            <p:fltVal val="0"/>
                                          </p:val>
                                        </p:tav>
                                      </p:tavLst>
                                    </p:anim>
                                    <p:anim calcmode="lin" valueType="num">
                                      <p:cBhvr>
                                        <p:cTn id="70" dur="500"/>
                                        <p:tgtEl>
                                          <p:spTgt spid="19"/>
                                        </p:tgtEl>
                                        <p:attrNameLst>
                                          <p:attrName>ppt_h</p:attrName>
                                        </p:attrNameLst>
                                      </p:cBhvr>
                                      <p:tavLst>
                                        <p:tav tm="0">
                                          <p:val>
                                            <p:strVal val="ppt_h"/>
                                          </p:val>
                                        </p:tav>
                                        <p:tav tm="100000">
                                          <p:val>
                                            <p:fltVal val="0"/>
                                          </p:val>
                                        </p:tav>
                                      </p:tavLst>
                                    </p:anim>
                                    <p:animEffect transition="out" filter="fade">
                                      <p:cBhvr>
                                        <p:cTn id="71" dur="500"/>
                                        <p:tgtEl>
                                          <p:spTgt spid="19"/>
                                        </p:tgtEl>
                                      </p:cBhvr>
                                    </p:animEffect>
                                    <p:anim calcmode="lin" valueType="num">
                                      <p:cBhvr>
                                        <p:cTn id="72" dur="500"/>
                                        <p:tgtEl>
                                          <p:spTgt spid="19"/>
                                        </p:tgtEl>
                                        <p:attrNameLst>
                                          <p:attrName>ppt_x</p:attrName>
                                        </p:attrNameLst>
                                      </p:cBhvr>
                                      <p:tavLst>
                                        <p:tav tm="0">
                                          <p:val>
                                            <p:strVal val="ppt_x"/>
                                          </p:val>
                                        </p:tav>
                                        <p:tav tm="100000">
                                          <p:val>
                                            <p:fltVal val="0.5"/>
                                          </p:val>
                                        </p:tav>
                                      </p:tavLst>
                                    </p:anim>
                                    <p:anim calcmode="lin" valueType="num">
                                      <p:cBhvr>
                                        <p:cTn id="73" dur="500"/>
                                        <p:tgtEl>
                                          <p:spTgt spid="19"/>
                                        </p:tgtEl>
                                        <p:attrNameLst>
                                          <p:attrName>ppt_y</p:attrName>
                                        </p:attrNameLst>
                                      </p:cBhvr>
                                      <p:tavLst>
                                        <p:tav tm="0">
                                          <p:val>
                                            <p:strVal val="ppt_y"/>
                                          </p:val>
                                        </p:tav>
                                        <p:tav tm="100000">
                                          <p:val>
                                            <p:fltVal val="0.5"/>
                                          </p:val>
                                        </p:tav>
                                      </p:tavLst>
                                    </p:anim>
                                    <p:set>
                                      <p:cBhvr>
                                        <p:cTn id="74" dur="1" fill="hold">
                                          <p:stCondLst>
                                            <p:cond delay="499"/>
                                          </p:stCondLst>
                                        </p:cTn>
                                        <p:tgtEl>
                                          <p:spTgt spid="19"/>
                                        </p:tgtEl>
                                        <p:attrNameLst>
                                          <p:attrName>style.visibility</p:attrName>
                                        </p:attrNameLst>
                                      </p:cBhvr>
                                      <p:to>
                                        <p:strVal val="hidden"/>
                                      </p:to>
                                    </p:set>
                                  </p:childTnLst>
                                </p:cTn>
                              </p:par>
                              <p:par>
                                <p:cTn id="75" presetID="53" presetClass="exit" presetSubtype="544" fill="hold" grpId="1" nodeType="withEffect">
                                  <p:stCondLst>
                                    <p:cond delay="0"/>
                                  </p:stCondLst>
                                  <p:childTnLst>
                                    <p:anim calcmode="lin" valueType="num">
                                      <p:cBhvr>
                                        <p:cTn id="76" dur="500"/>
                                        <p:tgtEl>
                                          <p:spTgt spid="21"/>
                                        </p:tgtEl>
                                        <p:attrNameLst>
                                          <p:attrName>ppt_w</p:attrName>
                                        </p:attrNameLst>
                                      </p:cBhvr>
                                      <p:tavLst>
                                        <p:tav tm="0">
                                          <p:val>
                                            <p:strVal val="ppt_w"/>
                                          </p:val>
                                        </p:tav>
                                        <p:tav tm="100000">
                                          <p:val>
                                            <p:fltVal val="0"/>
                                          </p:val>
                                        </p:tav>
                                      </p:tavLst>
                                    </p:anim>
                                    <p:anim calcmode="lin" valueType="num">
                                      <p:cBhvr>
                                        <p:cTn id="77" dur="500"/>
                                        <p:tgtEl>
                                          <p:spTgt spid="21"/>
                                        </p:tgtEl>
                                        <p:attrNameLst>
                                          <p:attrName>ppt_h</p:attrName>
                                        </p:attrNameLst>
                                      </p:cBhvr>
                                      <p:tavLst>
                                        <p:tav tm="0">
                                          <p:val>
                                            <p:strVal val="ppt_h"/>
                                          </p:val>
                                        </p:tav>
                                        <p:tav tm="100000">
                                          <p:val>
                                            <p:fltVal val="0"/>
                                          </p:val>
                                        </p:tav>
                                      </p:tavLst>
                                    </p:anim>
                                    <p:animEffect transition="out" filter="fade">
                                      <p:cBhvr>
                                        <p:cTn id="78" dur="500"/>
                                        <p:tgtEl>
                                          <p:spTgt spid="21"/>
                                        </p:tgtEl>
                                      </p:cBhvr>
                                    </p:animEffect>
                                    <p:anim calcmode="lin" valueType="num">
                                      <p:cBhvr>
                                        <p:cTn id="79" dur="500"/>
                                        <p:tgtEl>
                                          <p:spTgt spid="21"/>
                                        </p:tgtEl>
                                        <p:attrNameLst>
                                          <p:attrName>ppt_x</p:attrName>
                                        </p:attrNameLst>
                                      </p:cBhvr>
                                      <p:tavLst>
                                        <p:tav tm="0">
                                          <p:val>
                                            <p:strVal val="ppt_x"/>
                                          </p:val>
                                        </p:tav>
                                        <p:tav tm="100000">
                                          <p:val>
                                            <p:fltVal val="0.5"/>
                                          </p:val>
                                        </p:tav>
                                      </p:tavLst>
                                    </p:anim>
                                    <p:anim calcmode="lin" valueType="num">
                                      <p:cBhvr>
                                        <p:cTn id="80" dur="500"/>
                                        <p:tgtEl>
                                          <p:spTgt spid="21"/>
                                        </p:tgtEl>
                                        <p:attrNameLst>
                                          <p:attrName>ppt_y</p:attrName>
                                        </p:attrNameLst>
                                      </p:cBhvr>
                                      <p:tavLst>
                                        <p:tav tm="0">
                                          <p:val>
                                            <p:strVal val="ppt_y"/>
                                          </p:val>
                                        </p:tav>
                                        <p:tav tm="100000">
                                          <p:val>
                                            <p:fltVal val="0.5"/>
                                          </p:val>
                                        </p:tav>
                                      </p:tavLst>
                                    </p:anim>
                                    <p:set>
                                      <p:cBhvr>
                                        <p:cTn id="81" dur="1" fill="hold">
                                          <p:stCondLst>
                                            <p:cond delay="499"/>
                                          </p:stCondLst>
                                        </p:cTn>
                                        <p:tgtEl>
                                          <p:spTgt spid="21"/>
                                        </p:tgtEl>
                                        <p:attrNameLst>
                                          <p:attrName>style.visibility</p:attrName>
                                        </p:attrNameLst>
                                      </p:cBhvr>
                                      <p:to>
                                        <p:strVal val="hidden"/>
                                      </p:to>
                                    </p:set>
                                  </p:childTnLst>
                                </p:cTn>
                              </p:par>
                              <p:par>
                                <p:cTn id="82" presetID="53" presetClass="exit" presetSubtype="544" fill="hold" grpId="1" nodeType="withEffect">
                                  <p:stCondLst>
                                    <p:cond delay="0"/>
                                  </p:stCondLst>
                                  <p:childTnLst>
                                    <p:anim calcmode="lin" valueType="num">
                                      <p:cBhvr>
                                        <p:cTn id="83" dur="500"/>
                                        <p:tgtEl>
                                          <p:spTgt spid="25"/>
                                        </p:tgtEl>
                                        <p:attrNameLst>
                                          <p:attrName>ppt_w</p:attrName>
                                        </p:attrNameLst>
                                      </p:cBhvr>
                                      <p:tavLst>
                                        <p:tav tm="0">
                                          <p:val>
                                            <p:strVal val="ppt_w"/>
                                          </p:val>
                                        </p:tav>
                                        <p:tav tm="100000">
                                          <p:val>
                                            <p:fltVal val="0"/>
                                          </p:val>
                                        </p:tav>
                                      </p:tavLst>
                                    </p:anim>
                                    <p:anim calcmode="lin" valueType="num">
                                      <p:cBhvr>
                                        <p:cTn id="84" dur="500"/>
                                        <p:tgtEl>
                                          <p:spTgt spid="25"/>
                                        </p:tgtEl>
                                        <p:attrNameLst>
                                          <p:attrName>ppt_h</p:attrName>
                                        </p:attrNameLst>
                                      </p:cBhvr>
                                      <p:tavLst>
                                        <p:tav tm="0">
                                          <p:val>
                                            <p:strVal val="ppt_h"/>
                                          </p:val>
                                        </p:tav>
                                        <p:tav tm="100000">
                                          <p:val>
                                            <p:fltVal val="0"/>
                                          </p:val>
                                        </p:tav>
                                      </p:tavLst>
                                    </p:anim>
                                    <p:animEffect transition="out" filter="fade">
                                      <p:cBhvr>
                                        <p:cTn id="85" dur="500"/>
                                        <p:tgtEl>
                                          <p:spTgt spid="25"/>
                                        </p:tgtEl>
                                      </p:cBhvr>
                                    </p:animEffect>
                                    <p:anim calcmode="lin" valueType="num">
                                      <p:cBhvr>
                                        <p:cTn id="86" dur="500"/>
                                        <p:tgtEl>
                                          <p:spTgt spid="25"/>
                                        </p:tgtEl>
                                        <p:attrNameLst>
                                          <p:attrName>ppt_x</p:attrName>
                                        </p:attrNameLst>
                                      </p:cBhvr>
                                      <p:tavLst>
                                        <p:tav tm="0">
                                          <p:val>
                                            <p:strVal val="ppt_x"/>
                                          </p:val>
                                        </p:tav>
                                        <p:tav tm="100000">
                                          <p:val>
                                            <p:fltVal val="0.5"/>
                                          </p:val>
                                        </p:tav>
                                      </p:tavLst>
                                    </p:anim>
                                    <p:anim calcmode="lin" valueType="num">
                                      <p:cBhvr>
                                        <p:cTn id="87" dur="500"/>
                                        <p:tgtEl>
                                          <p:spTgt spid="25"/>
                                        </p:tgtEl>
                                        <p:attrNameLst>
                                          <p:attrName>ppt_y</p:attrName>
                                        </p:attrNameLst>
                                      </p:cBhvr>
                                      <p:tavLst>
                                        <p:tav tm="0">
                                          <p:val>
                                            <p:strVal val="ppt_y"/>
                                          </p:val>
                                        </p:tav>
                                        <p:tav tm="100000">
                                          <p:val>
                                            <p:fltVal val="0.5"/>
                                          </p:val>
                                        </p:tav>
                                      </p:tavLst>
                                    </p:anim>
                                    <p:set>
                                      <p:cBhvr>
                                        <p:cTn id="88" dur="1" fill="hold">
                                          <p:stCondLst>
                                            <p:cond delay="499"/>
                                          </p:stCondLst>
                                        </p:cTn>
                                        <p:tgtEl>
                                          <p:spTgt spid="25"/>
                                        </p:tgtEl>
                                        <p:attrNameLst>
                                          <p:attrName>style.visibility</p:attrName>
                                        </p:attrNameLst>
                                      </p:cBhvr>
                                      <p:to>
                                        <p:strVal val="hidden"/>
                                      </p:to>
                                    </p:set>
                                  </p:childTnLst>
                                </p:cTn>
                              </p:par>
                              <p:par>
                                <p:cTn id="89" presetID="53" presetClass="exit" presetSubtype="544" fill="hold" grpId="1" nodeType="withEffect">
                                  <p:stCondLst>
                                    <p:cond delay="0"/>
                                  </p:stCondLst>
                                  <p:childTnLst>
                                    <p:anim calcmode="lin" valueType="num">
                                      <p:cBhvr>
                                        <p:cTn id="90" dur="500"/>
                                        <p:tgtEl>
                                          <p:spTgt spid="22"/>
                                        </p:tgtEl>
                                        <p:attrNameLst>
                                          <p:attrName>ppt_w</p:attrName>
                                        </p:attrNameLst>
                                      </p:cBhvr>
                                      <p:tavLst>
                                        <p:tav tm="0">
                                          <p:val>
                                            <p:strVal val="ppt_w"/>
                                          </p:val>
                                        </p:tav>
                                        <p:tav tm="100000">
                                          <p:val>
                                            <p:fltVal val="0"/>
                                          </p:val>
                                        </p:tav>
                                      </p:tavLst>
                                    </p:anim>
                                    <p:anim calcmode="lin" valueType="num">
                                      <p:cBhvr>
                                        <p:cTn id="91" dur="500"/>
                                        <p:tgtEl>
                                          <p:spTgt spid="22"/>
                                        </p:tgtEl>
                                        <p:attrNameLst>
                                          <p:attrName>ppt_h</p:attrName>
                                        </p:attrNameLst>
                                      </p:cBhvr>
                                      <p:tavLst>
                                        <p:tav tm="0">
                                          <p:val>
                                            <p:strVal val="ppt_h"/>
                                          </p:val>
                                        </p:tav>
                                        <p:tav tm="100000">
                                          <p:val>
                                            <p:fltVal val="0"/>
                                          </p:val>
                                        </p:tav>
                                      </p:tavLst>
                                    </p:anim>
                                    <p:animEffect transition="out" filter="fade">
                                      <p:cBhvr>
                                        <p:cTn id="92" dur="500"/>
                                        <p:tgtEl>
                                          <p:spTgt spid="22"/>
                                        </p:tgtEl>
                                      </p:cBhvr>
                                    </p:animEffect>
                                    <p:anim calcmode="lin" valueType="num">
                                      <p:cBhvr>
                                        <p:cTn id="93" dur="500"/>
                                        <p:tgtEl>
                                          <p:spTgt spid="22"/>
                                        </p:tgtEl>
                                        <p:attrNameLst>
                                          <p:attrName>ppt_x</p:attrName>
                                        </p:attrNameLst>
                                      </p:cBhvr>
                                      <p:tavLst>
                                        <p:tav tm="0">
                                          <p:val>
                                            <p:strVal val="ppt_x"/>
                                          </p:val>
                                        </p:tav>
                                        <p:tav tm="100000">
                                          <p:val>
                                            <p:fltVal val="0.5"/>
                                          </p:val>
                                        </p:tav>
                                      </p:tavLst>
                                    </p:anim>
                                    <p:anim calcmode="lin" valueType="num">
                                      <p:cBhvr>
                                        <p:cTn id="94" dur="500"/>
                                        <p:tgtEl>
                                          <p:spTgt spid="22"/>
                                        </p:tgtEl>
                                        <p:attrNameLst>
                                          <p:attrName>ppt_y</p:attrName>
                                        </p:attrNameLst>
                                      </p:cBhvr>
                                      <p:tavLst>
                                        <p:tav tm="0">
                                          <p:val>
                                            <p:strVal val="ppt_y"/>
                                          </p:val>
                                        </p:tav>
                                        <p:tav tm="100000">
                                          <p:val>
                                            <p:fltVal val="0.5"/>
                                          </p:val>
                                        </p:tav>
                                      </p:tavLst>
                                    </p:anim>
                                    <p:set>
                                      <p:cBhvr>
                                        <p:cTn id="95" dur="1" fill="hold">
                                          <p:stCondLst>
                                            <p:cond delay="499"/>
                                          </p:stCondLst>
                                        </p:cTn>
                                        <p:tgtEl>
                                          <p:spTgt spid="22"/>
                                        </p:tgtEl>
                                        <p:attrNameLst>
                                          <p:attrName>style.visibility</p:attrName>
                                        </p:attrNameLst>
                                      </p:cBhvr>
                                      <p:to>
                                        <p:strVal val="hidden"/>
                                      </p:to>
                                    </p:set>
                                  </p:childTnLst>
                                </p:cTn>
                              </p:par>
                              <p:par>
                                <p:cTn id="96" presetID="53" presetClass="exit" presetSubtype="544" fill="hold" grpId="1" nodeType="withEffect">
                                  <p:stCondLst>
                                    <p:cond delay="0"/>
                                  </p:stCondLst>
                                  <p:childTnLst>
                                    <p:anim calcmode="lin" valueType="num">
                                      <p:cBhvr>
                                        <p:cTn id="97" dur="500"/>
                                        <p:tgtEl>
                                          <p:spTgt spid="20"/>
                                        </p:tgtEl>
                                        <p:attrNameLst>
                                          <p:attrName>ppt_w</p:attrName>
                                        </p:attrNameLst>
                                      </p:cBhvr>
                                      <p:tavLst>
                                        <p:tav tm="0">
                                          <p:val>
                                            <p:strVal val="ppt_w"/>
                                          </p:val>
                                        </p:tav>
                                        <p:tav tm="100000">
                                          <p:val>
                                            <p:fltVal val="0"/>
                                          </p:val>
                                        </p:tav>
                                      </p:tavLst>
                                    </p:anim>
                                    <p:anim calcmode="lin" valueType="num">
                                      <p:cBhvr>
                                        <p:cTn id="98" dur="500"/>
                                        <p:tgtEl>
                                          <p:spTgt spid="20"/>
                                        </p:tgtEl>
                                        <p:attrNameLst>
                                          <p:attrName>ppt_h</p:attrName>
                                        </p:attrNameLst>
                                      </p:cBhvr>
                                      <p:tavLst>
                                        <p:tav tm="0">
                                          <p:val>
                                            <p:strVal val="ppt_h"/>
                                          </p:val>
                                        </p:tav>
                                        <p:tav tm="100000">
                                          <p:val>
                                            <p:fltVal val="0"/>
                                          </p:val>
                                        </p:tav>
                                      </p:tavLst>
                                    </p:anim>
                                    <p:animEffect transition="out" filter="fade">
                                      <p:cBhvr>
                                        <p:cTn id="99" dur="500"/>
                                        <p:tgtEl>
                                          <p:spTgt spid="20"/>
                                        </p:tgtEl>
                                      </p:cBhvr>
                                    </p:animEffect>
                                    <p:anim calcmode="lin" valueType="num">
                                      <p:cBhvr>
                                        <p:cTn id="100" dur="500"/>
                                        <p:tgtEl>
                                          <p:spTgt spid="20"/>
                                        </p:tgtEl>
                                        <p:attrNameLst>
                                          <p:attrName>ppt_x</p:attrName>
                                        </p:attrNameLst>
                                      </p:cBhvr>
                                      <p:tavLst>
                                        <p:tav tm="0">
                                          <p:val>
                                            <p:strVal val="ppt_x"/>
                                          </p:val>
                                        </p:tav>
                                        <p:tav tm="100000">
                                          <p:val>
                                            <p:fltVal val="0.5"/>
                                          </p:val>
                                        </p:tav>
                                      </p:tavLst>
                                    </p:anim>
                                    <p:anim calcmode="lin" valueType="num">
                                      <p:cBhvr>
                                        <p:cTn id="101" dur="500"/>
                                        <p:tgtEl>
                                          <p:spTgt spid="20"/>
                                        </p:tgtEl>
                                        <p:attrNameLst>
                                          <p:attrName>ppt_y</p:attrName>
                                        </p:attrNameLst>
                                      </p:cBhvr>
                                      <p:tavLst>
                                        <p:tav tm="0">
                                          <p:val>
                                            <p:strVal val="ppt_y"/>
                                          </p:val>
                                        </p:tav>
                                        <p:tav tm="100000">
                                          <p:val>
                                            <p:fltVal val="0.5"/>
                                          </p:val>
                                        </p:tav>
                                      </p:tavLst>
                                    </p:anim>
                                    <p:set>
                                      <p:cBhvr>
                                        <p:cTn id="102" dur="1" fill="hold">
                                          <p:stCondLst>
                                            <p:cond delay="499"/>
                                          </p:stCondLst>
                                        </p:cTn>
                                        <p:tgtEl>
                                          <p:spTgt spid="20"/>
                                        </p:tgtEl>
                                        <p:attrNameLst>
                                          <p:attrName>style.visibility</p:attrName>
                                        </p:attrNameLst>
                                      </p:cBhvr>
                                      <p:to>
                                        <p:strVal val="hidden"/>
                                      </p:to>
                                    </p:set>
                                  </p:childTnLst>
                                </p:cTn>
                              </p:par>
                              <p:par>
                                <p:cTn id="103" presetID="53" presetClass="exit" presetSubtype="544" fill="hold" grpId="1" nodeType="withEffect">
                                  <p:stCondLst>
                                    <p:cond delay="0"/>
                                  </p:stCondLst>
                                  <p:childTnLst>
                                    <p:anim calcmode="lin" valueType="num">
                                      <p:cBhvr>
                                        <p:cTn id="104" dur="500"/>
                                        <p:tgtEl>
                                          <p:spTgt spid="26"/>
                                        </p:tgtEl>
                                        <p:attrNameLst>
                                          <p:attrName>ppt_w</p:attrName>
                                        </p:attrNameLst>
                                      </p:cBhvr>
                                      <p:tavLst>
                                        <p:tav tm="0">
                                          <p:val>
                                            <p:strVal val="ppt_w"/>
                                          </p:val>
                                        </p:tav>
                                        <p:tav tm="100000">
                                          <p:val>
                                            <p:fltVal val="0"/>
                                          </p:val>
                                        </p:tav>
                                      </p:tavLst>
                                    </p:anim>
                                    <p:anim calcmode="lin" valueType="num">
                                      <p:cBhvr>
                                        <p:cTn id="105" dur="500"/>
                                        <p:tgtEl>
                                          <p:spTgt spid="26"/>
                                        </p:tgtEl>
                                        <p:attrNameLst>
                                          <p:attrName>ppt_h</p:attrName>
                                        </p:attrNameLst>
                                      </p:cBhvr>
                                      <p:tavLst>
                                        <p:tav tm="0">
                                          <p:val>
                                            <p:strVal val="ppt_h"/>
                                          </p:val>
                                        </p:tav>
                                        <p:tav tm="100000">
                                          <p:val>
                                            <p:fltVal val="0"/>
                                          </p:val>
                                        </p:tav>
                                      </p:tavLst>
                                    </p:anim>
                                    <p:animEffect transition="out" filter="fade">
                                      <p:cBhvr>
                                        <p:cTn id="106" dur="500"/>
                                        <p:tgtEl>
                                          <p:spTgt spid="26"/>
                                        </p:tgtEl>
                                      </p:cBhvr>
                                    </p:animEffect>
                                    <p:anim calcmode="lin" valueType="num">
                                      <p:cBhvr>
                                        <p:cTn id="107" dur="500"/>
                                        <p:tgtEl>
                                          <p:spTgt spid="26"/>
                                        </p:tgtEl>
                                        <p:attrNameLst>
                                          <p:attrName>ppt_x</p:attrName>
                                        </p:attrNameLst>
                                      </p:cBhvr>
                                      <p:tavLst>
                                        <p:tav tm="0">
                                          <p:val>
                                            <p:strVal val="ppt_x"/>
                                          </p:val>
                                        </p:tav>
                                        <p:tav tm="100000">
                                          <p:val>
                                            <p:fltVal val="0.5"/>
                                          </p:val>
                                        </p:tav>
                                      </p:tavLst>
                                    </p:anim>
                                    <p:anim calcmode="lin" valueType="num">
                                      <p:cBhvr>
                                        <p:cTn id="108" dur="500"/>
                                        <p:tgtEl>
                                          <p:spTgt spid="26"/>
                                        </p:tgtEl>
                                        <p:attrNameLst>
                                          <p:attrName>ppt_y</p:attrName>
                                        </p:attrNameLst>
                                      </p:cBhvr>
                                      <p:tavLst>
                                        <p:tav tm="0">
                                          <p:val>
                                            <p:strVal val="ppt_y"/>
                                          </p:val>
                                        </p:tav>
                                        <p:tav tm="100000">
                                          <p:val>
                                            <p:fltVal val="0.5"/>
                                          </p:val>
                                        </p:tav>
                                      </p:tavLst>
                                    </p:anim>
                                    <p:set>
                                      <p:cBhvr>
                                        <p:cTn id="109" dur="1" fill="hold">
                                          <p:stCondLst>
                                            <p:cond delay="499"/>
                                          </p:stCondLst>
                                        </p:cTn>
                                        <p:tgtEl>
                                          <p:spTgt spid="26"/>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fade">
                                      <p:cBhvr>
                                        <p:cTn id="112" dur="500"/>
                                        <p:tgtEl>
                                          <p:spTgt spid="12"/>
                                        </p:tgtEl>
                                      </p:cBhvr>
                                    </p:animEffect>
                                  </p:childTnLst>
                                </p:cTn>
                              </p:par>
                            </p:childTnLst>
                          </p:cTn>
                        </p:par>
                        <p:par>
                          <p:cTn id="113" fill="hold">
                            <p:stCondLst>
                              <p:cond delay="1000"/>
                            </p:stCondLst>
                            <p:childTnLst>
                              <p:par>
                                <p:cTn id="114" presetID="10" presetClass="entr" presetSubtype="0" fill="hold" nodeType="after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fade">
                                      <p:cBhvr>
                                        <p:cTn id="116" dur="500"/>
                                        <p:tgtEl>
                                          <p:spTgt spid="9"/>
                                        </p:tgtEl>
                                      </p:cBhvr>
                                    </p:animEffect>
                                  </p:childTnLst>
                                </p:cTn>
                              </p:par>
                              <p:par>
                                <p:cTn id="117" presetID="10" presetClass="entr" presetSubtype="0" fill="hold"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fade">
                                      <p:cBhvr>
                                        <p:cTn id="119" dur="500"/>
                                        <p:tgtEl>
                                          <p:spTgt spid="10"/>
                                        </p:tgtEl>
                                      </p:cBhvr>
                                    </p:animEffect>
                                  </p:childTnLst>
                                </p:cTn>
                              </p:par>
                              <p:par>
                                <p:cTn id="120" presetID="10" presetClass="entr" presetSubtype="0" fill="hold" nodeType="with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fade">
                                      <p:cBhvr>
                                        <p:cTn id="122" dur="500"/>
                                        <p:tgtEl>
                                          <p:spTgt spid="27"/>
                                        </p:tgtEl>
                                      </p:cBhvr>
                                    </p:animEffect>
                                  </p:childTnLst>
                                </p:cTn>
                              </p:par>
                              <p:par>
                                <p:cTn id="123" presetID="10" presetClass="entr" presetSubtype="0" fill="hold" nodeType="withEffect">
                                  <p:stCondLst>
                                    <p:cond delay="0"/>
                                  </p:stCondLst>
                                  <p:childTnLst>
                                    <p:set>
                                      <p:cBhvr>
                                        <p:cTn id="124" dur="1" fill="hold">
                                          <p:stCondLst>
                                            <p:cond delay="0"/>
                                          </p:stCondLst>
                                        </p:cTn>
                                        <p:tgtEl>
                                          <p:spTgt spid="28"/>
                                        </p:tgtEl>
                                        <p:attrNameLst>
                                          <p:attrName>style.visibility</p:attrName>
                                        </p:attrNameLst>
                                      </p:cBhvr>
                                      <p:to>
                                        <p:strVal val="visible"/>
                                      </p:to>
                                    </p:set>
                                    <p:animEffect transition="in" filter="fade">
                                      <p:cBhvr>
                                        <p:cTn id="1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9165771" y="2687782"/>
            <a:ext cx="92583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l o b </a:t>
            </a:r>
            <a:r>
              <a:rPr lang="en-US" sz="4800" cap="none" dirty="0" err="1" smtClean="0">
                <a:solidFill>
                  <a:schemeClr val="bg2">
                    <a:lumMod val="60000"/>
                    <a:lumOff val="40000"/>
                  </a:schemeClr>
                </a:solidFill>
                <a:latin typeface="Calibri Light" panose="020F0302020204030204" pitchFamily="34" charset="0"/>
              </a:rPr>
              <a:t>b</a:t>
            </a:r>
            <a:r>
              <a:rPr lang="en-US" sz="4800" cap="none" dirty="0" smtClean="0">
                <a:solidFill>
                  <a:schemeClr val="bg2">
                    <a:lumMod val="60000"/>
                    <a:lumOff val="40000"/>
                  </a:schemeClr>
                </a:solidFill>
                <a:latin typeface="Calibri Light" panose="020F0302020204030204" pitchFamily="34" charset="0"/>
              </a:rPr>
              <a:t> y</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sp>
        <p:nvSpPr>
          <p:cNvPr id="8"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6653" y="984681"/>
            <a:ext cx="5401128" cy="2768455"/>
          </a:xfrm>
          <a:prstGeom prst="rect">
            <a:avLst/>
          </a:prstGeom>
          <a:ln>
            <a:noFill/>
          </a:ln>
          <a:effectLst>
            <a:outerShdw blurRad="292100" dist="139700" dir="2700000" algn="tl" rotWithShape="0">
              <a:srgbClr val="333333">
                <a:alpha val="65000"/>
              </a:srgbClr>
            </a:outerShdw>
          </a:effectLst>
        </p:spPr>
      </p:pic>
      <p:sp>
        <p:nvSpPr>
          <p:cNvPr id="9" name="Subtitle 2"/>
          <p:cNvSpPr txBox="1">
            <a:spLocks/>
          </p:cNvSpPr>
          <p:nvPr/>
        </p:nvSpPr>
        <p:spPr>
          <a:xfrm>
            <a:off x="9606716" y="551664"/>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orientation</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5068" y="4179227"/>
            <a:ext cx="4962526" cy="2042238"/>
          </a:xfrm>
          <a:prstGeom prst="rect">
            <a:avLst/>
          </a:prstGeom>
          <a:ln>
            <a:noFill/>
          </a:ln>
          <a:effectLst>
            <a:outerShdw blurRad="292100" dist="139700" dir="2700000" algn="tl" rotWithShape="0">
              <a:srgbClr val="333333">
                <a:alpha val="65000"/>
              </a:srgbClr>
            </a:outerShdw>
          </a:effectLst>
        </p:spPr>
      </p:pic>
      <p:sp>
        <p:nvSpPr>
          <p:cNvPr id="13" name="Subtitle 2"/>
          <p:cNvSpPr txBox="1">
            <a:spLocks/>
          </p:cNvSpPr>
          <p:nvPr/>
        </p:nvSpPr>
        <p:spPr>
          <a:xfrm>
            <a:off x="9954288" y="2076200"/>
            <a:ext cx="1560188"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plan</a:t>
            </a:r>
          </a:p>
        </p:txBody>
      </p:sp>
      <p:sp>
        <p:nvSpPr>
          <p:cNvPr id="14" name="Subtitle 2"/>
          <p:cNvSpPr txBox="1">
            <a:spLocks/>
          </p:cNvSpPr>
          <p:nvPr/>
        </p:nvSpPr>
        <p:spPr>
          <a:xfrm>
            <a:off x="9954288" y="4804101"/>
            <a:ext cx="1560188"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section</a:t>
            </a:r>
          </a:p>
        </p:txBody>
      </p:sp>
      <p:sp>
        <p:nvSpPr>
          <p:cNvPr id="4" name="Rectangle 3"/>
          <p:cNvSpPr/>
          <p:nvPr/>
        </p:nvSpPr>
        <p:spPr>
          <a:xfrm>
            <a:off x="14145757" y="2509751"/>
            <a:ext cx="477044" cy="322349"/>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4703872" y="1926156"/>
            <a:ext cx="538734" cy="394769"/>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145757" y="4629150"/>
            <a:ext cx="477044" cy="1092994"/>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4622801" y="5474495"/>
            <a:ext cx="346869" cy="247650"/>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4145758" y="2320926"/>
            <a:ext cx="1096848" cy="188826"/>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4634700" y="2501467"/>
            <a:ext cx="334970" cy="889433"/>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4296331" y="2197444"/>
            <a:ext cx="246069" cy="123481"/>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https://conceptdraw.com/a2347c3/p6/preview/640/pict--north-arrow-4-map-symbols-vector-stencils-library"/>
          <p:cNvPicPr/>
          <p:nvPr/>
        </p:nvPicPr>
        <p:blipFill rotWithShape="1">
          <a:blip r:embed="rId6" cstate="print">
            <a:extLst>
              <a:ext uri="{28A0092B-C50C-407E-A947-70E740481C1C}">
                <a14:useLocalDpi xmlns:a14="http://schemas.microsoft.com/office/drawing/2010/main" val="0"/>
              </a:ext>
            </a:extLst>
          </a:blip>
          <a:srcRect l="39323" r="40312"/>
          <a:stretch/>
        </p:blipFill>
        <p:spPr bwMode="auto">
          <a:xfrm>
            <a:off x="16729059" y="2926734"/>
            <a:ext cx="704631" cy="75010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cxnSp>
        <p:nvCxnSpPr>
          <p:cNvPr id="32" name="Straight Connector 31"/>
          <p:cNvCxnSpPr/>
          <p:nvPr/>
        </p:nvCxnSpPr>
        <p:spPr>
          <a:xfrm>
            <a:off x="11539876" y="2610136"/>
            <a:ext cx="55388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11539876" y="2143233"/>
            <a:ext cx="0" cy="4513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17078764" y="2158787"/>
            <a:ext cx="0" cy="4513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470949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51852E-6 -1.11111E-6 L 0.32211 -1.11111E-6 " pathEditMode="relative" rAng="0" ptsTypes="AA">
                                      <p:cBhvr>
                                        <p:cTn id="6" dur="2000" fill="hold"/>
                                        <p:tgtEl>
                                          <p:spTgt spid="6"/>
                                        </p:tgtEl>
                                        <p:attrNameLst>
                                          <p:attrName>ppt_x</p:attrName>
                                          <p:attrName>ppt_y</p:attrName>
                                        </p:attrNameLst>
                                      </p:cBhvr>
                                      <p:rCtr x="16105"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P spid="14" grpId="0"/>
      <p:bldP spid="4" grpId="0" animBg="1"/>
      <p:bldP spid="15" grpId="0" animBg="1"/>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9" name="Picture 2" descr="http://futurehumanevolution.com/wp-content/uploads/3-Basic-Concepts-in-Genetic-Engineering-DNA-double-helix-structure.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3286" y1="54286" x2="39286" y2="65524"/>
                        <a14:foregroundMark x1="41429" y1="67238" x2="57143" y2="75429"/>
                        <a14:foregroundMark x1="62000" y1="74857" x2="65143" y2="88381"/>
                        <a14:foregroundMark x1="40143" y1="61524" x2="56000" y2="37714"/>
                        <a14:foregroundMark x1="45000" y1="66857" x2="47143" y2="67238"/>
                        <a14:foregroundMark x1="96429" y1="79619" x2="97714" y2="79238"/>
                        <a14:foregroundMark x1="37429" y1="56000" x2="49000" y2="44762"/>
                        <a14:foregroundMark x1="41000" y1="62095" x2="44571" y2="56952"/>
                        <a14:foregroundMark x1="44143" y1="66857" x2="55286" y2="42476"/>
                        <a14:foregroundMark x1="50000" y1="71810" x2="54857" y2="50476"/>
                        <a14:foregroundMark x1="45857" y1="66857" x2="48143" y2="60381"/>
                        <a14:foregroundMark x1="33143" y1="50286" x2="48286" y2="41524"/>
                        <a14:foregroundMark x1="34429" y1="51048" x2="39571" y2="48000"/>
                        <a14:foregroundMark x1="16429" y1="30095" x2="20143" y2="26095"/>
                        <a14:foregroundMark x1="19286" y1="33524" x2="23857" y2="26095"/>
                        <a14:foregroundMark x1="22429" y1="37143" x2="24286" y2="31619"/>
                        <a14:backgroundMark x1="8571" y1="54476" x2="24000" y2="76190"/>
                        <a14:backgroundMark x1="30571" y1="70286" x2="51000" y2="99810"/>
                        <a14:backgroundMark x1="80000" y1="98667" x2="89571" y2="89714"/>
                        <a14:backgroundMark x1="51429" y1="16000" x2="81000" y2="33714"/>
                        <a14:backgroundMark x1="35857" y1="51048" x2="35857" y2="51048"/>
                        <a14:backgroundMark x1="39857" y1="55810" x2="42714" y2="53143"/>
                        <a14:backgroundMark x1="42714" y1="53905" x2="49857" y2="44762"/>
                        <a14:backgroundMark x1="43286" y1="62095" x2="51857" y2="46857"/>
                        <a14:backgroundMark x1="48571" y1="65143" x2="53714" y2="49714"/>
                        <a14:backgroundMark x1="53143" y1="68762" x2="55286" y2="55619"/>
                        <a14:backgroundMark x1="36714" y1="52571" x2="42286" y2="47619"/>
                        <a14:backgroundMark x1="19286" y1="30857" x2="20571" y2="28571"/>
                        <a14:backgroundMark x1="21714" y1="34095" x2="23000" y2="31238"/>
                        <a14:backgroundMark x1="24571" y1="36381" x2="24286" y2="35429"/>
                        <a14:backgroundMark x1="16571" y1="27619" x2="17143" y2="28000"/>
                        <a14:backgroundMark x1="70286" y1="84762" x2="71143" y2="84762"/>
                        <a14:backgroundMark x1="57143" y1="71429" x2="57143" y2="70286"/>
                        <a14:backgroundMark x1="80714" y1="54667" x2="54286" y2="23619"/>
                        <a14:backgroundMark x1="42143" y1="26857" x2="35429" y2="4952"/>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8282475" y="-39974"/>
            <a:ext cx="9204943" cy="69037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
        <p:nvSpPr>
          <p:cNvPr id="13"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concept </a:t>
            </a:r>
          </a:p>
        </p:txBody>
      </p:sp>
      <p:pic>
        <p:nvPicPr>
          <p:cNvPr id="16" name="Picture 4" descr="http://wwwnc.cdc.gov/eid/images/00-0506-F2.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13574" t="15055" r="4007" b="4356"/>
          <a:stretch/>
        </p:blipFill>
        <p:spPr bwMode="auto">
          <a:xfrm>
            <a:off x="11335177" y="3026577"/>
            <a:ext cx="5006320" cy="31329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 name="Subtitle 2"/>
          <p:cNvSpPr txBox="1">
            <a:spLocks/>
          </p:cNvSpPr>
          <p:nvPr/>
        </p:nvSpPr>
        <p:spPr>
          <a:xfrm>
            <a:off x="11175157" y="1586699"/>
            <a:ext cx="978748" cy="54794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core </a:t>
            </a:r>
          </a:p>
        </p:txBody>
      </p:sp>
      <p:sp>
        <p:nvSpPr>
          <p:cNvPr id="18" name="Subtitle 2"/>
          <p:cNvSpPr txBox="1">
            <a:spLocks/>
          </p:cNvSpPr>
          <p:nvPr/>
        </p:nvSpPr>
        <p:spPr>
          <a:xfrm>
            <a:off x="15184455" y="1586699"/>
            <a:ext cx="1896919" cy="642293"/>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beginning</a:t>
            </a:r>
          </a:p>
        </p:txBody>
      </p:sp>
      <p:sp>
        <p:nvSpPr>
          <p:cNvPr id="20" name="Subtitle 2"/>
          <p:cNvSpPr txBox="1">
            <a:spLocks/>
          </p:cNvSpPr>
          <p:nvPr/>
        </p:nvSpPr>
        <p:spPr>
          <a:xfrm>
            <a:off x="9160442" y="1694513"/>
            <a:ext cx="9127558" cy="76383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spc="300" dirty="0" smtClean="0">
                <a:solidFill>
                  <a:schemeClr val="tx1"/>
                </a:solidFill>
                <a:latin typeface="Calibri Light" panose="020F0302020204030204" pitchFamily="34" charset="0"/>
              </a:rPr>
              <a:t>d n a</a:t>
            </a:r>
          </a:p>
        </p:txBody>
      </p:sp>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17441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6"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7" grpId="1"/>
      <p:bldP spid="18" grpId="0"/>
      <p:bldP spid="18" grpId="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0"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
        <p:nvSpPr>
          <p:cNvPr id="13"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qualitative criteria</a:t>
            </a:r>
          </a:p>
        </p:txBody>
      </p:sp>
      <p:sp>
        <p:nvSpPr>
          <p:cNvPr id="17" name="Subtitle 2"/>
          <p:cNvSpPr txBox="1">
            <a:spLocks/>
          </p:cNvSpPr>
          <p:nvPr/>
        </p:nvSpPr>
        <p:spPr>
          <a:xfrm>
            <a:off x="9979885" y="1498949"/>
            <a:ext cx="5731104" cy="65823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aesthetics </a:t>
            </a:r>
          </a:p>
        </p:txBody>
      </p:sp>
      <p:graphicFrame>
        <p:nvGraphicFramePr>
          <p:cNvPr id="3" name="Table 2"/>
          <p:cNvGraphicFramePr>
            <a:graphicFrameLocks noGrp="1"/>
          </p:cNvGraphicFramePr>
          <p:nvPr>
            <p:extLst>
              <p:ext uri="{D42A27DB-BD31-4B8C-83A1-F6EECF244321}">
                <p14:modId xmlns:p14="http://schemas.microsoft.com/office/powerpoint/2010/main" val="915612467"/>
              </p:ext>
            </p:extLst>
          </p:nvPr>
        </p:nvGraphicFramePr>
        <p:xfrm>
          <a:off x="19320105" y="1753220"/>
          <a:ext cx="5484536" cy="1844040"/>
        </p:xfrm>
        <a:graphic>
          <a:graphicData uri="http://schemas.openxmlformats.org/drawingml/2006/table">
            <a:tbl>
              <a:tblPr firstRow="1" firstCol="1" bandRow="1"/>
              <a:tblGrid>
                <a:gridCol w="2428986"/>
                <a:gridCol w="1527775"/>
                <a:gridCol w="1527775"/>
              </a:tblGrid>
              <a:tr h="93980">
                <a:tc>
                  <a:txBody>
                    <a:bodyPr/>
                    <a:lstStyle/>
                    <a:p>
                      <a:pPr marL="0" marR="0">
                        <a:spcBef>
                          <a:spcPts val="0"/>
                        </a:spcBef>
                        <a:spcAft>
                          <a:spcPts val="0"/>
                        </a:spcAft>
                      </a:pPr>
                      <a:r>
                        <a:rPr lang="en-US" sz="21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Task</a:t>
                      </a:r>
                      <a:endParaRPr lang="en-US"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1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a:t>
                      </a:r>
                      <a:r>
                        <a:rPr lang="en-US" sz="2100" b="1" baseline="-25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 </a:t>
                      </a:r>
                      <a:r>
                        <a:rPr lang="en-US" sz="21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(lux)</a:t>
                      </a:r>
                      <a:endParaRPr lang="en-US"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100" b="1"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Avg:Min</a:t>
                      </a:r>
                      <a:endParaRPr lang="en-US"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r>
              <a:tr h="81915">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Transition</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smtClean="0">
                          <a:solidFill>
                            <a:schemeClr val="bg1"/>
                          </a:solidFill>
                          <a:effectLst/>
                          <a:latin typeface="Calibri" panose="020F0502020204030204" pitchFamily="34" charset="0"/>
                          <a:ea typeface="Times New Roman" panose="02020603050405020304" pitchFamily="18" charset="0"/>
                          <a:cs typeface="Arial" panose="020B0604020202020204" pitchFamily="34" charset="0"/>
                        </a:rPr>
                        <a:t>-</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r>
              <a:tr h="81915">
                <a:tc>
                  <a:txBody>
                    <a:bodyPr/>
                    <a:lstStyle/>
                    <a:p>
                      <a:pPr marL="0" marR="0">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Day</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Night</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50</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4:1</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4:1</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r>
              <a:tr h="187960">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Reception</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150</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4:1</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r>
              <a:tr h="93980">
                <a:tc>
                  <a:txBody>
                    <a:bodyPr/>
                    <a:lstStyle/>
                    <a:p>
                      <a:pPr marL="0" marR="0">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Lounge</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150</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2:1</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r>
            </a:tbl>
          </a:graphicData>
        </a:graphic>
      </p:graphicFrame>
      <p:sp>
        <p:nvSpPr>
          <p:cNvPr id="18"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quantitative criteria</a:t>
            </a:r>
          </a:p>
        </p:txBody>
      </p:sp>
      <p:sp>
        <p:nvSpPr>
          <p:cNvPr id="20" name="Subtitle 2"/>
          <p:cNvSpPr txBox="1">
            <a:spLocks/>
          </p:cNvSpPr>
          <p:nvPr/>
        </p:nvSpPr>
        <p:spPr>
          <a:xfrm>
            <a:off x="19229651" y="4141922"/>
            <a:ext cx="5731104" cy="48767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lighting power density</a:t>
            </a:r>
          </a:p>
        </p:txBody>
      </p:sp>
      <p:graphicFrame>
        <p:nvGraphicFramePr>
          <p:cNvPr id="5" name="Table 4"/>
          <p:cNvGraphicFramePr>
            <a:graphicFrameLocks noGrp="1"/>
          </p:cNvGraphicFramePr>
          <p:nvPr>
            <p:extLst>
              <p:ext uri="{D42A27DB-BD31-4B8C-83A1-F6EECF244321}">
                <p14:modId xmlns:p14="http://schemas.microsoft.com/office/powerpoint/2010/main" val="511288192"/>
              </p:ext>
            </p:extLst>
          </p:nvPr>
        </p:nvGraphicFramePr>
        <p:xfrm>
          <a:off x="19304695" y="4629592"/>
          <a:ext cx="5222180" cy="624840"/>
        </p:xfrm>
        <a:graphic>
          <a:graphicData uri="http://schemas.openxmlformats.org/drawingml/2006/table">
            <a:tbl>
              <a:tblPr firstRow="1" firstCol="1" bandRow="1"/>
              <a:tblGrid>
                <a:gridCol w="2445067"/>
                <a:gridCol w="2777113"/>
              </a:tblGrid>
              <a:tr h="138430">
                <a:tc>
                  <a:txBody>
                    <a:bodyPr/>
                    <a:lstStyle/>
                    <a:p>
                      <a:pPr marL="0" marR="0">
                        <a:spcBef>
                          <a:spcPts val="0"/>
                        </a:spcBef>
                        <a:spcAft>
                          <a:spcPts val="0"/>
                        </a:spcAft>
                      </a:pPr>
                      <a:r>
                        <a:rPr lang="en-US" sz="2100" b="1" dirty="0">
                          <a:effectLst/>
                          <a:latin typeface="Calibri" panose="020F0502020204030204" pitchFamily="34" charset="0"/>
                          <a:ea typeface="Times New Roman" panose="02020603050405020304" pitchFamily="18" charset="0"/>
                          <a:cs typeface="Times New Roman" panose="02020603050405020304" pitchFamily="18" charset="0"/>
                        </a:rPr>
                        <a:t>Space</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100" b="1" dirty="0">
                          <a:effectLst/>
                          <a:latin typeface="Calibri" panose="020F0502020204030204" pitchFamily="34" charset="0"/>
                          <a:ea typeface="Times New Roman" panose="02020603050405020304" pitchFamily="18" charset="0"/>
                          <a:cs typeface="Times New Roman" panose="02020603050405020304" pitchFamily="18" charset="0"/>
                        </a:rPr>
                        <a:t>Allowance (W/ft</a:t>
                      </a:r>
                      <a:r>
                        <a:rPr lang="en-US" sz="2100" b="1" baseline="300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sz="2100" b="1"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r>
              <a:tr h="50800">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Lobby</a:t>
                      </a: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1.10</a:t>
                      </a:r>
                    </a:p>
                  </a:txBody>
                  <a:tcPr marL="68580" marR="68580" marT="0" marB="0" anchor="ctr">
                    <a:lnL>
                      <a:noFill/>
                    </a:lnL>
                    <a:lnR>
                      <a:noFill/>
                    </a:lnR>
                    <a:lnT>
                      <a:noFill/>
                    </a:lnT>
                    <a:lnB>
                      <a:noFill/>
                    </a:lnB>
                    <a:solidFill>
                      <a:schemeClr val="bg2">
                        <a:lumMod val="20000"/>
                        <a:lumOff val="80000"/>
                      </a:schemeClr>
                    </a:solidFill>
                  </a:tcPr>
                </a:tc>
              </a:tr>
            </a:tbl>
          </a:graphicData>
        </a:graphic>
      </p:graphicFrame>
      <p:sp>
        <p:nvSpPr>
          <p:cNvPr id="21" name="Subtitle 2"/>
          <p:cNvSpPr txBox="1">
            <a:spLocks/>
          </p:cNvSpPr>
          <p:nvPr/>
        </p:nvSpPr>
        <p:spPr>
          <a:xfrm>
            <a:off x="19226198" y="1208663"/>
            <a:ext cx="5731104" cy="48767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illuminance levels</a:t>
            </a:r>
          </a:p>
        </p:txBody>
      </p:sp>
      <p:sp>
        <p:nvSpPr>
          <p:cNvPr id="2" name="Rectangle 1"/>
          <p:cNvSpPr/>
          <p:nvPr/>
        </p:nvSpPr>
        <p:spPr>
          <a:xfrm>
            <a:off x="11379272" y="2586824"/>
            <a:ext cx="2319188" cy="461665"/>
          </a:xfrm>
          <a:prstGeom prst="rect">
            <a:avLst/>
          </a:prstGeom>
        </p:spPr>
        <p:txBody>
          <a:bodyPr wrap="square">
            <a:spAutoFit/>
          </a:bodyPr>
          <a:lstStyle/>
          <a:p>
            <a:r>
              <a:rPr lang="en-US" sz="2400" spc="300" dirty="0" smtClean="0">
                <a:latin typeface="Calibri Light" panose="020F0302020204030204" pitchFamily="34" charset="0"/>
              </a:rPr>
              <a:t>transition</a:t>
            </a:r>
            <a:endParaRPr lang="en-US" sz="2400" spc="300" dirty="0">
              <a:latin typeface="Calibri Light" panose="020F0302020204030204" pitchFamily="34" charset="0"/>
            </a:endParaRPr>
          </a:p>
        </p:txBody>
      </p:sp>
      <p:sp>
        <p:nvSpPr>
          <p:cNvPr id="16" name="Rectangle 15"/>
          <p:cNvSpPr/>
          <p:nvPr/>
        </p:nvSpPr>
        <p:spPr>
          <a:xfrm>
            <a:off x="13091906" y="3777343"/>
            <a:ext cx="2319188" cy="461665"/>
          </a:xfrm>
          <a:prstGeom prst="rect">
            <a:avLst/>
          </a:prstGeom>
        </p:spPr>
        <p:txBody>
          <a:bodyPr wrap="square">
            <a:spAutoFit/>
          </a:bodyPr>
          <a:lstStyle/>
          <a:p>
            <a:r>
              <a:rPr lang="en-US" sz="2400" spc="300" dirty="0" smtClean="0">
                <a:latin typeface="Calibri Light" panose="020F0302020204030204" pitchFamily="34" charset="0"/>
              </a:rPr>
              <a:t>welcoming</a:t>
            </a:r>
            <a:endParaRPr lang="en-US" sz="2400" spc="300" dirty="0">
              <a:latin typeface="Calibri Light" panose="020F0302020204030204" pitchFamily="34" charset="0"/>
            </a:endParaRPr>
          </a:p>
        </p:txBody>
      </p:sp>
      <p:sp>
        <p:nvSpPr>
          <p:cNvPr id="19" name="Rectangle 18"/>
          <p:cNvSpPr/>
          <p:nvPr/>
        </p:nvSpPr>
        <p:spPr>
          <a:xfrm>
            <a:off x="14858054" y="4919878"/>
            <a:ext cx="2319188" cy="461665"/>
          </a:xfrm>
          <a:prstGeom prst="rect">
            <a:avLst/>
          </a:prstGeom>
        </p:spPr>
        <p:txBody>
          <a:bodyPr wrap="square">
            <a:spAutoFit/>
          </a:bodyPr>
          <a:lstStyle/>
          <a:p>
            <a:r>
              <a:rPr lang="en-US" sz="2400" spc="300" dirty="0" smtClean="0">
                <a:latin typeface="Calibri Light" panose="020F0302020204030204" pitchFamily="34" charset="0"/>
              </a:rPr>
              <a:t>bright</a:t>
            </a:r>
            <a:endParaRPr lang="en-US" sz="2400" spc="300" dirty="0">
              <a:latin typeface="Calibri Light" panose="020F03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281545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20" grpId="0"/>
      <p:bldP spid="21" grpId="0"/>
      <p:bldP spid="2" grpId="0"/>
      <p:bldP spid="16"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427" y="1334243"/>
            <a:ext cx="4013860" cy="5181916"/>
          </a:xfrm>
          <a:prstGeom prst="rect">
            <a:avLst/>
          </a:prstGeom>
          <a:ln>
            <a:noFill/>
          </a:ln>
          <a:effectLst>
            <a:outerShdw blurRad="292100" dist="139700" dir="2700000" algn="tl" rotWithShape="0">
              <a:srgbClr val="333333">
                <a:alpha val="65000"/>
              </a:srgbClr>
            </a:outerShdw>
          </a:effectLst>
        </p:spPr>
      </p:pic>
      <p:sp>
        <p:nvSpPr>
          <p:cNvPr id="6"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grpSp>
        <p:nvGrpSpPr>
          <p:cNvPr id="10" name="Group 9"/>
          <p:cNvGrpSpPr/>
          <p:nvPr/>
        </p:nvGrpSpPr>
        <p:grpSpPr>
          <a:xfrm>
            <a:off x="25889606" y="0"/>
            <a:ext cx="4078265" cy="6858000"/>
            <a:chOff x="25889606" y="0"/>
            <a:chExt cx="4078265" cy="6858000"/>
          </a:xfrm>
        </p:grpSpPr>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sp>
        <p:nvSpPr>
          <p:cNvPr id="14"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reflected ceiling plans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0579" y="5534818"/>
            <a:ext cx="1364020" cy="60903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0579" y="2887898"/>
            <a:ext cx="1365210" cy="1055299"/>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32575" y="4147424"/>
            <a:ext cx="1363214" cy="1183167"/>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32886" y="1336473"/>
            <a:ext cx="1365210" cy="1347199"/>
          </a:xfrm>
          <a:prstGeom prst="rect">
            <a:avLst/>
          </a:prstGeom>
          <a:ln>
            <a:noFill/>
          </a:ln>
          <a:effectLst>
            <a:outerShdw blurRad="292100" dist="139700" dir="2700000" algn="tl" rotWithShape="0">
              <a:srgbClr val="333333">
                <a:alpha val="65000"/>
              </a:srgbClr>
            </a:outerShdw>
          </a:effectLst>
        </p:spPr>
      </p:pic>
      <p:grpSp>
        <p:nvGrpSpPr>
          <p:cNvPr id="33" name="Group 32"/>
          <p:cNvGrpSpPr/>
          <p:nvPr/>
        </p:nvGrpSpPr>
        <p:grpSpPr>
          <a:xfrm>
            <a:off x="18675466" y="1330036"/>
            <a:ext cx="4026309" cy="5125013"/>
            <a:chOff x="18675466" y="951130"/>
            <a:chExt cx="4323985" cy="5503919"/>
          </a:xfrm>
        </p:grpSpPr>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75466" y="951130"/>
              <a:ext cx="4323985" cy="5503919"/>
            </a:xfrm>
            <a:prstGeom prst="rect">
              <a:avLst/>
            </a:prstGeom>
          </p:spPr>
        </p:pic>
        <p:grpSp>
          <p:nvGrpSpPr>
            <p:cNvPr id="26" name="Group 25"/>
            <p:cNvGrpSpPr/>
            <p:nvPr/>
          </p:nvGrpSpPr>
          <p:grpSpPr>
            <a:xfrm>
              <a:off x="18840980" y="958044"/>
              <a:ext cx="3981250" cy="3423456"/>
              <a:chOff x="9725449" y="987154"/>
              <a:chExt cx="3981250" cy="3423456"/>
            </a:xfrm>
          </p:grpSpPr>
          <p:sp>
            <p:nvSpPr>
              <p:cNvPr id="27" name="Rectangle 26"/>
              <p:cNvSpPr/>
              <p:nvPr/>
            </p:nvSpPr>
            <p:spPr>
              <a:xfrm>
                <a:off x="9725449" y="3204366"/>
                <a:ext cx="1784380" cy="12062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1749185" y="987154"/>
                <a:ext cx="1957514" cy="1581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11509829" y="2293620"/>
                <a:ext cx="217905" cy="275409"/>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Subtitle 2"/>
          <p:cNvSpPr txBox="1">
            <a:spLocks/>
          </p:cNvSpPr>
          <p:nvPr/>
        </p:nvSpPr>
        <p:spPr>
          <a:xfrm>
            <a:off x="9645795" y="5267613"/>
            <a:ext cx="2197807" cy="107620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first floor</a:t>
            </a:r>
          </a:p>
        </p:txBody>
      </p:sp>
      <p:sp>
        <p:nvSpPr>
          <p:cNvPr id="34" name="Subtitle 2"/>
          <p:cNvSpPr txBox="1">
            <a:spLocks/>
          </p:cNvSpPr>
          <p:nvPr/>
        </p:nvSpPr>
        <p:spPr>
          <a:xfrm>
            <a:off x="18639043" y="5267612"/>
            <a:ext cx="2197807" cy="107620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third floor</a:t>
            </a: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219326" y="1330035"/>
            <a:ext cx="1363214" cy="969109"/>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63033" y="5712113"/>
            <a:ext cx="885714" cy="914286"/>
          </a:xfrm>
          <a:prstGeom prst="rect">
            <a:avLst/>
          </a:prstGeom>
        </p:spPr>
      </p:pic>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713479" y="5712113"/>
            <a:ext cx="885714" cy="914286"/>
          </a:xfrm>
          <a:prstGeom prst="rect">
            <a:avLst/>
          </a:prstGeom>
        </p:spPr>
      </p:pic>
      <p:sp>
        <p:nvSpPr>
          <p:cNvPr id="3" name="Rectangle 2"/>
          <p:cNvSpPr/>
          <p:nvPr/>
        </p:nvSpPr>
        <p:spPr>
          <a:xfrm>
            <a:off x="10577513" y="2552999"/>
            <a:ext cx="97631" cy="123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5221997" y="1330035"/>
            <a:ext cx="1372601" cy="13536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5221997" y="2878910"/>
            <a:ext cx="1372601" cy="1064288"/>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9736105" y="1334243"/>
            <a:ext cx="3681123" cy="3240175"/>
            <a:chOff x="9748207" y="951130"/>
            <a:chExt cx="3953278" cy="3479730"/>
          </a:xfrm>
          <a:solidFill>
            <a:schemeClr val="tx1"/>
          </a:solidFill>
        </p:grpSpPr>
        <p:sp>
          <p:nvSpPr>
            <p:cNvPr id="21" name="Rectangle 20"/>
            <p:cNvSpPr/>
            <p:nvPr/>
          </p:nvSpPr>
          <p:spPr>
            <a:xfrm>
              <a:off x="9748207" y="3197144"/>
              <a:ext cx="1784380" cy="12337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1727734" y="1048647"/>
              <a:ext cx="1973751" cy="1520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3061949" y="951130"/>
              <a:ext cx="639535" cy="965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a:off x="11509829" y="2293620"/>
              <a:ext cx="217905" cy="275409"/>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15221996" y="4147423"/>
            <a:ext cx="1372601" cy="1183168"/>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5221996" y="5534816"/>
            <a:ext cx="1372601" cy="60904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0581057" y="2592866"/>
            <a:ext cx="85402" cy="90804"/>
          </a:xfrm>
          <a:prstGeom prst="rect">
            <a:avLst/>
          </a:prstGeom>
          <a:solidFill>
            <a:schemeClr val="accent4">
              <a:lumMod val="75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714914" y="2905125"/>
            <a:ext cx="3702315" cy="69056"/>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2">
                    <a:lumMod val="75000"/>
                  </a:schemeClr>
                </a:solidFill>
              </a:ln>
            </a:endParaRPr>
          </a:p>
        </p:txBody>
      </p:sp>
      <p:cxnSp>
        <p:nvCxnSpPr>
          <p:cNvPr id="46" name="Straight Connector 45"/>
          <p:cNvCxnSpPr/>
          <p:nvPr/>
        </p:nvCxnSpPr>
        <p:spPr>
          <a:xfrm>
            <a:off x="11791950" y="1797050"/>
            <a:ext cx="484469" cy="30408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2239329" y="1558061"/>
            <a:ext cx="37090" cy="54307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2290223" y="1694513"/>
            <a:ext cx="367059" cy="40662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3417228" y="2504929"/>
            <a:ext cx="0" cy="6794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408016" y="2082401"/>
            <a:ext cx="0" cy="6794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3408016" y="1660540"/>
            <a:ext cx="0" cy="6794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0104120" y="3688080"/>
            <a:ext cx="271780" cy="609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16200000">
            <a:off x="10902483" y="4857448"/>
            <a:ext cx="2889419" cy="83319"/>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2">
                    <a:lumMod val="75000"/>
                  </a:schemeClr>
                </a:solidFill>
              </a:ln>
            </a:endParaRPr>
          </a:p>
        </p:txBody>
      </p:sp>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18067" y="3892307"/>
            <a:ext cx="1364020" cy="609038"/>
          </a:xfrm>
          <a:prstGeom prst="rect">
            <a:avLst/>
          </a:prstGeom>
          <a:ln>
            <a:noFill/>
          </a:ln>
          <a:effectLst>
            <a:outerShdw blurRad="292100" dist="139700" dir="2700000" algn="tl" rotWithShape="0">
              <a:srgbClr val="333333">
                <a:alpha val="65000"/>
              </a:srgbClr>
            </a:outerShdw>
          </a:effectLst>
        </p:spPr>
      </p:pic>
      <p:pic>
        <p:nvPicPr>
          <p:cNvPr id="72" name="Picture 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20063" y="2504913"/>
            <a:ext cx="1363214" cy="1183167"/>
          </a:xfrm>
          <a:prstGeom prst="rect">
            <a:avLst/>
          </a:prstGeom>
          <a:ln>
            <a:noFill/>
          </a:ln>
          <a:effectLst>
            <a:outerShdw blurRad="292100" dist="139700" dir="2700000" algn="tl" rotWithShape="0">
              <a:srgbClr val="333333">
                <a:alpha val="65000"/>
              </a:srgbClr>
            </a:outerShdw>
          </a:effectLst>
        </p:spPr>
      </p:pic>
      <p:sp>
        <p:nvSpPr>
          <p:cNvPr id="73" name="Rectangle 72"/>
          <p:cNvSpPr/>
          <p:nvPr/>
        </p:nvSpPr>
        <p:spPr>
          <a:xfrm>
            <a:off x="24209484" y="2504912"/>
            <a:ext cx="1372601" cy="1183168"/>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4209484" y="3892307"/>
            <a:ext cx="1372601" cy="60903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4209484" y="1330035"/>
            <a:ext cx="1372601" cy="969110"/>
          </a:xfrm>
          <a:prstGeom prst="rect">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0146705" y="3585210"/>
            <a:ext cx="68580" cy="6858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9270405" y="3585210"/>
            <a:ext cx="68580" cy="6858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20146705" y="4211098"/>
            <a:ext cx="68580" cy="6858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9270405" y="4211098"/>
            <a:ext cx="68580" cy="6858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p:nvPr/>
        </p:nvCxnSpPr>
        <p:spPr>
          <a:xfrm>
            <a:off x="22536755" y="2468390"/>
            <a:ext cx="0" cy="6794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2527543" y="2045862"/>
            <a:ext cx="0" cy="6794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2527543" y="1624001"/>
            <a:ext cx="0" cy="6794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840700" y="2069742"/>
            <a:ext cx="52587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20991099" y="2079834"/>
            <a:ext cx="365637" cy="38855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p:nvPicPr>
        <p:blipFill rotWithShape="1">
          <a:blip r:embed="rId12">
            <a:extLst>
              <a:ext uri="{28A0092B-C50C-407E-A947-70E740481C1C}">
                <a14:useLocalDpi xmlns:a14="http://schemas.microsoft.com/office/drawing/2010/main" val="0"/>
              </a:ext>
            </a:extLst>
          </a:blip>
          <a:srcRect l="13356" t="12637" r="52724" b="11560"/>
          <a:stretch/>
        </p:blipFill>
        <p:spPr>
          <a:xfrm>
            <a:off x="5471886" y="3381832"/>
            <a:ext cx="2801257" cy="7431314"/>
          </a:xfrm>
          <a:prstGeom prst="rect">
            <a:avLst/>
          </a:prstGeom>
        </p:spPr>
      </p:pic>
    </p:spTree>
    <p:extLst>
      <p:ext uri="{BB962C8B-B14F-4D97-AF65-F5344CB8AC3E}">
        <p14:creationId xmlns:p14="http://schemas.microsoft.com/office/powerpoint/2010/main" val="262632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500"/>
                                        <p:tgtEl>
                                          <p:spTgt spid="61"/>
                                        </p:tgtEl>
                                      </p:cBhvr>
                                    </p:animEffect>
                                  </p:childTnLst>
                                </p:cTn>
                              </p:par>
                              <p:par>
                                <p:cTn id="59" presetID="10" presetClass="entr" presetSubtype="0"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fade">
                                      <p:cBhvr>
                                        <p:cTn id="61" dur="500"/>
                                        <p:tgtEl>
                                          <p:spTgt spid="60"/>
                                        </p:tgtEl>
                                      </p:cBhvr>
                                    </p:animEffect>
                                  </p:childTnLst>
                                </p:cTn>
                              </p:par>
                              <p:par>
                                <p:cTn id="62" presetID="10" presetClass="entr" presetSubtype="0" fill="hold"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par>
                                <p:cTn id="70" presetID="10" presetClass="entr" presetSubtype="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10"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500"/>
                                        <p:tgtEl>
                                          <p:spTgt spid="49"/>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fade">
                                      <p:cBhvr>
                                        <p:cTn id="94" dur="500"/>
                                        <p:tgtEl>
                                          <p:spTgt spid="75"/>
                                        </p:tgtEl>
                                      </p:cBhvr>
                                    </p:animEffect>
                                  </p:childTnLst>
                                </p:cTn>
                              </p:par>
                              <p:par>
                                <p:cTn id="95" presetID="10" presetClass="entr" presetSubtype="0"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500"/>
                                        <p:tgtEl>
                                          <p:spTgt spid="3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8"/>
                                        </p:tgtEl>
                                        <p:attrNameLst>
                                          <p:attrName>style.visibility</p:attrName>
                                        </p:attrNameLst>
                                      </p:cBhvr>
                                      <p:to>
                                        <p:strVal val="visible"/>
                                      </p:to>
                                    </p:set>
                                    <p:animEffect transition="in" filter="fade">
                                      <p:cBhvr>
                                        <p:cTn id="100" dur="500"/>
                                        <p:tgtEl>
                                          <p:spTgt spid="7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9"/>
                                        </p:tgtEl>
                                        <p:attrNameLst>
                                          <p:attrName>style.visibility</p:attrName>
                                        </p:attrNameLst>
                                      </p:cBhvr>
                                      <p:to>
                                        <p:strVal val="visible"/>
                                      </p:to>
                                    </p:set>
                                    <p:animEffect transition="in" filter="fade">
                                      <p:cBhvr>
                                        <p:cTn id="103" dur="500"/>
                                        <p:tgtEl>
                                          <p:spTgt spid="7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81"/>
                                        </p:tgtEl>
                                        <p:attrNameLst>
                                          <p:attrName>style.visibility</p:attrName>
                                        </p:attrNameLst>
                                      </p:cBhvr>
                                      <p:to>
                                        <p:strVal val="visible"/>
                                      </p:to>
                                    </p:set>
                                    <p:animEffect transition="in" filter="fade">
                                      <p:cBhvr>
                                        <p:cTn id="106" dur="500"/>
                                        <p:tgtEl>
                                          <p:spTgt spid="8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80"/>
                                        </p:tgtEl>
                                        <p:attrNameLst>
                                          <p:attrName>style.visibility</p:attrName>
                                        </p:attrNameLst>
                                      </p:cBhvr>
                                      <p:to>
                                        <p:strVal val="visible"/>
                                      </p:to>
                                    </p:set>
                                    <p:animEffect transition="in" filter="fade">
                                      <p:cBhvr>
                                        <p:cTn id="109" dur="500"/>
                                        <p:tgtEl>
                                          <p:spTgt spid="8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72"/>
                                        </p:tgtEl>
                                        <p:attrNameLst>
                                          <p:attrName>style.visibility</p:attrName>
                                        </p:attrNameLst>
                                      </p:cBhvr>
                                      <p:to>
                                        <p:strVal val="visible"/>
                                      </p:to>
                                    </p:set>
                                    <p:animEffect transition="in" filter="fade">
                                      <p:cBhvr>
                                        <p:cTn id="114" dur="500"/>
                                        <p:tgtEl>
                                          <p:spTgt spid="7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3"/>
                                        </p:tgtEl>
                                        <p:attrNameLst>
                                          <p:attrName>style.visibility</p:attrName>
                                        </p:attrNameLst>
                                      </p:cBhvr>
                                      <p:to>
                                        <p:strVal val="visible"/>
                                      </p:to>
                                    </p:set>
                                    <p:animEffect transition="in" filter="fade">
                                      <p:cBhvr>
                                        <p:cTn id="117" dur="500"/>
                                        <p:tgtEl>
                                          <p:spTgt spid="73"/>
                                        </p:tgtEl>
                                      </p:cBhvr>
                                    </p:animEffect>
                                  </p:childTnLst>
                                </p:cTn>
                              </p:par>
                              <p:par>
                                <p:cTn id="118" presetID="10" presetClass="entr" presetSubtype="0" fill="hold" nodeType="withEffect">
                                  <p:stCondLst>
                                    <p:cond delay="0"/>
                                  </p:stCondLst>
                                  <p:childTnLst>
                                    <p:set>
                                      <p:cBhvr>
                                        <p:cTn id="119" dur="1" fill="hold">
                                          <p:stCondLst>
                                            <p:cond delay="0"/>
                                          </p:stCondLst>
                                        </p:cTn>
                                        <p:tgtEl>
                                          <p:spTgt spid="85"/>
                                        </p:tgtEl>
                                        <p:attrNameLst>
                                          <p:attrName>style.visibility</p:attrName>
                                        </p:attrNameLst>
                                      </p:cBhvr>
                                      <p:to>
                                        <p:strVal val="visible"/>
                                      </p:to>
                                    </p:set>
                                    <p:animEffect transition="in" filter="fade">
                                      <p:cBhvr>
                                        <p:cTn id="120" dur="500"/>
                                        <p:tgtEl>
                                          <p:spTgt spid="85"/>
                                        </p:tgtEl>
                                      </p:cBhvr>
                                    </p:animEffect>
                                  </p:childTnLst>
                                </p:cTn>
                              </p:par>
                              <p:par>
                                <p:cTn id="121" presetID="10" presetClass="entr" presetSubtype="0" fill="hold" nodeType="withEffect">
                                  <p:stCondLst>
                                    <p:cond delay="0"/>
                                  </p:stCondLst>
                                  <p:childTnLst>
                                    <p:set>
                                      <p:cBhvr>
                                        <p:cTn id="122" dur="1" fill="hold">
                                          <p:stCondLst>
                                            <p:cond delay="0"/>
                                          </p:stCondLst>
                                        </p:cTn>
                                        <p:tgtEl>
                                          <p:spTgt spid="84"/>
                                        </p:tgtEl>
                                        <p:attrNameLst>
                                          <p:attrName>style.visibility</p:attrName>
                                        </p:attrNameLst>
                                      </p:cBhvr>
                                      <p:to>
                                        <p:strVal val="visible"/>
                                      </p:to>
                                    </p:set>
                                    <p:animEffect transition="in" filter="fade">
                                      <p:cBhvr>
                                        <p:cTn id="123" dur="500"/>
                                        <p:tgtEl>
                                          <p:spTgt spid="84"/>
                                        </p:tgtEl>
                                      </p:cBhvr>
                                    </p:animEffect>
                                  </p:childTnLst>
                                </p:cTn>
                              </p:par>
                              <p:par>
                                <p:cTn id="124" presetID="10" presetClass="entr" presetSubtype="0" fill="hold" nodeType="withEffect">
                                  <p:stCondLst>
                                    <p:cond delay="0"/>
                                  </p:stCondLst>
                                  <p:childTnLst>
                                    <p:set>
                                      <p:cBhvr>
                                        <p:cTn id="125" dur="1" fill="hold">
                                          <p:stCondLst>
                                            <p:cond delay="0"/>
                                          </p:stCondLst>
                                        </p:cTn>
                                        <p:tgtEl>
                                          <p:spTgt spid="83"/>
                                        </p:tgtEl>
                                        <p:attrNameLst>
                                          <p:attrName>style.visibility</p:attrName>
                                        </p:attrNameLst>
                                      </p:cBhvr>
                                      <p:to>
                                        <p:strVal val="visible"/>
                                      </p:to>
                                    </p:set>
                                    <p:animEffect transition="in" filter="fade">
                                      <p:cBhvr>
                                        <p:cTn id="126" dur="500"/>
                                        <p:tgtEl>
                                          <p:spTgt spid="83"/>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71"/>
                                        </p:tgtEl>
                                        <p:attrNameLst>
                                          <p:attrName>style.visibility</p:attrName>
                                        </p:attrNameLst>
                                      </p:cBhvr>
                                      <p:to>
                                        <p:strVal val="visible"/>
                                      </p:to>
                                    </p:set>
                                    <p:animEffect transition="in" filter="fade">
                                      <p:cBhvr>
                                        <p:cTn id="131" dur="500"/>
                                        <p:tgtEl>
                                          <p:spTgt spid="71"/>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74"/>
                                        </p:tgtEl>
                                        <p:attrNameLst>
                                          <p:attrName>style.visibility</p:attrName>
                                        </p:attrNameLst>
                                      </p:cBhvr>
                                      <p:to>
                                        <p:strVal val="visible"/>
                                      </p:to>
                                    </p:set>
                                    <p:animEffect transition="in" filter="fade">
                                      <p:cBhvr>
                                        <p:cTn id="134" dur="500"/>
                                        <p:tgtEl>
                                          <p:spTgt spid="74"/>
                                        </p:tgtEl>
                                      </p:cBhvr>
                                    </p:animEffect>
                                  </p:childTnLst>
                                </p:cTn>
                              </p:par>
                              <p:par>
                                <p:cTn id="135" presetID="10" presetClass="entr" presetSubtype="0" fill="hold" nodeType="withEffect">
                                  <p:stCondLst>
                                    <p:cond delay="0"/>
                                  </p:stCondLst>
                                  <p:childTnLst>
                                    <p:set>
                                      <p:cBhvr>
                                        <p:cTn id="136" dur="1" fill="hold">
                                          <p:stCondLst>
                                            <p:cond delay="0"/>
                                          </p:stCondLst>
                                        </p:cTn>
                                        <p:tgtEl>
                                          <p:spTgt spid="87"/>
                                        </p:tgtEl>
                                        <p:attrNameLst>
                                          <p:attrName>style.visibility</p:attrName>
                                        </p:attrNameLst>
                                      </p:cBhvr>
                                      <p:to>
                                        <p:strVal val="visible"/>
                                      </p:to>
                                    </p:set>
                                    <p:animEffect transition="in" filter="fade">
                                      <p:cBhvr>
                                        <p:cTn id="137" dur="500"/>
                                        <p:tgtEl>
                                          <p:spTgt spid="87"/>
                                        </p:tgtEl>
                                      </p:cBhvr>
                                    </p:animEffect>
                                  </p:childTnLst>
                                </p:cTn>
                              </p:par>
                              <p:par>
                                <p:cTn id="138" presetID="10" presetClass="entr" presetSubtype="0" fill="hold" nodeType="withEffect">
                                  <p:stCondLst>
                                    <p:cond delay="0"/>
                                  </p:stCondLst>
                                  <p:childTnLst>
                                    <p:set>
                                      <p:cBhvr>
                                        <p:cTn id="139" dur="1" fill="hold">
                                          <p:stCondLst>
                                            <p:cond delay="0"/>
                                          </p:stCondLst>
                                        </p:cTn>
                                        <p:tgtEl>
                                          <p:spTgt spid="86"/>
                                        </p:tgtEl>
                                        <p:attrNameLst>
                                          <p:attrName>style.visibility</p:attrName>
                                        </p:attrNameLst>
                                      </p:cBhvr>
                                      <p:to>
                                        <p:strVal val="visible"/>
                                      </p:to>
                                    </p:set>
                                    <p:animEffect transition="in" filter="fade">
                                      <p:cBhvr>
                                        <p:cTn id="14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4" grpId="0"/>
      <p:bldP spid="3" grpId="0" animBg="1"/>
      <p:bldP spid="39" grpId="1" animBg="1"/>
      <p:bldP spid="40" grpId="0" animBg="1"/>
      <p:bldP spid="41" grpId="0" animBg="1"/>
      <p:bldP spid="42" grpId="0" animBg="1"/>
      <p:bldP spid="43" grpId="0" animBg="1"/>
      <p:bldP spid="29" grpId="0" animBg="1"/>
      <p:bldP spid="9" grpId="0" animBg="1"/>
      <p:bldP spid="68" grpId="0" animBg="1"/>
      <p:bldP spid="73" grpId="0" animBg="1"/>
      <p:bldP spid="74" grpId="0" animBg="1"/>
      <p:bldP spid="75" grpId="0" animBg="1"/>
      <p:bldP spid="78" grpId="0" animBg="1"/>
      <p:bldP spid="79" grpId="0" animBg="1"/>
      <p:bldP spid="80" grpId="0" animBg="1"/>
      <p:bldP spid="8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3944</TotalTime>
  <Words>2759</Words>
  <Application>Microsoft Office PowerPoint</Application>
  <PresentationFormat>Custom</PresentationFormat>
  <Paragraphs>917</Paragraphs>
  <Slides>38</Slides>
  <Notes>38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Calibri Light</vt:lpstr>
      <vt:lpstr>Cambria Math</vt:lpstr>
      <vt:lpstr>Century Gothic</vt:lpstr>
      <vt:lpstr>Impact</vt:lpstr>
      <vt:lpstr>Times New Roman</vt:lpstr>
      <vt:lpstr>Wingdings 3</vt:lpstr>
      <vt:lpstr>Ion</vt:lpstr>
      <vt:lpstr>DENVER POLICE DPT. CRIME 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Pennsylvania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DENVER POLICE DEPARTMENT CRIME LAB</dc:title>
  <dc:creator>Jacqueline Eury</dc:creator>
  <cp:lastModifiedBy>Jackie Eury</cp:lastModifiedBy>
  <cp:revision>216</cp:revision>
  <dcterms:created xsi:type="dcterms:W3CDTF">2015-03-18T17:03:18Z</dcterms:created>
  <dcterms:modified xsi:type="dcterms:W3CDTF">2015-05-01T17:24:02Z</dcterms:modified>
</cp:coreProperties>
</file>