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2" r:id="rId3"/>
    <p:sldId id="261" r:id="rId4"/>
    <p:sldId id="346" r:id="rId5"/>
    <p:sldId id="270" r:id="rId6"/>
    <p:sldId id="310" r:id="rId7"/>
    <p:sldId id="311" r:id="rId8"/>
    <p:sldId id="350" r:id="rId9"/>
    <p:sldId id="272" r:id="rId10"/>
    <p:sldId id="277" r:id="rId11"/>
    <p:sldId id="348" r:id="rId12"/>
    <p:sldId id="257" r:id="rId13"/>
    <p:sldId id="285" r:id="rId14"/>
    <p:sldId id="283" r:id="rId15"/>
    <p:sldId id="326" r:id="rId16"/>
    <p:sldId id="327" r:id="rId17"/>
    <p:sldId id="259" r:id="rId18"/>
    <p:sldId id="328" r:id="rId19"/>
    <p:sldId id="347" r:id="rId20"/>
    <p:sldId id="352" r:id="rId21"/>
    <p:sldId id="263" r:id="rId22"/>
    <p:sldId id="312" r:id="rId23"/>
    <p:sldId id="286" r:id="rId24"/>
    <p:sldId id="287" r:id="rId25"/>
    <p:sldId id="330" r:id="rId26"/>
    <p:sldId id="280" r:id="rId27"/>
    <p:sldId id="288" r:id="rId28"/>
    <p:sldId id="289" r:id="rId29"/>
    <p:sldId id="302" r:id="rId30"/>
    <p:sldId id="322" r:id="rId31"/>
    <p:sldId id="325" r:id="rId32"/>
    <p:sldId id="324" r:id="rId33"/>
    <p:sldId id="317" r:id="rId34"/>
    <p:sldId id="316" r:id="rId35"/>
    <p:sldId id="331" r:id="rId36"/>
    <p:sldId id="335" r:id="rId37"/>
    <p:sldId id="318" r:id="rId38"/>
    <p:sldId id="321" r:id="rId39"/>
    <p:sldId id="292" r:id="rId40"/>
    <p:sldId id="313" r:id="rId41"/>
    <p:sldId id="314" r:id="rId42"/>
    <p:sldId id="353" r:id="rId43"/>
    <p:sldId id="334" r:id="rId44"/>
    <p:sldId id="354" r:id="rId45"/>
    <p:sldId id="294" r:id="rId46"/>
    <p:sldId id="358" r:id="rId47"/>
    <p:sldId id="355" r:id="rId48"/>
    <p:sldId id="332" r:id="rId49"/>
    <p:sldId id="333" r:id="rId50"/>
    <p:sldId id="336" r:id="rId51"/>
    <p:sldId id="309" r:id="rId52"/>
    <p:sldId id="337" r:id="rId53"/>
    <p:sldId id="359" r:id="rId54"/>
    <p:sldId id="296" r:id="rId55"/>
    <p:sldId id="297" r:id="rId56"/>
    <p:sldId id="360" r:id="rId57"/>
    <p:sldId id="298" r:id="rId58"/>
    <p:sldId id="341" r:id="rId59"/>
    <p:sldId id="300" r:id="rId60"/>
    <p:sldId id="338" r:id="rId61"/>
    <p:sldId id="340" r:id="rId62"/>
    <p:sldId id="339" r:id="rId63"/>
    <p:sldId id="361" r:id="rId64"/>
    <p:sldId id="362" r:id="rId65"/>
    <p:sldId id="345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6" autoAdjust="0"/>
    <p:restoredTop sz="94500" autoAdjust="0"/>
  </p:normalViewPr>
  <p:slideViewPr>
    <p:cSldViewPr>
      <p:cViewPr varScale="1">
        <p:scale>
          <a:sx n="107" d="100"/>
          <a:sy n="107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59" d="100"/>
          <a:sy n="59" d="100"/>
        </p:scale>
        <p:origin x="-248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64CE0B57-4025-4DB0-B750-1E81FCBCE1FC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54D8189F-A848-4601-BBA2-2677D93AE4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69E84BA6-FC8D-40FA-A6FF-4A95F6734771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9F2568FD-910E-4242-8581-4505C4F2D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68FD-910E-4242-8581-4505C4F2DCF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68FD-910E-4242-8581-4505C4F2DCF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68FD-910E-4242-8581-4505C4F2DCF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68FD-910E-4242-8581-4505C4F2DCF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A2EC8C-0773-4407-B5AB-2D2D3BF8AA99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5A3C30-B742-4728-B944-1F14869CC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ckit.com/rustic_large.asp','window3" TargetMode="External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emf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emf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13617" r="13191"/>
          <a:stretch>
            <a:fillRect/>
          </a:stretch>
        </p:blipFill>
        <p:spPr bwMode="auto">
          <a:xfrm>
            <a:off x="152400" y="228600"/>
            <a:ext cx="3276600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3200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Vista | 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2096987" y="1529836"/>
            <a:ext cx="312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Mincho Pro R" pitchFamily="18" charset="-128"/>
              </a:rPr>
              <a:t>460 L Street Washington  D.C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Kozuka Mincho Pro R" pitchFamily="18" charset="-128"/>
              </a:rPr>
              <a:t>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Kozuka Mincho Pro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334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Julie Davis | Structural Option</a:t>
            </a:r>
          </a:p>
          <a:p>
            <a:r>
              <a:rPr lang="en-US" sz="3200" dirty="0" smtClean="0"/>
              <a:t>Penn State University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4800"/>
            <a:ext cx="495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Sr. Thesis Presentation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April 14, 2008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Optimization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rcRect l="56250" t="12800" r="3205" b="5200"/>
          <a:stretch>
            <a:fillRect/>
          </a:stretch>
        </p:blipFill>
        <p:spPr bwMode="auto">
          <a:xfrm>
            <a:off x="4495800" y="1524000"/>
            <a:ext cx="36576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Proposal: Pre-Cast System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81200"/>
            <a:ext cx="5943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Pre-Cast System</a:t>
            </a:r>
          </a:p>
          <a:p>
            <a:r>
              <a:rPr lang="en-US" dirty="0" smtClean="0"/>
              <a:t>1.     Finished Ceiling</a:t>
            </a:r>
          </a:p>
          <a:p>
            <a:r>
              <a:rPr lang="en-US" dirty="0" smtClean="0"/>
              <a:t>2.     Similar floor to ceiling height</a:t>
            </a:r>
          </a:p>
          <a:p>
            <a:r>
              <a:rPr lang="en-US" dirty="0" smtClean="0"/>
              <a:t>3.     Thin Slab : min thickness 6” </a:t>
            </a:r>
          </a:p>
          <a:p>
            <a:r>
              <a:rPr lang="en-US" dirty="0" smtClean="0"/>
              <a:t>4.     Lightweight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i="1" dirty="0" smtClean="0"/>
              <a:t>Advantages </a:t>
            </a:r>
          </a:p>
          <a:p>
            <a:pPr marL="342900" indent="-342900">
              <a:buAutoNum type="arabicPeriod"/>
            </a:pPr>
            <a:r>
              <a:rPr lang="en-US" dirty="0" smtClean="0"/>
              <a:t>Structural Integrity: Cast in monitored environment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LEED Possibility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Faster Erection Time : Less field labor</a:t>
            </a:r>
          </a:p>
          <a:p>
            <a:endParaRPr lang="en-US" i="1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10000"/>
          </a:blip>
          <a:srcRect t="9259" b="13580"/>
          <a:stretch>
            <a:fillRect/>
          </a:stretch>
        </p:blipFill>
        <p:spPr bwMode="auto">
          <a:xfrm rot="16200000">
            <a:off x="-1230909" y="3402051"/>
            <a:ext cx="499165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Proposal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 |  Gravity System  |  Lateral System  |  Constructability  |  Conclusion 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Proposal: Objectives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10000"/>
          </a:blip>
          <a:srcRect t="9259" b="13580"/>
          <a:stretch>
            <a:fillRect/>
          </a:stretch>
        </p:blipFill>
        <p:spPr bwMode="auto">
          <a:xfrm rot="16200000">
            <a:off x="-1230909" y="3402051"/>
            <a:ext cx="499165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971800" y="1981200"/>
            <a:ext cx="5715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OBEJECTIVES</a:t>
            </a:r>
          </a:p>
          <a:p>
            <a:pPr marL="342900" indent="-342900" algn="ctr"/>
            <a:r>
              <a:rPr lang="en-US" sz="24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Gravity System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dirty="0" smtClean="0"/>
              <a:t>- Optimize: Pre-Cast Gravity System  </a:t>
            </a:r>
          </a:p>
          <a:p>
            <a:pPr marL="342900" indent="-342900"/>
            <a:r>
              <a:rPr lang="en-US" dirty="0" smtClean="0"/>
              <a:t>				    Developer Options 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Existing Lateral System</a:t>
            </a:r>
          </a:p>
          <a:p>
            <a:pPr marL="342900" indent="-342900"/>
            <a:r>
              <a:rPr lang="en-US" dirty="0" smtClean="0"/>
              <a:t>			-  New Building Weight</a:t>
            </a:r>
          </a:p>
          <a:p>
            <a:pPr marL="342900" indent="-342900"/>
            <a:r>
              <a:rPr lang="en-US" dirty="0" smtClean="0"/>
              <a:t>			-  E-Tabs</a:t>
            </a:r>
          </a:p>
          <a:p>
            <a:pPr marL="342900" indent="-342900"/>
            <a:r>
              <a:rPr lang="en-US" dirty="0" smtClean="0"/>
              <a:t>			- Serviceability / Strength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Constructability</a:t>
            </a:r>
            <a:r>
              <a:rPr lang="en-US" dirty="0" smtClean="0"/>
              <a:t> :  	</a:t>
            </a:r>
          </a:p>
          <a:p>
            <a:pPr marL="1714500" lvl="3" indent="-342900"/>
            <a:r>
              <a:rPr lang="en-US" dirty="0" smtClean="0"/>
              <a:t>	- Cost</a:t>
            </a:r>
          </a:p>
          <a:p>
            <a:pPr marL="1714500" lvl="3" indent="-342900"/>
            <a:r>
              <a:rPr lang="en-US" dirty="0" smtClean="0"/>
              <a:t>	- Schedule</a:t>
            </a:r>
          </a:p>
          <a:p>
            <a:pPr marL="1714500" lvl="3" indent="-342900"/>
            <a:r>
              <a:rPr lang="en-US" dirty="0" smtClean="0"/>
              <a:t>	- Architecture Impacts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Proposal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 |  Gravity System  |  Lateral System  |  Constructability  |  Conclusion 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3000" y="3429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llow Core Slab มีรูกลวงขนาดใหญ่ใช้ระบายอากาศ , ท่อน้ำ หรือเดินสายไฟ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114800" y="2971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: Decisions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4572000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Comparison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Hollow core vs. Solid slab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Composite topping vs. ¾” leveling topping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Ridged diaphragm vs. flexible </a:t>
            </a:r>
          </a:p>
        </p:txBody>
      </p:sp>
      <p:pic>
        <p:nvPicPr>
          <p:cNvPr id="4098" name="Picture 2" descr="http://www.concreteindustries.com/images/products/hollowcore/s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1981200" cy="99852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2133600" y="3657600"/>
            <a:ext cx="2133600" cy="304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32004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longer spans</a:t>
            </a:r>
          </a:p>
          <a:p>
            <a:r>
              <a:rPr lang="en-US" sz="1400" dirty="0" smtClean="0"/>
              <a:t>- Sound absorption</a:t>
            </a:r>
          </a:p>
          <a:p>
            <a:pPr>
              <a:buFontTx/>
              <a:buChar char="-"/>
            </a:pPr>
            <a:r>
              <a:rPr lang="en-US" sz="1400" dirty="0" smtClean="0"/>
              <a:t>Fast erection</a:t>
            </a:r>
          </a:p>
          <a:p>
            <a:pPr>
              <a:buFontTx/>
              <a:buChar char="-"/>
            </a:pPr>
            <a:r>
              <a:rPr lang="en-US" sz="1400" dirty="0" smtClean="0"/>
              <a:t>Finished ceiling</a:t>
            </a:r>
          </a:p>
          <a:p>
            <a:pPr>
              <a:buFontTx/>
              <a:buChar char="-"/>
            </a:pPr>
            <a:r>
              <a:rPr lang="en-US" sz="1400" dirty="0" smtClean="0"/>
              <a:t>Voids used to run electrical and mechanical equipment </a:t>
            </a:r>
            <a:endParaRPr lang="en-US" sz="1400" dirty="0"/>
          </a:p>
        </p:txBody>
      </p:sp>
      <p:pic>
        <p:nvPicPr>
          <p:cNvPr id="22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llow Core Slab มีรูกลวงขนาดใหญ่ใช้ระบายอากาศ , ท่อน้ำ หรือเดินสายไฟ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4800" y="2971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: Decisions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4572000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Comparison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Hollow core vs. Solid slab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Composite topping vs. ¾” leveling topping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Ridged diaphragm vs. flexible </a:t>
            </a:r>
          </a:p>
        </p:txBody>
      </p:sp>
      <p:pic>
        <p:nvPicPr>
          <p:cNvPr id="4098" name="Picture 2" descr="http://www.concreteindustries.com/images/products/hollowcore/sla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3352800"/>
            <a:ext cx="1981200" cy="99852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2133600" y="3657600"/>
            <a:ext cx="2133600" cy="304800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5181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Member to member connections</a:t>
            </a:r>
          </a:p>
          <a:p>
            <a:pPr>
              <a:buFontTx/>
              <a:buChar char="-"/>
            </a:pPr>
            <a:r>
              <a:rPr lang="en-US" sz="1400" dirty="0" smtClean="0"/>
              <a:t> Added Stiffness</a:t>
            </a:r>
          </a:p>
          <a:p>
            <a:pPr>
              <a:buFontTx/>
              <a:buChar char="-"/>
            </a:pPr>
            <a:r>
              <a:rPr lang="en-US" sz="1400" dirty="0" smtClean="0"/>
              <a:t> Distributes loads</a:t>
            </a:r>
          </a:p>
          <a:p>
            <a:pPr>
              <a:buFontTx/>
              <a:buChar char="-"/>
            </a:pPr>
            <a:r>
              <a:rPr lang="en-US" sz="1400" dirty="0" smtClean="0"/>
              <a:t> Potentially:  Eliminate  need to keyhole and grout planks.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/>
              <a:t>Horizontal Shear &lt; 80 psi   </a:t>
            </a:r>
          </a:p>
          <a:p>
            <a:pPr>
              <a:buFontTx/>
              <a:buChar char="-"/>
            </a:pPr>
            <a:r>
              <a:rPr lang="en-US" sz="1400" dirty="0" smtClean="0"/>
              <a:t>Fire Proofing </a:t>
            </a:r>
            <a:endParaRPr lang="en-US" sz="1400" dirty="0"/>
          </a:p>
        </p:txBody>
      </p:sp>
      <p:pic>
        <p:nvPicPr>
          <p:cNvPr id="22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5181600"/>
            <a:ext cx="457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876697" y="5752703"/>
            <a:ext cx="1448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76400" y="4953000"/>
            <a:ext cx="457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66800" y="4648200"/>
            <a:ext cx="1143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9151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8295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6009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3723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1437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0581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743200" y="5029200"/>
            <a:ext cx="457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76600" y="5029200"/>
            <a:ext cx="457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743200" y="4648200"/>
            <a:ext cx="1143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5915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28201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0487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2773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5059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734594" y="4799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Transfer forces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rcRect t="8696"/>
          <a:stretch>
            <a:fillRect/>
          </a:stretch>
        </p:blipFill>
        <p:spPr bwMode="auto">
          <a:xfrm rot="16200000">
            <a:off x="1143000" y="25908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3352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Floor Composition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Architecture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266303" y="4609703"/>
            <a:ext cx="1295400" cy="7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5257800"/>
            <a:ext cx="19812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276600" y="3810000"/>
            <a:ext cx="304800" cy="228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3810000"/>
            <a:ext cx="38100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5410200"/>
            <a:ext cx="30480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624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6” Plank </a:t>
            </a:r>
          </a:p>
          <a:p>
            <a:r>
              <a:rPr lang="en-US" sz="1200" dirty="0" smtClean="0"/>
              <a:t>2” Topping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5334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Inverted T-Beam</a:t>
            </a:r>
            <a:endParaRPr lang="en-US" sz="12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048000" y="5105400"/>
            <a:ext cx="457200" cy="304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96"/>
          <a:stretch>
            <a:fillRect/>
          </a:stretch>
        </p:blipFill>
        <p:spPr bwMode="auto">
          <a:xfrm rot="16200000">
            <a:off x="1143000" y="25908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3352800" cy="1261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Erection / Transportation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266303" y="4609703"/>
            <a:ext cx="1295400" cy="794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5257800"/>
            <a:ext cx="1981200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048000" y="5105400"/>
            <a:ext cx="457200" cy="304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276600" y="3810000"/>
            <a:ext cx="304800" cy="2286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3810000"/>
            <a:ext cx="381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5410200"/>
            <a:ext cx="3048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www.truckpaper.com/images/Truck/fullsize/76268411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t="30868" b="25402"/>
          <a:stretch>
            <a:fillRect/>
          </a:stretch>
        </p:blipFill>
        <p:spPr bwMode="auto">
          <a:xfrm>
            <a:off x="4495800" y="2057400"/>
            <a:ext cx="4038600" cy="1322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Arrow Connector 33"/>
          <p:cNvCxnSpPr/>
          <p:nvPr/>
        </p:nvCxnSpPr>
        <p:spPr>
          <a:xfrm>
            <a:off x="5105400" y="2286000"/>
            <a:ext cx="2362200" cy="15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2600" y="228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40 ft max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801394" y="2590006"/>
            <a:ext cx="609600" cy="158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4336450" y="2445350"/>
            <a:ext cx="12053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13’-6” max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8’ wide </a:t>
            </a:r>
          </a:p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 ton max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6” Plank 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2” Topping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0" y="5334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Inverted T-Beam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96"/>
          <a:stretch>
            <a:fillRect/>
          </a:stretch>
        </p:blipFill>
        <p:spPr bwMode="auto">
          <a:xfrm rot="16200000">
            <a:off x="1143000" y="25908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335280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Erection / Transportation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Height Restriction </a:t>
            </a:r>
          </a:p>
        </p:txBody>
      </p:sp>
      <p:pic>
        <p:nvPicPr>
          <p:cNvPr id="27650" name="Picture 2" descr="http://www.wrdaonline.org/CountyPhotos/WashingtonMonument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6087" r="32174" b="6087"/>
          <a:stretch>
            <a:fillRect/>
          </a:stretch>
        </p:blipFill>
        <p:spPr bwMode="auto">
          <a:xfrm>
            <a:off x="5638800" y="4114800"/>
            <a:ext cx="609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19202" r="27739"/>
          <a:stretch>
            <a:fillRect/>
          </a:stretch>
        </p:blipFill>
        <p:spPr bwMode="auto">
          <a:xfrm>
            <a:off x="6858000" y="4114800"/>
            <a:ext cx="144780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5715794" y="5028406"/>
            <a:ext cx="1828800" cy="158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6097490" y="4799110"/>
            <a:ext cx="7619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130’-0”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266303" y="4609703"/>
            <a:ext cx="1295400" cy="794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5257800"/>
            <a:ext cx="1981200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048000" y="5105400"/>
            <a:ext cx="457200" cy="304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276600" y="3810000"/>
            <a:ext cx="304800" cy="2286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3810000"/>
            <a:ext cx="381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5410200"/>
            <a:ext cx="3048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www.truckpaper.com/images/Truck/fullsize/76268411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0868" b="25402"/>
          <a:stretch>
            <a:fillRect/>
          </a:stretch>
        </p:blipFill>
        <p:spPr bwMode="auto">
          <a:xfrm>
            <a:off x="4495800" y="2057400"/>
            <a:ext cx="4038600" cy="1322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Arrow Connector 33"/>
          <p:cNvCxnSpPr/>
          <p:nvPr/>
        </p:nvCxnSpPr>
        <p:spPr>
          <a:xfrm>
            <a:off x="5105400" y="2286000"/>
            <a:ext cx="2362200" cy="1588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2600" y="228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40 ft max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801394" y="2590006"/>
            <a:ext cx="609600" cy="1588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4336450" y="2445350"/>
            <a:ext cx="12053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13’-6” max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8’ wide </a:t>
            </a:r>
          </a:p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20 ton max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6” Plank 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2” Topping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0" y="5334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Inverted T-Beam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CONTROLLING FACTOR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133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Type II </a:t>
            </a:r>
          </a:p>
          <a:p>
            <a:r>
              <a:rPr lang="en-US" dirty="0" smtClean="0"/>
              <a:t>- Floors: </a:t>
            </a:r>
            <a:r>
              <a:rPr lang="en-US" dirty="0" smtClean="0">
                <a:sym typeface="Wingdings" pitchFamily="2" charset="2"/>
              </a:rPr>
              <a:t> 2 hr fire rating</a:t>
            </a:r>
          </a:p>
          <a:p>
            <a:r>
              <a:rPr lang="en-US" dirty="0" smtClean="0">
                <a:sym typeface="Wingdings" pitchFamily="2" charset="2"/>
              </a:rPr>
              <a:t>- 6” plank	                1” Topping 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9220" name="Picture 4" descr="fire flam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38600" y="2133600"/>
            <a:ext cx="1524000" cy="1143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6553200" y="2895600"/>
            <a:ext cx="685800" cy="158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276600" y="533400"/>
            <a:ext cx="5486400" cy="673608"/>
          </a:xfrm>
          <a:prstGeom prst="rect">
            <a:avLst/>
          </a:prstGeom>
          <a:ln>
            <a:noFill/>
          </a:ln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 Cont.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057400"/>
            <a:ext cx="3352800" cy="16927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Erection / Transportation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Height Restriction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Fireproofing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133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 II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Floors: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2 hr fir rating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6” plank	               1” Topping 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9220" name="Picture 4" descr="fire flam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2133600"/>
            <a:ext cx="1524000" cy="1143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6477000" y="2817812"/>
            <a:ext cx="685800" cy="1588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38600" y="3505200"/>
          <a:ext cx="3276600" cy="115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5000"/>
                <a:gridCol w="1371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Span / Depth</a:t>
                      </a:r>
                      <a:r>
                        <a:rPr lang="en-US" sz="1200" baseline="0" dirty="0" smtClean="0"/>
                        <a:t> Ratio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Hollow</a:t>
                      </a:r>
                      <a:r>
                        <a:rPr lang="en-US" sz="1200" baseline="0" dirty="0" smtClean="0"/>
                        <a:t> Core Floor Slabs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30-40</a:t>
                      </a:r>
                      <a:endParaRPr lang="en-US" sz="1200" b="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Hollow Core Roof</a:t>
                      </a:r>
                      <a:r>
                        <a:rPr lang="en-US" sz="1200" baseline="0" dirty="0" smtClean="0"/>
                        <a:t> Slabs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40-50</a:t>
                      </a:r>
                      <a:endParaRPr lang="en-US" sz="1200" b="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Beams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10-20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276600" y="5334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 Cont.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057400"/>
            <a:ext cx="3352800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Erection / Transportation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Height Restriction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Fireproofing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Span / Depth Ratio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133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 II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Floors: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2 hr fir rating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6” plank	               1” Topping 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9220" name="Picture 4" descr="fire flam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2133600"/>
            <a:ext cx="1524000" cy="1143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6477000" y="2817812"/>
            <a:ext cx="685800" cy="1588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38600" y="3505200"/>
          <a:ext cx="3276600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5000"/>
                <a:gridCol w="1371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Span / Depth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Ratio</a:t>
                      </a:r>
                      <a:endParaRPr 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Hollow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Core Floor Slabs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30-40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Hollow Core Roof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Slabs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40-50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Beams 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10-20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276600" y="5334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 Cont.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057400"/>
            <a:ext cx="3352800" cy="23391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Erection / Transportation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Height Restriction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Fireproofing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Span / Depth Ratio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Cost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Connections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4724400"/>
            <a:ext cx="5334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" y="5410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43400" y="4876800"/>
            <a:ext cx="5334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5410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876800" y="6400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5029200" y="60198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Hanger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Prone to manufacturing error </a:t>
            </a:r>
          </a:p>
          <a:p>
            <a:pPr>
              <a:buFontTx/>
              <a:buChar char="-"/>
            </a:pPr>
            <a:r>
              <a:rPr lang="en-US" sz="1400" dirty="0" smtClean="0"/>
              <a:t>Reduce floor to ceiling height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8000" y="48768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Corbel</a:t>
            </a:r>
          </a:p>
          <a:p>
            <a:pPr>
              <a:buFontTx/>
              <a:buChar char="-"/>
            </a:pPr>
            <a:r>
              <a:rPr lang="en-US" sz="1400" dirty="0" smtClean="0"/>
              <a:t>Easy Erection</a:t>
            </a:r>
          </a:p>
          <a:p>
            <a:pPr>
              <a:buFontTx/>
              <a:buChar char="-"/>
            </a:pPr>
            <a:r>
              <a:rPr lang="en-US" sz="1400" dirty="0" smtClean="0"/>
              <a:t>Require a lot of Space 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6" idx="2"/>
          </p:cNvCxnSpPr>
          <p:nvPr/>
        </p:nvCxnSpPr>
        <p:spPr>
          <a:xfrm rot="5400000">
            <a:off x="5295900" y="62103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8800" y="609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Stats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ite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4800" y="2057400"/>
            <a:ext cx="280930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533400" y="44196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Location: </a:t>
            </a:r>
            <a:r>
              <a:rPr lang="en-US" sz="1400" dirty="0" smtClean="0"/>
              <a:t>Building 2: 3 building mixed use complex </a:t>
            </a:r>
            <a:endParaRPr lang="en-US" sz="1400" b="1" dirty="0" smtClean="0"/>
          </a:p>
          <a:p>
            <a:r>
              <a:rPr lang="en-US" sz="1400" dirty="0" smtClean="0"/>
              <a:t>                      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and K, Washington D.C</a:t>
            </a:r>
          </a:p>
          <a:p>
            <a:r>
              <a:rPr lang="en-US" sz="1400" b="1" dirty="0" smtClean="0"/>
              <a:t>Size: </a:t>
            </a:r>
            <a:r>
              <a:rPr lang="en-US" sz="1400" dirty="0" smtClean="0"/>
              <a:t>11 stories</a:t>
            </a:r>
          </a:p>
          <a:p>
            <a:r>
              <a:rPr lang="en-US" sz="1400" dirty="0" smtClean="0"/>
              <a:t>            324,000 sqft</a:t>
            </a:r>
          </a:p>
          <a:p>
            <a:r>
              <a:rPr lang="en-US" sz="1400" b="1" dirty="0" smtClean="0"/>
              <a:t>Height</a:t>
            </a:r>
            <a:r>
              <a:rPr lang="en-US" sz="1400" dirty="0" smtClean="0"/>
              <a:t>: 110’-6” </a:t>
            </a:r>
          </a:p>
          <a:p>
            <a:r>
              <a:rPr lang="en-US" sz="1400" dirty="0" smtClean="0"/>
              <a:t>                 128’-5” [ including mechanical penthouse]</a:t>
            </a:r>
          </a:p>
          <a:p>
            <a:r>
              <a:rPr lang="en-US" sz="1400" b="1" dirty="0" smtClean="0"/>
              <a:t>Use: </a:t>
            </a:r>
            <a:r>
              <a:rPr lang="en-US" sz="1400" dirty="0" smtClean="0"/>
              <a:t>Residential [ 149 condos]</a:t>
            </a:r>
          </a:p>
          <a:p>
            <a:r>
              <a:rPr lang="en-US" sz="1400" b="1" dirty="0" smtClean="0"/>
              <a:t>Constructed  </a:t>
            </a:r>
            <a:r>
              <a:rPr lang="en-US" sz="1400" dirty="0" smtClean="0"/>
              <a:t>Start: December 2005 </a:t>
            </a:r>
          </a:p>
          <a:p>
            <a:r>
              <a:rPr lang="en-US" sz="1400" dirty="0" smtClean="0"/>
              <a:t>                            Finish: December 2007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1981200" y="2895600"/>
            <a:ext cx="381000" cy="228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81200" y="3124200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81200" y="3505200"/>
            <a:ext cx="3048000" cy="2286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62200" y="2895600"/>
            <a:ext cx="2667000" cy="8382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6000" y="3200400"/>
            <a:ext cx="2743200" cy="5334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200" y="2971800"/>
            <a:ext cx="3048000" cy="7620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b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667000"/>
            <a:ext cx="26289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TextBox 54"/>
          <p:cNvSpPr txBox="1"/>
          <p:nvPr/>
        </p:nvSpPr>
        <p:spPr>
          <a:xfrm>
            <a:off x="3505200" y="205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Vista| Building 2| </a:t>
            </a:r>
            <a:r>
              <a:rPr lang="en-US" sz="1200" dirty="0" smtClean="0"/>
              <a:t>460 L Street Washington D.C 2001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133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 II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Floors: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2 hr fir rating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6” plank	               1” Topping 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9220" name="Picture 4" descr="fire flam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2133600"/>
            <a:ext cx="1524000" cy="1143001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6477000" y="2817812"/>
            <a:ext cx="685800" cy="1588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38600" y="3505200"/>
          <a:ext cx="3276600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5000"/>
                <a:gridCol w="1371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Span / Depth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Ratio</a:t>
                      </a:r>
                      <a:endParaRPr 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Hollow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Core Floor Slabs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30-40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Hollow Core Roof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Slabs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40-50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Beams 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10-20</a:t>
                      </a:r>
                      <a:endParaRPr lang="en-US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276600" y="5334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: Considerations Cont.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7800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Preliminary Design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Gravity System  |  Lateral System  |  Constructability  | 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057400"/>
            <a:ext cx="3352800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of System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Floor Composition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Manufacturing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Erection / Transportation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Height Restriction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Fireproofing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Span / Depth Ratio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Cost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Connections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Eccentric moment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4724400"/>
            <a:ext cx="5334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5626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029200" y="5257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:Column Grid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676400" y="4724400"/>
            <a:ext cx="1676400" cy="1371600"/>
          </a:xfrm>
          <a:prstGeom prst="straightConnector1">
            <a:avLst/>
          </a:prstGeom>
          <a:ln>
            <a:solidFill>
              <a:srgbClr val="0D04BC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914400" y="6096000"/>
            <a:ext cx="762000" cy="1588"/>
          </a:xfrm>
          <a:prstGeom prst="line">
            <a:avLst/>
          </a:prstGeom>
          <a:ln>
            <a:solidFill>
              <a:srgbClr val="0D0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886200" y="41910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3657600" y="56388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586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Existing Columns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4102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Column Locations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524000" y="3429000"/>
            <a:ext cx="4953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:Column Grid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266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Maximize span / depth ratio</a:t>
            </a:r>
          </a:p>
          <a:p>
            <a:pPr marL="342900" indent="-342900">
              <a:buAutoNum type="arabicPeriod"/>
            </a:pPr>
            <a:r>
              <a:rPr lang="en-US" dirty="0" smtClean="0"/>
              <a:t>Thin floor to floor height</a:t>
            </a:r>
          </a:p>
          <a:p>
            <a:r>
              <a:rPr lang="en-US" dirty="0" smtClean="0"/>
              <a:t>	1. Rectangular </a:t>
            </a:r>
          </a:p>
          <a:p>
            <a:r>
              <a:rPr lang="en-US" dirty="0" smtClean="0"/>
              <a:t>	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Inverted Tee-Beams </a:t>
            </a:r>
          </a:p>
          <a:p>
            <a:pPr>
              <a:buFontTx/>
              <a:buChar char="-"/>
            </a:pPr>
            <a:r>
              <a:rPr lang="en-US" dirty="0" smtClean="0"/>
              <a:t>Reduce eccentricity</a:t>
            </a:r>
          </a:p>
          <a:p>
            <a:pPr>
              <a:buFontTx/>
              <a:buChar char="-"/>
            </a:pPr>
            <a:r>
              <a:rPr lang="en-US" dirty="0" smtClean="0"/>
              <a:t>Column location</a:t>
            </a:r>
          </a:p>
          <a:p>
            <a:r>
              <a:rPr lang="en-US" dirty="0" smtClean="0"/>
              <a:t>	- Not In corridors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21336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21336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209800" y="30480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209800" y="39624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1828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L1 = l1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906489" y="304651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L1 = l2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477000" y="3429000"/>
            <a:ext cx="1524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/>
          <a:srcRect t="10976"/>
          <a:stretch>
            <a:fillRect/>
          </a:stretch>
        </p:blipFill>
        <p:spPr bwMode="auto">
          <a:xfrm>
            <a:off x="4572000" y="4800600"/>
            <a:ext cx="32188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0" t="14629" r="16306" b="3206"/>
          <a:stretch>
            <a:fillRect/>
          </a:stretch>
        </p:blipFill>
        <p:spPr bwMode="auto">
          <a:xfrm rot="-1500000"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93" t="12024" r="15825" b="6413"/>
          <a:stretch>
            <a:fillRect/>
          </a:stretch>
        </p:blipFill>
        <p:spPr bwMode="auto">
          <a:xfrm rot="-1320000">
            <a:off x="734609" y="237725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0" t="12424" r="15024" b="4208"/>
          <a:stretch>
            <a:fillRect/>
          </a:stretch>
        </p:blipFill>
        <p:spPr bwMode="auto">
          <a:xfrm rot="-1200000">
            <a:off x="768888" y="243029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8200" y="2667000"/>
            <a:ext cx="2825496" cy="366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62000" y="3276600"/>
            <a:ext cx="3048000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6”x4’-0” Hollow core Plank</a:t>
            </a:r>
          </a:p>
          <a:p>
            <a:pPr algn="ctr"/>
            <a:r>
              <a:rPr lang="en-US" dirty="0" smtClean="0"/>
              <a:t>2” Composite Topping  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7-1/2” Diam. Strands</a:t>
            </a:r>
          </a:p>
          <a:p>
            <a:pPr algn="ctr"/>
            <a:r>
              <a:rPr lang="en-US" sz="1400" dirty="0" smtClean="0"/>
              <a:t>Ac= 253 in</a:t>
            </a:r>
            <a:r>
              <a:rPr lang="en-US" sz="1400" baseline="30000" dirty="0" smtClean="0"/>
              <a:t>2</a:t>
            </a:r>
          </a:p>
          <a:p>
            <a:pPr algn="ctr"/>
            <a:r>
              <a:rPr lang="en-US" sz="1400" dirty="0" smtClean="0"/>
              <a:t>Ic = 1519 in 4</a:t>
            </a:r>
          </a:p>
          <a:p>
            <a:pPr algn="ctr"/>
            <a:r>
              <a:rPr lang="en-US" sz="1400" dirty="0" smtClean="0"/>
              <a:t>Wt = 196 plf</a:t>
            </a:r>
          </a:p>
          <a:p>
            <a:pPr algn="ctr"/>
            <a:r>
              <a:rPr lang="en-US" sz="1400" dirty="0" smtClean="0"/>
              <a:t>Topping Wt = 48.75 plf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/>
          <p:nvPr/>
        </p:nvPicPr>
        <p:blipFill>
          <a:blip r:embed="rId4"/>
          <a:srcRect l="25924" t="28476" r="16412" b="13434"/>
          <a:stretch>
            <a:fillRect/>
          </a:stretch>
        </p:blipFill>
        <p:spPr bwMode="auto">
          <a:xfrm rot="16200000">
            <a:off x="4981257" y="4543742"/>
            <a:ext cx="14674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0" t="14629" r="16306" b="3206"/>
          <a:stretch>
            <a:fillRect/>
          </a:stretch>
        </p:blipFill>
        <p:spPr bwMode="auto">
          <a:xfrm rot="-1500000"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93" t="12024" r="15825" b="6413"/>
          <a:stretch>
            <a:fillRect/>
          </a:stretch>
        </p:blipFill>
        <p:spPr bwMode="auto">
          <a:xfrm rot="-1320000">
            <a:off x="734609" y="237725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>
            <a:grayscl/>
          </a:blip>
          <a:srcRect l="33830" t="12424" r="15024" b="4208"/>
          <a:stretch>
            <a:fillRect/>
          </a:stretch>
        </p:blipFill>
        <p:spPr bwMode="auto">
          <a:xfrm>
            <a:off x="768888" y="243029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038600" y="2133600"/>
            <a:ext cx="4876800" cy="152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76600"/>
            <a:ext cx="3048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20LB20 L-Beam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9-1/2” Diam. Strands</a:t>
            </a:r>
          </a:p>
          <a:p>
            <a:pPr algn="ctr"/>
            <a:r>
              <a:rPr lang="en-US" sz="1400" dirty="0" smtClean="0"/>
              <a:t>Fpu=270 ksi</a:t>
            </a:r>
          </a:p>
          <a:p>
            <a:pPr algn="ctr"/>
            <a:r>
              <a:rPr lang="en-US" sz="1400" dirty="0" smtClean="0"/>
              <a:t>H= 20”</a:t>
            </a:r>
          </a:p>
          <a:p>
            <a:pPr algn="ctr"/>
            <a:r>
              <a:rPr lang="en-US" sz="1400" dirty="0" smtClean="0"/>
              <a:t>Ac= 304 in</a:t>
            </a:r>
            <a:r>
              <a:rPr lang="en-US" sz="1400" baseline="30000" dirty="0" smtClean="0"/>
              <a:t>2</a:t>
            </a:r>
          </a:p>
          <a:p>
            <a:pPr algn="ctr"/>
            <a:r>
              <a:rPr lang="en-US" sz="1400" dirty="0" smtClean="0"/>
              <a:t>F’c= 5000 psi </a:t>
            </a:r>
          </a:p>
          <a:p>
            <a:pPr algn="ctr"/>
            <a:r>
              <a:rPr lang="en-US" sz="1400" dirty="0" smtClean="0"/>
              <a:t>Wt = 317 plf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05400" y="60960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343797" y="5409803"/>
            <a:ext cx="12192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34000" y="6172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1-8”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398377" y="52790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20”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287294" y="57523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6592789" y="55992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8”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29200" y="4648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4343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1’-0”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0" t="14629" r="16306" b="3206"/>
          <a:stretch>
            <a:fillRect/>
          </a:stretch>
        </p:blipFill>
        <p:spPr bwMode="auto">
          <a:xfrm rot="-1500000"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93" t="12024" r="15825" b="6413"/>
          <a:stretch>
            <a:fillRect/>
          </a:stretch>
        </p:blipFill>
        <p:spPr bwMode="auto">
          <a:xfrm rot="-1320000">
            <a:off x="734609" y="237725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7">
            <a:grayscl/>
          </a:blip>
          <a:srcRect l="33830" t="12424" r="15024" b="4208"/>
          <a:stretch>
            <a:fillRect/>
          </a:stretch>
        </p:blipFill>
        <p:spPr bwMode="auto">
          <a:xfrm>
            <a:off x="768888" y="243029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038600" y="2133600"/>
            <a:ext cx="4876800" cy="152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76600"/>
            <a:ext cx="3048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20LB20 L-Beam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9-1/2” Diam. Strands</a:t>
            </a:r>
          </a:p>
          <a:p>
            <a:pPr algn="ctr"/>
            <a:r>
              <a:rPr lang="en-US" sz="1400" dirty="0" smtClean="0"/>
              <a:t>Fpu=270 ksi</a:t>
            </a:r>
          </a:p>
          <a:p>
            <a:pPr algn="ctr"/>
            <a:r>
              <a:rPr lang="en-US" sz="1400" dirty="0" smtClean="0"/>
              <a:t>H= 20”</a:t>
            </a:r>
          </a:p>
          <a:p>
            <a:pPr algn="ctr"/>
            <a:r>
              <a:rPr lang="en-US" sz="1400" dirty="0" smtClean="0"/>
              <a:t>Ac= 304 in</a:t>
            </a:r>
            <a:r>
              <a:rPr lang="en-US" sz="1400" baseline="30000" dirty="0" smtClean="0"/>
              <a:t>2</a:t>
            </a:r>
          </a:p>
          <a:p>
            <a:pPr algn="ctr"/>
            <a:r>
              <a:rPr lang="en-US" sz="1400" dirty="0" smtClean="0"/>
              <a:t>F’c= 5000 psi </a:t>
            </a:r>
          </a:p>
          <a:p>
            <a:pPr algn="ctr"/>
            <a:r>
              <a:rPr lang="en-US" sz="1400" dirty="0" smtClean="0"/>
              <a:t>Wt = 317 plf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802" name="Picture 2" descr="http://www.brickit.com/images/170/RUSTIC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800600"/>
            <a:ext cx="2365512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0" t="14629" r="16306" b="3206"/>
          <a:stretch>
            <a:fillRect/>
          </a:stretch>
        </p:blipFill>
        <p:spPr bwMode="auto">
          <a:xfrm rot="-1500000"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>
            <a:grayscl/>
          </a:blip>
          <a:srcRect l="33493" t="12024" r="15825" b="6413"/>
          <a:stretch>
            <a:fillRect/>
          </a:stretch>
        </p:blipFill>
        <p:spPr bwMode="auto">
          <a:xfrm>
            <a:off x="734609" y="2377258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114800" y="2895600"/>
            <a:ext cx="457200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4267200"/>
            <a:ext cx="381000" cy="609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276600"/>
            <a:ext cx="3048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12RB16 R-Beam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8-1/2” Diam. Strands</a:t>
            </a:r>
          </a:p>
          <a:p>
            <a:pPr algn="ctr"/>
            <a:r>
              <a:rPr lang="en-US" sz="1400" dirty="0" smtClean="0"/>
              <a:t>Fpu=270 ksi</a:t>
            </a:r>
          </a:p>
          <a:p>
            <a:pPr algn="ctr"/>
            <a:r>
              <a:rPr lang="en-US" sz="1400" dirty="0" smtClean="0"/>
              <a:t>H= 16”</a:t>
            </a:r>
          </a:p>
          <a:p>
            <a:pPr algn="ctr"/>
            <a:r>
              <a:rPr lang="en-US" sz="1400" dirty="0" smtClean="0"/>
              <a:t>Ac= 192 in</a:t>
            </a:r>
            <a:r>
              <a:rPr lang="en-US" sz="1400" baseline="30000" dirty="0" smtClean="0"/>
              <a:t>2</a:t>
            </a:r>
          </a:p>
          <a:p>
            <a:pPr algn="ctr"/>
            <a:r>
              <a:rPr lang="en-US" sz="1400" dirty="0" smtClean="0"/>
              <a:t>F’c= 5000 psi </a:t>
            </a:r>
          </a:p>
          <a:p>
            <a:pPr algn="ctr"/>
            <a:r>
              <a:rPr lang="en-US" sz="1400" dirty="0" smtClean="0"/>
              <a:t>Wt = 200 plf</a:t>
            </a:r>
          </a:p>
        </p:txBody>
      </p:sp>
      <p:pic>
        <p:nvPicPr>
          <p:cNvPr id="23" name="Picture 22"/>
          <p:cNvPicPr/>
          <p:nvPr/>
        </p:nvPicPr>
        <p:blipFill>
          <a:blip r:embed="rId6"/>
          <a:srcRect l="10373" r="23236"/>
          <a:stretch>
            <a:fillRect/>
          </a:stretch>
        </p:blipFill>
        <p:spPr bwMode="auto">
          <a:xfrm rot="16200000">
            <a:off x="4914901" y="4533899"/>
            <a:ext cx="18288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5334000" y="63246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57700" y="5524500"/>
            <a:ext cx="1447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6248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12”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759583" y="5298817"/>
            <a:ext cx="6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75798" y="3525203"/>
            <a:ext cx="228790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>
            <a:grayscl/>
          </a:blip>
          <a:srcRect l="33830" t="14629" r="16306" b="3206"/>
          <a:stretch>
            <a:fillRect/>
          </a:stretch>
        </p:blipFill>
        <p:spPr bwMode="auto">
          <a:xfrm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638800" y="2057400"/>
            <a:ext cx="304800" cy="2057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76600"/>
            <a:ext cx="3276600" cy="1723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28IT24 –T-beams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(18) ½” Diam Strands</a:t>
            </a:r>
          </a:p>
          <a:p>
            <a:pPr algn="ctr"/>
            <a:r>
              <a:rPr lang="en-US" sz="1400" dirty="0" smtClean="0"/>
              <a:t>Fpu = 270 ksi</a:t>
            </a:r>
          </a:p>
          <a:p>
            <a:pPr algn="ctr"/>
            <a:r>
              <a:rPr lang="en-US" sz="1400" dirty="0" smtClean="0"/>
              <a:t>A=480 in</a:t>
            </a:r>
          </a:p>
          <a:p>
            <a:pPr algn="ctr"/>
            <a:r>
              <a:rPr lang="en-US" sz="1400" dirty="0" smtClean="0"/>
              <a:t>H = 24”</a:t>
            </a:r>
          </a:p>
          <a:p>
            <a:pPr algn="ctr"/>
            <a:r>
              <a:rPr lang="en-US" sz="1400" dirty="0" smtClean="0"/>
              <a:t>Wt 500 plf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048500" y="56769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75798" y="3525203"/>
            <a:ext cx="228790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5">
            <a:grayscl/>
          </a:blip>
          <a:srcRect l="33830" t="14629" r="16306" b="3206"/>
          <a:stretch>
            <a:fillRect/>
          </a:stretch>
        </p:blipFill>
        <p:spPr bwMode="auto">
          <a:xfrm>
            <a:off x="640522" y="2330709"/>
            <a:ext cx="2825496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638800" y="2057400"/>
            <a:ext cx="304800" cy="2057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 : Member Selection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76600"/>
            <a:ext cx="3276600" cy="1723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28IT20  T-beams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(9) ½” Diam Strands</a:t>
            </a:r>
          </a:p>
          <a:p>
            <a:pPr algn="ctr"/>
            <a:r>
              <a:rPr lang="en-US" sz="1400" dirty="0" smtClean="0"/>
              <a:t>Fpu = 270 ksi</a:t>
            </a:r>
          </a:p>
          <a:p>
            <a:pPr algn="ctr"/>
            <a:r>
              <a:rPr lang="en-US" sz="1400" dirty="0" smtClean="0"/>
              <a:t>A=192 in</a:t>
            </a:r>
          </a:p>
          <a:p>
            <a:pPr algn="ctr"/>
            <a:r>
              <a:rPr lang="en-US" sz="1400" dirty="0" smtClean="0"/>
              <a:t>H = 20”</a:t>
            </a:r>
          </a:p>
          <a:p>
            <a:pPr algn="ctr"/>
            <a:r>
              <a:rPr lang="en-US" sz="1400" dirty="0" smtClean="0"/>
              <a:t>Wt 200 plf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62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20”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048500" y="56769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Columns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209800"/>
            <a:ext cx="388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Columns</a:t>
            </a:r>
            <a:r>
              <a:rPr lang="en-US" sz="2400" b="1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Conventionally Reinforced</a:t>
            </a:r>
          </a:p>
          <a:p>
            <a:pPr>
              <a:buFontTx/>
              <a:buChar char="-"/>
            </a:pPr>
            <a:r>
              <a:rPr lang="en-US" dirty="0" smtClean="0"/>
              <a:t> Sized Every 4 stories</a:t>
            </a:r>
          </a:p>
          <a:p>
            <a:pPr>
              <a:buFontTx/>
              <a:buChar char="-"/>
            </a:pPr>
            <a:r>
              <a:rPr lang="en-US" dirty="0" smtClean="0"/>
              <a:t> Cast Double story height</a:t>
            </a:r>
          </a:p>
          <a:p>
            <a:pPr lvl="1"/>
            <a:r>
              <a:rPr lang="en-US" b="1" dirty="0" smtClean="0"/>
              <a:t>Story 1-4:      </a:t>
            </a:r>
            <a:r>
              <a:rPr lang="en-US" dirty="0" smtClean="0"/>
              <a:t>24x24 (4-#11) </a:t>
            </a:r>
          </a:p>
          <a:p>
            <a:pPr lvl="1"/>
            <a:r>
              <a:rPr lang="en-US" dirty="0" smtClean="0"/>
              <a:t>	                 20x20 , 18x18 (4 - #9)  </a:t>
            </a:r>
          </a:p>
          <a:p>
            <a:pPr lvl="1"/>
            <a:r>
              <a:rPr lang="en-US" b="1" dirty="0" smtClean="0"/>
              <a:t>Story 5-9:      </a:t>
            </a:r>
            <a:r>
              <a:rPr lang="en-US" dirty="0" smtClean="0"/>
              <a:t>18x18</a:t>
            </a:r>
          </a:p>
          <a:p>
            <a:pPr lvl="1"/>
            <a:r>
              <a:rPr lang="en-US" dirty="0" smtClean="0"/>
              <a:t>	                 16x16 (4- #8)  </a:t>
            </a:r>
          </a:p>
          <a:p>
            <a:pPr lvl="1"/>
            <a:r>
              <a:rPr lang="en-US" dirty="0" smtClean="0"/>
              <a:t>Story 10-11:  16x16 </a:t>
            </a:r>
          </a:p>
          <a:p>
            <a:pPr>
              <a:buFontTx/>
              <a:buChar char="-"/>
            </a:pPr>
            <a:r>
              <a:rPr lang="en-US" dirty="0" smtClean="0"/>
              <a:t>f’c = 5000 psi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3657600" cy="41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2362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16x16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362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18x18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267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24x24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267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20x20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00099" y="2400301"/>
            <a:ext cx="52577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Building System : Foundation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90" name="AutoShape 6"/>
          <p:cNvSpPr>
            <a:spLocks noChangeShapeType="1"/>
          </p:cNvSpPr>
          <p:nvPr/>
        </p:nvSpPr>
        <p:spPr bwMode="auto">
          <a:xfrm>
            <a:off x="3686175" y="574675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8288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System</a:t>
            </a: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Slab On Grade: </a:t>
            </a:r>
          </a:p>
          <a:p>
            <a:pPr>
              <a:buFontTx/>
              <a:buChar char="-"/>
            </a:pPr>
            <a:r>
              <a:rPr lang="en-US" dirty="0" smtClean="0"/>
              <a:t>Depth: 4”</a:t>
            </a:r>
          </a:p>
          <a:p>
            <a:pPr>
              <a:buFontTx/>
              <a:buChar char="-"/>
            </a:pPr>
            <a:r>
              <a:rPr lang="en-US" dirty="0" smtClean="0"/>
              <a:t>f’c = 4000 </a:t>
            </a:r>
            <a:r>
              <a:rPr lang="en-US" dirty="0" smtClean="0"/>
              <a:t>psi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u="sng" dirty="0" smtClean="0"/>
              <a:t>Reinforcing: </a:t>
            </a:r>
            <a:r>
              <a:rPr lang="en-US" dirty="0" smtClean="0"/>
              <a:t>Conventional Reinforcing</a:t>
            </a:r>
          </a:p>
          <a:p>
            <a:r>
              <a:rPr lang="en-US" sz="1400" dirty="0" smtClean="0"/>
              <a:t>	</a:t>
            </a:r>
          </a:p>
          <a:p>
            <a:pPr algn="ctr"/>
            <a:endParaRPr lang="en-US" dirty="0" smtClean="0"/>
          </a:p>
          <a:p>
            <a:r>
              <a:rPr lang="en-US" sz="1400" dirty="0" smtClean="0"/>
              <a:t>		</a:t>
            </a:r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66006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262" y="4114800"/>
            <a:ext cx="234573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Columns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209800"/>
            <a:ext cx="3886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Columns </a:t>
            </a:r>
          </a:p>
          <a:p>
            <a:pPr>
              <a:buFontTx/>
              <a:buChar char="-"/>
            </a:pPr>
            <a:r>
              <a:rPr lang="en-US" dirty="0" smtClean="0"/>
              <a:t> Flexure Check: </a:t>
            </a:r>
          </a:p>
          <a:p>
            <a:r>
              <a:rPr lang="en-US" dirty="0" smtClean="0"/>
              <a:t>	24x24 column (base)</a:t>
            </a:r>
          </a:p>
          <a:p>
            <a:r>
              <a:rPr lang="en-US" dirty="0" smtClean="0"/>
              <a:t>	 P = 474 kips</a:t>
            </a:r>
          </a:p>
          <a:p>
            <a:r>
              <a:rPr lang="en-US" dirty="0" smtClean="0"/>
              <a:t>	 M = 352 kip-ft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3657600" cy="41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2362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16x16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362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18x18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267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24x24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267200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20x20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019800" y="5638800"/>
            <a:ext cx="1600200" cy="5334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486400" y="6172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5943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Well within the limit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2133600"/>
            <a:ext cx="472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 Connection</a:t>
            </a:r>
          </a:p>
          <a:p>
            <a:pPr>
              <a:buFontTx/>
              <a:buChar char="-"/>
            </a:pPr>
            <a:r>
              <a:rPr lang="en-US" dirty="0" smtClean="0"/>
              <a:t>Existing System : Pedestal pile caps </a:t>
            </a:r>
          </a:p>
          <a:p>
            <a:pPr lvl="2"/>
            <a:r>
              <a:rPr lang="en-US" dirty="0" smtClean="0"/>
              <a:t>                  Depth = 48 “</a:t>
            </a:r>
          </a:p>
          <a:p>
            <a:pPr lvl="2"/>
            <a:r>
              <a:rPr lang="en-US" dirty="0" smtClean="0"/>
              <a:t>                  Length =  Varies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16200000">
            <a:off x="437852" y="2914949"/>
            <a:ext cx="3657600" cy="3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2743200" y="52578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52578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5105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Piles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90500" y="49911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8006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48”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200400" y="3962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39624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6800" y="3810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Pedestal 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397891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3657600" y="2971800"/>
            <a:ext cx="152400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9718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8800" y="2819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1” Plate</a:t>
            </a:r>
          </a:p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81400" y="4267200"/>
            <a:ext cx="1143000" cy="1066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00" y="42672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29000" y="4876800"/>
            <a:ext cx="152400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4200" y="4876800"/>
            <a:ext cx="1828800" cy="838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530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0" y="4038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Hooked anchor bolts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(4) 1” ø Bolts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15000" y="4800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Deformed anchor bars 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(8) ½” anchors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2057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connection for 20x20 column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 l="14491" t="16769" r="13478"/>
          <a:stretch>
            <a:fillRect/>
          </a:stretch>
        </p:blipFill>
        <p:spPr bwMode="auto">
          <a:xfrm rot="16200000">
            <a:off x="607695" y="1754505"/>
            <a:ext cx="17183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19812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Ledger Reinforcing</a:t>
            </a:r>
          </a:p>
          <a:p>
            <a:pPr>
              <a:buFontTx/>
              <a:buChar char="-"/>
            </a:pPr>
            <a:r>
              <a:rPr lang="en-US" dirty="0" smtClean="0"/>
              <a:t>Hollow core bearing on T &amp; L Beams</a:t>
            </a:r>
          </a:p>
          <a:p>
            <a:pPr>
              <a:buFontTx/>
              <a:buChar char="-"/>
            </a:pPr>
            <a:r>
              <a:rPr lang="en-US" dirty="0" smtClean="0"/>
              <a:t>Torsion</a:t>
            </a:r>
          </a:p>
          <a:p>
            <a:pPr>
              <a:buFontTx/>
              <a:buChar char="-"/>
            </a:pPr>
            <a:r>
              <a:rPr lang="en-US" dirty="0" smtClean="0"/>
              <a:t>Shear</a:t>
            </a:r>
          </a:p>
          <a:p>
            <a:pPr>
              <a:buFontTx/>
              <a:buChar char="-"/>
            </a:pPr>
            <a:r>
              <a:rPr lang="en-US" dirty="0" smtClean="0"/>
              <a:t>Un-even loading </a:t>
            </a:r>
          </a:p>
          <a:p>
            <a:pPr>
              <a:buFontTx/>
              <a:buChar char="-"/>
            </a:pPr>
            <a:r>
              <a:rPr lang="en-US" dirty="0" smtClean="0"/>
              <a:t>Bearing Pad : 3” min bearing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28800" y="2971800"/>
            <a:ext cx="381000" cy="47625"/>
          </a:xfrm>
          <a:prstGeom prst="rect">
            <a:avLst/>
          </a:prstGeom>
          <a:solidFill>
            <a:srgbClr val="0D0D0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526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2667000"/>
            <a:ext cx="304800" cy="1588"/>
          </a:xfrm>
          <a:prstGeom prst="straightConnector1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23622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 l="14491" t="16769" r="13478"/>
          <a:stretch>
            <a:fillRect/>
          </a:stretch>
        </p:blipFill>
        <p:spPr bwMode="auto">
          <a:xfrm rot="16200000">
            <a:off x="607695" y="1754505"/>
            <a:ext cx="17183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1981200"/>
            <a:ext cx="632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 Reinforcing</a:t>
            </a:r>
          </a:p>
          <a:p>
            <a:pPr>
              <a:buFontTx/>
              <a:buChar char="-"/>
            </a:pPr>
            <a:r>
              <a:rPr lang="en-US" dirty="0" smtClean="0"/>
              <a:t> Hollow core bearing on T &amp; L Beams</a:t>
            </a:r>
          </a:p>
          <a:p>
            <a:pPr>
              <a:buFontTx/>
              <a:buChar char="-"/>
            </a:pPr>
            <a:r>
              <a:rPr lang="en-US" dirty="0" smtClean="0"/>
              <a:t> Torsion</a:t>
            </a:r>
          </a:p>
          <a:p>
            <a:pPr>
              <a:buFontTx/>
              <a:buChar char="-"/>
            </a:pPr>
            <a:r>
              <a:rPr lang="en-US" dirty="0" smtClean="0"/>
              <a:t> Shear</a:t>
            </a:r>
          </a:p>
          <a:p>
            <a:pPr>
              <a:buFontTx/>
              <a:buChar char="-"/>
            </a:pPr>
            <a:r>
              <a:rPr lang="en-US" dirty="0" smtClean="0"/>
              <a:t> Un-even loading </a:t>
            </a:r>
          </a:p>
          <a:p>
            <a:r>
              <a:rPr lang="en-US" dirty="0" smtClean="0"/>
              <a:t>- Shear Reinforcing</a:t>
            </a:r>
          </a:p>
          <a:p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28800" y="2971800"/>
            <a:ext cx="381000" cy="47625"/>
          </a:xfrm>
          <a:prstGeom prst="rect">
            <a:avLst/>
          </a:prstGeom>
          <a:solidFill>
            <a:srgbClr val="0D0D0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526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2667000"/>
            <a:ext cx="304800" cy="1588"/>
          </a:xfrm>
          <a:prstGeom prst="straightConnector1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23622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" y="3124200"/>
            <a:ext cx="1676400" cy="4572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066800" y="2286000"/>
            <a:ext cx="609600" cy="12954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1752600" y="3657600"/>
            <a:ext cx="1295400" cy="1143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48768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2400" y="4648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#3 @ 12” O.C 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38200" y="3505200"/>
            <a:ext cx="2286000" cy="1828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95600" y="55626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sh</a:t>
            </a:r>
            <a:r>
              <a:rPr lang="en-US" dirty="0" smtClean="0"/>
              <a:t> #3 @ 12” O.C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 l="14491" t="16769" r="13478"/>
          <a:stretch>
            <a:fillRect/>
          </a:stretch>
        </p:blipFill>
        <p:spPr bwMode="auto">
          <a:xfrm rot="16200000">
            <a:off x="607695" y="1754505"/>
            <a:ext cx="171831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1981200"/>
            <a:ext cx="6324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 Reinforcing</a:t>
            </a:r>
          </a:p>
          <a:p>
            <a:pPr>
              <a:buFontTx/>
              <a:buChar char="-"/>
            </a:pPr>
            <a:r>
              <a:rPr lang="en-US" dirty="0" smtClean="0"/>
              <a:t>Hollow core bearing on T &amp; L Beams</a:t>
            </a:r>
          </a:p>
          <a:p>
            <a:r>
              <a:rPr lang="en-US" dirty="0" smtClean="0"/>
              <a:t>-Torsion</a:t>
            </a:r>
          </a:p>
          <a:p>
            <a:r>
              <a:rPr lang="en-US" dirty="0" smtClean="0"/>
              <a:t>- Shear</a:t>
            </a:r>
          </a:p>
          <a:p>
            <a:pPr>
              <a:buFontTx/>
              <a:buChar char="-"/>
            </a:pPr>
            <a:r>
              <a:rPr lang="en-US" dirty="0" smtClean="0"/>
              <a:t>Bearing Pad</a:t>
            </a:r>
          </a:p>
          <a:p>
            <a:pPr>
              <a:buFontTx/>
              <a:buChar char="-"/>
            </a:pPr>
            <a:r>
              <a:rPr lang="en-US" dirty="0" smtClean="0"/>
              <a:t>Shear Reinforcing</a:t>
            </a:r>
          </a:p>
          <a:p>
            <a:pPr>
              <a:buFontTx/>
              <a:buChar char="-"/>
            </a:pPr>
            <a:r>
              <a:rPr lang="en-US" dirty="0" smtClean="0"/>
              <a:t>Longitudinal </a:t>
            </a:r>
          </a:p>
          <a:p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28800" y="2971800"/>
            <a:ext cx="381000" cy="47625"/>
          </a:xfrm>
          <a:prstGeom prst="rect">
            <a:avLst/>
          </a:prstGeom>
          <a:solidFill>
            <a:srgbClr val="0D0D0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526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2667000"/>
            <a:ext cx="304800" cy="1588"/>
          </a:xfrm>
          <a:prstGeom prst="straightConnector1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23622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" y="3124200"/>
            <a:ext cx="1676400" cy="4572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066800" y="2286000"/>
            <a:ext cx="609600" cy="12954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1752600" y="3657600"/>
            <a:ext cx="1295400" cy="1143000"/>
          </a:xfrm>
          <a:prstGeom prst="straightConnector1">
            <a:avLst/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4876800"/>
            <a:ext cx="9144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2400" y="4648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#3 @ 12” O.C 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38200" y="3505200"/>
            <a:ext cx="2286000" cy="1828800"/>
          </a:xfrm>
          <a:prstGeom prst="straightConnector1">
            <a:avLst/>
          </a:prstGeom>
          <a:ln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95600" y="5562600"/>
            <a:ext cx="9144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sh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#3 @ 12” O.C 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1257300" y="2705100"/>
            <a:ext cx="1905000" cy="1219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562100" y="3009900"/>
            <a:ext cx="1295400" cy="1219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9400" y="42672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4038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wv</a:t>
            </a:r>
            <a:r>
              <a:rPr lang="en-US" dirty="0" smtClean="0"/>
              <a:t> #3  [ Out of plane bending ]</a:t>
            </a:r>
          </a:p>
          <a:p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266700" y="3848100"/>
            <a:ext cx="2667000" cy="1981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617220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528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Pre-Stress Tendons </a:t>
            </a:r>
          </a:p>
          <a:p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533400" y="4114800"/>
            <a:ext cx="2667000" cy="1447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rcRect t="18008" r="17589" b="38120"/>
          <a:stretch>
            <a:fillRect/>
          </a:stretch>
        </p:blipFill>
        <p:spPr bwMode="auto">
          <a:xfrm rot="16200000">
            <a:off x="38101" y="2476499"/>
            <a:ext cx="2666999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667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Dapped End Reinforcing</a:t>
            </a:r>
          </a:p>
          <a:p>
            <a:pPr>
              <a:buFontTx/>
              <a:buChar char="-"/>
            </a:pPr>
            <a:r>
              <a:rPr lang="en-US" dirty="0" smtClean="0"/>
              <a:t>For Hanger connection to column</a:t>
            </a:r>
          </a:p>
          <a:p>
            <a:endParaRPr lang="en-US" dirty="0" smtClean="0"/>
          </a:p>
        </p:txBody>
      </p:sp>
      <p:pic>
        <p:nvPicPr>
          <p:cNvPr id="30" name="Picture 2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05200"/>
            <a:ext cx="3108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rcRect t="18008" r="17589" b="38120"/>
          <a:stretch>
            <a:fillRect/>
          </a:stretch>
        </p:blipFill>
        <p:spPr bwMode="auto">
          <a:xfrm rot="16200000">
            <a:off x="38101" y="2476499"/>
            <a:ext cx="2666999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667000"/>
            <a:ext cx="381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Dapped End Reinforcing</a:t>
            </a:r>
          </a:p>
          <a:p>
            <a:pPr>
              <a:buFontTx/>
              <a:buChar char="-"/>
            </a:pPr>
            <a:r>
              <a:rPr lang="en-US" dirty="0" smtClean="0"/>
              <a:t>For Hanger connection to column</a:t>
            </a:r>
          </a:p>
          <a:p>
            <a:pPr>
              <a:buFontTx/>
              <a:buChar char="-"/>
            </a:pPr>
            <a:r>
              <a:rPr lang="en-US" dirty="0" smtClean="0"/>
              <a:t>Diagonal  Tension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1752600" y="22098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2209800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1371600" y="3810000"/>
            <a:ext cx="1524000" cy="1524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95600" y="5334000"/>
            <a:ext cx="106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86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Ash= 4 #5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1066800" y="4343400"/>
            <a:ext cx="1447800" cy="12954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57150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Ash’= 5 #4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86200" y="198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Av= 2 #4 </a:t>
            </a:r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09600" y="2667000"/>
            <a:ext cx="18288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400" y="4267200"/>
            <a:ext cx="15240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81794" y="3504406"/>
            <a:ext cx="16764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19894" y="3542506"/>
            <a:ext cx="17526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34194" y="3504406"/>
            <a:ext cx="16764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81794" y="3504406"/>
            <a:ext cx="16764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96094" y="3542506"/>
            <a:ext cx="17526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62600" y="5943600"/>
            <a:ext cx="3276600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Development Length </a:t>
            </a:r>
            <a:r>
              <a:rPr lang="en-US" b="1" dirty="0" smtClean="0"/>
              <a:t>= 26.6”</a:t>
            </a:r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Connections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29000" y="22860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672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Ah= 2 #4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= 2 #4 </a:t>
            </a:r>
          </a:p>
        </p:txBody>
      </p:sp>
      <p:pic>
        <p:nvPicPr>
          <p:cNvPr id="35" name="Picture 34"/>
          <p:cNvPicPr/>
          <p:nvPr/>
        </p:nvPicPr>
        <p:blipFill>
          <a:blip r:embed="rId3"/>
          <a:srcRect t="18008" r="17589" b="38120"/>
          <a:stretch>
            <a:fillRect/>
          </a:stretch>
        </p:blipFill>
        <p:spPr bwMode="auto">
          <a:xfrm rot="16200000">
            <a:off x="38101" y="2476499"/>
            <a:ext cx="2666999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895600" y="2667000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Dapped End Reinforcing</a:t>
            </a:r>
          </a:p>
          <a:p>
            <a:pPr>
              <a:buFontTx/>
              <a:buChar char="-"/>
            </a:pPr>
            <a:r>
              <a:rPr lang="en-US" dirty="0" smtClean="0"/>
              <a:t>For Hanger connection to column</a:t>
            </a:r>
          </a:p>
          <a:p>
            <a:pPr>
              <a:buFontTx/>
              <a:buChar char="-"/>
            </a:pPr>
            <a:r>
              <a:rPr lang="en-US" dirty="0" smtClean="0"/>
              <a:t>Diagonal  Tension</a:t>
            </a:r>
          </a:p>
          <a:p>
            <a:pPr>
              <a:buFontTx/>
              <a:buChar char="-"/>
            </a:pPr>
            <a:r>
              <a:rPr lang="en-US" dirty="0" smtClean="0"/>
              <a:t>Direct Shear</a:t>
            </a:r>
          </a:p>
          <a:p>
            <a:pPr>
              <a:buFontTx/>
              <a:buChar char="-"/>
            </a:pPr>
            <a:r>
              <a:rPr lang="en-US" dirty="0" smtClean="0"/>
              <a:t>Flexure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286000"/>
            <a:ext cx="1676400" cy="762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3810000"/>
            <a:ext cx="1600200" cy="838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7600" y="46482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4400" y="3048000"/>
            <a:ext cx="15240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" y="3733800"/>
            <a:ext cx="1828800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62600" y="5943600"/>
            <a:ext cx="3276600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Development Length </a:t>
            </a:r>
            <a:r>
              <a:rPr lang="en-US" b="1" dirty="0" smtClean="0"/>
              <a:t>= 26.6”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66800" y="4419600"/>
            <a:ext cx="1752600" cy="12954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295400" y="4191000"/>
            <a:ext cx="1600200" cy="1447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19400" y="57150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52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Pre-Stress Tendons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grayscl/>
          </a:blip>
          <a:srcRect l="14690" t="65520" r="19255" b="3688"/>
          <a:stretch>
            <a:fillRect/>
          </a:stretch>
        </p:blipFill>
        <p:spPr bwMode="auto">
          <a:xfrm rot="16200000">
            <a:off x="2894647" y="3506153"/>
            <a:ext cx="2383155" cy="238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057400"/>
            <a:ext cx="3124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Foundation Capacity Numbers </a:t>
            </a:r>
            <a:endParaRPr lang="en-US" dirty="0" smtClean="0"/>
          </a:p>
          <a:p>
            <a:r>
              <a:rPr lang="en-US" dirty="0" smtClean="0"/>
              <a:t>1 Pile = 125 Tons </a:t>
            </a:r>
          </a:p>
          <a:p>
            <a:r>
              <a:rPr lang="en-US" dirty="0" smtClean="0"/>
              <a:t>1 Kips = 0.446 Tons </a:t>
            </a:r>
          </a:p>
          <a:p>
            <a:r>
              <a:rPr lang="en-US" dirty="0" smtClean="0"/>
              <a:t>[ 1 ton = 2.24 kips ]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grayscl/>
          </a:blip>
          <a:srcRect l="14690" t="35152" r="19255" b="33209"/>
          <a:stretch>
            <a:fillRect/>
          </a:stretch>
        </p:blipFill>
        <p:spPr bwMode="auto">
          <a:xfrm rot="16200000">
            <a:off x="180022" y="4468178"/>
            <a:ext cx="2230755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4114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 load </a:t>
            </a:r>
            <a:r>
              <a:rPr lang="en-US" dirty="0" smtClean="0"/>
              <a:t>: 0-700 Kips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 load:  </a:t>
            </a:r>
            <a:r>
              <a:rPr lang="en-US" dirty="0" smtClean="0"/>
              <a:t>700-999 Kips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2057400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Alterations</a:t>
            </a:r>
          </a:p>
          <a:p>
            <a:pPr>
              <a:buFontTx/>
              <a:buChar char="-"/>
            </a:pPr>
            <a:r>
              <a:rPr lang="en-US" dirty="0" smtClean="0"/>
              <a:t>Existing </a:t>
            </a:r>
            <a:r>
              <a:rPr lang="en-US" b="1" dirty="0" smtClean="0"/>
              <a:t> </a:t>
            </a:r>
            <a:r>
              <a:rPr lang="en-US" dirty="0" smtClean="0"/>
              <a:t>piles : Adequate</a:t>
            </a:r>
          </a:p>
          <a:p>
            <a:r>
              <a:rPr lang="en-US" dirty="0" smtClean="0"/>
              <a:t>	Reduction in column Size</a:t>
            </a:r>
          </a:p>
          <a:p>
            <a:r>
              <a:rPr lang="en-US" dirty="0" smtClean="0"/>
              <a:t>	Reduction in column loading </a:t>
            </a:r>
          </a:p>
          <a:p>
            <a:pPr>
              <a:buFontTx/>
              <a:buChar char="-"/>
            </a:pPr>
            <a:r>
              <a:rPr lang="en-US" dirty="0" smtClean="0"/>
              <a:t>(5) additional column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800099" y="2400301"/>
            <a:ext cx="52577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Building System : Foundation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90" name="AutoShape 6"/>
          <p:cNvSpPr>
            <a:spLocks noChangeShapeType="1"/>
          </p:cNvSpPr>
          <p:nvPr/>
        </p:nvSpPr>
        <p:spPr bwMode="auto">
          <a:xfrm>
            <a:off x="3686175" y="574675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7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828800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System</a:t>
            </a: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Slab On Grade: </a:t>
            </a:r>
          </a:p>
          <a:p>
            <a:pPr>
              <a:buFontTx/>
              <a:buChar char="-"/>
            </a:pPr>
            <a:r>
              <a:rPr lang="en-US" dirty="0" smtClean="0"/>
              <a:t>Depth: 4”</a:t>
            </a:r>
          </a:p>
          <a:p>
            <a:pPr>
              <a:buFontTx/>
              <a:buChar char="-"/>
            </a:pPr>
            <a:r>
              <a:rPr lang="en-US" dirty="0" smtClean="0"/>
              <a:t>f’c = 4000 psi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Reinforcing: </a:t>
            </a:r>
            <a:r>
              <a:rPr lang="en-US" dirty="0" smtClean="0"/>
              <a:t>Conventional Reinforcing</a:t>
            </a:r>
          </a:p>
          <a:p>
            <a:endParaRPr lang="en-US" dirty="0" smtClean="0"/>
          </a:p>
          <a:p>
            <a:r>
              <a:rPr lang="en-US" b="1" dirty="0" smtClean="0"/>
              <a:t>Deep Foundation system: </a:t>
            </a:r>
          </a:p>
          <a:p>
            <a:r>
              <a:rPr lang="en-US" dirty="0" smtClean="0"/>
              <a:t>- Augured cast in place piles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Quantity:</a:t>
            </a:r>
            <a:r>
              <a:rPr lang="en-US" dirty="0" smtClean="0"/>
              <a:t> 250 piles</a:t>
            </a:r>
          </a:p>
          <a:p>
            <a:r>
              <a:rPr lang="en-US" dirty="0" smtClean="0"/>
              <a:t>-</a:t>
            </a:r>
            <a:r>
              <a:rPr lang="en-US" u="sng" dirty="0" smtClean="0"/>
              <a:t> Size</a:t>
            </a:r>
            <a:r>
              <a:rPr lang="en-US" dirty="0" smtClean="0"/>
              <a:t>: 16” Diam.</a:t>
            </a:r>
          </a:p>
          <a:p>
            <a:pPr>
              <a:buFontTx/>
              <a:buChar char="-"/>
            </a:pPr>
            <a:r>
              <a:rPr lang="en-US" u="sng" dirty="0" smtClean="0"/>
              <a:t>Depth: </a:t>
            </a:r>
            <a:r>
              <a:rPr lang="en-US" dirty="0" smtClean="0"/>
              <a:t>60-65 ft </a:t>
            </a:r>
          </a:p>
          <a:p>
            <a:r>
              <a:rPr lang="en-US" sz="1400" dirty="0" smtClean="0"/>
              <a:t>	</a:t>
            </a:r>
          </a:p>
          <a:p>
            <a:pPr algn="ctr"/>
            <a:endParaRPr lang="en-US" dirty="0" smtClean="0"/>
          </a:p>
          <a:p>
            <a:r>
              <a:rPr lang="en-US" sz="1400" dirty="0" smtClean="0"/>
              <a:t>		</a:t>
            </a:r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66006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 l="34795" t="5978" r="38239"/>
          <a:stretch>
            <a:fillRect/>
          </a:stretch>
        </p:blipFill>
        <p:spPr bwMode="auto">
          <a:xfrm>
            <a:off x="1447800" y="2362200"/>
            <a:ext cx="1562074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Outcome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67000"/>
            <a:ext cx="457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Increase : </a:t>
            </a:r>
            <a:r>
              <a:rPr lang="en-US" sz="2400" dirty="0" smtClean="0"/>
              <a:t>3’-o”</a:t>
            </a:r>
          </a:p>
          <a:p>
            <a:pPr marL="457200" indent="-457200"/>
            <a:r>
              <a:rPr lang="en-US" sz="2000" dirty="0" smtClean="0"/>
              <a:t>- 8” added to each floor</a:t>
            </a:r>
          </a:p>
          <a:p>
            <a:r>
              <a:rPr lang="en-US" sz="2000" dirty="0" smtClean="0"/>
              <a:t>- 9’-4” maintained  </a:t>
            </a:r>
          </a:p>
          <a:p>
            <a:r>
              <a:rPr lang="en-US" sz="2000" dirty="0" smtClean="0"/>
              <a:t>          Reducing :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floor : 9’-4”</a:t>
            </a:r>
          </a:p>
          <a:p>
            <a:r>
              <a:rPr lang="en-US" sz="2000" dirty="0" smtClean="0"/>
              <a:t>	             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floor : 9’-4”</a:t>
            </a:r>
          </a:p>
          <a:p>
            <a:r>
              <a:rPr lang="en-US" sz="2000" dirty="0" smtClean="0"/>
              <a:t>Building Height : 113’- 6”</a:t>
            </a:r>
          </a:p>
          <a:p>
            <a:r>
              <a:rPr lang="en-US" sz="2000" dirty="0" smtClean="0"/>
              <a:t>At pent house : 128’-6”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FF0000"/>
                </a:solidFill>
              </a:rPr>
              <a:t>6” Over height limit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r>
              <a:rPr lang="en-US" sz="2000" u="sng" dirty="0" smtClean="0"/>
              <a:t>Solution</a:t>
            </a:r>
            <a:r>
              <a:rPr lang="en-US" sz="2000" dirty="0" smtClean="0"/>
              <a:t>: Reduction in pent house height 17’-10” : Not Considered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945866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8200" y="2209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System Summary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Outcome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057400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Finished Ceiling</a:t>
            </a:r>
          </a:p>
          <a:p>
            <a:r>
              <a:rPr lang="en-US" sz="2400" dirty="0" smtClean="0"/>
              <a:t> 	</a:t>
            </a:r>
            <a:r>
              <a:rPr lang="en-US" sz="2000" dirty="0" smtClean="0"/>
              <a:t>- Exposed Beams </a:t>
            </a:r>
          </a:p>
          <a:p>
            <a:r>
              <a:rPr lang="en-US" sz="2400" dirty="0" smtClean="0"/>
              <a:t>	</a:t>
            </a:r>
            <a:r>
              <a:rPr lang="en-US" sz="2000" strike="sngStrike" dirty="0" smtClean="0"/>
              <a:t>- Finished Ceiling </a:t>
            </a:r>
            <a:r>
              <a:rPr lang="en-US" sz="2000" dirty="0" smtClean="0"/>
              <a:t>( add additional height)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ttp://www.djc.com/stories/images/20060602/Precast%20Pavement2_big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213360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" name="Picture 9" descr="http://www.djc.com/stories/images/20060602/Precast%20Pavement2_big.jp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441960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06" name="Picture 2" descr="C:\Documents and Settings\jmd503\Local Settings\Temporary Internet Files\Content.IE5\TQ5LWB24\MMj0185588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57400"/>
            <a:ext cx="581025" cy="35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 System: Outcome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Gravity System|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057400"/>
            <a:ext cx="5943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2. Finished Ceiling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- Exposed Beams 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000" strike="sngStrike" dirty="0" smtClean="0">
                <a:solidFill>
                  <a:schemeClr val="bg1">
                    <a:lumMod val="75000"/>
                  </a:schemeClr>
                </a:solidFill>
              </a:rPr>
              <a:t>- Finished Ceiling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 add additional height)</a:t>
            </a:r>
          </a:p>
          <a:p>
            <a:endParaRPr lang="en-US" sz="2400" dirty="0" smtClean="0"/>
          </a:p>
          <a:p>
            <a:r>
              <a:rPr lang="en-US" sz="2400" dirty="0" smtClean="0"/>
              <a:t>3. Weight Increase ~ 3000 Kips </a:t>
            </a:r>
            <a:r>
              <a:rPr lang="en-US" sz="1400" dirty="0" smtClean="0"/>
              <a:t>[ 1.1 % weight increase ]</a:t>
            </a:r>
          </a:p>
          <a:p>
            <a:pPr>
              <a:buFontTx/>
              <a:buChar char="-"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smtClean="0"/>
              <a:t>Composite Topping (25psf)</a:t>
            </a:r>
          </a:p>
          <a:p>
            <a:r>
              <a:rPr lang="en-US" sz="2000" dirty="0" smtClean="0"/>
              <a:t>	  Beams ( 275 kips / floor)</a:t>
            </a:r>
          </a:p>
          <a:p>
            <a:endParaRPr lang="en-US" sz="2000" dirty="0" smtClean="0"/>
          </a:p>
          <a:p>
            <a:r>
              <a:rPr lang="en-US" sz="2000" dirty="0" smtClean="0"/>
              <a:t>Still Lightweight Structure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ttp://www.djc.com/stories/images/20060602/Precast%20Pavement2_big.jp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213360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" name="Picture 9" descr="http://www.djc.com/stories/images/20060602/Precast%20Pavement2_big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441960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06" name="Picture 2" descr="C:\Documents and Settings\jmd503\Local Settings\Temporary Internet Files\Content.IE5\TQ5LWB24\MMj01855880000[1]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2057400"/>
            <a:ext cx="581025" cy="352425"/>
          </a:xfrm>
          <a:prstGeom prst="rect">
            <a:avLst/>
          </a:prstGeom>
          <a:noFill/>
        </p:spPr>
      </p:pic>
      <p:pic>
        <p:nvPicPr>
          <p:cNvPr id="21507" name="Picture 3" descr="C:\Documents and Settings\jmd503\Local Settings\Temporary Internet Files\Content.IE5\TQ5LWB24\MMj0185588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724400"/>
            <a:ext cx="581025" cy="35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Check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905000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Check</a:t>
            </a:r>
          </a:p>
          <a:p>
            <a:endParaRPr lang="en-US" dirty="0" smtClean="0"/>
          </a:p>
          <a:p>
            <a:r>
              <a:rPr lang="en-US" dirty="0" smtClean="0"/>
              <a:t>Height increase = 3’-0”</a:t>
            </a:r>
          </a:p>
          <a:p>
            <a:r>
              <a:rPr lang="en-US" dirty="0" smtClean="0"/>
              <a:t>Weight increase =3000 Kips</a:t>
            </a:r>
          </a:p>
          <a:p>
            <a:r>
              <a:rPr lang="en-US" dirty="0" smtClean="0"/>
              <a:t>	                1.1 % increase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Seismic Base Shear = 915.27 Kips</a:t>
            </a:r>
          </a:p>
          <a:p>
            <a:r>
              <a:rPr lang="en-US" b="1" dirty="0" smtClean="0"/>
              <a:t>Over-turning Moment  = 73,601.43 Kip-Ft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000949" y="4352161"/>
            <a:ext cx="501009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4495800"/>
            <a:ext cx="2438400" cy="203132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Site Class : D</a:t>
            </a:r>
          </a:p>
          <a:p>
            <a:r>
              <a:rPr lang="en-US" dirty="0" smtClean="0"/>
              <a:t>Design Category: B</a:t>
            </a:r>
          </a:p>
          <a:p>
            <a:r>
              <a:rPr lang="en-US" dirty="0" smtClean="0"/>
              <a:t>Occupancy: I </a:t>
            </a:r>
          </a:p>
          <a:p>
            <a:r>
              <a:rPr lang="en-US" dirty="0" smtClean="0"/>
              <a:t>	R = 5.0</a:t>
            </a:r>
          </a:p>
          <a:p>
            <a:r>
              <a:rPr lang="en-US" dirty="0" smtClean="0"/>
              <a:t>	</a:t>
            </a:r>
            <a:r>
              <a:rPr lang="el-GR" dirty="0" smtClean="0"/>
              <a:t>Ω</a:t>
            </a:r>
            <a:r>
              <a:rPr lang="en-US" dirty="0" smtClean="0"/>
              <a:t> = 2.5</a:t>
            </a:r>
          </a:p>
          <a:p>
            <a:r>
              <a:rPr lang="en-US" dirty="0" smtClean="0"/>
              <a:t>	Cd = 4.5</a:t>
            </a:r>
          </a:p>
          <a:p>
            <a:endParaRPr lang="en-US" dirty="0" smtClean="0"/>
          </a:p>
        </p:txBody>
      </p:sp>
      <p:pic>
        <p:nvPicPr>
          <p:cNvPr id="13" name="Picture 12"/>
          <p:cNvPicPr/>
          <p:nvPr/>
        </p:nvPicPr>
        <p:blipFill>
          <a:blip r:embed="rId3"/>
          <a:srcRect l="54327" t="16988" r="25160" b="2666"/>
          <a:stretch>
            <a:fillRect/>
          </a:stretch>
        </p:blipFill>
        <p:spPr bwMode="auto">
          <a:xfrm>
            <a:off x="457200" y="1905000"/>
            <a:ext cx="256032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Check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905000"/>
            <a:ext cx="441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Check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Height increase = 3’-0”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Weight increase =3000 Kips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 1.1 % increase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Seismic Base Shear = 915.27 Kips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Over-turning Moment  = 73,601.43 Kip-Ft</a:t>
            </a:r>
          </a:p>
          <a:p>
            <a:endParaRPr lang="en-US" dirty="0" smtClean="0"/>
          </a:p>
          <a:p>
            <a:r>
              <a:rPr lang="en-US" dirty="0" smtClean="0"/>
              <a:t>E-Tabs Analysis:</a:t>
            </a:r>
          </a:p>
          <a:p>
            <a:pPr>
              <a:buFontTx/>
              <a:buChar char="-"/>
            </a:pPr>
            <a:r>
              <a:rPr lang="en-US" dirty="0" smtClean="0"/>
              <a:t>Flexural reinforcement</a:t>
            </a:r>
          </a:p>
          <a:p>
            <a:pPr>
              <a:buFontTx/>
              <a:buChar char="-"/>
            </a:pPr>
            <a:r>
              <a:rPr lang="en-US" dirty="0" smtClean="0"/>
              <a:t>Shear reinforcement </a:t>
            </a:r>
          </a:p>
          <a:p>
            <a:pPr>
              <a:buFontTx/>
              <a:buChar char="-"/>
            </a:pPr>
            <a:r>
              <a:rPr lang="en-US" dirty="0" smtClean="0"/>
              <a:t>Story Drift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000949" y="4352161"/>
            <a:ext cx="501009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/>
          <a:srcRect l="54327" t="16988" r="25160" b="2666"/>
          <a:stretch>
            <a:fillRect/>
          </a:stretch>
        </p:blipFill>
        <p:spPr bwMode="auto">
          <a:xfrm>
            <a:off x="457200" y="1905000"/>
            <a:ext cx="256032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3886200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Reinforcement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495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Reinforcing: </a:t>
            </a:r>
          </a:p>
          <a:p>
            <a:endParaRPr lang="en-US" dirty="0" smtClean="0"/>
          </a:p>
          <a:p>
            <a:r>
              <a:rPr lang="en-US" dirty="0" smtClean="0"/>
              <a:t>Wall #1: </a:t>
            </a:r>
            <a:r>
              <a:rPr lang="en-US" i="1" dirty="0" smtClean="0"/>
              <a:t>Adequate 	</a:t>
            </a:r>
            <a:r>
              <a:rPr lang="en-US" dirty="0" smtClean="0"/>
              <a:t>[ V: #5 @ 12” O.C]</a:t>
            </a:r>
          </a:p>
          <a:p>
            <a:r>
              <a:rPr lang="en-US" i="1" dirty="0" smtClean="0"/>
              <a:t>		</a:t>
            </a:r>
            <a:r>
              <a:rPr lang="en-US" dirty="0" smtClean="0"/>
              <a:t>[ H:#4 @ 12” O.C]</a:t>
            </a:r>
            <a:endParaRPr lang="en-US" i="1" dirty="0" smtClean="0"/>
          </a:p>
          <a:p>
            <a:r>
              <a:rPr lang="en-US" dirty="0" smtClean="0"/>
              <a:t>		B.E.: None Req’d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rcRect l="56250" t="12800" r="3205" b="5200"/>
          <a:stretch>
            <a:fillRect/>
          </a:stretch>
        </p:blipFill>
        <p:spPr bwMode="auto">
          <a:xfrm>
            <a:off x="5029200" y="3962400"/>
            <a:ext cx="39319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67400" y="2590800"/>
            <a:ext cx="152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grayscl/>
          </a:blip>
          <a:srcRect l="9412" t="8946" r="3922" b="4473"/>
          <a:stretch>
            <a:fillRect/>
          </a:stretch>
        </p:blipFill>
        <p:spPr bwMode="auto">
          <a:xfrm>
            <a:off x="228600" y="4114800"/>
            <a:ext cx="19240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3886200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Reinforcement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495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Reinforcing: </a:t>
            </a:r>
          </a:p>
          <a:p>
            <a:endParaRPr lang="en-US" dirty="0" smtClean="0"/>
          </a:p>
          <a:p>
            <a:r>
              <a:rPr lang="en-US" dirty="0" smtClean="0"/>
              <a:t>Wall #1: </a:t>
            </a:r>
            <a:r>
              <a:rPr lang="en-US" i="1" dirty="0" smtClean="0"/>
              <a:t>Adequate 	</a:t>
            </a:r>
            <a:r>
              <a:rPr lang="en-US" dirty="0" smtClean="0"/>
              <a:t>[ V: #5 @ 12” O.C]</a:t>
            </a:r>
          </a:p>
          <a:p>
            <a:r>
              <a:rPr lang="en-US" i="1" dirty="0" smtClean="0"/>
              <a:t>		</a:t>
            </a:r>
            <a:r>
              <a:rPr lang="en-US" dirty="0" smtClean="0"/>
              <a:t>[ H:#4 @ 12” O.C]</a:t>
            </a:r>
            <a:endParaRPr lang="en-US" i="1" dirty="0" smtClean="0"/>
          </a:p>
          <a:p>
            <a:r>
              <a:rPr lang="en-US" dirty="0" smtClean="0"/>
              <a:t>		B.E.: None Req’d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Wall #3: </a:t>
            </a:r>
            <a:r>
              <a:rPr lang="en-US" i="1" dirty="0" smtClean="0"/>
              <a:t>Adequate	</a:t>
            </a:r>
            <a:r>
              <a:rPr lang="en-US" dirty="0" smtClean="0"/>
              <a:t>[ #5 @ 12” O.C]</a:t>
            </a:r>
          </a:p>
          <a:p>
            <a:r>
              <a:rPr lang="en-US" dirty="0" smtClean="0"/>
              <a:t>		[ #4 @ 12” O.C]</a:t>
            </a:r>
          </a:p>
          <a:p>
            <a:r>
              <a:rPr lang="en-US" dirty="0" smtClean="0"/>
              <a:t>		B.E. : 4 ft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rcRect l="56250" t="12800" r="3205" b="5200"/>
          <a:stretch>
            <a:fillRect/>
          </a:stretch>
        </p:blipFill>
        <p:spPr bwMode="auto">
          <a:xfrm>
            <a:off x="5029200" y="3962400"/>
            <a:ext cx="39319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077200" y="2590800"/>
            <a:ext cx="152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5">
            <a:grayscl/>
          </a:blip>
          <a:srcRect l="8213" t="5882" r="3683" b="5263"/>
          <a:stretch>
            <a:fillRect/>
          </a:stretch>
        </p:blipFill>
        <p:spPr bwMode="auto">
          <a:xfrm>
            <a:off x="152401" y="4648200"/>
            <a:ext cx="1752600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Reinforcement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495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Reinforcing: </a:t>
            </a:r>
          </a:p>
          <a:p>
            <a:endParaRPr lang="en-US" dirty="0" smtClean="0"/>
          </a:p>
          <a:p>
            <a:r>
              <a:rPr lang="en-US" dirty="0" smtClean="0"/>
              <a:t>Wall #1: </a:t>
            </a:r>
            <a:r>
              <a:rPr lang="en-US" i="1" dirty="0" smtClean="0"/>
              <a:t>Adequate 	</a:t>
            </a:r>
            <a:r>
              <a:rPr lang="en-US" dirty="0" smtClean="0"/>
              <a:t>[ V: #5 @ 12” O.C]</a:t>
            </a:r>
          </a:p>
          <a:p>
            <a:r>
              <a:rPr lang="en-US" i="1" dirty="0" smtClean="0"/>
              <a:t>		</a:t>
            </a:r>
            <a:r>
              <a:rPr lang="en-US" dirty="0" smtClean="0"/>
              <a:t>[ H:#4 @ 12” O.C]</a:t>
            </a:r>
            <a:endParaRPr lang="en-US" i="1" dirty="0" smtClean="0"/>
          </a:p>
          <a:p>
            <a:r>
              <a:rPr lang="en-US" dirty="0" smtClean="0"/>
              <a:t>		B.E.: None Req’d</a:t>
            </a:r>
          </a:p>
          <a:p>
            <a:endParaRPr lang="en-US" dirty="0" smtClean="0"/>
          </a:p>
          <a:p>
            <a:r>
              <a:rPr lang="en-US" dirty="0" smtClean="0"/>
              <a:t>Wall #2: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Inadequate 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Wall #4: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Inadequate 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3886200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 l="56250" t="12800" r="3205" b="5200"/>
          <a:stretch>
            <a:fillRect/>
          </a:stretch>
        </p:blipFill>
        <p:spPr bwMode="auto">
          <a:xfrm>
            <a:off x="5029200" y="3962400"/>
            <a:ext cx="39319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848600" y="2667000"/>
            <a:ext cx="381000" cy="7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48600" y="2895600"/>
            <a:ext cx="381000" cy="7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181600"/>
            <a:ext cx="7498080" cy="12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Reinforcement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457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Reinforcing Alterations: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Wall #2: Adequate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Wall #4: Adequate 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32004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4191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2895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 : 16”</a:t>
            </a:r>
          </a:p>
          <a:p>
            <a:r>
              <a:rPr lang="en-US" dirty="0" smtClean="0"/>
              <a:t>V: </a:t>
            </a:r>
            <a:r>
              <a:rPr lang="en-US" dirty="0" smtClean="0"/>
              <a:t>Story 1-2: #8 @ 12” O.C</a:t>
            </a:r>
          </a:p>
          <a:p>
            <a:r>
              <a:rPr lang="en-US" dirty="0" smtClean="0"/>
              <a:t>H</a:t>
            </a:r>
            <a:r>
              <a:rPr lang="en-US" dirty="0" smtClean="0"/>
              <a:t>: </a:t>
            </a:r>
            <a:r>
              <a:rPr lang="en-US" dirty="0" smtClean="0"/>
              <a:t>Story 1 -2 #5 @ 12” O.C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03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 : 16” </a:t>
            </a:r>
          </a:p>
          <a:p>
            <a:r>
              <a:rPr lang="en-US" dirty="0" smtClean="0"/>
              <a:t>V</a:t>
            </a:r>
            <a:r>
              <a:rPr lang="en-US" dirty="0" smtClean="0"/>
              <a:t>: </a:t>
            </a:r>
            <a:r>
              <a:rPr lang="en-US" dirty="0" smtClean="0"/>
              <a:t>Story 1-2: #8 @ 12” O.C</a:t>
            </a:r>
          </a:p>
          <a:p>
            <a:r>
              <a:rPr lang="en-US" dirty="0" smtClean="0"/>
              <a:t>H</a:t>
            </a:r>
            <a:r>
              <a:rPr lang="en-US" dirty="0" smtClean="0"/>
              <a:t> </a:t>
            </a:r>
            <a:r>
              <a:rPr lang="en-US" dirty="0" smtClean="0"/>
              <a:t>: Story 1-2: #5 @ 12” O.C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64008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 Detail From existing drawings 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00200" y="5029200"/>
            <a:ext cx="762000" cy="457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5029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56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Boundary Reinforcing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200400" y="6248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Flexural  Reinforcing 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828800" y="6019800"/>
            <a:ext cx="762000" cy="381000"/>
          </a:xfrm>
          <a:prstGeom prst="straightConnector1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019300" y="5829300"/>
            <a:ext cx="838200" cy="304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6400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53000" y="5181600"/>
            <a:ext cx="990600" cy="304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24600" y="5029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Shear Reinforcing </a:t>
            </a:r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43600" y="51816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Drift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0574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Drift : </a:t>
            </a:r>
            <a:r>
              <a:rPr lang="en-US" dirty="0" smtClean="0"/>
              <a:t>[ </a:t>
            </a:r>
            <a:r>
              <a:rPr lang="en-US" dirty="0" smtClean="0"/>
              <a:t>ASCE7-03</a:t>
            </a:r>
            <a:r>
              <a:rPr lang="en-US" dirty="0" smtClean="0"/>
              <a:t>]</a:t>
            </a:r>
          </a:p>
          <a:p>
            <a:r>
              <a:rPr lang="en-US" dirty="0" smtClean="0"/>
              <a:t>- Amplified : C</a:t>
            </a:r>
            <a:r>
              <a:rPr lang="en-US" baseline="-25000" dirty="0" smtClean="0"/>
              <a:t>d</a:t>
            </a:r>
            <a:r>
              <a:rPr lang="en-US" dirty="0" smtClean="0"/>
              <a:t>δ</a:t>
            </a:r>
            <a:r>
              <a:rPr lang="en-US" baseline="-25000" dirty="0" smtClean="0"/>
              <a:t>ei</a:t>
            </a:r>
            <a:r>
              <a:rPr lang="en-US" dirty="0" smtClean="0"/>
              <a:t>/I</a:t>
            </a:r>
            <a:r>
              <a:rPr lang="en-US" baseline="-25000" dirty="0" smtClean="0"/>
              <a:t>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Drift Requirement = 0.020h</a:t>
            </a:r>
            <a:r>
              <a:rPr lang="en-US" baseline="-25000" dirty="0" smtClean="0"/>
              <a:t>sk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North\South (x- dir): ADEQUATE</a:t>
            </a:r>
          </a:p>
          <a:p>
            <a:r>
              <a:rPr lang="en-US" dirty="0" smtClean="0"/>
              <a:t>	Wall #1</a:t>
            </a:r>
          </a:p>
          <a:p>
            <a:r>
              <a:rPr lang="en-US" dirty="0" smtClean="0"/>
              <a:t>	Wall #3</a:t>
            </a:r>
          </a:p>
          <a:p>
            <a:endParaRPr lang="en-US" dirty="0" smtClean="0"/>
          </a:p>
          <a:p>
            <a:r>
              <a:rPr lang="en-US" dirty="0" smtClean="0"/>
              <a:t>Shear in East \ West 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INADEQUATE</a:t>
            </a:r>
          </a:p>
          <a:p>
            <a:r>
              <a:rPr lang="en-US" dirty="0" smtClean="0"/>
              <a:t>	Wall #2</a:t>
            </a:r>
          </a:p>
          <a:p>
            <a:r>
              <a:rPr lang="en-US" dirty="0" smtClean="0"/>
              <a:t>	Wall #4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3657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Drift 1.82” &lt; 2.40”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4419600" y="4648200"/>
            <a:ext cx="304800" cy="457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72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Drift 3.78” </a:t>
            </a:r>
            <a:r>
              <a:rPr lang="en-US" dirty="0" smtClean="0"/>
              <a:t>&gt;  </a:t>
            </a:r>
            <a:r>
              <a:rPr lang="en-US" dirty="0" smtClean="0"/>
              <a:t>2.40”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4419600" y="3581400"/>
            <a:ext cx="304800" cy="457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2438400"/>
            <a:ext cx="1219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 = 4.5 	</a:t>
            </a:r>
          </a:p>
          <a:p>
            <a:r>
              <a:rPr lang="en-US" sz="1400" dirty="0" smtClean="0"/>
              <a:t>h</a:t>
            </a:r>
            <a:r>
              <a:rPr lang="en-US" sz="1400" baseline="-25000" dirty="0" smtClean="0"/>
              <a:t>sk </a:t>
            </a:r>
            <a:r>
              <a:rPr lang="en-US" sz="1400" dirty="0" smtClean="0"/>
              <a:t>= 10ft	</a:t>
            </a:r>
          </a:p>
          <a:p>
            <a:r>
              <a:rPr lang="en-US" sz="1400" dirty="0" smtClean="0"/>
              <a:t>I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= 1.0 </a:t>
            </a:r>
          </a:p>
        </p:txBody>
      </p:sp>
      <p:pic>
        <p:nvPicPr>
          <p:cNvPr id="16" name="Picture 15"/>
          <p:cNvPicPr/>
          <p:nvPr/>
        </p:nvPicPr>
        <p:blipFill>
          <a:blip r:embed="rId3"/>
          <a:srcRect l="15873" r="20635"/>
          <a:stretch>
            <a:fillRect/>
          </a:stretch>
        </p:blipFill>
        <p:spPr bwMode="auto">
          <a:xfrm>
            <a:off x="304800" y="2057400"/>
            <a:ext cx="12192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cxnSp>
        <p:nvCxnSpPr>
          <p:cNvPr id="18" name="Straight Connector 17"/>
          <p:cNvCxnSpPr/>
          <p:nvPr/>
        </p:nvCxnSpPr>
        <p:spPr>
          <a:xfrm rot="5400000">
            <a:off x="-686594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00099" y="2400301"/>
            <a:ext cx="52577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38600" y="1828800"/>
            <a:ext cx="480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System </a:t>
            </a:r>
            <a:endParaRPr lang="en-US" sz="2400" dirty="0" smtClean="0"/>
          </a:p>
          <a:p>
            <a:r>
              <a:rPr lang="en-US" b="1" dirty="0" smtClean="0"/>
              <a:t>Slab</a:t>
            </a:r>
          </a:p>
          <a:p>
            <a:r>
              <a:rPr lang="en-US" dirty="0" smtClean="0"/>
              <a:t>- 2-way flat plate</a:t>
            </a:r>
          </a:p>
          <a:p>
            <a:pPr>
              <a:buFontTx/>
              <a:buChar char="-"/>
            </a:pPr>
            <a:r>
              <a:rPr lang="en-US" dirty="0" smtClean="0"/>
              <a:t> 7 ½” Thick</a:t>
            </a:r>
          </a:p>
          <a:p>
            <a:pPr>
              <a:buFontTx/>
              <a:buChar char="-"/>
            </a:pPr>
            <a:r>
              <a:rPr lang="en-US" dirty="0" smtClean="0"/>
              <a:t> f’c=6000 psi</a:t>
            </a:r>
          </a:p>
          <a:p>
            <a:r>
              <a:rPr lang="en-US" u="sng" dirty="0" smtClean="0"/>
              <a:t>Reinforcing:</a:t>
            </a:r>
            <a:r>
              <a:rPr lang="en-US" dirty="0" smtClean="0"/>
              <a:t>  Post tension tendons</a:t>
            </a:r>
          </a:p>
          <a:p>
            <a:r>
              <a:rPr lang="en-US" dirty="0" smtClean="0"/>
              <a:t> 	       Banded: North - South</a:t>
            </a:r>
          </a:p>
          <a:p>
            <a:r>
              <a:rPr lang="en-US" dirty="0" smtClean="0"/>
              <a:t>	       Uniform: East -West</a:t>
            </a:r>
          </a:p>
          <a:p>
            <a:r>
              <a:rPr lang="en-US" b="1" dirty="0" smtClean="0"/>
              <a:t>Columns</a:t>
            </a:r>
            <a:r>
              <a:rPr lang="en-US" dirty="0" smtClean="0"/>
              <a:t>	</a:t>
            </a:r>
          </a:p>
          <a:p>
            <a:r>
              <a:rPr lang="en-US" dirty="0" smtClean="0"/>
              <a:t>- (52)- cast in place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Typical Size :</a:t>
            </a:r>
            <a:r>
              <a:rPr lang="en-US" dirty="0" smtClean="0"/>
              <a:t> 16” x 28” </a:t>
            </a:r>
          </a:p>
          <a:p>
            <a:r>
              <a:rPr lang="en-US" dirty="0" smtClean="0"/>
              <a:t>- f’c = 5000 psi</a:t>
            </a:r>
          </a:p>
          <a:p>
            <a:r>
              <a:rPr lang="en-US" u="sng" dirty="0" smtClean="0"/>
              <a:t>Reinforcing</a:t>
            </a:r>
            <a:r>
              <a:rPr lang="en-US" dirty="0" smtClean="0"/>
              <a:t>:  Conventional Reinforcing</a:t>
            </a:r>
          </a:p>
          <a:p>
            <a:r>
              <a:rPr lang="en-US" dirty="0" smtClean="0"/>
              <a:t>	       Typical : (12)-#9 Base</a:t>
            </a:r>
          </a:p>
          <a:p>
            <a:r>
              <a:rPr lang="en-US" dirty="0" smtClean="0"/>
              <a:t>		     (8) - #9 Top </a:t>
            </a:r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lang="en-US" sz="3200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0" name="AutoShape 10"/>
          <p:cNvSpPr>
            <a:spLocks noChangeShapeType="1"/>
          </p:cNvSpPr>
          <p:nvPr/>
        </p:nvSpPr>
        <p:spPr bwMode="auto">
          <a:xfrm>
            <a:off x="514350" y="117475"/>
            <a:ext cx="4048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8" name="AutoShape 8"/>
          <p:cNvSpPr>
            <a:spLocks noChangeShapeType="1"/>
          </p:cNvSpPr>
          <p:nvPr/>
        </p:nvSpPr>
        <p:spPr bwMode="auto">
          <a:xfrm>
            <a:off x="4010025" y="288925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7" name="AutoShape 7"/>
          <p:cNvSpPr>
            <a:spLocks noChangeShapeType="1"/>
          </p:cNvSpPr>
          <p:nvPr/>
        </p:nvSpPr>
        <p:spPr bwMode="auto">
          <a:xfrm flipH="1">
            <a:off x="4562475" y="12700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6" name="AutoShape 6"/>
          <p:cNvSpPr>
            <a:spLocks noChangeShapeType="1"/>
          </p:cNvSpPr>
          <p:nvPr/>
        </p:nvSpPr>
        <p:spPr bwMode="auto">
          <a:xfrm>
            <a:off x="4562475" y="12700"/>
            <a:ext cx="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4" name="AutoShape 4"/>
          <p:cNvSpPr>
            <a:spLocks noChangeShapeType="1"/>
          </p:cNvSpPr>
          <p:nvPr/>
        </p:nvSpPr>
        <p:spPr bwMode="auto">
          <a:xfrm>
            <a:off x="4191000" y="288925"/>
            <a:ext cx="371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39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39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066006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 System: 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Lateral System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 l="15873" r="20635"/>
          <a:stretch>
            <a:fillRect/>
          </a:stretch>
        </p:blipFill>
        <p:spPr bwMode="auto">
          <a:xfrm>
            <a:off x="304800" y="2057400"/>
            <a:ext cx="12192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1981200" y="2057400"/>
            <a:ext cx="6934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Summary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sz="1600" dirty="0" smtClean="0"/>
              <a:t>Model assumption 100% lateral load taken by walls</a:t>
            </a:r>
          </a:p>
          <a:p>
            <a:pPr>
              <a:buFontTx/>
              <a:buChar char="-"/>
            </a:pPr>
            <a:r>
              <a:rPr lang="en-US" sz="1600" dirty="0" smtClean="0"/>
              <a:t>Original : Columns took a portion of lateral loads 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u="sng" dirty="0" smtClean="0"/>
              <a:t>Possible Solution</a:t>
            </a:r>
            <a:r>
              <a:rPr lang="en-US" sz="1600" u="sng" dirty="0" smtClean="0"/>
              <a:t>: </a:t>
            </a:r>
          </a:p>
          <a:p>
            <a:pPr>
              <a:buFontTx/>
              <a:buChar char="-"/>
            </a:pPr>
            <a:r>
              <a:rPr lang="en-US" sz="1600" dirty="0" smtClean="0"/>
              <a:t>Added Shear wall in E-W Direction</a:t>
            </a:r>
          </a:p>
          <a:p>
            <a:pPr>
              <a:buFontTx/>
              <a:buChar char="-"/>
            </a:pPr>
            <a:r>
              <a:rPr lang="en-US" sz="1600" dirty="0" smtClean="0"/>
              <a:t> Wall #5: 6’x16” </a:t>
            </a:r>
          </a:p>
          <a:p>
            <a:r>
              <a:rPr lang="en-US" sz="1600" u="sng" dirty="0" smtClean="0"/>
              <a:t>Reinforcing :</a:t>
            </a:r>
            <a:r>
              <a:rPr lang="en-US" sz="1600" dirty="0" smtClean="0"/>
              <a:t>  V: #5 @ 12” O.C </a:t>
            </a:r>
          </a:p>
          <a:p>
            <a:r>
              <a:rPr lang="en-US" sz="1600" dirty="0" smtClean="0"/>
              <a:t>	     H: #4 @ 12” O.C</a:t>
            </a:r>
          </a:p>
          <a:p>
            <a:r>
              <a:rPr lang="en-US" sz="1600" dirty="0" smtClean="0"/>
              <a:t>	     B.E: 1ft </a:t>
            </a:r>
          </a:p>
          <a:p>
            <a:endParaRPr lang="en-US" sz="1600" dirty="0" smtClean="0"/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 : Reducing Drift 2.38” &lt;  2.40”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5712" t="19321" r="75135" b="6754"/>
          <a:stretch>
            <a:fillRect/>
          </a:stretch>
        </p:blipFill>
        <p:spPr bwMode="auto">
          <a:xfrm>
            <a:off x="6324600" y="3276600"/>
            <a:ext cx="2194560" cy="338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0800000">
            <a:off x="5715000" y="4419600"/>
            <a:ext cx="1676400" cy="16002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334000" y="44196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686594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81200" y="3352800"/>
            <a:ext cx="3352800" cy="228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Erection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4" name="Picture 6" descr="C:\Users\Mike\AppData\Local\Microsoft\Windows\Temporary Internet Files\Content.IE5\1K6QK9GR\MPj040028300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228600" y="1981200"/>
            <a:ext cx="4727202" cy="46634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2895600" y="2667000"/>
            <a:ext cx="594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Erection Concerns</a:t>
            </a:r>
          </a:p>
          <a:p>
            <a:pPr>
              <a:buFontTx/>
              <a:buChar char="-"/>
            </a:pPr>
            <a:r>
              <a:rPr lang="en-US" sz="2000" dirty="0" smtClean="0"/>
              <a:t>Stripping</a:t>
            </a:r>
          </a:p>
          <a:p>
            <a:pPr>
              <a:buFontTx/>
              <a:buChar char="-"/>
            </a:pPr>
            <a:r>
              <a:rPr lang="en-US" sz="2000" dirty="0" smtClean="0"/>
              <a:t>Storing</a:t>
            </a:r>
          </a:p>
          <a:p>
            <a:pPr>
              <a:buFontTx/>
              <a:buChar char="-"/>
            </a:pPr>
            <a:r>
              <a:rPr lang="en-US" sz="2000" dirty="0" smtClean="0"/>
              <a:t>Pick Point </a:t>
            </a:r>
          </a:p>
          <a:p>
            <a:r>
              <a:rPr lang="en-US" sz="2000" b="1" dirty="0" smtClean="0"/>
              <a:t>       Line Lifts  </a:t>
            </a:r>
          </a:p>
          <a:p>
            <a:r>
              <a:rPr lang="en-US" sz="2000" dirty="0" smtClean="0"/>
              <a:t>	- eccentric moment</a:t>
            </a:r>
          </a:p>
          <a:p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248400" y="48006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6629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772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>
          <a:xfrm rot="5400000" flipH="1" flipV="1">
            <a:off x="6450330" y="4011930"/>
            <a:ext cx="914400" cy="510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0"/>
          </p:cNvCxnSpPr>
          <p:nvPr/>
        </p:nvCxnSpPr>
        <p:spPr>
          <a:xfrm rot="16200000" flipH="1">
            <a:off x="7021830" y="3950970"/>
            <a:ext cx="914400" cy="63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820694" y="3466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Erection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4" name="Picture 6" descr="C:\Users\Mike\AppData\Local\Microsoft\Windows\Temporary Internet Files\Content.IE5\1K6QK9GR\MPj040028300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228600" y="1981200"/>
            <a:ext cx="4727202" cy="46634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2895600" y="26670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Erection Concerns</a:t>
            </a:r>
          </a:p>
          <a:p>
            <a:pPr>
              <a:buFontTx/>
              <a:buChar char="-"/>
            </a:pPr>
            <a:r>
              <a:rPr lang="en-US" sz="2000" dirty="0" smtClean="0"/>
              <a:t>Stripping</a:t>
            </a:r>
          </a:p>
          <a:p>
            <a:pPr>
              <a:buFontTx/>
              <a:buChar char="-"/>
            </a:pPr>
            <a:r>
              <a:rPr lang="en-US" sz="2000" dirty="0" smtClean="0"/>
              <a:t>Storing</a:t>
            </a:r>
          </a:p>
          <a:p>
            <a:pPr>
              <a:buFontTx/>
              <a:buChar char="-"/>
            </a:pPr>
            <a:r>
              <a:rPr lang="en-US" sz="2000" dirty="0" smtClean="0"/>
              <a:t>Pick Point : Line Lifts  </a:t>
            </a:r>
          </a:p>
          <a:p>
            <a:r>
              <a:rPr lang="en-US" sz="2000" dirty="0" smtClean="0"/>
              <a:t>	- eccentric moment</a:t>
            </a:r>
          </a:p>
          <a:p>
            <a:r>
              <a:rPr lang="en-US" sz="2000" dirty="0" smtClean="0"/>
              <a:t>	- P∆ affects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172200" y="4800600"/>
            <a:ext cx="2133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6629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772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>
          <a:xfrm rot="5400000" flipH="1" flipV="1">
            <a:off x="6450330" y="4011930"/>
            <a:ext cx="914400" cy="510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0"/>
          </p:cNvCxnSpPr>
          <p:nvPr/>
        </p:nvCxnSpPr>
        <p:spPr>
          <a:xfrm rot="16200000" flipH="1">
            <a:off x="7021830" y="3950970"/>
            <a:ext cx="914400" cy="63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820694" y="3466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5600" y="4495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</a:t>
            </a:r>
            <a:endParaRPr 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Erection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4" name="Picture 6" descr="C:\Users\Mike\AppData\Local\Microsoft\Windows\Temporary Internet Files\Content.IE5\1K6QK9GR\MPj040028300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228600" y="1981200"/>
            <a:ext cx="4727202" cy="46634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2895600" y="2667000"/>
            <a:ext cx="594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Erection Concerns</a:t>
            </a:r>
          </a:p>
          <a:p>
            <a:pPr>
              <a:buFontTx/>
              <a:buChar char="-"/>
            </a:pPr>
            <a:r>
              <a:rPr lang="en-US" sz="2000" dirty="0" smtClean="0"/>
              <a:t>Stripping</a:t>
            </a:r>
          </a:p>
          <a:p>
            <a:pPr>
              <a:buFontTx/>
              <a:buChar char="-"/>
            </a:pPr>
            <a:r>
              <a:rPr lang="en-US" sz="2000" dirty="0" smtClean="0"/>
              <a:t>Storing</a:t>
            </a:r>
          </a:p>
          <a:p>
            <a:pPr>
              <a:buFontTx/>
              <a:buChar char="-"/>
            </a:pPr>
            <a:r>
              <a:rPr lang="en-US" sz="2000" dirty="0" smtClean="0"/>
              <a:t>Pick Point : Line Lifts  </a:t>
            </a:r>
          </a:p>
          <a:p>
            <a:r>
              <a:rPr lang="en-US" sz="2000" dirty="0" smtClean="0"/>
              <a:t>	- eccentric moment</a:t>
            </a:r>
          </a:p>
          <a:p>
            <a:r>
              <a:rPr lang="en-US" sz="2000" dirty="0" smtClean="0"/>
              <a:t>	- P∆ affects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SAFTEY FACTOR = 1.2 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172200" y="4800600"/>
            <a:ext cx="2133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6629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772400" y="4724400"/>
            <a:ext cx="45719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>
          <a:xfrm rot="5400000" flipH="1" flipV="1">
            <a:off x="6450330" y="4011930"/>
            <a:ext cx="914400" cy="510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0"/>
          </p:cNvCxnSpPr>
          <p:nvPr/>
        </p:nvCxnSpPr>
        <p:spPr>
          <a:xfrm rot="16200000" flipH="1">
            <a:off x="7021830" y="3950970"/>
            <a:ext cx="914400" cy="63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820694" y="3466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5600" y="4495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895600" y="4876800"/>
            <a:ext cx="2743200" cy="38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Erection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21280" y="807720"/>
            <a:ext cx="3749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19400" y="2743200"/>
            <a:ext cx="12763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415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33800" y="3200400"/>
            <a:ext cx="361950" cy="1476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415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3352800" y="1981200"/>
            <a:ext cx="2057400" cy="21336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276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2</a:t>
            </a:r>
          </a:p>
          <a:p>
            <a:r>
              <a:rPr lang="en-US" dirty="0" smtClean="0"/>
              <a:t>15,500 sqft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105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Building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66800" y="2438400"/>
            <a:ext cx="6705600" cy="3733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7" idx="0"/>
            <a:endCxn id="1028" idx="5"/>
          </p:cNvCxnSpPr>
          <p:nvPr/>
        </p:nvCxnSpPr>
        <p:spPr>
          <a:xfrm rot="16200000" flipH="1">
            <a:off x="4360409" y="3053851"/>
            <a:ext cx="754342" cy="74264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43400" y="30480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Crane: Saddle Jib tower crane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2819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Lay down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54288" y="373231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Lay down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66800" y="2362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2362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210594" y="2513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91000" y="2362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334794" y="2590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91200" y="2362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00" y="5562600"/>
            <a:ext cx="2667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Building 1A-1B Begin in Aug 2007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LEEDS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pmthink.com/LEEDGreenProject0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1905000"/>
            <a:ext cx="3167104" cy="475488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733800" y="20574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Material Recourses: </a:t>
            </a:r>
          </a:p>
          <a:p>
            <a:pPr lvl="0"/>
            <a:r>
              <a:rPr lang="en-US" b="1" dirty="0" smtClean="0"/>
              <a:t>	</a:t>
            </a:r>
            <a:r>
              <a:rPr lang="en-US" dirty="0" smtClean="0"/>
              <a:t>Reusable</a:t>
            </a:r>
          </a:p>
          <a:p>
            <a:pPr lvl="0"/>
            <a:r>
              <a:rPr lang="en-US" dirty="0" smtClean="0"/>
              <a:t>	Corrosion control                 Maintenance  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Production:</a:t>
            </a:r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	Material Waste : 2.5% </a:t>
            </a:r>
          </a:p>
          <a:p>
            <a:pPr lvl="0"/>
            <a:r>
              <a:rPr lang="en-US" dirty="0" smtClean="0"/>
              <a:t>	Water Reuse : 95%</a:t>
            </a:r>
            <a:endParaRPr lang="en-US" b="1" dirty="0" smtClean="0"/>
          </a:p>
          <a:p>
            <a:pPr lvl="0"/>
            <a:r>
              <a:rPr lang="en-US" b="1" dirty="0" smtClean="0"/>
              <a:t>Energy:</a:t>
            </a:r>
            <a:endParaRPr lang="en-US" dirty="0" smtClean="0"/>
          </a:p>
          <a:p>
            <a:pPr lvl="0"/>
            <a:r>
              <a:rPr lang="en-US" dirty="0" smtClean="0"/>
              <a:t>	Possibility : passive solar system</a:t>
            </a:r>
          </a:p>
          <a:p>
            <a:pPr lvl="0"/>
            <a:r>
              <a:rPr lang="en-US" dirty="0" smtClean="0"/>
              <a:t>	Production: slag cement &amp; silica fumes </a:t>
            </a:r>
          </a:p>
          <a:p>
            <a:pPr lvl="0"/>
            <a:r>
              <a:rPr lang="en-US" b="1" dirty="0" smtClean="0"/>
              <a:t>Reuse:  </a:t>
            </a:r>
          </a:p>
          <a:p>
            <a:pPr lvl="0"/>
            <a:r>
              <a:rPr lang="en-US" b="1" dirty="0" smtClean="0"/>
              <a:t>	</a:t>
            </a:r>
            <a:r>
              <a:rPr lang="en-US" dirty="0" smtClean="0"/>
              <a:t>Modular pieces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2819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586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RE-USE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LEEDS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pmthink.com/LEEDGreenProject0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905000"/>
            <a:ext cx="3167104" cy="475488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733800" y="20574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Material Recourses: </a:t>
            </a:r>
          </a:p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Reusable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Corrosion control                 Maintenance  </a:t>
            </a:r>
          </a:p>
          <a:p>
            <a:pPr lvl="0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Production: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Material Waste : 2.5% 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Water Reuse : 95%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Energy: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Possibility : passive solar system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Production: slag cement &amp; silica fumes </a:t>
            </a:r>
          </a:p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Reuse:  </a:t>
            </a:r>
          </a:p>
          <a:p>
            <a:pPr lv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Modular pieces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2819400"/>
            <a:ext cx="609600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586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RE-USE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657600"/>
            <a:ext cx="73914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23/27 : LEEDS CERTIFIED BUILDING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Cost &amp; Schedule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Analysis : </a:t>
            </a:r>
            <a:r>
              <a:rPr lang="en-US" dirty="0" smtClean="0"/>
              <a:t>materials and labor</a:t>
            </a:r>
          </a:p>
          <a:p>
            <a:r>
              <a:rPr lang="en-US" dirty="0" smtClean="0"/>
              <a:t>Pre-Cast System:</a:t>
            </a:r>
          </a:p>
          <a:p>
            <a:r>
              <a:rPr lang="en-US" dirty="0" smtClean="0"/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$750,000.00 / Floor</a:t>
            </a:r>
          </a:p>
          <a:p>
            <a:r>
              <a:rPr lang="en-US" dirty="0" smtClean="0"/>
              <a:t>Post Tension System :</a:t>
            </a:r>
          </a:p>
          <a:p>
            <a:r>
              <a:rPr lang="en-US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600,000.00 / Floor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Pre-Cast : $ 2,000,000.00 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grayscl/>
          </a:blip>
          <a:stretch>
            <a:fillRect/>
          </a:stretch>
        </p:blipFill>
        <p:spPr bwMode="auto">
          <a:xfrm>
            <a:off x="3962400" y="2286000"/>
            <a:ext cx="4746796" cy="1197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810000" y="2209800"/>
            <a:ext cx="5029200" cy="13716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grayscl/>
          </a:blip>
          <a:stretch>
            <a:fillRect/>
          </a:stretch>
        </p:blipFill>
        <p:spPr bwMode="auto">
          <a:xfrm>
            <a:off x="3886200" y="3810000"/>
            <a:ext cx="4879806" cy="46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810000" y="3581400"/>
            <a:ext cx="5029200" cy="8382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009900" y="3086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3048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48006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Fact:</a:t>
            </a:r>
          </a:p>
          <a:p>
            <a:pPr>
              <a:buFontTx/>
              <a:buChar char="-"/>
            </a:pPr>
            <a:r>
              <a:rPr lang="en-US" dirty="0" smtClean="0"/>
              <a:t>Considering 	- Scaffolding</a:t>
            </a:r>
          </a:p>
          <a:p>
            <a:pPr lvl="4">
              <a:buFontTx/>
              <a:buChar char="-"/>
            </a:pPr>
            <a:r>
              <a:rPr lang="en-US" dirty="0" smtClean="0"/>
              <a:t> Shoring</a:t>
            </a:r>
          </a:p>
          <a:p>
            <a:pPr lvl="4">
              <a:buFontTx/>
              <a:buChar char="-"/>
            </a:pPr>
            <a:r>
              <a:rPr lang="en-US" dirty="0" smtClean="0"/>
              <a:t> Formwork</a:t>
            </a:r>
          </a:p>
          <a:p>
            <a:r>
              <a:rPr lang="en-US" dirty="0" smtClean="0"/>
              <a:t>Cost would balance out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Cost &amp; Schedule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3733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Analysis 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materials and labor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Pre-Cast System: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$750,000.00 / Floor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 Tension System :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600,000.00 / Floor</a:t>
            </a:r>
          </a:p>
          <a:p>
            <a:r>
              <a:rPr lang="en-US" sz="2000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Pre-Cast : $ 2,000,000.00 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962400" y="2286000"/>
            <a:ext cx="4746796" cy="1197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810000" y="2209800"/>
            <a:ext cx="5029200" cy="13716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886200" y="3810000"/>
            <a:ext cx="4879806" cy="46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810000" y="3581400"/>
            <a:ext cx="5029200" cy="8382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2743200"/>
            <a:ext cx="45720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009900" y="3086100"/>
            <a:ext cx="685800" cy="60960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3048000"/>
            <a:ext cx="60960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1910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Analysis:</a:t>
            </a:r>
            <a:r>
              <a:rPr lang="en-US" dirty="0" smtClean="0"/>
              <a:t> Gravity System and shear walls</a:t>
            </a:r>
          </a:p>
          <a:p>
            <a:r>
              <a:rPr lang="en-US" dirty="0" smtClean="0"/>
              <a:t>Pre-Cast System:</a:t>
            </a:r>
          </a:p>
          <a:p>
            <a:r>
              <a:rPr lang="en-US" dirty="0" smtClean="0"/>
              <a:t>62,000 in</a:t>
            </a:r>
            <a:r>
              <a:rPr lang="en-US" baseline="30000" dirty="0" smtClean="0"/>
              <a:t>2</a:t>
            </a:r>
            <a:r>
              <a:rPr lang="en-US" dirty="0" smtClean="0"/>
              <a:t> /week</a:t>
            </a:r>
          </a:p>
          <a:p>
            <a:r>
              <a:rPr lang="en-US" dirty="0" smtClean="0"/>
              <a:t>	(2) Floor every 11 days</a:t>
            </a:r>
          </a:p>
          <a:p>
            <a:r>
              <a:rPr lang="en-US" dirty="0" smtClean="0"/>
              <a:t>Post Tension:</a:t>
            </a:r>
          </a:p>
          <a:p>
            <a:r>
              <a:rPr lang="en-US" dirty="0" smtClean="0"/>
              <a:t>	(2) Floors every 12 days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Overall : 11 Day Saving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38600" y="4648200"/>
          <a:ext cx="4560570" cy="1600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20190"/>
                <a:gridCol w="1520190"/>
                <a:gridCol w="152019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Member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Quantity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Total Area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Column #1 </a:t>
                      </a:r>
                      <a:r>
                        <a:rPr lang="en-US" sz="900" dirty="0"/>
                        <a:t>[20x20]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24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66.69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Column #2 </a:t>
                      </a:r>
                      <a:r>
                        <a:rPr lang="en-US" sz="900" dirty="0"/>
                        <a:t>[16x16]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10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17.68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Column #3 </a:t>
                      </a:r>
                      <a:r>
                        <a:rPr lang="en-US" sz="900" dirty="0"/>
                        <a:t>[24x24]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23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92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L-Beams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31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9424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T-Beams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34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16 320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R-Beams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1728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Planks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200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50,600 in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TOTAL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6286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/>
                        <a:t>78,249 in</a:t>
                      </a:r>
                      <a:r>
                        <a:rPr lang="en-US" sz="1100" u="sng" baseline="30000" dirty="0"/>
                        <a:t>2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Architecturally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Concerns </a:t>
            </a:r>
          </a:p>
          <a:p>
            <a:pPr marL="342900" indent="-342900">
              <a:buAutoNum type="arabicPeriod"/>
            </a:pPr>
            <a:r>
              <a:rPr lang="en-US" dirty="0" smtClean="0"/>
              <a:t>Additional Columns</a:t>
            </a:r>
          </a:p>
          <a:p>
            <a:pPr marL="342900" indent="-342900"/>
            <a:r>
              <a:rPr lang="en-US" dirty="0" smtClean="0"/>
              <a:t>	- Reducing rentable space</a:t>
            </a:r>
          </a:p>
          <a:p>
            <a:pPr marL="342900" indent="-342900"/>
            <a:r>
              <a:rPr lang="en-US" dirty="0" smtClean="0"/>
              <a:t>	- Reducing window 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715"/>
          <a:stretch>
            <a:fillRect/>
          </a:stretch>
        </p:blipFill>
        <p:spPr bwMode="auto">
          <a:xfrm>
            <a:off x="3657600" y="3733800"/>
            <a:ext cx="5212080" cy="273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3200400" cy="238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52400" y="4038600"/>
            <a:ext cx="3581400" cy="26670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733800" y="5257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38600" y="1828800"/>
            <a:ext cx="480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System </a:t>
            </a:r>
            <a:endParaRPr lang="en-US" sz="2400" dirty="0" smtClean="0"/>
          </a:p>
          <a:p>
            <a:r>
              <a:rPr lang="en-US" b="1" dirty="0" smtClean="0"/>
              <a:t>Slab</a:t>
            </a:r>
          </a:p>
          <a:p>
            <a:r>
              <a:rPr lang="en-US" dirty="0" smtClean="0"/>
              <a:t>- 2-way flat plate</a:t>
            </a:r>
          </a:p>
          <a:p>
            <a:pPr>
              <a:buFontTx/>
              <a:buChar char="-"/>
            </a:pPr>
            <a:r>
              <a:rPr lang="en-US" dirty="0" smtClean="0"/>
              <a:t>7 ½” Thick</a:t>
            </a:r>
          </a:p>
          <a:p>
            <a:pPr>
              <a:buFontTx/>
              <a:buChar char="-"/>
            </a:pPr>
            <a:r>
              <a:rPr lang="en-US" dirty="0" smtClean="0"/>
              <a:t>f’c=6000 psi</a:t>
            </a:r>
          </a:p>
          <a:p>
            <a:r>
              <a:rPr lang="en-US" u="sng" dirty="0" smtClean="0"/>
              <a:t>Reinforcing: </a:t>
            </a:r>
            <a:r>
              <a:rPr lang="en-US" dirty="0" smtClean="0"/>
              <a:t>Post tension tendons</a:t>
            </a:r>
          </a:p>
          <a:p>
            <a:r>
              <a:rPr lang="en-US" dirty="0" smtClean="0"/>
              <a:t> 	       Banded: North - South</a:t>
            </a:r>
          </a:p>
          <a:p>
            <a:r>
              <a:rPr lang="en-US" dirty="0" smtClean="0"/>
              <a:t>	       Uniform: East -West</a:t>
            </a:r>
          </a:p>
          <a:p>
            <a:r>
              <a:rPr lang="en-US" b="1" dirty="0" smtClean="0"/>
              <a:t>Columns</a:t>
            </a:r>
            <a:r>
              <a:rPr lang="en-US" dirty="0" smtClean="0"/>
              <a:t>	</a:t>
            </a:r>
          </a:p>
          <a:p>
            <a:r>
              <a:rPr lang="en-US" dirty="0" smtClean="0"/>
              <a:t>- (52)- cast in place</a:t>
            </a:r>
          </a:p>
          <a:p>
            <a:r>
              <a:rPr lang="en-US" dirty="0" smtClean="0"/>
              <a:t>- Size : 16” x 28” </a:t>
            </a:r>
          </a:p>
          <a:p>
            <a:r>
              <a:rPr lang="en-US" dirty="0" smtClean="0"/>
              <a:t>- f’c = 5000 psi</a:t>
            </a:r>
          </a:p>
          <a:p>
            <a:r>
              <a:rPr lang="en-US" u="sng" dirty="0" smtClean="0"/>
              <a:t>Reinforcing:  </a:t>
            </a:r>
          </a:p>
          <a:p>
            <a:endParaRPr lang="en-US" b="1" dirty="0" smtClean="0"/>
          </a:p>
          <a:p>
            <a:r>
              <a:rPr lang="en-US" b="1" dirty="0" smtClean="0"/>
              <a:t>Loading</a:t>
            </a:r>
          </a:p>
          <a:p>
            <a:pPr>
              <a:buFontTx/>
              <a:buChar char="-"/>
            </a:pPr>
            <a:r>
              <a:rPr lang="en-US" dirty="0" smtClean="0"/>
              <a:t>Pattern : 100 psf corridor </a:t>
            </a:r>
          </a:p>
          <a:p>
            <a:pPr>
              <a:buFontTx/>
              <a:buChar char="-"/>
            </a:pPr>
            <a:r>
              <a:rPr lang="en-US" dirty="0" smtClean="0"/>
              <a:t>White : 40 psf residential </a:t>
            </a:r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lang="en-US" sz="3200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Gravity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0" name="AutoShape 10"/>
          <p:cNvSpPr>
            <a:spLocks noChangeShapeType="1"/>
          </p:cNvSpPr>
          <p:nvPr/>
        </p:nvSpPr>
        <p:spPr bwMode="auto">
          <a:xfrm>
            <a:off x="514350" y="117475"/>
            <a:ext cx="4048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8" name="AutoShape 8"/>
          <p:cNvSpPr>
            <a:spLocks noChangeShapeType="1"/>
          </p:cNvSpPr>
          <p:nvPr/>
        </p:nvSpPr>
        <p:spPr bwMode="auto">
          <a:xfrm>
            <a:off x="4010025" y="288925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7" name="AutoShape 7"/>
          <p:cNvSpPr>
            <a:spLocks noChangeShapeType="1"/>
          </p:cNvSpPr>
          <p:nvPr/>
        </p:nvSpPr>
        <p:spPr bwMode="auto">
          <a:xfrm flipH="1">
            <a:off x="4562475" y="12700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6" name="AutoShape 6"/>
          <p:cNvSpPr>
            <a:spLocks noChangeShapeType="1"/>
          </p:cNvSpPr>
          <p:nvPr/>
        </p:nvSpPr>
        <p:spPr bwMode="auto">
          <a:xfrm>
            <a:off x="4562475" y="12700"/>
            <a:ext cx="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4" name="AutoShape 4"/>
          <p:cNvSpPr>
            <a:spLocks noChangeShapeType="1"/>
          </p:cNvSpPr>
          <p:nvPr/>
        </p:nvSpPr>
        <p:spPr bwMode="auto">
          <a:xfrm>
            <a:off x="4191000" y="288925"/>
            <a:ext cx="371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39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25392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16200000">
            <a:off x="-495300" y="25527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066006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257300" y="3390900"/>
            <a:ext cx="3200400" cy="1905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0" y="5943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Architecturally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Concerns </a:t>
            </a:r>
          </a:p>
          <a:p>
            <a:pPr marL="342900" indent="-342900">
              <a:buAutoNum type="arabicPeriod"/>
            </a:pPr>
            <a:r>
              <a:rPr lang="en-US" dirty="0" smtClean="0"/>
              <a:t>Additional Columns</a:t>
            </a:r>
          </a:p>
          <a:p>
            <a:pPr marL="342900" indent="-342900"/>
            <a:r>
              <a:rPr lang="en-US" dirty="0" smtClean="0"/>
              <a:t>	- Reducing rentable space</a:t>
            </a:r>
          </a:p>
          <a:p>
            <a:pPr marL="342900" indent="-342900"/>
            <a:r>
              <a:rPr lang="en-US" dirty="0" smtClean="0"/>
              <a:t>	- Reducing window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Architectural Solution</a:t>
            </a:r>
          </a:p>
          <a:p>
            <a:pPr marL="342900" indent="-342900"/>
            <a:r>
              <a:rPr lang="en-US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715"/>
          <a:stretch>
            <a:fillRect/>
          </a:stretch>
        </p:blipFill>
        <p:spPr bwMode="auto">
          <a:xfrm>
            <a:off x="3657600" y="3733800"/>
            <a:ext cx="5212080" cy="273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3566160" cy="27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733800" y="5257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4038600"/>
            <a:ext cx="3581400" cy="26670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Constructability: Architecturally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Constructability |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Concerns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Additional Columns</a:t>
            </a:r>
          </a:p>
          <a:p>
            <a:pPr marL="342900" indent="-34290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- Reducing rentable space</a:t>
            </a:r>
          </a:p>
          <a:p>
            <a:pPr marL="342900" indent="-34290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	- Reducing window  </a:t>
            </a:r>
          </a:p>
          <a:p>
            <a:pPr marL="342900" indent="-342900"/>
            <a:r>
              <a:rPr lang="en-US" dirty="0" smtClean="0"/>
              <a:t>2. Exposed Ceiling Grid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715"/>
          <a:stretch>
            <a:fillRect/>
          </a:stretch>
        </p:blipFill>
        <p:spPr bwMode="auto">
          <a:xfrm>
            <a:off x="3657600" y="3733800"/>
            <a:ext cx="5212080" cy="273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733800" y="5257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4038600"/>
            <a:ext cx="3581400" cy="26670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3279225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| Constructability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Conclusion |       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6248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http://www.cityvistadc.com/images/photogallery/progress/large/07-1003-Progress-Photo-026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81000" y="4953000"/>
            <a:ext cx="2068286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http://www.cityvistadc.com/images/photogallery/progress/large/07-1003-Progress-Photo-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2057400" cy="144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://www.cityvistadc.com/images/photogallery/progress/large/07-1003-Progress-Photo-019.jp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81000" y="2057400"/>
            <a:ext cx="2046513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/>
          <p:cNvCxnSpPr/>
          <p:nvPr/>
        </p:nvCxnSpPr>
        <p:spPr>
          <a:xfrm rot="5400000">
            <a:off x="228600" y="4343400"/>
            <a:ext cx="502920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1981200"/>
            <a:ext cx="609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Pre-cast is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better solution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Tension System: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Height: </a:t>
            </a:r>
            <a:r>
              <a:rPr lang="en-US" dirty="0" smtClean="0"/>
              <a:t> Not as restricting </a:t>
            </a:r>
            <a:endParaRPr lang="en-US" u="sng" dirty="0" smtClean="0"/>
          </a:p>
          <a:p>
            <a:pPr marL="342900" indent="-342900">
              <a:buAutoNum type="arabicPeriod"/>
            </a:pPr>
            <a:r>
              <a:rPr lang="en-US" u="sng" dirty="0" smtClean="0"/>
              <a:t>Architecture: </a:t>
            </a:r>
            <a:r>
              <a:rPr lang="en-US" dirty="0" smtClean="0"/>
              <a:t> Irregular grid	       Open plan condos</a:t>
            </a:r>
          </a:p>
          <a:p>
            <a:pPr marL="342900" indent="-342900">
              <a:buAutoNum type="arabicPeriod" startAt="2"/>
            </a:pPr>
            <a:r>
              <a:rPr lang="en-US" u="sng" dirty="0" smtClean="0"/>
              <a:t>Economically:</a:t>
            </a:r>
            <a:r>
              <a:rPr lang="en-US" dirty="0" smtClean="0"/>
              <a:t> Post-tension less concrete	        Cheaper  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15200" y="3657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3352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5791200" cy="914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|  Proposal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 Gravity System | Lateral System | Constructability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Conclusion |       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6248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http://www.cityvistadc.com/images/photogallery/progress/large/07-1003-Progress-Photo-026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81000" y="4953000"/>
            <a:ext cx="2068286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http://www.cityvistadc.com/images/photogallery/progress/large/07-1003-Progress-Photo-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2057400" cy="144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://www.cityvistadc.com/images/photogallery/progress/large/07-1003-Progress-Photo-019.jpg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81000" y="2057400"/>
            <a:ext cx="2046513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/>
          <p:cNvCxnSpPr/>
          <p:nvPr/>
        </p:nvCxnSpPr>
        <p:spPr>
          <a:xfrm rot="5400000">
            <a:off x="228600" y="4343400"/>
            <a:ext cx="502920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19812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Pre-cast is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better solution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Tension System:</a:t>
            </a:r>
          </a:p>
          <a:p>
            <a:pPr marL="342900" indent="-342900">
              <a:buAutoNum type="arabicPeriod"/>
            </a:pP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Height: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Not as restricting </a:t>
            </a:r>
            <a:endParaRPr lang="en-US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Architecture: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Irregular grid	       Open plan condos</a:t>
            </a:r>
          </a:p>
          <a:p>
            <a:pPr marL="342900" indent="-342900">
              <a:buAutoNum type="arabicPeriod" startAt="2"/>
            </a:pP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Economically: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Post-tension less concrete	        Cheaper  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If ……. </a:t>
            </a:r>
          </a:p>
          <a:p>
            <a:pPr marL="342900" indent="-342900"/>
            <a:r>
              <a:rPr lang="en-US" dirty="0" smtClean="0"/>
              <a:t>Incorporation in preliminary design </a:t>
            </a:r>
          </a:p>
          <a:p>
            <a:pPr marL="342900" indent="-342900"/>
            <a:r>
              <a:rPr lang="en-US" dirty="0" smtClean="0"/>
              <a:t>	1. Height Limit</a:t>
            </a:r>
          </a:p>
          <a:p>
            <a:pPr marL="342900" indent="-342900"/>
            <a:r>
              <a:rPr lang="en-US" dirty="0" smtClean="0"/>
              <a:t>	2. Finished Ceiling</a:t>
            </a:r>
          </a:p>
          <a:p>
            <a:pPr marL="342900" indent="-342900"/>
            <a:r>
              <a:rPr lang="en-US" dirty="0" smtClean="0"/>
              <a:t>	3. LEEDS possibility</a:t>
            </a:r>
          </a:p>
          <a:p>
            <a:pPr marL="342900" indent="-342900"/>
            <a:r>
              <a:rPr lang="en-US" dirty="0" smtClean="0"/>
              <a:t>	4. Fast onsite erection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15200" y="3657600"/>
            <a:ext cx="533400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3352800"/>
            <a:ext cx="914400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9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dirty="0" smtClean="0"/>
              <a:t>SK&amp; A Engineering</a:t>
            </a:r>
          </a:p>
          <a:p>
            <a:pPr algn="ctr">
              <a:buFontTx/>
              <a:buChar char="-"/>
            </a:pPr>
            <a:r>
              <a:rPr lang="en-US" dirty="0" smtClean="0"/>
              <a:t>Davis Construction</a:t>
            </a:r>
          </a:p>
          <a:p>
            <a:pPr algn="ctr">
              <a:buFontTx/>
              <a:buChar char="-"/>
            </a:pPr>
            <a:r>
              <a:rPr lang="en-US" dirty="0" smtClean="0"/>
              <a:t>Faculty</a:t>
            </a:r>
          </a:p>
          <a:p>
            <a:pPr algn="ctr">
              <a:buFontTx/>
              <a:buChar char="-"/>
            </a:pPr>
            <a:r>
              <a:rPr lang="en-US" dirty="0" smtClean="0"/>
              <a:t>Friends and Family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257800"/>
            <a:ext cx="477999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800099" y="2400301"/>
            <a:ext cx="52577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Lateral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Building Stats |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Preliminary Design | Gravity System  |  Lateral System  |  Constructability  | Conclusion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066006" y="4343400"/>
            <a:ext cx="5029994" cy="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1828800"/>
            <a:ext cx="480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System </a:t>
            </a:r>
          </a:p>
          <a:p>
            <a:r>
              <a:rPr lang="en-US" b="1" dirty="0" smtClean="0"/>
              <a:t>Shear Walls </a:t>
            </a:r>
          </a:p>
          <a:p>
            <a:pPr>
              <a:buFontTx/>
              <a:buChar char="-"/>
            </a:pPr>
            <a:r>
              <a:rPr lang="en-US" dirty="0" smtClean="0"/>
              <a:t>(4) Shear Walls </a:t>
            </a:r>
          </a:p>
          <a:p>
            <a:pPr>
              <a:buFontTx/>
              <a:buChar char="-"/>
            </a:pPr>
            <a:r>
              <a:rPr lang="en-US" dirty="0" smtClean="0"/>
              <a:t>Cast in place</a:t>
            </a:r>
          </a:p>
          <a:p>
            <a:pPr>
              <a:buFontTx/>
              <a:buChar char="-"/>
            </a:pPr>
            <a:r>
              <a:rPr lang="en-US" dirty="0" smtClean="0"/>
              <a:t>f’c = 5000 psi</a:t>
            </a:r>
          </a:p>
          <a:p>
            <a:r>
              <a:rPr lang="en-US" dirty="0" smtClean="0"/>
              <a:t>	Wall 1 : 1ft x  11 ft  </a:t>
            </a:r>
          </a:p>
          <a:p>
            <a:r>
              <a:rPr lang="en-US" dirty="0" smtClean="0"/>
              <a:t>	Wall 2 : 1 ft x 13 ft</a:t>
            </a:r>
          </a:p>
          <a:p>
            <a:r>
              <a:rPr lang="en-US" dirty="0" smtClean="0"/>
              <a:t>	Wall 3 : 1 ft x 18 ft</a:t>
            </a:r>
          </a:p>
          <a:p>
            <a:r>
              <a:rPr lang="en-US" dirty="0" smtClean="0"/>
              <a:t>	Wall 4 : 1 ft x 13 ft</a:t>
            </a:r>
          </a:p>
          <a:p>
            <a:pPr>
              <a:buFontTx/>
              <a:buChar char="-"/>
            </a:pPr>
            <a:r>
              <a:rPr lang="en-US" u="sng" dirty="0" smtClean="0"/>
              <a:t>Reinforcing</a:t>
            </a:r>
            <a:r>
              <a:rPr lang="en-US" dirty="0" smtClean="0"/>
              <a:t>:  	</a:t>
            </a:r>
          </a:p>
          <a:p>
            <a:pPr lvl="3"/>
            <a:r>
              <a:rPr lang="en-US" dirty="0" smtClean="0"/>
              <a:t>Flexural : #5 @ 12” O.C </a:t>
            </a:r>
          </a:p>
          <a:p>
            <a:pPr lvl="3"/>
            <a:r>
              <a:rPr lang="en-US" dirty="0" smtClean="0"/>
              <a:t>Shear : # 4 @ 12” O.C </a:t>
            </a:r>
          </a:p>
          <a:p>
            <a:pPr lvl="3"/>
            <a:r>
              <a:rPr lang="en-US" dirty="0" smtClean="0"/>
              <a:t>Varying Boundary Reinforcing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219200" y="5562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2743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24200" y="381000"/>
            <a:ext cx="5486400" cy="6736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Proposal: Objectives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10000"/>
          </a:blip>
          <a:srcRect t="9259" b="13580"/>
          <a:stretch>
            <a:fillRect/>
          </a:stretch>
        </p:blipFill>
        <p:spPr bwMode="auto">
          <a:xfrm rot="16200000">
            <a:off x="-1230909" y="3402051"/>
            <a:ext cx="499165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971800" y="1981201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OBEJECTIVES</a:t>
            </a:r>
          </a:p>
          <a:p>
            <a:pPr marL="342900" indent="-342900" algn="ctr"/>
            <a:r>
              <a:rPr lang="en-US" sz="24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Gravity System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dirty="0" smtClean="0"/>
              <a:t>Developer Options  </a:t>
            </a:r>
          </a:p>
          <a:p>
            <a:pPr marL="342900" indent="-342900"/>
            <a:r>
              <a:rPr lang="en-US" dirty="0" smtClean="0"/>
              <a:t>				</a:t>
            </a:r>
          </a:p>
          <a:p>
            <a:pPr marL="342900" indent="-342900"/>
            <a:r>
              <a:rPr lang="en-US" dirty="0" smtClean="0"/>
              <a:t>				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Proposal 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 |  Gravity System  |  Lateral System  |  Constructability  |  Conclusion 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00600" y="32004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Julie Davis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Structural Option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Vista |Building 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cityvistadc.com/images/photogallery/vision/large/05008_cam10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723" r="28511"/>
          <a:stretch>
            <a:fillRect/>
          </a:stretch>
        </p:blipFill>
        <p:spPr bwMode="auto">
          <a:xfrm>
            <a:off x="0" y="304800"/>
            <a:ext cx="685800" cy="8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486400" cy="6736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Proposal: Post Tension System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10000"/>
          </a:blip>
          <a:srcRect t="9259" b="13580"/>
          <a:stretch>
            <a:fillRect/>
          </a:stretch>
        </p:blipFill>
        <p:spPr bwMode="auto">
          <a:xfrm rot="16200000">
            <a:off x="-1230909" y="3402051"/>
            <a:ext cx="499165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971800" y="1981200"/>
            <a:ext cx="5867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Tension System</a:t>
            </a:r>
          </a:p>
          <a:p>
            <a:r>
              <a:rPr lang="en-US" i="1" dirty="0" smtClean="0"/>
              <a:t>Advantages</a:t>
            </a:r>
          </a:p>
          <a:p>
            <a:pPr marL="342900" indent="-342900">
              <a:buAutoNum type="arabicPeriod"/>
            </a:pPr>
            <a:r>
              <a:rPr lang="en-US" dirty="0" smtClean="0"/>
              <a:t>Floor to Floor Height = 9’-4”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Slab thickness = 7 ½” </a:t>
            </a:r>
          </a:p>
          <a:p>
            <a:pPr marL="342900" indent="-342900">
              <a:buAutoNum type="arabicPeriod"/>
            </a:pPr>
            <a:r>
              <a:rPr lang="en-US" dirty="0" smtClean="0"/>
              <a:t>Irregular Column Grid	     Long Clear Spans</a:t>
            </a:r>
          </a:p>
          <a:p>
            <a:pPr marL="342900" indent="-342900"/>
            <a:r>
              <a:rPr lang="en-US" dirty="0" smtClean="0"/>
              <a:t>				     Open Plan Condos  </a:t>
            </a:r>
          </a:p>
          <a:p>
            <a:pPr marL="342900" indent="-342900"/>
            <a:r>
              <a:rPr lang="en-US" dirty="0" smtClean="0"/>
              <a:t>4.    Finished Ceiling</a:t>
            </a:r>
          </a:p>
          <a:p>
            <a:pPr marL="342900" indent="-342900"/>
            <a:r>
              <a:rPr lang="en-US" dirty="0" smtClean="0"/>
              <a:t>5.    Lightweight</a:t>
            </a:r>
          </a:p>
          <a:p>
            <a:pPr marL="342900" indent="-342900"/>
            <a:endParaRPr lang="en-US" i="1" dirty="0" smtClean="0"/>
          </a:p>
          <a:p>
            <a:pPr marL="342900" indent="-342900"/>
            <a:r>
              <a:rPr lang="en-US" i="1" dirty="0" smtClean="0"/>
              <a:t>Disadvantages</a:t>
            </a:r>
          </a:p>
          <a:p>
            <a:pPr marL="342900" indent="-342900">
              <a:buAutoNum type="arabicPeriod"/>
            </a:pPr>
            <a:r>
              <a:rPr lang="en-US" dirty="0" smtClean="0"/>
              <a:t>Shortening: Tension cracks around perimeter</a:t>
            </a:r>
          </a:p>
          <a:p>
            <a:pPr marL="342900" indent="-342900">
              <a:buAutoNum type="arabicPeriod"/>
            </a:pPr>
            <a:r>
              <a:rPr lang="en-US" dirty="0" smtClean="0"/>
              <a:t>Remodeling: Very Limited due to tendons</a:t>
            </a:r>
          </a:p>
          <a:p>
            <a:pPr marL="342900" indent="-342900">
              <a:buAutoNum type="arabicPeriod"/>
            </a:pPr>
            <a:r>
              <a:rPr lang="en-US" dirty="0" smtClean="0"/>
              <a:t>On site erection time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i="1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0" y="3352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Building Stats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Proposal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| 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Preliminary Design  |  Gravity System  |  Lateral System  |  Constructability  |  Conclusion  |        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1546</TotalTime>
  <Words>3579</Words>
  <Application>Microsoft Office PowerPoint</Application>
  <PresentationFormat>On-screen Show (4:3)</PresentationFormat>
  <Paragraphs>1059</Paragraphs>
  <Slides>65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Slide 1</vt:lpstr>
      <vt:lpstr>Slide 2</vt:lpstr>
      <vt:lpstr>Building System : Foundation</vt:lpstr>
      <vt:lpstr>Building System : Foundation</vt:lpstr>
      <vt:lpstr>Slide 5</vt:lpstr>
      <vt:lpstr>Slide 6</vt:lpstr>
      <vt:lpstr>Slide 7</vt:lpstr>
      <vt:lpstr>Slide 8</vt:lpstr>
      <vt:lpstr>Proposal: Post Tension System</vt:lpstr>
      <vt:lpstr>Proposal: Pre-Cast System </vt:lpstr>
      <vt:lpstr>Slide 11</vt:lpstr>
      <vt:lpstr>Preliminary Design : Decisions  </vt:lpstr>
      <vt:lpstr>Preliminary Design : Decisions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jmd503</dc:creator>
  <cp:lastModifiedBy>jmd503</cp:lastModifiedBy>
  <cp:revision>145</cp:revision>
  <dcterms:created xsi:type="dcterms:W3CDTF">2008-03-30T20:33:31Z</dcterms:created>
  <dcterms:modified xsi:type="dcterms:W3CDTF">2008-04-24T15:50:47Z</dcterms:modified>
</cp:coreProperties>
</file>