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35"/>
  </p:handout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8" r:id="rId9"/>
    <p:sldId id="288" r:id="rId10"/>
    <p:sldId id="279" r:id="rId11"/>
    <p:sldId id="287" r:id="rId12"/>
    <p:sldId id="265" r:id="rId13"/>
    <p:sldId id="266" r:id="rId14"/>
    <p:sldId id="267" r:id="rId15"/>
    <p:sldId id="268" r:id="rId16"/>
    <p:sldId id="275" r:id="rId17"/>
    <p:sldId id="285" r:id="rId18"/>
    <p:sldId id="269" r:id="rId19"/>
    <p:sldId id="270" r:id="rId20"/>
    <p:sldId id="271" r:id="rId21"/>
    <p:sldId id="272" r:id="rId22"/>
    <p:sldId id="280" r:id="rId23"/>
    <p:sldId id="281" r:id="rId24"/>
    <p:sldId id="292" r:id="rId25"/>
    <p:sldId id="273" r:id="rId26"/>
    <p:sldId id="274" r:id="rId27"/>
    <p:sldId id="276" r:id="rId28"/>
    <p:sldId id="277" r:id="rId29"/>
    <p:sldId id="289" r:id="rId30"/>
    <p:sldId id="282" r:id="rId31"/>
    <p:sldId id="290" r:id="rId32"/>
    <p:sldId id="291" r:id="rId33"/>
    <p:sldId id="284" r:id="rId34"/>
  </p:sldIdLst>
  <p:sldSz cx="9144000" cy="6858000" type="screen4x3"/>
  <p:notesSz cx="7315200" cy="9601200"/>
  <p:embeddedFontLs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66"/>
    <a:srgbClr val="FFFF99"/>
    <a:srgbClr val="00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50AEEA-0282-4AA5-A1C6-6BB1DC756C95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AD7D6C3-F86C-43B1-96A5-E0CA0C777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9076E-2977-46F8-A044-98ACC9216282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959C6-8287-4A86-B4E0-7D698A9545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terior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28700"/>
            <a:ext cx="6400800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6248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LOGAN BROWN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14126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619875" y="933450"/>
            <a:ext cx="1752600" cy="1981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810375" y="3581400"/>
            <a:ext cx="1600200" cy="2133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EXTERIOR FAÇADE: </a:t>
            </a:r>
            <a:r>
              <a:rPr lang="en-US" b="1" dirty="0" smtClean="0">
                <a:solidFill>
                  <a:schemeClr val="bg1"/>
                </a:solidFill>
              </a:rPr>
              <a:t>NORTH HALF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" name="Picture 18" descr="EXTERIOR LIGHTING PLAN.jpg"/>
          <p:cNvPicPr>
            <a:picLocks noChangeAspect="1"/>
          </p:cNvPicPr>
          <p:nvPr/>
        </p:nvPicPr>
        <p:blipFill>
          <a:blip r:embed="rId2" cstate="print"/>
          <a:srcRect l="16426" t="12222" r="26757" b="49444"/>
          <a:stretch>
            <a:fillRect/>
          </a:stretch>
        </p:blipFill>
        <p:spPr>
          <a:xfrm>
            <a:off x="2895600" y="952500"/>
            <a:ext cx="3352800" cy="52578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09600" y="2543175"/>
            <a:ext cx="1828800" cy="3124200"/>
            <a:chOff x="552450" y="2619375"/>
            <a:chExt cx="1828800" cy="3124200"/>
          </a:xfrm>
        </p:grpSpPr>
        <p:sp>
          <p:nvSpPr>
            <p:cNvPr id="22" name="Rectangle 21"/>
            <p:cNvSpPr/>
            <p:nvPr/>
          </p:nvSpPr>
          <p:spPr>
            <a:xfrm>
              <a:off x="552450" y="2619375"/>
              <a:ext cx="1828800" cy="3124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EXTERIOR FACADE SECTION on column.jpg"/>
            <p:cNvPicPr>
              <a:picLocks noChangeAspect="1"/>
            </p:cNvPicPr>
            <p:nvPr/>
          </p:nvPicPr>
          <p:blipFill>
            <a:blip r:embed="rId3" cstate="print"/>
            <a:srcRect l="20231" t="39196" r="60459" b="11263"/>
            <a:stretch>
              <a:fillRect/>
            </a:stretch>
          </p:blipFill>
          <p:spPr>
            <a:xfrm>
              <a:off x="609600" y="2667000"/>
              <a:ext cx="1715022" cy="302895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495300" y="16002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RECESSED DOWNLIGHT &amp; COLUMN ACCENT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2" idx="3"/>
          </p:cNvCxnSpPr>
          <p:nvPr/>
        </p:nvCxnSpPr>
        <p:spPr>
          <a:xfrm>
            <a:off x="2438400" y="4105275"/>
            <a:ext cx="867166" cy="2936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EXTERIOR FACADE SECTION off column.jpg"/>
          <p:cNvPicPr>
            <a:picLocks noChangeAspect="1"/>
          </p:cNvPicPr>
          <p:nvPr/>
        </p:nvPicPr>
        <p:blipFill>
          <a:blip r:embed="rId4"/>
          <a:srcRect l="33589" t="62806" r="53960" b="12778"/>
          <a:stretch>
            <a:fillRect/>
          </a:stretch>
        </p:blipFill>
        <p:spPr>
          <a:xfrm>
            <a:off x="6858000" y="3629025"/>
            <a:ext cx="1524000" cy="20574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76975" y="5686425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RECESSED LINEAR AWNING DOWNLIGHT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rot="10800000" flipV="1">
            <a:off x="3648077" y="4648199"/>
            <a:ext cx="3162298" cy="333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1"/>
          </p:cNvCxnSpPr>
          <p:nvPr/>
        </p:nvCxnSpPr>
        <p:spPr>
          <a:xfrm rot="10800000" flipV="1">
            <a:off x="4810127" y="1924050"/>
            <a:ext cx="1809748" cy="11049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172200" y="285886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FLUSH-MOUNTED DOWNLIGHT</a:t>
            </a:r>
            <a:endParaRPr lang="en-US" dirty="0"/>
          </a:p>
        </p:txBody>
      </p:sp>
      <p:pic>
        <p:nvPicPr>
          <p:cNvPr id="24" name="Picture 23" descr="EXTERIOR FACADE SECTION__for ticket window.jpg"/>
          <p:cNvPicPr>
            <a:picLocks noChangeAspect="1"/>
          </p:cNvPicPr>
          <p:nvPr/>
        </p:nvPicPr>
        <p:blipFill>
          <a:blip r:embed="rId5"/>
          <a:srcRect l="40000" t="62105" r="45000" b="12474"/>
          <a:stretch>
            <a:fillRect/>
          </a:stretch>
        </p:blipFill>
        <p:spPr>
          <a:xfrm>
            <a:off x="6705600" y="990600"/>
            <a:ext cx="1600200" cy="186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71500" y="2533650"/>
            <a:ext cx="1905000" cy="3124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EXTERIOR FAÇADE: </a:t>
            </a:r>
            <a:r>
              <a:rPr lang="en-US" b="1" dirty="0" smtClean="0">
                <a:solidFill>
                  <a:schemeClr val="bg1"/>
                </a:solidFill>
              </a:rPr>
              <a:t>SOUTH HALF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9" name="Picture 18" descr="EXTERIOR LIGHTING PLAN.jpg"/>
          <p:cNvPicPr>
            <a:picLocks noChangeAspect="1"/>
          </p:cNvPicPr>
          <p:nvPr/>
        </p:nvPicPr>
        <p:blipFill>
          <a:blip r:embed="rId2" cstate="print"/>
          <a:srcRect l="16426" t="50278" r="26757" b="11387"/>
          <a:stretch>
            <a:fillRect/>
          </a:stretch>
        </p:blipFill>
        <p:spPr>
          <a:xfrm>
            <a:off x="2895600" y="962025"/>
            <a:ext cx="3352800" cy="52578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048500" y="2057400"/>
            <a:ext cx="1143000" cy="2971800"/>
            <a:chOff x="638175" y="1981200"/>
            <a:chExt cx="1143000" cy="2971800"/>
          </a:xfrm>
        </p:grpSpPr>
        <p:sp>
          <p:nvSpPr>
            <p:cNvPr id="21" name="Rectangle 20"/>
            <p:cNvSpPr/>
            <p:nvPr/>
          </p:nvSpPr>
          <p:spPr>
            <a:xfrm>
              <a:off x="638175" y="1981200"/>
              <a:ext cx="1143000" cy="2971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LOBBY ELEVATIONS.jpg"/>
            <p:cNvPicPr>
              <a:picLocks noChangeAspect="1"/>
            </p:cNvPicPr>
            <p:nvPr/>
          </p:nvPicPr>
          <p:blipFill>
            <a:blip r:embed="rId3" cstate="print"/>
            <a:srcRect l="50001" t="25651" r="44166" b="6759"/>
            <a:stretch>
              <a:fillRect/>
            </a:stretch>
          </p:blipFill>
          <p:spPr>
            <a:xfrm>
              <a:off x="714375" y="2057400"/>
              <a:ext cx="990600" cy="2830286"/>
            </a:xfrm>
            <a:prstGeom prst="borderCallout1">
              <a:avLst/>
            </a:prstGeom>
            <a:solidFill>
              <a:srgbClr val="FFFFFF">
                <a:shade val="85000"/>
              </a:srgbClr>
            </a:solidFill>
            <a:ln w="381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3" name="TextBox 22"/>
          <p:cNvSpPr txBox="1"/>
          <p:nvPr/>
        </p:nvSpPr>
        <p:spPr>
          <a:xfrm>
            <a:off x="6753225" y="141922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WALLWASH UPLIGHT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629400" y="5029200"/>
            <a:ext cx="197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DIRECT – INDIRECT WALL SCONCE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1" idx="1"/>
          </p:cNvCxnSpPr>
          <p:nvPr/>
        </p:nvCxnSpPr>
        <p:spPr>
          <a:xfrm rot="10800000" flipV="1">
            <a:off x="4610100" y="3543300"/>
            <a:ext cx="2438400" cy="25527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1975" y="1828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RECESSED DOWNLIGHT</a:t>
            </a:r>
            <a:endParaRPr lang="en-US" dirty="0"/>
          </a:p>
        </p:txBody>
      </p:sp>
      <p:pic>
        <p:nvPicPr>
          <p:cNvPr id="30" name="Picture 29" descr="EXTERIOR FACADE SECTION off column.jpg"/>
          <p:cNvPicPr>
            <a:picLocks noChangeAspect="1"/>
          </p:cNvPicPr>
          <p:nvPr/>
        </p:nvPicPr>
        <p:blipFill>
          <a:blip r:embed="rId4" cstate="print"/>
          <a:srcRect l="19893" t="39294" r="60186" b="11196"/>
          <a:stretch>
            <a:fillRect/>
          </a:stretch>
        </p:blipFill>
        <p:spPr>
          <a:xfrm>
            <a:off x="657225" y="2590799"/>
            <a:ext cx="1764778" cy="3019425"/>
          </a:xfrm>
          <a:prstGeom prst="rect">
            <a:avLst/>
          </a:prstGeom>
        </p:spPr>
      </p:pic>
      <p:cxnSp>
        <p:nvCxnSpPr>
          <p:cNvPr id="36" name="Straight Arrow Connector 35"/>
          <p:cNvCxnSpPr>
            <a:stCxn id="34" idx="3"/>
          </p:cNvCxnSpPr>
          <p:nvPr/>
        </p:nvCxnSpPr>
        <p:spPr>
          <a:xfrm flipV="1">
            <a:off x="2476500" y="3171825"/>
            <a:ext cx="933450" cy="9239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PLAN VIEW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ENTRANCE LOBBY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EXTERIOR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375" y="999653"/>
            <a:ext cx="6477249" cy="5154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KEY FEATURES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ENTRANCE LOBBY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 descr="EXTERIOR PLAN.jpg"/>
          <p:cNvPicPr>
            <a:picLocks noChangeAspect="1"/>
          </p:cNvPicPr>
          <p:nvPr/>
        </p:nvPicPr>
        <p:blipFill>
          <a:blip r:embed="rId2" cstate="print"/>
          <a:srcRect l="4119" t="27912" r="67646" b="29218"/>
          <a:stretch>
            <a:fillRect/>
          </a:stretch>
        </p:blipFill>
        <p:spPr>
          <a:xfrm>
            <a:off x="6019800" y="1676400"/>
            <a:ext cx="2743200" cy="33147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t="9195" b="10345"/>
          <a:stretch>
            <a:fillRect/>
          </a:stretch>
        </p:blipFill>
        <p:spPr bwMode="auto">
          <a:xfrm>
            <a:off x="381000" y="3429000"/>
            <a:ext cx="441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r="11927"/>
          <a:stretch>
            <a:fillRect/>
          </a:stretch>
        </p:blipFill>
        <p:spPr bwMode="auto">
          <a:xfrm>
            <a:off x="914400" y="971550"/>
            <a:ext cx="24384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705600" y="9144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UNIVERSITY FLOOR LOGO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6248400" y="2133600"/>
            <a:ext cx="19050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486400" y="5410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PROJECTION SCREENS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rot="10800000">
            <a:off x="4343400" y="4191000"/>
            <a:ext cx="1447800" cy="1371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5400000" flipH="1" flipV="1">
            <a:off x="6362700" y="4305300"/>
            <a:ext cx="16002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505200" y="10668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ENLARGED BASKETBALL WALL DETAILS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rot="10800000" flipV="1">
            <a:off x="2514600" y="1676400"/>
            <a:ext cx="12954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4838700" y="2095500"/>
            <a:ext cx="2438400" cy="1600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257800" y="1676400"/>
            <a:ext cx="15240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 GOALS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ENTRANCE LOBBY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704204" y="2148840"/>
          <a:ext cx="5735593" cy="2621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222"/>
                <a:gridCol w="4440371"/>
              </a:tblGrid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ONE.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Clean, uniform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appearance &amp;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layout of luminaires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TWO.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Emphasis on peripheral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areas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THREE.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Creation of a visual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hierarchy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FOUR.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Emphasize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university logo on floor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ENTRANCE LOBBY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 descr="LOBBY ELEVAT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84030"/>
            <a:ext cx="9144000" cy="2254770"/>
          </a:xfrm>
          <a:prstGeom prst="rect">
            <a:avLst/>
          </a:prstGeom>
        </p:spPr>
      </p:pic>
      <p:pic>
        <p:nvPicPr>
          <p:cNvPr id="19" name="Picture 18" descr="LOBBY PLAN SHOW ELEV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143000"/>
            <a:ext cx="2028257" cy="19812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rot="10800000">
            <a:off x="3352800" y="2133600"/>
            <a:ext cx="12954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48200" y="1676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TOWARD ENTRANCE FROM COURT AREA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ENTRANCE LOBBY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LOBBY PLAN SHOW ELEV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143000"/>
            <a:ext cx="2028256" cy="19812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rot="5400000" flipH="1" flipV="1">
            <a:off x="419894" y="2551906"/>
            <a:ext cx="17526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81000" y="3352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TOWARD THE NORTH</a:t>
            </a:r>
            <a:endParaRPr lang="en-US" dirty="0"/>
          </a:p>
        </p:txBody>
      </p:sp>
      <p:pic>
        <p:nvPicPr>
          <p:cNvPr id="20" name="Picture 19" descr="LOBBY ELEVATIONS_2.jpg"/>
          <p:cNvPicPr>
            <a:picLocks noChangeAspect="1"/>
          </p:cNvPicPr>
          <p:nvPr/>
        </p:nvPicPr>
        <p:blipFill>
          <a:blip r:embed="rId3" cstate="print"/>
          <a:srcRect l="51667" t="12209" r="5000" b="2132"/>
          <a:stretch>
            <a:fillRect/>
          </a:stretch>
        </p:blipFill>
        <p:spPr>
          <a:xfrm>
            <a:off x="3290047" y="1752600"/>
            <a:ext cx="5244353" cy="3429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315200" y="3581400"/>
            <a:ext cx="1600200" cy="16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OBBY LIGHTING PLAN.jpg"/>
          <p:cNvPicPr>
            <a:picLocks noChangeAspect="1"/>
          </p:cNvPicPr>
          <p:nvPr/>
        </p:nvPicPr>
        <p:blipFill>
          <a:blip r:embed="rId2" cstate="print"/>
          <a:srcRect l="7689"/>
          <a:stretch>
            <a:fillRect/>
          </a:stretch>
        </p:blipFill>
        <p:spPr>
          <a:xfrm>
            <a:off x="2133600" y="1219200"/>
            <a:ext cx="5076426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ENTRANCE LOBBY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38175" y="1981200"/>
            <a:ext cx="1143000" cy="2971800"/>
            <a:chOff x="638175" y="1981200"/>
            <a:chExt cx="1143000" cy="2971800"/>
          </a:xfrm>
        </p:grpSpPr>
        <p:sp>
          <p:nvSpPr>
            <p:cNvPr id="28" name="Rectangle 27"/>
            <p:cNvSpPr/>
            <p:nvPr/>
          </p:nvSpPr>
          <p:spPr>
            <a:xfrm>
              <a:off x="638175" y="1981200"/>
              <a:ext cx="1143000" cy="2971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LOBBY ELEVATIONS.jpg"/>
            <p:cNvPicPr>
              <a:picLocks noChangeAspect="1"/>
            </p:cNvPicPr>
            <p:nvPr/>
          </p:nvPicPr>
          <p:blipFill>
            <a:blip r:embed="rId3" cstate="print"/>
            <a:srcRect l="50001" t="25651" r="44166" b="6759"/>
            <a:stretch>
              <a:fillRect/>
            </a:stretch>
          </p:blipFill>
          <p:spPr>
            <a:xfrm>
              <a:off x="714375" y="2057400"/>
              <a:ext cx="990600" cy="2830286"/>
            </a:xfrm>
            <a:prstGeom prst="borderCallout1">
              <a:avLst/>
            </a:prstGeom>
            <a:solidFill>
              <a:srgbClr val="FFFFFF">
                <a:shade val="85000"/>
              </a:srgbClr>
            </a:solidFill>
            <a:ln w="381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30" name="Straight Arrow Connector 29"/>
          <p:cNvCxnSpPr/>
          <p:nvPr/>
        </p:nvCxnSpPr>
        <p:spPr>
          <a:xfrm flipV="1">
            <a:off x="1781175" y="3276600"/>
            <a:ext cx="1343025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42900" y="1343025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WALLWASH UPLIGHT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9075" y="4953000"/>
            <a:ext cx="197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DIRECT – INDIRECT WALL SCONCE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7086600" y="5117068"/>
            <a:ext cx="197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LUMINATED </a:t>
            </a:r>
          </a:p>
          <a:p>
            <a:pPr algn="ctr"/>
            <a:r>
              <a:rPr lang="en-US" dirty="0" smtClean="0"/>
              <a:t>WALL DETAIL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22" idx="1"/>
          </p:cNvCxnSpPr>
          <p:nvPr/>
        </p:nvCxnSpPr>
        <p:spPr>
          <a:xfrm rot="10800000" flipV="1">
            <a:off x="4724400" y="4381500"/>
            <a:ext cx="25908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0925" y="367665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PLAN VIEW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ATHLETIC DINING ROOM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EXTERIOR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9921" y="999653"/>
            <a:ext cx="6104157" cy="5154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KEY FEATURES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ATHLETIC DINING ROOM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EXTERIOR PLAN.jpg"/>
          <p:cNvPicPr>
            <a:picLocks noChangeAspect="1"/>
          </p:cNvPicPr>
          <p:nvPr/>
        </p:nvPicPr>
        <p:blipFill>
          <a:blip r:embed="rId2" cstate="print"/>
          <a:srcRect t="21998" r="74967" b="30696"/>
          <a:stretch>
            <a:fillRect/>
          </a:stretch>
        </p:blipFill>
        <p:spPr>
          <a:xfrm>
            <a:off x="4572000" y="1524000"/>
            <a:ext cx="2895600" cy="462059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b="26797"/>
          <a:stretch>
            <a:fillRect/>
          </a:stretch>
        </p:blipFill>
        <p:spPr bwMode="auto">
          <a:xfrm>
            <a:off x="304800" y="1828799"/>
            <a:ext cx="4038600" cy="221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7343775" y="27432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RETRACTABLE PROJECTION SCREEN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8" idx="2"/>
          </p:cNvCxnSpPr>
          <p:nvPr/>
        </p:nvCxnSpPr>
        <p:spPr>
          <a:xfrm rot="5400000">
            <a:off x="7043440" y="3128665"/>
            <a:ext cx="600670" cy="1676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57800" y="1066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ENTRY KIOSK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5257800" y="1981200"/>
            <a:ext cx="14478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90600" y="990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VARIOUS CEILING &amp; SOFFIT HEIGHTS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16200000" flipH="1">
            <a:off x="2324100" y="1638300"/>
            <a:ext cx="6096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5400000">
            <a:off x="685800" y="1828800"/>
            <a:ext cx="12192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667000" y="4572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SERVICE KITCHEN &amp; BUFFET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267200" y="5029200"/>
            <a:ext cx="13716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V="1">
            <a:off x="2667000" y="3733800"/>
            <a:ext cx="13716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PROJECT OVERVIEW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1170087"/>
            <a:ext cx="3581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LOCATION:</a:t>
            </a:r>
          </a:p>
          <a:p>
            <a:pPr defTabSz="457200"/>
            <a:r>
              <a:rPr lang="en-US" dirty="0" smtClean="0"/>
              <a:t>	The University of Virginia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295 Massie Road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Charlottesville, VA 22903</a:t>
            </a:r>
          </a:p>
          <a:p>
            <a:pPr defTabSz="457200"/>
            <a:r>
              <a:rPr lang="en-US" dirty="0" smtClean="0">
                <a:solidFill>
                  <a:schemeClr val="accent6"/>
                </a:solidFill>
              </a:rPr>
              <a:t>SIZE: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365,000 Square Feet</a:t>
            </a:r>
          </a:p>
          <a:p>
            <a:pPr defTabSz="457200"/>
            <a:r>
              <a:rPr lang="en-US" dirty="0" smtClean="0">
                <a:solidFill>
                  <a:schemeClr val="accent6"/>
                </a:solidFill>
              </a:rPr>
              <a:t>COST: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$129.8 Million (Overall Cost)</a:t>
            </a:r>
          </a:p>
          <a:p>
            <a:pPr defTabSz="457200"/>
            <a:r>
              <a:rPr lang="en-US" dirty="0" smtClean="0">
                <a:solidFill>
                  <a:schemeClr val="accent6"/>
                </a:solidFill>
              </a:rPr>
              <a:t>PROJECT TIMETABLE: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May 2003 – August 2006</a:t>
            </a:r>
          </a:p>
          <a:p>
            <a:pPr defTabSz="457200"/>
            <a:r>
              <a:rPr lang="en-US" dirty="0" smtClean="0">
                <a:solidFill>
                  <a:schemeClr val="accent6"/>
                </a:solidFill>
              </a:rPr>
              <a:t>PRIMARY FUNCTIONS:</a:t>
            </a:r>
          </a:p>
          <a:p>
            <a:pPr defTabSz="457200"/>
            <a:r>
              <a:rPr lang="en-US" dirty="0" smtClean="0"/>
              <a:t>	16,000 Seat Arena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Team Store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Hall of Fame Museum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Concessions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Team Training Facilities</a:t>
            </a:r>
          </a:p>
          <a:p>
            <a:pPr defTabSz="457200"/>
            <a:r>
              <a:rPr lang="en-US" dirty="0"/>
              <a:t>	</a:t>
            </a:r>
            <a:r>
              <a:rPr lang="en-US" dirty="0" smtClean="0"/>
              <a:t>Educational Spaces</a:t>
            </a:r>
          </a:p>
          <a:p>
            <a:pPr defTabSz="45720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 GOALS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ATHLETIC DINING ROOM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704204" y="2148840"/>
          <a:ext cx="5735593" cy="2804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222"/>
                <a:gridCol w="4440371"/>
              </a:tblGrid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ONE.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Emphasize varied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ceiling heights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as architectural features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TWO.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Creation of a spacious &amp;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professional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environment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THREE.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Controls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to allow for video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projection setting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FOUR.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 visual hierarchy that 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starts at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the reception desk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ATHLETIC DINING ROOM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DINING ROOM 3D RENDE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981075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ATHLETIC DINING ROOM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DINING ROOM ELEVATION.jpg"/>
          <p:cNvPicPr>
            <a:picLocks noChangeAspect="1"/>
          </p:cNvPicPr>
          <p:nvPr/>
        </p:nvPicPr>
        <p:blipFill>
          <a:blip r:embed="rId2"/>
          <a:srcRect r="14167"/>
          <a:stretch>
            <a:fillRect/>
          </a:stretch>
        </p:blipFill>
        <p:spPr>
          <a:xfrm>
            <a:off x="285750" y="3712843"/>
            <a:ext cx="8572500" cy="2230757"/>
          </a:xfrm>
          <a:prstGeom prst="rect">
            <a:avLst/>
          </a:prstGeom>
        </p:spPr>
      </p:pic>
      <p:pic>
        <p:nvPicPr>
          <p:cNvPr id="20" name="Picture 19" descr="DINING ROOM section show.jpg"/>
          <p:cNvPicPr>
            <a:picLocks noChangeAspect="1"/>
          </p:cNvPicPr>
          <p:nvPr/>
        </p:nvPicPr>
        <p:blipFill>
          <a:blip r:embed="rId3" cstate="print"/>
          <a:srcRect t="30000" r="6487" b="5000"/>
          <a:stretch>
            <a:fillRect/>
          </a:stretch>
        </p:blipFill>
        <p:spPr>
          <a:xfrm>
            <a:off x="1600200" y="1028700"/>
            <a:ext cx="1934308" cy="25146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rot="10800000">
            <a:off x="3448050" y="2133600"/>
            <a:ext cx="12954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343400" y="17920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TOWARD THE NORTH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ATHLETIC DINING ROOM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DINING ROOM LIGHTING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2300" y="942975"/>
            <a:ext cx="2819400" cy="52730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29400" y="1295400"/>
            <a:ext cx="1676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COVE LIGHTING SYSTEM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rot="10800000" flipV="1">
            <a:off x="5029200" y="1618566"/>
            <a:ext cx="1600200" cy="13532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0" idx="1"/>
          </p:cNvCxnSpPr>
          <p:nvPr/>
        </p:nvCxnSpPr>
        <p:spPr>
          <a:xfrm rot="10800000" flipV="1">
            <a:off x="4953000" y="1618566"/>
            <a:ext cx="1676400" cy="19628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6705600" y="2514600"/>
            <a:ext cx="1600200" cy="2667000"/>
            <a:chOff x="6705600" y="2819400"/>
            <a:chExt cx="1600200" cy="2667000"/>
          </a:xfrm>
        </p:grpSpPr>
        <p:sp>
          <p:nvSpPr>
            <p:cNvPr id="29" name="Rectangle 28"/>
            <p:cNvSpPr/>
            <p:nvPr/>
          </p:nvSpPr>
          <p:spPr>
            <a:xfrm>
              <a:off x="6705600" y="2819400"/>
              <a:ext cx="1600200" cy="2667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DINING ROOM 3D RENDERING.jpg"/>
            <p:cNvPicPr>
              <a:picLocks noChangeAspect="1"/>
            </p:cNvPicPr>
            <p:nvPr/>
          </p:nvPicPr>
          <p:blipFill>
            <a:blip r:embed="rId3"/>
            <a:srcRect l="82955" t="36949" r="3409" b="32169"/>
            <a:stretch>
              <a:fillRect/>
            </a:stretch>
          </p:blipFill>
          <p:spPr>
            <a:xfrm>
              <a:off x="6781800" y="2895600"/>
              <a:ext cx="1447800" cy="2533650"/>
            </a:xfrm>
            <a:prstGeom prst="rect">
              <a:avLst/>
            </a:prstGeom>
          </p:spPr>
        </p:pic>
      </p:grpSp>
      <p:cxnSp>
        <p:nvCxnSpPr>
          <p:cNvPr id="34" name="Straight Arrow Connector 33"/>
          <p:cNvCxnSpPr/>
          <p:nvPr/>
        </p:nvCxnSpPr>
        <p:spPr>
          <a:xfrm rot="10800000" flipV="1">
            <a:off x="5029200" y="4180950"/>
            <a:ext cx="1676400" cy="1905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553200" y="5181600"/>
            <a:ext cx="1905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ILLUMINATED COLUMN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38200" y="4724400"/>
            <a:ext cx="1676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RECESSED DOWNLIGHT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2362200" y="5025722"/>
            <a:ext cx="1323263" cy="347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362200" y="4287464"/>
            <a:ext cx="1559462" cy="74173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685800" y="1828800"/>
            <a:ext cx="1676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UNIFORM WALL WASH</a:t>
            </a:r>
            <a:endParaRPr lang="en-US" dirty="0"/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2133600" y="2057400"/>
            <a:ext cx="23622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133600" y="2124075"/>
            <a:ext cx="169545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ALTERNATE 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ATHLETIC DINING ROOM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DINING ROOM 3D RENDE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981075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PLAN VIEW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ACADEMIC CENTER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EXTERIOR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461" y="990600"/>
            <a:ext cx="7243078" cy="5162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KEY FEATURES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ACADEMIC CENTER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 descr="ACADEMIC CENTER 2.jpg"/>
          <p:cNvPicPr>
            <a:picLocks noChangeAspect="1"/>
          </p:cNvPicPr>
          <p:nvPr/>
        </p:nvPicPr>
        <p:blipFill>
          <a:blip r:embed="rId2"/>
          <a:srcRect r="18685" b="21154"/>
          <a:stretch>
            <a:fillRect/>
          </a:stretch>
        </p:blipFill>
        <p:spPr>
          <a:xfrm>
            <a:off x="2667000" y="1066800"/>
            <a:ext cx="3810000" cy="501315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77000" y="1828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ETCHED GLASS PARTITIONS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4953000" y="2209800"/>
            <a:ext cx="18288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1000" y="1524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INDIVIDUAL STUDY AREA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1905000"/>
            <a:ext cx="1752600" cy="1524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7200" y="46217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TUTOR ROOMS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209800" y="4648200"/>
            <a:ext cx="16764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29400" y="4267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GROUP STUDY AREA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0800000">
            <a:off x="5105400" y="4343400"/>
            <a:ext cx="20574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 GOALS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ACADEMIC CENTER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704204" y="2148840"/>
          <a:ext cx="5735593" cy="2042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5222"/>
                <a:gridCol w="4440371"/>
              </a:tblGrid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ONE.</a:t>
                      </a:r>
                      <a:endParaRPr lang="en-US" sz="24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 relaxed, open environment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TWO.</a:t>
                      </a:r>
                      <a:endParaRPr lang="en-US" sz="24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Uniform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and proper light </a:t>
                      </a:r>
                    </a:p>
                    <a:p>
                      <a:pPr algn="ctr"/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distribution on task plane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THREE.</a:t>
                      </a:r>
                      <a:endParaRPr lang="en-US" sz="2400" b="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Creation of room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zones to account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for occupancy issues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ACADEMIC CENTER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 descr="READING ROOM WITH PANELS.jpg"/>
          <p:cNvPicPr>
            <a:picLocks noChangeAspect="1"/>
          </p:cNvPicPr>
          <p:nvPr/>
        </p:nvPicPr>
        <p:blipFill>
          <a:blip r:embed="rId2"/>
          <a:srcRect l="1096" t="2836" r="1354" b="13830"/>
          <a:stretch>
            <a:fillRect/>
          </a:stretch>
        </p:blipFill>
        <p:spPr>
          <a:xfrm>
            <a:off x="762649" y="1066800"/>
            <a:ext cx="7618703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ACADEMIC CENTER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17" descr="READING ROOM ELEVATION FIRST.jpg"/>
          <p:cNvPicPr>
            <a:picLocks noChangeAspect="1"/>
          </p:cNvPicPr>
          <p:nvPr/>
        </p:nvPicPr>
        <p:blipFill>
          <a:blip r:embed="rId2"/>
          <a:srcRect t="10784" r="1621" b="4248"/>
          <a:stretch>
            <a:fillRect/>
          </a:stretch>
        </p:blipFill>
        <p:spPr>
          <a:xfrm>
            <a:off x="42614" y="3810000"/>
            <a:ext cx="9058773" cy="1447800"/>
          </a:xfrm>
          <a:prstGeom prst="rect">
            <a:avLst/>
          </a:prstGeom>
        </p:spPr>
      </p:pic>
      <p:pic>
        <p:nvPicPr>
          <p:cNvPr id="22" name="Picture 21" descr="ACADEMIC CENTER LIGHTING PLAN.jpg"/>
          <p:cNvPicPr>
            <a:picLocks noChangeAspect="1"/>
          </p:cNvPicPr>
          <p:nvPr/>
        </p:nvPicPr>
        <p:blipFill>
          <a:blip r:embed="rId3" cstate="print"/>
          <a:srcRect t="4919" r="13702" b="7571"/>
          <a:stretch>
            <a:fillRect/>
          </a:stretch>
        </p:blipFill>
        <p:spPr>
          <a:xfrm>
            <a:off x="1143000" y="1143000"/>
            <a:ext cx="2133600" cy="2467886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rot="5400000">
            <a:off x="1848644" y="2667000"/>
            <a:ext cx="1675606" cy="7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0800000">
            <a:off x="2543175" y="1838325"/>
            <a:ext cx="152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10800000">
            <a:off x="2762250" y="2551331"/>
            <a:ext cx="12954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657600" y="2209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TOWARD THE </a:t>
            </a:r>
            <a:r>
              <a:rPr lang="en-US" dirty="0" smtClean="0"/>
              <a:t>WEST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 SCOPE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828800" y="1325880"/>
          <a:ext cx="5263973" cy="4450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720"/>
                <a:gridCol w="4075253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/>
                        <a:t>ONE.</a:t>
                      </a:r>
                      <a:endParaRPr lang="en-US" sz="20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Exterior</a:t>
                      </a:r>
                      <a:r>
                        <a:rPr lang="en-US" sz="2000" b="1" baseline="0" dirty="0" smtClean="0"/>
                        <a:t> Space: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accent6"/>
                          </a:solidFill>
                        </a:rPr>
                        <a:t>WEST</a:t>
                      </a:r>
                      <a:r>
                        <a:rPr lang="en-US" sz="2000" b="1" baseline="0" dirty="0" smtClean="0">
                          <a:solidFill>
                            <a:schemeClr val="accent6"/>
                          </a:solidFill>
                        </a:rPr>
                        <a:t> ELEVATION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/>
                        <a:t>TWO.</a:t>
                      </a:r>
                      <a:endParaRPr lang="en-US" sz="20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Circulation</a:t>
                      </a:r>
                      <a:r>
                        <a:rPr lang="en-US" sz="2000" b="1" baseline="0" dirty="0" smtClean="0"/>
                        <a:t> Space:</a:t>
                      </a:r>
                    </a:p>
                    <a:p>
                      <a:r>
                        <a:rPr lang="en-US" sz="2000" b="1" baseline="0" dirty="0" smtClean="0">
                          <a:solidFill>
                            <a:schemeClr val="accent6"/>
                          </a:solidFill>
                        </a:rPr>
                        <a:t>WEST ENTRANCE LOBBY</a:t>
                      </a:r>
                    </a:p>
                    <a:p>
                      <a:r>
                        <a:rPr lang="en-US" baseline="0" dirty="0" smtClean="0"/>
                        <a:t>Upper Concourse, Level 3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/>
                        <a:t>THREE.</a:t>
                      </a:r>
                      <a:endParaRPr lang="en-US" sz="20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Special Purpose Space: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accent6"/>
                          </a:solidFill>
                        </a:rPr>
                        <a:t>ATHLETIC</a:t>
                      </a:r>
                      <a:r>
                        <a:rPr lang="en-US" sz="2000" b="1" baseline="0" dirty="0" smtClean="0">
                          <a:solidFill>
                            <a:schemeClr val="accent6"/>
                          </a:solidFill>
                        </a:rPr>
                        <a:t> DINING ROOM</a:t>
                      </a:r>
                    </a:p>
                    <a:p>
                      <a:r>
                        <a:rPr lang="en-US" baseline="0" dirty="0" smtClean="0"/>
                        <a:t>Lower Concourse, Level 2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/>
                        <a:t>FOUR.</a:t>
                      </a:r>
                      <a:endParaRPr lang="en-US" sz="20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Large</a:t>
                      </a:r>
                      <a:r>
                        <a:rPr lang="en-US" sz="2000" b="1" baseline="0" dirty="0" smtClean="0"/>
                        <a:t> Work Space:</a:t>
                      </a:r>
                      <a:endParaRPr lang="en-US" sz="2000" b="1" dirty="0" smtClean="0"/>
                    </a:p>
                    <a:p>
                      <a:r>
                        <a:rPr lang="en-US" sz="2000" b="1" baseline="0" dirty="0" smtClean="0">
                          <a:solidFill>
                            <a:schemeClr val="accent6"/>
                          </a:solidFill>
                        </a:rPr>
                        <a:t>ACADEMIC CENTER, READING ROOM </a:t>
                      </a:r>
                    </a:p>
                    <a:p>
                      <a:r>
                        <a:rPr lang="en-US" baseline="0" dirty="0" smtClean="0"/>
                        <a:t>Event Level, Level 1</a:t>
                      </a:r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ACADEMIC CENTER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" name="Picture 19" descr="READING ROOM ELEVATION SECOND.jpg"/>
          <p:cNvPicPr>
            <a:picLocks noChangeAspect="1"/>
          </p:cNvPicPr>
          <p:nvPr/>
        </p:nvPicPr>
        <p:blipFill>
          <a:blip r:embed="rId2"/>
          <a:srcRect t="10784" r="1621" b="4248"/>
          <a:stretch>
            <a:fillRect/>
          </a:stretch>
        </p:blipFill>
        <p:spPr>
          <a:xfrm>
            <a:off x="42614" y="3810000"/>
            <a:ext cx="9058773" cy="1447800"/>
          </a:xfrm>
          <a:prstGeom prst="rect">
            <a:avLst/>
          </a:prstGeom>
        </p:spPr>
      </p:pic>
      <p:pic>
        <p:nvPicPr>
          <p:cNvPr id="21" name="Picture 20" descr="ACADEMIC CENTER LIGHTING PLAN.jpg"/>
          <p:cNvPicPr>
            <a:picLocks noChangeAspect="1"/>
          </p:cNvPicPr>
          <p:nvPr/>
        </p:nvPicPr>
        <p:blipFill>
          <a:blip r:embed="rId3" cstate="print"/>
          <a:srcRect t="4919" r="13702" b="7571"/>
          <a:stretch>
            <a:fillRect/>
          </a:stretch>
        </p:blipFill>
        <p:spPr>
          <a:xfrm>
            <a:off x="1143000" y="1143000"/>
            <a:ext cx="2133600" cy="2467886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rot="5400000">
            <a:off x="1600200" y="2438400"/>
            <a:ext cx="15240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>
            <a:off x="2762250" y="2551331"/>
            <a:ext cx="12954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57600" y="2209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TOWARD THE </a:t>
            </a:r>
            <a:r>
              <a:rPr lang="en-US" dirty="0" smtClean="0"/>
              <a:t>WEST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 rot="10800000">
            <a:off x="2351844" y="1759916"/>
            <a:ext cx="152400" cy="76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ACADEMIC CENTER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" name="Picture 19" descr="ACADEMIC CENTER LIGHTING PLAN.jpg"/>
          <p:cNvPicPr>
            <a:picLocks noChangeAspect="1"/>
          </p:cNvPicPr>
          <p:nvPr/>
        </p:nvPicPr>
        <p:blipFill>
          <a:blip r:embed="rId2"/>
          <a:srcRect t="4919" r="13702" b="7571"/>
          <a:stretch>
            <a:fillRect/>
          </a:stretch>
        </p:blipFill>
        <p:spPr>
          <a:xfrm>
            <a:off x="2121789" y="1066800"/>
            <a:ext cx="4347972" cy="5029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000" y="2173069"/>
            <a:ext cx="16764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RECESSED DOWNLIGHT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828800" y="2441878"/>
            <a:ext cx="1828800" cy="152052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7200" y="4191000"/>
            <a:ext cx="167640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LINEAR </a:t>
            </a:r>
          </a:p>
          <a:p>
            <a:pPr algn="ctr"/>
            <a:r>
              <a:rPr lang="en-US" dirty="0" smtClean="0"/>
              <a:t>DIRECT / INDIRECT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828800" y="4648200"/>
            <a:ext cx="27432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486525" y="3429000"/>
            <a:ext cx="2209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PENDANT-MOUNTED DOWNLIGHT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5114925" y="3781425"/>
            <a:ext cx="1676400" cy="304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6172200" y="2133600"/>
            <a:ext cx="2667000" cy="2209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00050" y="1304925"/>
            <a:ext cx="3000375" cy="37814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ACADEMIC CENTER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" name="Picture 19" descr="ACADEMIC CENTER LIGHTING PLAN.jpg"/>
          <p:cNvPicPr>
            <a:picLocks noChangeAspect="1"/>
          </p:cNvPicPr>
          <p:nvPr/>
        </p:nvPicPr>
        <p:blipFill>
          <a:blip r:embed="rId2"/>
          <a:srcRect l="41069" t="4919" r="13702" b="7571"/>
          <a:stretch>
            <a:fillRect/>
          </a:stretch>
        </p:blipFill>
        <p:spPr>
          <a:xfrm>
            <a:off x="3810000" y="1066800"/>
            <a:ext cx="2278761" cy="5029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400800" y="1447800"/>
            <a:ext cx="2209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WALL-MOUNTED ILLUMINATED LOGO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4800600" y="2133600"/>
            <a:ext cx="13716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test______READING ROOM 3D RENDERING.jpg"/>
          <p:cNvPicPr>
            <a:picLocks noChangeAspect="1"/>
          </p:cNvPicPr>
          <p:nvPr/>
        </p:nvPicPr>
        <p:blipFill>
          <a:blip r:embed="rId3"/>
          <a:srcRect l="40967" t="36812" r="47610" b="51014"/>
          <a:stretch>
            <a:fillRect/>
          </a:stretch>
        </p:blipFill>
        <p:spPr>
          <a:xfrm>
            <a:off x="6248400" y="2209800"/>
            <a:ext cx="2514600" cy="2070847"/>
          </a:xfrm>
          <a:prstGeom prst="rect">
            <a:avLst/>
          </a:prstGeom>
        </p:spPr>
      </p:pic>
      <p:pic>
        <p:nvPicPr>
          <p:cNvPr id="30" name="Picture 29" descr="READING ROOM WITH PANELS.jpg"/>
          <p:cNvPicPr>
            <a:picLocks noChangeAspect="1"/>
          </p:cNvPicPr>
          <p:nvPr/>
        </p:nvPicPr>
        <p:blipFill>
          <a:blip r:embed="rId4"/>
          <a:srcRect l="68409" t="21776" r="1354" b="28982"/>
          <a:stretch>
            <a:fillRect/>
          </a:stretch>
        </p:blipFill>
        <p:spPr>
          <a:xfrm>
            <a:off x="457200" y="1371600"/>
            <a:ext cx="2895600" cy="364385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38200" y="5029200"/>
            <a:ext cx="22098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ACCENT TRACK LIGHTING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0" idx="3"/>
          </p:cNvCxnSpPr>
          <p:nvPr/>
        </p:nvCxnSpPr>
        <p:spPr>
          <a:xfrm>
            <a:off x="3352800" y="3193526"/>
            <a:ext cx="1447800" cy="198807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xterior 1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71600" y="1028700"/>
            <a:ext cx="6400800" cy="4800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9436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6248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LOGAN BROWN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14126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0" y="121920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THANK YOU.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 SCOPE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 descr="design scope sec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272562"/>
            <a:ext cx="6324600" cy="459641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74282" y="18288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EXTERIOR FACADE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29016" y="4267200"/>
            <a:ext cx="192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LOBBY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29017" y="4659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DINING ROOM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7147" y="5154441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ACADEMIC CENTER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21" idx="3"/>
          </p:cNvCxnSpPr>
          <p:nvPr/>
        </p:nvCxnSpPr>
        <p:spPr>
          <a:xfrm>
            <a:off x="2079282" y="2013466"/>
            <a:ext cx="1121118" cy="149173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3"/>
          </p:cNvCxnSpPr>
          <p:nvPr/>
        </p:nvCxnSpPr>
        <p:spPr>
          <a:xfrm flipV="1">
            <a:off x="2057399" y="3810000"/>
            <a:ext cx="2590801" cy="6418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3"/>
          </p:cNvCxnSpPr>
          <p:nvPr/>
        </p:nvCxnSpPr>
        <p:spPr>
          <a:xfrm flipV="1">
            <a:off x="2034017" y="4507468"/>
            <a:ext cx="2004583" cy="3370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057400" y="5257800"/>
            <a:ext cx="21336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PLAN VIEW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EXTERIOR FACADE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EXTERIOR PL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0226" y="999653"/>
            <a:ext cx="6483548" cy="5154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KEY FEATURES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EXTERIOR FACADE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9" name="Picture 18" descr="EXTERIOR PLAN.jpg"/>
          <p:cNvPicPr>
            <a:picLocks noChangeAspect="1"/>
          </p:cNvPicPr>
          <p:nvPr/>
        </p:nvPicPr>
        <p:blipFill>
          <a:blip r:embed="rId2" cstate="print"/>
          <a:srcRect r="68805"/>
          <a:stretch>
            <a:fillRect/>
          </a:stretch>
        </p:blipFill>
        <p:spPr>
          <a:xfrm>
            <a:off x="6781800" y="990600"/>
            <a:ext cx="2022574" cy="51546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81525" y="158115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TICKET WINDOW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971800" y="50292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TEAM STORE EXTERIOR ENTRANCE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324600" y="1752600"/>
            <a:ext cx="12192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400800" y="4648200"/>
            <a:ext cx="12192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5634" b="26761"/>
          <a:stretch>
            <a:fillRect/>
          </a:stretch>
        </p:blipFill>
        <p:spPr bwMode="auto">
          <a:xfrm>
            <a:off x="380999" y="2362200"/>
            <a:ext cx="5020733" cy="254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828800" y="563880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(16) WEST FACING DORIC COLUMNS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 flipV="1">
            <a:off x="1676400" y="4724400"/>
            <a:ext cx="1600200" cy="228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85800" y="1447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OVERHEAD TRELLIS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rot="5400000">
            <a:off x="1447800" y="2286000"/>
            <a:ext cx="1447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 GOALS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EXTERIOR FACADE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704204" y="2148840"/>
          <a:ext cx="5735593" cy="2682240"/>
        </p:xfrm>
        <a:graphic>
          <a:graphicData uri="http://schemas.openxmlformats.org/drawingml/2006/table">
            <a:tbl>
              <a:tblPr>
                <a:solidFill>
                  <a:schemeClr val="tx2">
                    <a:lumMod val="50000"/>
                  </a:schemeClr>
                </a:solidFill>
                <a:tableStyleId>{5C22544A-7EE6-4342-B048-85BDC9FD1C3A}</a:tableStyleId>
              </a:tblPr>
              <a:tblGrid>
                <a:gridCol w="1295222"/>
                <a:gridCol w="4440371"/>
              </a:tblGrid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ONE.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Match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the historic theme of campus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TWO.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Clean,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minimal </a:t>
                      </a:r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luminaire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appearance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THREE.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Accent major features while providing enough illuminance for tasks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r"/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FOUR.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Use of lighting to create depth &amp;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give</a:t>
                      </a:r>
                      <a:r>
                        <a:rPr lang="en-US" sz="2000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visual interest</a:t>
                      </a:r>
                      <a:endParaRPr lang="en-US" sz="20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EXTERIOR FACADE SECTION on column.jpg"/>
          <p:cNvPicPr>
            <a:picLocks noChangeAspect="1"/>
          </p:cNvPicPr>
          <p:nvPr/>
        </p:nvPicPr>
        <p:blipFill>
          <a:blip r:embed="rId2"/>
          <a:srcRect l="18503" t="31203" r="43492" b="11313"/>
          <a:stretch>
            <a:fillRect/>
          </a:stretch>
        </p:blipFill>
        <p:spPr>
          <a:xfrm>
            <a:off x="457200" y="1135685"/>
            <a:ext cx="4655516" cy="48475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EXTERIOR FACADE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0" name="Picture 19" descr="EXTERIOR LIGHTING PLAN section show.jpg"/>
          <p:cNvPicPr>
            <a:picLocks noChangeAspect="1"/>
          </p:cNvPicPr>
          <p:nvPr/>
        </p:nvPicPr>
        <p:blipFill>
          <a:blip r:embed="rId3" cstate="print"/>
          <a:srcRect l="11261" t="38889" r="50000" b="45555"/>
          <a:stretch>
            <a:fillRect/>
          </a:stretch>
        </p:blipFill>
        <p:spPr>
          <a:xfrm>
            <a:off x="5715000" y="1143000"/>
            <a:ext cx="2590800" cy="241808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rot="5400000" flipH="1" flipV="1">
            <a:off x="6477000" y="3581400"/>
            <a:ext cx="1066800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96000" y="408682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SECTION LOOKING NORTH AT DORIC COLUMN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XTERIOR FACADE SECTION off column.jpg"/>
          <p:cNvPicPr>
            <a:picLocks noChangeAspect="1"/>
          </p:cNvPicPr>
          <p:nvPr/>
        </p:nvPicPr>
        <p:blipFill>
          <a:blip r:embed="rId2"/>
          <a:srcRect l="19877" t="31285" r="42418" b="11205"/>
          <a:stretch>
            <a:fillRect/>
          </a:stretch>
        </p:blipFill>
        <p:spPr>
          <a:xfrm>
            <a:off x="485775" y="1162050"/>
            <a:ext cx="4572000" cy="4800600"/>
          </a:xfrm>
          <a:prstGeom prst="rect">
            <a:avLst/>
          </a:prstGeom>
        </p:spPr>
      </p:pic>
      <p:pic>
        <p:nvPicPr>
          <p:cNvPr id="22" name="Picture 21" descr="EXTERIOR LIGHTING PLAN section show 2.jpg"/>
          <p:cNvPicPr>
            <a:picLocks noChangeAspect="1"/>
          </p:cNvPicPr>
          <p:nvPr/>
        </p:nvPicPr>
        <p:blipFill>
          <a:blip r:embed="rId3" cstate="print"/>
          <a:srcRect l="10330" t="37778" r="50931" b="45555"/>
          <a:stretch>
            <a:fillRect/>
          </a:stretch>
        </p:blipFill>
        <p:spPr>
          <a:xfrm>
            <a:off x="5715000" y="1143000"/>
            <a:ext cx="2438400" cy="2438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2400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2484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838200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24453" y="0"/>
            <a:ext cx="762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724400" y="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JOHN PAUL JONES ARENA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3963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SCHEMATIC DESIGN PRESENTATION: </a:t>
            </a:r>
            <a:r>
              <a:rPr lang="en-US" sz="2400" dirty="0" smtClean="0">
                <a:solidFill>
                  <a:schemeClr val="bg1"/>
                </a:solidFill>
              </a:rPr>
              <a:t>DESIGN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72200" y="381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CHARLOTTESVILLE, VIRGINIA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52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EXTERIOR FACADE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5400000" flipH="1" flipV="1">
            <a:off x="6247606" y="3352800"/>
            <a:ext cx="1524794" cy="79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96000" y="408682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SECTION LOOKING NORTH PAST DORIC COLUMN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2792</TotalTime>
  <Words>814</Words>
  <Application>Microsoft Office PowerPoint</Application>
  <PresentationFormat>On-screen Show (4:3)</PresentationFormat>
  <Paragraphs>246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PSUAE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lwb117</dc:creator>
  <cp:lastModifiedBy>LWB117</cp:lastModifiedBy>
  <cp:revision>167</cp:revision>
  <dcterms:created xsi:type="dcterms:W3CDTF">2008-11-20T23:33:10Z</dcterms:created>
  <dcterms:modified xsi:type="dcterms:W3CDTF">2008-12-10T16:04:08Z</dcterms:modified>
</cp:coreProperties>
</file>