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63" r:id="rId3"/>
    <p:sldId id="272" r:id="rId4"/>
    <p:sldId id="257" r:id="rId5"/>
    <p:sldId id="258" r:id="rId6"/>
    <p:sldId id="259" r:id="rId7"/>
    <p:sldId id="270" r:id="rId8"/>
    <p:sldId id="261" r:id="rId9"/>
    <p:sldId id="264" r:id="rId10"/>
    <p:sldId id="265" r:id="rId11"/>
    <p:sldId id="266" r:id="rId12"/>
    <p:sldId id="274" r:id="rId13"/>
    <p:sldId id="275" r:id="rId14"/>
    <p:sldId id="276" r:id="rId15"/>
    <p:sldId id="267" r:id="rId16"/>
    <p:sldId id="277" r:id="rId17"/>
    <p:sldId id="280" r:id="rId18"/>
    <p:sldId id="269" r:id="rId19"/>
    <p:sldId id="279" r:id="rId20"/>
    <p:sldId id="281" r:id="rId21"/>
    <p:sldId id="282" r:id="rId22"/>
    <p:sldId id="283" r:id="rId23"/>
    <p:sldId id="284" r:id="rId24"/>
    <p:sldId id="285" r:id="rId25"/>
    <p:sldId id="286" r:id="rId26"/>
    <p:sldId id="287" r:id="rId27"/>
    <p:sldId id="288" r:id="rId28"/>
    <p:sldId id="289" r:id="rId29"/>
  </p:sldIdLst>
  <p:sldSz cx="2743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782" autoAdjust="0"/>
  </p:normalViewPr>
  <p:slideViewPr>
    <p:cSldViewPr>
      <p:cViewPr>
        <p:scale>
          <a:sx n="66" d="100"/>
          <a:sy n="66" d="100"/>
        </p:scale>
        <p:origin x="2490" y="-882"/>
      </p:cViewPr>
      <p:guideLst>
        <p:guide orient="horz" pos="2160"/>
        <p:guide pos="86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4D9FF3-5AA9-4A71-BAAD-F5C95DC7D2DD}" type="datetimeFigureOut">
              <a:rPr lang="en-US" smtClean="0"/>
              <a:pPr/>
              <a:t>4/15/2009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95A5C5-A242-4223-B39F-4019B32DE29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130426"/>
            <a:ext cx="23317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3886200"/>
            <a:ext cx="1920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69078D-BE75-482F-A1C2-1DE4A62F090A}" type="datetimeFigureOut">
              <a:rPr lang="en-US" smtClean="0"/>
              <a:pPr/>
              <a:t>4/15/2009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3DDCE-A5A2-409D-B0BA-AD7A4B166C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9078D-BE75-482F-A1C2-1DE4A62F090A}" type="datetimeFigureOut">
              <a:rPr lang="en-US" smtClean="0"/>
              <a:pPr/>
              <a:t>4/15/2009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3DDCE-A5A2-409D-B0BA-AD7A4B166C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888200" y="274639"/>
            <a:ext cx="6172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274639"/>
            <a:ext cx="18059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9078D-BE75-482F-A1C2-1DE4A62F090A}" type="datetimeFigureOut">
              <a:rPr lang="en-US" smtClean="0"/>
              <a:pPr/>
              <a:t>4/15/2009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3DDCE-A5A2-409D-B0BA-AD7A4B166C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69078D-BE75-482F-A1C2-1DE4A62F090A}" type="datetimeFigureOut">
              <a:rPr lang="en-US" smtClean="0"/>
              <a:pPr/>
              <a:t>4/15/2009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3DDCE-A5A2-409D-B0BA-AD7A4B166C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4406901"/>
            <a:ext cx="23317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2906713"/>
            <a:ext cx="23317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69078D-BE75-482F-A1C2-1DE4A62F090A}" type="datetimeFigureOut">
              <a:rPr lang="en-US" smtClean="0"/>
              <a:pPr/>
              <a:t>4/15/2009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23DDCE-A5A2-409D-B0BA-AD7A4B166C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600201"/>
            <a:ext cx="1211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944600" y="1600201"/>
            <a:ext cx="12115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69078D-BE75-482F-A1C2-1DE4A62F090A}" type="datetimeFigureOut">
              <a:rPr lang="en-US" smtClean="0"/>
              <a:pPr/>
              <a:t>4/15/2009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3DDCE-A5A2-409D-B0BA-AD7A4B166C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1535113"/>
            <a:ext cx="1212056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174875"/>
            <a:ext cx="1212056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77" y="1535113"/>
            <a:ext cx="12125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3935077" y="2174875"/>
            <a:ext cx="12125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69078D-BE75-482F-A1C2-1DE4A62F090A}" type="datetimeFigureOut">
              <a:rPr lang="en-US" smtClean="0"/>
              <a:pPr/>
              <a:t>4/15/2009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23DDCE-A5A2-409D-B0BA-AD7A4B166C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69078D-BE75-482F-A1C2-1DE4A62F090A}" type="datetimeFigureOut">
              <a:rPr lang="en-US" smtClean="0"/>
              <a:pPr/>
              <a:t>4/15/2009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23DDCE-A5A2-409D-B0BA-AD7A4B166C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9078D-BE75-482F-A1C2-1DE4A62F090A}" type="datetimeFigureOut">
              <a:rPr lang="en-US" smtClean="0"/>
              <a:pPr/>
              <a:t>4/15/2009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23DDCE-A5A2-409D-B0BA-AD7A4B166C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2" y="273050"/>
            <a:ext cx="90249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0725150" y="273051"/>
            <a:ext cx="153352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2" y="1435101"/>
            <a:ext cx="90249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9078D-BE75-482F-A1C2-1DE4A62F090A}" type="datetimeFigureOut">
              <a:rPr lang="en-US" smtClean="0"/>
              <a:pPr/>
              <a:t>4/15/2009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3DDCE-A5A2-409D-B0BA-AD7A4B166C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4800600"/>
            <a:ext cx="16459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376864" y="612775"/>
            <a:ext cx="16459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5376864" y="5367338"/>
            <a:ext cx="16459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69078D-BE75-482F-A1C2-1DE4A62F090A}" type="datetimeFigureOut">
              <a:rPr lang="en-US" smtClean="0"/>
              <a:pPr/>
              <a:t>4/15/2009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23DDCE-A5A2-409D-B0BA-AD7A4B166C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24688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1600201"/>
            <a:ext cx="24688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6356351"/>
            <a:ext cx="640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9078D-BE75-482F-A1C2-1DE4A62F090A}" type="datetimeFigureOut">
              <a:rPr lang="en-US" smtClean="0"/>
              <a:pPr/>
              <a:t>4/15/2009</a:t>
            </a:fld>
            <a:endParaRPr lang="en-US"/>
          </a:p>
        </p:txBody>
      </p:sp>
      <p:sp>
        <p:nvSpPr>
          <p:cNvPr id="5" name="Footer Placeholder 4"/>
          <p:cNvSpPr>
            <a:spLocks noGrp="1"/>
          </p:cNvSpPr>
          <p:nvPr>
            <p:ph type="ftr" sz="quarter" idx="3"/>
          </p:nvPr>
        </p:nvSpPr>
        <p:spPr>
          <a:xfrm>
            <a:off x="9372600" y="6356351"/>
            <a:ext cx="8686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6356351"/>
            <a:ext cx="6400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23DDCE-A5A2-409D-B0BA-AD7A4B166C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1.xml"/><Relationship Id="rId4" Type="http://schemas.openxmlformats.org/officeDocument/2006/relationships/image" Target="../media/image46.emf"/></Relationships>
</file>

<file path=ppt/slides/_rels/slide2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4.emf"/><Relationship Id="rId1" Type="http://schemas.openxmlformats.org/officeDocument/2006/relationships/slideLayout" Target="../slideLayouts/slideLayout1.xml"/><Relationship Id="rId4" Type="http://schemas.openxmlformats.org/officeDocument/2006/relationships/image" Target="../media/image48.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xml"/><Relationship Id="rId4" Type="http://schemas.openxmlformats.org/officeDocument/2006/relationships/image" Target="../media/image5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601200" y="1752600"/>
            <a:ext cx="8229600" cy="1295400"/>
          </a:xfrm>
        </p:spPr>
        <p:txBody>
          <a:bodyPr/>
          <a:lstStyle/>
          <a:p>
            <a:r>
              <a:rPr lang="en-US" sz="4000" dirty="0" smtClean="0">
                <a:solidFill>
                  <a:schemeClr val="bg1">
                    <a:lumMod val="95000"/>
                  </a:schemeClr>
                </a:solidFill>
              </a:rPr>
              <a:t>Matt Karle</a:t>
            </a:r>
          </a:p>
          <a:p>
            <a:r>
              <a:rPr lang="en-US" sz="2800" dirty="0" smtClean="0">
                <a:solidFill>
                  <a:schemeClr val="bg1">
                    <a:lumMod val="95000"/>
                  </a:schemeClr>
                </a:solidFill>
              </a:rPr>
              <a:t>Construction Management</a:t>
            </a:r>
            <a:endParaRPr lang="en-US" sz="2800" dirty="0">
              <a:solidFill>
                <a:schemeClr val="bg1">
                  <a:lumMod val="95000"/>
                </a:schemeClr>
              </a:solidFill>
            </a:endParaRPr>
          </a:p>
        </p:txBody>
      </p:sp>
      <p:pic>
        <p:nvPicPr>
          <p:cNvPr id="8" name="Picture 7" descr="grand.bmp"/>
          <p:cNvPicPr>
            <a:picLocks noChangeAspect="1"/>
          </p:cNvPicPr>
          <p:nvPr/>
        </p:nvPicPr>
        <p:blipFill>
          <a:blip r:embed="rId2"/>
          <a:srcRect t="33333" b="4444"/>
          <a:stretch>
            <a:fillRect/>
          </a:stretch>
        </p:blipFill>
        <p:spPr>
          <a:xfrm>
            <a:off x="10668000" y="2972610"/>
            <a:ext cx="6172200" cy="2482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ubtitle 2"/>
          <p:cNvSpPr txBox="1">
            <a:spLocks/>
          </p:cNvSpPr>
          <p:nvPr/>
        </p:nvSpPr>
        <p:spPr>
          <a:xfrm>
            <a:off x="9677400" y="5562600"/>
            <a:ext cx="8229600" cy="457200"/>
          </a:xfrm>
          <a:prstGeom prst="rect">
            <a:avLst/>
          </a:prstGeom>
        </p:spPr>
        <p:txBody>
          <a:bodyPr vert="horz" lIns="91440" tIns="45720" rIns="91440" bIns="45720" rtlCol="0">
            <a:normAutofit fontScale="925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rPr>
              <a:t>AE SENIOR</a:t>
            </a:r>
            <a:r>
              <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rPr>
              <a:t> THESIS PROJECT</a:t>
            </a: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0955000" y="533400"/>
            <a:ext cx="6172200" cy="5615188"/>
            <a:chOff x="20955000" y="533400"/>
            <a:chExt cx="6172200" cy="5615188"/>
          </a:xfrm>
        </p:grpSpPr>
        <p:pic>
          <p:nvPicPr>
            <p:cNvPr id="7" name="Picture 6" descr="Shadows Jan copy.jpg"/>
            <p:cNvPicPr/>
            <p:nvPr/>
          </p:nvPicPr>
          <p:blipFill>
            <a:blip r:embed="rId2" cstate="print"/>
            <a:stretch>
              <a:fillRect/>
            </a:stretch>
          </p:blipFill>
          <p:spPr>
            <a:xfrm>
              <a:off x="20955000" y="533400"/>
              <a:ext cx="3353310" cy="5615188"/>
            </a:xfrm>
            <a:prstGeom prst="rect">
              <a:avLst/>
            </a:prstGeom>
          </p:spPr>
        </p:pic>
        <p:sp>
          <p:nvSpPr>
            <p:cNvPr id="11" name="Rounded Rectangle 10"/>
            <p:cNvSpPr/>
            <p:nvPr/>
          </p:nvSpPr>
          <p:spPr>
            <a:xfrm>
              <a:off x="24612600" y="685800"/>
              <a:ext cx="609600" cy="533400"/>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4612600" y="1447800"/>
              <a:ext cx="609600" cy="533400"/>
            </a:xfrm>
            <a:prstGeom prst="roundRect">
              <a:avLst/>
            </a:prstGeom>
            <a:solidFill>
              <a:srgbClr val="00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298400" y="685800"/>
              <a:ext cx="1828800" cy="369332"/>
            </a:xfrm>
            <a:prstGeom prst="rect">
              <a:avLst/>
            </a:prstGeom>
            <a:noFill/>
          </p:spPr>
          <p:txBody>
            <a:bodyPr wrap="square" rtlCol="0">
              <a:spAutoFit/>
            </a:bodyPr>
            <a:lstStyle/>
            <a:p>
              <a:r>
                <a:rPr lang="en-US" dirty="0" smtClean="0">
                  <a:solidFill>
                    <a:schemeClr val="bg1"/>
                  </a:solidFill>
                </a:rPr>
                <a:t>Club Area</a:t>
              </a:r>
              <a:endParaRPr lang="en-US" dirty="0">
                <a:solidFill>
                  <a:schemeClr val="bg1"/>
                </a:solidFill>
              </a:endParaRPr>
            </a:p>
          </p:txBody>
        </p:sp>
        <p:sp>
          <p:nvSpPr>
            <p:cNvPr id="14" name="TextBox 13"/>
            <p:cNvSpPr txBox="1"/>
            <p:nvPr/>
          </p:nvSpPr>
          <p:spPr>
            <a:xfrm>
              <a:off x="25298400" y="1524000"/>
              <a:ext cx="1828800" cy="369332"/>
            </a:xfrm>
            <a:prstGeom prst="rect">
              <a:avLst/>
            </a:prstGeom>
            <a:noFill/>
          </p:spPr>
          <p:txBody>
            <a:bodyPr wrap="square" rtlCol="0">
              <a:spAutoFit/>
            </a:bodyPr>
            <a:lstStyle/>
            <a:p>
              <a:r>
                <a:rPr lang="en-US" dirty="0" smtClean="0">
                  <a:solidFill>
                    <a:schemeClr val="bg1"/>
                  </a:solidFill>
                </a:rPr>
                <a:t>Available Area</a:t>
              </a:r>
              <a:endParaRPr lang="en-US" dirty="0">
                <a:solidFill>
                  <a:schemeClr val="bg1"/>
                </a:solidFill>
              </a:endParaRPr>
            </a:p>
          </p:txBody>
        </p:sp>
      </p:grpSp>
      <p:grpSp>
        <p:nvGrpSpPr>
          <p:cNvPr id="19" name="Group 18"/>
          <p:cNvGrpSpPr/>
          <p:nvPr/>
        </p:nvGrpSpPr>
        <p:grpSpPr>
          <a:xfrm>
            <a:off x="2286000" y="685800"/>
            <a:ext cx="6019800" cy="5615188"/>
            <a:chOff x="2286000" y="685800"/>
            <a:chExt cx="6019800" cy="5615188"/>
          </a:xfrm>
        </p:grpSpPr>
        <p:pic>
          <p:nvPicPr>
            <p:cNvPr id="5" name="Picture 4" descr="Shadows July copy.jpg"/>
            <p:cNvPicPr/>
            <p:nvPr/>
          </p:nvPicPr>
          <p:blipFill>
            <a:blip r:embed="rId3" cstate="print"/>
            <a:stretch>
              <a:fillRect/>
            </a:stretch>
          </p:blipFill>
          <p:spPr>
            <a:xfrm>
              <a:off x="2286000" y="685800"/>
              <a:ext cx="3355215" cy="5615188"/>
            </a:xfrm>
            <a:prstGeom prst="rect">
              <a:avLst/>
            </a:prstGeom>
          </p:spPr>
        </p:pic>
        <p:sp>
          <p:nvSpPr>
            <p:cNvPr id="15" name="Rounded Rectangle 14"/>
            <p:cNvSpPr/>
            <p:nvPr/>
          </p:nvSpPr>
          <p:spPr>
            <a:xfrm>
              <a:off x="5791200" y="762000"/>
              <a:ext cx="609600" cy="533400"/>
            </a:xfrm>
            <a:prstGeom prst="round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91200" y="1524000"/>
              <a:ext cx="609600" cy="533400"/>
            </a:xfrm>
            <a:prstGeom prst="roundRect">
              <a:avLst/>
            </a:prstGeom>
            <a:solidFill>
              <a:srgbClr val="00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477000" y="762000"/>
              <a:ext cx="1828800" cy="369332"/>
            </a:xfrm>
            <a:prstGeom prst="rect">
              <a:avLst/>
            </a:prstGeom>
            <a:noFill/>
          </p:spPr>
          <p:txBody>
            <a:bodyPr wrap="square" rtlCol="0">
              <a:spAutoFit/>
            </a:bodyPr>
            <a:lstStyle/>
            <a:p>
              <a:r>
                <a:rPr lang="en-US" dirty="0" smtClean="0">
                  <a:solidFill>
                    <a:schemeClr val="bg1"/>
                  </a:solidFill>
                </a:rPr>
                <a:t>Club Area</a:t>
              </a:r>
              <a:endParaRPr lang="en-US" dirty="0">
                <a:solidFill>
                  <a:schemeClr val="bg1"/>
                </a:solidFill>
              </a:endParaRPr>
            </a:p>
          </p:txBody>
        </p:sp>
        <p:sp>
          <p:nvSpPr>
            <p:cNvPr id="18" name="TextBox 17"/>
            <p:cNvSpPr txBox="1"/>
            <p:nvPr/>
          </p:nvSpPr>
          <p:spPr>
            <a:xfrm>
              <a:off x="6477000" y="1600200"/>
              <a:ext cx="1828800" cy="369332"/>
            </a:xfrm>
            <a:prstGeom prst="rect">
              <a:avLst/>
            </a:prstGeom>
            <a:noFill/>
          </p:spPr>
          <p:txBody>
            <a:bodyPr wrap="square" rtlCol="0">
              <a:spAutoFit/>
            </a:bodyPr>
            <a:lstStyle/>
            <a:p>
              <a:r>
                <a:rPr lang="en-US" dirty="0" smtClean="0">
                  <a:solidFill>
                    <a:schemeClr val="bg1"/>
                  </a:solidFill>
                </a:rPr>
                <a:t>Available Area</a:t>
              </a:r>
              <a:endParaRPr lang="en-US" dirty="0">
                <a:solidFill>
                  <a:schemeClr val="bg1"/>
                </a:solidFill>
              </a:endParaRPr>
            </a:p>
          </p:txBody>
        </p:sp>
      </p:grpSp>
      <p:sp>
        <p:nvSpPr>
          <p:cNvPr id="3"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chemeClr val="bg1">
                    <a:lumMod val="95000"/>
                  </a:schemeClr>
                </a:solidFill>
                <a:effectLst/>
                <a:uLnTx/>
                <a:uFillTx/>
                <a:latin typeface="+mn-lt"/>
                <a:ea typeface="+mn-ea"/>
                <a:cs typeface="+mn-cs"/>
              </a:rPr>
              <a:t>Shadow Analysis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4"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rPr>
              <a:t>July and December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noProof="0" dirty="0" smtClean="0">
                <a:solidFill>
                  <a:schemeClr val="bg1">
                    <a:lumMod val="95000"/>
                  </a:schemeClr>
                </a:solidFill>
              </a:rPr>
              <a:t>Uniform Layout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dirty="0" smtClean="0">
                <a:ln>
                  <a:noFill/>
                </a:ln>
                <a:solidFill>
                  <a:schemeClr val="bg1">
                    <a:lumMod val="95000"/>
                  </a:schemeClr>
                </a:solidFill>
                <a:effectLst/>
                <a:uLnTx/>
                <a:uFillTx/>
                <a:latin typeface="+mn-lt"/>
                <a:ea typeface="+mn-ea"/>
                <a:cs typeface="+mn-cs"/>
              </a:rPr>
              <a:t>Not</a:t>
            </a:r>
            <a:r>
              <a:rPr kumimoji="0" lang="en-US" sz="2400" b="0" i="0" u="none" strike="noStrike" kern="1200" cap="none" spc="0" normalizeH="0" dirty="0" smtClean="0">
                <a:ln>
                  <a:noFill/>
                </a:ln>
                <a:solidFill>
                  <a:schemeClr val="bg1">
                    <a:lumMod val="95000"/>
                  </a:schemeClr>
                </a:solidFill>
                <a:effectLst/>
                <a:uLnTx/>
                <a:uFillTx/>
                <a:latin typeface="+mn-lt"/>
                <a:ea typeface="+mn-ea"/>
                <a:cs typeface="+mn-cs"/>
              </a:rPr>
              <a:t> Visible From Tenant Area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noProof="0" dirty="0" smtClean="0">
              <a:solidFill>
                <a:schemeClr val="bg1">
                  <a:lumMod val="9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dirty="0" smtClean="0">
                <a:ln>
                  <a:noFill/>
                </a:ln>
                <a:solidFill>
                  <a:schemeClr val="bg1">
                    <a:lumMod val="95000"/>
                  </a:schemeClr>
                </a:solidFill>
                <a:effectLst/>
                <a:uLnTx/>
                <a:uFillTx/>
                <a:latin typeface="+mn-lt"/>
                <a:ea typeface="+mn-ea"/>
                <a:cs typeface="+mn-cs"/>
              </a:rPr>
              <a:t>2 Arrays on </a:t>
            </a:r>
            <a:r>
              <a:rPr kumimoji="0" lang="en-US" sz="2400" b="1" i="0" u="none" strike="noStrike" kern="1200" cap="none" spc="0" normalizeH="0" dirty="0" smtClean="0">
                <a:ln>
                  <a:noFill/>
                </a:ln>
                <a:solidFill>
                  <a:schemeClr val="bg1">
                    <a:lumMod val="95000"/>
                  </a:schemeClr>
                </a:solidFill>
                <a:effectLst/>
                <a:uLnTx/>
                <a:uFillTx/>
                <a:latin typeface="+mn-lt"/>
                <a:ea typeface="+mn-ea"/>
                <a:cs typeface="+mn-cs"/>
              </a:rPr>
              <a:t>East</a:t>
            </a:r>
            <a:r>
              <a:rPr kumimoji="0" lang="en-US" sz="2400" b="0" i="0" u="none" strike="noStrike" kern="1200" cap="none" spc="0" normalizeH="0" dirty="0" smtClean="0">
                <a:ln>
                  <a:noFill/>
                </a:ln>
                <a:solidFill>
                  <a:schemeClr val="bg1">
                    <a:lumMod val="95000"/>
                  </a:schemeClr>
                </a:solidFill>
                <a:effectLst/>
                <a:uLnTx/>
                <a:uFillTx/>
                <a:latin typeface="+mn-lt"/>
                <a:ea typeface="+mn-ea"/>
                <a:cs typeface="+mn-cs"/>
              </a:rPr>
              <a:t> and </a:t>
            </a:r>
            <a:r>
              <a:rPr kumimoji="0" lang="en-US" sz="2400" b="1" i="0" u="none" strike="noStrike" kern="1200" cap="none" spc="0" normalizeH="0" dirty="0" smtClean="0">
                <a:ln>
                  <a:noFill/>
                </a:ln>
                <a:solidFill>
                  <a:schemeClr val="bg1">
                    <a:lumMod val="95000"/>
                  </a:schemeClr>
                </a:solidFill>
                <a:effectLst/>
                <a:uLnTx/>
                <a:uFillTx/>
                <a:latin typeface="+mn-lt"/>
                <a:ea typeface="+mn-ea"/>
                <a:cs typeface="+mn-cs"/>
              </a:rPr>
              <a:t>West</a:t>
            </a:r>
            <a:r>
              <a:rPr kumimoji="0" lang="en-US" sz="2400" b="0" i="0" u="none" strike="noStrike" kern="1200" cap="none" spc="0" normalizeH="0" dirty="0" smtClean="0">
                <a:ln>
                  <a:noFill/>
                </a:ln>
                <a:solidFill>
                  <a:schemeClr val="bg1">
                    <a:lumMod val="95000"/>
                  </a:schemeClr>
                </a:solidFill>
                <a:effectLst/>
                <a:uLnTx/>
                <a:uFillTx/>
                <a:latin typeface="+mn-lt"/>
                <a:ea typeface="+mn-ea"/>
                <a:cs typeface="+mn-cs"/>
              </a:rPr>
              <a:t> End of the Building</a:t>
            </a: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nvGrpSpPr>
          <p:cNvPr id="20" name="Group 19"/>
          <p:cNvGrpSpPr/>
          <p:nvPr/>
        </p:nvGrpSpPr>
        <p:grpSpPr>
          <a:xfrm>
            <a:off x="3124200" y="1143000"/>
            <a:ext cx="1143000" cy="4495800"/>
            <a:chOff x="3124200" y="1143000"/>
            <a:chExt cx="1143000" cy="4495800"/>
          </a:xfrm>
        </p:grpSpPr>
        <p:sp>
          <p:nvSpPr>
            <p:cNvPr id="8" name="Rounded Rectangle 7"/>
            <p:cNvSpPr/>
            <p:nvPr/>
          </p:nvSpPr>
          <p:spPr>
            <a:xfrm>
              <a:off x="3124200" y="1143000"/>
              <a:ext cx="609600" cy="533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657600" y="5105400"/>
              <a:ext cx="609600" cy="533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21793200" y="762000"/>
            <a:ext cx="609600" cy="5334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800" dirty="0" smtClean="0">
                <a:solidFill>
                  <a:srgbClr val="00B0F0"/>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24" name="Left Brace 23"/>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chemeClr val="bg1">
                    <a:lumMod val="95000"/>
                  </a:schemeClr>
                </a:solidFill>
              </a:rPr>
              <a:t>Initial Design</a:t>
            </a:r>
            <a:endParaRPr kumimoji="0" lang="en-US" sz="2800" b="1" i="0" u="sng"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rPr>
              <a:t>3025 Square</a:t>
            </a:r>
            <a:r>
              <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rPr>
              <a:t> Feet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noProof="0" dirty="0" smtClean="0">
              <a:solidFill>
                <a:schemeClr val="bg1">
                  <a:lumMod val="95000"/>
                </a:schemeClr>
              </a:solidFill>
            </a:endParaRPr>
          </a:p>
          <a:p>
            <a:pPr lvl="0" algn="ctr">
              <a:spcBef>
                <a:spcPct val="20000"/>
              </a:spcBef>
              <a:defRPr/>
            </a:pPr>
            <a:r>
              <a:rPr kumimoji="0" lang="en-US" sz="2800" b="0" i="0" u="none" strike="noStrike" kern="1200" cap="none" spc="0" normalizeH="0" dirty="0" smtClean="0">
                <a:ln>
                  <a:noFill/>
                </a:ln>
                <a:solidFill>
                  <a:schemeClr val="bg1">
                    <a:lumMod val="95000"/>
                  </a:schemeClr>
                </a:solidFill>
                <a:effectLst/>
                <a:uLnTx/>
                <a:uFillTx/>
                <a:latin typeface="+mn-lt"/>
                <a:ea typeface="+mn-ea"/>
                <a:cs typeface="+mn-cs"/>
              </a:rPr>
              <a:t>200 panels </a:t>
            </a:r>
            <a:r>
              <a:rPr lang="en-US" sz="2800" dirty="0" smtClean="0">
                <a:solidFill>
                  <a:schemeClr val="bg1">
                    <a:lumMod val="95000"/>
                  </a:schemeClr>
                </a:solidFill>
              </a:rPr>
              <a:t>(10 X10)</a:t>
            </a:r>
            <a:endParaRPr kumimoji="0" lang="en-US" sz="2800" b="0" i="0" u="none" strike="noStrike" kern="1200" cap="none" spc="0" normalizeH="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noProof="0" dirty="0" smtClean="0">
              <a:solidFill>
                <a:schemeClr val="bg1">
                  <a:lumMod val="9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dirty="0" smtClean="0">
                <a:ln>
                  <a:noFill/>
                </a:ln>
                <a:solidFill>
                  <a:schemeClr val="bg1">
                    <a:lumMod val="95000"/>
                  </a:schemeClr>
                </a:solidFill>
                <a:effectLst/>
                <a:uLnTx/>
                <a:uFillTx/>
                <a:latin typeface="+mn-lt"/>
                <a:ea typeface="+mn-ea"/>
                <a:cs typeface="+mn-cs"/>
              </a:rPr>
              <a:t>40 kW array</a:t>
            </a:r>
            <a:endPar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0" name="Picture 9" descr="Conceptual Array (West) copy.jpg"/>
          <p:cNvPicPr/>
          <p:nvPr/>
        </p:nvPicPr>
        <p:blipFill>
          <a:blip r:embed="rId2"/>
          <a:stretch>
            <a:fillRect/>
          </a:stretch>
        </p:blipFill>
        <p:spPr>
          <a:xfrm>
            <a:off x="1295400" y="1219200"/>
            <a:ext cx="3432488" cy="2665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Conceptual Array (East) copy.jpg"/>
          <p:cNvPicPr/>
          <p:nvPr/>
        </p:nvPicPr>
        <p:blipFill>
          <a:blip r:embed="rId3"/>
          <a:stretch>
            <a:fillRect/>
          </a:stretch>
        </p:blipFill>
        <p:spPr>
          <a:xfrm>
            <a:off x="5029200" y="3276600"/>
            <a:ext cx="3471125" cy="2678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800" dirty="0" smtClean="0">
                <a:solidFill>
                  <a:srgbClr val="00B0F0"/>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7" name="Left Brace 16"/>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337" name="Picture 1" descr="J:\Thesis\Final Report\A2 PV Panels\Panel Proposed copy.jpg"/>
          <p:cNvPicPr>
            <a:picLocks noChangeAspect="1" noChangeArrowheads="1"/>
          </p:cNvPicPr>
          <p:nvPr/>
        </p:nvPicPr>
        <p:blipFill>
          <a:blip r:embed="rId4"/>
          <a:srcRect/>
          <a:stretch>
            <a:fillRect/>
          </a:stretch>
        </p:blipFill>
        <p:spPr bwMode="auto">
          <a:xfrm>
            <a:off x="20193000" y="838200"/>
            <a:ext cx="4863245"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p:cNvSpPr txBox="1"/>
          <p:nvPr/>
        </p:nvSpPr>
        <p:spPr>
          <a:xfrm>
            <a:off x="20269200" y="5486400"/>
            <a:ext cx="5181600" cy="369332"/>
          </a:xfrm>
          <a:prstGeom prst="rect">
            <a:avLst/>
          </a:prstGeom>
          <a:noFill/>
        </p:spPr>
        <p:txBody>
          <a:bodyPr wrap="square" rtlCol="0">
            <a:spAutoFit/>
          </a:bodyPr>
          <a:lstStyle/>
          <a:p>
            <a:pPr algn="ctr"/>
            <a:r>
              <a:rPr lang="en-US" dirty="0" smtClean="0">
                <a:solidFill>
                  <a:schemeClr val="bg1"/>
                </a:solidFill>
              </a:rPr>
              <a:t>Southern Facing</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rgbClr val="FF0000"/>
                </a:solidFill>
              </a:rPr>
              <a:t>Electrical Breadth</a:t>
            </a:r>
            <a:endParaRPr kumimoji="0" lang="en-US" sz="2800" b="1" i="0" u="sng"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2098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rPr>
              <a:t>Panels In Series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FF0000"/>
                </a:solidFill>
              </a:rPr>
              <a:t>20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FF0000"/>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rPr>
              <a:t>Inverter Size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lumMod val="95000"/>
                  </a:schemeClr>
                </a:solidFill>
              </a:rPr>
              <a:t>4 kW </a:t>
            </a:r>
            <a:r>
              <a:rPr lang="en-US" sz="2000" dirty="0" smtClean="0">
                <a:solidFill>
                  <a:schemeClr val="bg1">
                    <a:lumMod val="95000"/>
                  </a:schemeClr>
                </a:solidFill>
                <a:sym typeface="Wingdings" pitchFamily="2" charset="2"/>
              </a:rPr>
              <a:t> </a:t>
            </a:r>
            <a:r>
              <a:rPr lang="en-US" sz="2000" dirty="0" smtClean="0">
                <a:solidFill>
                  <a:srgbClr val="FF0000"/>
                </a:solidFill>
                <a:sym typeface="Wingdings" pitchFamily="2" charset="2"/>
              </a:rPr>
              <a:t>5 kW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FF0000"/>
              </a:solidFill>
              <a:sym typeface="Wingdings" pitchFamily="2" charset="2"/>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sym typeface="Wingdings" pitchFamily="2" charset="2"/>
              </a:rPr>
              <a:t>Number of Inverters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FF0000"/>
                </a:solidFill>
                <a:sym typeface="Wingdings" pitchFamily="2" charset="2"/>
              </a:rPr>
              <a:t>10</a:t>
            </a:r>
            <a:endParaRPr kumimoji="0" lang="en-US" sz="2000" b="0" i="0" u="none" strike="noStrike" kern="1200" cap="none" spc="0" normalizeH="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20574000" y="362181"/>
            <a:ext cx="5181600" cy="588621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524000" y="457200"/>
            <a:ext cx="5676900" cy="5695827"/>
          </a:xfrm>
          <a:prstGeom prst="rect">
            <a:avLst/>
          </a:prstGeom>
          <a:noFill/>
          <a:ln w="9525">
            <a:noFill/>
            <a:miter lim="800000"/>
            <a:headEnd/>
            <a:tailEnd/>
          </a:ln>
          <a:effectLst/>
        </p:spPr>
      </p:pic>
      <p:sp>
        <p:nvSpPr>
          <p:cNvPr id="11"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800" dirty="0" smtClean="0">
                <a:solidFill>
                  <a:srgbClr val="00B0F0"/>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2" name="Left Brace 11"/>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rgbClr val="FF0000"/>
                </a:solidFill>
              </a:rPr>
              <a:t>Electrical Breadth</a:t>
            </a:r>
            <a:endParaRPr kumimoji="0" lang="en-US" sz="2800" b="1" i="0" u="sng"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2098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lumMod val="95000"/>
                  </a:schemeClr>
                </a:solidFill>
              </a:rPr>
              <a:t>Max Panel Loading</a:t>
            </a: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FF0000"/>
                </a:solidFill>
              </a:rPr>
              <a:t>63 kW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FF0000"/>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rPr>
              <a:t>Total Inverter Load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00FF00"/>
                </a:solidFill>
              </a:rPr>
              <a:t>40 kW </a:t>
            </a:r>
            <a:r>
              <a:rPr lang="en-US" sz="2000" dirty="0" smtClean="0">
                <a:solidFill>
                  <a:schemeClr val="bg1">
                    <a:lumMod val="95000"/>
                  </a:schemeClr>
                </a:solidFill>
                <a:sym typeface="Wingdings" pitchFamily="2" charset="2"/>
              </a:rPr>
              <a:t>&lt; </a:t>
            </a:r>
            <a:r>
              <a:rPr lang="en-US" sz="2000" dirty="0" smtClean="0">
                <a:solidFill>
                  <a:srgbClr val="FF0000"/>
                </a:solidFill>
                <a:sym typeface="Wingdings" pitchFamily="2" charset="2"/>
              </a:rPr>
              <a:t>49.8 kW available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FF0000"/>
              </a:solidFill>
              <a:sym typeface="Wingdings" pitchFamily="2" charset="2"/>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sym typeface="Wingdings" pitchFamily="2" charset="2"/>
              </a:rPr>
              <a:t>Load per Inverter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noProof="0" dirty="0" smtClean="0">
                <a:solidFill>
                  <a:srgbClr val="FF0000"/>
                </a:solidFill>
                <a:sym typeface="Wingdings" pitchFamily="2" charset="2"/>
              </a:rPr>
              <a:t>2.0 kW</a:t>
            </a:r>
            <a:endParaRPr kumimoji="0" lang="en-US" sz="2000" b="0" i="0" u="none" strike="noStrike" kern="1200" cap="none" spc="0" normalizeH="0" noProof="0" dirty="0" smtClean="0">
              <a:ln>
                <a:noFill/>
              </a:ln>
              <a:solidFill>
                <a:srgbClr val="FF0000"/>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026" name="Picture 2"/>
          <p:cNvPicPr>
            <a:picLocks noChangeAspect="1" noChangeArrowheads="1"/>
          </p:cNvPicPr>
          <p:nvPr/>
        </p:nvPicPr>
        <p:blipFill>
          <a:blip r:embed="rId2"/>
          <a:srcRect/>
          <a:stretch>
            <a:fillRect/>
          </a:stretch>
        </p:blipFill>
        <p:spPr bwMode="auto">
          <a:xfrm>
            <a:off x="20574000" y="362181"/>
            <a:ext cx="5181600" cy="588621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524000" y="457200"/>
            <a:ext cx="5676900" cy="5695827"/>
          </a:xfrm>
          <a:prstGeom prst="rect">
            <a:avLst/>
          </a:prstGeom>
          <a:noFill/>
          <a:ln w="9525">
            <a:noFill/>
            <a:miter lim="800000"/>
            <a:headEnd/>
            <a:tailEnd/>
          </a:ln>
          <a:effectLst/>
        </p:spPr>
      </p:pic>
      <p:sp>
        <p:nvSpPr>
          <p:cNvPr id="11"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800" dirty="0" smtClean="0">
                <a:solidFill>
                  <a:srgbClr val="00B0F0"/>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2" name="Left Brace 11"/>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nvGrpSpPr>
          <p:cNvPr id="12" name="Group 11"/>
          <p:cNvGrpSpPr/>
          <p:nvPr/>
        </p:nvGrpSpPr>
        <p:grpSpPr>
          <a:xfrm>
            <a:off x="9982200" y="1981200"/>
            <a:ext cx="4648200" cy="3733800"/>
            <a:chOff x="9982200" y="1981200"/>
            <a:chExt cx="4648200" cy="3733800"/>
          </a:xfrm>
        </p:grpSpPr>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rgbClr val="FF0000"/>
                  </a:solidFill>
                </a:rPr>
                <a:t>Electrical Breadth</a:t>
              </a:r>
              <a:endParaRPr kumimoji="0" lang="en-US" sz="2800" b="1" i="0" u="sng"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2098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lumMod val="95000"/>
                    </a:schemeClr>
                  </a:solidFill>
                </a:rPr>
                <a:t>Circuit Breaker Size</a:t>
              </a: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FF0000"/>
                  </a:solidFill>
                </a:rPr>
                <a:t>25A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FF0000"/>
                </a:solidFill>
                <a:sym typeface="Wingdings" pitchFamily="2" charset="2"/>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FF0000"/>
                </a:solidFill>
                <a:sym typeface="Wingdings" pitchFamily="2" charset="2"/>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lumMod val="95000"/>
                    </a:schemeClr>
                  </a:solidFill>
                </a:rPr>
                <a:t>Open Panel Board on Roof that can accommodate all Inverters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pic>
        <p:nvPicPr>
          <p:cNvPr id="1028" name="Picture 4"/>
          <p:cNvPicPr>
            <a:picLocks noChangeAspect="1" noChangeArrowheads="1"/>
          </p:cNvPicPr>
          <p:nvPr/>
        </p:nvPicPr>
        <p:blipFill>
          <a:blip r:embed="rId2"/>
          <a:srcRect/>
          <a:stretch>
            <a:fillRect/>
          </a:stretch>
        </p:blipFill>
        <p:spPr bwMode="auto">
          <a:xfrm>
            <a:off x="1584325" y="914400"/>
            <a:ext cx="5951537" cy="2049463"/>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a:srcRect/>
          <a:stretch>
            <a:fillRect/>
          </a:stretch>
        </p:blipFill>
        <p:spPr bwMode="auto">
          <a:xfrm>
            <a:off x="1584325" y="3657600"/>
            <a:ext cx="5959475" cy="1973263"/>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17948432" y="1219200"/>
            <a:ext cx="9050179" cy="4419600"/>
          </a:xfrm>
          <a:prstGeom prst="rect">
            <a:avLst/>
          </a:prstGeom>
          <a:noFill/>
          <a:ln w="9525">
            <a:noFill/>
            <a:miter lim="800000"/>
            <a:headEnd/>
            <a:tailEnd/>
          </a:ln>
          <a:effectLst/>
        </p:spPr>
      </p:pic>
      <p:sp>
        <p:nvSpPr>
          <p:cNvPr id="14"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800" dirty="0" smtClean="0">
                <a:solidFill>
                  <a:srgbClr val="00B0F0"/>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5" name="Left Brace 14"/>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chemeClr val="bg1">
                    <a:lumMod val="95000"/>
                  </a:schemeClr>
                </a:solidFill>
              </a:rPr>
              <a:t>PV Watts</a:t>
            </a:r>
            <a:endParaRPr kumimoji="0" lang="en-US" sz="2800" b="1" i="0" u="sng"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dirty="0" smtClean="0">
                <a:ln>
                  <a:noFill/>
                </a:ln>
                <a:solidFill>
                  <a:schemeClr val="bg1">
                    <a:lumMod val="95000"/>
                  </a:schemeClr>
                </a:solidFill>
                <a:effectLst/>
                <a:uLnTx/>
                <a:uFillTx/>
                <a:latin typeface="+mn-lt"/>
                <a:ea typeface="+mn-ea"/>
                <a:cs typeface="+mn-cs"/>
              </a:rPr>
              <a:t>40 kW array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solidFill>
                  <a:schemeClr val="bg1">
                    <a:lumMod val="95000"/>
                  </a:schemeClr>
                </a:solidFill>
              </a:rPr>
              <a:t>Convert to AC Power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solidFill>
                  <a:schemeClr val="bg1">
                    <a:lumMod val="95000"/>
                  </a:schemeClr>
                </a:solidFill>
              </a:rPr>
              <a:t>49,111 kWh per Year</a:t>
            </a:r>
            <a:endPar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aphicFrame>
        <p:nvGraphicFramePr>
          <p:cNvPr id="12" name="Table 11"/>
          <p:cNvGraphicFramePr>
            <a:graphicFrameLocks noGrp="1"/>
          </p:cNvGraphicFramePr>
          <p:nvPr/>
        </p:nvGraphicFramePr>
        <p:xfrm>
          <a:off x="18669000" y="5334000"/>
          <a:ext cx="7924800" cy="581025"/>
        </p:xfrm>
        <a:graphic>
          <a:graphicData uri="http://schemas.openxmlformats.org/drawingml/2006/table">
            <a:tbl>
              <a:tblPr/>
              <a:tblGrid>
                <a:gridCol w="609600"/>
                <a:gridCol w="609600"/>
                <a:gridCol w="609600"/>
                <a:gridCol w="609600"/>
                <a:gridCol w="609600"/>
                <a:gridCol w="609600"/>
                <a:gridCol w="609600"/>
                <a:gridCol w="609600"/>
                <a:gridCol w="609600"/>
                <a:gridCol w="609600"/>
                <a:gridCol w="609600"/>
                <a:gridCol w="609600"/>
                <a:gridCol w="609600"/>
              </a:tblGrid>
              <a:tr h="190500">
                <a:tc gridSpan="13">
                  <a:txBody>
                    <a:bodyPr/>
                    <a:lstStyle/>
                    <a:p>
                      <a:pPr algn="ctr" fontAlgn="b"/>
                      <a:r>
                        <a:rPr lang="en-US" sz="1100" b="0" i="0" u="none" strike="noStrike">
                          <a:solidFill>
                            <a:srgbClr val="F2F2F2"/>
                          </a:solidFill>
                          <a:latin typeface="Calibri"/>
                        </a:rPr>
                        <a:t>Power Data (kWh/m2day) Angled Array- Annapolis, MD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0500">
                <a:tc>
                  <a:txBody>
                    <a:bodyPr/>
                    <a:lstStyle/>
                    <a:p>
                      <a:pPr algn="ctr" fontAlgn="b"/>
                      <a:r>
                        <a:rPr lang="en-US" sz="1100" b="0" i="0" u="none" strike="noStrike">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JAN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FEB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APR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MAY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JUN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JUL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AUG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SEP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NOV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latin typeface="Calibri"/>
                        </a:rPr>
                        <a:t>DEC</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00025">
                <a:tc>
                  <a:txBody>
                    <a:bodyPr/>
                    <a:lstStyle/>
                    <a:p>
                      <a:pPr algn="ctr" fontAlgn="b"/>
                      <a:r>
                        <a:rPr lang="en-US" sz="1100" b="0" i="0" u="none" strike="noStrike">
                          <a:solidFill>
                            <a:srgbClr val="000000"/>
                          </a:solidFill>
                          <a:latin typeface="Calibri"/>
                        </a:rPr>
                        <a:t>Power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latin typeface="Calibri"/>
                        </a:rPr>
                        <a:t>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latin typeface="Calibri"/>
                        </a:rPr>
                        <a:t>4.41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latin typeface="Calibri"/>
                        </a:rPr>
                        <a:t>4.79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latin typeface="Calibri"/>
                        </a:rPr>
                        <a:t>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latin typeface="Calibri"/>
                        </a:rPr>
                        <a:t>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latin typeface="Calibri"/>
                        </a:rPr>
                        <a:t>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latin typeface="Calibri"/>
                        </a:rPr>
                        <a:t>5.59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latin typeface="Calibri"/>
                        </a:rPr>
                        <a:t>5.27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latin typeface="Calibri"/>
                        </a:rPr>
                        <a:t>4.95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latin typeface="Calibri"/>
                        </a:rPr>
                        <a:t>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latin typeface="Calibri"/>
                        </a:rPr>
                        <a:t>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latin typeface="Calibri"/>
                        </a:rPr>
                        <a:t>2.86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3" name="Picture 12"/>
          <p:cNvPicPr/>
          <p:nvPr/>
        </p:nvPicPr>
        <p:blipFill>
          <a:blip r:embed="rId2"/>
          <a:srcRect l="29487" t="14512" r="29968" b="20844"/>
          <a:stretch>
            <a:fillRect/>
          </a:stretch>
        </p:blipFill>
        <p:spPr bwMode="auto">
          <a:xfrm>
            <a:off x="20273305" y="457200"/>
            <a:ext cx="4644095" cy="4526101"/>
          </a:xfrm>
          <a:prstGeom prst="rect">
            <a:avLst/>
          </a:prstGeom>
          <a:noFill/>
          <a:ln w="9525">
            <a:solidFill>
              <a:schemeClr val="tx1"/>
            </a:solidFill>
            <a:miter lim="800000"/>
            <a:headEnd/>
            <a:tailEnd/>
          </a:ln>
        </p:spPr>
      </p:pic>
      <p:sp>
        <p:nvSpPr>
          <p:cNvPr id="11"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800" dirty="0" smtClean="0">
                <a:solidFill>
                  <a:srgbClr val="00B0F0"/>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4" name="Left Brace 13"/>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ubtitle 2"/>
          <p:cNvSpPr txBox="1">
            <a:spLocks/>
          </p:cNvSpPr>
          <p:nvPr/>
        </p:nvSpPr>
        <p:spPr>
          <a:xfrm>
            <a:off x="3352800" y="609600"/>
            <a:ext cx="4495800" cy="533400"/>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chemeClr val="bg1">
                    <a:lumMod val="95000"/>
                  </a:schemeClr>
                </a:solidFill>
              </a:rPr>
              <a:t>Structural and Schedule Impact</a:t>
            </a:r>
            <a:endParaRPr kumimoji="0" lang="en-US" sz="2800" b="1" i="0" u="sng"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8" name="TextBox 17"/>
          <p:cNvSpPr txBox="1"/>
          <p:nvPr/>
        </p:nvSpPr>
        <p:spPr>
          <a:xfrm>
            <a:off x="2971800" y="1524000"/>
            <a:ext cx="5334000" cy="3816429"/>
          </a:xfrm>
          <a:prstGeom prst="rect">
            <a:avLst/>
          </a:prstGeom>
          <a:noFill/>
        </p:spPr>
        <p:txBody>
          <a:bodyPr wrap="square" rtlCol="0">
            <a:spAutoFit/>
          </a:bodyPr>
          <a:lstStyle/>
          <a:p>
            <a:r>
              <a:rPr lang="en-US" sz="2200" dirty="0" smtClean="0">
                <a:solidFill>
                  <a:schemeClr val="bg1"/>
                </a:solidFill>
              </a:rPr>
              <a:t>5-Man Crew</a:t>
            </a:r>
          </a:p>
          <a:p>
            <a:r>
              <a:rPr lang="en-US" sz="2200" dirty="0" smtClean="0">
                <a:solidFill>
                  <a:schemeClr val="bg1"/>
                </a:solidFill>
              </a:rPr>
              <a:t>Install 10 Panels / Hour = </a:t>
            </a:r>
            <a:r>
              <a:rPr lang="en-US" sz="2200" dirty="0" smtClean="0">
                <a:solidFill>
                  <a:srgbClr val="FF0000"/>
                </a:solidFill>
              </a:rPr>
              <a:t>20 Hours</a:t>
            </a:r>
          </a:p>
          <a:p>
            <a:endParaRPr lang="en-US" sz="2200" dirty="0" smtClean="0">
              <a:solidFill>
                <a:schemeClr val="bg1"/>
              </a:solidFill>
            </a:endParaRPr>
          </a:p>
          <a:p>
            <a:endParaRPr lang="en-US" sz="2200" dirty="0" smtClean="0">
              <a:solidFill>
                <a:schemeClr val="bg1"/>
              </a:solidFill>
            </a:endParaRPr>
          </a:p>
          <a:p>
            <a:r>
              <a:rPr lang="en-US" sz="2200" b="1" dirty="0" smtClean="0">
                <a:solidFill>
                  <a:schemeClr val="bg1"/>
                </a:solidFill>
              </a:rPr>
              <a:t>Tubular Steel Inc</a:t>
            </a:r>
          </a:p>
          <a:p>
            <a:endParaRPr lang="en-US" sz="2200" dirty="0" smtClean="0">
              <a:solidFill>
                <a:schemeClr val="bg1"/>
              </a:solidFill>
            </a:endParaRPr>
          </a:p>
          <a:p>
            <a:r>
              <a:rPr lang="en-US" sz="2200" dirty="0" smtClean="0">
                <a:solidFill>
                  <a:schemeClr val="bg1"/>
                </a:solidFill>
              </a:rPr>
              <a:t>Quoted Support Structure</a:t>
            </a:r>
          </a:p>
          <a:p>
            <a:endParaRPr lang="en-US" sz="2200" dirty="0" smtClean="0">
              <a:solidFill>
                <a:schemeClr val="bg1"/>
              </a:solidFill>
            </a:endParaRPr>
          </a:p>
          <a:p>
            <a:r>
              <a:rPr lang="en-US" sz="2200" dirty="0" smtClean="0">
                <a:solidFill>
                  <a:srgbClr val="FF0000"/>
                </a:solidFill>
              </a:rPr>
              <a:t>+$4700.00</a:t>
            </a:r>
          </a:p>
          <a:p>
            <a:endParaRPr lang="en-US" sz="2200" dirty="0" smtClean="0">
              <a:solidFill>
                <a:schemeClr val="bg1"/>
              </a:solidFill>
            </a:endParaRPr>
          </a:p>
          <a:p>
            <a:r>
              <a:rPr lang="en-US" sz="2200" dirty="0" smtClean="0">
                <a:solidFill>
                  <a:schemeClr val="bg1"/>
                </a:solidFill>
              </a:rPr>
              <a:t>Total Panel and Support Load = 3 lb/</a:t>
            </a:r>
            <a:r>
              <a:rPr lang="en-US" sz="2200" dirty="0" err="1" smtClean="0">
                <a:solidFill>
                  <a:schemeClr val="bg1"/>
                </a:solidFill>
              </a:rPr>
              <a:t>sf</a:t>
            </a:r>
            <a:endParaRPr lang="en-US" sz="2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grpSp>
        <p:nvGrpSpPr>
          <p:cNvPr id="2" name="Group 11"/>
          <p:cNvGrpSpPr/>
          <p:nvPr/>
        </p:nvGrpSpPr>
        <p:grpSpPr>
          <a:xfrm>
            <a:off x="9982200" y="1981200"/>
            <a:ext cx="4648200" cy="3733800"/>
            <a:chOff x="9982200" y="1981200"/>
            <a:chExt cx="4648200" cy="3733800"/>
          </a:xfrm>
        </p:grpSpPr>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chemeClr val="bg1"/>
                  </a:solidFill>
                  <a:effectLst/>
                  <a:uLnTx/>
                  <a:uFillTx/>
                  <a:latin typeface="+mn-lt"/>
                  <a:ea typeface="+mn-ea"/>
                  <a:cs typeface="+mn-cs"/>
                </a:rPr>
                <a:t>Initial</a:t>
              </a:r>
              <a:r>
                <a:rPr kumimoji="0" lang="en-US" sz="2800" b="1" i="0" u="sng" strike="noStrike" kern="1200" cap="none" spc="0" normalizeH="0" noProof="0" dirty="0" smtClean="0">
                  <a:ln>
                    <a:noFill/>
                  </a:ln>
                  <a:solidFill>
                    <a:schemeClr val="bg1"/>
                  </a:solidFill>
                  <a:effectLst/>
                  <a:uLnTx/>
                  <a:uFillTx/>
                  <a:latin typeface="+mn-lt"/>
                  <a:ea typeface="+mn-ea"/>
                  <a:cs typeface="+mn-cs"/>
                </a:rPr>
                <a:t> Investment</a:t>
              </a:r>
              <a:endParaRPr kumimoji="0" lang="en-US" sz="2800" b="1" i="0" u="sng"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2098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sp>
        <p:nvSpPr>
          <p:cNvPr id="14"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800" dirty="0" smtClean="0">
                <a:solidFill>
                  <a:srgbClr val="00B0F0"/>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5" name="Left Brace 14"/>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p:cNvPicPr>
            <a:picLocks noChangeAspect="1" noChangeArrowheads="1"/>
          </p:cNvPicPr>
          <p:nvPr/>
        </p:nvPicPr>
        <p:blipFill>
          <a:blip r:embed="rId2"/>
          <a:srcRect/>
          <a:stretch>
            <a:fillRect/>
          </a:stretch>
        </p:blipFill>
        <p:spPr bwMode="auto">
          <a:xfrm>
            <a:off x="2590800" y="1371600"/>
            <a:ext cx="4596203" cy="1828800"/>
          </a:xfrm>
          <a:prstGeom prst="rect">
            <a:avLst/>
          </a:prstGeom>
          <a:noFill/>
        </p:spPr>
      </p:pic>
      <p:pic>
        <p:nvPicPr>
          <p:cNvPr id="2051" name="Picture 3"/>
          <p:cNvPicPr>
            <a:picLocks noChangeAspect="1" noChangeArrowheads="1"/>
          </p:cNvPicPr>
          <p:nvPr/>
        </p:nvPicPr>
        <p:blipFill>
          <a:blip r:embed="rId3"/>
          <a:srcRect/>
          <a:stretch>
            <a:fillRect/>
          </a:stretch>
        </p:blipFill>
        <p:spPr bwMode="auto">
          <a:xfrm>
            <a:off x="20303368" y="685800"/>
            <a:ext cx="4918832" cy="3276600"/>
          </a:xfrm>
          <a:prstGeom prst="rect">
            <a:avLst/>
          </a:prstGeom>
          <a:noFill/>
        </p:spPr>
      </p:pic>
      <p:sp>
        <p:nvSpPr>
          <p:cNvPr id="20"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dirty="0" smtClean="0">
                <a:ln>
                  <a:noFill/>
                </a:ln>
                <a:solidFill>
                  <a:schemeClr val="bg1">
                    <a:lumMod val="95000"/>
                  </a:schemeClr>
                </a:solidFill>
                <a:effectLst/>
                <a:uLnTx/>
                <a:uFillTx/>
                <a:latin typeface="+mn-lt"/>
                <a:ea typeface="+mn-ea"/>
                <a:cs typeface="+mn-cs"/>
              </a:rPr>
              <a:t>Federal Incentive: </a:t>
            </a:r>
            <a:r>
              <a:rPr kumimoji="0" lang="en-US" sz="2800" b="0" i="0" u="none" strike="noStrike" kern="1200" cap="none" spc="0" normalizeH="0" dirty="0" smtClean="0">
                <a:ln>
                  <a:noFill/>
                </a:ln>
                <a:solidFill>
                  <a:srgbClr val="00FF00"/>
                </a:solidFill>
                <a:effectLst/>
                <a:uLnTx/>
                <a:uFillTx/>
                <a:latin typeface="+mn-lt"/>
                <a:ea typeface="+mn-ea"/>
                <a:cs typeface="+mn-cs"/>
              </a:rPr>
              <a:t>$10,000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noProof="0" dirty="0" smtClean="0">
                <a:solidFill>
                  <a:schemeClr val="bg1">
                    <a:lumMod val="95000"/>
                  </a:schemeClr>
                </a:solidFill>
              </a:rPr>
              <a:t>Maryland Incentive: </a:t>
            </a:r>
            <a:r>
              <a:rPr lang="en-US" sz="2800" noProof="0" dirty="0" smtClean="0">
                <a:solidFill>
                  <a:srgbClr val="00FF00"/>
                </a:solidFill>
              </a:rPr>
              <a:t>$3,000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200" noProof="0" dirty="0" smtClean="0">
              <a:solidFill>
                <a:schemeClr val="bg1">
                  <a:lumMod val="9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200" noProof="0" dirty="0" smtClean="0">
                <a:solidFill>
                  <a:schemeClr val="bg1">
                    <a:lumMod val="95000"/>
                  </a:schemeClr>
                </a:solidFill>
              </a:rPr>
              <a:t>Possible: 30% Tax Cut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dirty="0" smtClean="0">
                <a:ln>
                  <a:noFill/>
                </a:ln>
                <a:solidFill>
                  <a:schemeClr val="bg1">
                    <a:lumMod val="95000"/>
                  </a:schemeClr>
                </a:solidFill>
                <a:effectLst/>
                <a:uLnTx/>
                <a:uFillTx/>
                <a:latin typeface="+mn-lt"/>
                <a:ea typeface="+mn-ea"/>
                <a:cs typeface="+mn-cs"/>
              </a:rPr>
              <a:t>              Carbon Tax</a:t>
            </a:r>
            <a:endParaRPr kumimoji="0" lang="en-US" sz="22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14"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800" dirty="0" smtClean="0">
                <a:solidFill>
                  <a:srgbClr val="00B0F0"/>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5" name="Left Brace 14"/>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 name="Group 10"/>
          <p:cNvGrpSpPr/>
          <p:nvPr/>
        </p:nvGrpSpPr>
        <p:grpSpPr>
          <a:xfrm>
            <a:off x="9982200" y="1981200"/>
            <a:ext cx="4648200" cy="4191000"/>
            <a:chOff x="9982200" y="1981200"/>
            <a:chExt cx="4648200" cy="4191000"/>
          </a:xfrm>
        </p:grpSpPr>
        <p:grpSp>
          <p:nvGrpSpPr>
            <p:cNvPr id="2" name="Group 11"/>
            <p:cNvGrpSpPr/>
            <p:nvPr/>
          </p:nvGrpSpPr>
          <p:grpSpPr>
            <a:xfrm>
              <a:off x="9982200" y="1981200"/>
              <a:ext cx="4648200" cy="3733800"/>
              <a:chOff x="9982200" y="1981200"/>
              <a:chExt cx="4648200" cy="3733800"/>
            </a:xfrm>
          </p:grpSpPr>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chemeClr val="bg1"/>
                    </a:solidFill>
                    <a:effectLst/>
                    <a:uLnTx/>
                    <a:uFillTx/>
                    <a:latin typeface="+mn-lt"/>
                    <a:ea typeface="+mn-ea"/>
                    <a:cs typeface="+mn-cs"/>
                  </a:rPr>
                  <a:t>Results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2098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sp>
          <p:nvSpPr>
            <p:cNvPr id="10"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rgbClr val="FF0000"/>
                  </a:solidFill>
                </a:rPr>
                <a:t>$337,600</a:t>
              </a:r>
              <a:r>
                <a:rPr lang="en-US" sz="2400" dirty="0" smtClean="0">
                  <a:solidFill>
                    <a:schemeClr val="bg1">
                      <a:lumMod val="95000"/>
                    </a:schemeClr>
                  </a:solidFill>
                </a:rPr>
                <a:t> Initial Investment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rgbClr val="FF0000"/>
                  </a:solidFill>
                </a:rPr>
                <a:t>49,111 kWh </a:t>
              </a:r>
              <a:r>
                <a:rPr lang="en-US" sz="2400" dirty="0" smtClean="0">
                  <a:solidFill>
                    <a:schemeClr val="bg1">
                      <a:lumMod val="95000"/>
                    </a:schemeClr>
                  </a:solidFill>
                </a:rPr>
                <a:t>annually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rgbClr val="00FF00"/>
                  </a:solidFill>
                </a:rPr>
                <a:t>$6,797.00 </a:t>
              </a:r>
              <a:r>
                <a:rPr lang="en-US" sz="2400" dirty="0" smtClean="0">
                  <a:solidFill>
                    <a:schemeClr val="bg1">
                      <a:lumMod val="95000"/>
                    </a:schemeClr>
                  </a:solidFill>
                </a:rPr>
                <a:t>Energy Savings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rgbClr val="00FF00"/>
                  </a:solidFill>
                </a:rPr>
                <a:t>$49.00 </a:t>
              </a:r>
              <a:r>
                <a:rPr lang="en-US" sz="2400" dirty="0" smtClean="0">
                  <a:solidFill>
                    <a:schemeClr val="bg1">
                      <a:lumMod val="95000"/>
                    </a:schemeClr>
                  </a:solidFill>
                </a:rPr>
                <a:t>/ Apartment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lumMod val="95000"/>
                    </a:schemeClr>
                  </a:solidFill>
                </a:rPr>
                <a:t>Payback Period: </a:t>
              </a:r>
              <a:r>
                <a:rPr lang="en-US" sz="2400" dirty="0" smtClean="0">
                  <a:solidFill>
                    <a:srgbClr val="FF0000"/>
                  </a:solidFill>
                </a:rPr>
                <a:t>49</a:t>
              </a:r>
              <a:r>
                <a:rPr lang="en-US" sz="2400" dirty="0" smtClean="0">
                  <a:solidFill>
                    <a:schemeClr val="bg1">
                      <a:lumMod val="95000"/>
                    </a:schemeClr>
                  </a:solidFill>
                </a:rPr>
                <a:t> Years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lumMod val="95000"/>
                    </a:schemeClr>
                  </a:solidFill>
                </a:rPr>
                <a:t>Prevents </a:t>
              </a:r>
              <a:r>
                <a:rPr lang="en-US" sz="2400" dirty="0" smtClean="0">
                  <a:solidFill>
                    <a:srgbClr val="00FF00"/>
                  </a:solidFill>
                </a:rPr>
                <a:t>39.2</a:t>
              </a:r>
              <a:r>
                <a:rPr lang="en-US" sz="2400" dirty="0" smtClean="0">
                  <a:solidFill>
                    <a:schemeClr val="bg1">
                      <a:lumMod val="95000"/>
                    </a:schemeClr>
                  </a:solidFill>
                </a:rPr>
                <a:t> tons of CO2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grpSp>
        <p:nvGrpSpPr>
          <p:cNvPr id="12" name="Group 11"/>
          <p:cNvGrpSpPr/>
          <p:nvPr/>
        </p:nvGrpSpPr>
        <p:grpSpPr>
          <a:xfrm>
            <a:off x="9982200" y="-4953000"/>
            <a:ext cx="4648200" cy="4191000"/>
            <a:chOff x="9982200" y="1981200"/>
            <a:chExt cx="4648200" cy="4191000"/>
          </a:xfrm>
        </p:grpSpPr>
        <p:grpSp>
          <p:nvGrpSpPr>
            <p:cNvPr id="13" name="Group 11"/>
            <p:cNvGrpSpPr/>
            <p:nvPr/>
          </p:nvGrpSpPr>
          <p:grpSpPr>
            <a:xfrm>
              <a:off x="9982200" y="1981200"/>
              <a:ext cx="4648200" cy="4038600"/>
              <a:chOff x="9982200" y="1981200"/>
              <a:chExt cx="4648200" cy="4038600"/>
            </a:xfrm>
          </p:grpSpPr>
          <p:sp>
            <p:nvSpPr>
              <p:cNvPr id="18"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chemeClr val="bg1"/>
                    </a:solidFill>
                    <a:effectLst/>
                    <a:uLnTx/>
                    <a:uFillTx/>
                    <a:latin typeface="+mn-lt"/>
                    <a:ea typeface="+mn-ea"/>
                    <a:cs typeface="+mn-cs"/>
                  </a:rPr>
                  <a:t>Results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9" name="Subtitle 2"/>
              <p:cNvSpPr txBox="1">
                <a:spLocks/>
              </p:cNvSpPr>
              <p:nvPr/>
            </p:nvSpPr>
            <p:spPr>
              <a:xfrm>
                <a:off x="9982200" y="25146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sp>
          <p:nvSpPr>
            <p:cNvPr id="17"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rgbClr val="FF0000"/>
                  </a:solidFill>
                </a:rPr>
                <a:t>$4.9 Million </a:t>
              </a:r>
              <a:r>
                <a:rPr lang="en-US" sz="2400" dirty="0" smtClean="0">
                  <a:solidFill>
                    <a:schemeClr val="bg1"/>
                  </a:solidFill>
                </a:rPr>
                <a:t>Initial Investment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solidFill>
                </a:rPr>
                <a:t>630 kW Array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rgbClr val="00FF00"/>
                  </a:solidFill>
                </a:rPr>
                <a:t>$107,000 </a:t>
              </a:r>
              <a:r>
                <a:rPr lang="en-US" sz="2400" dirty="0" smtClean="0">
                  <a:solidFill>
                    <a:schemeClr val="bg1">
                      <a:lumMod val="95000"/>
                    </a:schemeClr>
                  </a:solidFill>
                </a:rPr>
                <a:t>Energy Savings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rgbClr val="00FF00"/>
                  </a:solidFill>
                </a:rPr>
                <a:t>$856.00 </a:t>
              </a:r>
              <a:r>
                <a:rPr lang="en-US" sz="2400" dirty="0" smtClean="0">
                  <a:solidFill>
                    <a:schemeClr val="bg1">
                      <a:lumMod val="95000"/>
                    </a:schemeClr>
                  </a:solidFill>
                </a:rPr>
                <a:t>/ Apartment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lumMod val="95000"/>
                    </a:schemeClr>
                  </a:solidFill>
                </a:rPr>
                <a:t>Payback Period: </a:t>
              </a:r>
              <a:r>
                <a:rPr lang="en-US" sz="2400" dirty="0" smtClean="0">
                  <a:solidFill>
                    <a:srgbClr val="FF0000"/>
                  </a:solidFill>
                </a:rPr>
                <a:t>46</a:t>
              </a:r>
              <a:r>
                <a:rPr lang="en-US" sz="2400" dirty="0" smtClean="0">
                  <a:solidFill>
                    <a:schemeClr val="bg1">
                      <a:lumMod val="95000"/>
                    </a:schemeClr>
                  </a:solidFill>
                </a:rPr>
                <a:t> Years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lumMod val="95000"/>
                    </a:schemeClr>
                  </a:solidFill>
                </a:rPr>
                <a:t>Prevents </a:t>
              </a:r>
              <a:r>
                <a:rPr lang="en-US" sz="2400" dirty="0" smtClean="0">
                  <a:solidFill>
                    <a:srgbClr val="00FF00"/>
                  </a:solidFill>
                </a:rPr>
                <a:t>618</a:t>
              </a:r>
              <a:r>
                <a:rPr lang="en-US" sz="2400" dirty="0" smtClean="0">
                  <a:solidFill>
                    <a:schemeClr val="bg1">
                      <a:lumMod val="95000"/>
                    </a:schemeClr>
                  </a:solidFill>
                </a:rPr>
                <a:t> tons of CO2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pic>
        <p:nvPicPr>
          <p:cNvPr id="20" name="Picture 19" descr="Panel Theory copy.jpg"/>
          <p:cNvPicPr/>
          <p:nvPr/>
        </p:nvPicPr>
        <p:blipFill>
          <a:blip r:embed="rId2" cstate="print"/>
          <a:stretch>
            <a:fillRect/>
          </a:stretch>
        </p:blipFill>
        <p:spPr>
          <a:xfrm>
            <a:off x="18821400" y="690442"/>
            <a:ext cx="5257800" cy="5314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Subtitle 2"/>
          <p:cNvSpPr txBox="1">
            <a:spLocks/>
          </p:cNvSpPr>
          <p:nvPr/>
        </p:nvSpPr>
        <p:spPr>
          <a:xfrm>
            <a:off x="24079200" y="1524000"/>
            <a:ext cx="2590800" cy="3505200"/>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Shading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solidFill>
              </a:rPr>
              <a:t>No Shadows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chemeClr val="bg1"/>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solidFill>
              </a:rPr>
              <a:t>Limited Impact on Grandview Schedule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chemeClr val="bg1"/>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solidFill>
              </a:rPr>
              <a:t>Huge Area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0 0  L 0 1  E" pathEditMode="relative" ptsTypes="">
                                      <p:cBhvr>
                                        <p:cTn id="15" dur="2000" fill="hold"/>
                                        <p:tgtEl>
                                          <p:spTgt spid="12"/>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nvGrpSpPr>
          <p:cNvPr id="2" name="Group 12"/>
          <p:cNvGrpSpPr/>
          <p:nvPr/>
        </p:nvGrpSpPr>
        <p:grpSpPr>
          <a:xfrm>
            <a:off x="9982200" y="2362200"/>
            <a:ext cx="4648200" cy="3810000"/>
            <a:chOff x="9982200" y="2362200"/>
            <a:chExt cx="4648200" cy="3810000"/>
          </a:xfrm>
        </p:grpSpPr>
        <p:sp>
          <p:nvSpPr>
            <p:cNvPr id="10" name="Snip Single Corner Rectangle 9"/>
            <p:cNvSpPr/>
            <p:nvPr/>
          </p:nvSpPr>
          <p:spPr>
            <a:xfrm>
              <a:off x="10210800" y="2362200"/>
              <a:ext cx="4343400" cy="2514600"/>
            </a:xfrm>
            <a:prstGeom prst="snip1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11"/>
            <p:cNvGrpSpPr/>
            <p:nvPr/>
          </p:nvGrpSpPr>
          <p:grpSpPr>
            <a:xfrm>
              <a:off x="9982200" y="2438400"/>
              <a:ext cx="4648200" cy="3733800"/>
              <a:chOff x="9982200" y="2438400"/>
              <a:chExt cx="4648200" cy="3733800"/>
            </a:xfrm>
          </p:grpSpPr>
          <p:sp>
            <p:nvSpPr>
              <p:cNvPr id="9" name="Subtitle 2"/>
              <p:cNvSpPr txBox="1">
                <a:spLocks/>
              </p:cNvSpPr>
              <p:nvPr/>
            </p:nvSpPr>
            <p:spPr>
              <a:xfrm>
                <a:off x="10210800" y="2438400"/>
                <a:ext cx="43434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lumMod val="95000"/>
                      </a:schemeClr>
                    </a:solidFill>
                    <a:effectLst/>
                    <a:uLnTx/>
                    <a:uFillTx/>
                    <a:latin typeface="+mn-lt"/>
                    <a:ea typeface="+mn-ea"/>
                    <a:cs typeface="+mn-cs"/>
                  </a:rPr>
                  <a:t>Analysis 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1" name="Subtitle 2"/>
              <p:cNvSpPr txBox="1">
                <a:spLocks/>
              </p:cNvSpPr>
              <p:nvPr/>
            </p:nvSpPr>
            <p:spPr>
              <a:xfrm>
                <a:off x="10210800" y="3276600"/>
                <a:ext cx="43434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600" dirty="0" smtClean="0">
                    <a:solidFill>
                      <a:schemeClr val="bg1">
                        <a:lumMod val="95000"/>
                      </a:schemeClr>
                    </a:solidFill>
                  </a:rPr>
                  <a:t>Thermal Window and Glazing Substitution</a:t>
                </a:r>
                <a:endParaRPr kumimoji="0" lang="en-US" sz="260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grpSp>
      <p:sp>
        <p:nvSpPr>
          <p:cNvPr id="14" name="TextBox 13"/>
          <p:cNvSpPr txBox="1"/>
          <p:nvPr/>
        </p:nvSpPr>
        <p:spPr>
          <a:xfrm>
            <a:off x="9753600" y="-3429000"/>
            <a:ext cx="5410200" cy="2123658"/>
          </a:xfrm>
          <a:prstGeom prst="rect">
            <a:avLst/>
          </a:prstGeom>
          <a:noFill/>
        </p:spPr>
        <p:txBody>
          <a:bodyPr wrap="square" rtlCol="0">
            <a:spAutoFit/>
          </a:bodyPr>
          <a:lstStyle/>
          <a:p>
            <a:pPr>
              <a:buFont typeface="Arial" pitchFamily="34" charset="0"/>
              <a:buChar char="•"/>
            </a:pPr>
            <a:r>
              <a:rPr lang="en-US" sz="2200" dirty="0" smtClean="0">
                <a:solidFill>
                  <a:schemeClr val="bg1"/>
                </a:solidFill>
              </a:rPr>
              <a:t>Will the addition have a schedule impact?</a:t>
            </a:r>
          </a:p>
          <a:p>
            <a:pPr>
              <a:buFont typeface="Arial" pitchFamily="34" charset="0"/>
              <a:buChar char="•"/>
            </a:pPr>
            <a:r>
              <a:rPr lang="en-US" sz="2200" dirty="0" smtClean="0">
                <a:solidFill>
                  <a:schemeClr val="bg1"/>
                </a:solidFill>
              </a:rPr>
              <a:t>Benefits?</a:t>
            </a:r>
          </a:p>
          <a:p>
            <a:pPr>
              <a:buFont typeface="Arial" pitchFamily="34" charset="0"/>
              <a:buChar char="•"/>
            </a:pPr>
            <a:r>
              <a:rPr lang="en-US" sz="2200" dirty="0" smtClean="0">
                <a:solidFill>
                  <a:schemeClr val="bg1"/>
                </a:solidFill>
              </a:rPr>
              <a:t>Cooling Load Reduction</a:t>
            </a:r>
          </a:p>
          <a:p>
            <a:pPr>
              <a:buFont typeface="Arial" pitchFamily="34" charset="0"/>
              <a:buChar char="•"/>
            </a:pPr>
            <a:r>
              <a:rPr lang="en-US" sz="2200" dirty="0" smtClean="0">
                <a:solidFill>
                  <a:schemeClr val="bg1"/>
                </a:solidFill>
              </a:rPr>
              <a:t>Payback Period?</a:t>
            </a:r>
          </a:p>
          <a:p>
            <a:pPr>
              <a:buFont typeface="Arial" pitchFamily="34" charset="0"/>
              <a:buChar char="•"/>
            </a:pPr>
            <a:r>
              <a:rPr lang="en-US" sz="2200" dirty="0" smtClean="0">
                <a:solidFill>
                  <a:schemeClr val="bg1"/>
                </a:solidFill>
              </a:rPr>
              <a:t>Total Cost?</a:t>
            </a:r>
          </a:p>
          <a:p>
            <a:pPr>
              <a:buFont typeface="Arial" pitchFamily="34" charset="0"/>
              <a:buChar char="•"/>
            </a:pPr>
            <a:r>
              <a:rPr lang="en-US" sz="2200" dirty="0" smtClean="0">
                <a:solidFill>
                  <a:schemeClr val="bg1"/>
                </a:solidFill>
              </a:rPr>
              <a:t>Environmental savings?</a:t>
            </a:r>
          </a:p>
        </p:txBody>
      </p:sp>
      <p:sp>
        <p:nvSpPr>
          <p:cNvPr id="17"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a:t>
            </a:r>
          </a:p>
          <a:p>
            <a:pPr algn="l"/>
            <a:r>
              <a:rPr lang="en-US" sz="2800" dirty="0" smtClean="0">
                <a:solidFill>
                  <a:srgbClr val="00B0F0"/>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8" name="Left Brace 17"/>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74" name="Picture 2" descr="J:\Thesis\Images\New Folder (2)\P9170249.JPG"/>
          <p:cNvPicPr>
            <a:picLocks noChangeAspect="1" noChangeArrowheads="1"/>
          </p:cNvPicPr>
          <p:nvPr/>
        </p:nvPicPr>
        <p:blipFill>
          <a:blip r:embed="rId2" cstate="print"/>
          <a:srcRect/>
          <a:stretch>
            <a:fillRect/>
          </a:stretch>
        </p:blipFill>
        <p:spPr bwMode="auto">
          <a:xfrm>
            <a:off x="19278600" y="381000"/>
            <a:ext cx="4251325" cy="56674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11111E-6 -2.22222E-6 L -0.00139 0.84445 " pathEditMode="relative" rAng="0" ptsTypes="AA">
                                      <p:cBhvr>
                                        <p:cTn id="10" dur="2000" fill="hold"/>
                                        <p:tgtEl>
                                          <p:spTgt spid="14"/>
                                        </p:tgtEl>
                                        <p:attrNameLst>
                                          <p:attrName>ppt_x</p:attrName>
                                          <p:attrName>ppt_y</p:attrName>
                                        </p:attrNameLst>
                                      </p:cBhvr>
                                      <p:rCtr x="-1" y="4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chemeClr val="bg1"/>
                </a:solidFill>
              </a:rPr>
              <a:t>Design Methodology</a:t>
            </a:r>
            <a:endParaRPr kumimoji="0" lang="en-US" sz="2800" b="1" i="0" u="sng"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4"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a:t>
            </a:r>
          </a:p>
          <a:p>
            <a:pPr algn="l"/>
            <a:r>
              <a:rPr lang="en-US" sz="2800" dirty="0" smtClean="0">
                <a:solidFill>
                  <a:srgbClr val="00B0F0"/>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5" name="Left Brace 14"/>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ubtitle 2"/>
          <p:cNvSpPr txBox="1">
            <a:spLocks/>
          </p:cNvSpPr>
          <p:nvPr/>
        </p:nvSpPr>
        <p:spPr>
          <a:xfrm>
            <a:off x="3505200" y="838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chemeClr val="bg1"/>
                </a:solidFill>
              </a:rPr>
              <a:t>Existing Window Type</a:t>
            </a:r>
            <a:endParaRPr kumimoji="0" lang="en-US" sz="2800" b="1" i="0" u="sng"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1" name="Picture 10"/>
          <p:cNvPicPr/>
          <p:nvPr/>
        </p:nvPicPr>
        <p:blipFill>
          <a:blip r:embed="rId2"/>
          <a:srcRect/>
          <a:stretch>
            <a:fillRect/>
          </a:stretch>
        </p:blipFill>
        <p:spPr bwMode="auto">
          <a:xfrm>
            <a:off x="2819400" y="1752600"/>
            <a:ext cx="1737941" cy="1703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Subtitle 2"/>
          <p:cNvSpPr txBox="1">
            <a:spLocks/>
          </p:cNvSpPr>
          <p:nvPr/>
        </p:nvSpPr>
        <p:spPr>
          <a:xfrm>
            <a:off x="9982200" y="2362200"/>
            <a:ext cx="4648200" cy="35052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sng" strike="noStrike" kern="1200" cap="none" spc="0" normalizeH="0" dirty="0" smtClean="0">
                <a:ln>
                  <a:noFill/>
                </a:ln>
                <a:solidFill>
                  <a:schemeClr val="bg1">
                    <a:lumMod val="95000"/>
                  </a:schemeClr>
                </a:solidFill>
                <a:effectLst/>
                <a:uLnTx/>
                <a:uFillTx/>
                <a:latin typeface="+mn-lt"/>
                <a:ea typeface="+mn-ea"/>
                <a:cs typeface="+mn-cs"/>
              </a:rPr>
              <a:t>Conduction: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noProof="0" dirty="0" smtClean="0">
                <a:solidFill>
                  <a:schemeClr val="bg1">
                    <a:lumMod val="95000"/>
                  </a:schemeClr>
                </a:solidFill>
              </a:rPr>
              <a:t>Better Frame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noProof="0" dirty="0" smtClean="0">
                <a:solidFill>
                  <a:schemeClr val="bg1">
                    <a:lumMod val="95000"/>
                  </a:schemeClr>
                </a:solidFill>
              </a:rPr>
              <a:t>Double &amp; Triple Pane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u="sng" noProof="0" dirty="0" smtClean="0">
                <a:solidFill>
                  <a:schemeClr val="bg1">
                    <a:lumMod val="95000"/>
                  </a:schemeClr>
                </a:solidFill>
              </a:rPr>
              <a:t>Solar Gain: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noProof="0" dirty="0" smtClean="0">
                <a:solidFill>
                  <a:schemeClr val="bg1">
                    <a:lumMod val="95000"/>
                  </a:schemeClr>
                </a:solidFill>
              </a:rPr>
              <a:t>Low Solar Gain Glazing</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dirty="0" smtClean="0">
                <a:ln>
                  <a:noFill/>
                </a:ln>
                <a:solidFill>
                  <a:schemeClr val="bg1">
                    <a:lumMod val="95000"/>
                  </a:schemeClr>
                </a:solidFill>
                <a:effectLst/>
                <a:uLnTx/>
                <a:uFillTx/>
                <a:latin typeface="+mn-lt"/>
                <a:ea typeface="+mn-ea"/>
                <a:cs typeface="+mn-cs"/>
              </a:rPr>
              <a:t>Low SHGC</a:t>
            </a: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3" name="Subtitle 2"/>
          <p:cNvSpPr txBox="1">
            <a:spLocks/>
          </p:cNvSpPr>
          <p:nvPr/>
        </p:nvSpPr>
        <p:spPr>
          <a:xfrm>
            <a:off x="4953000" y="2057400"/>
            <a:ext cx="2590800" cy="3505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bg1"/>
                </a:solidFill>
              </a:rPr>
              <a:t>Double Glazed</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bg1"/>
                </a:solidFill>
              </a:rPr>
              <a:t>Clear</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Aluminum</a:t>
            </a:r>
            <a:r>
              <a:rPr kumimoji="0" lang="en-US" sz="2400" b="0" i="0" u="none" strike="noStrike" kern="1200" cap="none" spc="0" normalizeH="0" noProof="0" dirty="0" smtClean="0">
                <a:ln>
                  <a:noFill/>
                </a:ln>
                <a:solidFill>
                  <a:schemeClr val="bg1"/>
                </a:solidFill>
                <a:effectLst/>
                <a:uLnTx/>
                <a:uFillTx/>
                <a:latin typeface="+mn-lt"/>
                <a:ea typeface="+mn-ea"/>
                <a:cs typeface="+mn-cs"/>
              </a:rPr>
              <a:t> Frame</a:t>
            </a: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pic>
        <p:nvPicPr>
          <p:cNvPr id="17" name="Picture 16"/>
          <p:cNvPicPr/>
          <p:nvPr/>
        </p:nvPicPr>
        <p:blipFill>
          <a:blip r:embed="rId3"/>
          <a:srcRect/>
          <a:stretch>
            <a:fillRect/>
          </a:stretch>
        </p:blipFill>
        <p:spPr bwMode="auto">
          <a:xfrm>
            <a:off x="2819400" y="4114800"/>
            <a:ext cx="1607467" cy="1606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8" name="Picture 2"/>
          <p:cNvPicPr>
            <a:picLocks noChangeAspect="1" noChangeArrowheads="1"/>
          </p:cNvPicPr>
          <p:nvPr/>
        </p:nvPicPr>
        <p:blipFill>
          <a:blip r:embed="rId4"/>
          <a:srcRect/>
          <a:stretch>
            <a:fillRect/>
          </a:stretch>
        </p:blipFill>
        <p:spPr bwMode="auto">
          <a:xfrm>
            <a:off x="5105400" y="4114800"/>
            <a:ext cx="3124200" cy="1518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Subtitle 2"/>
          <p:cNvSpPr txBox="1">
            <a:spLocks/>
          </p:cNvSpPr>
          <p:nvPr/>
        </p:nvSpPr>
        <p:spPr>
          <a:xfrm>
            <a:off x="20116800" y="838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chemeClr val="bg1"/>
                </a:solidFill>
              </a:rPr>
              <a:t>Proposed Window Types</a:t>
            </a:r>
            <a:endParaRPr kumimoji="0" lang="en-US" sz="2800" b="1" i="0" u="sng"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9" name="Picture 18"/>
          <p:cNvPicPr/>
          <p:nvPr/>
        </p:nvPicPr>
        <p:blipFill>
          <a:blip r:embed="rId5"/>
          <a:srcRect/>
          <a:stretch>
            <a:fillRect/>
          </a:stretch>
        </p:blipFill>
        <p:spPr bwMode="auto">
          <a:xfrm>
            <a:off x="19888200" y="1905000"/>
            <a:ext cx="1746196" cy="1707300"/>
          </a:xfrm>
          <a:prstGeom prst="rect">
            <a:avLst/>
          </a:prstGeom>
          <a:ln>
            <a:noFill/>
          </a:ln>
          <a:effectLst>
            <a:outerShdw blurRad="190500" algn="tl" rotWithShape="0">
              <a:srgbClr val="000000">
                <a:alpha val="70000"/>
              </a:srgbClr>
            </a:outerShdw>
          </a:effectLst>
        </p:spPr>
      </p:pic>
      <p:pic>
        <p:nvPicPr>
          <p:cNvPr id="4099" name="Picture 3"/>
          <p:cNvPicPr>
            <a:picLocks noChangeAspect="1" noChangeArrowheads="1"/>
          </p:cNvPicPr>
          <p:nvPr/>
        </p:nvPicPr>
        <p:blipFill>
          <a:blip r:embed="rId6"/>
          <a:srcRect/>
          <a:stretch>
            <a:fillRect/>
          </a:stretch>
        </p:blipFill>
        <p:spPr bwMode="auto">
          <a:xfrm>
            <a:off x="19583400" y="4114800"/>
            <a:ext cx="2727325" cy="150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100" name="Picture 4"/>
          <p:cNvPicPr>
            <a:picLocks noChangeAspect="1" noChangeArrowheads="1"/>
          </p:cNvPicPr>
          <p:nvPr/>
        </p:nvPicPr>
        <p:blipFill>
          <a:blip r:embed="rId7"/>
          <a:srcRect/>
          <a:stretch>
            <a:fillRect/>
          </a:stretch>
        </p:blipFill>
        <p:spPr bwMode="auto">
          <a:xfrm>
            <a:off x="23241000" y="4114800"/>
            <a:ext cx="2727325" cy="1508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 name="Subtitle 2"/>
          <p:cNvSpPr txBox="1">
            <a:spLocks/>
          </p:cNvSpPr>
          <p:nvPr/>
        </p:nvSpPr>
        <p:spPr>
          <a:xfrm>
            <a:off x="22631400" y="1828800"/>
            <a:ext cx="3276600" cy="3505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bg1"/>
                </a:solidFill>
              </a:rPr>
              <a:t>Double &amp; Triple Pane</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solidFill>
                  <a:schemeClr val="bg1"/>
                </a:solidFill>
              </a:rPr>
              <a:t>Low Solar Gain Glazing</a:t>
            </a:r>
          </a:p>
          <a:p>
            <a:pPr marL="0" marR="0" lvl="0" indent="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mn-lt"/>
                <a:ea typeface="+mn-ea"/>
                <a:cs typeface="+mn-cs"/>
              </a:rPr>
              <a:t>Fiberglass</a:t>
            </a:r>
            <a:r>
              <a:rPr kumimoji="0" lang="en-US" sz="2400" b="0" i="0" u="none" strike="noStrike" kern="1200" cap="none" spc="0" normalizeH="0" noProof="0" dirty="0" smtClean="0">
                <a:ln>
                  <a:noFill/>
                </a:ln>
                <a:solidFill>
                  <a:schemeClr val="bg1"/>
                </a:solidFill>
                <a:effectLst/>
                <a:uLnTx/>
                <a:uFillTx/>
                <a:latin typeface="+mn-lt"/>
                <a:ea typeface="+mn-ea"/>
                <a:cs typeface="+mn-cs"/>
              </a:rPr>
              <a:t> Frame</a:t>
            </a: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1963400" y="1828800"/>
            <a:ext cx="6172200" cy="3886200"/>
          </a:xfrm>
        </p:spPr>
        <p:txBody>
          <a:bodyPr>
            <a:normAutofit lnSpcReduction="10000"/>
          </a:bodyPr>
          <a:lstStyle/>
          <a:p>
            <a:pPr algn="l"/>
            <a:r>
              <a:rPr lang="en-US" sz="2800" b="1" u="sng" dirty="0" smtClean="0">
                <a:solidFill>
                  <a:schemeClr val="bg1"/>
                </a:solidFill>
              </a:rPr>
              <a:t>Presentation Outline</a:t>
            </a:r>
          </a:p>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 </a:t>
            </a:r>
            <a:r>
              <a:rPr lang="en-US" sz="2000" dirty="0" smtClean="0">
                <a:solidFill>
                  <a:srgbClr val="FF0000"/>
                </a:solidFill>
              </a:rPr>
              <a:t>(Electrical Breadth)</a:t>
            </a:r>
          </a:p>
          <a:p>
            <a:pPr algn="l"/>
            <a:r>
              <a:rPr lang="en-US" sz="2400" dirty="0" smtClean="0">
                <a:solidFill>
                  <a:schemeClr val="bg1">
                    <a:lumMod val="95000"/>
                  </a:schemeClr>
                </a:solidFill>
              </a:rPr>
              <a:t>Window 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p>
          <a:p>
            <a:pPr algn="l"/>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chemeClr val="bg1"/>
                </a:solidFill>
              </a:rPr>
              <a:t>Goals</a:t>
            </a:r>
            <a:endParaRPr kumimoji="0" lang="en-US" sz="2800" b="1" i="0" u="sng"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4"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a:t>
            </a:r>
          </a:p>
          <a:p>
            <a:pPr algn="l"/>
            <a:r>
              <a:rPr lang="en-US" sz="2800" dirty="0" smtClean="0">
                <a:solidFill>
                  <a:srgbClr val="00B0F0"/>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5" name="Left Brace 14"/>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ubtitle 2"/>
          <p:cNvSpPr txBox="1">
            <a:spLocks/>
          </p:cNvSpPr>
          <p:nvPr/>
        </p:nvSpPr>
        <p:spPr>
          <a:xfrm>
            <a:off x="9982200" y="23622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lumMod val="95000"/>
                  </a:schemeClr>
                </a:solidFill>
              </a:rPr>
              <a:t>Run a Fenestration Heat Analysis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lumMod val="95000"/>
                  </a:schemeClr>
                </a:solidFill>
              </a:rPr>
              <a:t>Determine Energy Costs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lumMod val="95000"/>
                  </a:schemeClr>
                </a:solidFill>
              </a:rPr>
              <a:t>(Cooling Load Only)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chemeClr val="bg1">
                  <a:lumMod val="9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chemeClr val="bg1">
                  <a:lumMod val="9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lumMod val="95000"/>
                  </a:schemeClr>
                </a:solidFill>
              </a:rPr>
              <a:t>Heating Variables: Humans, Lights, Oven, Computer…</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20" name="Picture 19" descr="Footprint.jpg"/>
          <p:cNvPicPr/>
          <p:nvPr/>
        </p:nvPicPr>
        <p:blipFill>
          <a:blip r:embed="rId2"/>
          <a:stretch>
            <a:fillRect/>
          </a:stretch>
        </p:blipFill>
        <p:spPr>
          <a:xfrm>
            <a:off x="1905000" y="533400"/>
            <a:ext cx="4898140" cy="14810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p:cNvPicPr/>
          <p:nvPr/>
        </p:nvPicPr>
        <p:blipFill>
          <a:blip r:embed="rId3"/>
          <a:srcRect/>
          <a:stretch>
            <a:fillRect/>
          </a:stretch>
        </p:blipFill>
        <p:spPr bwMode="auto">
          <a:xfrm>
            <a:off x="1377235" y="2743200"/>
            <a:ext cx="5937965" cy="3180635"/>
          </a:xfrm>
          <a:prstGeom prst="rect">
            <a:avLst/>
          </a:prstGeom>
          <a:ln>
            <a:noFill/>
          </a:ln>
          <a:effectLst>
            <a:outerShdw blurRad="292100" dist="139700" dir="2700000" algn="tl" rotWithShape="0">
              <a:srgbClr val="333333">
                <a:alpha val="65000"/>
              </a:srgbClr>
            </a:outerShdw>
          </a:effectLst>
        </p:spPr>
      </p:pic>
      <p:pic>
        <p:nvPicPr>
          <p:cNvPr id="5128" name="Picture 8"/>
          <p:cNvPicPr>
            <a:picLocks noChangeAspect="1" noChangeArrowheads="1"/>
          </p:cNvPicPr>
          <p:nvPr/>
        </p:nvPicPr>
        <p:blipFill>
          <a:blip r:embed="rId4"/>
          <a:srcRect/>
          <a:stretch>
            <a:fillRect/>
          </a:stretch>
        </p:blipFill>
        <p:spPr bwMode="auto">
          <a:xfrm>
            <a:off x="19164300" y="1600200"/>
            <a:ext cx="6667500" cy="3248025"/>
          </a:xfrm>
          <a:prstGeom prst="rect">
            <a:avLst/>
          </a:prstGeom>
          <a:noFill/>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09600" y="1600200"/>
            <a:ext cx="8534400" cy="3124200"/>
          </a:xfrm>
          <a:prstGeom prst="roundRect">
            <a:avLst/>
          </a:prstGeom>
          <a:solidFill>
            <a:schemeClr val="bg1">
              <a:lumMod val="9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chemeClr val="bg1"/>
                </a:solidFill>
              </a:rPr>
              <a:t>Findings</a:t>
            </a:r>
            <a:endParaRPr kumimoji="0" lang="en-US" sz="2800" b="1" i="0" u="sng"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4"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a:t>
            </a:r>
          </a:p>
          <a:p>
            <a:pPr algn="l"/>
            <a:r>
              <a:rPr lang="en-US" sz="2800" dirty="0" smtClean="0">
                <a:solidFill>
                  <a:srgbClr val="00B0F0"/>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5" name="Left Brace 14"/>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ubtitle 2"/>
          <p:cNvSpPr txBox="1">
            <a:spLocks/>
          </p:cNvSpPr>
          <p:nvPr/>
        </p:nvSpPr>
        <p:spPr>
          <a:xfrm>
            <a:off x="10439400" y="27432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rPr>
              <a:t>Design 1: Saved </a:t>
            </a:r>
            <a:r>
              <a:rPr kumimoji="0" lang="en-US" sz="2000" b="0" i="0" u="none" strike="noStrike" kern="1200" cap="none" spc="0" normalizeH="0" noProof="0" dirty="0" smtClean="0">
                <a:ln>
                  <a:noFill/>
                </a:ln>
                <a:solidFill>
                  <a:srgbClr val="00FF00"/>
                </a:solidFill>
                <a:effectLst/>
                <a:uLnTx/>
                <a:uFillTx/>
                <a:latin typeface="+mn-lt"/>
                <a:ea typeface="+mn-ea"/>
                <a:cs typeface="+mn-cs"/>
              </a:rPr>
              <a:t>56%</a:t>
            </a: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rPr>
              <a:t> Cooling Load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lumMod val="95000"/>
                  </a:schemeClr>
                </a:solidFill>
              </a:rPr>
              <a:t>Design 2: Saved </a:t>
            </a:r>
            <a:r>
              <a:rPr lang="en-US" sz="2000" dirty="0" smtClean="0">
                <a:solidFill>
                  <a:srgbClr val="00FF00"/>
                </a:solidFill>
              </a:rPr>
              <a:t>70%</a:t>
            </a:r>
            <a:r>
              <a:rPr lang="en-US" sz="2000" dirty="0" smtClean="0">
                <a:solidFill>
                  <a:schemeClr val="bg1">
                    <a:lumMod val="95000"/>
                  </a:schemeClr>
                </a:solidFill>
              </a:rPr>
              <a:t> Cooling Load</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3" name="Picture 12"/>
          <p:cNvPicPr/>
          <p:nvPr/>
        </p:nvPicPr>
        <p:blipFill>
          <a:blip r:embed="rId2"/>
          <a:srcRect/>
          <a:stretch>
            <a:fillRect/>
          </a:stretch>
        </p:blipFill>
        <p:spPr bwMode="auto">
          <a:xfrm>
            <a:off x="685800" y="1676400"/>
            <a:ext cx="8282417" cy="2967507"/>
          </a:xfrm>
          <a:prstGeom prst="rect">
            <a:avLst/>
          </a:prstGeom>
          <a:noFill/>
          <a:ln w="9525">
            <a:noFill/>
            <a:miter lim="800000"/>
            <a:headEnd/>
            <a:tailEnd/>
          </a:ln>
        </p:spPr>
      </p:pic>
      <p:sp>
        <p:nvSpPr>
          <p:cNvPr id="17" name="Rounded Rectangle 16"/>
          <p:cNvSpPr/>
          <p:nvPr/>
        </p:nvSpPr>
        <p:spPr>
          <a:xfrm>
            <a:off x="7239000" y="4191000"/>
            <a:ext cx="1600200" cy="533400"/>
          </a:xfrm>
          <a:prstGeom prst="roundRect">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p:nvPr/>
        </p:nvPicPr>
        <p:blipFill>
          <a:blip r:embed="rId3"/>
          <a:srcRect/>
          <a:stretch>
            <a:fillRect/>
          </a:stretch>
        </p:blipFill>
        <p:spPr bwMode="auto">
          <a:xfrm>
            <a:off x="20421600" y="609600"/>
            <a:ext cx="4413000" cy="2331720"/>
          </a:xfrm>
          <a:prstGeom prst="rect">
            <a:avLst/>
          </a:prstGeom>
          <a:ln>
            <a:noFill/>
          </a:ln>
          <a:effectLst>
            <a:outerShdw blurRad="292100" dist="139700" dir="2700000" algn="tl" rotWithShape="0">
              <a:srgbClr val="333333">
                <a:alpha val="65000"/>
              </a:srgbClr>
            </a:outerShdw>
          </a:effectLst>
        </p:spPr>
      </p:pic>
      <p:pic>
        <p:nvPicPr>
          <p:cNvPr id="19" name="Picture 18"/>
          <p:cNvPicPr/>
          <p:nvPr/>
        </p:nvPicPr>
        <p:blipFill>
          <a:blip r:embed="rId4"/>
          <a:srcRect/>
          <a:stretch>
            <a:fillRect/>
          </a:stretch>
        </p:blipFill>
        <p:spPr bwMode="auto">
          <a:xfrm>
            <a:off x="20345400" y="3733800"/>
            <a:ext cx="4410460" cy="220293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09600" y="1600200"/>
            <a:ext cx="8534400" cy="3124200"/>
          </a:xfrm>
          <a:prstGeom prst="roundRect">
            <a:avLst/>
          </a:prstGeom>
          <a:solidFill>
            <a:schemeClr val="bg1">
              <a:lumMod val="9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chemeClr val="bg1"/>
                </a:solidFill>
              </a:rPr>
              <a:t>Life Cycle and Energy</a:t>
            </a:r>
            <a:endParaRPr kumimoji="0" lang="en-US" sz="2800" b="1" i="0" u="sng"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4"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a:t>
            </a:r>
          </a:p>
          <a:p>
            <a:pPr algn="l"/>
            <a:r>
              <a:rPr lang="en-US" sz="2800" dirty="0" smtClean="0">
                <a:solidFill>
                  <a:srgbClr val="00B0F0"/>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5" name="Left Brace 14"/>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ubtitle 2"/>
          <p:cNvSpPr txBox="1">
            <a:spLocks/>
          </p:cNvSpPr>
          <p:nvPr/>
        </p:nvSpPr>
        <p:spPr>
          <a:xfrm>
            <a:off x="10439400" y="21336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lvl="0" algn="ctr">
              <a:spcBef>
                <a:spcPct val="20000"/>
              </a:spcBef>
              <a:defRPr/>
            </a:pPr>
            <a:r>
              <a:rPr lang="en-US" sz="2000" dirty="0" smtClean="0">
                <a:solidFill>
                  <a:schemeClr val="bg1">
                    <a:lumMod val="95000"/>
                  </a:schemeClr>
                </a:solidFill>
              </a:rPr>
              <a:t>Annually:</a:t>
            </a:r>
          </a:p>
          <a:p>
            <a:pPr lvl="0" algn="ctr">
              <a:spcBef>
                <a:spcPct val="20000"/>
              </a:spcBef>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lvl="0">
              <a:spcBef>
                <a:spcPct val="20000"/>
              </a:spcBef>
              <a:defRPr/>
            </a:pP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rPr>
              <a:t>Design 1: Saved 	</a:t>
            </a:r>
            <a:r>
              <a:rPr kumimoji="0" lang="en-US" sz="2000" b="0" i="0" u="none" strike="noStrike" kern="1200" cap="none" spc="0" normalizeH="0" noProof="0" dirty="0" smtClean="0">
                <a:ln>
                  <a:noFill/>
                </a:ln>
                <a:solidFill>
                  <a:srgbClr val="00FF00"/>
                </a:solidFill>
                <a:effectLst/>
                <a:uLnTx/>
                <a:uFillTx/>
                <a:latin typeface="+mn-lt"/>
                <a:ea typeface="+mn-ea"/>
                <a:cs typeface="+mn-cs"/>
              </a:rPr>
              <a:t>$61,783 </a:t>
            </a:r>
            <a:r>
              <a:rPr lang="en-US" sz="2000" dirty="0" smtClean="0">
                <a:solidFill>
                  <a:schemeClr val="bg1"/>
                </a:solidFill>
              </a:rPr>
              <a:t>Electricity</a:t>
            </a:r>
          </a:p>
          <a:p>
            <a:pPr lvl="0">
              <a:spcBef>
                <a:spcPct val="20000"/>
              </a:spcBef>
              <a:defRPr/>
            </a:pPr>
            <a:r>
              <a:rPr lang="en-US" sz="2000" dirty="0" smtClean="0">
                <a:solidFill>
                  <a:srgbClr val="00FF00"/>
                </a:solidFill>
              </a:rPr>
              <a:t>		1200 TONS </a:t>
            </a:r>
            <a:r>
              <a:rPr lang="en-US" sz="2000" dirty="0" smtClean="0">
                <a:solidFill>
                  <a:schemeClr val="bg1"/>
                </a:solidFill>
              </a:rPr>
              <a:t>of CO2</a:t>
            </a:r>
            <a:r>
              <a:rPr kumimoji="0" lang="en-US" sz="2000" b="0" i="0" u="none" strike="noStrike" kern="1200" cap="none" spc="0" normalizeH="0" noProof="0" dirty="0" smtClean="0">
                <a:ln>
                  <a:noFill/>
                </a:ln>
                <a:solidFill>
                  <a:srgbClr val="00FF00"/>
                </a:solidFill>
                <a:effectLst/>
                <a:uLnTx/>
                <a:uFillTx/>
                <a:latin typeface="+mn-lt"/>
                <a:ea typeface="+mn-ea"/>
                <a:cs typeface="+mn-cs"/>
              </a:rPr>
              <a:t>		</a:t>
            </a: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lumMod val="95000"/>
                  </a:schemeClr>
                </a:solidFill>
              </a:rPr>
              <a:t>Design 2: Saved </a:t>
            </a:r>
            <a:r>
              <a:rPr lang="en-US" sz="2000" dirty="0" smtClean="0">
                <a:solidFill>
                  <a:srgbClr val="00FF00"/>
                </a:solidFill>
              </a:rPr>
              <a:t>$76,579 </a:t>
            </a:r>
            <a:r>
              <a:rPr lang="en-US" sz="2000" dirty="0" smtClean="0">
                <a:solidFill>
                  <a:schemeClr val="bg1"/>
                </a:solidFill>
              </a:rPr>
              <a:t>Electricity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rgbClr val="00FF00"/>
                </a:solidFill>
              </a:rPr>
              <a:t>		1480 TONS </a:t>
            </a:r>
            <a:r>
              <a:rPr lang="en-US" sz="2000" dirty="0" smtClean="0">
                <a:solidFill>
                  <a:schemeClr val="bg1"/>
                </a:solidFill>
              </a:rPr>
              <a:t>of CO2</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00FF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3" name="Picture 12"/>
          <p:cNvPicPr/>
          <p:nvPr/>
        </p:nvPicPr>
        <p:blipFill>
          <a:blip r:embed="rId2"/>
          <a:srcRect/>
          <a:stretch>
            <a:fillRect/>
          </a:stretch>
        </p:blipFill>
        <p:spPr bwMode="auto">
          <a:xfrm>
            <a:off x="685800" y="1676400"/>
            <a:ext cx="8282417" cy="2967507"/>
          </a:xfrm>
          <a:prstGeom prst="rect">
            <a:avLst/>
          </a:prstGeom>
          <a:noFill/>
          <a:ln w="9525">
            <a:noFill/>
            <a:miter lim="800000"/>
            <a:headEnd/>
            <a:tailEnd/>
          </a:ln>
        </p:spPr>
      </p:pic>
      <p:sp>
        <p:nvSpPr>
          <p:cNvPr id="17" name="Rounded Rectangle 16"/>
          <p:cNvSpPr/>
          <p:nvPr/>
        </p:nvSpPr>
        <p:spPr>
          <a:xfrm>
            <a:off x="7239000" y="4191000"/>
            <a:ext cx="1600200" cy="533400"/>
          </a:xfrm>
          <a:prstGeom prst="roundRect">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3"/>
          <a:srcRect/>
          <a:stretch>
            <a:fillRect/>
          </a:stretch>
        </p:blipFill>
        <p:spPr bwMode="auto">
          <a:xfrm>
            <a:off x="19659600" y="685800"/>
            <a:ext cx="6637337" cy="1117600"/>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srcRect/>
          <a:stretch>
            <a:fillRect/>
          </a:stretch>
        </p:blipFill>
        <p:spPr bwMode="auto">
          <a:xfrm>
            <a:off x="20269200" y="2438400"/>
            <a:ext cx="5376863" cy="935038"/>
          </a:xfrm>
          <a:prstGeom prst="rect">
            <a:avLst/>
          </a:prstGeom>
          <a:noFill/>
          <a:ln w="9525">
            <a:noFill/>
            <a:miter lim="800000"/>
            <a:headEnd/>
            <a:tailEnd/>
          </a:ln>
          <a:effectLst/>
        </p:spPr>
      </p:pic>
      <p:sp>
        <p:nvSpPr>
          <p:cNvPr id="21" name="TextBox 20"/>
          <p:cNvSpPr txBox="1"/>
          <p:nvPr/>
        </p:nvSpPr>
        <p:spPr>
          <a:xfrm>
            <a:off x="19202400" y="3886200"/>
            <a:ext cx="7467600" cy="1754326"/>
          </a:xfrm>
          <a:prstGeom prst="rect">
            <a:avLst/>
          </a:prstGeom>
          <a:noFill/>
        </p:spPr>
        <p:txBody>
          <a:bodyPr wrap="square" rtlCol="0">
            <a:spAutoFit/>
          </a:bodyPr>
          <a:lstStyle/>
          <a:p>
            <a:pPr algn="ctr"/>
            <a:r>
              <a:rPr lang="en-US" i="1" dirty="0" smtClean="0">
                <a:solidFill>
                  <a:srgbClr val="FFFF00"/>
                </a:solidFill>
              </a:rPr>
              <a:t>FUN FACT: </a:t>
            </a:r>
          </a:p>
          <a:p>
            <a:r>
              <a:rPr lang="en-US" i="1" dirty="0" smtClean="0">
                <a:solidFill>
                  <a:schemeClr val="bg1"/>
                </a:solidFill>
              </a:rPr>
              <a:t>A 1200 ton CO2 savings is equivalent of a 400 Passenger Boeing 747 making a round trip from DC TO LA. Therefore, over a period of ten years, installing Design 1 would be equivalent of canceling 10 round trip flights of a 747 across the country.</a:t>
            </a:r>
            <a:endParaRPr lang="en-US" dirty="0" smtClean="0">
              <a:solidFill>
                <a:schemeClr val="bg1"/>
              </a:solidFill>
            </a:endParaRPr>
          </a:p>
          <a:p>
            <a:endParaRPr lang="en-US" b="1"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b="1" u="sng" dirty="0" smtClean="0">
                <a:solidFill>
                  <a:schemeClr val="bg1"/>
                </a:solidFill>
              </a:rPr>
              <a:t>Schedule and Constructability</a:t>
            </a:r>
            <a:endParaRPr kumimoji="0" lang="en-US" sz="2800" b="1" i="0" u="sng"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4"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a:t>
            </a:r>
          </a:p>
          <a:p>
            <a:pPr algn="l"/>
            <a:r>
              <a:rPr lang="en-US" sz="2800" dirty="0" smtClean="0">
                <a:solidFill>
                  <a:srgbClr val="00B0F0"/>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5" name="Left Brace 14"/>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ubtitle 2"/>
          <p:cNvSpPr txBox="1">
            <a:spLocks/>
          </p:cNvSpPr>
          <p:nvPr/>
        </p:nvSpPr>
        <p:spPr>
          <a:xfrm>
            <a:off x="10134600" y="21336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lvl="0" algn="ctr">
              <a:spcBef>
                <a:spcPct val="20000"/>
              </a:spcBef>
              <a:defRPr/>
            </a:pPr>
            <a:r>
              <a:rPr lang="en-US" sz="2000" dirty="0" smtClean="0">
                <a:solidFill>
                  <a:schemeClr val="bg1">
                    <a:lumMod val="95000"/>
                  </a:schemeClr>
                </a:solidFill>
              </a:rPr>
              <a:t>Only Schedule Impact Lead Time</a:t>
            </a:r>
          </a:p>
          <a:p>
            <a:pPr lvl="0" algn="ctr">
              <a:spcBef>
                <a:spcPct val="20000"/>
              </a:spcBef>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lvl="0" algn="ctr">
              <a:spcBef>
                <a:spcPct val="20000"/>
              </a:spcBef>
              <a:defRPr/>
            </a:pP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rPr>
              <a:t>Constructability: </a:t>
            </a:r>
          </a:p>
          <a:p>
            <a:pPr lvl="0">
              <a:spcBef>
                <a:spcPct val="20000"/>
              </a:spcBef>
              <a:defRPr/>
            </a:pPr>
            <a:r>
              <a:rPr kumimoji="0" lang="en-US" sz="2000" b="0" i="0" u="none" strike="noStrike" kern="1200" cap="none" spc="0" normalizeH="0" noProof="0" dirty="0" smtClean="0">
                <a:ln>
                  <a:noFill/>
                </a:ln>
                <a:solidFill>
                  <a:srgbClr val="00FF00"/>
                </a:solidFill>
                <a:effectLst/>
                <a:uLnTx/>
                <a:uFillTx/>
                <a:latin typeface="+mn-lt"/>
                <a:ea typeface="+mn-ea"/>
                <a:cs typeface="+mn-cs"/>
              </a:rPr>
              <a:t>Double Pane: </a:t>
            </a: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rPr>
              <a:t>Same Weight  and Design</a:t>
            </a:r>
          </a:p>
          <a:p>
            <a:pPr lvl="0">
              <a:spcBef>
                <a:spcPct val="20000"/>
              </a:spcBef>
              <a:defRPr/>
            </a:pPr>
            <a:endParaRPr lang="en-US" sz="2000" dirty="0" smtClean="0">
              <a:solidFill>
                <a:schemeClr val="bg1">
                  <a:lumMod val="95000"/>
                </a:schemeClr>
              </a:solidFill>
            </a:endParaRPr>
          </a:p>
          <a:p>
            <a:pPr lvl="0">
              <a:spcBef>
                <a:spcPct val="20000"/>
              </a:spcBef>
              <a:defRPr/>
            </a:pPr>
            <a:r>
              <a:rPr lang="en-US" sz="2000" dirty="0" smtClean="0">
                <a:solidFill>
                  <a:srgbClr val="FF0000"/>
                </a:solidFill>
              </a:rPr>
              <a:t>Triple Pane:  </a:t>
            </a:r>
            <a:r>
              <a:rPr lang="en-US" sz="2000" dirty="0" smtClean="0">
                <a:solidFill>
                  <a:schemeClr val="bg1">
                    <a:lumMod val="95000"/>
                  </a:schemeClr>
                </a:solidFill>
              </a:rPr>
              <a:t>Heavier Different Design</a:t>
            </a:r>
          </a:p>
          <a:p>
            <a:pPr lvl="0">
              <a:spcBef>
                <a:spcPct val="20000"/>
              </a:spcBef>
              <a:defRPr/>
            </a:pPr>
            <a:r>
              <a:rPr lang="en-US" sz="2000" dirty="0" smtClean="0">
                <a:solidFill>
                  <a:schemeClr val="bg1">
                    <a:lumMod val="95000"/>
                  </a:schemeClr>
                </a:solidFill>
              </a:rPr>
              <a:t>**Require Structure Modifications</a:t>
            </a:r>
            <a:endParaRPr lang="en-US" sz="2000" dirty="0" smtClean="0">
              <a:solidFill>
                <a:schemeClr val="bg1"/>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00FF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chemeClr val="bg1"/>
                </a:solidFill>
                <a:effectLst/>
                <a:uLnTx/>
                <a:uFillTx/>
                <a:latin typeface="+mn-lt"/>
                <a:ea typeface="+mn-ea"/>
                <a:cs typeface="+mn-cs"/>
              </a:rPr>
              <a:t>Energy</a:t>
            </a:r>
            <a:r>
              <a:rPr kumimoji="0" lang="en-US" sz="2800" b="1" i="0" u="sng" strike="noStrike" kern="1200" cap="none" spc="0" normalizeH="0" noProof="0" dirty="0" smtClean="0">
                <a:ln>
                  <a:noFill/>
                </a:ln>
                <a:solidFill>
                  <a:schemeClr val="bg1"/>
                </a:solidFill>
                <a:effectLst/>
                <a:uLnTx/>
                <a:uFillTx/>
                <a:latin typeface="+mn-lt"/>
                <a:ea typeface="+mn-ea"/>
                <a:cs typeface="+mn-cs"/>
              </a:rPr>
              <a:t> Consumption</a:t>
            </a:r>
            <a:endParaRPr kumimoji="0" lang="en-US" sz="2800" b="1" i="0" u="sng" strike="noStrike" kern="1200" cap="none" spc="0" normalizeH="0" baseline="0" noProof="0" dirty="0" smtClean="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4"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a:t>
            </a:r>
          </a:p>
          <a:p>
            <a:pPr algn="l"/>
            <a:r>
              <a:rPr lang="en-US" sz="2400" dirty="0" smtClean="0">
                <a:solidFill>
                  <a:schemeClr val="bg1">
                    <a:lumMod val="95000"/>
                  </a:schemeClr>
                </a:solidFill>
              </a:rPr>
              <a:t>Glazing</a:t>
            </a:r>
          </a:p>
          <a:p>
            <a:pPr algn="l"/>
            <a:r>
              <a:rPr lang="en-US" sz="2400" dirty="0" smtClean="0">
                <a:solidFill>
                  <a:srgbClr val="00B0F0"/>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5" name="Left Brace 14"/>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ubtitle 2"/>
          <p:cNvSpPr txBox="1">
            <a:spLocks/>
          </p:cNvSpPr>
          <p:nvPr/>
        </p:nvSpPr>
        <p:spPr>
          <a:xfrm>
            <a:off x="10439400" y="21336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00FF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7" name="Picture 6" descr="Energy Consumption copy.jpg"/>
          <p:cNvPicPr/>
          <p:nvPr/>
        </p:nvPicPr>
        <p:blipFill>
          <a:blip r:embed="rId2"/>
          <a:stretch>
            <a:fillRect/>
          </a:stretch>
        </p:blipFill>
        <p:spPr>
          <a:xfrm>
            <a:off x="2590800" y="655750"/>
            <a:ext cx="4552950" cy="4906850"/>
          </a:xfrm>
          <a:prstGeom prst="rect">
            <a:avLst/>
          </a:prstGeom>
        </p:spPr>
      </p:pic>
      <p:sp>
        <p:nvSpPr>
          <p:cNvPr id="10" name="Subtitle 2"/>
          <p:cNvSpPr txBox="1">
            <a:spLocks/>
          </p:cNvSpPr>
          <p:nvPr/>
        </p:nvSpPr>
        <p:spPr>
          <a:xfrm>
            <a:off x="9829800" y="2667000"/>
            <a:ext cx="4648200" cy="1143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lvl="0" algn="ctr">
              <a:spcBef>
                <a:spcPct val="20000"/>
              </a:spcBef>
              <a:defRPr/>
            </a:pPr>
            <a:r>
              <a:rPr lang="en-US" sz="2000" dirty="0" smtClean="0">
                <a:solidFill>
                  <a:schemeClr val="bg1">
                    <a:lumMod val="95000"/>
                  </a:schemeClr>
                </a:solidFill>
              </a:rPr>
              <a:t>How does </a:t>
            </a:r>
            <a:r>
              <a:rPr lang="en-US" sz="2000" dirty="0" smtClean="0">
                <a:solidFill>
                  <a:srgbClr val="00FF00"/>
                </a:solidFill>
              </a:rPr>
              <a:t>America</a:t>
            </a:r>
            <a:r>
              <a:rPr lang="en-US" sz="2000" dirty="0" smtClean="0">
                <a:solidFill>
                  <a:schemeClr val="bg1">
                    <a:lumMod val="95000"/>
                  </a:schemeClr>
                </a:solidFill>
              </a:rPr>
              <a:t> compare?</a:t>
            </a:r>
          </a:p>
          <a:p>
            <a:pPr lvl="0" algn="ctr">
              <a:spcBef>
                <a:spcPct val="20000"/>
              </a:spcBef>
              <a:defRPr/>
            </a:pPr>
            <a:endParaRPr lang="en-US" sz="20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00FF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1" name="Subtitle 2"/>
          <p:cNvSpPr txBox="1">
            <a:spLocks/>
          </p:cNvSpPr>
          <p:nvPr/>
        </p:nvSpPr>
        <p:spPr>
          <a:xfrm>
            <a:off x="9906000" y="3733800"/>
            <a:ext cx="4648200" cy="1143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lvl="0" algn="ctr">
              <a:spcBef>
                <a:spcPct val="20000"/>
              </a:spcBef>
              <a:defRPr/>
            </a:pPr>
            <a:r>
              <a:rPr lang="en-US" sz="2000" dirty="0" smtClean="0">
                <a:solidFill>
                  <a:srgbClr val="FF0000"/>
                </a:solidFill>
              </a:rPr>
              <a:t>China</a:t>
            </a:r>
          </a:p>
          <a:p>
            <a:pPr lvl="0" algn="ctr">
              <a:spcBef>
                <a:spcPct val="20000"/>
              </a:spcBef>
              <a:defRPr/>
            </a:pPr>
            <a:endParaRPr lang="en-US" sz="20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00FF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nvGrpSpPr>
          <p:cNvPr id="13" name="Group 12"/>
          <p:cNvGrpSpPr/>
          <p:nvPr/>
        </p:nvGrpSpPr>
        <p:grpSpPr>
          <a:xfrm>
            <a:off x="19202400" y="533400"/>
            <a:ext cx="7086600" cy="3313331"/>
            <a:chOff x="19202400" y="533400"/>
            <a:chExt cx="7086600" cy="3313331"/>
          </a:xfrm>
        </p:grpSpPr>
        <p:pic>
          <p:nvPicPr>
            <p:cNvPr id="8" name="Picture 7" descr="Pie Chart copy.jpg"/>
            <p:cNvPicPr/>
            <p:nvPr/>
          </p:nvPicPr>
          <p:blipFill>
            <a:blip r:embed="rId3" cstate="print"/>
            <a:stretch>
              <a:fillRect/>
            </a:stretch>
          </p:blipFill>
          <p:spPr>
            <a:xfrm>
              <a:off x="20269200" y="533400"/>
              <a:ext cx="2595362" cy="25500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TextBox 11"/>
            <p:cNvSpPr txBox="1"/>
            <p:nvPr/>
          </p:nvSpPr>
          <p:spPr>
            <a:xfrm>
              <a:off x="19202400" y="3200400"/>
              <a:ext cx="7086600" cy="646331"/>
            </a:xfrm>
            <a:prstGeom prst="rect">
              <a:avLst/>
            </a:prstGeom>
            <a:noFill/>
          </p:spPr>
          <p:txBody>
            <a:bodyPr wrap="square" rtlCol="0">
              <a:spAutoFit/>
            </a:bodyPr>
            <a:lstStyle/>
            <a:p>
              <a:pPr algn="ctr"/>
              <a:r>
                <a:rPr lang="en-US" dirty="0" smtClean="0">
                  <a:solidFill>
                    <a:schemeClr val="bg1"/>
                  </a:solidFill>
                </a:rPr>
                <a:t>Residential and Commercial Make Up Bulk of Energy Usage:</a:t>
              </a:r>
            </a:p>
            <a:p>
              <a:pPr algn="ctr"/>
              <a:r>
                <a:rPr lang="en-US" dirty="0" smtClean="0">
                  <a:solidFill>
                    <a:schemeClr val="bg1"/>
                  </a:solidFill>
                </a:rPr>
                <a:t>Tells us that we need to build smarter!!</a:t>
              </a:r>
              <a:endParaRPr lang="en-US" dirty="0">
                <a:solidFill>
                  <a:schemeClr val="bg1"/>
                </a:solidFil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chemeClr val="bg1"/>
                </a:solidFill>
                <a:effectLst/>
                <a:uLnTx/>
                <a:uFillTx/>
                <a:latin typeface="+mn-lt"/>
                <a:ea typeface="+mn-ea"/>
                <a:cs typeface="+mn-cs"/>
              </a:rPr>
              <a:t>Solar Growth and Constructability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4"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a:t>
            </a:r>
          </a:p>
          <a:p>
            <a:pPr algn="l"/>
            <a:r>
              <a:rPr lang="en-US" sz="2400" dirty="0" smtClean="0">
                <a:solidFill>
                  <a:schemeClr val="bg1">
                    <a:lumMod val="95000"/>
                  </a:schemeClr>
                </a:solidFill>
              </a:rPr>
              <a:t>Glazing</a:t>
            </a:r>
          </a:p>
          <a:p>
            <a:pPr algn="l"/>
            <a:r>
              <a:rPr lang="en-US" sz="2400" dirty="0" smtClean="0">
                <a:solidFill>
                  <a:srgbClr val="00B0F0"/>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5" name="Left Brace 14"/>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ubtitle 2"/>
          <p:cNvSpPr txBox="1">
            <a:spLocks/>
          </p:cNvSpPr>
          <p:nvPr/>
        </p:nvSpPr>
        <p:spPr>
          <a:xfrm>
            <a:off x="10439400" y="21336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00FF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nvGrpSpPr>
          <p:cNvPr id="22" name="Group 21"/>
          <p:cNvGrpSpPr/>
          <p:nvPr/>
        </p:nvGrpSpPr>
        <p:grpSpPr>
          <a:xfrm>
            <a:off x="1295400" y="685800"/>
            <a:ext cx="6172200" cy="5098197"/>
            <a:chOff x="1295400" y="685800"/>
            <a:chExt cx="6172200" cy="5098197"/>
          </a:xfrm>
        </p:grpSpPr>
        <p:sp>
          <p:nvSpPr>
            <p:cNvPr id="12" name="TextBox 11"/>
            <p:cNvSpPr txBox="1"/>
            <p:nvPr/>
          </p:nvSpPr>
          <p:spPr>
            <a:xfrm>
              <a:off x="1828800" y="685800"/>
              <a:ext cx="5638800" cy="923330"/>
            </a:xfrm>
            <a:prstGeom prst="rect">
              <a:avLst/>
            </a:prstGeom>
            <a:noFill/>
          </p:spPr>
          <p:txBody>
            <a:bodyPr wrap="square" rtlCol="0">
              <a:spAutoFit/>
            </a:bodyPr>
            <a:lstStyle/>
            <a:p>
              <a:r>
                <a:rPr lang="en-US" i="1" dirty="0" smtClean="0">
                  <a:solidFill>
                    <a:schemeClr val="bg1"/>
                  </a:solidFill>
                </a:rPr>
                <a:t>Would you be inclined to install PV panels on the current project you are working on or your home? </a:t>
              </a:r>
              <a:endParaRPr lang="en-US" dirty="0" smtClean="0">
                <a:solidFill>
                  <a:schemeClr val="bg1"/>
                </a:solidFill>
              </a:endParaRPr>
            </a:p>
            <a:p>
              <a:endParaRPr lang="en-US" dirty="0"/>
            </a:p>
          </p:txBody>
        </p:sp>
        <p:pic>
          <p:nvPicPr>
            <p:cNvPr id="16" name="Picture 15"/>
            <p:cNvPicPr/>
            <p:nvPr/>
          </p:nvPicPr>
          <p:blipFill>
            <a:blip r:embed="rId2"/>
            <a:srcRect l="26556" t="7241" r="24689" b="4138"/>
            <a:stretch>
              <a:fillRect/>
            </a:stretch>
          </p:blipFill>
          <p:spPr bwMode="auto">
            <a:xfrm>
              <a:off x="2667000" y="1676400"/>
              <a:ext cx="2743200" cy="3007078"/>
            </a:xfrm>
            <a:prstGeom prst="rect">
              <a:avLst/>
            </a:prstGeom>
            <a:noFill/>
            <a:ln w="9525">
              <a:noFill/>
              <a:miter lim="800000"/>
              <a:headEnd/>
              <a:tailEnd/>
            </a:ln>
          </p:spPr>
        </p:pic>
        <p:sp>
          <p:nvSpPr>
            <p:cNvPr id="17" name="TextBox 16"/>
            <p:cNvSpPr txBox="1"/>
            <p:nvPr/>
          </p:nvSpPr>
          <p:spPr>
            <a:xfrm>
              <a:off x="1295400" y="4953000"/>
              <a:ext cx="5638800" cy="830997"/>
            </a:xfrm>
            <a:prstGeom prst="rect">
              <a:avLst/>
            </a:prstGeom>
            <a:noFill/>
          </p:spPr>
          <p:txBody>
            <a:bodyPr wrap="square" rtlCol="0">
              <a:spAutoFit/>
            </a:bodyPr>
            <a:lstStyle/>
            <a:p>
              <a:r>
                <a:rPr lang="en-US" sz="1200" dirty="0" smtClean="0">
                  <a:solidFill>
                    <a:schemeClr val="bg1"/>
                  </a:solidFill>
                </a:rPr>
                <a:t>A staggering 85% of the 40 respondents polled said that they would not currently install a PV array on their current building or their home. The fact that such a high percentage declined installation alludes to the fact that something is still pushing consumers away from this energy saving technology. </a:t>
              </a:r>
              <a:endParaRPr lang="en-US" sz="1200" dirty="0">
                <a:solidFill>
                  <a:schemeClr val="bg1"/>
                </a:solidFill>
              </a:endParaRPr>
            </a:p>
          </p:txBody>
        </p:sp>
      </p:grpSp>
      <p:grpSp>
        <p:nvGrpSpPr>
          <p:cNvPr id="24" name="Group 23"/>
          <p:cNvGrpSpPr/>
          <p:nvPr/>
        </p:nvGrpSpPr>
        <p:grpSpPr>
          <a:xfrm>
            <a:off x="19812000" y="609600"/>
            <a:ext cx="5791200" cy="5467529"/>
            <a:chOff x="19812000" y="609600"/>
            <a:chExt cx="5791200" cy="5467529"/>
          </a:xfrm>
        </p:grpSpPr>
        <p:sp>
          <p:nvSpPr>
            <p:cNvPr id="19" name="TextBox 18"/>
            <p:cNvSpPr txBox="1"/>
            <p:nvPr/>
          </p:nvSpPr>
          <p:spPr>
            <a:xfrm>
              <a:off x="19964400" y="609600"/>
              <a:ext cx="5638800" cy="923330"/>
            </a:xfrm>
            <a:prstGeom prst="rect">
              <a:avLst/>
            </a:prstGeom>
            <a:noFill/>
          </p:spPr>
          <p:txBody>
            <a:bodyPr wrap="square" rtlCol="0">
              <a:spAutoFit/>
            </a:bodyPr>
            <a:lstStyle/>
            <a:p>
              <a:r>
                <a:rPr lang="en-US" dirty="0" smtClean="0">
                  <a:solidFill>
                    <a:schemeClr val="bg1"/>
                  </a:solidFill>
                </a:rPr>
                <a:t>What is the top constructability issue concerning the implementation of a solar array?</a:t>
              </a:r>
            </a:p>
            <a:p>
              <a:endParaRPr lang="en-US" dirty="0"/>
            </a:p>
          </p:txBody>
        </p:sp>
        <p:sp>
          <p:nvSpPr>
            <p:cNvPr id="20" name="TextBox 19"/>
            <p:cNvSpPr txBox="1"/>
            <p:nvPr/>
          </p:nvSpPr>
          <p:spPr>
            <a:xfrm>
              <a:off x="19812000" y="4876800"/>
              <a:ext cx="5638800" cy="1200329"/>
            </a:xfrm>
            <a:prstGeom prst="rect">
              <a:avLst/>
            </a:prstGeom>
            <a:noFill/>
          </p:spPr>
          <p:txBody>
            <a:bodyPr wrap="square" rtlCol="0">
              <a:spAutoFit/>
            </a:bodyPr>
            <a:lstStyle/>
            <a:p>
              <a:r>
                <a:rPr lang="en-US" sz="1200" dirty="0" smtClean="0">
                  <a:solidFill>
                    <a:schemeClr val="bg1"/>
                  </a:solidFill>
                </a:rPr>
                <a:t>Cost was the number one answer that deterred people from installing a system. This is likely due to a low amount of government incentives available as well as the high cost of the panels and installation. Available area and correct orientation is also a major concern. If a building is not oriented South or if it has limited roof area, it makes solar arrays largely unappealing. The bottom three concerns were aesthetics , connecting the system to the building, and overall installation process.</a:t>
              </a:r>
              <a:endParaRPr lang="en-US" sz="1200" dirty="0">
                <a:solidFill>
                  <a:schemeClr val="bg1"/>
                </a:solidFill>
              </a:endParaRPr>
            </a:p>
          </p:txBody>
        </p:sp>
        <p:pic>
          <p:nvPicPr>
            <p:cNvPr id="21" name="Picture 20"/>
            <p:cNvPicPr/>
            <p:nvPr/>
          </p:nvPicPr>
          <p:blipFill>
            <a:blip r:embed="rId3"/>
            <a:srcRect l="10373" t="2414" r="11411" b="11034"/>
            <a:stretch>
              <a:fillRect/>
            </a:stretch>
          </p:blipFill>
          <p:spPr bwMode="auto">
            <a:xfrm>
              <a:off x="20421600" y="1676400"/>
              <a:ext cx="4191000" cy="2777334"/>
            </a:xfrm>
            <a:prstGeom prst="rect">
              <a:avLst/>
            </a:prstGeom>
            <a:noFill/>
            <a:ln w="9525">
              <a:noFill/>
              <a:miter lim="800000"/>
              <a:headEnd/>
              <a:tailEnd/>
            </a:ln>
          </p:spPr>
        </p:pic>
      </p:grpSp>
      <p:sp>
        <p:nvSpPr>
          <p:cNvPr id="25" name="Subtitle 2"/>
          <p:cNvSpPr txBox="1">
            <a:spLocks/>
          </p:cNvSpPr>
          <p:nvPr/>
        </p:nvSpPr>
        <p:spPr>
          <a:xfrm>
            <a:off x="9906000" y="25908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lvl="0" algn="ctr">
              <a:spcBef>
                <a:spcPct val="20000"/>
              </a:spcBef>
              <a:defRPr/>
            </a:pPr>
            <a:r>
              <a:rPr lang="en-US" sz="2000" dirty="0" smtClean="0">
                <a:solidFill>
                  <a:schemeClr val="bg1">
                    <a:lumMod val="95000"/>
                  </a:schemeClr>
                </a:solidFill>
              </a:rPr>
              <a:t>40 Respondents in the Construction Industry, mainly Contractors in the D.C. area, were asked their views  on Solar Energy.</a:t>
            </a:r>
            <a:endParaRPr lang="en-US" sz="2000" dirty="0" smtClean="0">
              <a:solidFill>
                <a:schemeClr val="bg1"/>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rgbClr val="00FF00"/>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bg1">
                  <a:lumMod val="95000"/>
                </a:schemeClr>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p:nvPr/>
        </p:nvGrpSpPr>
        <p:grpSpPr>
          <a:xfrm>
            <a:off x="1295400" y="685800"/>
            <a:ext cx="6172200" cy="5098197"/>
            <a:chOff x="1295400" y="685800"/>
            <a:chExt cx="6172200" cy="5098197"/>
          </a:xfrm>
        </p:grpSpPr>
        <p:sp>
          <p:nvSpPr>
            <p:cNvPr id="12" name="TextBox 11"/>
            <p:cNvSpPr txBox="1"/>
            <p:nvPr/>
          </p:nvSpPr>
          <p:spPr>
            <a:xfrm>
              <a:off x="1828800" y="685800"/>
              <a:ext cx="5638800" cy="923330"/>
            </a:xfrm>
            <a:prstGeom prst="rect">
              <a:avLst/>
            </a:prstGeom>
            <a:noFill/>
          </p:spPr>
          <p:txBody>
            <a:bodyPr wrap="square" rtlCol="0">
              <a:spAutoFit/>
            </a:bodyPr>
            <a:lstStyle/>
            <a:p>
              <a:r>
                <a:rPr lang="en-US" i="1" dirty="0" smtClean="0">
                  <a:solidFill>
                    <a:schemeClr val="bg1"/>
                  </a:solidFill>
                </a:rPr>
                <a:t>Would you be inclined to install PV panels on the current project you are working on or your home? </a:t>
              </a:r>
              <a:endParaRPr lang="en-US" dirty="0" smtClean="0">
                <a:solidFill>
                  <a:schemeClr val="bg1"/>
                </a:solidFill>
              </a:endParaRPr>
            </a:p>
            <a:p>
              <a:endParaRPr lang="en-US" dirty="0"/>
            </a:p>
          </p:txBody>
        </p:sp>
        <p:pic>
          <p:nvPicPr>
            <p:cNvPr id="16" name="Picture 15"/>
            <p:cNvPicPr/>
            <p:nvPr/>
          </p:nvPicPr>
          <p:blipFill>
            <a:blip r:embed="rId2"/>
            <a:srcRect l="26556" t="7241" r="24689" b="4138"/>
            <a:stretch>
              <a:fillRect/>
            </a:stretch>
          </p:blipFill>
          <p:spPr bwMode="auto">
            <a:xfrm>
              <a:off x="2667000" y="1676400"/>
              <a:ext cx="2743200" cy="3007078"/>
            </a:xfrm>
            <a:prstGeom prst="rect">
              <a:avLst/>
            </a:prstGeom>
            <a:noFill/>
            <a:ln w="9525">
              <a:noFill/>
              <a:miter lim="800000"/>
              <a:headEnd/>
              <a:tailEnd/>
            </a:ln>
          </p:spPr>
        </p:pic>
        <p:sp>
          <p:nvSpPr>
            <p:cNvPr id="17" name="TextBox 16"/>
            <p:cNvSpPr txBox="1"/>
            <p:nvPr/>
          </p:nvSpPr>
          <p:spPr>
            <a:xfrm>
              <a:off x="1295400" y="4953000"/>
              <a:ext cx="5638800" cy="830997"/>
            </a:xfrm>
            <a:prstGeom prst="rect">
              <a:avLst/>
            </a:prstGeom>
            <a:noFill/>
          </p:spPr>
          <p:txBody>
            <a:bodyPr wrap="square" rtlCol="0">
              <a:spAutoFit/>
            </a:bodyPr>
            <a:lstStyle/>
            <a:p>
              <a:r>
                <a:rPr lang="en-US" sz="1200" dirty="0" smtClean="0">
                  <a:solidFill>
                    <a:schemeClr val="bg1"/>
                  </a:solidFill>
                </a:rPr>
                <a:t>A staggering 85% of the 40 respondents polled said that they would not currently install a PV array on their current building or their home. The fact that such a high percentage declined installation alludes to the fact that something is still pushing consumers away from this energy saving technology. </a:t>
              </a:r>
              <a:endParaRPr lang="en-US" sz="1200" dirty="0">
                <a:solidFill>
                  <a:schemeClr val="bg1"/>
                </a:solidFill>
              </a:endParaRPr>
            </a:p>
          </p:txBody>
        </p:sp>
      </p:grpSp>
      <p:grpSp>
        <p:nvGrpSpPr>
          <p:cNvPr id="3" name="Group 23"/>
          <p:cNvGrpSpPr/>
          <p:nvPr/>
        </p:nvGrpSpPr>
        <p:grpSpPr>
          <a:xfrm>
            <a:off x="19812000" y="609600"/>
            <a:ext cx="5791200" cy="5467529"/>
            <a:chOff x="19812000" y="609600"/>
            <a:chExt cx="5791200" cy="5467529"/>
          </a:xfrm>
        </p:grpSpPr>
        <p:sp>
          <p:nvSpPr>
            <p:cNvPr id="19" name="TextBox 18"/>
            <p:cNvSpPr txBox="1"/>
            <p:nvPr/>
          </p:nvSpPr>
          <p:spPr>
            <a:xfrm>
              <a:off x="19964400" y="609600"/>
              <a:ext cx="5638800" cy="923330"/>
            </a:xfrm>
            <a:prstGeom prst="rect">
              <a:avLst/>
            </a:prstGeom>
            <a:noFill/>
          </p:spPr>
          <p:txBody>
            <a:bodyPr wrap="square" rtlCol="0">
              <a:spAutoFit/>
            </a:bodyPr>
            <a:lstStyle/>
            <a:p>
              <a:r>
                <a:rPr lang="en-US" dirty="0" smtClean="0">
                  <a:solidFill>
                    <a:schemeClr val="bg1"/>
                  </a:solidFill>
                </a:rPr>
                <a:t>What is the top constructability issue concerning the implementation of a solar array?</a:t>
              </a:r>
            </a:p>
            <a:p>
              <a:endParaRPr lang="en-US" dirty="0"/>
            </a:p>
          </p:txBody>
        </p:sp>
        <p:sp>
          <p:nvSpPr>
            <p:cNvPr id="20" name="TextBox 19"/>
            <p:cNvSpPr txBox="1"/>
            <p:nvPr/>
          </p:nvSpPr>
          <p:spPr>
            <a:xfrm>
              <a:off x="19812000" y="4876800"/>
              <a:ext cx="5638800" cy="1200329"/>
            </a:xfrm>
            <a:prstGeom prst="rect">
              <a:avLst/>
            </a:prstGeom>
            <a:noFill/>
          </p:spPr>
          <p:txBody>
            <a:bodyPr wrap="square" rtlCol="0">
              <a:spAutoFit/>
            </a:bodyPr>
            <a:lstStyle/>
            <a:p>
              <a:r>
                <a:rPr lang="en-US" sz="1200" dirty="0" smtClean="0">
                  <a:solidFill>
                    <a:schemeClr val="bg1"/>
                  </a:solidFill>
                </a:rPr>
                <a:t>Cost was the number one answer that deterred people from installing a system. This is likely due to a low amount of government incentives available as well as the high cost of the panels and installation. Available area and correct orientation is also a major concern. If a building is not oriented South or if it has limited roof area, it makes solar arrays largely unappealing. The bottom three concerns were aesthetics , connecting the system to the building, and overall installation process.</a:t>
              </a:r>
              <a:endParaRPr lang="en-US" sz="1200" dirty="0">
                <a:solidFill>
                  <a:schemeClr val="bg1"/>
                </a:solidFill>
              </a:endParaRPr>
            </a:p>
          </p:txBody>
        </p:sp>
        <p:pic>
          <p:nvPicPr>
            <p:cNvPr id="21" name="Picture 20"/>
            <p:cNvPicPr/>
            <p:nvPr/>
          </p:nvPicPr>
          <p:blipFill>
            <a:blip r:embed="rId3"/>
            <a:srcRect l="10373" t="2414" r="11411" b="11034"/>
            <a:stretch>
              <a:fillRect/>
            </a:stretch>
          </p:blipFill>
          <p:spPr bwMode="auto">
            <a:xfrm>
              <a:off x="20421600" y="1676400"/>
              <a:ext cx="4191000" cy="2777334"/>
            </a:xfrm>
            <a:prstGeom prst="rect">
              <a:avLst/>
            </a:prstGeom>
            <a:noFill/>
            <a:ln w="9525">
              <a:noFill/>
              <a:miter lim="800000"/>
              <a:headEnd/>
              <a:tailEnd/>
            </a:ln>
          </p:spPr>
        </p:pic>
      </p:grpSp>
      <p:sp>
        <p:nvSpPr>
          <p:cNvPr id="23" name="TextBox 22"/>
          <p:cNvSpPr txBox="1"/>
          <p:nvPr/>
        </p:nvSpPr>
        <p:spPr>
          <a:xfrm>
            <a:off x="11353800" y="1992868"/>
            <a:ext cx="6477000" cy="369332"/>
          </a:xfrm>
          <a:prstGeom prst="rect">
            <a:avLst/>
          </a:prstGeom>
          <a:noFill/>
        </p:spPr>
        <p:txBody>
          <a:bodyPr wrap="square" rtlCol="0">
            <a:spAutoFit/>
          </a:bodyPr>
          <a:lstStyle/>
          <a:p>
            <a:r>
              <a:rPr lang="en-US" dirty="0" smtClean="0">
                <a:solidFill>
                  <a:schemeClr val="bg1"/>
                </a:solidFill>
              </a:rPr>
              <a:t>What would make you more willing to install a system?</a:t>
            </a:r>
            <a:endParaRPr lang="en-US" dirty="0">
              <a:solidFill>
                <a:schemeClr val="bg1"/>
              </a:solidFill>
            </a:endParaRPr>
          </a:p>
        </p:txBody>
      </p:sp>
      <p:pic>
        <p:nvPicPr>
          <p:cNvPr id="24" name="Picture 23"/>
          <p:cNvPicPr/>
          <p:nvPr/>
        </p:nvPicPr>
        <p:blipFill>
          <a:blip r:embed="rId4"/>
          <a:srcRect l="17377" r="17376" b="6459"/>
          <a:stretch>
            <a:fillRect/>
          </a:stretch>
        </p:blipFill>
        <p:spPr bwMode="auto">
          <a:xfrm>
            <a:off x="11125200" y="2286000"/>
            <a:ext cx="3142445" cy="3438659"/>
          </a:xfrm>
          <a:prstGeom prst="rect">
            <a:avLst/>
          </a:prstGeom>
          <a:noFill/>
          <a:ln w="9525">
            <a:noFill/>
            <a:miter lim="800000"/>
            <a:headEnd/>
            <a:tailEnd/>
          </a:ln>
        </p:spPr>
      </p:pic>
      <p:sp>
        <p:nvSpPr>
          <p:cNvPr id="26" name="TextBox 25"/>
          <p:cNvSpPr txBox="1"/>
          <p:nvPr/>
        </p:nvSpPr>
        <p:spPr>
          <a:xfrm>
            <a:off x="14478000" y="3352800"/>
            <a:ext cx="3657600" cy="1477328"/>
          </a:xfrm>
          <a:prstGeom prst="rect">
            <a:avLst/>
          </a:prstGeom>
          <a:noFill/>
        </p:spPr>
        <p:txBody>
          <a:bodyPr wrap="square" rtlCol="0">
            <a:spAutoFit/>
          </a:bodyPr>
          <a:lstStyle/>
          <a:p>
            <a:r>
              <a:rPr lang="en-US" dirty="0" smtClean="0">
                <a:solidFill>
                  <a:schemeClr val="bg1"/>
                </a:solidFill>
              </a:rPr>
              <a:t>TOP 3:</a:t>
            </a:r>
          </a:p>
          <a:p>
            <a:endParaRPr lang="en-US" dirty="0" smtClean="0">
              <a:solidFill>
                <a:schemeClr val="bg1"/>
              </a:solidFill>
            </a:endParaRPr>
          </a:p>
          <a:p>
            <a:r>
              <a:rPr lang="en-US" dirty="0" smtClean="0">
                <a:solidFill>
                  <a:schemeClr val="bg1"/>
                </a:solidFill>
              </a:rPr>
              <a:t>Lower Initial Cost</a:t>
            </a:r>
          </a:p>
          <a:p>
            <a:r>
              <a:rPr lang="en-US" dirty="0" smtClean="0">
                <a:solidFill>
                  <a:schemeClr val="bg1"/>
                </a:solidFill>
              </a:rPr>
              <a:t>Higher Incentives</a:t>
            </a:r>
          </a:p>
          <a:p>
            <a:r>
              <a:rPr lang="en-US" dirty="0" smtClean="0">
                <a:solidFill>
                  <a:schemeClr val="bg1"/>
                </a:solidFill>
              </a:rPr>
              <a:t>Better Efficiency</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828800" y="1219200"/>
            <a:ext cx="5638800" cy="4031873"/>
          </a:xfrm>
          <a:prstGeom prst="rect">
            <a:avLst/>
          </a:prstGeom>
          <a:noFill/>
        </p:spPr>
        <p:txBody>
          <a:bodyPr wrap="square" rtlCol="0">
            <a:spAutoFit/>
          </a:bodyPr>
          <a:lstStyle/>
          <a:p>
            <a:r>
              <a:rPr lang="en-US" sz="2200" i="1" dirty="0" smtClean="0">
                <a:solidFill>
                  <a:srgbClr val="FF0000"/>
                </a:solidFill>
              </a:rPr>
              <a:t>PV PANELS IMPLEMENTATION</a:t>
            </a:r>
          </a:p>
          <a:p>
            <a:endParaRPr lang="en-US" i="1" dirty="0" smtClean="0">
              <a:solidFill>
                <a:schemeClr val="bg1"/>
              </a:solidFill>
            </a:endParaRPr>
          </a:p>
          <a:p>
            <a:r>
              <a:rPr lang="en-US" i="1" dirty="0" smtClean="0">
                <a:solidFill>
                  <a:schemeClr val="bg1"/>
                </a:solidFill>
              </a:rPr>
              <a:t>While photovoltaic panels seem to be the way of the future, it is my recommendation that at this point in time GrandView does not add PV’s to the roof.</a:t>
            </a:r>
          </a:p>
          <a:p>
            <a:endParaRPr lang="en-US" i="1" dirty="0" smtClean="0">
              <a:solidFill>
                <a:schemeClr val="bg1"/>
              </a:solidFill>
            </a:endParaRPr>
          </a:p>
          <a:p>
            <a:r>
              <a:rPr lang="en-US" i="1" dirty="0" smtClean="0">
                <a:solidFill>
                  <a:schemeClr val="bg1"/>
                </a:solidFill>
              </a:rPr>
              <a:t>The low energy gain as compared to each apartment does not seem financially smart when a 49 year payback period exists.</a:t>
            </a:r>
          </a:p>
          <a:p>
            <a:endParaRPr lang="en-US" i="1" dirty="0" smtClean="0">
              <a:solidFill>
                <a:schemeClr val="bg1"/>
              </a:solidFill>
            </a:endParaRPr>
          </a:p>
          <a:p>
            <a:r>
              <a:rPr lang="en-US" i="1" dirty="0" smtClean="0">
                <a:solidFill>
                  <a:schemeClr val="bg1"/>
                </a:solidFill>
              </a:rPr>
              <a:t>It would be smart to wait 5 years to see what type of new and cheaper PV technology comes out that would allow a much smaller payback period. </a:t>
            </a:r>
            <a:endParaRPr lang="en-US" dirty="0" smtClean="0">
              <a:solidFill>
                <a:schemeClr val="bg1"/>
              </a:solidFill>
            </a:endParaRPr>
          </a:p>
          <a:p>
            <a:endParaRPr lang="en-US" dirty="0"/>
          </a:p>
        </p:txBody>
      </p:sp>
      <p:sp>
        <p:nvSpPr>
          <p:cNvPr id="23" name="TextBox 22"/>
          <p:cNvSpPr txBox="1"/>
          <p:nvPr/>
        </p:nvSpPr>
        <p:spPr>
          <a:xfrm>
            <a:off x="10820400" y="1752600"/>
            <a:ext cx="6477000" cy="461665"/>
          </a:xfrm>
          <a:prstGeom prst="rect">
            <a:avLst/>
          </a:prstGeom>
          <a:noFill/>
        </p:spPr>
        <p:txBody>
          <a:bodyPr wrap="square" rtlCol="0">
            <a:spAutoFit/>
          </a:bodyPr>
          <a:lstStyle/>
          <a:p>
            <a:pPr algn="ctr"/>
            <a:r>
              <a:rPr lang="en-US" sz="2400" b="1" u="sng" dirty="0" smtClean="0">
                <a:solidFill>
                  <a:schemeClr val="bg1"/>
                </a:solidFill>
              </a:rPr>
              <a:t>Conclusions and Recommendations</a:t>
            </a:r>
            <a:endParaRPr lang="en-US" sz="2400" b="1" u="sng" dirty="0">
              <a:solidFill>
                <a:schemeClr val="bg1"/>
              </a:solidFill>
            </a:endParaRPr>
          </a:p>
        </p:txBody>
      </p:sp>
      <p:sp>
        <p:nvSpPr>
          <p:cNvPr id="13" name="TextBox 12"/>
          <p:cNvSpPr txBox="1"/>
          <p:nvPr/>
        </p:nvSpPr>
        <p:spPr>
          <a:xfrm>
            <a:off x="11277600" y="2362200"/>
            <a:ext cx="5638800" cy="3754874"/>
          </a:xfrm>
          <a:prstGeom prst="rect">
            <a:avLst/>
          </a:prstGeom>
          <a:noFill/>
        </p:spPr>
        <p:txBody>
          <a:bodyPr wrap="square" rtlCol="0">
            <a:spAutoFit/>
          </a:bodyPr>
          <a:lstStyle/>
          <a:p>
            <a:r>
              <a:rPr lang="en-US" sz="2200" i="1" dirty="0" smtClean="0">
                <a:solidFill>
                  <a:srgbClr val="00FF00"/>
                </a:solidFill>
              </a:rPr>
              <a:t>THERMAL WINDOW SUBSTITUTION</a:t>
            </a:r>
          </a:p>
          <a:p>
            <a:endParaRPr lang="en-US" i="1" dirty="0" smtClean="0">
              <a:solidFill>
                <a:schemeClr val="bg1"/>
              </a:solidFill>
            </a:endParaRPr>
          </a:p>
          <a:p>
            <a:r>
              <a:rPr lang="en-US" i="1" dirty="0" smtClean="0">
                <a:solidFill>
                  <a:schemeClr val="bg1"/>
                </a:solidFill>
              </a:rPr>
              <a:t>From an economic, financial, and comfort point of view, I would highly recommend upgrading to a low solar gain glazing on the windows.</a:t>
            </a:r>
          </a:p>
          <a:p>
            <a:endParaRPr lang="en-US" i="1" dirty="0" smtClean="0">
              <a:solidFill>
                <a:schemeClr val="bg1"/>
              </a:solidFill>
            </a:endParaRPr>
          </a:p>
          <a:p>
            <a:r>
              <a:rPr lang="en-US" i="1" dirty="0" smtClean="0">
                <a:solidFill>
                  <a:schemeClr val="bg1"/>
                </a:solidFill>
              </a:rPr>
              <a:t>However, I would keep the windows double pane as they already are and keep the aluminum frames. These only add to the cost of the units and do not provide substantial enough energy savings in the long run as compared to radiation.</a:t>
            </a:r>
          </a:p>
          <a:p>
            <a:endParaRPr lang="en-US" i="1" dirty="0" smtClean="0">
              <a:solidFill>
                <a:schemeClr val="bg1"/>
              </a:solidFill>
            </a:endParaRPr>
          </a:p>
          <a:p>
            <a:endParaRPr lang="en-US" dirty="0"/>
          </a:p>
        </p:txBody>
      </p:sp>
      <p:sp>
        <p:nvSpPr>
          <p:cNvPr id="14" name="TextBox 13"/>
          <p:cNvSpPr txBox="1"/>
          <p:nvPr/>
        </p:nvSpPr>
        <p:spPr>
          <a:xfrm>
            <a:off x="19431000" y="609600"/>
            <a:ext cx="5638800" cy="2923877"/>
          </a:xfrm>
          <a:prstGeom prst="rect">
            <a:avLst/>
          </a:prstGeom>
          <a:noFill/>
        </p:spPr>
        <p:txBody>
          <a:bodyPr wrap="square" rtlCol="0">
            <a:spAutoFit/>
          </a:bodyPr>
          <a:lstStyle/>
          <a:p>
            <a:r>
              <a:rPr lang="en-US" sz="2200" i="1" dirty="0" smtClean="0">
                <a:solidFill>
                  <a:srgbClr val="00FF00"/>
                </a:solidFill>
              </a:rPr>
              <a:t>SOLAR PANELS AND THE ECONOMY</a:t>
            </a:r>
          </a:p>
          <a:p>
            <a:endParaRPr lang="en-US" i="1" dirty="0" smtClean="0">
              <a:solidFill>
                <a:schemeClr val="bg1"/>
              </a:solidFill>
            </a:endParaRPr>
          </a:p>
          <a:p>
            <a:r>
              <a:rPr lang="en-US" i="1" dirty="0" smtClean="0">
                <a:solidFill>
                  <a:schemeClr val="bg1"/>
                </a:solidFill>
              </a:rPr>
              <a:t>I recommend that the government provide better funding for renewable energy research as well as provide better federal and state tax cuts and grants for installing energy saving  technology.</a:t>
            </a:r>
          </a:p>
          <a:p>
            <a:endParaRPr lang="en-US" i="1" dirty="0" smtClean="0">
              <a:solidFill>
                <a:schemeClr val="bg1"/>
              </a:solidFill>
            </a:endParaRPr>
          </a:p>
          <a:p>
            <a:r>
              <a:rPr lang="en-US" i="1" dirty="0" smtClean="0">
                <a:solidFill>
                  <a:schemeClr val="bg1"/>
                </a:solidFill>
              </a:rPr>
              <a:t>It is my hope that we one day surpass China.</a:t>
            </a:r>
          </a:p>
          <a:p>
            <a:endParaRPr lang="en-US" i="1" dirty="0" smtClean="0">
              <a:solidFill>
                <a:schemeClr val="bg1"/>
              </a:solidFill>
            </a:endParaRPr>
          </a:p>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0820400" y="1900535"/>
            <a:ext cx="6477000" cy="461665"/>
          </a:xfrm>
          <a:prstGeom prst="rect">
            <a:avLst/>
          </a:prstGeom>
          <a:noFill/>
        </p:spPr>
        <p:txBody>
          <a:bodyPr wrap="square" rtlCol="0">
            <a:spAutoFit/>
          </a:bodyPr>
          <a:lstStyle/>
          <a:p>
            <a:pPr algn="ctr"/>
            <a:r>
              <a:rPr lang="en-US" sz="2400" b="1" u="sng" dirty="0" smtClean="0">
                <a:solidFill>
                  <a:schemeClr val="bg1"/>
                </a:solidFill>
              </a:rPr>
              <a:t>Thank You</a:t>
            </a:r>
            <a:endParaRPr lang="en-US" sz="2400" b="1" u="sng" dirty="0">
              <a:solidFill>
                <a:schemeClr val="bg1"/>
              </a:solidFill>
            </a:endParaRPr>
          </a:p>
        </p:txBody>
      </p:sp>
      <p:sp>
        <p:nvSpPr>
          <p:cNvPr id="6" name="TextBox 5"/>
          <p:cNvSpPr txBox="1"/>
          <p:nvPr/>
        </p:nvSpPr>
        <p:spPr>
          <a:xfrm>
            <a:off x="10363200" y="3810000"/>
            <a:ext cx="7010400" cy="646331"/>
          </a:xfrm>
          <a:prstGeom prst="rect">
            <a:avLst/>
          </a:prstGeom>
          <a:noFill/>
        </p:spPr>
        <p:txBody>
          <a:bodyPr wrap="square" rtlCol="0">
            <a:spAutoFit/>
          </a:bodyPr>
          <a:lstStyle/>
          <a:p>
            <a:pPr algn="ctr"/>
            <a:r>
              <a:rPr lang="en-US" sz="3600" dirty="0" smtClean="0">
                <a:solidFill>
                  <a:schemeClr val="bg1"/>
                </a:solidFill>
              </a:rPr>
              <a:t>I </a:t>
            </a:r>
            <a:r>
              <a:rPr lang="en-US" sz="3600" dirty="0" err="1" smtClean="0">
                <a:solidFill>
                  <a:schemeClr val="bg1"/>
                </a:solidFill>
              </a:rPr>
              <a:t>wld</a:t>
            </a:r>
            <a:r>
              <a:rPr lang="en-US" sz="3600" dirty="0" smtClean="0">
                <a:solidFill>
                  <a:schemeClr val="bg1"/>
                </a:solidFill>
              </a:rPr>
              <a:t> b </a:t>
            </a:r>
            <a:r>
              <a:rPr lang="en-US" sz="3600" dirty="0" err="1" smtClean="0">
                <a:solidFill>
                  <a:schemeClr val="bg1"/>
                </a:solidFill>
              </a:rPr>
              <a:t>plsd</a:t>
            </a:r>
            <a:r>
              <a:rPr lang="en-US" sz="3600" dirty="0" smtClean="0">
                <a:solidFill>
                  <a:schemeClr val="bg1"/>
                </a:solidFill>
              </a:rPr>
              <a:t> to </a:t>
            </a:r>
            <a:r>
              <a:rPr lang="en-US" sz="3600" dirty="0" err="1" smtClean="0">
                <a:solidFill>
                  <a:schemeClr val="bg1"/>
                </a:solidFill>
              </a:rPr>
              <a:t>nswr</a:t>
            </a:r>
            <a:r>
              <a:rPr lang="en-US" sz="3600" dirty="0" smtClean="0">
                <a:solidFill>
                  <a:schemeClr val="bg1"/>
                </a:solidFill>
              </a:rPr>
              <a:t> </a:t>
            </a:r>
            <a:r>
              <a:rPr lang="en-US" sz="3600" dirty="0" err="1" smtClean="0">
                <a:solidFill>
                  <a:schemeClr val="bg1"/>
                </a:solidFill>
              </a:rPr>
              <a:t>qustns</a:t>
            </a:r>
            <a:r>
              <a:rPr lang="en-US" sz="3600" dirty="0" smtClean="0">
                <a:solidFill>
                  <a:schemeClr val="bg1"/>
                </a:solidFill>
              </a:rPr>
              <a:t> t </a:t>
            </a:r>
            <a:r>
              <a:rPr lang="en-US" sz="3600" dirty="0" err="1" smtClean="0">
                <a:solidFill>
                  <a:schemeClr val="bg1"/>
                </a:solidFill>
              </a:rPr>
              <a:t>ths</a:t>
            </a:r>
            <a:r>
              <a:rPr lang="en-US" sz="3600" dirty="0" smtClean="0">
                <a:solidFill>
                  <a:schemeClr val="bg1"/>
                </a:solidFill>
              </a:rPr>
              <a:t> tm</a:t>
            </a:r>
            <a:endParaRPr lang="en-US" sz="36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800" dirty="0" smtClean="0">
                <a:solidFill>
                  <a:srgbClr val="00B0F0"/>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8" name="Left Brace 7"/>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lumMod val="95000"/>
                  </a:schemeClr>
                </a:solidFill>
                <a:effectLst/>
                <a:uLnTx/>
                <a:uFillTx/>
                <a:latin typeface="+mn-lt"/>
                <a:ea typeface="+mn-ea"/>
                <a:cs typeface="+mn-cs"/>
              </a:rPr>
              <a:t>Project Information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bg1">
                    <a:lumMod val="95000"/>
                  </a:schemeClr>
                </a:solidFill>
                <a:effectLst/>
                <a:uLnTx/>
                <a:uFillTx/>
                <a:latin typeface="+mn-lt"/>
                <a:ea typeface="+mn-ea"/>
                <a:cs typeface="+mn-cs"/>
              </a:rPr>
              <a:t>13 Stories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lumMod val="95000"/>
                  </a:schemeClr>
                </a:solidFill>
              </a:rPr>
              <a:t>Ground: Retail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lumMod val="95000"/>
                  </a:schemeClr>
                </a:solidFill>
              </a:rPr>
              <a:t>2-12: Residential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000" dirty="0" smtClean="0">
              <a:solidFill>
                <a:schemeClr val="bg1">
                  <a:lumMod val="9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lumMod val="95000"/>
                  </a:schemeClr>
                </a:solidFill>
              </a:rPr>
              <a:t>385,000 ft2</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lumMod val="95000"/>
                  </a:schemeClr>
                </a:solidFill>
              </a:rPr>
              <a:t>125 Total Units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000" dirty="0" smtClean="0">
                <a:solidFill>
                  <a:schemeClr val="bg1">
                    <a:lumMod val="95000"/>
                  </a:schemeClr>
                </a:solidFill>
              </a:rPr>
              <a:t>Top 2 Floors – Penthouse Suites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0" name="Picture 9" descr="paroleimage.jpg"/>
          <p:cNvPicPr>
            <a:picLocks noChangeAspect="1"/>
          </p:cNvPicPr>
          <p:nvPr/>
        </p:nvPicPr>
        <p:blipFill>
          <a:blip r:embed="rId2"/>
          <a:stretch>
            <a:fillRect/>
          </a:stretch>
        </p:blipFill>
        <p:spPr>
          <a:xfrm>
            <a:off x="506186" y="304800"/>
            <a:ext cx="8028214"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2"/>
          <p:cNvPicPr>
            <a:picLocks noChangeAspect="1" noChangeArrowheads="1"/>
          </p:cNvPicPr>
          <p:nvPr/>
        </p:nvPicPr>
        <p:blipFill>
          <a:blip r:embed="rId3"/>
          <a:srcRect/>
          <a:stretch>
            <a:fillRect/>
          </a:stretch>
        </p:blipFill>
        <p:spPr bwMode="auto">
          <a:xfrm>
            <a:off x="19964400" y="3733800"/>
            <a:ext cx="3200400" cy="24948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3"/>
          <p:cNvPicPr>
            <a:picLocks noChangeAspect="1" noChangeArrowheads="1"/>
          </p:cNvPicPr>
          <p:nvPr/>
        </p:nvPicPr>
        <p:blipFill>
          <a:blip r:embed="rId4"/>
          <a:srcRect/>
          <a:stretch>
            <a:fillRect/>
          </a:stretch>
        </p:blipFill>
        <p:spPr bwMode="auto">
          <a:xfrm>
            <a:off x="23164800" y="3505200"/>
            <a:ext cx="2971800" cy="30051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2" descr="annapolistowncenter_06.jpg"/>
          <p:cNvPicPr>
            <a:picLocks noChangeAspect="1"/>
          </p:cNvPicPr>
          <p:nvPr/>
        </p:nvPicPr>
        <p:blipFill>
          <a:blip r:embed="rId5"/>
          <a:stretch>
            <a:fillRect/>
          </a:stretch>
        </p:blipFill>
        <p:spPr>
          <a:xfrm>
            <a:off x="19659600" y="381000"/>
            <a:ext cx="6477000" cy="26347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rPr>
              <a:t>.</a:t>
            </a: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chemeClr val="bg1">
                    <a:lumMod val="95000"/>
                  </a:schemeClr>
                </a:solidFill>
                <a:effectLst/>
                <a:uLnTx/>
                <a:uFillTx/>
                <a:latin typeface="+mn-lt"/>
                <a:ea typeface="+mn-ea"/>
                <a:cs typeface="+mn-cs"/>
              </a:rPr>
              <a:t>Client Information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0" name="Picture 9" descr="paroleimage.jpg"/>
          <p:cNvPicPr>
            <a:picLocks noChangeAspect="1"/>
          </p:cNvPicPr>
          <p:nvPr/>
        </p:nvPicPr>
        <p:blipFill>
          <a:blip r:embed="rId2"/>
          <a:stretch>
            <a:fillRect/>
          </a:stretch>
        </p:blipFill>
        <p:spPr>
          <a:xfrm>
            <a:off x="506186" y="304800"/>
            <a:ext cx="8028214" cy="449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p:cNvPicPr>
            <a:picLocks noChangeAspect="1" noChangeArrowheads="1"/>
          </p:cNvPicPr>
          <p:nvPr/>
        </p:nvPicPr>
        <p:blipFill>
          <a:blip r:embed="rId3"/>
          <a:srcRect r="2790" b="11424"/>
          <a:stretch>
            <a:fillRect/>
          </a:stretch>
        </p:blipFill>
        <p:spPr bwMode="auto">
          <a:xfrm>
            <a:off x="228601" y="5410200"/>
            <a:ext cx="2133599" cy="685800"/>
          </a:xfrm>
          <a:prstGeom prst="rect">
            <a:avLst/>
          </a:prstGeom>
          <a:noFill/>
          <a:ln w="9525">
            <a:noFill/>
            <a:miter lim="800000"/>
            <a:headEnd/>
            <a:tailEnd/>
          </a:ln>
          <a:effectLst/>
        </p:spPr>
      </p:pic>
      <p:sp>
        <p:nvSpPr>
          <p:cNvPr id="16"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a:spcBef>
                <a:spcPct val="20000"/>
              </a:spcBef>
              <a:defRPr/>
            </a:pPr>
            <a:r>
              <a:rPr lang="en-US" sz="2400" dirty="0" smtClean="0">
                <a:solidFill>
                  <a:schemeClr val="bg1">
                    <a:lumMod val="95000"/>
                  </a:schemeClr>
                </a:solidFill>
              </a:rPr>
              <a:t>Greenberg Gibbons Commercial</a:t>
            </a:r>
          </a:p>
          <a:p>
            <a:pPr>
              <a:spcBef>
                <a:spcPct val="20000"/>
              </a:spcBef>
              <a:defRPr/>
            </a:pPr>
            <a:r>
              <a:rPr lang="en-US" sz="2400" dirty="0" smtClean="0">
                <a:solidFill>
                  <a:schemeClr val="bg1">
                    <a:lumMod val="95000"/>
                  </a:schemeClr>
                </a:solidFill>
              </a:rPr>
              <a:t>Sturbridge Homes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rPr>
              <a:t>Gilbane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lumMod val="95000"/>
                  </a:schemeClr>
                </a:solidFill>
              </a:rPr>
              <a:t>Martin Architectural Group</a:t>
            </a: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lumMod val="95000"/>
                  </a:schemeClr>
                </a:solidFill>
              </a:rPr>
              <a:t>Large Joint Venture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rPr>
              <a:t>1</a:t>
            </a:r>
            <a:r>
              <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rPr>
              <a:t> of 2 Condo Projects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028" name="Picture 4"/>
          <p:cNvPicPr>
            <a:picLocks noChangeAspect="1" noChangeArrowheads="1"/>
          </p:cNvPicPr>
          <p:nvPr/>
        </p:nvPicPr>
        <p:blipFill>
          <a:blip r:embed="rId4"/>
          <a:srcRect/>
          <a:stretch>
            <a:fillRect/>
          </a:stretch>
        </p:blipFill>
        <p:spPr bwMode="auto">
          <a:xfrm>
            <a:off x="304800" y="4191000"/>
            <a:ext cx="857395" cy="83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1" name="Picture 7"/>
          <p:cNvPicPr>
            <a:picLocks noChangeAspect="1" noChangeArrowheads="1"/>
          </p:cNvPicPr>
          <p:nvPr/>
        </p:nvPicPr>
        <p:blipFill>
          <a:blip r:embed="rId5"/>
          <a:srcRect l="45249" t="14191" r="31473" b="79714"/>
          <a:stretch>
            <a:fillRect/>
          </a:stretch>
        </p:blipFill>
        <p:spPr bwMode="auto">
          <a:xfrm>
            <a:off x="2514600" y="5410200"/>
            <a:ext cx="3733800" cy="609600"/>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a:srcRect t="6489" b="9155"/>
          <a:stretch>
            <a:fillRect/>
          </a:stretch>
        </p:blipFill>
        <p:spPr bwMode="auto">
          <a:xfrm>
            <a:off x="6400800" y="5257800"/>
            <a:ext cx="2362199" cy="990600"/>
          </a:xfrm>
          <a:prstGeom prst="rect">
            <a:avLst/>
          </a:prstGeom>
          <a:noFill/>
          <a:ln w="9525">
            <a:noFill/>
            <a:miter lim="800000"/>
            <a:headEnd/>
            <a:tailEnd/>
          </a:ln>
          <a:effectLst/>
        </p:spPr>
      </p:pic>
      <p:pic>
        <p:nvPicPr>
          <p:cNvPr id="17" name="Picture 16" descr="Delivery System copy.jpg"/>
          <p:cNvPicPr/>
          <p:nvPr/>
        </p:nvPicPr>
        <p:blipFill>
          <a:blip r:embed="rId7"/>
          <a:stretch>
            <a:fillRect/>
          </a:stretch>
        </p:blipFill>
        <p:spPr>
          <a:xfrm>
            <a:off x="18963068" y="609600"/>
            <a:ext cx="7783132" cy="5437675"/>
          </a:xfrm>
          <a:prstGeom prst="rect">
            <a:avLst/>
          </a:prstGeom>
        </p:spPr>
      </p:pic>
      <p:sp>
        <p:nvSpPr>
          <p:cNvPr id="15"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800" dirty="0" smtClean="0">
                <a:solidFill>
                  <a:srgbClr val="00B0F0"/>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8" name="Left Brace 17"/>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chemeClr val="bg1">
                    <a:lumMod val="95000"/>
                  </a:schemeClr>
                </a:solidFill>
                <a:effectLst/>
                <a:uLnTx/>
                <a:uFillTx/>
                <a:latin typeface="+mn-lt"/>
                <a:ea typeface="+mn-ea"/>
                <a:cs typeface="+mn-cs"/>
              </a:rPr>
              <a:t>Location &amp;</a:t>
            </a:r>
            <a:r>
              <a:rPr kumimoji="0" lang="en-US" sz="2800" b="1" i="0" u="sng" strike="noStrike" kern="1200" cap="none" spc="0" normalizeH="0" noProof="0" dirty="0" smtClean="0">
                <a:ln>
                  <a:noFill/>
                </a:ln>
                <a:solidFill>
                  <a:schemeClr val="bg1">
                    <a:lumMod val="95000"/>
                  </a:schemeClr>
                </a:solidFill>
                <a:effectLst/>
                <a:uLnTx/>
                <a:uFillTx/>
                <a:latin typeface="+mn-lt"/>
                <a:ea typeface="+mn-ea"/>
                <a:cs typeface="+mn-cs"/>
              </a:rPr>
              <a:t> Layout</a:t>
            </a:r>
            <a:endParaRPr kumimoji="0" lang="en-US" sz="2800" b="1" i="0" u="sng"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7" name="Picture 16" descr="Zoom Map 3 Site With Building 2 copy.jpg"/>
          <p:cNvPicPr>
            <a:picLocks noChangeAspect="1"/>
          </p:cNvPicPr>
          <p:nvPr/>
        </p:nvPicPr>
        <p:blipFill>
          <a:blip r:embed="rId2"/>
          <a:stretch>
            <a:fillRect/>
          </a:stretch>
        </p:blipFill>
        <p:spPr>
          <a:xfrm>
            <a:off x="685800" y="304800"/>
            <a:ext cx="6946739" cy="5524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Subtitle 2"/>
          <p:cNvSpPr txBox="1">
            <a:spLocks/>
          </p:cNvSpPr>
          <p:nvPr/>
        </p:nvSpPr>
        <p:spPr>
          <a:xfrm>
            <a:off x="15163800" y="2209800"/>
            <a:ext cx="2590800" cy="3505200"/>
          </a:xfrm>
          <a:prstGeom prst="rect">
            <a:avLst/>
          </a:prstGeom>
        </p:spPr>
        <p:txBody>
          <a:bodyPr vert="horz" lIns="91440" tIns="45720" rIns="91440" bIns="45720" rtlCol="0">
            <a:normAutofit fontScale="85000"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00B0F0"/>
                </a:solidFill>
                <a:effectLst/>
                <a:uLnTx/>
                <a:uFillTx/>
                <a:latin typeface="+mn-lt"/>
                <a:ea typeface="+mn-ea"/>
                <a:cs typeface="+mn-cs"/>
              </a:rPr>
              <a:t>Building Overview</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rPr>
              <a:t>Schedule &amp; Cost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rPr>
              <a:t>Overall Goals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rPr>
              <a:t>Solar PV Implementation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rPr>
              <a:t>Glazing</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rPr>
              <a:t>Solar Constructability and Future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rPr>
              <a:t>Recommendations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rPr>
              <a:t>Questions</a:t>
            </a: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chemeClr val="bg1">
                  <a:lumMod val="95000"/>
                </a:schemeClr>
              </a:solidFill>
              <a:effectLst/>
              <a:uLnTx/>
              <a:uFillTx/>
              <a:latin typeface="+mn-lt"/>
              <a:ea typeface="+mn-ea"/>
              <a:cs typeface="+mn-cs"/>
            </a:endParaRPr>
          </a:p>
        </p:txBody>
      </p:sp>
      <p:sp>
        <p:nvSpPr>
          <p:cNvPr id="12" name="Left Brace 11"/>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F:\Thesis\Images\TownCentre_16.jpg"/>
          <p:cNvPicPr/>
          <p:nvPr/>
        </p:nvPicPr>
        <p:blipFill>
          <a:blip r:embed="rId3"/>
          <a:srcRect/>
          <a:stretch>
            <a:fillRect/>
          </a:stretch>
        </p:blipFill>
        <p:spPr bwMode="auto">
          <a:xfrm>
            <a:off x="19202400" y="609600"/>
            <a:ext cx="5943600" cy="39452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026" name="Group 2"/>
          <p:cNvGrpSpPr>
            <a:grpSpLocks/>
          </p:cNvGrpSpPr>
          <p:nvPr/>
        </p:nvGrpSpPr>
        <p:grpSpPr bwMode="auto">
          <a:xfrm>
            <a:off x="19735800" y="990600"/>
            <a:ext cx="5913437" cy="3548062"/>
            <a:chOff x="2345" y="3415"/>
            <a:chExt cx="9312" cy="5589"/>
          </a:xfrm>
        </p:grpSpPr>
        <p:sp>
          <p:nvSpPr>
            <p:cNvPr id="1027" name="Rectangle 3"/>
            <p:cNvSpPr>
              <a:spLocks noChangeArrowheads="1"/>
            </p:cNvSpPr>
            <p:nvPr/>
          </p:nvSpPr>
          <p:spPr bwMode="auto">
            <a:xfrm>
              <a:off x="4299" y="4567"/>
              <a:ext cx="1811" cy="3250"/>
            </a:xfrm>
            <a:prstGeom prst="rect">
              <a:avLst/>
            </a:prstGeom>
            <a:noFill/>
            <a:ln w="57150">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Rectangle 4"/>
            <p:cNvSpPr>
              <a:spLocks noChangeArrowheads="1"/>
            </p:cNvSpPr>
            <p:nvPr/>
          </p:nvSpPr>
          <p:spPr bwMode="auto">
            <a:xfrm>
              <a:off x="2345" y="7817"/>
              <a:ext cx="1687" cy="1187"/>
            </a:xfrm>
            <a:prstGeom prst="rect">
              <a:avLst/>
            </a:prstGeom>
            <a:noFill/>
            <a:ln w="57150">
              <a:solidFill>
                <a:srgbClr val="92D05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Rectangle 5"/>
            <p:cNvSpPr>
              <a:spLocks noChangeArrowheads="1"/>
            </p:cNvSpPr>
            <p:nvPr/>
          </p:nvSpPr>
          <p:spPr bwMode="auto">
            <a:xfrm>
              <a:off x="9970" y="3826"/>
              <a:ext cx="1687" cy="1187"/>
            </a:xfrm>
            <a:prstGeom prst="rect">
              <a:avLst/>
            </a:prstGeom>
            <a:noFill/>
            <a:ln w="57150">
              <a:solidFill>
                <a:srgbClr val="00CC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Freeform 6"/>
            <p:cNvSpPr>
              <a:spLocks/>
            </p:cNvSpPr>
            <p:nvPr/>
          </p:nvSpPr>
          <p:spPr bwMode="auto">
            <a:xfrm>
              <a:off x="5719" y="4834"/>
              <a:ext cx="5102" cy="3027"/>
            </a:xfrm>
            <a:custGeom>
              <a:avLst/>
              <a:gdLst/>
              <a:ahLst/>
              <a:cxnLst>
                <a:cxn ang="0">
                  <a:pos x="5081" y="0"/>
                </a:cxn>
                <a:cxn ang="0">
                  <a:pos x="4608" y="823"/>
                </a:cxn>
                <a:cxn ang="0">
                  <a:pos x="4978" y="1461"/>
                </a:cxn>
                <a:cxn ang="0">
                  <a:pos x="4999" y="2099"/>
                </a:cxn>
                <a:cxn ang="0">
                  <a:pos x="4361" y="2201"/>
                </a:cxn>
                <a:cxn ang="0">
                  <a:pos x="3332" y="2345"/>
                </a:cxn>
                <a:cxn ang="0">
                  <a:pos x="3086" y="2777"/>
                </a:cxn>
                <a:cxn ang="0">
                  <a:pos x="2283" y="2983"/>
                </a:cxn>
                <a:cxn ang="0">
                  <a:pos x="1707" y="2983"/>
                </a:cxn>
                <a:cxn ang="0">
                  <a:pos x="884" y="2716"/>
                </a:cxn>
                <a:cxn ang="0">
                  <a:pos x="576" y="1769"/>
                </a:cxn>
                <a:cxn ang="0">
                  <a:pos x="494" y="1008"/>
                </a:cxn>
                <a:cxn ang="0">
                  <a:pos x="123" y="720"/>
                </a:cxn>
                <a:cxn ang="0">
                  <a:pos x="0" y="679"/>
                </a:cxn>
              </a:cxnLst>
              <a:rect l="0" t="0" r="r" b="b"/>
              <a:pathLst>
                <a:path w="5102" h="3027">
                  <a:moveTo>
                    <a:pt x="5081" y="0"/>
                  </a:moveTo>
                  <a:cubicBezTo>
                    <a:pt x="4853" y="290"/>
                    <a:pt x="4625" y="580"/>
                    <a:pt x="4608" y="823"/>
                  </a:cubicBezTo>
                  <a:cubicBezTo>
                    <a:pt x="4591" y="1066"/>
                    <a:pt x="4913" y="1248"/>
                    <a:pt x="4978" y="1461"/>
                  </a:cubicBezTo>
                  <a:cubicBezTo>
                    <a:pt x="5043" y="1674"/>
                    <a:pt x="5102" y="1976"/>
                    <a:pt x="4999" y="2099"/>
                  </a:cubicBezTo>
                  <a:cubicBezTo>
                    <a:pt x="4896" y="2222"/>
                    <a:pt x="4639" y="2160"/>
                    <a:pt x="4361" y="2201"/>
                  </a:cubicBezTo>
                  <a:cubicBezTo>
                    <a:pt x="4083" y="2242"/>
                    <a:pt x="3545" y="2249"/>
                    <a:pt x="3332" y="2345"/>
                  </a:cubicBezTo>
                  <a:cubicBezTo>
                    <a:pt x="3119" y="2441"/>
                    <a:pt x="3261" y="2671"/>
                    <a:pt x="3086" y="2777"/>
                  </a:cubicBezTo>
                  <a:cubicBezTo>
                    <a:pt x="2911" y="2883"/>
                    <a:pt x="2513" y="2949"/>
                    <a:pt x="2283" y="2983"/>
                  </a:cubicBezTo>
                  <a:cubicBezTo>
                    <a:pt x="2053" y="3017"/>
                    <a:pt x="1940" y="3027"/>
                    <a:pt x="1707" y="2983"/>
                  </a:cubicBezTo>
                  <a:cubicBezTo>
                    <a:pt x="1474" y="2939"/>
                    <a:pt x="1072" y="2918"/>
                    <a:pt x="884" y="2716"/>
                  </a:cubicBezTo>
                  <a:cubicBezTo>
                    <a:pt x="696" y="2514"/>
                    <a:pt x="641" y="2054"/>
                    <a:pt x="576" y="1769"/>
                  </a:cubicBezTo>
                  <a:cubicBezTo>
                    <a:pt x="511" y="1484"/>
                    <a:pt x="569" y="1183"/>
                    <a:pt x="494" y="1008"/>
                  </a:cubicBezTo>
                  <a:cubicBezTo>
                    <a:pt x="419" y="833"/>
                    <a:pt x="205" y="775"/>
                    <a:pt x="123" y="720"/>
                  </a:cubicBezTo>
                  <a:cubicBezTo>
                    <a:pt x="41" y="665"/>
                    <a:pt x="370" y="693"/>
                    <a:pt x="0" y="679"/>
                  </a:cubicBezTo>
                </a:path>
              </a:pathLst>
            </a:custGeom>
            <a:noFill/>
            <a:ln w="38100">
              <a:solidFill>
                <a:srgbClr val="00B0F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1" name="Freeform 7"/>
            <p:cNvSpPr>
              <a:spLocks/>
            </p:cNvSpPr>
            <p:nvPr/>
          </p:nvSpPr>
          <p:spPr bwMode="auto">
            <a:xfrm>
              <a:off x="3353" y="4834"/>
              <a:ext cx="1481" cy="920"/>
            </a:xfrm>
            <a:custGeom>
              <a:avLst/>
              <a:gdLst/>
              <a:ahLst/>
              <a:cxnLst>
                <a:cxn ang="0">
                  <a:pos x="1481" y="659"/>
                </a:cxn>
                <a:cxn ang="0">
                  <a:pos x="782" y="700"/>
                </a:cxn>
                <a:cxn ang="0">
                  <a:pos x="82" y="803"/>
                </a:cxn>
                <a:cxn ang="0">
                  <a:pos x="288" y="0"/>
                </a:cxn>
              </a:cxnLst>
              <a:rect l="0" t="0" r="r" b="b"/>
              <a:pathLst>
                <a:path w="1481" h="920">
                  <a:moveTo>
                    <a:pt x="1481" y="659"/>
                  </a:moveTo>
                  <a:cubicBezTo>
                    <a:pt x="1248" y="667"/>
                    <a:pt x="1015" y="676"/>
                    <a:pt x="782" y="700"/>
                  </a:cubicBezTo>
                  <a:cubicBezTo>
                    <a:pt x="549" y="724"/>
                    <a:pt x="164" y="920"/>
                    <a:pt x="82" y="803"/>
                  </a:cubicBezTo>
                  <a:cubicBezTo>
                    <a:pt x="0" y="686"/>
                    <a:pt x="261" y="219"/>
                    <a:pt x="288" y="0"/>
                  </a:cubicBezTo>
                </a:path>
              </a:pathLst>
            </a:custGeom>
            <a:noFill/>
            <a:ln w="38100">
              <a:solidFill>
                <a:srgbClr val="00B0F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2" name="Freeform 8"/>
            <p:cNvSpPr>
              <a:spLocks/>
            </p:cNvSpPr>
            <p:nvPr/>
          </p:nvSpPr>
          <p:spPr bwMode="auto">
            <a:xfrm>
              <a:off x="6110" y="3415"/>
              <a:ext cx="123" cy="2339"/>
            </a:xfrm>
            <a:custGeom>
              <a:avLst/>
              <a:gdLst/>
              <a:ahLst/>
              <a:cxnLst>
                <a:cxn ang="0">
                  <a:pos x="123" y="2339"/>
                </a:cxn>
                <a:cxn ang="0">
                  <a:pos x="0" y="0"/>
                </a:cxn>
              </a:cxnLst>
              <a:rect l="0" t="0" r="r" b="b"/>
              <a:pathLst>
                <a:path w="123" h="2339">
                  <a:moveTo>
                    <a:pt x="123" y="2339"/>
                  </a:moveTo>
                  <a:cubicBezTo>
                    <a:pt x="89" y="1349"/>
                    <a:pt x="55" y="359"/>
                    <a:pt x="0" y="0"/>
                  </a:cubicBezTo>
                </a:path>
              </a:pathLst>
            </a:custGeom>
            <a:noFill/>
            <a:ln w="38100">
              <a:solidFill>
                <a:srgbClr val="00B0F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3" name="Oval 9"/>
            <p:cNvSpPr>
              <a:spLocks noChangeArrowheads="1"/>
            </p:cNvSpPr>
            <p:nvPr/>
          </p:nvSpPr>
          <p:spPr bwMode="auto">
            <a:xfrm>
              <a:off x="4834" y="7861"/>
              <a:ext cx="2613" cy="944"/>
            </a:xfrm>
            <a:prstGeom prst="ellipse">
              <a:avLst/>
            </a:prstGeom>
            <a:noFill/>
            <a:ln w="28575">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4" name="AutoShape 10"/>
            <p:cNvSpPr>
              <a:spLocks noChangeArrowheads="1"/>
            </p:cNvSpPr>
            <p:nvPr/>
          </p:nvSpPr>
          <p:spPr bwMode="auto">
            <a:xfrm rot="-181635">
              <a:off x="7714" y="5184"/>
              <a:ext cx="2530" cy="1666"/>
            </a:xfrm>
            <a:prstGeom prst="roundRect">
              <a:avLst>
                <a:gd name="adj" fmla="val 11764"/>
              </a:avLst>
            </a:prstGeom>
            <a:noFill/>
            <a:ln w="38100">
              <a:solidFill>
                <a:srgbClr val="7030A0"/>
              </a:solid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35" name="AutoShape 11"/>
          <p:cNvSpPr>
            <a:spLocks noChangeArrowheads="1"/>
          </p:cNvSpPr>
          <p:nvPr/>
        </p:nvSpPr>
        <p:spPr bwMode="auto">
          <a:xfrm>
            <a:off x="19338925" y="5029200"/>
            <a:ext cx="457200" cy="339725"/>
          </a:xfrm>
          <a:prstGeom prst="roundRect">
            <a:avLst>
              <a:gd name="adj" fmla="val 16667"/>
            </a:avLst>
          </a:prstGeom>
          <a:solidFill>
            <a:srgbClr val="00CC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6" name="AutoShape 12"/>
          <p:cNvSpPr>
            <a:spLocks noChangeArrowheads="1"/>
          </p:cNvSpPr>
          <p:nvPr/>
        </p:nvSpPr>
        <p:spPr bwMode="auto">
          <a:xfrm>
            <a:off x="20459700" y="5029200"/>
            <a:ext cx="457200" cy="339725"/>
          </a:xfrm>
          <a:prstGeom prst="roundRect">
            <a:avLst>
              <a:gd name="adj" fmla="val 16667"/>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7" name="AutoShape 13"/>
          <p:cNvSpPr>
            <a:spLocks noChangeArrowheads="1"/>
          </p:cNvSpPr>
          <p:nvPr/>
        </p:nvSpPr>
        <p:spPr bwMode="auto">
          <a:xfrm>
            <a:off x="22663150" y="5029200"/>
            <a:ext cx="457200" cy="339725"/>
          </a:xfrm>
          <a:prstGeom prst="roundRect">
            <a:avLst>
              <a:gd name="adj" fmla="val 16667"/>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8" name="AutoShape 14"/>
          <p:cNvSpPr>
            <a:spLocks noChangeArrowheads="1"/>
          </p:cNvSpPr>
          <p:nvPr/>
        </p:nvSpPr>
        <p:spPr bwMode="auto">
          <a:xfrm>
            <a:off x="21607462" y="5029200"/>
            <a:ext cx="457200" cy="339725"/>
          </a:xfrm>
          <a:prstGeom prst="roundRect">
            <a:avLst>
              <a:gd name="adj" fmla="val 16667"/>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9" name="Freeform 15"/>
          <p:cNvSpPr>
            <a:spLocks/>
          </p:cNvSpPr>
          <p:nvPr/>
        </p:nvSpPr>
        <p:spPr bwMode="auto">
          <a:xfrm>
            <a:off x="24536400" y="5029200"/>
            <a:ext cx="644525" cy="400050"/>
          </a:xfrm>
          <a:custGeom>
            <a:avLst/>
            <a:gdLst/>
            <a:ahLst/>
            <a:cxnLst>
              <a:cxn ang="0">
                <a:pos x="1481" y="659"/>
              </a:cxn>
              <a:cxn ang="0">
                <a:pos x="782" y="700"/>
              </a:cxn>
              <a:cxn ang="0">
                <a:pos x="82" y="803"/>
              </a:cxn>
              <a:cxn ang="0">
                <a:pos x="288" y="0"/>
              </a:cxn>
            </a:cxnLst>
            <a:rect l="0" t="0" r="r" b="b"/>
            <a:pathLst>
              <a:path w="1481" h="920">
                <a:moveTo>
                  <a:pt x="1481" y="659"/>
                </a:moveTo>
                <a:cubicBezTo>
                  <a:pt x="1248" y="667"/>
                  <a:pt x="1015" y="676"/>
                  <a:pt x="782" y="700"/>
                </a:cubicBezTo>
                <a:cubicBezTo>
                  <a:pt x="549" y="724"/>
                  <a:pt x="164" y="920"/>
                  <a:pt x="82" y="803"/>
                </a:cubicBezTo>
                <a:cubicBezTo>
                  <a:pt x="0" y="686"/>
                  <a:pt x="261" y="219"/>
                  <a:pt x="288" y="0"/>
                </a:cubicBezTo>
              </a:path>
            </a:pathLst>
          </a:custGeom>
          <a:noFill/>
          <a:ln w="38100">
            <a:solidFill>
              <a:srgbClr val="00B0F0"/>
            </a:solidFill>
            <a:prstDash val="sys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AutoShape 21"/>
          <p:cNvSpPr>
            <a:spLocks noChangeArrowheads="1"/>
          </p:cNvSpPr>
          <p:nvPr/>
        </p:nvSpPr>
        <p:spPr bwMode="auto">
          <a:xfrm>
            <a:off x="23658512" y="5029200"/>
            <a:ext cx="457200" cy="339725"/>
          </a:xfrm>
          <a:prstGeom prst="roundRect">
            <a:avLst>
              <a:gd name="adj" fmla="val 16667"/>
            </a:avLst>
          </a:prstGeom>
          <a:solidFill>
            <a:srgbClr val="7030A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Oval 33"/>
          <p:cNvSpPr/>
          <p:nvPr/>
        </p:nvSpPr>
        <p:spPr>
          <a:xfrm rot="1149551">
            <a:off x="3686260" y="3161247"/>
            <a:ext cx="1600200" cy="102412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8973800" y="5410200"/>
            <a:ext cx="6324600" cy="307777"/>
          </a:xfrm>
          <a:prstGeom prst="rect">
            <a:avLst/>
          </a:prstGeom>
          <a:noFill/>
        </p:spPr>
        <p:txBody>
          <a:bodyPr wrap="square" rtlCol="0">
            <a:spAutoFit/>
          </a:bodyPr>
          <a:lstStyle/>
          <a:p>
            <a:r>
              <a:rPr lang="en-US" sz="1400" dirty="0" smtClean="0">
                <a:solidFill>
                  <a:schemeClr val="bg1"/>
                </a:solidFill>
              </a:rPr>
              <a:t>Main Office         Field Office          GrandView        </a:t>
            </a:r>
            <a:r>
              <a:rPr lang="en-US" sz="1400" dirty="0" err="1" smtClean="0">
                <a:solidFill>
                  <a:schemeClr val="bg1"/>
                </a:solidFill>
              </a:rPr>
              <a:t>Laydown</a:t>
            </a:r>
            <a:r>
              <a:rPr lang="en-US" sz="1400" dirty="0" smtClean="0">
                <a:solidFill>
                  <a:schemeClr val="bg1"/>
                </a:solidFill>
              </a:rPr>
              <a:t>          Parking         Traffic</a:t>
            </a:r>
            <a:endParaRPr lang="en-US" sz="1400" dirty="0">
              <a:solidFill>
                <a:schemeClr val="bg1"/>
              </a:solidFill>
            </a:endParaRPr>
          </a:p>
        </p:txBody>
      </p:sp>
      <p:sp>
        <p:nvSpPr>
          <p:cNvPr id="36" name="Subtitle 2"/>
          <p:cNvSpPr txBox="1">
            <a:spLocks/>
          </p:cNvSpPr>
          <p:nvPr/>
        </p:nvSpPr>
        <p:spPr>
          <a:xfrm>
            <a:off x="9982200" y="28194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solidFill>
                  <a:schemeClr val="bg1"/>
                </a:solidFill>
              </a:rPr>
              <a:t>Demolished Strip Mall</a:t>
            </a: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algn="ctr"/>
            <a:r>
              <a:rPr lang="en-US" sz="2200" i="1" dirty="0" smtClean="0">
                <a:solidFill>
                  <a:schemeClr val="bg1"/>
                </a:solidFill>
              </a:rPr>
              <a:t>Grandview at Annapolis Towne Centre</a:t>
            </a:r>
            <a:endParaRPr lang="en-US" sz="2200" dirty="0" smtClean="0">
              <a:solidFill>
                <a:schemeClr val="bg1"/>
              </a:solidFill>
            </a:endParaRPr>
          </a:p>
          <a:p>
            <a:pPr algn="ctr"/>
            <a:r>
              <a:rPr lang="en-US" sz="2200" i="1" dirty="0" smtClean="0">
                <a:solidFill>
                  <a:schemeClr val="bg1"/>
                </a:solidFill>
              </a:rPr>
              <a:t>1915 Towne Centre Blvd</a:t>
            </a:r>
            <a:endParaRPr lang="en-US" sz="2200" dirty="0" smtClean="0">
              <a:solidFill>
                <a:schemeClr val="bg1"/>
              </a:solidFill>
            </a:endParaRPr>
          </a:p>
          <a:p>
            <a:pPr algn="ctr"/>
            <a:r>
              <a:rPr lang="en-US" sz="2200" i="1" dirty="0" smtClean="0">
                <a:solidFill>
                  <a:schemeClr val="bg1"/>
                </a:solidFill>
              </a:rPr>
              <a:t>Annapolis, MD 21401</a:t>
            </a:r>
            <a:endParaRPr lang="en-US" sz="2200" dirty="0" smtClean="0">
              <a:solidFill>
                <a:schemeClr val="bg1"/>
              </a:solidFill>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9"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chemeClr val="bg1">
                    <a:lumMod val="95000"/>
                  </a:schemeClr>
                </a:solidFill>
                <a:effectLst/>
                <a:uLnTx/>
                <a:uFillTx/>
                <a:latin typeface="+mn-lt"/>
                <a:ea typeface="+mn-ea"/>
                <a:cs typeface="+mn-cs"/>
              </a:rPr>
              <a:t>Fiscal</a:t>
            </a:r>
            <a:r>
              <a:rPr kumimoji="0" lang="en-US" sz="2800" b="1" i="0" u="sng" strike="noStrike" kern="1200" cap="none" spc="0" normalizeH="0" noProof="0" dirty="0" smtClean="0">
                <a:ln>
                  <a:noFill/>
                </a:ln>
                <a:solidFill>
                  <a:schemeClr val="bg1">
                    <a:lumMod val="95000"/>
                  </a:schemeClr>
                </a:solidFill>
                <a:effectLst/>
                <a:uLnTx/>
                <a:uFillTx/>
                <a:latin typeface="+mn-lt"/>
                <a:ea typeface="+mn-ea"/>
                <a:cs typeface="+mn-cs"/>
              </a:rPr>
              <a:t> Projections</a:t>
            </a:r>
            <a:endParaRPr kumimoji="0" lang="en-US" sz="2800" b="1" i="0" u="sng"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rgbClr val="00FF00"/>
                </a:solidFill>
                <a:effectLst/>
                <a:uLnTx/>
                <a:uFillTx/>
                <a:latin typeface="+mn-lt"/>
                <a:ea typeface="+mn-ea"/>
                <a:cs typeface="+mn-cs"/>
              </a:rPr>
              <a:t>$68.5 </a:t>
            </a:r>
            <a:r>
              <a:rPr kumimoji="0" lang="en-US" sz="2400" b="0" i="0" u="none" strike="noStrike" kern="1200" cap="none" spc="0" normalizeH="0" baseline="0" noProof="0" dirty="0" smtClean="0">
                <a:ln>
                  <a:noFill/>
                </a:ln>
                <a:solidFill>
                  <a:srgbClr val="00FF00"/>
                </a:solidFill>
                <a:effectLst/>
                <a:uLnTx/>
                <a:uFillTx/>
                <a:latin typeface="+mn-lt"/>
                <a:ea typeface="+mn-ea"/>
                <a:cs typeface="+mn-cs"/>
              </a:rPr>
              <a:t>Million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lvl="0" algn="ctr">
              <a:spcBef>
                <a:spcPct val="20000"/>
              </a:spcBef>
            </a:pPr>
            <a:r>
              <a:rPr lang="en-US" sz="2400" dirty="0" smtClean="0">
                <a:solidFill>
                  <a:schemeClr val="bg1">
                    <a:lumMod val="95000"/>
                  </a:schemeClr>
                </a:solidFill>
              </a:rPr>
              <a:t>Projected : 24 Months Construction</a:t>
            </a:r>
          </a:p>
          <a:p>
            <a:pPr lvl="0" algn="ctr">
              <a:spcBef>
                <a:spcPct val="20000"/>
              </a:spcBef>
            </a:pPr>
            <a:endParaRPr lang="en-US" sz="2400" dirty="0" smtClean="0">
              <a:solidFill>
                <a:schemeClr val="bg1">
                  <a:lumMod val="95000"/>
                </a:schemeClr>
              </a:solidFill>
            </a:endParaRPr>
          </a:p>
          <a:p>
            <a:pPr lvl="0" algn="ctr">
              <a:spcBef>
                <a:spcPct val="20000"/>
              </a:spcBef>
            </a:pPr>
            <a:r>
              <a:rPr lang="en-US" sz="2400" dirty="0" smtClean="0">
                <a:solidFill>
                  <a:schemeClr val="bg1">
                    <a:lumMod val="95000"/>
                  </a:schemeClr>
                </a:solidFill>
              </a:rPr>
              <a:t>Actual:  March 07 – </a:t>
            </a:r>
            <a:r>
              <a:rPr lang="en-US" sz="2400" dirty="0" smtClean="0">
                <a:solidFill>
                  <a:srgbClr val="FF0000"/>
                </a:solidFill>
              </a:rPr>
              <a:t>June 09</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18" name="Picture 17" descr="Project Schedule 3.jpg"/>
          <p:cNvPicPr>
            <a:picLocks noChangeAspect="1"/>
          </p:cNvPicPr>
          <p:nvPr/>
        </p:nvPicPr>
        <p:blipFill>
          <a:blip r:embed="rId2"/>
          <a:srcRect l="3636" t="4444" r="3636" b="5556"/>
          <a:stretch>
            <a:fillRect/>
          </a:stretch>
        </p:blipFill>
        <p:spPr>
          <a:xfrm>
            <a:off x="19354800" y="666750"/>
            <a:ext cx="7340600" cy="5505450"/>
          </a:xfrm>
          <a:prstGeom prst="rect">
            <a:avLst/>
          </a:prstGeom>
          <a:ln>
            <a:noFill/>
          </a:ln>
          <a:effectLst>
            <a:outerShdw blurRad="292100" dist="139700" dir="2700000" algn="tl" rotWithShape="0">
              <a:srgbClr val="333333">
                <a:alpha val="65000"/>
              </a:srgbClr>
            </a:outerShdw>
          </a:effectLst>
        </p:spPr>
      </p:pic>
      <p:sp>
        <p:nvSpPr>
          <p:cNvPr id="11"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800" dirty="0" smtClean="0">
                <a:solidFill>
                  <a:srgbClr val="00B0F0"/>
                </a:solidFill>
              </a:rPr>
              <a:t>Schedule &amp; Cost</a:t>
            </a:r>
          </a:p>
          <a:p>
            <a:pPr algn="l"/>
            <a:r>
              <a:rPr lang="en-US" sz="2400" dirty="0" smtClean="0">
                <a:solidFill>
                  <a:schemeClr val="bg1">
                    <a:lumMod val="95000"/>
                  </a:schemeClr>
                </a:solidFill>
              </a:rPr>
              <a:t>Overall Goals</a:t>
            </a:r>
          </a:p>
          <a:p>
            <a:pPr algn="l"/>
            <a:r>
              <a:rPr lang="en-US" sz="2400" dirty="0" smtClean="0">
                <a:solidFill>
                  <a:schemeClr val="bg1">
                    <a:lumMod val="95000"/>
                  </a:schemeClr>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2" name="Left Brace 11"/>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ubtitle 2"/>
          <p:cNvSpPr txBox="1">
            <a:spLocks/>
          </p:cNvSpPr>
          <p:nvPr/>
        </p:nvSpPr>
        <p:spPr>
          <a:xfrm>
            <a:off x="1219200" y="7620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chemeClr val="bg1">
                    <a:lumMod val="95000"/>
                  </a:schemeClr>
                </a:solidFill>
                <a:effectLst/>
                <a:uLnTx/>
                <a:uFillTx/>
                <a:latin typeface="+mn-lt"/>
                <a:ea typeface="+mn-ea"/>
                <a:cs typeface="+mn-cs"/>
              </a:rPr>
              <a:t>Building Systems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4" name="Subtitle 2"/>
          <p:cNvSpPr txBox="1">
            <a:spLocks/>
          </p:cNvSpPr>
          <p:nvPr/>
        </p:nvSpPr>
        <p:spPr>
          <a:xfrm>
            <a:off x="1066800" y="990600"/>
            <a:ext cx="4648200" cy="52578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rPr>
              <a:t>2-Way Flat Slab</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800" dirty="0" smtClean="0">
                <a:solidFill>
                  <a:schemeClr val="bg1">
                    <a:lumMod val="95000"/>
                  </a:schemeClr>
                </a:solidFill>
              </a:rPr>
              <a:t>Brick Façade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rPr>
              <a:t>Curved</a:t>
            </a:r>
            <a:r>
              <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rPr>
              <a:t> Glass Curtain Walls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baseline="0" dirty="0" smtClean="0">
              <a:solidFill>
                <a:schemeClr val="bg1">
                  <a:lumMod val="95000"/>
                </a:schemeClr>
              </a:solidFill>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rPr>
              <a:t>Separate Service Utilities for Residential and Retail</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6146" name="Picture 2" descr="J:\Thesis\Images\New Folder (2)\P9170251.JPG"/>
          <p:cNvPicPr>
            <a:picLocks noChangeAspect="1" noChangeArrowheads="1"/>
          </p:cNvPicPr>
          <p:nvPr/>
        </p:nvPicPr>
        <p:blipFill>
          <a:blip r:embed="rId3" cstate="print"/>
          <a:srcRect t="9375" b="25428"/>
          <a:stretch>
            <a:fillRect/>
          </a:stretch>
        </p:blipFill>
        <p:spPr bwMode="auto">
          <a:xfrm>
            <a:off x="1676400" y="2994506"/>
            <a:ext cx="3381375" cy="16536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1" name="Subtitle 2"/>
          <p:cNvSpPr>
            <a:spLocks noGrp="1"/>
          </p:cNvSpPr>
          <p:nvPr>
            <p:ph type="subTitle" idx="1"/>
          </p:nvPr>
        </p:nvSpPr>
        <p:spPr>
          <a:xfrm>
            <a:off x="10945906" y="2057400"/>
            <a:ext cx="5638800" cy="3505200"/>
          </a:xfrm>
        </p:spPr>
        <p:txBody>
          <a:bodyPr>
            <a:normAutofit/>
          </a:bodyPr>
          <a:lstStyle/>
          <a:p>
            <a:r>
              <a:rPr lang="en-US" sz="2400" dirty="0" smtClean="0">
                <a:solidFill>
                  <a:schemeClr val="bg1">
                    <a:lumMod val="95000"/>
                  </a:schemeClr>
                </a:solidFill>
              </a:rPr>
              <a:t>Overall Project Statement</a:t>
            </a:r>
          </a:p>
          <a:p>
            <a:endParaRPr lang="en-US" sz="2400" dirty="0" smtClean="0">
              <a:solidFill>
                <a:schemeClr val="bg1">
                  <a:lumMod val="95000"/>
                </a:schemeClr>
              </a:solidFill>
            </a:endParaRPr>
          </a:p>
          <a:p>
            <a:r>
              <a:rPr lang="en-US" sz="2400" dirty="0" smtClean="0">
                <a:solidFill>
                  <a:schemeClr val="bg1">
                    <a:lumMod val="95000"/>
                  </a:schemeClr>
                </a:solidFill>
              </a:rPr>
              <a:t>What effects can the </a:t>
            </a:r>
            <a:r>
              <a:rPr lang="en-US" sz="2400" b="1" dirty="0" smtClean="0">
                <a:solidFill>
                  <a:srgbClr val="FFFF00"/>
                </a:solidFill>
              </a:rPr>
              <a:t>sun</a:t>
            </a:r>
            <a:r>
              <a:rPr lang="en-US" sz="2400" dirty="0" smtClean="0">
                <a:solidFill>
                  <a:schemeClr val="bg1">
                    <a:lumMod val="95000"/>
                  </a:schemeClr>
                </a:solidFill>
              </a:rPr>
              <a:t> have on reducing energy costs and environmental impacts while maintaining constructability and schedule length?</a:t>
            </a:r>
          </a:p>
          <a:p>
            <a:pPr algn="l"/>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2" name="Left Brace 11"/>
          <p:cNvSpPr/>
          <p:nvPr/>
        </p:nvSpPr>
        <p:spPr>
          <a:xfrm>
            <a:off x="10820400" y="2743200"/>
            <a:ext cx="304800" cy="19050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flipH="1">
            <a:off x="16508506" y="2743200"/>
            <a:ext cx="331694" cy="19050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304800"/>
            <a:ext cx="83058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sp>
        <p:nvSpPr>
          <p:cNvPr id="5" name="Subtitle 2"/>
          <p:cNvSpPr txBox="1">
            <a:spLocks/>
          </p:cNvSpPr>
          <p:nvPr/>
        </p:nvSpPr>
        <p:spPr>
          <a:xfrm>
            <a:off x="533400" y="2286000"/>
            <a:ext cx="82296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nvGrpSpPr>
          <p:cNvPr id="13" name="Group 12"/>
          <p:cNvGrpSpPr/>
          <p:nvPr/>
        </p:nvGrpSpPr>
        <p:grpSpPr>
          <a:xfrm>
            <a:off x="9982200" y="2362200"/>
            <a:ext cx="4648200" cy="3810000"/>
            <a:chOff x="9982200" y="2362200"/>
            <a:chExt cx="4648200" cy="3810000"/>
          </a:xfrm>
        </p:grpSpPr>
        <p:sp>
          <p:nvSpPr>
            <p:cNvPr id="10" name="Snip Single Corner Rectangle 9"/>
            <p:cNvSpPr/>
            <p:nvPr/>
          </p:nvSpPr>
          <p:spPr>
            <a:xfrm>
              <a:off x="10210800" y="2362200"/>
              <a:ext cx="4343400" cy="2514600"/>
            </a:xfrm>
            <a:prstGeom prst="snip1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9982200" y="2438400"/>
              <a:ext cx="4648200" cy="3733800"/>
              <a:chOff x="9982200" y="2438400"/>
              <a:chExt cx="4648200" cy="3733800"/>
            </a:xfrm>
          </p:grpSpPr>
          <p:sp>
            <p:nvSpPr>
              <p:cNvPr id="9" name="Subtitle 2"/>
              <p:cNvSpPr txBox="1">
                <a:spLocks/>
              </p:cNvSpPr>
              <p:nvPr/>
            </p:nvSpPr>
            <p:spPr>
              <a:xfrm>
                <a:off x="10210800" y="2438400"/>
                <a:ext cx="43434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bg1">
                        <a:lumMod val="95000"/>
                      </a:schemeClr>
                    </a:solidFill>
                    <a:effectLst/>
                    <a:uLnTx/>
                    <a:uFillTx/>
                    <a:latin typeface="+mn-lt"/>
                    <a:ea typeface="+mn-ea"/>
                    <a:cs typeface="+mn-cs"/>
                  </a:rPr>
                  <a:t>Analysis 1</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6"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11" name="Subtitle 2"/>
              <p:cNvSpPr txBox="1">
                <a:spLocks/>
              </p:cNvSpPr>
              <p:nvPr/>
            </p:nvSpPr>
            <p:spPr>
              <a:xfrm>
                <a:off x="10210800" y="3276600"/>
                <a:ext cx="4343400" cy="1981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600" dirty="0" smtClean="0">
                    <a:solidFill>
                      <a:schemeClr val="bg1">
                        <a:lumMod val="95000"/>
                      </a:schemeClr>
                    </a:solidFill>
                  </a:rPr>
                  <a:t>Addition of PV Panels &amp;</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i="0" u="none" strike="noStrike" kern="1200" cap="none" spc="0" normalizeH="0" baseline="0" noProof="0" dirty="0" smtClean="0">
                    <a:ln>
                      <a:noFill/>
                    </a:ln>
                    <a:solidFill>
                      <a:schemeClr val="bg1">
                        <a:lumMod val="95000"/>
                      </a:schemeClr>
                    </a:solidFill>
                    <a:effectLst/>
                    <a:uLnTx/>
                    <a:uFillTx/>
                    <a:latin typeface="+mn-lt"/>
                    <a:ea typeface="+mn-ea"/>
                    <a:cs typeface="+mn-cs"/>
                  </a:rPr>
                  <a:t>Energy Savings Costs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grpSp>
      </p:grpSp>
      <p:pic>
        <p:nvPicPr>
          <p:cNvPr id="2050" name="Picture 2"/>
          <p:cNvPicPr>
            <a:picLocks noChangeAspect="1" noChangeArrowheads="1"/>
          </p:cNvPicPr>
          <p:nvPr/>
        </p:nvPicPr>
        <p:blipFill>
          <a:blip r:embed="rId2"/>
          <a:srcRect/>
          <a:stretch>
            <a:fillRect/>
          </a:stretch>
        </p:blipFill>
        <p:spPr bwMode="auto">
          <a:xfrm>
            <a:off x="19202400" y="3905250"/>
            <a:ext cx="6858000" cy="2114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3"/>
          <a:srcRect/>
          <a:stretch>
            <a:fillRect/>
          </a:stretch>
        </p:blipFill>
        <p:spPr bwMode="auto">
          <a:xfrm>
            <a:off x="19202400" y="990600"/>
            <a:ext cx="6858000" cy="2114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p:nvPr/>
        </p:nvSpPr>
        <p:spPr>
          <a:xfrm>
            <a:off x="9753600" y="-3429000"/>
            <a:ext cx="5410200" cy="2462213"/>
          </a:xfrm>
          <a:prstGeom prst="rect">
            <a:avLst/>
          </a:prstGeom>
          <a:noFill/>
        </p:spPr>
        <p:txBody>
          <a:bodyPr wrap="square" rtlCol="0">
            <a:spAutoFit/>
          </a:bodyPr>
          <a:lstStyle/>
          <a:p>
            <a:pPr>
              <a:buFont typeface="Arial" pitchFamily="34" charset="0"/>
              <a:buChar char="•"/>
            </a:pPr>
            <a:r>
              <a:rPr lang="en-US" sz="2200" dirty="0" smtClean="0">
                <a:solidFill>
                  <a:schemeClr val="bg1"/>
                </a:solidFill>
              </a:rPr>
              <a:t>Will the addition have a schedule impact?</a:t>
            </a:r>
          </a:p>
          <a:p>
            <a:pPr>
              <a:buFont typeface="Arial" pitchFamily="34" charset="0"/>
              <a:buChar char="•"/>
            </a:pPr>
            <a:r>
              <a:rPr lang="en-US" sz="2200" dirty="0" smtClean="0">
                <a:solidFill>
                  <a:schemeClr val="bg1"/>
                </a:solidFill>
              </a:rPr>
              <a:t>Large enough Surface?</a:t>
            </a:r>
          </a:p>
          <a:p>
            <a:pPr>
              <a:buFont typeface="Arial" pitchFamily="34" charset="0"/>
              <a:buChar char="•"/>
            </a:pPr>
            <a:r>
              <a:rPr lang="en-US" sz="2200" dirty="0" smtClean="0">
                <a:solidFill>
                  <a:schemeClr val="bg1"/>
                </a:solidFill>
              </a:rPr>
              <a:t>Effects of shadows?</a:t>
            </a:r>
          </a:p>
          <a:p>
            <a:pPr>
              <a:buFont typeface="Arial" pitchFamily="34" charset="0"/>
              <a:buChar char="•"/>
            </a:pPr>
            <a:r>
              <a:rPr lang="en-US" sz="2200" dirty="0" smtClean="0">
                <a:solidFill>
                  <a:schemeClr val="bg1"/>
                </a:solidFill>
              </a:rPr>
              <a:t>Power?</a:t>
            </a:r>
          </a:p>
          <a:p>
            <a:pPr>
              <a:buFont typeface="Arial" pitchFamily="34" charset="0"/>
              <a:buChar char="•"/>
            </a:pPr>
            <a:r>
              <a:rPr lang="en-US" sz="2200" dirty="0" smtClean="0">
                <a:solidFill>
                  <a:schemeClr val="bg1"/>
                </a:solidFill>
              </a:rPr>
              <a:t>Payback Period?</a:t>
            </a:r>
          </a:p>
          <a:p>
            <a:pPr>
              <a:buFont typeface="Arial" pitchFamily="34" charset="0"/>
              <a:buChar char="•"/>
            </a:pPr>
            <a:r>
              <a:rPr lang="en-US" sz="2200" dirty="0" smtClean="0">
                <a:solidFill>
                  <a:schemeClr val="bg1"/>
                </a:solidFill>
              </a:rPr>
              <a:t>Total Cost?</a:t>
            </a:r>
          </a:p>
          <a:p>
            <a:pPr>
              <a:buFont typeface="Arial" pitchFamily="34" charset="0"/>
              <a:buChar char="•"/>
            </a:pPr>
            <a:r>
              <a:rPr lang="en-US" sz="2200" dirty="0" smtClean="0">
                <a:solidFill>
                  <a:schemeClr val="bg1"/>
                </a:solidFill>
              </a:rPr>
              <a:t>Environmental savings?</a:t>
            </a:r>
          </a:p>
        </p:txBody>
      </p:sp>
      <p:sp>
        <p:nvSpPr>
          <p:cNvPr id="17"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800" dirty="0" smtClean="0">
                <a:solidFill>
                  <a:srgbClr val="00B0F0"/>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8" name="Left Brace 17"/>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2000" fill="hold"/>
                                        <p:tgtEl>
                                          <p:spTgt spid="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11111E-6 -2.22222E-6 L -0.00139 0.84445 " pathEditMode="relative" rAng="0" ptsTypes="AA">
                                      <p:cBhvr>
                                        <p:cTn id="10" dur="2000" fill="hold"/>
                                        <p:tgtEl>
                                          <p:spTgt spid="14"/>
                                        </p:tgtEl>
                                        <p:attrNameLst>
                                          <p:attrName>ppt_x</p:attrName>
                                          <p:attrName>ppt_y</p:attrName>
                                        </p:attrNameLst>
                                      </p:cBhvr>
                                      <p:rCtr x="-1" y="4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9982200" y="1981200"/>
            <a:ext cx="4495800" cy="533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sng" strike="noStrike" kern="1200" cap="none" spc="0" normalizeH="0" baseline="0" noProof="0" dirty="0" smtClean="0">
                <a:ln>
                  <a:noFill/>
                </a:ln>
                <a:solidFill>
                  <a:schemeClr val="bg1">
                    <a:lumMod val="95000"/>
                  </a:schemeClr>
                </a:solidFill>
                <a:effectLst/>
                <a:uLnTx/>
                <a:uFillTx/>
                <a:latin typeface="+mn-lt"/>
                <a:ea typeface="+mn-ea"/>
                <a:cs typeface="+mn-cs"/>
              </a:rPr>
              <a:t>Design Criteria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sp>
        <p:nvSpPr>
          <p:cNvPr id="4" name="Subtitle 2"/>
          <p:cNvSpPr txBox="1">
            <a:spLocks/>
          </p:cNvSpPr>
          <p:nvPr/>
        </p:nvSpPr>
        <p:spPr>
          <a:xfrm>
            <a:off x="9982200" y="2667000"/>
            <a:ext cx="4648200" cy="3505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solidFill>
                  <a:schemeClr val="bg1">
                    <a:lumMod val="95000"/>
                  </a:schemeClr>
                </a:solidFill>
              </a:rPr>
              <a:t>BP Solar sx3200 200 Watt PV Module</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rPr>
              <a:t>34 lbs</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chemeClr val="bg1">
                    <a:lumMod val="95000"/>
                  </a:schemeClr>
                </a:solidFill>
              </a:rPr>
              <a:t>66” x 33”</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noProof="0" dirty="0" smtClean="0">
              <a:ln>
                <a:noFill/>
              </a:ln>
              <a:solidFill>
                <a:schemeClr val="bg1">
                  <a:lumMod val="9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tabLst/>
              <a:defRPr/>
            </a:pPr>
            <a:r>
              <a:rPr lang="en-US" sz="2400" dirty="0" err="1" smtClean="0">
                <a:solidFill>
                  <a:schemeClr val="bg1">
                    <a:lumMod val="95000"/>
                  </a:schemeClr>
                </a:solidFill>
              </a:rPr>
              <a:t>Xantrex</a:t>
            </a:r>
            <a:r>
              <a:rPr lang="en-US" sz="2400" dirty="0" smtClean="0">
                <a:solidFill>
                  <a:schemeClr val="bg1">
                    <a:lumMod val="95000"/>
                  </a:schemeClr>
                </a:solidFill>
              </a:rPr>
              <a:t> GT 5.0 Grid Tie Solar Inverters</a:t>
            </a:r>
          </a:p>
          <a:p>
            <a:pPr marL="0" marR="0" lvl="0" indent="0" algn="ctr"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noProof="0" dirty="0" smtClean="0">
                <a:ln>
                  <a:noFill/>
                </a:ln>
                <a:solidFill>
                  <a:schemeClr val="bg1">
                    <a:lumMod val="95000"/>
                  </a:schemeClr>
                </a:solidFill>
                <a:effectLst/>
                <a:uLnTx/>
                <a:uFillTx/>
                <a:latin typeface="+mn-lt"/>
                <a:ea typeface="+mn-ea"/>
                <a:cs typeface="+mn-cs"/>
              </a:rPr>
              <a:t>5000 Watt / 240 V</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7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bg1">
                  <a:lumMod val="95000"/>
                </a:schemeClr>
              </a:solidFill>
              <a:effectLst/>
              <a:uLnTx/>
              <a:uFillTx/>
              <a:latin typeface="+mn-lt"/>
              <a:ea typeface="+mn-ea"/>
              <a:cs typeface="+mn-cs"/>
            </a:endParaRPr>
          </a:p>
        </p:txBody>
      </p:sp>
      <p:pic>
        <p:nvPicPr>
          <p:cNvPr id="5" name="Picture 4"/>
          <p:cNvPicPr/>
          <p:nvPr/>
        </p:nvPicPr>
        <p:blipFill>
          <a:blip r:embed="rId2"/>
          <a:srcRect l="26992" t="31424" r="25028" b="13176"/>
          <a:stretch>
            <a:fillRect/>
          </a:stretch>
        </p:blipFill>
        <p:spPr bwMode="auto">
          <a:xfrm>
            <a:off x="19202400" y="381000"/>
            <a:ext cx="7086600" cy="4952238"/>
          </a:xfrm>
          <a:prstGeom prst="rect">
            <a:avLst/>
          </a:prstGeom>
          <a:noFill/>
          <a:ln w="9525">
            <a:noFill/>
            <a:miter lim="800000"/>
            <a:headEnd/>
            <a:tailEnd/>
          </a:ln>
        </p:spPr>
      </p:pic>
      <p:pic>
        <p:nvPicPr>
          <p:cNvPr id="7" name="Picture 6"/>
          <p:cNvPicPr/>
          <p:nvPr/>
        </p:nvPicPr>
        <p:blipFill>
          <a:blip r:embed="rId2"/>
          <a:srcRect l="26036" t="18002" r="21861" b="71076"/>
          <a:stretch>
            <a:fillRect/>
          </a:stretch>
        </p:blipFill>
        <p:spPr bwMode="auto">
          <a:xfrm>
            <a:off x="20421600" y="5562600"/>
            <a:ext cx="4192182" cy="533400"/>
          </a:xfrm>
          <a:prstGeom prst="rect">
            <a:avLst/>
          </a:prstGeom>
          <a:noFill/>
          <a:ln w="9525">
            <a:noFill/>
            <a:miter lim="800000"/>
            <a:headEnd/>
            <a:tailEnd/>
          </a:ln>
        </p:spPr>
      </p:pic>
      <p:pic>
        <p:nvPicPr>
          <p:cNvPr id="8" name="Picture 7"/>
          <p:cNvPicPr/>
          <p:nvPr/>
        </p:nvPicPr>
        <p:blipFill>
          <a:blip r:embed="rId3"/>
          <a:srcRect/>
          <a:stretch>
            <a:fillRect/>
          </a:stretch>
        </p:blipFill>
        <p:spPr bwMode="auto">
          <a:xfrm>
            <a:off x="1066800" y="1066800"/>
            <a:ext cx="3171031" cy="4572000"/>
          </a:xfrm>
          <a:prstGeom prst="rect">
            <a:avLst/>
          </a:prstGeom>
          <a:noFill/>
          <a:ln w="9525">
            <a:noFill/>
            <a:miter lim="800000"/>
            <a:headEnd/>
            <a:tailEnd/>
          </a:ln>
        </p:spPr>
      </p:pic>
      <p:graphicFrame>
        <p:nvGraphicFramePr>
          <p:cNvPr id="11" name="Table 10"/>
          <p:cNvGraphicFramePr>
            <a:graphicFrameLocks noGrp="1"/>
          </p:cNvGraphicFramePr>
          <p:nvPr/>
        </p:nvGraphicFramePr>
        <p:xfrm>
          <a:off x="4495800" y="1752600"/>
          <a:ext cx="3901440" cy="2971800"/>
        </p:xfrm>
        <a:graphic>
          <a:graphicData uri="http://schemas.openxmlformats.org/drawingml/2006/table">
            <a:tbl>
              <a:tblPr/>
              <a:tblGrid>
                <a:gridCol w="2685109"/>
                <a:gridCol w="1216331"/>
              </a:tblGrid>
              <a:tr h="228600">
                <a:tc gridSpan="2">
                  <a:txBody>
                    <a:bodyPr/>
                    <a:lstStyle/>
                    <a:p>
                      <a:pPr algn="ctr" fontAlgn="b"/>
                      <a:r>
                        <a:rPr lang="en-US" sz="1300" b="0" i="0" u="none" strike="noStrike">
                          <a:solidFill>
                            <a:srgbClr val="FFFFFF"/>
                          </a:solidFill>
                          <a:latin typeface="Calibri"/>
                        </a:rPr>
                        <a:t>INVERTER SPECIFICATIONS: GT5.0</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7375D"/>
                    </a:solidFill>
                  </a:tcPr>
                </a:tc>
                <a:tc hMerge="1">
                  <a:txBody>
                    <a:bodyPr/>
                    <a:lstStyle/>
                    <a:p>
                      <a:endParaRPr lang="en-US"/>
                    </a:p>
                  </a:txBody>
                  <a:tcPr/>
                </a:tc>
              </a:tr>
              <a:tr h="228600">
                <a:tc gridSpan="2">
                  <a:txBody>
                    <a:bodyPr/>
                    <a:lstStyle/>
                    <a:p>
                      <a:pPr algn="ctr" fontAlgn="b"/>
                      <a:r>
                        <a:rPr lang="en-US" sz="1300" b="0" i="0" u="none" strike="noStrike">
                          <a:solidFill>
                            <a:srgbClr val="000000"/>
                          </a:solidFill>
                          <a:latin typeface="Calibri"/>
                        </a:rPr>
                        <a:t>Power Data</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r>
              <a:tr h="228600">
                <a:tc>
                  <a:txBody>
                    <a:bodyPr/>
                    <a:lstStyle/>
                    <a:p>
                      <a:pPr algn="l" fontAlgn="b"/>
                      <a:r>
                        <a:rPr lang="en-US" sz="1300" b="0" i="0" u="none" strike="noStrike">
                          <a:solidFill>
                            <a:srgbClr val="000000"/>
                          </a:solidFill>
                          <a:latin typeface="Calibri"/>
                        </a:rPr>
                        <a:t>Max AC Power Output</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latin typeface="Calibri"/>
                        </a:rPr>
                        <a:t>5000 W : 4500 W</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a:txBody>
                    <a:bodyPr/>
                    <a:lstStyle/>
                    <a:p>
                      <a:pPr algn="l" fontAlgn="b"/>
                      <a:r>
                        <a:rPr lang="en-US" sz="1300" b="0" i="0" u="none" strike="noStrike">
                          <a:solidFill>
                            <a:srgbClr val="000000"/>
                          </a:solidFill>
                          <a:latin typeface="Calibri"/>
                        </a:rPr>
                        <a:t>AC OUTPUT (nominal)</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latin typeface="Calibri"/>
                        </a:rPr>
                        <a:t>240 V : 208 V</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a:txBody>
                    <a:bodyPr/>
                    <a:lstStyle/>
                    <a:p>
                      <a:pPr algn="l" fontAlgn="b"/>
                      <a:r>
                        <a:rPr lang="en-US" sz="1300" b="0" i="0" u="none" strike="noStrike">
                          <a:solidFill>
                            <a:srgbClr val="000000"/>
                          </a:solidFill>
                          <a:latin typeface="Calibri"/>
                        </a:rPr>
                        <a:t>AC FREQUENCY (nominal)</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latin typeface="Calibri"/>
                        </a:rPr>
                        <a:t>60 Hz</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a:txBody>
                    <a:bodyPr/>
                    <a:lstStyle/>
                    <a:p>
                      <a:pPr algn="l" fontAlgn="b"/>
                      <a:r>
                        <a:rPr lang="en-US" sz="1300" b="0" i="0" u="none" strike="noStrike">
                          <a:solidFill>
                            <a:srgbClr val="000000"/>
                          </a:solidFill>
                          <a:latin typeface="Calibri"/>
                        </a:rPr>
                        <a:t>Max Continuous Output Current</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latin typeface="Calibri"/>
                        </a:rPr>
                        <a:t>21-22 A</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a:txBody>
                    <a:bodyPr/>
                    <a:lstStyle/>
                    <a:p>
                      <a:pPr algn="l" fontAlgn="b"/>
                      <a:r>
                        <a:rPr lang="en-US" sz="1300" b="0" i="0" u="none" strike="noStrike">
                          <a:solidFill>
                            <a:srgbClr val="000000"/>
                          </a:solidFill>
                          <a:latin typeface="Calibri"/>
                        </a:rPr>
                        <a:t>Max Output over Current Protection</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latin typeface="Calibri"/>
                        </a:rPr>
                        <a:t>30</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a:txBody>
                    <a:bodyPr/>
                    <a:lstStyle/>
                    <a:p>
                      <a:pPr algn="l" fontAlgn="b"/>
                      <a:r>
                        <a:rPr lang="en-US" sz="1300" b="0" i="0" u="none" strike="noStrike">
                          <a:solidFill>
                            <a:srgbClr val="000000"/>
                          </a:solidFill>
                          <a:latin typeface="Calibri"/>
                        </a:rPr>
                        <a:t>Max Utility Backfeed Current</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latin typeface="Calibri"/>
                        </a:rPr>
                        <a:t>12:00 AM</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a:txBody>
                    <a:bodyPr/>
                    <a:lstStyle/>
                    <a:p>
                      <a:pPr algn="l" fontAlgn="b"/>
                      <a:r>
                        <a:rPr lang="en-US" sz="1300" b="0" i="0" u="none" strike="noStrike">
                          <a:solidFill>
                            <a:srgbClr val="000000"/>
                          </a:solidFill>
                          <a:latin typeface="Calibri"/>
                        </a:rPr>
                        <a:t>Power Factor</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latin typeface="Calibri"/>
                        </a:rPr>
                        <a:t>&gt;0.99</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a:txBody>
                    <a:bodyPr/>
                    <a:lstStyle/>
                    <a:p>
                      <a:pPr algn="l" fontAlgn="b"/>
                      <a:r>
                        <a:rPr lang="en-US" sz="1300" b="0" i="0" u="none" strike="noStrike">
                          <a:solidFill>
                            <a:srgbClr val="000000"/>
                          </a:solidFill>
                          <a:latin typeface="Calibri"/>
                        </a:rPr>
                        <a:t>Output Characteristics</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latin typeface="Calibri"/>
                        </a:rPr>
                        <a:t>Current Source</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gridSpan="2">
                  <a:txBody>
                    <a:bodyPr/>
                    <a:lstStyle/>
                    <a:p>
                      <a:pPr algn="ctr" fontAlgn="b"/>
                      <a:r>
                        <a:rPr lang="en-US" sz="1300" b="0" i="0" u="none" strike="noStrike">
                          <a:solidFill>
                            <a:srgbClr val="000000"/>
                          </a:solidFill>
                          <a:latin typeface="Calibri"/>
                        </a:rPr>
                        <a:t>Size</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r>
              <a:tr h="228600">
                <a:tc>
                  <a:txBody>
                    <a:bodyPr/>
                    <a:lstStyle/>
                    <a:p>
                      <a:pPr algn="l" fontAlgn="b"/>
                      <a:r>
                        <a:rPr lang="en-US" sz="1300" b="0" i="0" u="none" strike="noStrike">
                          <a:solidFill>
                            <a:srgbClr val="000000"/>
                          </a:solidFill>
                          <a:latin typeface="Calibri"/>
                        </a:rPr>
                        <a:t>Weight</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a:solidFill>
                            <a:srgbClr val="000000"/>
                          </a:solidFill>
                          <a:latin typeface="Calibri"/>
                        </a:rPr>
                        <a:t>58 lbs.</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a:txBody>
                    <a:bodyPr/>
                    <a:lstStyle/>
                    <a:p>
                      <a:pPr algn="l" fontAlgn="b"/>
                      <a:r>
                        <a:rPr lang="en-US" sz="1300" b="0" i="0" u="none" strike="noStrike">
                          <a:solidFill>
                            <a:srgbClr val="000000"/>
                          </a:solidFill>
                          <a:latin typeface="Calibri"/>
                        </a:rPr>
                        <a:t>Dimensions</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Calibri"/>
                        </a:rPr>
                        <a:t>29" x 16 " x 6"</a:t>
                      </a:r>
                    </a:p>
                  </a:txBody>
                  <a:tcPr marL="11430" marR="11430" marT="114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10" name="Subtitle 2"/>
          <p:cNvSpPr>
            <a:spLocks noGrp="1"/>
          </p:cNvSpPr>
          <p:nvPr>
            <p:ph type="subTitle" idx="1"/>
          </p:nvPr>
        </p:nvSpPr>
        <p:spPr>
          <a:xfrm>
            <a:off x="15163800" y="2209800"/>
            <a:ext cx="2590800" cy="3505200"/>
          </a:xfrm>
        </p:spPr>
        <p:txBody>
          <a:bodyPr>
            <a:normAutofit fontScale="85000" lnSpcReduction="10000"/>
          </a:bodyPr>
          <a:lstStyle/>
          <a:p>
            <a:pPr algn="l"/>
            <a:r>
              <a:rPr lang="en-US" sz="2400" dirty="0" smtClean="0">
                <a:solidFill>
                  <a:schemeClr val="bg1"/>
                </a:solidFill>
              </a:rPr>
              <a:t>Building Overview</a:t>
            </a:r>
          </a:p>
          <a:p>
            <a:pPr algn="l"/>
            <a:r>
              <a:rPr lang="en-US" sz="2400" dirty="0" smtClean="0">
                <a:solidFill>
                  <a:schemeClr val="bg1">
                    <a:lumMod val="95000"/>
                  </a:schemeClr>
                </a:solidFill>
              </a:rPr>
              <a:t>Schedule &amp; Cost</a:t>
            </a:r>
          </a:p>
          <a:p>
            <a:pPr algn="l"/>
            <a:r>
              <a:rPr lang="en-US" sz="2400" dirty="0" smtClean="0">
                <a:solidFill>
                  <a:schemeClr val="bg1">
                    <a:lumMod val="95000"/>
                  </a:schemeClr>
                </a:solidFill>
              </a:rPr>
              <a:t>Overall Goals</a:t>
            </a:r>
          </a:p>
          <a:p>
            <a:pPr algn="l"/>
            <a:r>
              <a:rPr lang="en-US" sz="2800" dirty="0" smtClean="0">
                <a:solidFill>
                  <a:srgbClr val="00B0F0"/>
                </a:solidFill>
              </a:rPr>
              <a:t>Solar PV Implementation</a:t>
            </a:r>
          </a:p>
          <a:p>
            <a:pPr algn="l"/>
            <a:r>
              <a:rPr lang="en-US" sz="2400" dirty="0" smtClean="0">
                <a:solidFill>
                  <a:schemeClr val="bg1">
                    <a:lumMod val="95000"/>
                  </a:schemeClr>
                </a:solidFill>
              </a:rPr>
              <a:t>Glazing</a:t>
            </a:r>
          </a:p>
          <a:p>
            <a:pPr algn="l"/>
            <a:r>
              <a:rPr lang="en-US" sz="2400" dirty="0" smtClean="0">
                <a:solidFill>
                  <a:schemeClr val="bg1">
                    <a:lumMod val="95000"/>
                  </a:schemeClr>
                </a:solidFill>
              </a:rPr>
              <a:t>Solar Constructability and Future</a:t>
            </a:r>
          </a:p>
          <a:p>
            <a:pPr algn="l"/>
            <a:r>
              <a:rPr lang="en-US" sz="2400" dirty="0" smtClean="0">
                <a:solidFill>
                  <a:schemeClr val="bg1">
                    <a:lumMod val="95000"/>
                  </a:schemeClr>
                </a:solidFill>
              </a:rPr>
              <a:t>Recommendations</a:t>
            </a:r>
          </a:p>
          <a:p>
            <a:pPr algn="l"/>
            <a:r>
              <a:rPr lang="en-US" sz="2400" dirty="0" smtClean="0">
                <a:solidFill>
                  <a:schemeClr val="bg1">
                    <a:lumMod val="95000"/>
                  </a:schemeClr>
                </a:solidFill>
              </a:rPr>
              <a:t>Questions</a:t>
            </a:r>
            <a:endParaRPr lang="en-US" sz="2700" dirty="0" smtClean="0">
              <a:solidFill>
                <a:schemeClr val="bg1">
                  <a:lumMod val="95000"/>
                </a:schemeClr>
              </a:solidFill>
            </a:endParaRPr>
          </a:p>
          <a:p>
            <a:pPr algn="l"/>
            <a:endParaRPr lang="en-US" sz="2800" dirty="0" smtClean="0">
              <a:solidFill>
                <a:schemeClr val="bg1">
                  <a:lumMod val="95000"/>
                </a:schemeClr>
              </a:solidFill>
            </a:endParaRPr>
          </a:p>
          <a:p>
            <a:pPr algn="l"/>
            <a:endParaRPr lang="en-US" sz="2800" dirty="0">
              <a:solidFill>
                <a:schemeClr val="bg1">
                  <a:lumMod val="95000"/>
                </a:schemeClr>
              </a:solidFill>
            </a:endParaRPr>
          </a:p>
        </p:txBody>
      </p:sp>
      <p:sp>
        <p:nvSpPr>
          <p:cNvPr id="12" name="Left Brace 11"/>
          <p:cNvSpPr/>
          <p:nvPr/>
        </p:nvSpPr>
        <p:spPr>
          <a:xfrm>
            <a:off x="14782800" y="2133600"/>
            <a:ext cx="381000" cy="3505200"/>
          </a:xfrm>
          <a:prstGeom prst="leftBrace">
            <a:avLst/>
          </a:prstGeom>
          <a:no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Fina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 Presentation</Template>
  <TotalTime>1223</TotalTime>
  <Words>1782</Words>
  <Application>Microsoft Office PowerPoint</Application>
  <PresentationFormat>Custom</PresentationFormat>
  <Paragraphs>657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Final Presentation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mgk5000</cp:lastModifiedBy>
  <cp:revision>102</cp:revision>
  <dcterms:created xsi:type="dcterms:W3CDTF">2009-03-11T03:40:58Z</dcterms:created>
  <dcterms:modified xsi:type="dcterms:W3CDTF">2009-04-15T16:46:40Z</dcterms:modified>
</cp:coreProperties>
</file>