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6" autoAdjust="0"/>
    <p:restoredTop sz="85062" autoAdjust="0"/>
  </p:normalViewPr>
  <p:slideViewPr>
    <p:cSldViewPr>
      <p:cViewPr>
        <p:scale>
          <a:sx n="65" d="100"/>
          <a:sy n="65" d="100"/>
        </p:scale>
        <p:origin x="2220" y="4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6002-06D6-4744-A585-A311CEA3DB16}" type="datetimeFigureOut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63A3-E028-4225-BB4D-3A97F820F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379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Brick, metals panels and curtain wall envelope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Energy</a:t>
            </a:r>
            <a:r>
              <a:rPr lang="en-US" baseline="0" dirty="0" smtClean="0"/>
              <a:t> Program, </a:t>
            </a:r>
            <a:r>
              <a:rPr lang="en-US" dirty="0" smtClean="0"/>
              <a:t>Math, Computer</a:t>
            </a:r>
            <a:r>
              <a:rPr lang="en-US" baseline="0" dirty="0" smtClean="0"/>
              <a:t> Labs, </a:t>
            </a:r>
            <a:r>
              <a:rPr lang="en-US" dirty="0" smtClean="0"/>
              <a:t>Physics (High/Low</a:t>
            </a:r>
            <a:r>
              <a:rPr lang="en-US" baseline="0" dirty="0" smtClean="0"/>
              <a:t> Intensity)</a:t>
            </a:r>
            <a:r>
              <a:rPr lang="en-US" dirty="0" smtClean="0"/>
              <a:t>,</a:t>
            </a:r>
            <a:r>
              <a:rPr lang="en-US" baseline="0" dirty="0" smtClean="0"/>
              <a:t> Biology, Anatomy, Physiology, Chemistry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Blasting</a:t>
            </a:r>
            <a:r>
              <a:rPr lang="en-US" baseline="0" dirty="0" smtClean="0"/>
              <a:t> due to limestone, hard to determine depth of competent rock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0" y="685800"/>
            <a:ext cx="1371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63A3-E028-4225-BB4D-3A97F820FC7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7"/>
            <a:ext cx="2743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27432" y="6053330"/>
            <a:ext cx="6748272" cy="71323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077456" y="6044187"/>
            <a:ext cx="20354544" cy="71323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086600" y="4038604"/>
            <a:ext cx="19431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086600" y="6050038"/>
            <a:ext cx="20116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28600" y="6068701"/>
            <a:ext cx="6172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4CF468-3828-40D3-B9CF-1A1E45FC608F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256179" y="236542"/>
            <a:ext cx="17602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4003000" y="228600"/>
            <a:ext cx="2514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6973-354A-4BA5-A3CC-10E08892A678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59600" y="609609"/>
            <a:ext cx="6172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09601"/>
            <a:ext cx="16687800" cy="55165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59600" y="6248408"/>
            <a:ext cx="6629400" cy="365125"/>
          </a:xfrm>
        </p:spPr>
        <p:txBody>
          <a:bodyPr/>
          <a:lstStyle/>
          <a:p>
            <a:fld id="{2C341931-4146-4310-B05D-5BE78BB03A8A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17" y="6248212"/>
            <a:ext cx="16720449" cy="365125"/>
          </a:xfrm>
        </p:spPr>
        <p:txBody>
          <a:bodyPr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8288954" y="1"/>
            <a:ext cx="9601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8426114" y="609603"/>
            <a:ext cx="685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426114" y="0"/>
            <a:ext cx="685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8502318" y="-100014"/>
            <a:ext cx="533400" cy="733428"/>
          </a:xfrm>
        </p:spPr>
        <p:txBody>
          <a:bodyPr/>
          <a:lstStyle/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44" y="228600"/>
            <a:ext cx="24460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372-96B3-4561-8F83-994E2E4FFF77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37944" y="1600200"/>
            <a:ext cx="24460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2743204"/>
            <a:ext cx="21369339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3"/>
            <a:ext cx="2743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3886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114800" y="1600200"/>
            <a:ext cx="23317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600200"/>
            <a:ext cx="228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CFE0-6DAF-4F9B-ACC2-C751B7031B0C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5"/>
            <a:ext cx="3886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28800" y="1589569"/>
            <a:ext cx="11658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4534703" y="1589569"/>
            <a:ext cx="11658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D39627-20BD-4D8A-8706-AE06D6EE4E0A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53"/>
            <a:ext cx="24460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828800" y="2438400"/>
            <a:ext cx="11658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14401800" y="2438400"/>
            <a:ext cx="11658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99D17E-0087-4BC2-8FBD-B964DE327A58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1828800" y="1752600"/>
            <a:ext cx="11658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14401800" y="1752600"/>
            <a:ext cx="11658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658-4C26-424C-BC4E-373CA6069E2D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6960-1894-4835-B8E0-130CDE67A0D8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2"/>
            <a:ext cx="1600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3053"/>
            <a:ext cx="24231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C986-2C14-4D4C-89DB-546683DA3992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28800" y="1752600"/>
            <a:ext cx="4800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086600" y="1752600"/>
            <a:ext cx="19202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5486401"/>
            <a:ext cx="21945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27432" y="4572003"/>
            <a:ext cx="2743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27432" y="4663441"/>
            <a:ext cx="4389120" cy="71323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636008" y="4654300"/>
            <a:ext cx="22795992" cy="71323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4648200"/>
            <a:ext cx="21945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343400" y="6"/>
            <a:ext cx="301752" cy="68671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8745200" y="6248405"/>
            <a:ext cx="8001000" cy="365125"/>
          </a:xfrm>
        </p:spPr>
        <p:txBody>
          <a:bodyPr rtlCol="0"/>
          <a:lstStyle/>
          <a:p>
            <a:fld id="{536BDB2D-0248-4A4B-BB8A-FC11FD0A41B5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4343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800600" y="6248210"/>
            <a:ext cx="13716000" cy="365125"/>
          </a:xfrm>
        </p:spPr>
        <p:txBody>
          <a:bodyPr rtlCol="0"/>
          <a:lstStyle/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1728" y="4"/>
            <a:ext cx="22750272" cy="456895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24460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37944" y="1600201"/>
            <a:ext cx="24460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8288000" y="6248405"/>
            <a:ext cx="8001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A346A2-A123-4028-A7F2-56086E655BA0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28814" y="6248210"/>
            <a:ext cx="1626324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Craig Owsiany - Construction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2743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3"/>
            <a:ext cx="1600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771650" y="1280163"/>
            <a:ext cx="256603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6"/>
            <a:ext cx="1600200" cy="2444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F4C062-54E9-4224-B2A0-5939E2514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emf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10" Type="http://schemas.openxmlformats.org/officeDocument/2006/relationships/image" Target="../media/image55.png"/><Relationship Id="rId4" Type="http://schemas.openxmlformats.org/officeDocument/2006/relationships/image" Target="../media/image6.jpe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su.edu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su.edu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edu/" TargetMode="External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7432000" cy="7017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Thermal Calculations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Thermal Calculations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II: Green Roof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1600" y="5257800"/>
            <a:ext cx="1819275" cy="285750"/>
          </a:xfrm>
          <a:prstGeom prst="rect">
            <a:avLst/>
          </a:prstGeom>
          <a:noFill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1600" y="5562600"/>
            <a:ext cx="1943100" cy="209550"/>
          </a:xfrm>
          <a:prstGeom prst="rect">
            <a:avLst/>
          </a:prstGeom>
          <a:noFill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1600" y="5772150"/>
            <a:ext cx="1381125" cy="304800"/>
          </a:xfrm>
          <a:prstGeom prst="rect">
            <a:avLst/>
          </a:prstGeom>
          <a:noFill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1600" y="6038850"/>
            <a:ext cx="2028825" cy="209550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74295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21717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57200" y="283845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77800" y="2895600"/>
            <a:ext cx="2133600" cy="990600"/>
          </a:xfrm>
          <a:prstGeom prst="rect">
            <a:avLst/>
          </a:prstGeom>
          <a:noFill/>
        </p:spPr>
      </p:pic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0" y="4391025"/>
            <a:ext cx="5029200" cy="409575"/>
          </a:xfrm>
          <a:prstGeom prst="rect">
            <a:avLst/>
          </a:prstGeom>
          <a:noFill/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07200" y="2720646"/>
            <a:ext cx="3810000" cy="295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/>
          <a:srcRect b="14286"/>
          <a:stretch>
            <a:fillRect/>
          </a:stretch>
        </p:blipFill>
        <p:spPr bwMode="auto">
          <a:xfrm>
            <a:off x="23719448" y="3829050"/>
            <a:ext cx="3026752" cy="971550"/>
          </a:xfrm>
          <a:prstGeom prst="rect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Conventional Green Roof Heat Loss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Current Green Roof Heat Loss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Proposed Green Roof Heat Loss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II: Green Roof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74295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21717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57200" y="283845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514600"/>
            <a:ext cx="5105400" cy="11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53600" y="2514600"/>
            <a:ext cx="8077200" cy="234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83899" y="2514600"/>
            <a:ext cx="85433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22682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Low Profile Green Roof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Concrete Pavers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Wood Pavers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Stone Aggregate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45400" y="40386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100% </a:t>
            </a:r>
            <a:r>
              <a:rPr lang="en-US" dirty="0" err="1" smtClean="0"/>
              <a:t>LiveRoof</a:t>
            </a:r>
            <a:r>
              <a:rPr lang="en-US" dirty="0" smtClean="0"/>
              <a:t>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Profile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8.2% reduction from conventional roof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5.0% reduction from current green roof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Justification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Educational Factor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Educational Factor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II: Green Roof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 descr="http://www.greenroofs.com/images/content-energy_layer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241822"/>
            <a:ext cx="3733800" cy="423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http://www.greenroofs.com/images/content-energy_tempcleenscom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45600" y="2286000"/>
            <a:ext cx="5410200" cy="41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0" y="2914992"/>
            <a:ext cx="7686675" cy="23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16600" y="3451726"/>
            <a:ext cx="3505200" cy="264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192000" y="2286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Alternate Energy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Mechanical Engineering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126200" y="2667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Thermal </a:t>
            </a:r>
            <a:r>
              <a:rPr lang="en-US" dirty="0" smtClean="0"/>
              <a:t>Cameras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Heat Sensors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Background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Redesign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Goal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178646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21717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57200" y="283845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5800" y="25146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Stick Built Curtain Wall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Approximately 1/3 of Building Envelope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9260 SF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Lengthy </a:t>
            </a:r>
            <a:r>
              <a:rPr lang="en-US" dirty="0" smtClean="0"/>
              <a:t>Installation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Site Congestion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Lead Time</a:t>
            </a:r>
            <a:endParaRPr lang="en-US" dirty="0"/>
          </a:p>
        </p:txBody>
      </p:sp>
      <p:pic>
        <p:nvPicPr>
          <p:cNvPr id="22" name="Picture 21" descr="South Elevation Rendering.jpg"/>
          <p:cNvPicPr>
            <a:picLocks noChangeAspect="1"/>
          </p:cNvPicPr>
          <p:nvPr/>
        </p:nvPicPr>
        <p:blipFill rotWithShape="1">
          <a:blip r:embed="rId6" cstate="print"/>
          <a:srcRect l="9861" t="20848" r="47222" b="56569"/>
          <a:stretch/>
        </p:blipFill>
        <p:spPr>
          <a:xfrm>
            <a:off x="10113375" y="3810000"/>
            <a:ext cx="7107825" cy="2413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582400" y="22860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Unitized Curtain Wall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Installation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Shakeout Not Required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Higher </a:t>
            </a:r>
            <a:r>
              <a:rPr lang="en-US" dirty="0"/>
              <a:t>Quality Seals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Long Lead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02600" y="26289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Reduce curtain wall installation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Achieve earlier water tight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Reduce over all schedule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Schedule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Schedule Acceleration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21717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Original Duration: 40 Days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/>
          <a:srcRect l="252"/>
          <a:stretch/>
        </p:blipFill>
        <p:spPr>
          <a:xfrm>
            <a:off x="9470277" y="2590800"/>
            <a:ext cx="8512923" cy="847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70277" y="3429000"/>
            <a:ext cx="85129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3318285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7226" y="2590800"/>
            <a:ext cx="8505548" cy="7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82"/>
          <a:stretch/>
        </p:blipFill>
        <p:spPr bwMode="auto">
          <a:xfrm>
            <a:off x="18599171" y="3299906"/>
            <a:ext cx="85280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64600" y="220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Duration: 20 Days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702903"/>
              </p:ext>
            </p:extLst>
          </p:nvPr>
        </p:nvGraphicFramePr>
        <p:xfrm>
          <a:off x="12344400" y="4114800"/>
          <a:ext cx="3040380" cy="2208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Stick Built System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Deliver Materials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Shakeout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Install Sills and Jambs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Install Mullions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Glaze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Caulk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002381"/>
              </p:ext>
            </p:extLst>
          </p:nvPr>
        </p:nvGraphicFramePr>
        <p:xfrm>
          <a:off x="21419820" y="4114800"/>
          <a:ext cx="3040380" cy="126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Unitized System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Deliver Modules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Set Module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Caulk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63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Lead Time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Installation Time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477003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946388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005786205"/>
              </p:ext>
            </p:extLst>
          </p:nvPr>
        </p:nvGraphicFramePr>
        <p:xfrm>
          <a:off x="9677400" y="3048000"/>
          <a:ext cx="7848600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1268759"/>
                <a:gridCol w="3963641"/>
                <a:gridCol w="2616200"/>
              </a:tblGrid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Stick Built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Unitized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1-6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Obtain materials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Obtain materials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Fabricate/Deliver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Fabricate/Deliver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Fabricate/Deliver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Fabricate/Deliver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9-12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Fabricate/Deliver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857444653"/>
              </p:ext>
            </p:extLst>
          </p:nvPr>
        </p:nvGraphicFramePr>
        <p:xfrm>
          <a:off x="19126200" y="3048000"/>
          <a:ext cx="7391400" cy="3352797"/>
        </p:xfrm>
        <a:graphic>
          <a:graphicData uri="http://schemas.openxmlformats.org/drawingml/2006/table">
            <a:tbl>
              <a:tblPr firstRow="1" firstCol="1" bandRow="1"/>
              <a:tblGrid>
                <a:gridCol w="1194851"/>
                <a:gridCol w="3732749"/>
                <a:gridCol w="2463800"/>
              </a:tblGrid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Stick Built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Unitized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Deliver/Frame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Deliver/Install/Caulk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Deliver/Frame/Dimension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Deliver/Install/Caulk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Deliver/Frame/Dimension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Deliver/Install/Caulk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Deliver/Frame/Dimension/Glaze/Caulk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Deliver/Install/Caulk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Deliver/Frame/Dimension/Glaze/Caulk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Deliver/Frame/Dimension/Glaze/Caulk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Glaze/Caulk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Glaze/Caulk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268200" y="2286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Stick Built: 8 Weeks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Unitized: 12 Weeks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955000" y="2286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Stick Built: 8 Weeks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Unitized: 4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02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Sequencing – Areas of Concern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/>
              <a:t>Resequencing</a:t>
            </a:r>
            <a:endParaRPr lang="en-US" sz="20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5302878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58600" y="2819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Reduced Curtain </a:t>
            </a:r>
            <a:r>
              <a:rPr lang="en-US" dirty="0"/>
              <a:t>W</a:t>
            </a:r>
            <a:r>
              <a:rPr lang="en-US" dirty="0" smtClean="0"/>
              <a:t>all Installation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Earlier Water </a:t>
            </a:r>
            <a:r>
              <a:rPr lang="en-US" dirty="0"/>
              <a:t>T</a:t>
            </a:r>
            <a:r>
              <a:rPr lang="en-US" dirty="0" smtClean="0"/>
              <a:t>ight Date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Finishes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MEP Rough </a:t>
            </a:r>
            <a:r>
              <a:rPr lang="en-US" dirty="0"/>
              <a:t>I</a:t>
            </a:r>
            <a:r>
              <a:rPr lang="en-US" dirty="0" smtClean="0"/>
              <a:t>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993100" y="2819400"/>
            <a:ext cx="400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Begin MEP rough ins 1 week early.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Stack MEP rough ins and finishes on 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floors.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Sync water tight date and completion of rough ins.</a:t>
            </a:r>
          </a:p>
        </p:txBody>
      </p:sp>
    </p:spTree>
    <p:extLst>
      <p:ext uri="{BB962C8B-B14F-4D97-AF65-F5344CB8AC3E}">
        <p14:creationId xmlns:p14="http://schemas.microsoft.com/office/powerpoint/2010/main" xmlns="" val="493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Accelerated Schedule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3164635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34800" y="251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Overall schedule reduced by 44 days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127955"/>
            <a:ext cx="9296400" cy="7582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83106"/>
            <a:ext cx="9296402" cy="7508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5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Analysis I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Analysis II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Analysis III</a:t>
            </a:r>
            <a:endParaRPr lang="en-US" sz="20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546807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Conclusion/Lessons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Learned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43400" y="2590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 Slab Redesign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Current mat slab will support additional load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Redesign not required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Further attention given at a 10-15% load increase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9600" y="25908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Roof Redesign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Cannot place </a:t>
            </a:r>
            <a:r>
              <a:rPr lang="en-US" dirty="0" smtClean="0"/>
              <a:t>an R-Value </a:t>
            </a:r>
            <a:r>
              <a:rPr lang="en-US" dirty="0" smtClean="0"/>
              <a:t>on living </a:t>
            </a:r>
            <a:r>
              <a:rPr lang="en-US" dirty="0" smtClean="0"/>
              <a:t>organisms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an R-Value alone will not produce accurate heat transfer results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Offers </a:t>
            </a:r>
            <a:r>
              <a:rPr lang="en-US" dirty="0" smtClean="0"/>
              <a:t>great value</a:t>
            </a:r>
            <a:r>
              <a:rPr lang="en-US" dirty="0" smtClean="0"/>
              <a:t> </a:t>
            </a:r>
            <a:r>
              <a:rPr lang="en-US" dirty="0" smtClean="0"/>
              <a:t>as an education tool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97800" y="2590800"/>
            <a:ext cx="5676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Curtain Wall Redesign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44 days saved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Higher quality product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Resequencing</a:t>
            </a:r>
            <a:r>
              <a:rPr lang="en-US" dirty="0" smtClean="0"/>
              <a:t>, not accelerating the schedule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“We are sequencing trades in a manner to optimize productivity for all trades involved.”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3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Acknowledgements</a:t>
            </a: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Acknowledgements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Acknowledgements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159170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Conclusion/Findings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Acknowledgments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05125"/>
            <a:ext cx="4508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93"/>
          <a:stretch/>
        </p:blipFill>
        <p:spPr bwMode="auto">
          <a:xfrm>
            <a:off x="13125439" y="2514600"/>
            <a:ext cx="508636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452686"/>
            <a:ext cx="1971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2686050"/>
            <a:ext cx="401574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600" y="2357436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438471"/>
            <a:ext cx="458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Contractor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Greg Ramirez, Senior Project Manager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Eric Osborne, Senior Superintendent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Brett Robinson, Field Engineer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72600" y="43434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Owner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Dawn Baker, Facilities Project Coordinator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Robert </a:t>
            </a:r>
            <a:r>
              <a:rPr lang="en-US" dirty="0" err="1" smtClean="0"/>
              <a:t>Spong</a:t>
            </a:r>
            <a:r>
              <a:rPr lang="en-US" dirty="0" smtClean="0"/>
              <a:t>, Facilities Management and Planning Director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Gerard </a:t>
            </a:r>
            <a:r>
              <a:rPr lang="en-US" dirty="0" err="1" smtClean="0"/>
              <a:t>Rath</a:t>
            </a:r>
            <a:r>
              <a:rPr lang="en-US" dirty="0" smtClean="0"/>
              <a:t>, Owner Rep.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73200" y="4343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Mark </a:t>
            </a:r>
            <a:r>
              <a:rPr lang="en-US" dirty="0" err="1" smtClean="0"/>
              <a:t>Merolla</a:t>
            </a:r>
            <a:r>
              <a:rPr lang="en-US" dirty="0" smtClean="0"/>
              <a:t>, Architect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897600" y="4343400"/>
            <a:ext cx="378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Structural Engineer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Chris Johnson, Structural Engineer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774400" y="4343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Penn State AE Faculty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Bob Holland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Rob </a:t>
            </a:r>
            <a:r>
              <a:rPr lang="en-US" dirty="0" err="1" smtClean="0"/>
              <a:t>Leicht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9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5069800" y="0"/>
            <a:ext cx="2362200" cy="1175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24748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cience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echnology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ngineering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athematics Building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Rendering from parking lot.jpg"/>
          <p:cNvPicPr>
            <a:picLocks noChangeAspect="1"/>
          </p:cNvPicPr>
          <p:nvPr/>
        </p:nvPicPr>
        <p:blipFill>
          <a:blip r:embed="rId3" cstate="print"/>
          <a:srcRect l="15254" t="19107" r="38705" b="21092"/>
          <a:stretch>
            <a:fillRect/>
          </a:stretch>
        </p:blipFill>
        <p:spPr>
          <a:xfrm>
            <a:off x="4343400" y="1899911"/>
            <a:ext cx="4343400" cy="36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4"/>
          <a:stretch>
            <a:fillRect/>
          </a:stretch>
        </p:blipFill>
        <p:spPr>
          <a:xfrm>
            <a:off x="20116800" y="1899912"/>
            <a:ext cx="5486400" cy="366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outh Elevation Rendering.jpg"/>
          <p:cNvPicPr>
            <a:picLocks noChangeAspect="1"/>
          </p:cNvPicPr>
          <p:nvPr/>
        </p:nvPicPr>
        <p:blipFill>
          <a:blip r:embed="rId5" cstate="print"/>
          <a:srcRect l="13835" t="20696" r="53183" b="54192"/>
          <a:stretch>
            <a:fillRect/>
          </a:stretch>
        </p:blipFill>
        <p:spPr>
          <a:xfrm>
            <a:off x="11887200" y="2209800"/>
            <a:ext cx="6248400" cy="3069759"/>
          </a:xfrm>
          <a:prstGeom prst="rect">
            <a:avLst/>
          </a:prstGeom>
          <a:ln w="127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I: Mat Slab Redesign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30" name="Picture 6" descr="http://www.engr.psu.edu/ae/thesis/images/header_psu_f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886200" y="59436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Southwest View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9144000" y="59436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South View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8288000" y="59436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Southeast View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hcc embl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144000" y="2895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5 Floors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Size: 62, 840 SF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Cost: $15.6 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Duration: 18 Months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Questions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III: Curtain Wall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503523"/>
              </p:ext>
            </p:extLst>
          </p:nvPr>
        </p:nvGraphicFramePr>
        <p:xfrm>
          <a:off x="228600" y="1600200"/>
          <a:ext cx="4038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8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Conclusion/Findings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Acknowledgments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Questions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49200" y="3468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5800" y="2236839"/>
            <a:ext cx="63627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79185"/>
            <a:ext cx="3276600" cy="39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9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45" t="4790" r="1515" b="10583"/>
          <a:stretch>
            <a:fillRect/>
          </a:stretch>
        </p:blipFill>
        <p:spPr bwMode="auto">
          <a:xfrm>
            <a:off x="4191000" y="167640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9984" b="11252"/>
          <a:stretch>
            <a:fillRect/>
          </a:stretch>
        </p:blipFill>
        <p:spPr bwMode="auto">
          <a:xfrm>
            <a:off x="20463882" y="1752600"/>
            <a:ext cx="475831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0" y="1599133"/>
            <a:ext cx="6477000" cy="427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engr.psu.edu/ae/thesis/images/header_psu_f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59436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Typical Lab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59436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Typical Floor Plan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59436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Energy Lab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cience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echnology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ngineering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athematics Building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000" y="5486400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11200" y="1524000"/>
            <a:ext cx="4114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I: Mat Slab Redesign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Background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Solutions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Goal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000" y="5486400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340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Blasting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Non Competent Rock</a:t>
            </a:r>
            <a:endParaRPr lang="en-US" dirty="0"/>
          </a:p>
        </p:txBody>
      </p:sp>
      <p:pic>
        <p:nvPicPr>
          <p:cNvPr id="30" name="Picture 29" descr="3-A101 Stair 1 Highlighted.jpg"/>
          <p:cNvPicPr/>
          <p:nvPr/>
        </p:nvPicPr>
        <p:blipFill>
          <a:blip r:embed="rId6" cstate="print"/>
          <a:srcRect l="4968" t="3470" r="9615" b="30855"/>
          <a:stretch>
            <a:fillRect/>
          </a:stretch>
        </p:blipFill>
        <p:spPr>
          <a:xfrm rot="16200000">
            <a:off x="4714584" y="2905416"/>
            <a:ext cx="3488016" cy="34683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9431000" y="3505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Reduce Cost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Maintain Schedule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Ensure Structural Integrity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55400" y="2286000"/>
            <a:ext cx="2209800" cy="411268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32" descr="Tech3 competent rock option 1.jpg"/>
          <p:cNvPicPr>
            <a:picLocks noChangeAspect="1"/>
          </p:cNvPicPr>
          <p:nvPr/>
        </p:nvPicPr>
        <p:blipFill>
          <a:blip r:embed="rId8" cstate="print"/>
          <a:srcRect l="11570" r="7438" b="15427"/>
          <a:stretch>
            <a:fillRect/>
          </a:stretch>
        </p:blipFill>
        <p:spPr>
          <a:xfrm>
            <a:off x="9525000" y="2846031"/>
            <a:ext cx="3200400" cy="2506436"/>
          </a:xfrm>
          <a:prstGeom prst="rect">
            <a:avLst/>
          </a:prstGeom>
        </p:spPr>
      </p:pic>
      <p:pic>
        <p:nvPicPr>
          <p:cNvPr id="34" name="Picture 33" descr="Tech3 competent rock option 2.jpg"/>
          <p:cNvPicPr>
            <a:picLocks noChangeAspect="1"/>
          </p:cNvPicPr>
          <p:nvPr/>
        </p:nvPicPr>
        <p:blipFill>
          <a:blip r:embed="rId9" cstate="print"/>
          <a:srcRect l="7692" r="8242" b="15934"/>
          <a:stretch>
            <a:fillRect/>
          </a:stretch>
        </p:blipFill>
        <p:spPr>
          <a:xfrm>
            <a:off x="11963400" y="2819400"/>
            <a:ext cx="3352800" cy="2514600"/>
          </a:xfrm>
          <a:prstGeom prst="rect">
            <a:avLst/>
          </a:prstGeom>
        </p:spPr>
      </p:pic>
      <p:pic>
        <p:nvPicPr>
          <p:cNvPr id="35" name="Picture 34" descr="Tech3 competent rock option 3.jpg"/>
          <p:cNvPicPr>
            <a:picLocks noChangeAspect="1"/>
          </p:cNvPicPr>
          <p:nvPr/>
        </p:nvPicPr>
        <p:blipFill>
          <a:blip r:embed="rId10" cstate="print"/>
          <a:srcRect l="8032" r="8434" b="15642"/>
          <a:stretch>
            <a:fillRect/>
          </a:stretch>
        </p:blipFill>
        <p:spPr>
          <a:xfrm>
            <a:off x="14478000" y="2819400"/>
            <a:ext cx="3315606" cy="2514600"/>
          </a:xfrm>
          <a:prstGeom prst="rect">
            <a:avLst/>
          </a:prstGeom>
        </p:spPr>
      </p:pic>
      <p:sp>
        <p:nvSpPr>
          <p:cNvPr id="37" name="Title 19"/>
          <p:cNvSpPr txBox="1">
            <a:spLocks/>
          </p:cNvSpPr>
          <p:nvPr/>
        </p:nvSpPr>
        <p:spPr>
          <a:xfrm>
            <a:off x="9144000" y="152404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Analysis I: Mat Slab Redesign </a:t>
            </a:r>
            <a:br>
              <a:rPr kumimoji="0" lang="en-US" sz="51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7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Structural Breadth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Structural Analysis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Structural Calculations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Findings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I: Mat Slab 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000" y="5486400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95800" y="2514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Sum Live and Deal Loads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Compare Against Design Load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5800" y="4191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Design&gt;Actual=No Redesign</a:t>
            </a:r>
          </a:p>
          <a:p>
            <a:endParaRPr lang="en-US" dirty="0" smtClean="0"/>
          </a:p>
          <a:p>
            <a:r>
              <a:rPr lang="en-US" dirty="0" smtClean="0"/>
              <a:t>Design&lt;Actual=Redesign Required</a:t>
            </a:r>
          </a:p>
          <a:p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5600701" y="3695700"/>
            <a:ext cx="990599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3600" y="2362200"/>
            <a:ext cx="28575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20800" y="2362200"/>
            <a:ext cx="2857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26200" y="2667000"/>
            <a:ext cx="3009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41000" y="3200400"/>
            <a:ext cx="300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23164800" y="4048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Mat slab designed for 8000 </a:t>
            </a:r>
            <a:r>
              <a:rPr lang="en-US" sz="1400" dirty="0" err="1" smtClean="0"/>
              <a:t>psf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Actual Load = 38% of Design Load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16600" y="40386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1400" dirty="0" smtClean="0"/>
              <a:t> 10-15% load increase would require further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Cost Impact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Savings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I: Mat Slab 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25000" y="5486400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1" name="Picture 3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0" y="3087251"/>
            <a:ext cx="6172196" cy="15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0" y="4648201"/>
            <a:ext cx="617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0" y="2209800"/>
            <a:ext cx="6172200" cy="8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717000" y="2438400"/>
            <a:ext cx="25050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1945600" y="388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Savings = $16k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9352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Background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Background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Redesign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II: Green Roof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19600" y="34290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Conventional Green Roof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3” Low Profile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Architectural Facets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Negligible Thermal Value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Minimal Educational Value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68200" y="2289278"/>
            <a:ext cx="5715000" cy="404503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05925" y="3429000"/>
            <a:ext cx="2733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12200" y="2286000"/>
            <a:ext cx="5715000" cy="404166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8669000" y="35240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LiveRoof</a:t>
            </a:r>
            <a:r>
              <a:rPr lang="en-US" dirty="0" smtClean="0"/>
              <a:t>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6” High Profile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Added Thermal Value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Higher Educational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Conventional Green Roof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/>
              <a:t>LiveRoof</a:t>
            </a:r>
            <a:r>
              <a:rPr lang="en-US" sz="2000" dirty="0" smtClean="0"/>
              <a:t> System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Benefits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II: Green Roof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8" name="Picture 27" descr="LiveRoof vs Conventional Green Roof.jpg"/>
          <p:cNvPicPr/>
          <p:nvPr/>
        </p:nvPicPr>
        <p:blipFill>
          <a:blip r:embed="rId6" cstate="print"/>
          <a:srcRect l="1855" t="63679" r="71562" b="1675"/>
          <a:stretch>
            <a:fillRect/>
          </a:stretch>
        </p:blipFill>
        <p:spPr>
          <a:xfrm>
            <a:off x="4800600" y="2743200"/>
            <a:ext cx="3276600" cy="2757487"/>
          </a:xfrm>
          <a:prstGeom prst="rect">
            <a:avLst/>
          </a:prstGeom>
        </p:spPr>
      </p:pic>
      <p:pic>
        <p:nvPicPr>
          <p:cNvPr id="31" name="Picture 30" descr="LiveRoof vs Conventional Green Roof.jpg"/>
          <p:cNvPicPr/>
          <p:nvPr/>
        </p:nvPicPr>
        <p:blipFill>
          <a:blip r:embed="rId6" cstate="print"/>
          <a:srcRect t="29032" r="73417" b="36501"/>
          <a:stretch>
            <a:fillRect/>
          </a:stretch>
        </p:blipFill>
        <p:spPr>
          <a:xfrm>
            <a:off x="11658600" y="2667000"/>
            <a:ext cx="3276600" cy="274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488400" y="3505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Faster Installation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Low Maintenance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Immediate Vegetation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5715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8590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://www.engr.psu.edu/ae/thesis/images/header_psu_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256" t="24000" r="10256" b="16000"/>
          <a:stretch>
            <a:fillRect/>
          </a:stretch>
        </p:blipFill>
        <p:spPr bwMode="auto">
          <a:xfrm>
            <a:off x="24993600" y="76203"/>
            <a:ext cx="2362200" cy="11430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44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Cost Impact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288000" y="16002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Payback Period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288000" y="0"/>
            <a:ext cx="67818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Craig Owsiany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Architectural Engineering – Construction Management</a:t>
            </a:r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9144000" y="152404"/>
            <a:ext cx="9144000" cy="1066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II: Green Roof</a:t>
            </a:r>
            <a:r>
              <a:rPr lang="en-U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br>
              <a:rPr lang="en-US" sz="51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Breadth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94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STEM Building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Hagerstown Community College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Hagerstown, Maryland 21742</a:t>
            </a:r>
          </a:p>
        </p:txBody>
      </p:sp>
      <p:pic>
        <p:nvPicPr>
          <p:cNvPr id="26" name="Picture 2" descr="hcc 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4"/>
            <a:ext cx="1066800" cy="11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76200"/>
            <a:ext cx="2743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92680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00200"/>
          <a:ext cx="365760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Outline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Overview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I: Mat Slab Redesign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Analysis II: Green Roof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 III: Curtain Wall Redesign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Conclusion/Findings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Acknowledgments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Questions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26300" y="3295650"/>
            <a:ext cx="58293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0040600" y="4724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Payback period is 28.8 years for maintenance cost alone.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91800" y="2235200"/>
            <a:ext cx="62642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861</TotalTime>
  <Words>1653</Words>
  <Application>Microsoft Office PowerPoint</Application>
  <PresentationFormat>Custom</PresentationFormat>
  <Paragraphs>531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Slide 1</vt:lpstr>
      <vt:lpstr>Science Technology Engineering Mathematics Building</vt:lpstr>
      <vt:lpstr>Science Technology Engineering Mathematics Building</vt:lpstr>
      <vt:lpstr>Slide 4</vt:lpstr>
      <vt:lpstr>Analysis I: Mat Slab Redesign  Structural Breadth</vt:lpstr>
      <vt:lpstr>Analysis I: Mat Slab Redesign  Structural Breadth</vt:lpstr>
      <vt:lpstr>Analysis II: Green Roof Redesign  Mechanical Breadth</vt:lpstr>
      <vt:lpstr>Analysis II: Green Roof Redesign  Mechanical Breadth</vt:lpstr>
      <vt:lpstr>Analysis II: Green Roof Redesign  Mechanical Breadth</vt:lpstr>
      <vt:lpstr>Analysis II: Green Roof Redesign  Mechanical Breadth</vt:lpstr>
      <vt:lpstr>Analysis II: Green Roof Redesign  Mechanical Breadth</vt:lpstr>
      <vt:lpstr>Analysis II: Green Roof Redesign  Mechanical Breadth</vt:lpstr>
      <vt:lpstr>Analysis III: Curtain Wall Redesign </vt:lpstr>
      <vt:lpstr>Analysis III: Curtain Wall Redesign </vt:lpstr>
      <vt:lpstr>Analysis III: Curtain Wall Redesign </vt:lpstr>
      <vt:lpstr>Analysis III: Curtain Wall Redesign </vt:lpstr>
      <vt:lpstr>Analysis III: Curtain Wall Redesign </vt:lpstr>
      <vt:lpstr>Analysis III: Curtain Wall Redesign </vt:lpstr>
      <vt:lpstr>Analysis III: Curtain Wall Redesign </vt:lpstr>
      <vt:lpstr>Analysis III: Curtain Wall Redesign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Owsiany</dc:creator>
  <cp:lastModifiedBy>Craig Owsiany</cp:lastModifiedBy>
  <cp:revision>85</cp:revision>
  <dcterms:created xsi:type="dcterms:W3CDTF">2011-04-10T20:11:27Z</dcterms:created>
  <dcterms:modified xsi:type="dcterms:W3CDTF">2011-04-11T19:47:57Z</dcterms:modified>
</cp:coreProperties>
</file>