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7"/>
  </p:notesMasterIdLst>
  <p:handoutMasterIdLst>
    <p:handoutMasterId r:id="rId28"/>
  </p:handoutMasterIdLst>
  <p:sldIdLst>
    <p:sldId id="306" r:id="rId2"/>
    <p:sldId id="301"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6" r:id="rId22"/>
    <p:sldId id="325" r:id="rId23"/>
    <p:sldId id="327" r:id="rId24"/>
    <p:sldId id="328" r:id="rId25"/>
    <p:sldId id="329" r:id="rId26"/>
  </p:sldIdLst>
  <p:sldSz cx="27432000" cy="6858000"/>
  <p:notesSz cx="9601200" cy="73152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E6EDA"/>
    <a:srgbClr val="7598E5"/>
    <a:srgbClr val="5883DF"/>
    <a:srgbClr val="8FABE9"/>
    <a:srgbClr val="DFE52C"/>
    <a:srgbClr val="1E2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75" autoAdjust="0"/>
    <p:restoredTop sz="70726" autoAdjust="0"/>
  </p:normalViewPr>
  <p:slideViewPr>
    <p:cSldViewPr>
      <p:cViewPr>
        <p:scale>
          <a:sx n="30" d="100"/>
          <a:sy n="30" d="100"/>
        </p:scale>
        <p:origin x="-756" y="-1164"/>
      </p:cViewPr>
      <p:guideLst>
        <p:guide orient="horz" pos="2160"/>
        <p:guide pos="86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ep.coeaccess.psu.edu\mha119$\Thesis%20Assignments\Research%20Stuff\asbestos%20research.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aep.coeaccess.psu.edu\mha119$\Thesis%20Assignments\Research%20Stuff\asbestos%20researc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Schedule Time Taken V. SF Asbestos Removed</a:t>
            </a:r>
          </a:p>
        </c:rich>
      </c:tx>
      <c:layout/>
      <c:overlay val="0"/>
    </c:title>
    <c:autoTitleDeleted val="0"/>
    <c:plotArea>
      <c:layout/>
      <c:scatterChart>
        <c:scatterStyle val="smoothMarker"/>
        <c:varyColors val="0"/>
        <c:ser>
          <c:idx val="0"/>
          <c:order val="0"/>
          <c:tx>
            <c:strRef>
              <c:f>'Asbestos - Demo'!$O$8:$Q$8</c:f>
              <c:strCache>
                <c:ptCount val="1"/>
                <c:pt idx="0">
                  <c:v>Cost V. SF Asbestos Removed</c:v>
                </c:pt>
              </c:strCache>
            </c:strRef>
          </c:tx>
          <c:xVal>
            <c:numRef>
              <c:f>'Asbestos - Demo'!$O$10:$O$26</c:f>
              <c:numCache>
                <c:formatCode>General</c:formatCode>
                <c:ptCount val="17"/>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numCache>
            </c:numRef>
          </c:xVal>
          <c:yVal>
            <c:numRef>
              <c:f>'Asbestos - Demo'!$Q$10:$Q$26</c:f>
              <c:numCache>
                <c:formatCode>General</c:formatCode>
                <c:ptCount val="17"/>
                <c:pt idx="0">
                  <c:v>4.2748091603053435</c:v>
                </c:pt>
                <c:pt idx="1">
                  <c:v>8.5496183206106871</c:v>
                </c:pt>
                <c:pt idx="2">
                  <c:v>12.824427480916031</c:v>
                </c:pt>
                <c:pt idx="3">
                  <c:v>17.099236641221374</c:v>
                </c:pt>
                <c:pt idx="4">
                  <c:v>21.374045801526719</c:v>
                </c:pt>
                <c:pt idx="5">
                  <c:v>25.648854961832061</c:v>
                </c:pt>
                <c:pt idx="6">
                  <c:v>29.923664122137406</c:v>
                </c:pt>
                <c:pt idx="7">
                  <c:v>34.198473282442748</c:v>
                </c:pt>
                <c:pt idx="8">
                  <c:v>38.473282442748094</c:v>
                </c:pt>
                <c:pt idx="9">
                  <c:v>42.748091603053439</c:v>
                </c:pt>
                <c:pt idx="10">
                  <c:v>47.022900763358784</c:v>
                </c:pt>
                <c:pt idx="11">
                  <c:v>51.297709923664122</c:v>
                </c:pt>
                <c:pt idx="12">
                  <c:v>55.572519083969468</c:v>
                </c:pt>
                <c:pt idx="13">
                  <c:v>59.847328244274813</c:v>
                </c:pt>
                <c:pt idx="14">
                  <c:v>64.122137404580158</c:v>
                </c:pt>
                <c:pt idx="15">
                  <c:v>68.396946564885496</c:v>
                </c:pt>
                <c:pt idx="16">
                  <c:v>72.671755725190849</c:v>
                </c:pt>
              </c:numCache>
            </c:numRef>
          </c:yVal>
          <c:smooth val="1"/>
        </c:ser>
        <c:dLbls>
          <c:showLegendKey val="0"/>
          <c:showVal val="0"/>
          <c:showCatName val="0"/>
          <c:showSerName val="0"/>
          <c:showPercent val="0"/>
          <c:showBubbleSize val="0"/>
        </c:dLbls>
        <c:axId val="172281216"/>
        <c:axId val="172281792"/>
      </c:scatterChart>
      <c:valAx>
        <c:axId val="172281216"/>
        <c:scaling>
          <c:orientation val="minMax"/>
        </c:scaling>
        <c:delete val="0"/>
        <c:axPos val="b"/>
        <c:title>
          <c:tx>
            <c:rich>
              <a:bodyPr/>
              <a:lstStyle/>
              <a:p>
                <a:pPr>
                  <a:defRPr/>
                </a:pPr>
                <a:r>
                  <a:rPr lang="en-US"/>
                  <a:t>SF Asbestos Removed</a:t>
                </a:r>
              </a:p>
            </c:rich>
          </c:tx>
          <c:layout/>
          <c:overlay val="0"/>
        </c:title>
        <c:numFmt formatCode="#,##0_);\(#,##0\)" sourceLinked="0"/>
        <c:majorTickMark val="out"/>
        <c:minorTickMark val="none"/>
        <c:tickLblPos val="nextTo"/>
        <c:crossAx val="172281792"/>
        <c:crosses val="autoZero"/>
        <c:crossBetween val="midCat"/>
      </c:valAx>
      <c:valAx>
        <c:axId val="172281792"/>
        <c:scaling>
          <c:orientation val="minMax"/>
        </c:scaling>
        <c:delete val="0"/>
        <c:axPos val="l"/>
        <c:majorGridlines/>
        <c:title>
          <c:tx>
            <c:rich>
              <a:bodyPr rot="-5400000" vert="horz"/>
              <a:lstStyle/>
              <a:p>
                <a:pPr>
                  <a:defRPr/>
                </a:pPr>
                <a:r>
                  <a:rPr lang="en-US"/>
                  <a:t>Schedule Time Taken (days)</a:t>
                </a:r>
              </a:p>
            </c:rich>
          </c:tx>
          <c:layout/>
          <c:overlay val="0"/>
        </c:title>
        <c:numFmt formatCode="#,##0" sourceLinked="0"/>
        <c:majorTickMark val="out"/>
        <c:minorTickMark val="none"/>
        <c:tickLblPos val="nextTo"/>
        <c:crossAx val="172281216"/>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scatterChart>
        <c:scatterStyle val="smoothMarker"/>
        <c:varyColors val="0"/>
        <c:ser>
          <c:idx val="0"/>
          <c:order val="0"/>
          <c:tx>
            <c:strRef>
              <c:f>'Asbestos - Demo'!$O$8:$P$8</c:f>
              <c:strCache>
                <c:ptCount val="1"/>
                <c:pt idx="0">
                  <c:v>Cost V. SF Asbestos Removed</c:v>
                </c:pt>
              </c:strCache>
            </c:strRef>
          </c:tx>
          <c:xVal>
            <c:numRef>
              <c:f>'Asbestos - Demo'!$O$10:$O$26</c:f>
              <c:numCache>
                <c:formatCode>General</c:formatCode>
                <c:ptCount val="17"/>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numCache>
            </c:numRef>
          </c:xVal>
          <c:yVal>
            <c:numRef>
              <c:f>'Asbestos - Demo'!$P$10:$P$26</c:f>
              <c:numCache>
                <c:formatCode>0.0</c:formatCode>
                <c:ptCount val="17"/>
                <c:pt idx="0">
                  <c:v>21526.717557251912</c:v>
                </c:pt>
                <c:pt idx="1">
                  <c:v>43053.435114503824</c:v>
                </c:pt>
                <c:pt idx="2">
                  <c:v>64580.152671755728</c:v>
                </c:pt>
                <c:pt idx="3">
                  <c:v>86106.870229007647</c:v>
                </c:pt>
                <c:pt idx="4">
                  <c:v>107633.58778625955</c:v>
                </c:pt>
                <c:pt idx="5">
                  <c:v>129160.30534351146</c:v>
                </c:pt>
                <c:pt idx="6">
                  <c:v>150687.02290076338</c:v>
                </c:pt>
                <c:pt idx="7">
                  <c:v>172213.74045801529</c:v>
                </c:pt>
                <c:pt idx="8">
                  <c:v>193740.45801526718</c:v>
                </c:pt>
                <c:pt idx="9">
                  <c:v>215267.1755725191</c:v>
                </c:pt>
                <c:pt idx="10">
                  <c:v>236793.89312977102</c:v>
                </c:pt>
                <c:pt idx="11">
                  <c:v>258320.61068702291</c:v>
                </c:pt>
                <c:pt idx="12">
                  <c:v>279847.32824427483</c:v>
                </c:pt>
                <c:pt idx="13">
                  <c:v>301374.04580152675</c:v>
                </c:pt>
                <c:pt idx="14">
                  <c:v>322900.76335877867</c:v>
                </c:pt>
                <c:pt idx="15">
                  <c:v>344427.48091603059</c:v>
                </c:pt>
                <c:pt idx="16">
                  <c:v>365954.19847328245</c:v>
                </c:pt>
              </c:numCache>
            </c:numRef>
          </c:yVal>
          <c:smooth val="1"/>
        </c:ser>
        <c:dLbls>
          <c:showLegendKey val="0"/>
          <c:showVal val="0"/>
          <c:showCatName val="0"/>
          <c:showSerName val="0"/>
          <c:showPercent val="0"/>
          <c:showBubbleSize val="0"/>
        </c:dLbls>
        <c:axId val="172283520"/>
        <c:axId val="172284096"/>
      </c:scatterChart>
      <c:valAx>
        <c:axId val="172283520"/>
        <c:scaling>
          <c:orientation val="minMax"/>
        </c:scaling>
        <c:delete val="0"/>
        <c:axPos val="b"/>
        <c:title>
          <c:tx>
            <c:rich>
              <a:bodyPr/>
              <a:lstStyle/>
              <a:p>
                <a:pPr>
                  <a:defRPr/>
                </a:pPr>
                <a:r>
                  <a:rPr lang="en-US"/>
                  <a:t>SF Asbestos Removed</a:t>
                </a:r>
              </a:p>
            </c:rich>
          </c:tx>
          <c:layout/>
          <c:overlay val="0"/>
        </c:title>
        <c:numFmt formatCode="#,##0_);\(#,##0\)" sourceLinked="0"/>
        <c:majorTickMark val="out"/>
        <c:minorTickMark val="none"/>
        <c:tickLblPos val="nextTo"/>
        <c:crossAx val="172284096"/>
        <c:crosses val="autoZero"/>
        <c:crossBetween val="midCat"/>
      </c:valAx>
      <c:valAx>
        <c:axId val="172284096"/>
        <c:scaling>
          <c:orientation val="minMax"/>
        </c:scaling>
        <c:delete val="0"/>
        <c:axPos val="l"/>
        <c:majorGridlines/>
        <c:title>
          <c:tx>
            <c:rich>
              <a:bodyPr rot="-5400000" vert="horz"/>
              <a:lstStyle/>
              <a:p>
                <a:pPr>
                  <a:defRPr/>
                </a:pPr>
                <a:r>
                  <a:rPr lang="en-US"/>
                  <a:t>Cost</a:t>
                </a:r>
              </a:p>
            </c:rich>
          </c:tx>
          <c:layout/>
          <c:overlay val="0"/>
        </c:title>
        <c:numFmt formatCode="&quot;$&quot;#,##0" sourceLinked="0"/>
        <c:majorTickMark val="out"/>
        <c:minorTickMark val="none"/>
        <c:tickLblPos val="nextTo"/>
        <c:crossAx val="172283520"/>
        <c:crosses val="autoZero"/>
        <c:crossBetween val="midCat"/>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3D449-7257-4833-B49F-55A5C3D1536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258D51-345E-4954-9960-B4E8D6E2D584}">
      <dgm:prSet phldrT="[Text]"/>
      <dgm:spPr>
        <a:solidFill>
          <a:srgbClr val="FF0000"/>
        </a:solidFill>
      </dgm:spPr>
      <dgm:t>
        <a:bodyPr/>
        <a:lstStyle/>
        <a:p>
          <a:r>
            <a:rPr lang="en-US" b="1"/>
            <a:t>Owner</a:t>
          </a:r>
          <a:r>
            <a:rPr lang="en-US"/>
            <a:t> (</a:t>
          </a:r>
          <a:r>
            <a:rPr lang="en-US" b="1"/>
            <a:t>PSU/OPP</a:t>
          </a:r>
          <a:r>
            <a:rPr lang="en-US"/>
            <a:t>)</a:t>
          </a:r>
        </a:p>
      </dgm:t>
    </dgm:pt>
    <dgm:pt modelId="{68C7385A-2F3C-41E9-AE5D-48ED93FC59C6}" type="parTrans" cxnId="{A4FDA793-9F44-4E1B-863C-5C6ECD84D708}">
      <dgm:prSet/>
      <dgm:spPr/>
      <dgm:t>
        <a:bodyPr/>
        <a:lstStyle/>
        <a:p>
          <a:endParaRPr lang="en-US"/>
        </a:p>
      </dgm:t>
    </dgm:pt>
    <dgm:pt modelId="{D4ABF74E-B7E2-465D-8EC7-FC9917A25782}" type="sibTrans" cxnId="{A4FDA793-9F44-4E1B-863C-5C6ECD84D708}">
      <dgm:prSet/>
      <dgm:spPr/>
      <dgm:t>
        <a:bodyPr/>
        <a:lstStyle/>
        <a:p>
          <a:endParaRPr lang="en-US"/>
        </a:p>
      </dgm:t>
    </dgm:pt>
    <dgm:pt modelId="{A264111E-3DFA-476E-876B-33FCDB25F2FA}">
      <dgm:prSet phldrT="[Text]"/>
      <dgm:spPr/>
      <dgm:t>
        <a:bodyPr/>
        <a:lstStyle/>
        <a:p>
          <a:r>
            <a:rPr lang="en-US" b="1"/>
            <a:t>OPP Project Manager</a:t>
          </a:r>
          <a:endParaRPr lang="en-US"/>
        </a:p>
      </dgm:t>
    </dgm:pt>
    <dgm:pt modelId="{477B8FF2-7116-4CE4-9941-425439B88FF1}" type="parTrans" cxnId="{CB4F2BF0-FEFB-428C-948A-4F68AA235E95}">
      <dgm:prSet/>
      <dgm:spPr/>
      <dgm:t>
        <a:bodyPr/>
        <a:lstStyle/>
        <a:p>
          <a:endParaRPr lang="en-US"/>
        </a:p>
      </dgm:t>
    </dgm:pt>
    <dgm:pt modelId="{78A93997-A7EB-48EF-AAB1-D96D6E61AF17}" type="sibTrans" cxnId="{CB4F2BF0-FEFB-428C-948A-4F68AA235E95}">
      <dgm:prSet/>
      <dgm:spPr/>
      <dgm:t>
        <a:bodyPr/>
        <a:lstStyle/>
        <a:p>
          <a:endParaRPr lang="en-US"/>
        </a:p>
      </dgm:t>
    </dgm:pt>
    <dgm:pt modelId="{1C1F06F9-D964-469E-A490-A57E603BCC23}">
      <dgm:prSet phldrT="[Text]"/>
      <dgm:spPr>
        <a:solidFill>
          <a:srgbClr val="92D050"/>
        </a:solidFill>
      </dgm:spPr>
      <dgm:t>
        <a:bodyPr/>
        <a:lstStyle/>
        <a:p>
          <a:r>
            <a:rPr lang="en-US"/>
            <a:t>Construction Management Firm</a:t>
          </a:r>
        </a:p>
      </dgm:t>
    </dgm:pt>
    <dgm:pt modelId="{B1207175-8A7C-47F6-B646-0336FB10EFBB}" type="parTrans" cxnId="{13AC9EB8-4782-4CE8-A809-C1ACFB427F38}">
      <dgm:prSet/>
      <dgm:spPr/>
      <dgm:t>
        <a:bodyPr/>
        <a:lstStyle/>
        <a:p>
          <a:endParaRPr lang="en-US"/>
        </a:p>
      </dgm:t>
    </dgm:pt>
    <dgm:pt modelId="{79907412-0ED5-4A35-B1C3-0FFE19988321}" type="sibTrans" cxnId="{13AC9EB8-4782-4CE8-A809-C1ACFB427F38}">
      <dgm:prSet/>
      <dgm:spPr/>
      <dgm:t>
        <a:bodyPr/>
        <a:lstStyle/>
        <a:p>
          <a:endParaRPr lang="en-US"/>
        </a:p>
      </dgm:t>
    </dgm:pt>
    <dgm:pt modelId="{06947F76-61A6-4CA4-BD24-E3C941365009}">
      <dgm:prSet phldrT="[Text]"/>
      <dgm:spPr>
        <a:solidFill>
          <a:schemeClr val="accent6">
            <a:lumMod val="75000"/>
          </a:schemeClr>
        </a:solidFill>
      </dgm:spPr>
      <dgm:t>
        <a:bodyPr/>
        <a:lstStyle/>
        <a:p>
          <a:r>
            <a:rPr lang="en-US"/>
            <a:t>Steel Prime Contractor (DA)</a:t>
          </a:r>
        </a:p>
      </dgm:t>
    </dgm:pt>
    <dgm:pt modelId="{775221C8-E937-4E9C-A36D-0B00BBBC6EBA}" type="parTrans" cxnId="{3E4EF852-0C4B-4B67-8497-AB210A28DBB6}">
      <dgm:prSet/>
      <dgm:spPr/>
      <dgm:t>
        <a:bodyPr/>
        <a:lstStyle/>
        <a:p>
          <a:endParaRPr lang="en-US"/>
        </a:p>
      </dgm:t>
    </dgm:pt>
    <dgm:pt modelId="{1A62C861-1E5E-4992-A1C7-80B0B1CEA5FC}" type="sibTrans" cxnId="{3E4EF852-0C4B-4B67-8497-AB210A28DBB6}">
      <dgm:prSet/>
      <dgm:spPr/>
      <dgm:t>
        <a:bodyPr/>
        <a:lstStyle/>
        <a:p>
          <a:endParaRPr lang="en-US"/>
        </a:p>
      </dgm:t>
    </dgm:pt>
    <dgm:pt modelId="{4DD0A7FA-FA04-4294-B242-27E0C3163522}">
      <dgm:prSet phldrT="[Text]"/>
      <dgm:spPr>
        <a:solidFill>
          <a:schemeClr val="accent6">
            <a:lumMod val="75000"/>
          </a:schemeClr>
        </a:solidFill>
      </dgm:spPr>
      <dgm:t>
        <a:bodyPr/>
        <a:lstStyle/>
        <a:p>
          <a:r>
            <a:rPr lang="en-US"/>
            <a:t>All Subcontracors</a:t>
          </a:r>
        </a:p>
      </dgm:t>
    </dgm:pt>
    <dgm:pt modelId="{74F54015-A069-4ADA-B141-3A487D3BA490}" type="parTrans" cxnId="{8B54E85C-F1D9-4DFE-822F-83B6556105BA}">
      <dgm:prSet/>
      <dgm:spPr/>
      <dgm:t>
        <a:bodyPr/>
        <a:lstStyle/>
        <a:p>
          <a:endParaRPr lang="en-US"/>
        </a:p>
      </dgm:t>
    </dgm:pt>
    <dgm:pt modelId="{9312C421-3191-4AD4-BAFC-0D100325626E}" type="sibTrans" cxnId="{8B54E85C-F1D9-4DFE-822F-83B6556105BA}">
      <dgm:prSet/>
      <dgm:spPr/>
      <dgm:t>
        <a:bodyPr/>
        <a:lstStyle/>
        <a:p>
          <a:endParaRPr lang="en-US"/>
        </a:p>
      </dgm:t>
    </dgm:pt>
    <dgm:pt modelId="{06FE5EC9-EA43-47CF-AAC7-14D8D5EDB52F}" type="pres">
      <dgm:prSet presAssocID="{0EC3D449-7257-4833-B49F-55A5C3D1536D}" presName="hierChild1" presStyleCnt="0">
        <dgm:presLayoutVars>
          <dgm:orgChart val="1"/>
          <dgm:chPref val="1"/>
          <dgm:dir/>
          <dgm:animOne val="branch"/>
          <dgm:animLvl val="lvl"/>
          <dgm:resizeHandles/>
        </dgm:presLayoutVars>
      </dgm:prSet>
      <dgm:spPr/>
      <dgm:t>
        <a:bodyPr/>
        <a:lstStyle/>
        <a:p>
          <a:endParaRPr lang="en-US"/>
        </a:p>
      </dgm:t>
    </dgm:pt>
    <dgm:pt modelId="{1B128F04-288D-46A0-AF2D-BC9DBF969B31}" type="pres">
      <dgm:prSet presAssocID="{9E258D51-345E-4954-9960-B4E8D6E2D584}" presName="hierRoot1" presStyleCnt="0">
        <dgm:presLayoutVars>
          <dgm:hierBranch val="init"/>
        </dgm:presLayoutVars>
      </dgm:prSet>
      <dgm:spPr/>
    </dgm:pt>
    <dgm:pt modelId="{7ED91E6C-9D1E-4322-B9B5-F43823CD66C8}" type="pres">
      <dgm:prSet presAssocID="{9E258D51-345E-4954-9960-B4E8D6E2D584}" presName="rootComposite1" presStyleCnt="0"/>
      <dgm:spPr/>
    </dgm:pt>
    <dgm:pt modelId="{7BC80AC6-8589-451E-9948-68B551080A20}" type="pres">
      <dgm:prSet presAssocID="{9E258D51-345E-4954-9960-B4E8D6E2D584}" presName="rootText1" presStyleLbl="node0" presStyleIdx="0" presStyleCnt="1">
        <dgm:presLayoutVars>
          <dgm:chPref val="3"/>
        </dgm:presLayoutVars>
      </dgm:prSet>
      <dgm:spPr/>
      <dgm:t>
        <a:bodyPr/>
        <a:lstStyle/>
        <a:p>
          <a:endParaRPr lang="en-US"/>
        </a:p>
      </dgm:t>
    </dgm:pt>
    <dgm:pt modelId="{65637763-A8BE-4A9C-9620-3A29B760FFF8}" type="pres">
      <dgm:prSet presAssocID="{9E258D51-345E-4954-9960-B4E8D6E2D584}" presName="rootConnector1" presStyleLbl="node1" presStyleIdx="0" presStyleCnt="0"/>
      <dgm:spPr/>
      <dgm:t>
        <a:bodyPr/>
        <a:lstStyle/>
        <a:p>
          <a:endParaRPr lang="en-US"/>
        </a:p>
      </dgm:t>
    </dgm:pt>
    <dgm:pt modelId="{9A98F130-8887-4945-8E8E-6B21DF696E9D}" type="pres">
      <dgm:prSet presAssocID="{9E258D51-345E-4954-9960-B4E8D6E2D584}" presName="hierChild2" presStyleCnt="0"/>
      <dgm:spPr/>
    </dgm:pt>
    <dgm:pt modelId="{0DC53610-9539-4BC0-AEDA-D0A2DD604181}" type="pres">
      <dgm:prSet presAssocID="{477B8FF2-7116-4CE4-9941-425439B88FF1}" presName="Name37" presStyleLbl="parChTrans1D2" presStyleIdx="0" presStyleCnt="1"/>
      <dgm:spPr/>
      <dgm:t>
        <a:bodyPr/>
        <a:lstStyle/>
        <a:p>
          <a:endParaRPr lang="en-US"/>
        </a:p>
      </dgm:t>
    </dgm:pt>
    <dgm:pt modelId="{B32417A0-6E33-45F8-B7F0-84376234228E}" type="pres">
      <dgm:prSet presAssocID="{A264111E-3DFA-476E-876B-33FCDB25F2FA}" presName="hierRoot2" presStyleCnt="0">
        <dgm:presLayoutVars>
          <dgm:hierBranch val="init"/>
        </dgm:presLayoutVars>
      </dgm:prSet>
      <dgm:spPr/>
    </dgm:pt>
    <dgm:pt modelId="{6D3E8F85-C4E8-4622-B9DD-88BEE35C6BFC}" type="pres">
      <dgm:prSet presAssocID="{A264111E-3DFA-476E-876B-33FCDB25F2FA}" presName="rootComposite" presStyleCnt="0"/>
      <dgm:spPr/>
    </dgm:pt>
    <dgm:pt modelId="{4C920C52-0975-4F90-834C-670E9EF2625E}" type="pres">
      <dgm:prSet presAssocID="{A264111E-3DFA-476E-876B-33FCDB25F2FA}" presName="rootText" presStyleLbl="node2" presStyleIdx="0" presStyleCnt="1" custLinFactNeighborX="-2114" custLinFactNeighborY="2719">
        <dgm:presLayoutVars>
          <dgm:chPref val="3"/>
        </dgm:presLayoutVars>
      </dgm:prSet>
      <dgm:spPr/>
      <dgm:t>
        <a:bodyPr/>
        <a:lstStyle/>
        <a:p>
          <a:endParaRPr lang="en-US"/>
        </a:p>
      </dgm:t>
    </dgm:pt>
    <dgm:pt modelId="{C993C010-7765-4849-92CB-77AA3C89CC83}" type="pres">
      <dgm:prSet presAssocID="{A264111E-3DFA-476E-876B-33FCDB25F2FA}" presName="rootConnector" presStyleLbl="node2" presStyleIdx="0" presStyleCnt="1"/>
      <dgm:spPr/>
      <dgm:t>
        <a:bodyPr/>
        <a:lstStyle/>
        <a:p>
          <a:endParaRPr lang="en-US"/>
        </a:p>
      </dgm:t>
    </dgm:pt>
    <dgm:pt modelId="{62CD248E-A9BD-4506-B14C-03D4F95B21BC}" type="pres">
      <dgm:prSet presAssocID="{A264111E-3DFA-476E-876B-33FCDB25F2FA}" presName="hierChild4" presStyleCnt="0"/>
      <dgm:spPr/>
    </dgm:pt>
    <dgm:pt modelId="{1D5EE776-E320-47BC-A855-9734837EEC62}" type="pres">
      <dgm:prSet presAssocID="{B1207175-8A7C-47F6-B646-0336FB10EFBB}" presName="Name37" presStyleLbl="parChTrans1D3" presStyleIdx="0" presStyleCnt="3"/>
      <dgm:spPr/>
      <dgm:t>
        <a:bodyPr/>
        <a:lstStyle/>
        <a:p>
          <a:endParaRPr lang="en-US"/>
        </a:p>
      </dgm:t>
    </dgm:pt>
    <dgm:pt modelId="{2F69A72C-2B4F-43F1-8076-811D2D35AD8A}" type="pres">
      <dgm:prSet presAssocID="{1C1F06F9-D964-469E-A490-A57E603BCC23}" presName="hierRoot2" presStyleCnt="0">
        <dgm:presLayoutVars>
          <dgm:hierBranch val="init"/>
        </dgm:presLayoutVars>
      </dgm:prSet>
      <dgm:spPr/>
    </dgm:pt>
    <dgm:pt modelId="{98B9315E-05C3-4485-86A6-F64D5D71C2C5}" type="pres">
      <dgm:prSet presAssocID="{1C1F06F9-D964-469E-A490-A57E603BCC23}" presName="rootComposite" presStyleCnt="0"/>
      <dgm:spPr/>
    </dgm:pt>
    <dgm:pt modelId="{2030DC5D-0345-4FAD-874C-E8362A728BA6}" type="pres">
      <dgm:prSet presAssocID="{1C1F06F9-D964-469E-A490-A57E603BCC23}" presName="rootText" presStyleLbl="node3" presStyleIdx="0" presStyleCnt="3">
        <dgm:presLayoutVars>
          <dgm:chPref val="3"/>
        </dgm:presLayoutVars>
      </dgm:prSet>
      <dgm:spPr/>
      <dgm:t>
        <a:bodyPr/>
        <a:lstStyle/>
        <a:p>
          <a:endParaRPr lang="en-US"/>
        </a:p>
      </dgm:t>
    </dgm:pt>
    <dgm:pt modelId="{C06A316D-3219-4CDE-8FC1-3EFB79544678}" type="pres">
      <dgm:prSet presAssocID="{1C1F06F9-D964-469E-A490-A57E603BCC23}" presName="rootConnector" presStyleLbl="node3" presStyleIdx="0" presStyleCnt="3"/>
      <dgm:spPr/>
      <dgm:t>
        <a:bodyPr/>
        <a:lstStyle/>
        <a:p>
          <a:endParaRPr lang="en-US"/>
        </a:p>
      </dgm:t>
    </dgm:pt>
    <dgm:pt modelId="{FCD3CF13-95F6-46FE-A8EA-12D7FB57851E}" type="pres">
      <dgm:prSet presAssocID="{1C1F06F9-D964-469E-A490-A57E603BCC23}" presName="hierChild4" presStyleCnt="0"/>
      <dgm:spPr/>
    </dgm:pt>
    <dgm:pt modelId="{58E97B7B-1A87-41BA-A071-38F9A62F9A6D}" type="pres">
      <dgm:prSet presAssocID="{1C1F06F9-D964-469E-A490-A57E603BCC23}" presName="hierChild5" presStyleCnt="0"/>
      <dgm:spPr/>
    </dgm:pt>
    <dgm:pt modelId="{75BC2C32-0C99-44C7-BFAE-F01C8FA7C248}" type="pres">
      <dgm:prSet presAssocID="{74F54015-A069-4ADA-B141-3A487D3BA490}" presName="Name37" presStyleLbl="parChTrans1D3" presStyleIdx="1" presStyleCnt="3"/>
      <dgm:spPr/>
      <dgm:t>
        <a:bodyPr/>
        <a:lstStyle/>
        <a:p>
          <a:endParaRPr lang="en-US"/>
        </a:p>
      </dgm:t>
    </dgm:pt>
    <dgm:pt modelId="{A025727C-8316-42BB-9A07-76CAB1581CF3}" type="pres">
      <dgm:prSet presAssocID="{4DD0A7FA-FA04-4294-B242-27E0C3163522}" presName="hierRoot2" presStyleCnt="0">
        <dgm:presLayoutVars>
          <dgm:hierBranch val="init"/>
        </dgm:presLayoutVars>
      </dgm:prSet>
      <dgm:spPr/>
    </dgm:pt>
    <dgm:pt modelId="{E5ACD559-2B85-4CF5-BEC2-BE19913B8544}" type="pres">
      <dgm:prSet presAssocID="{4DD0A7FA-FA04-4294-B242-27E0C3163522}" presName="rootComposite" presStyleCnt="0"/>
      <dgm:spPr/>
    </dgm:pt>
    <dgm:pt modelId="{6655677C-A156-48C2-B994-77AA027357BE}" type="pres">
      <dgm:prSet presAssocID="{4DD0A7FA-FA04-4294-B242-27E0C3163522}" presName="rootText" presStyleLbl="node3" presStyleIdx="1" presStyleCnt="3">
        <dgm:presLayoutVars>
          <dgm:chPref val="3"/>
        </dgm:presLayoutVars>
      </dgm:prSet>
      <dgm:spPr/>
      <dgm:t>
        <a:bodyPr/>
        <a:lstStyle/>
        <a:p>
          <a:endParaRPr lang="en-US"/>
        </a:p>
      </dgm:t>
    </dgm:pt>
    <dgm:pt modelId="{73451230-1E64-4D5A-9F5E-9EBE14BEC369}" type="pres">
      <dgm:prSet presAssocID="{4DD0A7FA-FA04-4294-B242-27E0C3163522}" presName="rootConnector" presStyleLbl="node3" presStyleIdx="1" presStyleCnt="3"/>
      <dgm:spPr/>
      <dgm:t>
        <a:bodyPr/>
        <a:lstStyle/>
        <a:p>
          <a:endParaRPr lang="en-US"/>
        </a:p>
      </dgm:t>
    </dgm:pt>
    <dgm:pt modelId="{6056B17E-DF13-4662-9CDF-8C1FE04BEA8A}" type="pres">
      <dgm:prSet presAssocID="{4DD0A7FA-FA04-4294-B242-27E0C3163522}" presName="hierChild4" presStyleCnt="0"/>
      <dgm:spPr/>
    </dgm:pt>
    <dgm:pt modelId="{045CC2A2-C853-44FF-8477-14299F890802}" type="pres">
      <dgm:prSet presAssocID="{4DD0A7FA-FA04-4294-B242-27E0C3163522}" presName="hierChild5" presStyleCnt="0"/>
      <dgm:spPr/>
    </dgm:pt>
    <dgm:pt modelId="{31570A6C-C90E-4FCF-8B84-DF3A6CFE8020}" type="pres">
      <dgm:prSet presAssocID="{775221C8-E937-4E9C-A36D-0B00BBBC6EBA}" presName="Name37" presStyleLbl="parChTrans1D3" presStyleIdx="2" presStyleCnt="3"/>
      <dgm:spPr/>
      <dgm:t>
        <a:bodyPr/>
        <a:lstStyle/>
        <a:p>
          <a:endParaRPr lang="en-US"/>
        </a:p>
      </dgm:t>
    </dgm:pt>
    <dgm:pt modelId="{F1ECC611-B897-4714-B841-DC8BB4AF4762}" type="pres">
      <dgm:prSet presAssocID="{06947F76-61A6-4CA4-BD24-E3C941365009}" presName="hierRoot2" presStyleCnt="0">
        <dgm:presLayoutVars>
          <dgm:hierBranch val="init"/>
        </dgm:presLayoutVars>
      </dgm:prSet>
      <dgm:spPr/>
    </dgm:pt>
    <dgm:pt modelId="{B664C4C5-D845-4A78-91BB-8DE7FF6120EB}" type="pres">
      <dgm:prSet presAssocID="{06947F76-61A6-4CA4-BD24-E3C941365009}" presName="rootComposite" presStyleCnt="0"/>
      <dgm:spPr/>
    </dgm:pt>
    <dgm:pt modelId="{209098C6-D745-45EE-8D79-15F24C769A06}" type="pres">
      <dgm:prSet presAssocID="{06947F76-61A6-4CA4-BD24-E3C941365009}" presName="rootText" presStyleLbl="node3" presStyleIdx="2" presStyleCnt="3">
        <dgm:presLayoutVars>
          <dgm:chPref val="3"/>
        </dgm:presLayoutVars>
      </dgm:prSet>
      <dgm:spPr/>
      <dgm:t>
        <a:bodyPr/>
        <a:lstStyle/>
        <a:p>
          <a:endParaRPr lang="en-US"/>
        </a:p>
      </dgm:t>
    </dgm:pt>
    <dgm:pt modelId="{787C2962-979E-4355-AF16-F5225B4AA1B5}" type="pres">
      <dgm:prSet presAssocID="{06947F76-61A6-4CA4-BD24-E3C941365009}" presName="rootConnector" presStyleLbl="node3" presStyleIdx="2" presStyleCnt="3"/>
      <dgm:spPr/>
      <dgm:t>
        <a:bodyPr/>
        <a:lstStyle/>
        <a:p>
          <a:endParaRPr lang="en-US"/>
        </a:p>
      </dgm:t>
    </dgm:pt>
    <dgm:pt modelId="{16759141-99B3-46C0-BA77-81B8177FEF6B}" type="pres">
      <dgm:prSet presAssocID="{06947F76-61A6-4CA4-BD24-E3C941365009}" presName="hierChild4" presStyleCnt="0"/>
      <dgm:spPr/>
    </dgm:pt>
    <dgm:pt modelId="{8ED59CD8-90D9-4BA0-8367-78C1A7D8BAA0}" type="pres">
      <dgm:prSet presAssocID="{06947F76-61A6-4CA4-BD24-E3C941365009}" presName="hierChild5" presStyleCnt="0"/>
      <dgm:spPr/>
    </dgm:pt>
    <dgm:pt modelId="{DFF69FDB-4922-473B-82A3-EC387899A546}" type="pres">
      <dgm:prSet presAssocID="{A264111E-3DFA-476E-876B-33FCDB25F2FA}" presName="hierChild5" presStyleCnt="0"/>
      <dgm:spPr/>
    </dgm:pt>
    <dgm:pt modelId="{37709D8D-3CF8-44A7-892D-2B5E37EF3C66}" type="pres">
      <dgm:prSet presAssocID="{9E258D51-345E-4954-9960-B4E8D6E2D584}" presName="hierChild3" presStyleCnt="0"/>
      <dgm:spPr/>
    </dgm:pt>
  </dgm:ptLst>
  <dgm:cxnLst>
    <dgm:cxn modelId="{086CD7BF-DFB2-410E-91A0-CDE33FB822A9}" type="presOf" srcId="{06947F76-61A6-4CA4-BD24-E3C941365009}" destId="{209098C6-D745-45EE-8D79-15F24C769A06}" srcOrd="0" destOrd="0" presId="urn:microsoft.com/office/officeart/2005/8/layout/orgChart1"/>
    <dgm:cxn modelId="{6CC63707-B994-40EF-A85E-D08412A6EC84}" type="presOf" srcId="{1C1F06F9-D964-469E-A490-A57E603BCC23}" destId="{2030DC5D-0345-4FAD-874C-E8362A728BA6}" srcOrd="0" destOrd="0" presId="urn:microsoft.com/office/officeart/2005/8/layout/orgChart1"/>
    <dgm:cxn modelId="{F3AD8C1E-44D1-46B3-A5CB-9FF37F81A07A}" type="presOf" srcId="{775221C8-E937-4E9C-A36D-0B00BBBC6EBA}" destId="{31570A6C-C90E-4FCF-8B84-DF3A6CFE8020}" srcOrd="0" destOrd="0" presId="urn:microsoft.com/office/officeart/2005/8/layout/orgChart1"/>
    <dgm:cxn modelId="{9A4071DB-A0AB-4AC8-82BE-9E607E7A65A6}" type="presOf" srcId="{4DD0A7FA-FA04-4294-B242-27E0C3163522}" destId="{6655677C-A156-48C2-B994-77AA027357BE}" srcOrd="0" destOrd="0" presId="urn:microsoft.com/office/officeart/2005/8/layout/orgChart1"/>
    <dgm:cxn modelId="{13AC9EB8-4782-4CE8-A809-C1ACFB427F38}" srcId="{A264111E-3DFA-476E-876B-33FCDB25F2FA}" destId="{1C1F06F9-D964-469E-A490-A57E603BCC23}" srcOrd="0" destOrd="0" parTransId="{B1207175-8A7C-47F6-B646-0336FB10EFBB}" sibTransId="{79907412-0ED5-4A35-B1C3-0FFE19988321}"/>
    <dgm:cxn modelId="{8AC012AF-FAFE-4925-B52B-85ADC103B4FE}" type="presOf" srcId="{9E258D51-345E-4954-9960-B4E8D6E2D584}" destId="{65637763-A8BE-4A9C-9620-3A29B760FFF8}" srcOrd="1" destOrd="0" presId="urn:microsoft.com/office/officeart/2005/8/layout/orgChart1"/>
    <dgm:cxn modelId="{0EB6D0DD-58EC-4AF6-9F1B-E9F91C640495}" type="presOf" srcId="{9E258D51-345E-4954-9960-B4E8D6E2D584}" destId="{7BC80AC6-8589-451E-9948-68B551080A20}" srcOrd="0" destOrd="0" presId="urn:microsoft.com/office/officeart/2005/8/layout/orgChart1"/>
    <dgm:cxn modelId="{FBD9B066-706A-4BCD-BF4F-2B8DDBA6244A}" type="presOf" srcId="{1C1F06F9-D964-469E-A490-A57E603BCC23}" destId="{C06A316D-3219-4CDE-8FC1-3EFB79544678}" srcOrd="1" destOrd="0" presId="urn:microsoft.com/office/officeart/2005/8/layout/orgChart1"/>
    <dgm:cxn modelId="{3E4EF852-0C4B-4B67-8497-AB210A28DBB6}" srcId="{A264111E-3DFA-476E-876B-33FCDB25F2FA}" destId="{06947F76-61A6-4CA4-BD24-E3C941365009}" srcOrd="2" destOrd="0" parTransId="{775221C8-E937-4E9C-A36D-0B00BBBC6EBA}" sibTransId="{1A62C861-1E5E-4992-A1C7-80B0B1CEA5FC}"/>
    <dgm:cxn modelId="{C6E5ECE1-FEDC-44A0-ADFE-97C12347CB79}" type="presOf" srcId="{4DD0A7FA-FA04-4294-B242-27E0C3163522}" destId="{73451230-1E64-4D5A-9F5E-9EBE14BEC369}" srcOrd="1" destOrd="0" presId="urn:microsoft.com/office/officeart/2005/8/layout/orgChart1"/>
    <dgm:cxn modelId="{124A3EE2-96E8-4959-AD11-56EE83356BF4}" type="presOf" srcId="{A264111E-3DFA-476E-876B-33FCDB25F2FA}" destId="{4C920C52-0975-4F90-834C-670E9EF2625E}" srcOrd="0" destOrd="0" presId="urn:microsoft.com/office/officeart/2005/8/layout/orgChart1"/>
    <dgm:cxn modelId="{CB4F2BF0-FEFB-428C-948A-4F68AA235E95}" srcId="{9E258D51-345E-4954-9960-B4E8D6E2D584}" destId="{A264111E-3DFA-476E-876B-33FCDB25F2FA}" srcOrd="0" destOrd="0" parTransId="{477B8FF2-7116-4CE4-9941-425439B88FF1}" sibTransId="{78A93997-A7EB-48EF-AAB1-D96D6E61AF17}"/>
    <dgm:cxn modelId="{BD444B41-AA3E-43B4-BF8B-61AEF0DAC8BE}" type="presOf" srcId="{0EC3D449-7257-4833-B49F-55A5C3D1536D}" destId="{06FE5EC9-EA43-47CF-AAC7-14D8D5EDB52F}" srcOrd="0" destOrd="0" presId="urn:microsoft.com/office/officeart/2005/8/layout/orgChart1"/>
    <dgm:cxn modelId="{7EF1DB41-995F-4F8B-AFCA-FC648759F7AE}" type="presOf" srcId="{74F54015-A069-4ADA-B141-3A487D3BA490}" destId="{75BC2C32-0C99-44C7-BFAE-F01C8FA7C248}" srcOrd="0" destOrd="0" presId="urn:microsoft.com/office/officeart/2005/8/layout/orgChart1"/>
    <dgm:cxn modelId="{FAC78AB0-4D6D-4CFB-BA2B-97990173FADB}" type="presOf" srcId="{06947F76-61A6-4CA4-BD24-E3C941365009}" destId="{787C2962-979E-4355-AF16-F5225B4AA1B5}" srcOrd="1" destOrd="0" presId="urn:microsoft.com/office/officeart/2005/8/layout/orgChart1"/>
    <dgm:cxn modelId="{5FA8F223-8F39-45AC-8F0E-6C04D3AB10B6}" type="presOf" srcId="{A264111E-3DFA-476E-876B-33FCDB25F2FA}" destId="{C993C010-7765-4849-92CB-77AA3C89CC83}" srcOrd="1" destOrd="0" presId="urn:microsoft.com/office/officeart/2005/8/layout/orgChart1"/>
    <dgm:cxn modelId="{B0F8AC5F-4A98-4E91-B1B0-F0B491695BE9}" type="presOf" srcId="{B1207175-8A7C-47F6-B646-0336FB10EFBB}" destId="{1D5EE776-E320-47BC-A855-9734837EEC62}" srcOrd="0" destOrd="0" presId="urn:microsoft.com/office/officeart/2005/8/layout/orgChart1"/>
    <dgm:cxn modelId="{251DFC39-206D-4200-A83E-9BF93BF924B8}" type="presOf" srcId="{477B8FF2-7116-4CE4-9941-425439B88FF1}" destId="{0DC53610-9539-4BC0-AEDA-D0A2DD604181}" srcOrd="0" destOrd="0" presId="urn:microsoft.com/office/officeart/2005/8/layout/orgChart1"/>
    <dgm:cxn modelId="{A4FDA793-9F44-4E1B-863C-5C6ECD84D708}" srcId="{0EC3D449-7257-4833-B49F-55A5C3D1536D}" destId="{9E258D51-345E-4954-9960-B4E8D6E2D584}" srcOrd="0" destOrd="0" parTransId="{68C7385A-2F3C-41E9-AE5D-48ED93FC59C6}" sibTransId="{D4ABF74E-B7E2-465D-8EC7-FC9917A25782}"/>
    <dgm:cxn modelId="{8B54E85C-F1D9-4DFE-822F-83B6556105BA}" srcId="{A264111E-3DFA-476E-876B-33FCDB25F2FA}" destId="{4DD0A7FA-FA04-4294-B242-27E0C3163522}" srcOrd="1" destOrd="0" parTransId="{74F54015-A069-4ADA-B141-3A487D3BA490}" sibTransId="{9312C421-3191-4AD4-BAFC-0D100325626E}"/>
    <dgm:cxn modelId="{8757683D-E1B2-4375-8381-1F849B7A98DA}" type="presParOf" srcId="{06FE5EC9-EA43-47CF-AAC7-14D8D5EDB52F}" destId="{1B128F04-288D-46A0-AF2D-BC9DBF969B31}" srcOrd="0" destOrd="0" presId="urn:microsoft.com/office/officeart/2005/8/layout/orgChart1"/>
    <dgm:cxn modelId="{D9BFC0D0-9DFF-4ECA-B6A2-9B0CD9E558B2}" type="presParOf" srcId="{1B128F04-288D-46A0-AF2D-BC9DBF969B31}" destId="{7ED91E6C-9D1E-4322-B9B5-F43823CD66C8}" srcOrd="0" destOrd="0" presId="urn:microsoft.com/office/officeart/2005/8/layout/orgChart1"/>
    <dgm:cxn modelId="{541A8D8E-659A-4057-9BE7-FF260A52ABFB}" type="presParOf" srcId="{7ED91E6C-9D1E-4322-B9B5-F43823CD66C8}" destId="{7BC80AC6-8589-451E-9948-68B551080A20}" srcOrd="0" destOrd="0" presId="urn:microsoft.com/office/officeart/2005/8/layout/orgChart1"/>
    <dgm:cxn modelId="{4C1BE5A9-AFAC-427D-9844-9E41610DF030}" type="presParOf" srcId="{7ED91E6C-9D1E-4322-B9B5-F43823CD66C8}" destId="{65637763-A8BE-4A9C-9620-3A29B760FFF8}" srcOrd="1" destOrd="0" presId="urn:microsoft.com/office/officeart/2005/8/layout/orgChart1"/>
    <dgm:cxn modelId="{4951D33E-BF92-4D97-94EB-846BB575B8F2}" type="presParOf" srcId="{1B128F04-288D-46A0-AF2D-BC9DBF969B31}" destId="{9A98F130-8887-4945-8E8E-6B21DF696E9D}" srcOrd="1" destOrd="0" presId="urn:microsoft.com/office/officeart/2005/8/layout/orgChart1"/>
    <dgm:cxn modelId="{00BE6C81-F07E-487E-97FB-6E4374554A5B}" type="presParOf" srcId="{9A98F130-8887-4945-8E8E-6B21DF696E9D}" destId="{0DC53610-9539-4BC0-AEDA-D0A2DD604181}" srcOrd="0" destOrd="0" presId="urn:microsoft.com/office/officeart/2005/8/layout/orgChart1"/>
    <dgm:cxn modelId="{F38B5C8F-71FE-429E-8345-7338071D7E0A}" type="presParOf" srcId="{9A98F130-8887-4945-8E8E-6B21DF696E9D}" destId="{B32417A0-6E33-45F8-B7F0-84376234228E}" srcOrd="1" destOrd="0" presId="urn:microsoft.com/office/officeart/2005/8/layout/orgChart1"/>
    <dgm:cxn modelId="{ECA32C08-8048-4FF4-8E8E-B59B81CCAC6A}" type="presParOf" srcId="{B32417A0-6E33-45F8-B7F0-84376234228E}" destId="{6D3E8F85-C4E8-4622-B9DD-88BEE35C6BFC}" srcOrd="0" destOrd="0" presId="urn:microsoft.com/office/officeart/2005/8/layout/orgChart1"/>
    <dgm:cxn modelId="{44660F3C-1D8B-4E0F-9A8D-8978462FA82E}" type="presParOf" srcId="{6D3E8F85-C4E8-4622-B9DD-88BEE35C6BFC}" destId="{4C920C52-0975-4F90-834C-670E9EF2625E}" srcOrd="0" destOrd="0" presId="urn:microsoft.com/office/officeart/2005/8/layout/orgChart1"/>
    <dgm:cxn modelId="{16B7D382-CAEF-4382-88E7-682742568C57}" type="presParOf" srcId="{6D3E8F85-C4E8-4622-B9DD-88BEE35C6BFC}" destId="{C993C010-7765-4849-92CB-77AA3C89CC83}" srcOrd="1" destOrd="0" presId="urn:microsoft.com/office/officeart/2005/8/layout/orgChart1"/>
    <dgm:cxn modelId="{2BF10CBE-BD7B-4F01-979A-1F6F906B090F}" type="presParOf" srcId="{B32417A0-6E33-45F8-B7F0-84376234228E}" destId="{62CD248E-A9BD-4506-B14C-03D4F95B21BC}" srcOrd="1" destOrd="0" presId="urn:microsoft.com/office/officeart/2005/8/layout/orgChart1"/>
    <dgm:cxn modelId="{92B39235-3401-4F6A-AE88-8EC2CB1B87D3}" type="presParOf" srcId="{62CD248E-A9BD-4506-B14C-03D4F95B21BC}" destId="{1D5EE776-E320-47BC-A855-9734837EEC62}" srcOrd="0" destOrd="0" presId="urn:microsoft.com/office/officeart/2005/8/layout/orgChart1"/>
    <dgm:cxn modelId="{C16D5C67-C5CC-49CF-BE93-C35712845FC7}" type="presParOf" srcId="{62CD248E-A9BD-4506-B14C-03D4F95B21BC}" destId="{2F69A72C-2B4F-43F1-8076-811D2D35AD8A}" srcOrd="1" destOrd="0" presId="urn:microsoft.com/office/officeart/2005/8/layout/orgChart1"/>
    <dgm:cxn modelId="{408AA3C0-3FD8-4B1D-B619-741DA12C88A9}" type="presParOf" srcId="{2F69A72C-2B4F-43F1-8076-811D2D35AD8A}" destId="{98B9315E-05C3-4485-86A6-F64D5D71C2C5}" srcOrd="0" destOrd="0" presId="urn:microsoft.com/office/officeart/2005/8/layout/orgChart1"/>
    <dgm:cxn modelId="{D495A670-3C59-4B6E-8ECA-495293ECC9DF}" type="presParOf" srcId="{98B9315E-05C3-4485-86A6-F64D5D71C2C5}" destId="{2030DC5D-0345-4FAD-874C-E8362A728BA6}" srcOrd="0" destOrd="0" presId="urn:microsoft.com/office/officeart/2005/8/layout/orgChart1"/>
    <dgm:cxn modelId="{6E2C17F8-B3F2-4B69-9CB0-22A2E8845895}" type="presParOf" srcId="{98B9315E-05C3-4485-86A6-F64D5D71C2C5}" destId="{C06A316D-3219-4CDE-8FC1-3EFB79544678}" srcOrd="1" destOrd="0" presId="urn:microsoft.com/office/officeart/2005/8/layout/orgChart1"/>
    <dgm:cxn modelId="{F3949782-05B7-47FB-8563-4608B06CA23E}" type="presParOf" srcId="{2F69A72C-2B4F-43F1-8076-811D2D35AD8A}" destId="{FCD3CF13-95F6-46FE-A8EA-12D7FB57851E}" srcOrd="1" destOrd="0" presId="urn:microsoft.com/office/officeart/2005/8/layout/orgChart1"/>
    <dgm:cxn modelId="{DB8C34CF-BCC0-419C-B25B-81372C86F636}" type="presParOf" srcId="{2F69A72C-2B4F-43F1-8076-811D2D35AD8A}" destId="{58E97B7B-1A87-41BA-A071-38F9A62F9A6D}" srcOrd="2" destOrd="0" presId="urn:microsoft.com/office/officeart/2005/8/layout/orgChart1"/>
    <dgm:cxn modelId="{F4862BCC-ED79-41C2-8D67-100557427A06}" type="presParOf" srcId="{62CD248E-A9BD-4506-B14C-03D4F95B21BC}" destId="{75BC2C32-0C99-44C7-BFAE-F01C8FA7C248}" srcOrd="2" destOrd="0" presId="urn:microsoft.com/office/officeart/2005/8/layout/orgChart1"/>
    <dgm:cxn modelId="{01D14311-C9D8-4E2E-B409-8F879ED4A2D7}" type="presParOf" srcId="{62CD248E-A9BD-4506-B14C-03D4F95B21BC}" destId="{A025727C-8316-42BB-9A07-76CAB1581CF3}" srcOrd="3" destOrd="0" presId="urn:microsoft.com/office/officeart/2005/8/layout/orgChart1"/>
    <dgm:cxn modelId="{5175B5C8-2B28-46D9-8ED6-06E47535F0B7}" type="presParOf" srcId="{A025727C-8316-42BB-9A07-76CAB1581CF3}" destId="{E5ACD559-2B85-4CF5-BEC2-BE19913B8544}" srcOrd="0" destOrd="0" presId="urn:microsoft.com/office/officeart/2005/8/layout/orgChart1"/>
    <dgm:cxn modelId="{8CA0B82D-710A-4A5A-BAD4-B5E7B9F1A1CA}" type="presParOf" srcId="{E5ACD559-2B85-4CF5-BEC2-BE19913B8544}" destId="{6655677C-A156-48C2-B994-77AA027357BE}" srcOrd="0" destOrd="0" presId="urn:microsoft.com/office/officeart/2005/8/layout/orgChart1"/>
    <dgm:cxn modelId="{36913939-454E-4AC5-B890-CCB7FF491BAA}" type="presParOf" srcId="{E5ACD559-2B85-4CF5-BEC2-BE19913B8544}" destId="{73451230-1E64-4D5A-9F5E-9EBE14BEC369}" srcOrd="1" destOrd="0" presId="urn:microsoft.com/office/officeart/2005/8/layout/orgChart1"/>
    <dgm:cxn modelId="{E37B5202-8AA7-4B69-92E6-20AF02E87C3D}" type="presParOf" srcId="{A025727C-8316-42BB-9A07-76CAB1581CF3}" destId="{6056B17E-DF13-4662-9CDF-8C1FE04BEA8A}" srcOrd="1" destOrd="0" presId="urn:microsoft.com/office/officeart/2005/8/layout/orgChart1"/>
    <dgm:cxn modelId="{4BF4A9B0-8A41-43BC-B2A1-A354D3F0D78D}" type="presParOf" srcId="{A025727C-8316-42BB-9A07-76CAB1581CF3}" destId="{045CC2A2-C853-44FF-8477-14299F890802}" srcOrd="2" destOrd="0" presId="urn:microsoft.com/office/officeart/2005/8/layout/orgChart1"/>
    <dgm:cxn modelId="{4E9A2A57-B4D4-4C6C-B69F-9BA6EA645F16}" type="presParOf" srcId="{62CD248E-A9BD-4506-B14C-03D4F95B21BC}" destId="{31570A6C-C90E-4FCF-8B84-DF3A6CFE8020}" srcOrd="4" destOrd="0" presId="urn:microsoft.com/office/officeart/2005/8/layout/orgChart1"/>
    <dgm:cxn modelId="{EE98168F-2CE3-4B66-84CA-A79DFE2D3594}" type="presParOf" srcId="{62CD248E-A9BD-4506-B14C-03D4F95B21BC}" destId="{F1ECC611-B897-4714-B841-DC8BB4AF4762}" srcOrd="5" destOrd="0" presId="urn:microsoft.com/office/officeart/2005/8/layout/orgChart1"/>
    <dgm:cxn modelId="{B9B02CFD-7F7F-4E10-934F-DB21457D8D1A}" type="presParOf" srcId="{F1ECC611-B897-4714-B841-DC8BB4AF4762}" destId="{B664C4C5-D845-4A78-91BB-8DE7FF6120EB}" srcOrd="0" destOrd="0" presId="urn:microsoft.com/office/officeart/2005/8/layout/orgChart1"/>
    <dgm:cxn modelId="{AB32227A-7F1C-411F-8869-E1A2E8E773D1}" type="presParOf" srcId="{B664C4C5-D845-4A78-91BB-8DE7FF6120EB}" destId="{209098C6-D745-45EE-8D79-15F24C769A06}" srcOrd="0" destOrd="0" presId="urn:microsoft.com/office/officeart/2005/8/layout/orgChart1"/>
    <dgm:cxn modelId="{74520A7E-FBDF-4F48-9FB3-325BA3172151}" type="presParOf" srcId="{B664C4C5-D845-4A78-91BB-8DE7FF6120EB}" destId="{787C2962-979E-4355-AF16-F5225B4AA1B5}" srcOrd="1" destOrd="0" presId="urn:microsoft.com/office/officeart/2005/8/layout/orgChart1"/>
    <dgm:cxn modelId="{1A461A3E-6484-44C2-AED6-055EA224EA89}" type="presParOf" srcId="{F1ECC611-B897-4714-B841-DC8BB4AF4762}" destId="{16759141-99B3-46C0-BA77-81B8177FEF6B}" srcOrd="1" destOrd="0" presId="urn:microsoft.com/office/officeart/2005/8/layout/orgChart1"/>
    <dgm:cxn modelId="{3A1C409C-AEC1-4206-9DBB-4FC2C032660E}" type="presParOf" srcId="{F1ECC611-B897-4714-B841-DC8BB4AF4762}" destId="{8ED59CD8-90D9-4BA0-8367-78C1A7D8BAA0}" srcOrd="2" destOrd="0" presId="urn:microsoft.com/office/officeart/2005/8/layout/orgChart1"/>
    <dgm:cxn modelId="{8A7F0397-9B12-44AB-97D8-49D3B06BB3BD}" type="presParOf" srcId="{B32417A0-6E33-45F8-B7F0-84376234228E}" destId="{DFF69FDB-4922-473B-82A3-EC387899A546}" srcOrd="2" destOrd="0" presId="urn:microsoft.com/office/officeart/2005/8/layout/orgChart1"/>
    <dgm:cxn modelId="{DF224955-20C0-412C-A2A9-54641211D7D3}" type="presParOf" srcId="{1B128F04-288D-46A0-AF2D-BC9DBF969B31}" destId="{37709D8D-3CF8-44A7-892D-2B5E37EF3C6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5DE92-0E58-4A63-A64C-4A9D0DA3274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CDD010D3-273F-450B-9CEA-FBF9F7464641}">
      <dgm:prSet phldrT="[Text]"/>
      <dgm:spPr>
        <a:solidFill>
          <a:srgbClr val="FF0000"/>
        </a:solidFill>
      </dgm:spPr>
      <dgm:t>
        <a:bodyPr/>
        <a:lstStyle/>
        <a:p>
          <a:r>
            <a:rPr lang="en-US"/>
            <a:t>BIM Model</a:t>
          </a:r>
        </a:p>
      </dgm:t>
    </dgm:pt>
    <dgm:pt modelId="{56FE83CF-0105-4CD1-AC5D-32318CB517D3}" type="parTrans" cxnId="{BD264FC3-BE0A-446E-A3D1-2CDEB8E30774}">
      <dgm:prSet/>
      <dgm:spPr/>
      <dgm:t>
        <a:bodyPr/>
        <a:lstStyle/>
        <a:p>
          <a:endParaRPr lang="en-US"/>
        </a:p>
      </dgm:t>
    </dgm:pt>
    <dgm:pt modelId="{63C682CF-7005-42FB-B0EF-7CB7A53B2710}" type="sibTrans" cxnId="{BD264FC3-BE0A-446E-A3D1-2CDEB8E30774}">
      <dgm:prSet/>
      <dgm:spPr/>
      <dgm:t>
        <a:bodyPr/>
        <a:lstStyle/>
        <a:p>
          <a:endParaRPr lang="en-US"/>
        </a:p>
      </dgm:t>
    </dgm:pt>
    <dgm:pt modelId="{A01397BC-0571-449B-A651-F92C7DB13897}">
      <dgm:prSet phldrT="[Text]"/>
      <dgm:spPr>
        <a:solidFill>
          <a:schemeClr val="accent6">
            <a:lumMod val="75000"/>
          </a:schemeClr>
        </a:solidFill>
      </dgm:spPr>
      <dgm:t>
        <a:bodyPr/>
        <a:lstStyle/>
        <a:p>
          <a:r>
            <a:rPr lang="en-US"/>
            <a:t>Asset Management</a:t>
          </a:r>
        </a:p>
      </dgm:t>
    </dgm:pt>
    <dgm:pt modelId="{91B650CA-3579-48E2-AAF8-62D669655F08}" type="parTrans" cxnId="{BB21F06A-A3A7-4BB1-9704-6717570948FA}">
      <dgm:prSet/>
      <dgm:spPr/>
      <dgm:t>
        <a:bodyPr/>
        <a:lstStyle/>
        <a:p>
          <a:endParaRPr lang="en-US"/>
        </a:p>
      </dgm:t>
    </dgm:pt>
    <dgm:pt modelId="{0ADCC92D-45D4-4085-95E5-0103F1ADB6D5}" type="sibTrans" cxnId="{BB21F06A-A3A7-4BB1-9704-6717570948FA}">
      <dgm:prSet/>
      <dgm:spPr/>
      <dgm:t>
        <a:bodyPr/>
        <a:lstStyle/>
        <a:p>
          <a:endParaRPr lang="en-US"/>
        </a:p>
      </dgm:t>
    </dgm:pt>
    <dgm:pt modelId="{4444E2D0-5ACA-4569-8F75-60E71A2B1B84}">
      <dgm:prSet phldrT="[Text]"/>
      <dgm:spPr>
        <a:solidFill>
          <a:srgbClr val="00B050"/>
        </a:solidFill>
      </dgm:spPr>
      <dgm:t>
        <a:bodyPr/>
        <a:lstStyle/>
        <a:p>
          <a:r>
            <a:rPr lang="en-US"/>
            <a:t>Preventative Maintenance</a:t>
          </a:r>
        </a:p>
      </dgm:t>
    </dgm:pt>
    <dgm:pt modelId="{1B725DFF-984D-4915-8E3C-161CF8C94031}" type="parTrans" cxnId="{5569ED80-F45A-4FB7-AC20-BCF2709172CB}">
      <dgm:prSet/>
      <dgm:spPr/>
      <dgm:t>
        <a:bodyPr/>
        <a:lstStyle/>
        <a:p>
          <a:endParaRPr lang="en-US"/>
        </a:p>
      </dgm:t>
    </dgm:pt>
    <dgm:pt modelId="{AFD4C3EC-5DCE-4F97-84A2-2CA4C8520152}" type="sibTrans" cxnId="{5569ED80-F45A-4FB7-AC20-BCF2709172CB}">
      <dgm:prSet/>
      <dgm:spPr/>
      <dgm:t>
        <a:bodyPr/>
        <a:lstStyle/>
        <a:p>
          <a:endParaRPr lang="en-US"/>
        </a:p>
      </dgm:t>
    </dgm:pt>
    <dgm:pt modelId="{0B52C346-3F39-466D-B7A0-AA2979D00A91}">
      <dgm:prSet phldrT="[Text]"/>
      <dgm:spPr>
        <a:solidFill>
          <a:schemeClr val="accent6">
            <a:lumMod val="75000"/>
          </a:schemeClr>
        </a:solidFill>
      </dgm:spPr>
      <dgm:t>
        <a:bodyPr/>
        <a:lstStyle/>
        <a:p>
          <a:r>
            <a:rPr lang="en-US"/>
            <a:t>Enterprise Management System</a:t>
          </a:r>
        </a:p>
      </dgm:t>
    </dgm:pt>
    <dgm:pt modelId="{2C10A1BF-F36F-4E77-BCBF-9EEB11EB2692}" type="parTrans" cxnId="{5ACAB78A-612D-4942-84C5-44907D31D7F4}">
      <dgm:prSet/>
      <dgm:spPr/>
      <dgm:t>
        <a:bodyPr/>
        <a:lstStyle/>
        <a:p>
          <a:endParaRPr lang="en-US"/>
        </a:p>
      </dgm:t>
    </dgm:pt>
    <dgm:pt modelId="{7CD3C5C0-22BF-474F-9972-CDD11DE87852}" type="sibTrans" cxnId="{5ACAB78A-612D-4942-84C5-44907D31D7F4}">
      <dgm:prSet/>
      <dgm:spPr/>
      <dgm:t>
        <a:bodyPr/>
        <a:lstStyle/>
        <a:p>
          <a:endParaRPr lang="en-US"/>
        </a:p>
      </dgm:t>
    </dgm:pt>
    <dgm:pt modelId="{FE4C355D-F41B-4BEB-80DF-D70FC00FA602}">
      <dgm:prSet phldrT="[Text]"/>
      <dgm:spPr>
        <a:solidFill>
          <a:srgbClr val="7030A0"/>
        </a:solidFill>
      </dgm:spPr>
      <dgm:t>
        <a:bodyPr/>
        <a:lstStyle/>
        <a:p>
          <a:r>
            <a:rPr lang="en-US"/>
            <a:t>Complete Item Data</a:t>
          </a:r>
        </a:p>
      </dgm:t>
    </dgm:pt>
    <dgm:pt modelId="{615367A0-120D-4AD3-AB13-C13DD40CD4CE}" type="parTrans" cxnId="{2B129180-3E83-4A2D-B8F9-B9DF285A3E21}">
      <dgm:prSet/>
      <dgm:spPr/>
      <dgm:t>
        <a:bodyPr/>
        <a:lstStyle/>
        <a:p>
          <a:endParaRPr lang="en-US"/>
        </a:p>
      </dgm:t>
    </dgm:pt>
    <dgm:pt modelId="{55FF0233-4F13-480F-96C7-0D46F41D7EE2}" type="sibTrans" cxnId="{2B129180-3E83-4A2D-B8F9-B9DF285A3E21}">
      <dgm:prSet/>
      <dgm:spPr/>
      <dgm:t>
        <a:bodyPr/>
        <a:lstStyle/>
        <a:p>
          <a:endParaRPr lang="en-US"/>
        </a:p>
      </dgm:t>
    </dgm:pt>
    <dgm:pt modelId="{C23B5927-6355-4F48-A4FD-B18C13F8F9E4}">
      <dgm:prSet phldrT="[Text]"/>
      <dgm:spPr>
        <a:solidFill>
          <a:srgbClr val="00B050"/>
        </a:solidFill>
      </dgm:spPr>
      <dgm:t>
        <a:bodyPr/>
        <a:lstStyle/>
        <a:p>
          <a:r>
            <a:rPr lang="en-US"/>
            <a:t>Maximo Integration</a:t>
          </a:r>
        </a:p>
      </dgm:t>
    </dgm:pt>
    <dgm:pt modelId="{79E350CE-6952-4DA4-A143-AC588E752173}" type="parTrans" cxnId="{3DEA8607-8018-49D5-B902-BE4F8233B0BE}">
      <dgm:prSet/>
      <dgm:spPr/>
      <dgm:t>
        <a:bodyPr/>
        <a:lstStyle/>
        <a:p>
          <a:endParaRPr lang="en-US"/>
        </a:p>
      </dgm:t>
    </dgm:pt>
    <dgm:pt modelId="{34F940A1-539C-4232-8985-6FBB022D8CFC}" type="sibTrans" cxnId="{3DEA8607-8018-49D5-B902-BE4F8233B0BE}">
      <dgm:prSet/>
      <dgm:spPr/>
      <dgm:t>
        <a:bodyPr/>
        <a:lstStyle/>
        <a:p>
          <a:endParaRPr lang="en-US"/>
        </a:p>
      </dgm:t>
    </dgm:pt>
    <dgm:pt modelId="{EC9A4E4B-EE09-4A6C-A060-BEA36025AB27}">
      <dgm:prSet phldrT="[Text]"/>
      <dgm:spPr>
        <a:solidFill>
          <a:srgbClr val="00B050"/>
        </a:solidFill>
      </dgm:spPr>
      <dgm:t>
        <a:bodyPr/>
        <a:lstStyle/>
        <a:p>
          <a:r>
            <a:rPr lang="en-US"/>
            <a:t>Ordering Capabilities</a:t>
          </a:r>
        </a:p>
      </dgm:t>
    </dgm:pt>
    <dgm:pt modelId="{04B507C0-9C7F-4837-B948-B4661F262F95}" type="parTrans" cxnId="{B7A164DC-AB67-4EFD-A778-E19A5EAF07F6}">
      <dgm:prSet/>
      <dgm:spPr/>
      <dgm:t>
        <a:bodyPr/>
        <a:lstStyle/>
        <a:p>
          <a:endParaRPr lang="en-US"/>
        </a:p>
      </dgm:t>
    </dgm:pt>
    <dgm:pt modelId="{9DB9E7CD-B19C-45B6-80F9-DFE388FF48FB}" type="sibTrans" cxnId="{B7A164DC-AB67-4EFD-A778-E19A5EAF07F6}">
      <dgm:prSet/>
      <dgm:spPr/>
      <dgm:t>
        <a:bodyPr/>
        <a:lstStyle/>
        <a:p>
          <a:endParaRPr lang="en-US"/>
        </a:p>
      </dgm:t>
    </dgm:pt>
    <dgm:pt modelId="{8C491851-C36F-4AA9-90F4-129A49FE5932}">
      <dgm:prSet phldrT="[Text]"/>
      <dgm:spPr>
        <a:solidFill>
          <a:schemeClr val="accent6">
            <a:lumMod val="75000"/>
          </a:schemeClr>
        </a:solidFill>
      </dgm:spPr>
      <dgm:t>
        <a:bodyPr/>
        <a:lstStyle/>
        <a:p>
          <a:r>
            <a:rPr lang="en-US"/>
            <a:t>Space &amp; Operational Management</a:t>
          </a:r>
        </a:p>
      </dgm:t>
    </dgm:pt>
    <dgm:pt modelId="{0765B8E1-979F-44C8-B779-ACCF37133331}" type="parTrans" cxnId="{DB02ED2E-B86D-4804-8AE7-98A33512CED9}">
      <dgm:prSet/>
      <dgm:spPr/>
      <dgm:t>
        <a:bodyPr/>
        <a:lstStyle/>
        <a:p>
          <a:endParaRPr lang="en-US"/>
        </a:p>
      </dgm:t>
    </dgm:pt>
    <dgm:pt modelId="{7AD93DE8-5CA0-468F-8D0A-FBB148DC9585}" type="sibTrans" cxnId="{DB02ED2E-B86D-4804-8AE7-98A33512CED9}">
      <dgm:prSet/>
      <dgm:spPr/>
      <dgm:t>
        <a:bodyPr/>
        <a:lstStyle/>
        <a:p>
          <a:endParaRPr lang="en-US"/>
        </a:p>
      </dgm:t>
    </dgm:pt>
    <dgm:pt modelId="{94AFA158-C764-4754-92F9-0275B86E8321}">
      <dgm:prSet phldrT="[Text]"/>
      <dgm:spPr>
        <a:solidFill>
          <a:srgbClr val="7030A0"/>
        </a:solidFill>
      </dgm:spPr>
      <dgm:t>
        <a:bodyPr/>
        <a:lstStyle/>
        <a:p>
          <a:r>
            <a:rPr lang="en-US"/>
            <a:t>B.A.S. Integration</a:t>
          </a:r>
        </a:p>
      </dgm:t>
    </dgm:pt>
    <dgm:pt modelId="{100866D8-E3E3-4F45-820F-C55F2B14DC2C}" type="sibTrans" cxnId="{82F99070-96A6-4D51-A8D9-612CD89B104C}">
      <dgm:prSet/>
      <dgm:spPr/>
      <dgm:t>
        <a:bodyPr/>
        <a:lstStyle/>
        <a:p>
          <a:endParaRPr lang="en-US"/>
        </a:p>
      </dgm:t>
    </dgm:pt>
    <dgm:pt modelId="{7A65445E-8454-4C55-85D8-23E22F44AE7F}" type="parTrans" cxnId="{82F99070-96A6-4D51-A8D9-612CD89B104C}">
      <dgm:prSet/>
      <dgm:spPr/>
      <dgm:t>
        <a:bodyPr/>
        <a:lstStyle/>
        <a:p>
          <a:endParaRPr lang="en-US"/>
        </a:p>
      </dgm:t>
    </dgm:pt>
    <dgm:pt modelId="{B1CE17FC-BF00-4539-B2A0-5DEDD7B94907}" type="pres">
      <dgm:prSet presAssocID="{8CE5DE92-0E58-4A63-A64C-4A9D0DA3274F}" presName="cycle" presStyleCnt="0">
        <dgm:presLayoutVars>
          <dgm:chMax val="1"/>
          <dgm:dir/>
          <dgm:animLvl val="ctr"/>
          <dgm:resizeHandles val="exact"/>
        </dgm:presLayoutVars>
      </dgm:prSet>
      <dgm:spPr/>
      <dgm:t>
        <a:bodyPr/>
        <a:lstStyle/>
        <a:p>
          <a:endParaRPr lang="en-US"/>
        </a:p>
      </dgm:t>
    </dgm:pt>
    <dgm:pt modelId="{F17F992E-92A8-45BF-A976-A6174064B092}" type="pres">
      <dgm:prSet presAssocID="{CDD010D3-273F-450B-9CEA-FBF9F7464641}" presName="centerShape" presStyleLbl="node0" presStyleIdx="0" presStyleCnt="1" custScaleX="131991" custScaleY="137271"/>
      <dgm:spPr/>
      <dgm:t>
        <a:bodyPr/>
        <a:lstStyle/>
        <a:p>
          <a:endParaRPr lang="en-US"/>
        </a:p>
      </dgm:t>
    </dgm:pt>
    <dgm:pt modelId="{1C75325E-631E-45A7-AADC-27D6149BE833}" type="pres">
      <dgm:prSet presAssocID="{91B650CA-3579-48E2-AAF8-62D669655F08}" presName="Name9" presStyleLbl="parChTrans1D2" presStyleIdx="0" presStyleCnt="8"/>
      <dgm:spPr/>
      <dgm:t>
        <a:bodyPr/>
        <a:lstStyle/>
        <a:p>
          <a:endParaRPr lang="en-US"/>
        </a:p>
      </dgm:t>
    </dgm:pt>
    <dgm:pt modelId="{8AB5E93A-9E8C-42EE-88BC-E5B2B3A53BD2}" type="pres">
      <dgm:prSet presAssocID="{91B650CA-3579-48E2-AAF8-62D669655F08}" presName="connTx" presStyleLbl="parChTrans1D2" presStyleIdx="0" presStyleCnt="8"/>
      <dgm:spPr/>
      <dgm:t>
        <a:bodyPr/>
        <a:lstStyle/>
        <a:p>
          <a:endParaRPr lang="en-US"/>
        </a:p>
      </dgm:t>
    </dgm:pt>
    <dgm:pt modelId="{6C200678-05E1-4A81-BF25-FE0CB2B391BA}" type="pres">
      <dgm:prSet presAssocID="{A01397BC-0571-449B-A651-F92C7DB13897}" presName="node" presStyleLbl="node1" presStyleIdx="0" presStyleCnt="8">
        <dgm:presLayoutVars>
          <dgm:bulletEnabled val="1"/>
        </dgm:presLayoutVars>
      </dgm:prSet>
      <dgm:spPr/>
      <dgm:t>
        <a:bodyPr/>
        <a:lstStyle/>
        <a:p>
          <a:endParaRPr lang="en-US"/>
        </a:p>
      </dgm:t>
    </dgm:pt>
    <dgm:pt modelId="{91E2D0D9-3571-49D0-AA7B-1EC8E0206D27}" type="pres">
      <dgm:prSet presAssocID="{1B725DFF-984D-4915-8E3C-161CF8C94031}" presName="Name9" presStyleLbl="parChTrans1D2" presStyleIdx="1" presStyleCnt="8"/>
      <dgm:spPr/>
      <dgm:t>
        <a:bodyPr/>
        <a:lstStyle/>
        <a:p>
          <a:endParaRPr lang="en-US"/>
        </a:p>
      </dgm:t>
    </dgm:pt>
    <dgm:pt modelId="{AB63D4F7-7490-4C58-B978-0EFB7B747940}" type="pres">
      <dgm:prSet presAssocID="{1B725DFF-984D-4915-8E3C-161CF8C94031}" presName="connTx" presStyleLbl="parChTrans1D2" presStyleIdx="1" presStyleCnt="8"/>
      <dgm:spPr/>
      <dgm:t>
        <a:bodyPr/>
        <a:lstStyle/>
        <a:p>
          <a:endParaRPr lang="en-US"/>
        </a:p>
      </dgm:t>
    </dgm:pt>
    <dgm:pt modelId="{1DFD0F20-C98D-46CE-86F9-694978E8615B}" type="pres">
      <dgm:prSet presAssocID="{4444E2D0-5ACA-4569-8F75-60E71A2B1B84}" presName="node" presStyleLbl="node1" presStyleIdx="1" presStyleCnt="8">
        <dgm:presLayoutVars>
          <dgm:bulletEnabled val="1"/>
        </dgm:presLayoutVars>
      </dgm:prSet>
      <dgm:spPr/>
      <dgm:t>
        <a:bodyPr/>
        <a:lstStyle/>
        <a:p>
          <a:endParaRPr lang="en-US"/>
        </a:p>
      </dgm:t>
    </dgm:pt>
    <dgm:pt modelId="{ACF7EC46-C0D8-4465-B4B3-6F99853B4AA2}" type="pres">
      <dgm:prSet presAssocID="{2C10A1BF-F36F-4E77-BCBF-9EEB11EB2692}" presName="Name9" presStyleLbl="parChTrans1D2" presStyleIdx="2" presStyleCnt="8"/>
      <dgm:spPr/>
      <dgm:t>
        <a:bodyPr/>
        <a:lstStyle/>
        <a:p>
          <a:endParaRPr lang="en-US"/>
        </a:p>
      </dgm:t>
    </dgm:pt>
    <dgm:pt modelId="{77EBD54A-403B-4FAE-8794-7EC1804C2047}" type="pres">
      <dgm:prSet presAssocID="{2C10A1BF-F36F-4E77-BCBF-9EEB11EB2692}" presName="connTx" presStyleLbl="parChTrans1D2" presStyleIdx="2" presStyleCnt="8"/>
      <dgm:spPr/>
      <dgm:t>
        <a:bodyPr/>
        <a:lstStyle/>
        <a:p>
          <a:endParaRPr lang="en-US"/>
        </a:p>
      </dgm:t>
    </dgm:pt>
    <dgm:pt modelId="{A4F65F2F-B6D3-4461-82EE-E75C394CE20C}" type="pres">
      <dgm:prSet presAssocID="{0B52C346-3F39-466D-B7A0-AA2979D00A91}" presName="node" presStyleLbl="node1" presStyleIdx="2" presStyleCnt="8">
        <dgm:presLayoutVars>
          <dgm:bulletEnabled val="1"/>
        </dgm:presLayoutVars>
      </dgm:prSet>
      <dgm:spPr/>
      <dgm:t>
        <a:bodyPr/>
        <a:lstStyle/>
        <a:p>
          <a:endParaRPr lang="en-US"/>
        </a:p>
      </dgm:t>
    </dgm:pt>
    <dgm:pt modelId="{46810140-BB55-4B90-98E5-314FCC1B039F}" type="pres">
      <dgm:prSet presAssocID="{615367A0-120D-4AD3-AB13-C13DD40CD4CE}" presName="Name9" presStyleLbl="parChTrans1D2" presStyleIdx="3" presStyleCnt="8"/>
      <dgm:spPr/>
      <dgm:t>
        <a:bodyPr/>
        <a:lstStyle/>
        <a:p>
          <a:endParaRPr lang="en-US"/>
        </a:p>
      </dgm:t>
    </dgm:pt>
    <dgm:pt modelId="{05B893A7-8CD7-4CBD-9939-861C8F359301}" type="pres">
      <dgm:prSet presAssocID="{615367A0-120D-4AD3-AB13-C13DD40CD4CE}" presName="connTx" presStyleLbl="parChTrans1D2" presStyleIdx="3" presStyleCnt="8"/>
      <dgm:spPr/>
      <dgm:t>
        <a:bodyPr/>
        <a:lstStyle/>
        <a:p>
          <a:endParaRPr lang="en-US"/>
        </a:p>
      </dgm:t>
    </dgm:pt>
    <dgm:pt modelId="{5C3CB68A-4762-4889-B4ED-1143495B2021}" type="pres">
      <dgm:prSet presAssocID="{FE4C355D-F41B-4BEB-80DF-D70FC00FA602}" presName="node" presStyleLbl="node1" presStyleIdx="3" presStyleCnt="8">
        <dgm:presLayoutVars>
          <dgm:bulletEnabled val="1"/>
        </dgm:presLayoutVars>
      </dgm:prSet>
      <dgm:spPr/>
      <dgm:t>
        <a:bodyPr/>
        <a:lstStyle/>
        <a:p>
          <a:endParaRPr lang="en-US"/>
        </a:p>
      </dgm:t>
    </dgm:pt>
    <dgm:pt modelId="{D73598BC-5D1B-411B-91D7-ABDECF828EB4}" type="pres">
      <dgm:prSet presAssocID="{79E350CE-6952-4DA4-A143-AC588E752173}" presName="Name9" presStyleLbl="parChTrans1D2" presStyleIdx="4" presStyleCnt="8"/>
      <dgm:spPr/>
      <dgm:t>
        <a:bodyPr/>
        <a:lstStyle/>
        <a:p>
          <a:endParaRPr lang="en-US"/>
        </a:p>
      </dgm:t>
    </dgm:pt>
    <dgm:pt modelId="{B70890E6-FF12-4C15-A2B2-D6A1A6DBC6E5}" type="pres">
      <dgm:prSet presAssocID="{79E350CE-6952-4DA4-A143-AC588E752173}" presName="connTx" presStyleLbl="parChTrans1D2" presStyleIdx="4" presStyleCnt="8"/>
      <dgm:spPr/>
      <dgm:t>
        <a:bodyPr/>
        <a:lstStyle/>
        <a:p>
          <a:endParaRPr lang="en-US"/>
        </a:p>
      </dgm:t>
    </dgm:pt>
    <dgm:pt modelId="{B558D071-362D-492D-9018-F9B47F4CD5F4}" type="pres">
      <dgm:prSet presAssocID="{C23B5927-6355-4F48-A4FD-B18C13F8F9E4}" presName="node" presStyleLbl="node1" presStyleIdx="4" presStyleCnt="8">
        <dgm:presLayoutVars>
          <dgm:bulletEnabled val="1"/>
        </dgm:presLayoutVars>
      </dgm:prSet>
      <dgm:spPr/>
      <dgm:t>
        <a:bodyPr/>
        <a:lstStyle/>
        <a:p>
          <a:endParaRPr lang="en-US"/>
        </a:p>
      </dgm:t>
    </dgm:pt>
    <dgm:pt modelId="{7036AD34-09D9-4006-8537-6671A6E99729}" type="pres">
      <dgm:prSet presAssocID="{04B507C0-9C7F-4837-B948-B4661F262F95}" presName="Name9" presStyleLbl="parChTrans1D2" presStyleIdx="5" presStyleCnt="8"/>
      <dgm:spPr/>
      <dgm:t>
        <a:bodyPr/>
        <a:lstStyle/>
        <a:p>
          <a:endParaRPr lang="en-US"/>
        </a:p>
      </dgm:t>
    </dgm:pt>
    <dgm:pt modelId="{81C5C7AD-9E08-4F70-94B3-DFF64B92B2CB}" type="pres">
      <dgm:prSet presAssocID="{04B507C0-9C7F-4837-B948-B4661F262F95}" presName="connTx" presStyleLbl="parChTrans1D2" presStyleIdx="5" presStyleCnt="8"/>
      <dgm:spPr/>
      <dgm:t>
        <a:bodyPr/>
        <a:lstStyle/>
        <a:p>
          <a:endParaRPr lang="en-US"/>
        </a:p>
      </dgm:t>
    </dgm:pt>
    <dgm:pt modelId="{4C46B463-84FB-4DB6-8D18-0A9FE1C2562D}" type="pres">
      <dgm:prSet presAssocID="{EC9A4E4B-EE09-4A6C-A060-BEA36025AB27}" presName="node" presStyleLbl="node1" presStyleIdx="5" presStyleCnt="8">
        <dgm:presLayoutVars>
          <dgm:bulletEnabled val="1"/>
        </dgm:presLayoutVars>
      </dgm:prSet>
      <dgm:spPr/>
      <dgm:t>
        <a:bodyPr/>
        <a:lstStyle/>
        <a:p>
          <a:endParaRPr lang="en-US"/>
        </a:p>
      </dgm:t>
    </dgm:pt>
    <dgm:pt modelId="{3008A176-4DA1-407F-BDFA-3E591C67CD32}" type="pres">
      <dgm:prSet presAssocID="{7A65445E-8454-4C55-85D8-23E22F44AE7F}" presName="Name9" presStyleLbl="parChTrans1D2" presStyleIdx="6" presStyleCnt="8"/>
      <dgm:spPr/>
      <dgm:t>
        <a:bodyPr/>
        <a:lstStyle/>
        <a:p>
          <a:endParaRPr lang="en-US"/>
        </a:p>
      </dgm:t>
    </dgm:pt>
    <dgm:pt modelId="{F9928B50-B1F1-4AFC-9685-06E40B299766}" type="pres">
      <dgm:prSet presAssocID="{7A65445E-8454-4C55-85D8-23E22F44AE7F}" presName="connTx" presStyleLbl="parChTrans1D2" presStyleIdx="6" presStyleCnt="8"/>
      <dgm:spPr/>
      <dgm:t>
        <a:bodyPr/>
        <a:lstStyle/>
        <a:p>
          <a:endParaRPr lang="en-US"/>
        </a:p>
      </dgm:t>
    </dgm:pt>
    <dgm:pt modelId="{15142CC6-5224-4FB2-BD01-C4B3F0944E10}" type="pres">
      <dgm:prSet presAssocID="{94AFA158-C764-4754-92F9-0275B86E8321}" presName="node" presStyleLbl="node1" presStyleIdx="6" presStyleCnt="8">
        <dgm:presLayoutVars>
          <dgm:bulletEnabled val="1"/>
        </dgm:presLayoutVars>
      </dgm:prSet>
      <dgm:spPr/>
      <dgm:t>
        <a:bodyPr/>
        <a:lstStyle/>
        <a:p>
          <a:endParaRPr lang="en-US"/>
        </a:p>
      </dgm:t>
    </dgm:pt>
    <dgm:pt modelId="{D0B5465F-454D-4E40-82EE-645CA55B787E}" type="pres">
      <dgm:prSet presAssocID="{0765B8E1-979F-44C8-B779-ACCF37133331}" presName="Name9" presStyleLbl="parChTrans1D2" presStyleIdx="7" presStyleCnt="8"/>
      <dgm:spPr/>
      <dgm:t>
        <a:bodyPr/>
        <a:lstStyle/>
        <a:p>
          <a:endParaRPr lang="en-US"/>
        </a:p>
      </dgm:t>
    </dgm:pt>
    <dgm:pt modelId="{83067415-9E8E-4F28-A28E-95834208DAD4}" type="pres">
      <dgm:prSet presAssocID="{0765B8E1-979F-44C8-B779-ACCF37133331}" presName="connTx" presStyleLbl="parChTrans1D2" presStyleIdx="7" presStyleCnt="8"/>
      <dgm:spPr/>
      <dgm:t>
        <a:bodyPr/>
        <a:lstStyle/>
        <a:p>
          <a:endParaRPr lang="en-US"/>
        </a:p>
      </dgm:t>
    </dgm:pt>
    <dgm:pt modelId="{1F7282E1-0673-4AB4-A3EE-6BC1B54D6A36}" type="pres">
      <dgm:prSet presAssocID="{8C491851-C36F-4AA9-90F4-129A49FE5932}" presName="node" presStyleLbl="node1" presStyleIdx="7" presStyleCnt="8">
        <dgm:presLayoutVars>
          <dgm:bulletEnabled val="1"/>
        </dgm:presLayoutVars>
      </dgm:prSet>
      <dgm:spPr/>
      <dgm:t>
        <a:bodyPr/>
        <a:lstStyle/>
        <a:p>
          <a:endParaRPr lang="en-US"/>
        </a:p>
      </dgm:t>
    </dgm:pt>
  </dgm:ptLst>
  <dgm:cxnLst>
    <dgm:cxn modelId="{154CC95C-48BD-4492-A506-950CC83AE732}" type="presOf" srcId="{94AFA158-C764-4754-92F9-0275B86E8321}" destId="{15142CC6-5224-4FB2-BD01-C4B3F0944E10}" srcOrd="0" destOrd="0" presId="urn:microsoft.com/office/officeart/2005/8/layout/radial1"/>
    <dgm:cxn modelId="{B7A164DC-AB67-4EFD-A778-E19A5EAF07F6}" srcId="{CDD010D3-273F-450B-9CEA-FBF9F7464641}" destId="{EC9A4E4B-EE09-4A6C-A060-BEA36025AB27}" srcOrd="5" destOrd="0" parTransId="{04B507C0-9C7F-4837-B948-B4661F262F95}" sibTransId="{9DB9E7CD-B19C-45B6-80F9-DFE388FF48FB}"/>
    <dgm:cxn modelId="{2B129180-3E83-4A2D-B8F9-B9DF285A3E21}" srcId="{CDD010D3-273F-450B-9CEA-FBF9F7464641}" destId="{FE4C355D-F41B-4BEB-80DF-D70FC00FA602}" srcOrd="3" destOrd="0" parTransId="{615367A0-120D-4AD3-AB13-C13DD40CD4CE}" sibTransId="{55FF0233-4F13-480F-96C7-0D46F41D7EE2}"/>
    <dgm:cxn modelId="{C0920458-A679-4A12-BB4E-F4FE42FD2C78}" type="presOf" srcId="{CDD010D3-273F-450B-9CEA-FBF9F7464641}" destId="{F17F992E-92A8-45BF-A976-A6174064B092}" srcOrd="0" destOrd="0" presId="urn:microsoft.com/office/officeart/2005/8/layout/radial1"/>
    <dgm:cxn modelId="{5072A4F2-9AF4-4945-84E3-073E93297FE8}" type="presOf" srcId="{79E350CE-6952-4DA4-A143-AC588E752173}" destId="{B70890E6-FF12-4C15-A2B2-D6A1A6DBC6E5}" srcOrd="1" destOrd="0" presId="urn:microsoft.com/office/officeart/2005/8/layout/radial1"/>
    <dgm:cxn modelId="{42FFA690-9A77-41F1-8450-AFB55D09D7D6}" type="presOf" srcId="{FE4C355D-F41B-4BEB-80DF-D70FC00FA602}" destId="{5C3CB68A-4762-4889-B4ED-1143495B2021}" srcOrd="0" destOrd="0" presId="urn:microsoft.com/office/officeart/2005/8/layout/radial1"/>
    <dgm:cxn modelId="{C4EEAED2-2426-4ED0-99D7-836E97594839}" type="presOf" srcId="{2C10A1BF-F36F-4E77-BCBF-9EEB11EB2692}" destId="{77EBD54A-403B-4FAE-8794-7EC1804C2047}" srcOrd="1" destOrd="0" presId="urn:microsoft.com/office/officeart/2005/8/layout/radial1"/>
    <dgm:cxn modelId="{5569ED80-F45A-4FB7-AC20-BCF2709172CB}" srcId="{CDD010D3-273F-450B-9CEA-FBF9F7464641}" destId="{4444E2D0-5ACA-4569-8F75-60E71A2B1B84}" srcOrd="1" destOrd="0" parTransId="{1B725DFF-984D-4915-8E3C-161CF8C94031}" sibTransId="{AFD4C3EC-5DCE-4F97-84A2-2CA4C8520152}"/>
    <dgm:cxn modelId="{9BA30CA7-F8E9-43C7-B852-7F7CFB24E852}" type="presOf" srcId="{A01397BC-0571-449B-A651-F92C7DB13897}" destId="{6C200678-05E1-4A81-BF25-FE0CB2B391BA}" srcOrd="0" destOrd="0" presId="urn:microsoft.com/office/officeart/2005/8/layout/radial1"/>
    <dgm:cxn modelId="{61B89C14-8ED0-4554-B546-30C0A3B2DF40}" type="presOf" srcId="{615367A0-120D-4AD3-AB13-C13DD40CD4CE}" destId="{46810140-BB55-4B90-98E5-314FCC1B039F}" srcOrd="0" destOrd="0" presId="urn:microsoft.com/office/officeart/2005/8/layout/radial1"/>
    <dgm:cxn modelId="{B8B41523-6B8B-415B-A134-1BB0AF18CA5C}" type="presOf" srcId="{0765B8E1-979F-44C8-B779-ACCF37133331}" destId="{D0B5465F-454D-4E40-82EE-645CA55B787E}" srcOrd="0" destOrd="0" presId="urn:microsoft.com/office/officeart/2005/8/layout/radial1"/>
    <dgm:cxn modelId="{55FE1E2F-F74B-4290-ABDD-444BA719F99E}" type="presOf" srcId="{0765B8E1-979F-44C8-B779-ACCF37133331}" destId="{83067415-9E8E-4F28-A28E-95834208DAD4}" srcOrd="1" destOrd="0" presId="urn:microsoft.com/office/officeart/2005/8/layout/radial1"/>
    <dgm:cxn modelId="{07B9F430-BF79-49CA-BC0F-6049A5861CE7}" type="presOf" srcId="{2C10A1BF-F36F-4E77-BCBF-9EEB11EB2692}" destId="{ACF7EC46-C0D8-4465-B4B3-6F99853B4AA2}" srcOrd="0" destOrd="0" presId="urn:microsoft.com/office/officeart/2005/8/layout/radial1"/>
    <dgm:cxn modelId="{6E2E0ABD-0186-4A43-ADDC-AD539A28FC2D}" type="presOf" srcId="{1B725DFF-984D-4915-8E3C-161CF8C94031}" destId="{AB63D4F7-7490-4C58-B978-0EFB7B747940}" srcOrd="1" destOrd="0" presId="urn:microsoft.com/office/officeart/2005/8/layout/radial1"/>
    <dgm:cxn modelId="{AAA7751D-1AD6-4151-BB7B-9309D7A05FFC}" type="presOf" srcId="{7A65445E-8454-4C55-85D8-23E22F44AE7F}" destId="{3008A176-4DA1-407F-BDFA-3E591C67CD32}" srcOrd="0" destOrd="0" presId="urn:microsoft.com/office/officeart/2005/8/layout/radial1"/>
    <dgm:cxn modelId="{AB53D3DD-78E9-416A-B1B5-450E9F1E2D85}" type="presOf" srcId="{04B507C0-9C7F-4837-B948-B4661F262F95}" destId="{81C5C7AD-9E08-4F70-94B3-DFF64B92B2CB}" srcOrd="1" destOrd="0" presId="urn:microsoft.com/office/officeart/2005/8/layout/radial1"/>
    <dgm:cxn modelId="{7B9415EC-2F8D-4871-9B0A-3AED88C91A7F}" type="presOf" srcId="{4444E2D0-5ACA-4569-8F75-60E71A2B1B84}" destId="{1DFD0F20-C98D-46CE-86F9-694978E8615B}" srcOrd="0" destOrd="0" presId="urn:microsoft.com/office/officeart/2005/8/layout/radial1"/>
    <dgm:cxn modelId="{672982FC-4A6B-4E90-A0E9-377B41008F7E}" type="presOf" srcId="{79E350CE-6952-4DA4-A143-AC588E752173}" destId="{D73598BC-5D1B-411B-91D7-ABDECF828EB4}" srcOrd="0" destOrd="0" presId="urn:microsoft.com/office/officeart/2005/8/layout/radial1"/>
    <dgm:cxn modelId="{52DE830E-0241-46C1-99F5-CCE67747CEB7}" type="presOf" srcId="{EC9A4E4B-EE09-4A6C-A060-BEA36025AB27}" destId="{4C46B463-84FB-4DB6-8D18-0A9FE1C2562D}" srcOrd="0" destOrd="0" presId="urn:microsoft.com/office/officeart/2005/8/layout/radial1"/>
    <dgm:cxn modelId="{91C2D7F5-2A04-4222-A766-2DB10A2888F2}" type="presOf" srcId="{91B650CA-3579-48E2-AAF8-62D669655F08}" destId="{8AB5E93A-9E8C-42EE-88BC-E5B2B3A53BD2}" srcOrd="1" destOrd="0" presId="urn:microsoft.com/office/officeart/2005/8/layout/radial1"/>
    <dgm:cxn modelId="{48C0AFE7-9DC8-4E38-9701-8E00E6982E8A}" type="presOf" srcId="{91B650CA-3579-48E2-AAF8-62D669655F08}" destId="{1C75325E-631E-45A7-AADC-27D6149BE833}" srcOrd="0" destOrd="0" presId="urn:microsoft.com/office/officeart/2005/8/layout/radial1"/>
    <dgm:cxn modelId="{4BF39D89-3939-4304-ADA6-DBB8DF754569}" type="presOf" srcId="{8C491851-C36F-4AA9-90F4-129A49FE5932}" destId="{1F7282E1-0673-4AB4-A3EE-6BC1B54D6A36}" srcOrd="0" destOrd="0" presId="urn:microsoft.com/office/officeart/2005/8/layout/radial1"/>
    <dgm:cxn modelId="{BD264FC3-BE0A-446E-A3D1-2CDEB8E30774}" srcId="{8CE5DE92-0E58-4A63-A64C-4A9D0DA3274F}" destId="{CDD010D3-273F-450B-9CEA-FBF9F7464641}" srcOrd="0" destOrd="0" parTransId="{56FE83CF-0105-4CD1-AC5D-32318CB517D3}" sibTransId="{63C682CF-7005-42FB-B0EF-7CB7A53B2710}"/>
    <dgm:cxn modelId="{0DCA1366-22EA-478E-B84F-F18C585D0D61}" type="presOf" srcId="{C23B5927-6355-4F48-A4FD-B18C13F8F9E4}" destId="{B558D071-362D-492D-9018-F9B47F4CD5F4}" srcOrd="0" destOrd="0" presId="urn:microsoft.com/office/officeart/2005/8/layout/radial1"/>
    <dgm:cxn modelId="{5477844E-ECF7-4551-A001-915621A32A48}" type="presOf" srcId="{615367A0-120D-4AD3-AB13-C13DD40CD4CE}" destId="{05B893A7-8CD7-4CBD-9939-861C8F359301}" srcOrd="1" destOrd="0" presId="urn:microsoft.com/office/officeart/2005/8/layout/radial1"/>
    <dgm:cxn modelId="{7576238D-D847-40D3-8296-FCDE62DA4511}" type="presOf" srcId="{1B725DFF-984D-4915-8E3C-161CF8C94031}" destId="{91E2D0D9-3571-49D0-AA7B-1EC8E0206D27}" srcOrd="0" destOrd="0" presId="urn:microsoft.com/office/officeart/2005/8/layout/radial1"/>
    <dgm:cxn modelId="{BB21F06A-A3A7-4BB1-9704-6717570948FA}" srcId="{CDD010D3-273F-450B-9CEA-FBF9F7464641}" destId="{A01397BC-0571-449B-A651-F92C7DB13897}" srcOrd="0" destOrd="0" parTransId="{91B650CA-3579-48E2-AAF8-62D669655F08}" sibTransId="{0ADCC92D-45D4-4085-95E5-0103F1ADB6D5}"/>
    <dgm:cxn modelId="{3DEA8607-8018-49D5-B902-BE4F8233B0BE}" srcId="{CDD010D3-273F-450B-9CEA-FBF9F7464641}" destId="{C23B5927-6355-4F48-A4FD-B18C13F8F9E4}" srcOrd="4" destOrd="0" parTransId="{79E350CE-6952-4DA4-A143-AC588E752173}" sibTransId="{34F940A1-539C-4232-8985-6FBB022D8CFC}"/>
    <dgm:cxn modelId="{ED0C3CCA-81A7-45A4-B72D-D79A032460A2}" type="presOf" srcId="{8CE5DE92-0E58-4A63-A64C-4A9D0DA3274F}" destId="{B1CE17FC-BF00-4539-B2A0-5DEDD7B94907}" srcOrd="0" destOrd="0" presId="urn:microsoft.com/office/officeart/2005/8/layout/radial1"/>
    <dgm:cxn modelId="{1217093B-C1BB-4B08-ACBF-E97DC3AB690E}" type="presOf" srcId="{0B52C346-3F39-466D-B7A0-AA2979D00A91}" destId="{A4F65F2F-B6D3-4461-82EE-E75C394CE20C}" srcOrd="0" destOrd="0" presId="urn:microsoft.com/office/officeart/2005/8/layout/radial1"/>
    <dgm:cxn modelId="{82F99070-96A6-4D51-A8D9-612CD89B104C}" srcId="{CDD010D3-273F-450B-9CEA-FBF9F7464641}" destId="{94AFA158-C764-4754-92F9-0275B86E8321}" srcOrd="6" destOrd="0" parTransId="{7A65445E-8454-4C55-85D8-23E22F44AE7F}" sibTransId="{100866D8-E3E3-4F45-820F-C55F2B14DC2C}"/>
    <dgm:cxn modelId="{67367827-591A-4A87-9FAA-F7A70B842A6C}" type="presOf" srcId="{04B507C0-9C7F-4837-B948-B4661F262F95}" destId="{7036AD34-09D9-4006-8537-6671A6E99729}" srcOrd="0" destOrd="0" presId="urn:microsoft.com/office/officeart/2005/8/layout/radial1"/>
    <dgm:cxn modelId="{5ACAB78A-612D-4942-84C5-44907D31D7F4}" srcId="{CDD010D3-273F-450B-9CEA-FBF9F7464641}" destId="{0B52C346-3F39-466D-B7A0-AA2979D00A91}" srcOrd="2" destOrd="0" parTransId="{2C10A1BF-F36F-4E77-BCBF-9EEB11EB2692}" sibTransId="{7CD3C5C0-22BF-474F-9972-CDD11DE87852}"/>
    <dgm:cxn modelId="{DB02ED2E-B86D-4804-8AE7-98A33512CED9}" srcId="{CDD010D3-273F-450B-9CEA-FBF9F7464641}" destId="{8C491851-C36F-4AA9-90F4-129A49FE5932}" srcOrd="7" destOrd="0" parTransId="{0765B8E1-979F-44C8-B779-ACCF37133331}" sibTransId="{7AD93DE8-5CA0-468F-8D0A-FBB148DC9585}"/>
    <dgm:cxn modelId="{BFF3BD46-7ED4-4192-AE3E-D018A7661C4B}" type="presOf" srcId="{7A65445E-8454-4C55-85D8-23E22F44AE7F}" destId="{F9928B50-B1F1-4AFC-9685-06E40B299766}" srcOrd="1" destOrd="0" presId="urn:microsoft.com/office/officeart/2005/8/layout/radial1"/>
    <dgm:cxn modelId="{EC65587C-9B46-40C9-B0F3-FFCD57A95185}" type="presParOf" srcId="{B1CE17FC-BF00-4539-B2A0-5DEDD7B94907}" destId="{F17F992E-92A8-45BF-A976-A6174064B092}" srcOrd="0" destOrd="0" presId="urn:microsoft.com/office/officeart/2005/8/layout/radial1"/>
    <dgm:cxn modelId="{EB28830A-2CD5-4A87-A32A-BF2FB6A632B4}" type="presParOf" srcId="{B1CE17FC-BF00-4539-B2A0-5DEDD7B94907}" destId="{1C75325E-631E-45A7-AADC-27D6149BE833}" srcOrd="1" destOrd="0" presId="urn:microsoft.com/office/officeart/2005/8/layout/radial1"/>
    <dgm:cxn modelId="{B13F42E2-7A0B-4DD7-AAE5-203E3D47E9F0}" type="presParOf" srcId="{1C75325E-631E-45A7-AADC-27D6149BE833}" destId="{8AB5E93A-9E8C-42EE-88BC-E5B2B3A53BD2}" srcOrd="0" destOrd="0" presId="urn:microsoft.com/office/officeart/2005/8/layout/radial1"/>
    <dgm:cxn modelId="{301649D2-C83A-45CE-AFB3-A2D9E284AA4E}" type="presParOf" srcId="{B1CE17FC-BF00-4539-B2A0-5DEDD7B94907}" destId="{6C200678-05E1-4A81-BF25-FE0CB2B391BA}" srcOrd="2" destOrd="0" presId="urn:microsoft.com/office/officeart/2005/8/layout/radial1"/>
    <dgm:cxn modelId="{096D3768-F988-4A73-BABA-64578AD02252}" type="presParOf" srcId="{B1CE17FC-BF00-4539-B2A0-5DEDD7B94907}" destId="{91E2D0D9-3571-49D0-AA7B-1EC8E0206D27}" srcOrd="3" destOrd="0" presId="urn:microsoft.com/office/officeart/2005/8/layout/radial1"/>
    <dgm:cxn modelId="{D186B2AF-5225-48E1-AFD9-11570789A5CF}" type="presParOf" srcId="{91E2D0D9-3571-49D0-AA7B-1EC8E0206D27}" destId="{AB63D4F7-7490-4C58-B978-0EFB7B747940}" srcOrd="0" destOrd="0" presId="urn:microsoft.com/office/officeart/2005/8/layout/radial1"/>
    <dgm:cxn modelId="{0FE559F3-4DA5-46B9-B48F-C8CBFC3D1F60}" type="presParOf" srcId="{B1CE17FC-BF00-4539-B2A0-5DEDD7B94907}" destId="{1DFD0F20-C98D-46CE-86F9-694978E8615B}" srcOrd="4" destOrd="0" presId="urn:microsoft.com/office/officeart/2005/8/layout/radial1"/>
    <dgm:cxn modelId="{E66D8036-2887-46BD-94A5-89B8DD7BDD01}" type="presParOf" srcId="{B1CE17FC-BF00-4539-B2A0-5DEDD7B94907}" destId="{ACF7EC46-C0D8-4465-B4B3-6F99853B4AA2}" srcOrd="5" destOrd="0" presId="urn:microsoft.com/office/officeart/2005/8/layout/radial1"/>
    <dgm:cxn modelId="{BC897AED-8C3D-4A14-993D-E735EAC61453}" type="presParOf" srcId="{ACF7EC46-C0D8-4465-B4B3-6F99853B4AA2}" destId="{77EBD54A-403B-4FAE-8794-7EC1804C2047}" srcOrd="0" destOrd="0" presId="urn:microsoft.com/office/officeart/2005/8/layout/radial1"/>
    <dgm:cxn modelId="{B453A106-33C4-48B2-9E21-23F078E2F43A}" type="presParOf" srcId="{B1CE17FC-BF00-4539-B2A0-5DEDD7B94907}" destId="{A4F65F2F-B6D3-4461-82EE-E75C394CE20C}" srcOrd="6" destOrd="0" presId="urn:microsoft.com/office/officeart/2005/8/layout/radial1"/>
    <dgm:cxn modelId="{272FA837-8AF6-4EB3-B0A0-2B4143A8EE96}" type="presParOf" srcId="{B1CE17FC-BF00-4539-B2A0-5DEDD7B94907}" destId="{46810140-BB55-4B90-98E5-314FCC1B039F}" srcOrd="7" destOrd="0" presId="urn:microsoft.com/office/officeart/2005/8/layout/radial1"/>
    <dgm:cxn modelId="{7D01A548-3A13-4748-B9FA-65375AAEF770}" type="presParOf" srcId="{46810140-BB55-4B90-98E5-314FCC1B039F}" destId="{05B893A7-8CD7-4CBD-9939-861C8F359301}" srcOrd="0" destOrd="0" presId="urn:microsoft.com/office/officeart/2005/8/layout/radial1"/>
    <dgm:cxn modelId="{94A4A9EF-9603-474A-93AA-5B3D81886673}" type="presParOf" srcId="{B1CE17FC-BF00-4539-B2A0-5DEDD7B94907}" destId="{5C3CB68A-4762-4889-B4ED-1143495B2021}" srcOrd="8" destOrd="0" presId="urn:microsoft.com/office/officeart/2005/8/layout/radial1"/>
    <dgm:cxn modelId="{050AAB1F-DF5E-4334-A2EE-71E70A9965DF}" type="presParOf" srcId="{B1CE17FC-BF00-4539-B2A0-5DEDD7B94907}" destId="{D73598BC-5D1B-411B-91D7-ABDECF828EB4}" srcOrd="9" destOrd="0" presId="urn:microsoft.com/office/officeart/2005/8/layout/radial1"/>
    <dgm:cxn modelId="{698437CB-ED5E-4F8D-9684-7814E9DDBF7B}" type="presParOf" srcId="{D73598BC-5D1B-411B-91D7-ABDECF828EB4}" destId="{B70890E6-FF12-4C15-A2B2-D6A1A6DBC6E5}" srcOrd="0" destOrd="0" presId="urn:microsoft.com/office/officeart/2005/8/layout/radial1"/>
    <dgm:cxn modelId="{1B898FA3-347A-45FB-8A01-3E7710417CB3}" type="presParOf" srcId="{B1CE17FC-BF00-4539-B2A0-5DEDD7B94907}" destId="{B558D071-362D-492D-9018-F9B47F4CD5F4}" srcOrd="10" destOrd="0" presId="urn:microsoft.com/office/officeart/2005/8/layout/radial1"/>
    <dgm:cxn modelId="{C6722114-81A5-47C0-80AD-325F56164A0D}" type="presParOf" srcId="{B1CE17FC-BF00-4539-B2A0-5DEDD7B94907}" destId="{7036AD34-09D9-4006-8537-6671A6E99729}" srcOrd="11" destOrd="0" presId="urn:microsoft.com/office/officeart/2005/8/layout/radial1"/>
    <dgm:cxn modelId="{DE4321CE-937D-4D7A-B5A9-6371EA7DE4BF}" type="presParOf" srcId="{7036AD34-09D9-4006-8537-6671A6E99729}" destId="{81C5C7AD-9E08-4F70-94B3-DFF64B92B2CB}" srcOrd="0" destOrd="0" presId="urn:microsoft.com/office/officeart/2005/8/layout/radial1"/>
    <dgm:cxn modelId="{B501BA91-1DDF-4457-B3A7-CDF5DC99D53D}" type="presParOf" srcId="{B1CE17FC-BF00-4539-B2A0-5DEDD7B94907}" destId="{4C46B463-84FB-4DB6-8D18-0A9FE1C2562D}" srcOrd="12" destOrd="0" presId="urn:microsoft.com/office/officeart/2005/8/layout/radial1"/>
    <dgm:cxn modelId="{3430FAAC-CB8E-436E-950B-8221AE67D9D3}" type="presParOf" srcId="{B1CE17FC-BF00-4539-B2A0-5DEDD7B94907}" destId="{3008A176-4DA1-407F-BDFA-3E591C67CD32}" srcOrd="13" destOrd="0" presId="urn:microsoft.com/office/officeart/2005/8/layout/radial1"/>
    <dgm:cxn modelId="{3A8BAC65-AC38-4F0F-BC45-D15206106C3F}" type="presParOf" srcId="{3008A176-4DA1-407F-BDFA-3E591C67CD32}" destId="{F9928B50-B1F1-4AFC-9685-06E40B299766}" srcOrd="0" destOrd="0" presId="urn:microsoft.com/office/officeart/2005/8/layout/radial1"/>
    <dgm:cxn modelId="{0E30E99F-F82B-4CA3-9A43-DAF338C1B7D1}" type="presParOf" srcId="{B1CE17FC-BF00-4539-B2A0-5DEDD7B94907}" destId="{15142CC6-5224-4FB2-BD01-C4B3F0944E10}" srcOrd="14" destOrd="0" presId="urn:microsoft.com/office/officeart/2005/8/layout/radial1"/>
    <dgm:cxn modelId="{5577D6F7-1BB8-4D42-9E23-73EDFBC50CF7}" type="presParOf" srcId="{B1CE17FC-BF00-4539-B2A0-5DEDD7B94907}" destId="{D0B5465F-454D-4E40-82EE-645CA55B787E}" srcOrd="15" destOrd="0" presId="urn:microsoft.com/office/officeart/2005/8/layout/radial1"/>
    <dgm:cxn modelId="{5D68C370-4277-44CC-9485-0587D4E8C8E9}" type="presParOf" srcId="{D0B5465F-454D-4E40-82EE-645CA55B787E}" destId="{83067415-9E8E-4F28-A28E-95834208DAD4}" srcOrd="0" destOrd="0" presId="urn:microsoft.com/office/officeart/2005/8/layout/radial1"/>
    <dgm:cxn modelId="{9F684649-4321-4E97-8688-AF7C8B7F515D}" type="presParOf" srcId="{B1CE17FC-BF00-4539-B2A0-5DEDD7B94907}" destId="{1F7282E1-0673-4AB4-A3EE-6BC1B54D6A36}" srcOrd="16"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56C3FA-FFDA-4CDB-B677-3855A7318983}"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490C6C95-FF00-4D6A-88FC-F0001941BFD9}">
      <dgm:prSet phldrT="[Text]"/>
      <dgm:spPr>
        <a:solidFill>
          <a:schemeClr val="accent6">
            <a:lumMod val="75000"/>
          </a:schemeClr>
        </a:solidFill>
      </dgm:spPr>
      <dgm:t>
        <a:bodyPr/>
        <a:lstStyle/>
        <a:p>
          <a:r>
            <a:rPr lang="en-US"/>
            <a:t>OPP &amp; PSU AE collaborate to select </a:t>
          </a:r>
          <a:r>
            <a:rPr lang="en-US" b="1"/>
            <a:t>target SF</a:t>
          </a:r>
          <a:r>
            <a:rPr lang="en-US"/>
            <a:t> and cost/SF expected as well as SF limits (if OPP budget limited)</a:t>
          </a:r>
        </a:p>
      </dgm:t>
    </dgm:pt>
    <dgm:pt modelId="{B4F5BF40-171D-4BDF-A14A-33A08AEF3EA6}" type="parTrans" cxnId="{D8858F4F-7DF2-4C2D-8CA6-CA613C5881BC}">
      <dgm:prSet/>
      <dgm:spPr/>
      <dgm:t>
        <a:bodyPr/>
        <a:lstStyle/>
        <a:p>
          <a:endParaRPr lang="en-US"/>
        </a:p>
      </dgm:t>
    </dgm:pt>
    <dgm:pt modelId="{86519C25-2670-42CD-A855-563B41167ACF}" type="sibTrans" cxnId="{D8858F4F-7DF2-4C2D-8CA6-CA613C5881BC}">
      <dgm:prSet/>
      <dgm:spPr/>
      <dgm:t>
        <a:bodyPr/>
        <a:lstStyle/>
        <a:p>
          <a:endParaRPr lang="en-US"/>
        </a:p>
      </dgm:t>
    </dgm:pt>
    <dgm:pt modelId="{65184F6F-7945-452C-AF85-39C6C20D25F8}">
      <dgm:prSet phldrT="[Text]"/>
      <dgm:spPr>
        <a:solidFill>
          <a:schemeClr val="accent2">
            <a:lumMod val="75000"/>
          </a:schemeClr>
        </a:solidFill>
      </dgm:spPr>
      <dgm:t>
        <a:bodyPr/>
        <a:lstStyle/>
        <a:p>
          <a:r>
            <a:rPr lang="en-US"/>
            <a:t>Preliminary </a:t>
          </a:r>
          <a:r>
            <a:rPr lang="en-US" b="1"/>
            <a:t>building lists </a:t>
          </a:r>
          <a:r>
            <a:rPr lang="en-US"/>
            <a:t>selected in order to be used for modeling; drawings prepared</a:t>
          </a:r>
        </a:p>
      </dgm:t>
    </dgm:pt>
    <dgm:pt modelId="{44423109-03CC-4537-A13D-1FD5355D4534}" type="parTrans" cxnId="{8E418B67-6F86-49D7-93C7-A156686613F3}">
      <dgm:prSet/>
      <dgm:spPr/>
      <dgm:t>
        <a:bodyPr/>
        <a:lstStyle/>
        <a:p>
          <a:endParaRPr lang="en-US"/>
        </a:p>
      </dgm:t>
    </dgm:pt>
    <dgm:pt modelId="{D35ABBF5-9140-4A53-9F41-D81ACDAC6ED9}" type="sibTrans" cxnId="{8E418B67-6F86-49D7-93C7-A156686613F3}">
      <dgm:prSet/>
      <dgm:spPr/>
      <dgm:t>
        <a:bodyPr/>
        <a:lstStyle/>
        <a:p>
          <a:endParaRPr lang="en-US"/>
        </a:p>
      </dgm:t>
    </dgm:pt>
    <dgm:pt modelId="{F80AD0AF-B4C0-49AC-BE20-D36319E54BD6}">
      <dgm:prSet phldrT="[Text]"/>
      <dgm:spPr>
        <a:solidFill>
          <a:schemeClr val="accent2">
            <a:lumMod val="75000"/>
          </a:schemeClr>
        </a:solidFill>
      </dgm:spPr>
      <dgm:t>
        <a:bodyPr/>
        <a:lstStyle/>
        <a:p>
          <a:r>
            <a:rPr lang="en-US"/>
            <a:t>PSU AE </a:t>
          </a:r>
          <a:r>
            <a:rPr lang="en-US" b="1"/>
            <a:t>assigns drawings </a:t>
          </a:r>
          <a:r>
            <a:rPr lang="en-US"/>
            <a:t>to students in AE222</a:t>
          </a:r>
        </a:p>
      </dgm:t>
    </dgm:pt>
    <dgm:pt modelId="{758EC267-C488-41D2-8B81-60829A23227D}" type="parTrans" cxnId="{6F26F688-CEE7-43BF-AA8D-F01C6B70002C}">
      <dgm:prSet/>
      <dgm:spPr/>
      <dgm:t>
        <a:bodyPr/>
        <a:lstStyle/>
        <a:p>
          <a:endParaRPr lang="en-US"/>
        </a:p>
      </dgm:t>
    </dgm:pt>
    <dgm:pt modelId="{6555D147-F8E5-4EDB-AD48-8B4AD3A8020D}" type="sibTrans" cxnId="{6F26F688-CEE7-43BF-AA8D-F01C6B70002C}">
      <dgm:prSet/>
      <dgm:spPr/>
      <dgm:t>
        <a:bodyPr/>
        <a:lstStyle/>
        <a:p>
          <a:endParaRPr lang="en-US"/>
        </a:p>
      </dgm:t>
    </dgm:pt>
    <dgm:pt modelId="{C5BFA062-1D41-4E7A-AD62-660F0DCDC63F}">
      <dgm:prSet phldrT="[Text]"/>
      <dgm:spPr>
        <a:solidFill>
          <a:srgbClr val="00B050"/>
        </a:solidFill>
      </dgm:spPr>
      <dgm:t>
        <a:bodyPr/>
        <a:lstStyle/>
        <a:p>
          <a:r>
            <a:rPr lang="en-US"/>
            <a:t>Model </a:t>
          </a:r>
          <a:r>
            <a:rPr lang="en-US" b="1"/>
            <a:t>structure utilized </a:t>
          </a:r>
          <a:r>
            <a:rPr lang="en-US"/>
            <a:t>in analyses in AE308</a:t>
          </a:r>
        </a:p>
      </dgm:t>
    </dgm:pt>
    <dgm:pt modelId="{D3385327-223E-4651-8CD2-38B4A933AE02}" type="parTrans" cxnId="{064DE3CB-0DDF-42CE-B816-03B73C77622E}">
      <dgm:prSet/>
      <dgm:spPr/>
      <dgm:t>
        <a:bodyPr/>
        <a:lstStyle/>
        <a:p>
          <a:endParaRPr lang="en-US"/>
        </a:p>
      </dgm:t>
    </dgm:pt>
    <dgm:pt modelId="{417D3400-A2CA-413B-8851-C7CA272517BE}" type="sibTrans" cxnId="{064DE3CB-0DDF-42CE-B816-03B73C77622E}">
      <dgm:prSet/>
      <dgm:spPr/>
      <dgm:t>
        <a:bodyPr/>
        <a:lstStyle/>
        <a:p>
          <a:endParaRPr lang="en-US"/>
        </a:p>
      </dgm:t>
    </dgm:pt>
    <dgm:pt modelId="{43969A76-812A-4987-A462-43A6207ABD16}">
      <dgm:prSet phldrT="[Text]"/>
      <dgm:spPr>
        <a:solidFill>
          <a:srgbClr val="00B050"/>
        </a:solidFill>
      </dgm:spPr>
      <dgm:t>
        <a:bodyPr/>
        <a:lstStyle/>
        <a:p>
          <a:r>
            <a:rPr lang="en-US"/>
            <a:t>Model </a:t>
          </a:r>
          <a:r>
            <a:rPr lang="en-US" b="1"/>
            <a:t>MEP enhanced </a:t>
          </a:r>
          <a:r>
            <a:rPr lang="en-US"/>
            <a:t>in AE 310 and AE 311</a:t>
          </a:r>
        </a:p>
      </dgm:t>
    </dgm:pt>
    <dgm:pt modelId="{963182E1-4238-45B8-8F05-EC066BF069DA}" type="parTrans" cxnId="{A376FECE-075A-4427-9588-5ACA8D0E51CF}">
      <dgm:prSet/>
      <dgm:spPr/>
      <dgm:t>
        <a:bodyPr/>
        <a:lstStyle/>
        <a:p>
          <a:endParaRPr lang="en-US"/>
        </a:p>
      </dgm:t>
    </dgm:pt>
    <dgm:pt modelId="{73452BFE-3C94-4781-BD7D-0B8D07852D6C}" type="sibTrans" cxnId="{A376FECE-075A-4427-9588-5ACA8D0E51CF}">
      <dgm:prSet/>
      <dgm:spPr/>
      <dgm:t>
        <a:bodyPr/>
        <a:lstStyle/>
        <a:p>
          <a:endParaRPr lang="en-US"/>
        </a:p>
      </dgm:t>
    </dgm:pt>
    <dgm:pt modelId="{9EA15DE6-DDB7-4F11-87AE-70B203136115}">
      <dgm:prSet phldrT="[Text]"/>
      <dgm:spPr>
        <a:solidFill>
          <a:schemeClr val="accent2">
            <a:lumMod val="75000"/>
          </a:schemeClr>
        </a:solidFill>
      </dgm:spPr>
      <dgm:t>
        <a:bodyPr/>
        <a:lstStyle/>
        <a:p>
          <a:r>
            <a:rPr lang="en-US" b="1"/>
            <a:t>Models produced </a:t>
          </a:r>
          <a:r>
            <a:rPr lang="en-US"/>
            <a:t>in “fragments”</a:t>
          </a:r>
        </a:p>
      </dgm:t>
    </dgm:pt>
    <dgm:pt modelId="{50C718CE-0267-4448-919C-2DB51086BCEB}" type="parTrans" cxnId="{F948BDBD-06E7-46A9-BBC6-1B4F163D4817}">
      <dgm:prSet/>
      <dgm:spPr/>
      <dgm:t>
        <a:bodyPr/>
        <a:lstStyle/>
        <a:p>
          <a:endParaRPr lang="en-US"/>
        </a:p>
      </dgm:t>
    </dgm:pt>
    <dgm:pt modelId="{1FD474A9-DCF9-4E01-95E6-B46D5D9F0CA8}" type="sibTrans" cxnId="{F948BDBD-06E7-46A9-BBC6-1B4F163D4817}">
      <dgm:prSet/>
      <dgm:spPr/>
      <dgm:t>
        <a:bodyPr/>
        <a:lstStyle/>
        <a:p>
          <a:endParaRPr lang="en-US"/>
        </a:p>
      </dgm:t>
    </dgm:pt>
    <dgm:pt modelId="{BF4AB6C1-E896-4F77-AB82-B73165EF4A71}">
      <dgm:prSet phldrT="[Text]"/>
      <dgm:spPr>
        <a:solidFill>
          <a:srgbClr val="00B050"/>
        </a:solidFill>
      </dgm:spPr>
      <dgm:t>
        <a:bodyPr/>
        <a:lstStyle/>
        <a:p>
          <a:r>
            <a:rPr lang="en-US"/>
            <a:t>Model </a:t>
          </a:r>
          <a:r>
            <a:rPr lang="en-US" b="1"/>
            <a:t>acoustics analyzed and optimized</a:t>
          </a:r>
          <a:r>
            <a:rPr lang="en-US"/>
            <a:t> in AE309</a:t>
          </a:r>
        </a:p>
      </dgm:t>
    </dgm:pt>
    <dgm:pt modelId="{9DED1F8C-796C-49DF-85CD-E16C6E372CD6}" type="parTrans" cxnId="{75879621-FAC0-4318-9736-8739ABAE131C}">
      <dgm:prSet/>
      <dgm:spPr/>
      <dgm:t>
        <a:bodyPr/>
        <a:lstStyle/>
        <a:p>
          <a:endParaRPr lang="en-US"/>
        </a:p>
      </dgm:t>
    </dgm:pt>
    <dgm:pt modelId="{75EF725D-F672-4F2D-B497-945FDBB04310}" type="sibTrans" cxnId="{75879621-FAC0-4318-9736-8739ABAE131C}">
      <dgm:prSet/>
      <dgm:spPr/>
      <dgm:t>
        <a:bodyPr/>
        <a:lstStyle/>
        <a:p>
          <a:endParaRPr lang="en-US"/>
        </a:p>
      </dgm:t>
    </dgm:pt>
    <dgm:pt modelId="{EE7B40A7-384E-4950-B244-4F16080AD988}">
      <dgm:prSet phldrT="[Text]"/>
      <dgm:spPr>
        <a:solidFill>
          <a:srgbClr val="00B050"/>
        </a:solidFill>
      </dgm:spPr>
      <dgm:t>
        <a:bodyPr/>
        <a:lstStyle/>
        <a:p>
          <a:r>
            <a:rPr lang="en-US"/>
            <a:t>Model completely </a:t>
          </a:r>
          <a:r>
            <a:rPr lang="en-US" b="1"/>
            <a:t>put together</a:t>
          </a:r>
          <a:r>
            <a:rPr lang="en-US"/>
            <a:t> in AE372 as a final piece</a:t>
          </a:r>
        </a:p>
      </dgm:t>
    </dgm:pt>
    <dgm:pt modelId="{000E7976-D87A-41CC-81BA-E70D0C4DA01A}" type="parTrans" cxnId="{A3668DEE-632D-4699-B108-3111780299BF}">
      <dgm:prSet/>
      <dgm:spPr/>
      <dgm:t>
        <a:bodyPr/>
        <a:lstStyle/>
        <a:p>
          <a:endParaRPr lang="en-US"/>
        </a:p>
      </dgm:t>
    </dgm:pt>
    <dgm:pt modelId="{AFBA8C07-F862-4DF2-91FC-B09E20CBD661}" type="sibTrans" cxnId="{A3668DEE-632D-4699-B108-3111780299BF}">
      <dgm:prSet/>
      <dgm:spPr/>
      <dgm:t>
        <a:bodyPr/>
        <a:lstStyle/>
        <a:p>
          <a:endParaRPr lang="en-US"/>
        </a:p>
      </dgm:t>
    </dgm:pt>
    <dgm:pt modelId="{94D21497-4FD7-4041-B1EC-8020539BE0D5}">
      <dgm:prSet phldrT="[Text]"/>
      <dgm:spPr>
        <a:solidFill>
          <a:srgbClr val="7030A0"/>
        </a:solidFill>
      </dgm:spPr>
      <dgm:t>
        <a:bodyPr/>
        <a:lstStyle/>
        <a:p>
          <a:r>
            <a:rPr lang="en-US"/>
            <a:t>Model </a:t>
          </a:r>
          <a:r>
            <a:rPr lang="en-US" b="1"/>
            <a:t>details and textures enhanced</a:t>
          </a:r>
          <a:r>
            <a:rPr lang="en-US"/>
            <a:t> in some areas in AE444</a:t>
          </a:r>
        </a:p>
      </dgm:t>
    </dgm:pt>
    <dgm:pt modelId="{62E13BD1-70EB-477A-8BD6-86B943F8EF9E}" type="parTrans" cxnId="{4075BA19-472B-41DB-B41F-31709801C9EF}">
      <dgm:prSet/>
      <dgm:spPr/>
      <dgm:t>
        <a:bodyPr/>
        <a:lstStyle/>
        <a:p>
          <a:endParaRPr lang="en-US"/>
        </a:p>
      </dgm:t>
    </dgm:pt>
    <dgm:pt modelId="{8D1CBE5F-6220-4D7E-B914-2D98FDD2A3E8}" type="sibTrans" cxnId="{4075BA19-472B-41DB-B41F-31709801C9EF}">
      <dgm:prSet/>
      <dgm:spPr/>
      <dgm:t>
        <a:bodyPr/>
        <a:lstStyle/>
        <a:p>
          <a:endParaRPr lang="en-US"/>
        </a:p>
      </dgm:t>
    </dgm:pt>
    <dgm:pt modelId="{CA7EC88D-7387-45DC-8055-9111CFD26EA3}" type="pres">
      <dgm:prSet presAssocID="{D156C3FA-FFDA-4CDB-B677-3855A7318983}" presName="Name0" presStyleCnt="0">
        <dgm:presLayoutVars>
          <dgm:dir/>
          <dgm:resizeHandles/>
        </dgm:presLayoutVars>
      </dgm:prSet>
      <dgm:spPr/>
      <dgm:t>
        <a:bodyPr/>
        <a:lstStyle/>
        <a:p>
          <a:endParaRPr lang="en-US"/>
        </a:p>
      </dgm:t>
    </dgm:pt>
    <dgm:pt modelId="{EF284C2F-69CB-44FB-BDB9-747DABE74D47}" type="pres">
      <dgm:prSet presAssocID="{490C6C95-FF00-4D6A-88FC-F0001941BFD9}" presName="compNode" presStyleCnt="0"/>
      <dgm:spPr/>
    </dgm:pt>
    <dgm:pt modelId="{F5C7E580-07A4-4E94-A1A8-5EEEB0A24151}" type="pres">
      <dgm:prSet presAssocID="{490C6C95-FF00-4D6A-88FC-F0001941BFD9}" presName="dummyConnPt" presStyleCnt="0"/>
      <dgm:spPr/>
    </dgm:pt>
    <dgm:pt modelId="{CA1ABED4-6D4E-4F30-B480-85F63A8693C6}" type="pres">
      <dgm:prSet presAssocID="{490C6C95-FF00-4D6A-88FC-F0001941BFD9}" presName="node" presStyleLbl="node1" presStyleIdx="0" presStyleCnt="9">
        <dgm:presLayoutVars>
          <dgm:bulletEnabled val="1"/>
        </dgm:presLayoutVars>
      </dgm:prSet>
      <dgm:spPr/>
      <dgm:t>
        <a:bodyPr/>
        <a:lstStyle/>
        <a:p>
          <a:endParaRPr lang="en-US"/>
        </a:p>
      </dgm:t>
    </dgm:pt>
    <dgm:pt modelId="{BC2C4DAB-70D0-498C-AD48-AA49DDBA59BC}" type="pres">
      <dgm:prSet presAssocID="{86519C25-2670-42CD-A855-563B41167ACF}" presName="sibTrans" presStyleLbl="bgSibTrans2D1" presStyleIdx="0" presStyleCnt="8"/>
      <dgm:spPr/>
      <dgm:t>
        <a:bodyPr/>
        <a:lstStyle/>
        <a:p>
          <a:endParaRPr lang="en-US"/>
        </a:p>
      </dgm:t>
    </dgm:pt>
    <dgm:pt modelId="{3DFFF9C1-9987-4842-893A-984CF074C15B}" type="pres">
      <dgm:prSet presAssocID="{65184F6F-7945-452C-AF85-39C6C20D25F8}" presName="compNode" presStyleCnt="0"/>
      <dgm:spPr/>
    </dgm:pt>
    <dgm:pt modelId="{9C63586B-3EA8-4CF0-AB7B-6211634F3B0D}" type="pres">
      <dgm:prSet presAssocID="{65184F6F-7945-452C-AF85-39C6C20D25F8}" presName="dummyConnPt" presStyleCnt="0"/>
      <dgm:spPr/>
    </dgm:pt>
    <dgm:pt modelId="{4642D19B-616B-4E6A-9A0D-07844D4CA81C}" type="pres">
      <dgm:prSet presAssocID="{65184F6F-7945-452C-AF85-39C6C20D25F8}" presName="node" presStyleLbl="node1" presStyleIdx="1" presStyleCnt="9">
        <dgm:presLayoutVars>
          <dgm:bulletEnabled val="1"/>
        </dgm:presLayoutVars>
      </dgm:prSet>
      <dgm:spPr/>
      <dgm:t>
        <a:bodyPr/>
        <a:lstStyle/>
        <a:p>
          <a:endParaRPr lang="en-US"/>
        </a:p>
      </dgm:t>
    </dgm:pt>
    <dgm:pt modelId="{1C9BCBE3-85DD-43F1-B6C8-1F968212A9ED}" type="pres">
      <dgm:prSet presAssocID="{D35ABBF5-9140-4A53-9F41-D81ACDAC6ED9}" presName="sibTrans" presStyleLbl="bgSibTrans2D1" presStyleIdx="1" presStyleCnt="8"/>
      <dgm:spPr/>
      <dgm:t>
        <a:bodyPr/>
        <a:lstStyle/>
        <a:p>
          <a:endParaRPr lang="en-US"/>
        </a:p>
      </dgm:t>
    </dgm:pt>
    <dgm:pt modelId="{2FC34204-2B48-4A07-8D0C-E49758B4D76B}" type="pres">
      <dgm:prSet presAssocID="{F80AD0AF-B4C0-49AC-BE20-D36319E54BD6}" presName="compNode" presStyleCnt="0"/>
      <dgm:spPr/>
    </dgm:pt>
    <dgm:pt modelId="{9825C2E0-3BCD-4ECB-BD3C-7A9E8F8A695C}" type="pres">
      <dgm:prSet presAssocID="{F80AD0AF-B4C0-49AC-BE20-D36319E54BD6}" presName="dummyConnPt" presStyleCnt="0"/>
      <dgm:spPr/>
    </dgm:pt>
    <dgm:pt modelId="{29953366-8BFD-4B29-97BA-4F3E7B183A4F}" type="pres">
      <dgm:prSet presAssocID="{F80AD0AF-B4C0-49AC-BE20-D36319E54BD6}" presName="node" presStyleLbl="node1" presStyleIdx="2" presStyleCnt="9">
        <dgm:presLayoutVars>
          <dgm:bulletEnabled val="1"/>
        </dgm:presLayoutVars>
      </dgm:prSet>
      <dgm:spPr/>
      <dgm:t>
        <a:bodyPr/>
        <a:lstStyle/>
        <a:p>
          <a:endParaRPr lang="en-US"/>
        </a:p>
      </dgm:t>
    </dgm:pt>
    <dgm:pt modelId="{89F5D607-BE50-4670-92F8-2169CD9491F4}" type="pres">
      <dgm:prSet presAssocID="{6555D147-F8E5-4EDB-AD48-8B4AD3A8020D}" presName="sibTrans" presStyleLbl="bgSibTrans2D1" presStyleIdx="2" presStyleCnt="8"/>
      <dgm:spPr/>
      <dgm:t>
        <a:bodyPr/>
        <a:lstStyle/>
        <a:p>
          <a:endParaRPr lang="en-US"/>
        </a:p>
      </dgm:t>
    </dgm:pt>
    <dgm:pt modelId="{F3FFEA47-F790-405A-B6A0-A39993E98403}" type="pres">
      <dgm:prSet presAssocID="{C5BFA062-1D41-4E7A-AD62-660F0DCDC63F}" presName="compNode" presStyleCnt="0"/>
      <dgm:spPr/>
    </dgm:pt>
    <dgm:pt modelId="{44FA36D5-C7E1-4548-AC7E-4A3C141B2094}" type="pres">
      <dgm:prSet presAssocID="{C5BFA062-1D41-4E7A-AD62-660F0DCDC63F}" presName="dummyConnPt" presStyleCnt="0"/>
      <dgm:spPr/>
    </dgm:pt>
    <dgm:pt modelId="{264E5139-6678-4FD6-8473-FF56EBF60C9A}" type="pres">
      <dgm:prSet presAssocID="{C5BFA062-1D41-4E7A-AD62-660F0DCDC63F}" presName="node" presStyleLbl="node1" presStyleIdx="3" presStyleCnt="9">
        <dgm:presLayoutVars>
          <dgm:bulletEnabled val="1"/>
        </dgm:presLayoutVars>
      </dgm:prSet>
      <dgm:spPr/>
      <dgm:t>
        <a:bodyPr/>
        <a:lstStyle/>
        <a:p>
          <a:endParaRPr lang="en-US"/>
        </a:p>
      </dgm:t>
    </dgm:pt>
    <dgm:pt modelId="{16A9B189-263B-4EA8-BF82-AD9D6FBE3912}" type="pres">
      <dgm:prSet presAssocID="{417D3400-A2CA-413B-8851-C7CA272517BE}" presName="sibTrans" presStyleLbl="bgSibTrans2D1" presStyleIdx="3" presStyleCnt="8"/>
      <dgm:spPr/>
      <dgm:t>
        <a:bodyPr/>
        <a:lstStyle/>
        <a:p>
          <a:endParaRPr lang="en-US"/>
        </a:p>
      </dgm:t>
    </dgm:pt>
    <dgm:pt modelId="{CE45430E-4743-4DC0-A44D-0F90B1540EF7}" type="pres">
      <dgm:prSet presAssocID="{43969A76-812A-4987-A462-43A6207ABD16}" presName="compNode" presStyleCnt="0"/>
      <dgm:spPr/>
    </dgm:pt>
    <dgm:pt modelId="{FE2BDAFF-AA26-484C-A7D0-09D2F3FCD081}" type="pres">
      <dgm:prSet presAssocID="{43969A76-812A-4987-A462-43A6207ABD16}" presName="dummyConnPt" presStyleCnt="0"/>
      <dgm:spPr/>
    </dgm:pt>
    <dgm:pt modelId="{1B5F8F16-AEAF-43E7-B266-4CE1B6E773BE}" type="pres">
      <dgm:prSet presAssocID="{43969A76-812A-4987-A462-43A6207ABD16}" presName="node" presStyleLbl="node1" presStyleIdx="4" presStyleCnt="9">
        <dgm:presLayoutVars>
          <dgm:bulletEnabled val="1"/>
        </dgm:presLayoutVars>
      </dgm:prSet>
      <dgm:spPr/>
      <dgm:t>
        <a:bodyPr/>
        <a:lstStyle/>
        <a:p>
          <a:endParaRPr lang="en-US"/>
        </a:p>
      </dgm:t>
    </dgm:pt>
    <dgm:pt modelId="{6DF0BB87-1D3A-45C8-9CDC-CF23CB062274}" type="pres">
      <dgm:prSet presAssocID="{73452BFE-3C94-4781-BD7D-0B8D07852D6C}" presName="sibTrans" presStyleLbl="bgSibTrans2D1" presStyleIdx="4" presStyleCnt="8"/>
      <dgm:spPr/>
      <dgm:t>
        <a:bodyPr/>
        <a:lstStyle/>
        <a:p>
          <a:endParaRPr lang="en-US"/>
        </a:p>
      </dgm:t>
    </dgm:pt>
    <dgm:pt modelId="{52A4B9A5-2219-4B39-BE43-0FADDC0E53B9}" type="pres">
      <dgm:prSet presAssocID="{9EA15DE6-DDB7-4F11-87AE-70B203136115}" presName="compNode" presStyleCnt="0"/>
      <dgm:spPr/>
    </dgm:pt>
    <dgm:pt modelId="{3C089F8D-F4A5-4E07-83EE-C8C03E39C582}" type="pres">
      <dgm:prSet presAssocID="{9EA15DE6-DDB7-4F11-87AE-70B203136115}" presName="dummyConnPt" presStyleCnt="0"/>
      <dgm:spPr/>
    </dgm:pt>
    <dgm:pt modelId="{E7C7C926-C1A1-4E91-96D9-825F3321FD71}" type="pres">
      <dgm:prSet presAssocID="{9EA15DE6-DDB7-4F11-87AE-70B203136115}" presName="node" presStyleLbl="node1" presStyleIdx="5" presStyleCnt="9">
        <dgm:presLayoutVars>
          <dgm:bulletEnabled val="1"/>
        </dgm:presLayoutVars>
      </dgm:prSet>
      <dgm:spPr/>
      <dgm:t>
        <a:bodyPr/>
        <a:lstStyle/>
        <a:p>
          <a:endParaRPr lang="en-US"/>
        </a:p>
      </dgm:t>
    </dgm:pt>
    <dgm:pt modelId="{66BA3B99-2D58-4E40-A732-3D545919383D}" type="pres">
      <dgm:prSet presAssocID="{1FD474A9-DCF9-4E01-95E6-B46D5D9F0CA8}" presName="sibTrans" presStyleLbl="bgSibTrans2D1" presStyleIdx="5" presStyleCnt="8"/>
      <dgm:spPr/>
      <dgm:t>
        <a:bodyPr/>
        <a:lstStyle/>
        <a:p>
          <a:endParaRPr lang="en-US"/>
        </a:p>
      </dgm:t>
    </dgm:pt>
    <dgm:pt modelId="{4C7AA9FC-0209-4AD9-B281-11E981232D2C}" type="pres">
      <dgm:prSet presAssocID="{BF4AB6C1-E896-4F77-AB82-B73165EF4A71}" presName="compNode" presStyleCnt="0"/>
      <dgm:spPr/>
    </dgm:pt>
    <dgm:pt modelId="{39BBC2CA-10A0-421A-8F41-9FD5390894F6}" type="pres">
      <dgm:prSet presAssocID="{BF4AB6C1-E896-4F77-AB82-B73165EF4A71}" presName="dummyConnPt" presStyleCnt="0"/>
      <dgm:spPr/>
    </dgm:pt>
    <dgm:pt modelId="{4D32F159-5CF0-4B7E-B1FE-7F8483F212D5}" type="pres">
      <dgm:prSet presAssocID="{BF4AB6C1-E896-4F77-AB82-B73165EF4A71}" presName="node" presStyleLbl="node1" presStyleIdx="6" presStyleCnt="9">
        <dgm:presLayoutVars>
          <dgm:bulletEnabled val="1"/>
        </dgm:presLayoutVars>
      </dgm:prSet>
      <dgm:spPr/>
      <dgm:t>
        <a:bodyPr/>
        <a:lstStyle/>
        <a:p>
          <a:endParaRPr lang="en-US"/>
        </a:p>
      </dgm:t>
    </dgm:pt>
    <dgm:pt modelId="{8669FDF8-3A1E-4F07-B3A6-43B3F53D0B4B}" type="pres">
      <dgm:prSet presAssocID="{75EF725D-F672-4F2D-B497-945FDBB04310}" presName="sibTrans" presStyleLbl="bgSibTrans2D1" presStyleIdx="6" presStyleCnt="8"/>
      <dgm:spPr/>
      <dgm:t>
        <a:bodyPr/>
        <a:lstStyle/>
        <a:p>
          <a:endParaRPr lang="en-US"/>
        </a:p>
      </dgm:t>
    </dgm:pt>
    <dgm:pt modelId="{7DBD89ED-8518-4ED5-B4E4-7B689F0A6BA9}" type="pres">
      <dgm:prSet presAssocID="{EE7B40A7-384E-4950-B244-4F16080AD988}" presName="compNode" presStyleCnt="0"/>
      <dgm:spPr/>
    </dgm:pt>
    <dgm:pt modelId="{A4DCB748-5903-4BFA-BA71-DD82B9AED7CE}" type="pres">
      <dgm:prSet presAssocID="{EE7B40A7-384E-4950-B244-4F16080AD988}" presName="dummyConnPt" presStyleCnt="0"/>
      <dgm:spPr/>
    </dgm:pt>
    <dgm:pt modelId="{DBB04724-1E69-4F8E-8A49-F79CFD511D58}" type="pres">
      <dgm:prSet presAssocID="{EE7B40A7-384E-4950-B244-4F16080AD988}" presName="node" presStyleLbl="node1" presStyleIdx="7" presStyleCnt="9">
        <dgm:presLayoutVars>
          <dgm:bulletEnabled val="1"/>
        </dgm:presLayoutVars>
      </dgm:prSet>
      <dgm:spPr/>
      <dgm:t>
        <a:bodyPr/>
        <a:lstStyle/>
        <a:p>
          <a:endParaRPr lang="en-US"/>
        </a:p>
      </dgm:t>
    </dgm:pt>
    <dgm:pt modelId="{628CB6D0-14A3-4AFF-BE8A-F8C9831D203E}" type="pres">
      <dgm:prSet presAssocID="{AFBA8C07-F862-4DF2-91FC-B09E20CBD661}" presName="sibTrans" presStyleLbl="bgSibTrans2D1" presStyleIdx="7" presStyleCnt="8"/>
      <dgm:spPr/>
      <dgm:t>
        <a:bodyPr/>
        <a:lstStyle/>
        <a:p>
          <a:endParaRPr lang="en-US"/>
        </a:p>
      </dgm:t>
    </dgm:pt>
    <dgm:pt modelId="{8F72E0B0-8669-49B5-ADF0-3AA5229FB6D0}" type="pres">
      <dgm:prSet presAssocID="{94D21497-4FD7-4041-B1EC-8020539BE0D5}" presName="compNode" presStyleCnt="0"/>
      <dgm:spPr/>
    </dgm:pt>
    <dgm:pt modelId="{EF884070-ED29-40FA-9B63-AE5CF2FD8D7F}" type="pres">
      <dgm:prSet presAssocID="{94D21497-4FD7-4041-B1EC-8020539BE0D5}" presName="dummyConnPt" presStyleCnt="0"/>
      <dgm:spPr/>
    </dgm:pt>
    <dgm:pt modelId="{A124DA73-0C60-433D-8985-638A53BA49A2}" type="pres">
      <dgm:prSet presAssocID="{94D21497-4FD7-4041-B1EC-8020539BE0D5}" presName="node" presStyleLbl="node1" presStyleIdx="8" presStyleCnt="9">
        <dgm:presLayoutVars>
          <dgm:bulletEnabled val="1"/>
        </dgm:presLayoutVars>
      </dgm:prSet>
      <dgm:spPr/>
      <dgm:t>
        <a:bodyPr/>
        <a:lstStyle/>
        <a:p>
          <a:endParaRPr lang="en-US"/>
        </a:p>
      </dgm:t>
    </dgm:pt>
  </dgm:ptLst>
  <dgm:cxnLst>
    <dgm:cxn modelId="{3D7B941F-214E-4B10-BE68-986DBA72F07D}" type="presOf" srcId="{F80AD0AF-B4C0-49AC-BE20-D36319E54BD6}" destId="{29953366-8BFD-4B29-97BA-4F3E7B183A4F}" srcOrd="0" destOrd="0" presId="urn:microsoft.com/office/officeart/2005/8/layout/bProcess4"/>
    <dgm:cxn modelId="{E09D58E8-9BC2-4A2A-8F5F-9858BDA581EE}" type="presOf" srcId="{417D3400-A2CA-413B-8851-C7CA272517BE}" destId="{16A9B189-263B-4EA8-BF82-AD9D6FBE3912}" srcOrd="0" destOrd="0" presId="urn:microsoft.com/office/officeart/2005/8/layout/bProcess4"/>
    <dgm:cxn modelId="{6F26F688-CEE7-43BF-AA8D-F01C6B70002C}" srcId="{D156C3FA-FFDA-4CDB-B677-3855A7318983}" destId="{F80AD0AF-B4C0-49AC-BE20-D36319E54BD6}" srcOrd="2" destOrd="0" parTransId="{758EC267-C488-41D2-8B81-60829A23227D}" sibTransId="{6555D147-F8E5-4EDB-AD48-8B4AD3A8020D}"/>
    <dgm:cxn modelId="{A3668DEE-632D-4699-B108-3111780299BF}" srcId="{D156C3FA-FFDA-4CDB-B677-3855A7318983}" destId="{EE7B40A7-384E-4950-B244-4F16080AD988}" srcOrd="7" destOrd="0" parTransId="{000E7976-D87A-41CC-81BA-E70D0C4DA01A}" sibTransId="{AFBA8C07-F862-4DF2-91FC-B09E20CBD661}"/>
    <dgm:cxn modelId="{EC538F17-9B3B-4376-BC0E-106017DA54D8}" type="presOf" srcId="{D156C3FA-FFDA-4CDB-B677-3855A7318983}" destId="{CA7EC88D-7387-45DC-8055-9111CFD26EA3}" srcOrd="0" destOrd="0" presId="urn:microsoft.com/office/officeart/2005/8/layout/bProcess4"/>
    <dgm:cxn modelId="{4075BA19-472B-41DB-B41F-31709801C9EF}" srcId="{D156C3FA-FFDA-4CDB-B677-3855A7318983}" destId="{94D21497-4FD7-4041-B1EC-8020539BE0D5}" srcOrd="8" destOrd="0" parTransId="{62E13BD1-70EB-477A-8BD6-86B943F8EF9E}" sibTransId="{8D1CBE5F-6220-4D7E-B914-2D98FDD2A3E8}"/>
    <dgm:cxn modelId="{43004ABF-29FC-48D0-951F-1106232FC592}" type="presOf" srcId="{73452BFE-3C94-4781-BD7D-0B8D07852D6C}" destId="{6DF0BB87-1D3A-45C8-9CDC-CF23CB062274}" srcOrd="0" destOrd="0" presId="urn:microsoft.com/office/officeart/2005/8/layout/bProcess4"/>
    <dgm:cxn modelId="{33D4C55F-F704-4653-A653-76C00DCF2C3F}" type="presOf" srcId="{94D21497-4FD7-4041-B1EC-8020539BE0D5}" destId="{A124DA73-0C60-433D-8985-638A53BA49A2}" srcOrd="0" destOrd="0" presId="urn:microsoft.com/office/officeart/2005/8/layout/bProcess4"/>
    <dgm:cxn modelId="{BA32A752-B2A7-41B0-B2FE-546B3F33FCFA}" type="presOf" srcId="{75EF725D-F672-4F2D-B497-945FDBB04310}" destId="{8669FDF8-3A1E-4F07-B3A6-43B3F53D0B4B}" srcOrd="0" destOrd="0" presId="urn:microsoft.com/office/officeart/2005/8/layout/bProcess4"/>
    <dgm:cxn modelId="{1AEEEB34-675D-40FE-98FE-1D7C7D12B363}" type="presOf" srcId="{D35ABBF5-9140-4A53-9F41-D81ACDAC6ED9}" destId="{1C9BCBE3-85DD-43F1-B6C8-1F968212A9ED}" srcOrd="0" destOrd="0" presId="urn:microsoft.com/office/officeart/2005/8/layout/bProcess4"/>
    <dgm:cxn modelId="{8E418B67-6F86-49D7-93C7-A156686613F3}" srcId="{D156C3FA-FFDA-4CDB-B677-3855A7318983}" destId="{65184F6F-7945-452C-AF85-39C6C20D25F8}" srcOrd="1" destOrd="0" parTransId="{44423109-03CC-4537-A13D-1FD5355D4534}" sibTransId="{D35ABBF5-9140-4A53-9F41-D81ACDAC6ED9}"/>
    <dgm:cxn modelId="{230B0824-C89E-48CA-93FF-795AE0B916FE}" type="presOf" srcId="{6555D147-F8E5-4EDB-AD48-8B4AD3A8020D}" destId="{89F5D607-BE50-4670-92F8-2169CD9491F4}" srcOrd="0" destOrd="0" presId="urn:microsoft.com/office/officeart/2005/8/layout/bProcess4"/>
    <dgm:cxn modelId="{872F8030-185C-4666-8FB2-6694F4957EB1}" type="presOf" srcId="{490C6C95-FF00-4D6A-88FC-F0001941BFD9}" destId="{CA1ABED4-6D4E-4F30-B480-85F63A8693C6}" srcOrd="0" destOrd="0" presId="urn:microsoft.com/office/officeart/2005/8/layout/bProcess4"/>
    <dgm:cxn modelId="{064DE3CB-0DDF-42CE-B816-03B73C77622E}" srcId="{D156C3FA-FFDA-4CDB-B677-3855A7318983}" destId="{C5BFA062-1D41-4E7A-AD62-660F0DCDC63F}" srcOrd="3" destOrd="0" parTransId="{D3385327-223E-4651-8CD2-38B4A933AE02}" sibTransId="{417D3400-A2CA-413B-8851-C7CA272517BE}"/>
    <dgm:cxn modelId="{5FF58B64-BD1A-4DC8-9DE7-8BF66BB417C8}" type="presOf" srcId="{BF4AB6C1-E896-4F77-AB82-B73165EF4A71}" destId="{4D32F159-5CF0-4B7E-B1FE-7F8483F212D5}" srcOrd="0" destOrd="0" presId="urn:microsoft.com/office/officeart/2005/8/layout/bProcess4"/>
    <dgm:cxn modelId="{F948BDBD-06E7-46A9-BBC6-1B4F163D4817}" srcId="{D156C3FA-FFDA-4CDB-B677-3855A7318983}" destId="{9EA15DE6-DDB7-4F11-87AE-70B203136115}" srcOrd="5" destOrd="0" parTransId="{50C718CE-0267-4448-919C-2DB51086BCEB}" sibTransId="{1FD474A9-DCF9-4E01-95E6-B46D5D9F0CA8}"/>
    <dgm:cxn modelId="{75879621-FAC0-4318-9736-8739ABAE131C}" srcId="{D156C3FA-FFDA-4CDB-B677-3855A7318983}" destId="{BF4AB6C1-E896-4F77-AB82-B73165EF4A71}" srcOrd="6" destOrd="0" parTransId="{9DED1F8C-796C-49DF-85CD-E16C6E372CD6}" sibTransId="{75EF725D-F672-4F2D-B497-945FDBB04310}"/>
    <dgm:cxn modelId="{D410E0DF-36A5-4591-91DA-3D7328A258FD}" type="presOf" srcId="{9EA15DE6-DDB7-4F11-87AE-70B203136115}" destId="{E7C7C926-C1A1-4E91-96D9-825F3321FD71}" srcOrd="0" destOrd="0" presId="urn:microsoft.com/office/officeart/2005/8/layout/bProcess4"/>
    <dgm:cxn modelId="{88CC22AB-69D2-49D2-AD57-A9CE7A2C939E}" type="presOf" srcId="{C5BFA062-1D41-4E7A-AD62-660F0DCDC63F}" destId="{264E5139-6678-4FD6-8473-FF56EBF60C9A}" srcOrd="0" destOrd="0" presId="urn:microsoft.com/office/officeart/2005/8/layout/bProcess4"/>
    <dgm:cxn modelId="{C8BA426F-DE47-476D-8BC7-9625737FEEBF}" type="presOf" srcId="{86519C25-2670-42CD-A855-563B41167ACF}" destId="{BC2C4DAB-70D0-498C-AD48-AA49DDBA59BC}" srcOrd="0" destOrd="0" presId="urn:microsoft.com/office/officeart/2005/8/layout/bProcess4"/>
    <dgm:cxn modelId="{D8858F4F-7DF2-4C2D-8CA6-CA613C5881BC}" srcId="{D156C3FA-FFDA-4CDB-B677-3855A7318983}" destId="{490C6C95-FF00-4D6A-88FC-F0001941BFD9}" srcOrd="0" destOrd="0" parTransId="{B4F5BF40-171D-4BDF-A14A-33A08AEF3EA6}" sibTransId="{86519C25-2670-42CD-A855-563B41167ACF}"/>
    <dgm:cxn modelId="{F46504C5-A042-4AB9-8D2D-2C4E7A7BE7D6}" type="presOf" srcId="{EE7B40A7-384E-4950-B244-4F16080AD988}" destId="{DBB04724-1E69-4F8E-8A49-F79CFD511D58}" srcOrd="0" destOrd="0" presId="urn:microsoft.com/office/officeart/2005/8/layout/bProcess4"/>
    <dgm:cxn modelId="{082F5B53-D83C-4470-A922-147C6FCBF001}" type="presOf" srcId="{AFBA8C07-F862-4DF2-91FC-B09E20CBD661}" destId="{628CB6D0-14A3-4AFF-BE8A-F8C9831D203E}" srcOrd="0" destOrd="0" presId="urn:microsoft.com/office/officeart/2005/8/layout/bProcess4"/>
    <dgm:cxn modelId="{A376FECE-075A-4427-9588-5ACA8D0E51CF}" srcId="{D156C3FA-FFDA-4CDB-B677-3855A7318983}" destId="{43969A76-812A-4987-A462-43A6207ABD16}" srcOrd="4" destOrd="0" parTransId="{963182E1-4238-45B8-8F05-EC066BF069DA}" sibTransId="{73452BFE-3C94-4781-BD7D-0B8D07852D6C}"/>
    <dgm:cxn modelId="{F562EBEA-7FC5-464E-AB87-D2F91A2A2880}" type="presOf" srcId="{1FD474A9-DCF9-4E01-95E6-B46D5D9F0CA8}" destId="{66BA3B99-2D58-4E40-A732-3D545919383D}" srcOrd="0" destOrd="0" presId="urn:microsoft.com/office/officeart/2005/8/layout/bProcess4"/>
    <dgm:cxn modelId="{681DC2E7-7050-42F8-9F9C-930474D5DB11}" type="presOf" srcId="{43969A76-812A-4987-A462-43A6207ABD16}" destId="{1B5F8F16-AEAF-43E7-B266-4CE1B6E773BE}" srcOrd="0" destOrd="0" presId="urn:microsoft.com/office/officeart/2005/8/layout/bProcess4"/>
    <dgm:cxn modelId="{B970B215-5766-4F2D-B787-2C942768FFDF}" type="presOf" srcId="{65184F6F-7945-452C-AF85-39C6C20D25F8}" destId="{4642D19B-616B-4E6A-9A0D-07844D4CA81C}" srcOrd="0" destOrd="0" presId="urn:microsoft.com/office/officeart/2005/8/layout/bProcess4"/>
    <dgm:cxn modelId="{3A3F23F9-AE2C-4235-AC41-2ED896159C5D}" type="presParOf" srcId="{CA7EC88D-7387-45DC-8055-9111CFD26EA3}" destId="{EF284C2F-69CB-44FB-BDB9-747DABE74D47}" srcOrd="0" destOrd="0" presId="urn:microsoft.com/office/officeart/2005/8/layout/bProcess4"/>
    <dgm:cxn modelId="{975330FD-0168-4821-B299-0C469F9CCF30}" type="presParOf" srcId="{EF284C2F-69CB-44FB-BDB9-747DABE74D47}" destId="{F5C7E580-07A4-4E94-A1A8-5EEEB0A24151}" srcOrd="0" destOrd="0" presId="urn:microsoft.com/office/officeart/2005/8/layout/bProcess4"/>
    <dgm:cxn modelId="{C8EA1300-EEFB-43D0-A734-80CD34262B16}" type="presParOf" srcId="{EF284C2F-69CB-44FB-BDB9-747DABE74D47}" destId="{CA1ABED4-6D4E-4F30-B480-85F63A8693C6}" srcOrd="1" destOrd="0" presId="urn:microsoft.com/office/officeart/2005/8/layout/bProcess4"/>
    <dgm:cxn modelId="{327A92B1-87DD-419F-85D0-A24AE199C476}" type="presParOf" srcId="{CA7EC88D-7387-45DC-8055-9111CFD26EA3}" destId="{BC2C4DAB-70D0-498C-AD48-AA49DDBA59BC}" srcOrd="1" destOrd="0" presId="urn:microsoft.com/office/officeart/2005/8/layout/bProcess4"/>
    <dgm:cxn modelId="{FED311C6-BF85-4ACD-B6B0-8E9DBEB04D64}" type="presParOf" srcId="{CA7EC88D-7387-45DC-8055-9111CFD26EA3}" destId="{3DFFF9C1-9987-4842-893A-984CF074C15B}" srcOrd="2" destOrd="0" presId="urn:microsoft.com/office/officeart/2005/8/layout/bProcess4"/>
    <dgm:cxn modelId="{A4013B7D-0BE5-4B02-A199-BF3E1110F4C9}" type="presParOf" srcId="{3DFFF9C1-9987-4842-893A-984CF074C15B}" destId="{9C63586B-3EA8-4CF0-AB7B-6211634F3B0D}" srcOrd="0" destOrd="0" presId="urn:microsoft.com/office/officeart/2005/8/layout/bProcess4"/>
    <dgm:cxn modelId="{E0884F0D-E166-409D-97DA-5FB88A498E31}" type="presParOf" srcId="{3DFFF9C1-9987-4842-893A-984CF074C15B}" destId="{4642D19B-616B-4E6A-9A0D-07844D4CA81C}" srcOrd="1" destOrd="0" presId="urn:microsoft.com/office/officeart/2005/8/layout/bProcess4"/>
    <dgm:cxn modelId="{D119DE3D-DEEC-4CA3-9CDB-8D5F14EBC423}" type="presParOf" srcId="{CA7EC88D-7387-45DC-8055-9111CFD26EA3}" destId="{1C9BCBE3-85DD-43F1-B6C8-1F968212A9ED}" srcOrd="3" destOrd="0" presId="urn:microsoft.com/office/officeart/2005/8/layout/bProcess4"/>
    <dgm:cxn modelId="{BC00740F-8C7F-4A8D-954C-F094B43DDEAF}" type="presParOf" srcId="{CA7EC88D-7387-45DC-8055-9111CFD26EA3}" destId="{2FC34204-2B48-4A07-8D0C-E49758B4D76B}" srcOrd="4" destOrd="0" presId="urn:microsoft.com/office/officeart/2005/8/layout/bProcess4"/>
    <dgm:cxn modelId="{21D0F9D2-B514-4935-8D13-C148BDA69317}" type="presParOf" srcId="{2FC34204-2B48-4A07-8D0C-E49758B4D76B}" destId="{9825C2E0-3BCD-4ECB-BD3C-7A9E8F8A695C}" srcOrd="0" destOrd="0" presId="urn:microsoft.com/office/officeart/2005/8/layout/bProcess4"/>
    <dgm:cxn modelId="{A896DED4-93CE-48D2-B671-B79A4CD44362}" type="presParOf" srcId="{2FC34204-2B48-4A07-8D0C-E49758B4D76B}" destId="{29953366-8BFD-4B29-97BA-4F3E7B183A4F}" srcOrd="1" destOrd="0" presId="urn:microsoft.com/office/officeart/2005/8/layout/bProcess4"/>
    <dgm:cxn modelId="{C9A31E0A-A28C-4FEF-A66E-034E08D5D294}" type="presParOf" srcId="{CA7EC88D-7387-45DC-8055-9111CFD26EA3}" destId="{89F5D607-BE50-4670-92F8-2169CD9491F4}" srcOrd="5" destOrd="0" presId="urn:microsoft.com/office/officeart/2005/8/layout/bProcess4"/>
    <dgm:cxn modelId="{55379C28-10F4-4648-AE96-6F1A7E7E5CF3}" type="presParOf" srcId="{CA7EC88D-7387-45DC-8055-9111CFD26EA3}" destId="{F3FFEA47-F790-405A-B6A0-A39993E98403}" srcOrd="6" destOrd="0" presId="urn:microsoft.com/office/officeart/2005/8/layout/bProcess4"/>
    <dgm:cxn modelId="{63535721-D562-4906-8AA3-50DEA34E5ECA}" type="presParOf" srcId="{F3FFEA47-F790-405A-B6A0-A39993E98403}" destId="{44FA36D5-C7E1-4548-AC7E-4A3C141B2094}" srcOrd="0" destOrd="0" presId="urn:microsoft.com/office/officeart/2005/8/layout/bProcess4"/>
    <dgm:cxn modelId="{8E1EFD78-DDEB-4280-964F-8E5A8513F9F3}" type="presParOf" srcId="{F3FFEA47-F790-405A-B6A0-A39993E98403}" destId="{264E5139-6678-4FD6-8473-FF56EBF60C9A}" srcOrd="1" destOrd="0" presId="urn:microsoft.com/office/officeart/2005/8/layout/bProcess4"/>
    <dgm:cxn modelId="{8D4FD564-A886-4624-8716-9135B985C89D}" type="presParOf" srcId="{CA7EC88D-7387-45DC-8055-9111CFD26EA3}" destId="{16A9B189-263B-4EA8-BF82-AD9D6FBE3912}" srcOrd="7" destOrd="0" presId="urn:microsoft.com/office/officeart/2005/8/layout/bProcess4"/>
    <dgm:cxn modelId="{743990CE-27FA-4BD3-B767-8343A9B8E065}" type="presParOf" srcId="{CA7EC88D-7387-45DC-8055-9111CFD26EA3}" destId="{CE45430E-4743-4DC0-A44D-0F90B1540EF7}" srcOrd="8" destOrd="0" presId="urn:microsoft.com/office/officeart/2005/8/layout/bProcess4"/>
    <dgm:cxn modelId="{8E61DF5B-0428-41A7-8626-6D9A55039BC5}" type="presParOf" srcId="{CE45430E-4743-4DC0-A44D-0F90B1540EF7}" destId="{FE2BDAFF-AA26-484C-A7D0-09D2F3FCD081}" srcOrd="0" destOrd="0" presId="urn:microsoft.com/office/officeart/2005/8/layout/bProcess4"/>
    <dgm:cxn modelId="{76D8F02B-AB48-4F89-AE45-2BD350B5503A}" type="presParOf" srcId="{CE45430E-4743-4DC0-A44D-0F90B1540EF7}" destId="{1B5F8F16-AEAF-43E7-B266-4CE1B6E773BE}" srcOrd="1" destOrd="0" presId="urn:microsoft.com/office/officeart/2005/8/layout/bProcess4"/>
    <dgm:cxn modelId="{3F24B589-CF36-4CE9-A211-619C01653FD1}" type="presParOf" srcId="{CA7EC88D-7387-45DC-8055-9111CFD26EA3}" destId="{6DF0BB87-1D3A-45C8-9CDC-CF23CB062274}" srcOrd="9" destOrd="0" presId="urn:microsoft.com/office/officeart/2005/8/layout/bProcess4"/>
    <dgm:cxn modelId="{46F7590C-8B5D-481E-BE7A-87EB7E0E2D32}" type="presParOf" srcId="{CA7EC88D-7387-45DC-8055-9111CFD26EA3}" destId="{52A4B9A5-2219-4B39-BE43-0FADDC0E53B9}" srcOrd="10" destOrd="0" presId="urn:microsoft.com/office/officeart/2005/8/layout/bProcess4"/>
    <dgm:cxn modelId="{3A3AD586-0441-4A8B-945C-B14710322ACD}" type="presParOf" srcId="{52A4B9A5-2219-4B39-BE43-0FADDC0E53B9}" destId="{3C089F8D-F4A5-4E07-83EE-C8C03E39C582}" srcOrd="0" destOrd="0" presId="urn:microsoft.com/office/officeart/2005/8/layout/bProcess4"/>
    <dgm:cxn modelId="{62CB9F1D-AEE0-48F7-B5AC-442677949197}" type="presParOf" srcId="{52A4B9A5-2219-4B39-BE43-0FADDC0E53B9}" destId="{E7C7C926-C1A1-4E91-96D9-825F3321FD71}" srcOrd="1" destOrd="0" presId="urn:microsoft.com/office/officeart/2005/8/layout/bProcess4"/>
    <dgm:cxn modelId="{F855B1C7-719B-4072-AE99-CB625C48CE5D}" type="presParOf" srcId="{CA7EC88D-7387-45DC-8055-9111CFD26EA3}" destId="{66BA3B99-2D58-4E40-A732-3D545919383D}" srcOrd="11" destOrd="0" presId="urn:microsoft.com/office/officeart/2005/8/layout/bProcess4"/>
    <dgm:cxn modelId="{6FB44C7C-8375-4BEA-8E33-D34C4C8F41F2}" type="presParOf" srcId="{CA7EC88D-7387-45DC-8055-9111CFD26EA3}" destId="{4C7AA9FC-0209-4AD9-B281-11E981232D2C}" srcOrd="12" destOrd="0" presId="urn:microsoft.com/office/officeart/2005/8/layout/bProcess4"/>
    <dgm:cxn modelId="{008F1127-8707-4F0A-8713-E67D56A20BFB}" type="presParOf" srcId="{4C7AA9FC-0209-4AD9-B281-11E981232D2C}" destId="{39BBC2CA-10A0-421A-8F41-9FD5390894F6}" srcOrd="0" destOrd="0" presId="urn:microsoft.com/office/officeart/2005/8/layout/bProcess4"/>
    <dgm:cxn modelId="{2D35DAD3-E4BF-4EBC-A287-EF7690BC2BDB}" type="presParOf" srcId="{4C7AA9FC-0209-4AD9-B281-11E981232D2C}" destId="{4D32F159-5CF0-4B7E-B1FE-7F8483F212D5}" srcOrd="1" destOrd="0" presId="urn:microsoft.com/office/officeart/2005/8/layout/bProcess4"/>
    <dgm:cxn modelId="{63235F85-95BD-46A4-B091-9128907EFFC4}" type="presParOf" srcId="{CA7EC88D-7387-45DC-8055-9111CFD26EA3}" destId="{8669FDF8-3A1E-4F07-B3A6-43B3F53D0B4B}" srcOrd="13" destOrd="0" presId="urn:microsoft.com/office/officeart/2005/8/layout/bProcess4"/>
    <dgm:cxn modelId="{105E762C-4E6A-484D-A9D4-8F8322D0B266}" type="presParOf" srcId="{CA7EC88D-7387-45DC-8055-9111CFD26EA3}" destId="{7DBD89ED-8518-4ED5-B4E4-7B689F0A6BA9}" srcOrd="14" destOrd="0" presId="urn:microsoft.com/office/officeart/2005/8/layout/bProcess4"/>
    <dgm:cxn modelId="{10D1874A-5D7B-4E60-B842-1AD26922B791}" type="presParOf" srcId="{7DBD89ED-8518-4ED5-B4E4-7B689F0A6BA9}" destId="{A4DCB748-5903-4BFA-BA71-DD82B9AED7CE}" srcOrd="0" destOrd="0" presId="urn:microsoft.com/office/officeart/2005/8/layout/bProcess4"/>
    <dgm:cxn modelId="{8509F759-65D0-405C-8DF2-D0AEBE9E2B3D}" type="presParOf" srcId="{7DBD89ED-8518-4ED5-B4E4-7B689F0A6BA9}" destId="{DBB04724-1E69-4F8E-8A49-F79CFD511D58}" srcOrd="1" destOrd="0" presId="urn:microsoft.com/office/officeart/2005/8/layout/bProcess4"/>
    <dgm:cxn modelId="{2724B63D-4A7D-467E-BA70-2C940C3AFF5D}" type="presParOf" srcId="{CA7EC88D-7387-45DC-8055-9111CFD26EA3}" destId="{628CB6D0-14A3-4AFF-BE8A-F8C9831D203E}" srcOrd="15" destOrd="0" presId="urn:microsoft.com/office/officeart/2005/8/layout/bProcess4"/>
    <dgm:cxn modelId="{DF7F7AF3-5A9C-470C-A275-3E2A48FD6A2D}" type="presParOf" srcId="{CA7EC88D-7387-45DC-8055-9111CFD26EA3}" destId="{8F72E0B0-8669-49B5-ADF0-3AA5229FB6D0}" srcOrd="16" destOrd="0" presId="urn:microsoft.com/office/officeart/2005/8/layout/bProcess4"/>
    <dgm:cxn modelId="{C927293C-2761-4F88-8143-4826466A2F88}" type="presParOf" srcId="{8F72E0B0-8669-49B5-ADF0-3AA5229FB6D0}" destId="{EF884070-ED29-40FA-9B63-AE5CF2FD8D7F}" srcOrd="0" destOrd="0" presId="urn:microsoft.com/office/officeart/2005/8/layout/bProcess4"/>
    <dgm:cxn modelId="{53086D53-3627-48E5-9990-CB37F4DDF97B}" type="presParOf" srcId="{8F72E0B0-8669-49B5-ADF0-3AA5229FB6D0}" destId="{A124DA73-0C60-433D-8985-638A53BA49A2}" srcOrd="1" destOrd="0" presId="urn:microsoft.com/office/officeart/2005/8/layout/bProcess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70A6C-C90E-4FCF-8B84-DF3A6CFE8020}">
      <dsp:nvSpPr>
        <dsp:cNvPr id="0" name=""/>
        <dsp:cNvSpPr/>
      </dsp:nvSpPr>
      <dsp:spPr>
        <a:xfrm>
          <a:off x="2220156" y="1172673"/>
          <a:ext cx="163902" cy="1787472"/>
        </a:xfrm>
        <a:custGeom>
          <a:avLst/>
          <a:gdLst/>
          <a:ahLst/>
          <a:cxnLst/>
          <a:rect l="0" t="0" r="0" b="0"/>
          <a:pathLst>
            <a:path>
              <a:moveTo>
                <a:pt x="0" y="0"/>
              </a:moveTo>
              <a:lnTo>
                <a:pt x="0" y="1787472"/>
              </a:lnTo>
              <a:lnTo>
                <a:pt x="163902" y="17874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BC2C32-0C99-44C7-BFAE-F01C8FA7C248}">
      <dsp:nvSpPr>
        <dsp:cNvPr id="0" name=""/>
        <dsp:cNvSpPr/>
      </dsp:nvSpPr>
      <dsp:spPr>
        <a:xfrm>
          <a:off x="2220156" y="1172673"/>
          <a:ext cx="163902" cy="1107499"/>
        </a:xfrm>
        <a:custGeom>
          <a:avLst/>
          <a:gdLst/>
          <a:ahLst/>
          <a:cxnLst/>
          <a:rect l="0" t="0" r="0" b="0"/>
          <a:pathLst>
            <a:path>
              <a:moveTo>
                <a:pt x="0" y="0"/>
              </a:moveTo>
              <a:lnTo>
                <a:pt x="0" y="1107499"/>
              </a:lnTo>
              <a:lnTo>
                <a:pt x="163902" y="11074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5EE776-E320-47BC-A855-9734837EEC62}">
      <dsp:nvSpPr>
        <dsp:cNvPr id="0" name=""/>
        <dsp:cNvSpPr/>
      </dsp:nvSpPr>
      <dsp:spPr>
        <a:xfrm>
          <a:off x="2220156" y="1172673"/>
          <a:ext cx="163902" cy="427526"/>
        </a:xfrm>
        <a:custGeom>
          <a:avLst/>
          <a:gdLst/>
          <a:ahLst/>
          <a:cxnLst/>
          <a:rect l="0" t="0" r="0" b="0"/>
          <a:pathLst>
            <a:path>
              <a:moveTo>
                <a:pt x="0" y="0"/>
              </a:moveTo>
              <a:lnTo>
                <a:pt x="0" y="427526"/>
              </a:lnTo>
              <a:lnTo>
                <a:pt x="163902" y="4275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C53610-9539-4BC0-AEDA-D0A2DD604181}">
      <dsp:nvSpPr>
        <dsp:cNvPr id="0" name=""/>
        <dsp:cNvSpPr/>
      </dsp:nvSpPr>
      <dsp:spPr>
        <a:xfrm>
          <a:off x="2557520" y="479680"/>
          <a:ext cx="91440" cy="214138"/>
        </a:xfrm>
        <a:custGeom>
          <a:avLst/>
          <a:gdLst/>
          <a:ahLst/>
          <a:cxnLst/>
          <a:rect l="0" t="0" r="0" b="0"/>
          <a:pathLst>
            <a:path>
              <a:moveTo>
                <a:pt x="65965" y="0"/>
              </a:moveTo>
              <a:lnTo>
                <a:pt x="65965" y="113579"/>
              </a:lnTo>
              <a:lnTo>
                <a:pt x="45720" y="113579"/>
              </a:lnTo>
              <a:lnTo>
                <a:pt x="45720" y="2141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C80AC6-8589-451E-9948-68B551080A20}">
      <dsp:nvSpPr>
        <dsp:cNvPr id="0" name=""/>
        <dsp:cNvSpPr/>
      </dsp:nvSpPr>
      <dsp:spPr>
        <a:xfrm>
          <a:off x="2144631" y="825"/>
          <a:ext cx="957708" cy="478854"/>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a:t>Owner</a:t>
          </a:r>
          <a:r>
            <a:rPr lang="en-US" sz="1100" kern="1200"/>
            <a:t> (</a:t>
          </a:r>
          <a:r>
            <a:rPr lang="en-US" sz="1100" b="1" kern="1200"/>
            <a:t>PSU/OPP</a:t>
          </a:r>
          <a:r>
            <a:rPr lang="en-US" sz="1100" kern="1200"/>
            <a:t>)</a:t>
          </a:r>
        </a:p>
      </dsp:txBody>
      <dsp:txXfrm>
        <a:off x="2144631" y="825"/>
        <a:ext cx="957708" cy="478854"/>
      </dsp:txXfrm>
    </dsp:sp>
    <dsp:sp modelId="{4C920C52-0975-4F90-834C-670E9EF2625E}">
      <dsp:nvSpPr>
        <dsp:cNvPr id="0" name=""/>
        <dsp:cNvSpPr/>
      </dsp:nvSpPr>
      <dsp:spPr>
        <a:xfrm>
          <a:off x="2124385" y="693819"/>
          <a:ext cx="957708" cy="4788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a:t>OPP Project Manager</a:t>
          </a:r>
          <a:endParaRPr lang="en-US" sz="1100" kern="1200"/>
        </a:p>
      </dsp:txBody>
      <dsp:txXfrm>
        <a:off x="2124385" y="693819"/>
        <a:ext cx="957708" cy="478854"/>
      </dsp:txXfrm>
    </dsp:sp>
    <dsp:sp modelId="{2030DC5D-0345-4FAD-874C-E8362A728BA6}">
      <dsp:nvSpPr>
        <dsp:cNvPr id="0" name=""/>
        <dsp:cNvSpPr/>
      </dsp:nvSpPr>
      <dsp:spPr>
        <a:xfrm>
          <a:off x="2384059" y="1360772"/>
          <a:ext cx="957708" cy="47885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Construction Management Firm</a:t>
          </a:r>
        </a:p>
      </dsp:txBody>
      <dsp:txXfrm>
        <a:off x="2384059" y="1360772"/>
        <a:ext cx="957708" cy="478854"/>
      </dsp:txXfrm>
    </dsp:sp>
    <dsp:sp modelId="{6655677C-A156-48C2-B994-77AA027357BE}">
      <dsp:nvSpPr>
        <dsp:cNvPr id="0" name=""/>
        <dsp:cNvSpPr/>
      </dsp:nvSpPr>
      <dsp:spPr>
        <a:xfrm>
          <a:off x="2384059" y="2040746"/>
          <a:ext cx="957708" cy="478854"/>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All Subcontracors</a:t>
          </a:r>
        </a:p>
      </dsp:txBody>
      <dsp:txXfrm>
        <a:off x="2384059" y="2040746"/>
        <a:ext cx="957708" cy="478854"/>
      </dsp:txXfrm>
    </dsp:sp>
    <dsp:sp modelId="{209098C6-D745-45EE-8D79-15F24C769A06}">
      <dsp:nvSpPr>
        <dsp:cNvPr id="0" name=""/>
        <dsp:cNvSpPr/>
      </dsp:nvSpPr>
      <dsp:spPr>
        <a:xfrm>
          <a:off x="2384059" y="2720719"/>
          <a:ext cx="957708" cy="478854"/>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Steel Prime Contractor (DA)</a:t>
          </a:r>
        </a:p>
      </dsp:txBody>
      <dsp:txXfrm>
        <a:off x="2384059" y="2720719"/>
        <a:ext cx="957708" cy="478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F992E-92A8-45BF-A976-A6174064B092}">
      <dsp:nvSpPr>
        <dsp:cNvPr id="0" name=""/>
        <dsp:cNvSpPr/>
      </dsp:nvSpPr>
      <dsp:spPr>
        <a:xfrm>
          <a:off x="2266949" y="1104898"/>
          <a:ext cx="952500" cy="990603"/>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BIM Model</a:t>
          </a:r>
        </a:p>
      </dsp:txBody>
      <dsp:txXfrm>
        <a:off x="2406439" y="1249968"/>
        <a:ext cx="673520" cy="700463"/>
      </dsp:txXfrm>
    </dsp:sp>
    <dsp:sp modelId="{1C75325E-631E-45A7-AADC-27D6149BE833}">
      <dsp:nvSpPr>
        <dsp:cNvPr id="0" name=""/>
        <dsp:cNvSpPr/>
      </dsp:nvSpPr>
      <dsp:spPr>
        <a:xfrm rot="16200000">
          <a:off x="2557642" y="907502"/>
          <a:ext cx="371115" cy="23675"/>
        </a:xfrm>
        <a:custGeom>
          <a:avLst/>
          <a:gdLst/>
          <a:ahLst/>
          <a:cxnLst/>
          <a:rect l="0" t="0" r="0" b="0"/>
          <a:pathLst>
            <a:path>
              <a:moveTo>
                <a:pt x="0" y="11837"/>
              </a:moveTo>
              <a:lnTo>
                <a:pt x="371115" y="11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33922" y="910062"/>
        <a:ext cx="18555" cy="18555"/>
      </dsp:txXfrm>
    </dsp:sp>
    <dsp:sp modelId="{6C200678-05E1-4A81-BF25-FE0CB2B391BA}">
      <dsp:nvSpPr>
        <dsp:cNvPr id="0" name=""/>
        <dsp:cNvSpPr/>
      </dsp:nvSpPr>
      <dsp:spPr>
        <a:xfrm>
          <a:off x="2382379" y="12141"/>
          <a:ext cx="721640" cy="721640"/>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a:t>Asset Management</a:t>
          </a:r>
        </a:p>
      </dsp:txBody>
      <dsp:txXfrm>
        <a:off x="2488061" y="117823"/>
        <a:ext cx="510276" cy="510276"/>
      </dsp:txXfrm>
    </dsp:sp>
    <dsp:sp modelId="{91E2D0D9-3571-49D0-AA7B-1EC8E0206D27}">
      <dsp:nvSpPr>
        <dsp:cNvPr id="0" name=""/>
        <dsp:cNvSpPr/>
      </dsp:nvSpPr>
      <dsp:spPr>
        <a:xfrm rot="18900000">
          <a:off x="3030712" y="1110388"/>
          <a:ext cx="380921" cy="23675"/>
        </a:xfrm>
        <a:custGeom>
          <a:avLst/>
          <a:gdLst/>
          <a:ahLst/>
          <a:cxnLst/>
          <a:rect l="0" t="0" r="0" b="0"/>
          <a:pathLst>
            <a:path>
              <a:moveTo>
                <a:pt x="0" y="11837"/>
              </a:moveTo>
              <a:lnTo>
                <a:pt x="380921" y="11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1650" y="1112703"/>
        <a:ext cx="19046" cy="19046"/>
      </dsp:txXfrm>
    </dsp:sp>
    <dsp:sp modelId="{1DFD0F20-C98D-46CE-86F9-694978E8615B}">
      <dsp:nvSpPr>
        <dsp:cNvPr id="0" name=""/>
        <dsp:cNvSpPr/>
      </dsp:nvSpPr>
      <dsp:spPr>
        <a:xfrm>
          <a:off x="3250167" y="371591"/>
          <a:ext cx="721640" cy="72164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a:t>Preventative Maintenance</a:t>
          </a:r>
        </a:p>
      </dsp:txBody>
      <dsp:txXfrm>
        <a:off x="3355849" y="477273"/>
        <a:ext cx="510276" cy="510276"/>
      </dsp:txXfrm>
    </dsp:sp>
    <dsp:sp modelId="{ACF7EC46-C0D8-4465-B4B3-6F99853B4AA2}">
      <dsp:nvSpPr>
        <dsp:cNvPr id="0" name=""/>
        <dsp:cNvSpPr/>
      </dsp:nvSpPr>
      <dsp:spPr>
        <a:xfrm>
          <a:off x="3219450" y="1588362"/>
          <a:ext cx="390166" cy="23675"/>
        </a:xfrm>
        <a:custGeom>
          <a:avLst/>
          <a:gdLst/>
          <a:ahLst/>
          <a:cxnLst/>
          <a:rect l="0" t="0" r="0" b="0"/>
          <a:pathLst>
            <a:path>
              <a:moveTo>
                <a:pt x="0" y="11837"/>
              </a:moveTo>
              <a:lnTo>
                <a:pt x="390166" y="11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04779" y="1590445"/>
        <a:ext cx="19508" cy="19508"/>
      </dsp:txXfrm>
    </dsp:sp>
    <dsp:sp modelId="{A4F65F2F-B6D3-4461-82EE-E75C394CE20C}">
      <dsp:nvSpPr>
        <dsp:cNvPr id="0" name=""/>
        <dsp:cNvSpPr/>
      </dsp:nvSpPr>
      <dsp:spPr>
        <a:xfrm>
          <a:off x="3609617" y="1239379"/>
          <a:ext cx="721640" cy="721640"/>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a:t>Enterprise Management System</a:t>
          </a:r>
        </a:p>
      </dsp:txBody>
      <dsp:txXfrm>
        <a:off x="3715299" y="1345061"/>
        <a:ext cx="510276" cy="510276"/>
      </dsp:txXfrm>
    </dsp:sp>
    <dsp:sp modelId="{46810140-BB55-4B90-98E5-314FCC1B039F}">
      <dsp:nvSpPr>
        <dsp:cNvPr id="0" name=""/>
        <dsp:cNvSpPr/>
      </dsp:nvSpPr>
      <dsp:spPr>
        <a:xfrm rot="2700000">
          <a:off x="3030712" y="2066335"/>
          <a:ext cx="380921" cy="23675"/>
        </a:xfrm>
        <a:custGeom>
          <a:avLst/>
          <a:gdLst/>
          <a:ahLst/>
          <a:cxnLst/>
          <a:rect l="0" t="0" r="0" b="0"/>
          <a:pathLst>
            <a:path>
              <a:moveTo>
                <a:pt x="0" y="11837"/>
              </a:moveTo>
              <a:lnTo>
                <a:pt x="380921" y="11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1650" y="2068650"/>
        <a:ext cx="19046" cy="19046"/>
      </dsp:txXfrm>
    </dsp:sp>
    <dsp:sp modelId="{5C3CB68A-4762-4889-B4ED-1143495B2021}">
      <dsp:nvSpPr>
        <dsp:cNvPr id="0" name=""/>
        <dsp:cNvSpPr/>
      </dsp:nvSpPr>
      <dsp:spPr>
        <a:xfrm>
          <a:off x="3250167" y="2107167"/>
          <a:ext cx="721640" cy="721640"/>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a:t>Complete Item Data</a:t>
          </a:r>
        </a:p>
      </dsp:txBody>
      <dsp:txXfrm>
        <a:off x="3355849" y="2212849"/>
        <a:ext cx="510276" cy="510276"/>
      </dsp:txXfrm>
    </dsp:sp>
    <dsp:sp modelId="{D73598BC-5D1B-411B-91D7-ABDECF828EB4}">
      <dsp:nvSpPr>
        <dsp:cNvPr id="0" name=""/>
        <dsp:cNvSpPr/>
      </dsp:nvSpPr>
      <dsp:spPr>
        <a:xfrm rot="5400000">
          <a:off x="2557642" y="2269221"/>
          <a:ext cx="371115" cy="23675"/>
        </a:xfrm>
        <a:custGeom>
          <a:avLst/>
          <a:gdLst/>
          <a:ahLst/>
          <a:cxnLst/>
          <a:rect l="0" t="0" r="0" b="0"/>
          <a:pathLst>
            <a:path>
              <a:moveTo>
                <a:pt x="0" y="11837"/>
              </a:moveTo>
              <a:lnTo>
                <a:pt x="371115" y="11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33922" y="2271781"/>
        <a:ext cx="18555" cy="18555"/>
      </dsp:txXfrm>
    </dsp:sp>
    <dsp:sp modelId="{B558D071-362D-492D-9018-F9B47F4CD5F4}">
      <dsp:nvSpPr>
        <dsp:cNvPr id="0" name=""/>
        <dsp:cNvSpPr/>
      </dsp:nvSpPr>
      <dsp:spPr>
        <a:xfrm>
          <a:off x="2382379" y="2466617"/>
          <a:ext cx="721640" cy="72164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a:t>Maximo Integration</a:t>
          </a:r>
        </a:p>
      </dsp:txBody>
      <dsp:txXfrm>
        <a:off x="2488061" y="2572299"/>
        <a:ext cx="510276" cy="510276"/>
      </dsp:txXfrm>
    </dsp:sp>
    <dsp:sp modelId="{7036AD34-09D9-4006-8537-6671A6E99729}">
      <dsp:nvSpPr>
        <dsp:cNvPr id="0" name=""/>
        <dsp:cNvSpPr/>
      </dsp:nvSpPr>
      <dsp:spPr>
        <a:xfrm rot="8100000">
          <a:off x="2074765" y="2066335"/>
          <a:ext cx="380921" cy="23675"/>
        </a:xfrm>
        <a:custGeom>
          <a:avLst/>
          <a:gdLst/>
          <a:ahLst/>
          <a:cxnLst/>
          <a:rect l="0" t="0" r="0" b="0"/>
          <a:pathLst>
            <a:path>
              <a:moveTo>
                <a:pt x="0" y="11837"/>
              </a:moveTo>
              <a:lnTo>
                <a:pt x="380921" y="11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255703" y="2068650"/>
        <a:ext cx="19046" cy="19046"/>
      </dsp:txXfrm>
    </dsp:sp>
    <dsp:sp modelId="{4C46B463-84FB-4DB6-8D18-0A9FE1C2562D}">
      <dsp:nvSpPr>
        <dsp:cNvPr id="0" name=""/>
        <dsp:cNvSpPr/>
      </dsp:nvSpPr>
      <dsp:spPr>
        <a:xfrm>
          <a:off x="1514591" y="2107167"/>
          <a:ext cx="721640" cy="72164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a:t>Ordering Capabilities</a:t>
          </a:r>
        </a:p>
      </dsp:txBody>
      <dsp:txXfrm>
        <a:off x="1620273" y="2212849"/>
        <a:ext cx="510276" cy="510276"/>
      </dsp:txXfrm>
    </dsp:sp>
    <dsp:sp modelId="{3008A176-4DA1-407F-BDFA-3E591C67CD32}">
      <dsp:nvSpPr>
        <dsp:cNvPr id="0" name=""/>
        <dsp:cNvSpPr/>
      </dsp:nvSpPr>
      <dsp:spPr>
        <a:xfrm rot="10800000">
          <a:off x="1876782" y="1588362"/>
          <a:ext cx="390166" cy="23675"/>
        </a:xfrm>
        <a:custGeom>
          <a:avLst/>
          <a:gdLst/>
          <a:ahLst/>
          <a:cxnLst/>
          <a:rect l="0" t="0" r="0" b="0"/>
          <a:pathLst>
            <a:path>
              <a:moveTo>
                <a:pt x="0" y="11837"/>
              </a:moveTo>
              <a:lnTo>
                <a:pt x="390166" y="11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62111" y="1590445"/>
        <a:ext cx="19508" cy="19508"/>
      </dsp:txXfrm>
    </dsp:sp>
    <dsp:sp modelId="{15142CC6-5224-4FB2-BD01-C4B3F0944E10}">
      <dsp:nvSpPr>
        <dsp:cNvPr id="0" name=""/>
        <dsp:cNvSpPr/>
      </dsp:nvSpPr>
      <dsp:spPr>
        <a:xfrm>
          <a:off x="1155141" y="1239379"/>
          <a:ext cx="721640" cy="721640"/>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a:t>B.A.S. Integration</a:t>
          </a:r>
        </a:p>
      </dsp:txBody>
      <dsp:txXfrm>
        <a:off x="1260823" y="1345061"/>
        <a:ext cx="510276" cy="510276"/>
      </dsp:txXfrm>
    </dsp:sp>
    <dsp:sp modelId="{D0B5465F-454D-4E40-82EE-645CA55B787E}">
      <dsp:nvSpPr>
        <dsp:cNvPr id="0" name=""/>
        <dsp:cNvSpPr/>
      </dsp:nvSpPr>
      <dsp:spPr>
        <a:xfrm rot="13500000">
          <a:off x="2074765" y="1110388"/>
          <a:ext cx="380921" cy="23675"/>
        </a:xfrm>
        <a:custGeom>
          <a:avLst/>
          <a:gdLst/>
          <a:ahLst/>
          <a:cxnLst/>
          <a:rect l="0" t="0" r="0" b="0"/>
          <a:pathLst>
            <a:path>
              <a:moveTo>
                <a:pt x="0" y="11837"/>
              </a:moveTo>
              <a:lnTo>
                <a:pt x="380921" y="11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255703" y="1112703"/>
        <a:ext cx="19046" cy="19046"/>
      </dsp:txXfrm>
    </dsp:sp>
    <dsp:sp modelId="{1F7282E1-0673-4AB4-A3EE-6BC1B54D6A36}">
      <dsp:nvSpPr>
        <dsp:cNvPr id="0" name=""/>
        <dsp:cNvSpPr/>
      </dsp:nvSpPr>
      <dsp:spPr>
        <a:xfrm>
          <a:off x="1514591" y="371591"/>
          <a:ext cx="721640" cy="721640"/>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a:t>Space &amp; Operational Management</a:t>
          </a:r>
        </a:p>
      </dsp:txBody>
      <dsp:txXfrm>
        <a:off x="1620273" y="477273"/>
        <a:ext cx="510276" cy="510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C4DAB-70D0-498C-AD48-AA49DDBA59BC}">
      <dsp:nvSpPr>
        <dsp:cNvPr id="0" name=""/>
        <dsp:cNvSpPr/>
      </dsp:nvSpPr>
      <dsp:spPr>
        <a:xfrm rot="5400000">
          <a:off x="-249478" y="744045"/>
          <a:ext cx="1113305" cy="13477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1ABED4-6D4E-4F30-B480-85F63A8693C6}">
      <dsp:nvSpPr>
        <dsp:cNvPr id="0" name=""/>
        <dsp:cNvSpPr/>
      </dsp:nvSpPr>
      <dsp:spPr>
        <a:xfrm>
          <a:off x="2759" y="27815"/>
          <a:ext cx="1497508" cy="898505"/>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t>OPP &amp; PSU AE collaborate to select </a:t>
          </a:r>
          <a:r>
            <a:rPr lang="en-US" sz="1000" b="1" kern="1200"/>
            <a:t>target SF</a:t>
          </a:r>
          <a:r>
            <a:rPr lang="en-US" sz="1000" kern="1200"/>
            <a:t> and cost/SF expected as well as SF limits (if OPP budget limited)</a:t>
          </a:r>
        </a:p>
      </dsp:txBody>
      <dsp:txXfrm>
        <a:off x="29075" y="54131"/>
        <a:ext cx="1444876" cy="845873"/>
      </dsp:txXfrm>
    </dsp:sp>
    <dsp:sp modelId="{1C9BCBE3-85DD-43F1-B6C8-1F968212A9ED}">
      <dsp:nvSpPr>
        <dsp:cNvPr id="0" name=""/>
        <dsp:cNvSpPr/>
      </dsp:nvSpPr>
      <dsp:spPr>
        <a:xfrm rot="5400000">
          <a:off x="-249478" y="1867177"/>
          <a:ext cx="1113305" cy="13477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42D19B-616B-4E6A-9A0D-07844D4CA81C}">
      <dsp:nvSpPr>
        <dsp:cNvPr id="0" name=""/>
        <dsp:cNvSpPr/>
      </dsp:nvSpPr>
      <dsp:spPr>
        <a:xfrm>
          <a:off x="2759" y="1150947"/>
          <a:ext cx="1497508" cy="898505"/>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t>Preliminary </a:t>
          </a:r>
          <a:r>
            <a:rPr lang="en-US" sz="1000" b="1" kern="1200"/>
            <a:t>building lists </a:t>
          </a:r>
          <a:r>
            <a:rPr lang="en-US" sz="1000" kern="1200"/>
            <a:t>selected in order to be used for modeling; drawings prepared</a:t>
          </a:r>
        </a:p>
      </dsp:txBody>
      <dsp:txXfrm>
        <a:off x="29075" y="1177263"/>
        <a:ext cx="1444876" cy="845873"/>
      </dsp:txXfrm>
    </dsp:sp>
    <dsp:sp modelId="{89F5D607-BE50-4670-92F8-2169CD9491F4}">
      <dsp:nvSpPr>
        <dsp:cNvPr id="0" name=""/>
        <dsp:cNvSpPr/>
      </dsp:nvSpPr>
      <dsp:spPr>
        <a:xfrm>
          <a:off x="312087" y="2428742"/>
          <a:ext cx="1981860" cy="13477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953366-8BFD-4B29-97BA-4F3E7B183A4F}">
      <dsp:nvSpPr>
        <dsp:cNvPr id="0" name=""/>
        <dsp:cNvSpPr/>
      </dsp:nvSpPr>
      <dsp:spPr>
        <a:xfrm>
          <a:off x="2759" y="2274078"/>
          <a:ext cx="1497508" cy="898505"/>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t>PSU AE </a:t>
          </a:r>
          <a:r>
            <a:rPr lang="en-US" sz="1000" b="1" kern="1200"/>
            <a:t>assigns drawings </a:t>
          </a:r>
          <a:r>
            <a:rPr lang="en-US" sz="1000" kern="1200"/>
            <a:t>to students in AE222</a:t>
          </a:r>
        </a:p>
      </dsp:txBody>
      <dsp:txXfrm>
        <a:off x="29075" y="2300394"/>
        <a:ext cx="1444876" cy="845873"/>
      </dsp:txXfrm>
    </dsp:sp>
    <dsp:sp modelId="{16A9B189-263B-4EA8-BF82-AD9D6FBE3912}">
      <dsp:nvSpPr>
        <dsp:cNvPr id="0" name=""/>
        <dsp:cNvSpPr/>
      </dsp:nvSpPr>
      <dsp:spPr>
        <a:xfrm rot="16200000">
          <a:off x="1742207" y="1867177"/>
          <a:ext cx="1113305" cy="13477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4E5139-6678-4FD6-8473-FF56EBF60C9A}">
      <dsp:nvSpPr>
        <dsp:cNvPr id="0" name=""/>
        <dsp:cNvSpPr/>
      </dsp:nvSpPr>
      <dsp:spPr>
        <a:xfrm>
          <a:off x="1994445" y="2274078"/>
          <a:ext cx="1497508" cy="898505"/>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t>Model </a:t>
          </a:r>
          <a:r>
            <a:rPr lang="en-US" sz="1000" b="1" kern="1200"/>
            <a:t>structure utilized </a:t>
          </a:r>
          <a:r>
            <a:rPr lang="en-US" sz="1000" kern="1200"/>
            <a:t>in analyses in AE308</a:t>
          </a:r>
        </a:p>
      </dsp:txBody>
      <dsp:txXfrm>
        <a:off x="2020761" y="2300394"/>
        <a:ext cx="1444876" cy="845873"/>
      </dsp:txXfrm>
    </dsp:sp>
    <dsp:sp modelId="{6DF0BB87-1D3A-45C8-9CDC-CF23CB062274}">
      <dsp:nvSpPr>
        <dsp:cNvPr id="0" name=""/>
        <dsp:cNvSpPr/>
      </dsp:nvSpPr>
      <dsp:spPr>
        <a:xfrm rot="16200000">
          <a:off x="1742207" y="744045"/>
          <a:ext cx="1113305" cy="13477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5F8F16-AEAF-43E7-B266-4CE1B6E773BE}">
      <dsp:nvSpPr>
        <dsp:cNvPr id="0" name=""/>
        <dsp:cNvSpPr/>
      </dsp:nvSpPr>
      <dsp:spPr>
        <a:xfrm>
          <a:off x="1994445" y="1150947"/>
          <a:ext cx="1497508" cy="898505"/>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t>Model </a:t>
          </a:r>
          <a:r>
            <a:rPr lang="en-US" sz="1000" b="1" kern="1200"/>
            <a:t>MEP enhanced </a:t>
          </a:r>
          <a:r>
            <a:rPr lang="en-US" sz="1000" kern="1200"/>
            <a:t>in AE 310 and AE 311</a:t>
          </a:r>
        </a:p>
      </dsp:txBody>
      <dsp:txXfrm>
        <a:off x="2020761" y="1177263"/>
        <a:ext cx="1444876" cy="845873"/>
      </dsp:txXfrm>
    </dsp:sp>
    <dsp:sp modelId="{66BA3B99-2D58-4E40-A732-3D545919383D}">
      <dsp:nvSpPr>
        <dsp:cNvPr id="0" name=""/>
        <dsp:cNvSpPr/>
      </dsp:nvSpPr>
      <dsp:spPr>
        <a:xfrm>
          <a:off x="2303773" y="182479"/>
          <a:ext cx="1981860" cy="13477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C7C926-C1A1-4E91-96D9-825F3321FD71}">
      <dsp:nvSpPr>
        <dsp:cNvPr id="0" name=""/>
        <dsp:cNvSpPr/>
      </dsp:nvSpPr>
      <dsp:spPr>
        <a:xfrm>
          <a:off x="1994445" y="27815"/>
          <a:ext cx="1497508" cy="898505"/>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Models produced </a:t>
          </a:r>
          <a:r>
            <a:rPr lang="en-US" sz="1000" kern="1200"/>
            <a:t>in “fragments”</a:t>
          </a:r>
        </a:p>
      </dsp:txBody>
      <dsp:txXfrm>
        <a:off x="2020761" y="54131"/>
        <a:ext cx="1444876" cy="845873"/>
      </dsp:txXfrm>
    </dsp:sp>
    <dsp:sp modelId="{8669FDF8-3A1E-4F07-B3A6-43B3F53D0B4B}">
      <dsp:nvSpPr>
        <dsp:cNvPr id="0" name=""/>
        <dsp:cNvSpPr/>
      </dsp:nvSpPr>
      <dsp:spPr>
        <a:xfrm rot="5400000">
          <a:off x="3733894" y="744045"/>
          <a:ext cx="1113305" cy="13477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32F159-5CF0-4B7E-B1FE-7F8483F212D5}">
      <dsp:nvSpPr>
        <dsp:cNvPr id="0" name=""/>
        <dsp:cNvSpPr/>
      </dsp:nvSpPr>
      <dsp:spPr>
        <a:xfrm>
          <a:off x="3986132" y="27815"/>
          <a:ext cx="1497508" cy="898505"/>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t>Model </a:t>
          </a:r>
          <a:r>
            <a:rPr lang="en-US" sz="1000" b="1" kern="1200"/>
            <a:t>acoustics analyzed and optimized</a:t>
          </a:r>
          <a:r>
            <a:rPr lang="en-US" sz="1000" kern="1200"/>
            <a:t> in AE309</a:t>
          </a:r>
        </a:p>
      </dsp:txBody>
      <dsp:txXfrm>
        <a:off x="4012448" y="54131"/>
        <a:ext cx="1444876" cy="845873"/>
      </dsp:txXfrm>
    </dsp:sp>
    <dsp:sp modelId="{628CB6D0-14A3-4AFF-BE8A-F8C9831D203E}">
      <dsp:nvSpPr>
        <dsp:cNvPr id="0" name=""/>
        <dsp:cNvSpPr/>
      </dsp:nvSpPr>
      <dsp:spPr>
        <a:xfrm rot="5400000">
          <a:off x="3733894" y="1867177"/>
          <a:ext cx="1113305" cy="13477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B04724-1E69-4F8E-8A49-F79CFD511D58}">
      <dsp:nvSpPr>
        <dsp:cNvPr id="0" name=""/>
        <dsp:cNvSpPr/>
      </dsp:nvSpPr>
      <dsp:spPr>
        <a:xfrm>
          <a:off x="3986132" y="1150947"/>
          <a:ext cx="1497508" cy="898505"/>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t>Model completely </a:t>
          </a:r>
          <a:r>
            <a:rPr lang="en-US" sz="1000" b="1" kern="1200"/>
            <a:t>put together</a:t>
          </a:r>
          <a:r>
            <a:rPr lang="en-US" sz="1000" kern="1200"/>
            <a:t> in AE372 as a final piece</a:t>
          </a:r>
        </a:p>
      </dsp:txBody>
      <dsp:txXfrm>
        <a:off x="4012448" y="1177263"/>
        <a:ext cx="1444876" cy="845873"/>
      </dsp:txXfrm>
    </dsp:sp>
    <dsp:sp modelId="{A124DA73-0C60-433D-8985-638A53BA49A2}">
      <dsp:nvSpPr>
        <dsp:cNvPr id="0" name=""/>
        <dsp:cNvSpPr/>
      </dsp:nvSpPr>
      <dsp:spPr>
        <a:xfrm>
          <a:off x="3986132" y="2274078"/>
          <a:ext cx="1497508" cy="898505"/>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t>Model </a:t>
          </a:r>
          <a:r>
            <a:rPr lang="en-US" sz="1000" b="1" kern="1200"/>
            <a:t>details and textures enhanced</a:t>
          </a:r>
          <a:r>
            <a:rPr lang="en-US" sz="1000" kern="1200"/>
            <a:t> in some areas in AE444</a:t>
          </a:r>
        </a:p>
      </dsp:txBody>
      <dsp:txXfrm>
        <a:off x="4012448" y="2300394"/>
        <a:ext cx="1444876" cy="8458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0.10527</cdr:x>
      <cdr:y>0.29181</cdr:y>
    </cdr:from>
    <cdr:to>
      <cdr:x>0.88971</cdr:x>
      <cdr:y>0.29408</cdr:y>
    </cdr:to>
    <cdr:cxnSp macro="">
      <cdr:nvCxnSpPr>
        <cdr:cNvPr id="2" name="Straight Connector 1"/>
        <cdr:cNvCxnSpPr/>
      </cdr:nvCxnSpPr>
      <cdr:spPr>
        <a:xfrm xmlns:a="http://schemas.openxmlformats.org/drawingml/2006/main">
          <a:off x="547527" y="938916"/>
          <a:ext cx="4080133" cy="728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0.88971</cdr:x>
      <cdr:y>0.29408</cdr:y>
    </cdr:from>
    <cdr:to>
      <cdr:x>0.89206</cdr:x>
      <cdr:y>0.83481</cdr:y>
    </cdr:to>
    <cdr:cxnSp macro="">
      <cdr:nvCxnSpPr>
        <cdr:cNvPr id="5" name="Straight Connector 4"/>
        <cdr:cNvCxnSpPr/>
      </cdr:nvCxnSpPr>
      <cdr:spPr>
        <a:xfrm xmlns:a="http://schemas.openxmlformats.org/drawingml/2006/main">
          <a:off x="4627660" y="946205"/>
          <a:ext cx="12220" cy="173983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0.11351</cdr:x>
      <cdr:y>0.35702</cdr:y>
    </cdr:from>
    <cdr:to>
      <cdr:x>0.80564</cdr:x>
      <cdr:y>0.35833</cdr:y>
    </cdr:to>
    <cdr:cxnSp macro="">
      <cdr:nvCxnSpPr>
        <cdr:cNvPr id="9" name="Straight Connector 8"/>
        <cdr:cNvCxnSpPr/>
      </cdr:nvCxnSpPr>
      <cdr:spPr>
        <a:xfrm xmlns:a="http://schemas.openxmlformats.org/drawingml/2006/main">
          <a:off x="590376" y="1148742"/>
          <a:ext cx="3599962" cy="419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0.79706</cdr:x>
      <cdr:y>0.35435</cdr:y>
    </cdr:from>
    <cdr:to>
      <cdr:x>0.79952</cdr:x>
      <cdr:y>0.81304</cdr:y>
    </cdr:to>
    <cdr:cxnSp macro="">
      <cdr:nvCxnSpPr>
        <cdr:cNvPr id="11" name="Straight Connector 10"/>
        <cdr:cNvCxnSpPr/>
      </cdr:nvCxnSpPr>
      <cdr:spPr>
        <a:xfrm xmlns:a="http://schemas.openxmlformats.org/drawingml/2006/main">
          <a:off x="4145724" y="1140129"/>
          <a:ext cx="12809" cy="147585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0.89401</cdr:x>
      <cdr:y>0.21589</cdr:y>
    </cdr:from>
    <cdr:to>
      <cdr:x>0.89452</cdr:x>
      <cdr:y>0.81846</cdr:y>
    </cdr:to>
    <cdr:cxnSp macro="">
      <cdr:nvCxnSpPr>
        <cdr:cNvPr id="2" name="Straight Connector 1"/>
        <cdr:cNvCxnSpPr/>
      </cdr:nvCxnSpPr>
      <cdr:spPr>
        <a:xfrm xmlns:a="http://schemas.openxmlformats.org/drawingml/2006/main" flipV="1">
          <a:off x="4688589" y="707666"/>
          <a:ext cx="2681" cy="197513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0.17941</cdr:x>
      <cdr:y>0.20861</cdr:y>
    </cdr:from>
    <cdr:to>
      <cdr:x>0.89603</cdr:x>
      <cdr:y>0.20919</cdr:y>
    </cdr:to>
    <cdr:cxnSp macro="">
      <cdr:nvCxnSpPr>
        <cdr:cNvPr id="4" name="Straight Connector 3"/>
        <cdr:cNvCxnSpPr/>
      </cdr:nvCxnSpPr>
      <cdr:spPr>
        <a:xfrm xmlns:a="http://schemas.openxmlformats.org/drawingml/2006/main" flipH="1">
          <a:off x="940931" y="683812"/>
          <a:ext cx="3758290" cy="188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0.81113</cdr:x>
      <cdr:y>0.28866</cdr:y>
    </cdr:from>
    <cdr:to>
      <cdr:x>0.81121</cdr:x>
      <cdr:y>0.82183</cdr:y>
    </cdr:to>
    <cdr:cxnSp macro="">
      <cdr:nvCxnSpPr>
        <cdr:cNvPr id="6" name="Straight Connector 5"/>
        <cdr:cNvCxnSpPr/>
      </cdr:nvCxnSpPr>
      <cdr:spPr>
        <a:xfrm xmlns:a="http://schemas.openxmlformats.org/drawingml/2006/main" flipH="1" flipV="1">
          <a:off x="4253948" y="946205"/>
          <a:ext cx="411" cy="174764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0.17849</cdr:x>
      <cdr:y>0.28381</cdr:y>
    </cdr:from>
    <cdr:to>
      <cdr:x>0.81265</cdr:x>
      <cdr:y>0.28776</cdr:y>
    </cdr:to>
    <cdr:cxnSp macro="">
      <cdr:nvCxnSpPr>
        <cdr:cNvPr id="8" name="Straight Connector 7"/>
        <cdr:cNvCxnSpPr/>
      </cdr:nvCxnSpPr>
      <cdr:spPr>
        <a:xfrm xmlns:a="http://schemas.openxmlformats.org/drawingml/2006/main" flipH="1">
          <a:off x="936072" y="930303"/>
          <a:ext cx="3325827" cy="1292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2"/>
            <a:ext cx="4160519" cy="36601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defRPr sz="1200"/>
            </a:lvl1pPr>
          </a:lstStyle>
          <a:p>
            <a:endParaRPr lang="en-US"/>
          </a:p>
        </p:txBody>
      </p:sp>
      <p:sp>
        <p:nvSpPr>
          <p:cNvPr id="23555" name="Rectangle 3"/>
          <p:cNvSpPr>
            <a:spLocks noGrp="1" noChangeArrowheads="1"/>
          </p:cNvSpPr>
          <p:nvPr>
            <p:ph type="dt" sz="quarter" idx="1"/>
          </p:nvPr>
        </p:nvSpPr>
        <p:spPr bwMode="auto">
          <a:xfrm>
            <a:off x="5438458" y="2"/>
            <a:ext cx="4160519" cy="36601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a:defRPr sz="1200"/>
            </a:lvl1pPr>
          </a:lstStyle>
          <a:p>
            <a:endParaRPr lang="en-US"/>
          </a:p>
        </p:txBody>
      </p:sp>
      <p:sp>
        <p:nvSpPr>
          <p:cNvPr id="23556" name="Rectangle 4"/>
          <p:cNvSpPr>
            <a:spLocks noGrp="1" noChangeArrowheads="1"/>
          </p:cNvSpPr>
          <p:nvPr>
            <p:ph type="ftr" sz="quarter" idx="2"/>
          </p:nvPr>
        </p:nvSpPr>
        <p:spPr bwMode="auto">
          <a:xfrm>
            <a:off x="1" y="6947942"/>
            <a:ext cx="4160519" cy="366010"/>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defRPr sz="1200"/>
            </a:lvl1pPr>
          </a:lstStyle>
          <a:p>
            <a:endParaRPr lang="en-US"/>
          </a:p>
        </p:txBody>
      </p:sp>
      <p:sp>
        <p:nvSpPr>
          <p:cNvPr id="23557" name="Rectangle 5"/>
          <p:cNvSpPr>
            <a:spLocks noGrp="1" noChangeArrowheads="1"/>
          </p:cNvSpPr>
          <p:nvPr>
            <p:ph type="sldNum" sz="quarter" idx="3"/>
          </p:nvPr>
        </p:nvSpPr>
        <p:spPr bwMode="auto">
          <a:xfrm>
            <a:off x="5438458" y="6947942"/>
            <a:ext cx="4160519" cy="366010"/>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a:defRPr sz="1200"/>
            </a:lvl1pPr>
          </a:lstStyle>
          <a:p>
            <a:fld id="{888412D8-060F-47F7-8912-5BFE43A7677F}" type="slidenum">
              <a:rPr lang="en-US"/>
              <a:pPr/>
              <a:t>‹#›</a:t>
            </a:fld>
            <a:endParaRPr lang="en-US"/>
          </a:p>
        </p:txBody>
      </p:sp>
    </p:spTree>
    <p:extLst>
      <p:ext uri="{BB962C8B-B14F-4D97-AF65-F5344CB8AC3E}">
        <p14:creationId xmlns:p14="http://schemas.microsoft.com/office/powerpoint/2010/main" val="2267559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160519" cy="366010"/>
          </a:xfrm>
          <a:prstGeom prst="rect">
            <a:avLst/>
          </a:prstGeom>
        </p:spPr>
        <p:txBody>
          <a:bodyPr vert="horz" lIns="95079" tIns="47540" rIns="95079" bIns="47540" rtlCol="0"/>
          <a:lstStyle>
            <a:lvl1pPr algn="l">
              <a:defRPr sz="1200"/>
            </a:lvl1pPr>
          </a:lstStyle>
          <a:p>
            <a:endParaRPr lang="en-US"/>
          </a:p>
        </p:txBody>
      </p:sp>
      <p:sp>
        <p:nvSpPr>
          <p:cNvPr id="3" name="Date Placeholder 2"/>
          <p:cNvSpPr>
            <a:spLocks noGrp="1"/>
          </p:cNvSpPr>
          <p:nvPr>
            <p:ph type="dt" idx="1"/>
          </p:nvPr>
        </p:nvSpPr>
        <p:spPr>
          <a:xfrm>
            <a:off x="5438458" y="2"/>
            <a:ext cx="4160519" cy="366010"/>
          </a:xfrm>
          <a:prstGeom prst="rect">
            <a:avLst/>
          </a:prstGeom>
        </p:spPr>
        <p:txBody>
          <a:bodyPr vert="horz" lIns="95079" tIns="47540" rIns="95079" bIns="47540" rtlCol="0"/>
          <a:lstStyle>
            <a:lvl1pPr algn="r">
              <a:defRPr sz="1200"/>
            </a:lvl1pPr>
          </a:lstStyle>
          <a:p>
            <a:fld id="{5E5B3380-DE79-4D33-B329-8B7399C3B64E}" type="datetimeFigureOut">
              <a:rPr lang="en-US" smtClean="0"/>
              <a:t>4/1/2011</a:t>
            </a:fld>
            <a:endParaRPr lang="en-US"/>
          </a:p>
        </p:txBody>
      </p:sp>
      <p:sp>
        <p:nvSpPr>
          <p:cNvPr id="4" name="Slide Image Placeholder 3"/>
          <p:cNvSpPr>
            <a:spLocks noGrp="1" noRot="1" noChangeAspect="1"/>
          </p:cNvSpPr>
          <p:nvPr>
            <p:ph type="sldImg" idx="2"/>
          </p:nvPr>
        </p:nvSpPr>
        <p:spPr>
          <a:xfrm>
            <a:off x="-685800" y="549275"/>
            <a:ext cx="10972800" cy="2743200"/>
          </a:xfrm>
          <a:prstGeom prst="rect">
            <a:avLst/>
          </a:prstGeom>
          <a:noFill/>
          <a:ln w="12700">
            <a:solidFill>
              <a:prstClr val="black"/>
            </a:solidFill>
          </a:ln>
        </p:spPr>
        <p:txBody>
          <a:bodyPr vert="horz" lIns="95079" tIns="47540" rIns="95079" bIns="47540" rtlCol="0" anchor="ctr"/>
          <a:lstStyle/>
          <a:p>
            <a:endParaRPr lang="en-US"/>
          </a:p>
        </p:txBody>
      </p:sp>
      <p:sp>
        <p:nvSpPr>
          <p:cNvPr id="5" name="Notes Placeholder 4"/>
          <p:cNvSpPr>
            <a:spLocks noGrp="1"/>
          </p:cNvSpPr>
          <p:nvPr>
            <p:ph type="body" sz="quarter" idx="3"/>
          </p:nvPr>
        </p:nvSpPr>
        <p:spPr>
          <a:xfrm>
            <a:off x="960120" y="3475221"/>
            <a:ext cx="7680960" cy="3291590"/>
          </a:xfrm>
          <a:prstGeom prst="rect">
            <a:avLst/>
          </a:prstGeom>
        </p:spPr>
        <p:txBody>
          <a:bodyPr vert="horz" lIns="95079" tIns="47540" rIns="95079" bIns="475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947942"/>
            <a:ext cx="4160519" cy="366010"/>
          </a:xfrm>
          <a:prstGeom prst="rect">
            <a:avLst/>
          </a:prstGeom>
        </p:spPr>
        <p:txBody>
          <a:bodyPr vert="horz" lIns="95079" tIns="47540" rIns="95079" bIns="47540"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7942"/>
            <a:ext cx="4160519" cy="366010"/>
          </a:xfrm>
          <a:prstGeom prst="rect">
            <a:avLst/>
          </a:prstGeom>
        </p:spPr>
        <p:txBody>
          <a:bodyPr vert="horz" lIns="95079" tIns="47540" rIns="95079" bIns="47540" rtlCol="0" anchor="b"/>
          <a:lstStyle>
            <a:lvl1pPr algn="r">
              <a:defRPr sz="1200"/>
            </a:lvl1pPr>
          </a:lstStyle>
          <a:p>
            <a:fld id="{0823470A-5A9E-468B-8C8C-A5B8BA6BE5F4}" type="slidenum">
              <a:rPr lang="en-US" smtClean="0"/>
              <a:t>‹#›</a:t>
            </a:fld>
            <a:endParaRPr lang="en-US"/>
          </a:p>
        </p:txBody>
      </p:sp>
    </p:spTree>
    <p:extLst>
      <p:ext uri="{BB962C8B-B14F-4D97-AF65-F5344CB8AC3E}">
        <p14:creationId xmlns:p14="http://schemas.microsoft.com/office/powerpoint/2010/main" val="143177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my name is Mohammad</a:t>
            </a:r>
            <a:r>
              <a:rPr lang="en-US" baseline="0" dirty="0" smtClean="0"/>
              <a:t> </a:t>
            </a:r>
            <a:r>
              <a:rPr lang="en-US" baseline="0" dirty="0" err="1" smtClean="0"/>
              <a:t>Alhusaini</a:t>
            </a:r>
            <a:r>
              <a:rPr lang="en-US" baseline="0" dirty="0" smtClean="0"/>
              <a:t> and I will be presenting my thesis, which relates to the Moore Building addition here on campus.</a:t>
            </a:r>
          </a:p>
          <a:p>
            <a:endParaRPr lang="en-US" dirty="0"/>
          </a:p>
        </p:txBody>
      </p:sp>
      <p:sp>
        <p:nvSpPr>
          <p:cNvPr id="4" name="Slide Number Placeholder 3"/>
          <p:cNvSpPr>
            <a:spLocks noGrp="1"/>
          </p:cNvSpPr>
          <p:nvPr>
            <p:ph type="sldNum" sz="quarter" idx="10"/>
          </p:nvPr>
        </p:nvSpPr>
        <p:spPr/>
        <p:txBody>
          <a:bodyPr/>
          <a:lstStyle/>
          <a:p>
            <a:fld id="{0823470A-5A9E-468B-8C8C-A5B8BA6BE5F4}" type="slidenum">
              <a:rPr lang="en-US" smtClean="0"/>
              <a:t>1</a:t>
            </a:fld>
            <a:endParaRPr lang="en-US"/>
          </a:p>
        </p:txBody>
      </p:sp>
    </p:spTree>
    <p:extLst>
      <p:ext uri="{BB962C8B-B14F-4D97-AF65-F5344CB8AC3E}">
        <p14:creationId xmlns:p14="http://schemas.microsoft.com/office/powerpoint/2010/main" val="1172558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Left</a:t>
            </a:r>
          </a:p>
          <a:p>
            <a:r>
              <a:rPr lang="en-US" b="0" dirty="0" smtClean="0"/>
              <a:t>I will not go into detail about the structural breadth, but as an overview,</a:t>
            </a:r>
            <a:r>
              <a:rPr lang="en-US" b="0" baseline="0" dirty="0" smtClean="0"/>
              <a:t> hand calculations were performed to determine the line loads on the beams, as shelf angles are used to hold up the façade, and then a portion of the façade was modeled in STAAD to produce deflections, bending moments and the loads on the bottom of the structure.</a:t>
            </a:r>
          </a:p>
          <a:p>
            <a:r>
              <a:rPr lang="en-US" b="0" baseline="0" dirty="0" smtClean="0"/>
              <a:t>It was determined that the precast panels would have no effect on the structure in a negative way. No redesign is necessary.</a:t>
            </a:r>
          </a:p>
          <a:p>
            <a:endParaRPr lang="en-US" b="0" baseline="0" dirty="0" smtClean="0"/>
          </a:p>
          <a:p>
            <a:r>
              <a:rPr lang="en-US" b="1" baseline="0" dirty="0" smtClean="0"/>
              <a:t>Right</a:t>
            </a:r>
          </a:p>
          <a:p>
            <a:r>
              <a:rPr lang="en-US" b="0" baseline="0" dirty="0" smtClean="0"/>
              <a:t>The mechanical breadth focused its energy on determining the benefits, or losses of incorporating a precast façade system, like the one provided by Oldcastle systems, to the Moore building addition. </a:t>
            </a:r>
          </a:p>
          <a:p>
            <a:r>
              <a:rPr lang="en-US" b="0" baseline="0" dirty="0" smtClean="0"/>
              <a:t>The R values are derived from Colorado energy for all values.</a:t>
            </a:r>
          </a:p>
          <a:p>
            <a:endParaRPr lang="en-US" b="0" baseline="0" dirty="0" smtClean="0"/>
          </a:p>
          <a:p>
            <a:r>
              <a:rPr lang="en-US" b="0" baseline="0" dirty="0" smtClean="0"/>
              <a:t>The original system is, as shown earlier, made up of 4” of brick, 2” of airspace, and 2” of insulation.</a:t>
            </a:r>
          </a:p>
          <a:p>
            <a:r>
              <a:rPr lang="en-US" b="0" baseline="0" dirty="0" smtClean="0"/>
              <a:t>The precast system is 1” thin brick, 6” of concrete with 2” of insulation. According to the company SOEP, polyurethane can be used in precast applications, and is used in this precast system in order to improve its thermal efficiency. This would cost $12,000 more than the normal rigid insulation, used in the current system, but utilizing the polyurethane system would result in a payback time of 5.5 years, making it feasible.</a:t>
            </a:r>
          </a:p>
          <a:p>
            <a:endParaRPr lang="en-US" b="0" baseline="0" dirty="0" smtClean="0"/>
          </a:p>
          <a:p>
            <a:r>
              <a:rPr lang="en-US" b="0" baseline="0" dirty="0" smtClean="0"/>
              <a:t>This is because the savings due to the new system are $2,300 a year. </a:t>
            </a:r>
          </a:p>
          <a:p>
            <a:endParaRPr lang="en-US" b="0" baseline="0" dirty="0" smtClean="0"/>
          </a:p>
          <a:p>
            <a:r>
              <a:rPr lang="en-US" b="1" baseline="0" dirty="0" smtClean="0"/>
              <a:t>Center</a:t>
            </a:r>
          </a:p>
          <a:p>
            <a:r>
              <a:rPr lang="en-US" b="0" baseline="0" dirty="0" smtClean="0"/>
              <a:t>The way this was calculated was by the heat transfer equation Q=UA </a:t>
            </a:r>
            <a:r>
              <a:rPr lang="en-US" b="0" baseline="0" dirty="0" err="1" smtClean="0"/>
              <a:t>DeltaT</a:t>
            </a:r>
            <a:endParaRPr lang="en-US" b="0" baseline="0" dirty="0" smtClean="0"/>
          </a:p>
          <a:p>
            <a:r>
              <a:rPr lang="en-US" b="0" baseline="0" dirty="0" smtClean="0"/>
              <a:t>The 10cents /kWh was from government data, and was used as a rough estimate of the savings. If electricity prices rise, so do the savings.</a:t>
            </a:r>
          </a:p>
        </p:txBody>
      </p:sp>
      <p:sp>
        <p:nvSpPr>
          <p:cNvPr id="4" name="Slide Number Placeholder 3"/>
          <p:cNvSpPr>
            <a:spLocks noGrp="1"/>
          </p:cNvSpPr>
          <p:nvPr>
            <p:ph type="sldNum" sz="quarter" idx="10"/>
          </p:nvPr>
        </p:nvSpPr>
        <p:spPr/>
        <p:txBody>
          <a:bodyPr/>
          <a:lstStyle/>
          <a:p>
            <a:fld id="{0823470A-5A9E-468B-8C8C-A5B8BA6BE5F4}" type="slidenum">
              <a:rPr lang="en-US" smtClean="0"/>
              <a:t>10</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Left</a:t>
            </a:r>
          </a:p>
          <a:p>
            <a:r>
              <a:rPr lang="en-US" b="0" baseline="0" dirty="0" smtClean="0"/>
              <a:t>The brick façade requires 66 panels, all within the provided limits of the precast panels. The image shows how the panels have been broken down, on the north side. These are not estimates, but quite accurate dimensions of each panel size.</a:t>
            </a:r>
          </a:p>
          <a:p>
            <a:endParaRPr lang="en-US" b="0" baseline="0" dirty="0" smtClean="0"/>
          </a:p>
          <a:p>
            <a:r>
              <a:rPr lang="en-US" b="1" baseline="0" dirty="0" smtClean="0"/>
              <a:t>Center and Right</a:t>
            </a:r>
            <a:endParaRPr lang="en-US" b="0" baseline="0" dirty="0" smtClean="0"/>
          </a:p>
          <a:p>
            <a:r>
              <a:rPr lang="en-US" b="0" baseline="0" dirty="0" smtClean="0"/>
              <a:t>In order to transport these panels, it was determined that a semi-trailer of 53’ length would be appropriate, but a shorter length is just as capable. The maximum load that a typical semi could carry, based on regulation as well as physical characteristics, is about 55,000lbs. This would require 10 trips. </a:t>
            </a:r>
          </a:p>
          <a:p>
            <a:r>
              <a:rPr lang="en-US" b="0" baseline="0" dirty="0" smtClean="0"/>
              <a:t>The table shows the sizes of each and how many can be laid on the bed without taking too much space on any side. The spacing is considered with all appropriate spacing to prevent panels from resting on one another. </a:t>
            </a:r>
          </a:p>
          <a:p>
            <a:r>
              <a:rPr lang="en-US" b="0" baseline="0" dirty="0" smtClean="0"/>
              <a:t>The maximum height that can be carried is 12 feet.</a:t>
            </a:r>
          </a:p>
          <a:p>
            <a:endParaRPr lang="en-US" b="0" baseline="0" dirty="0" smtClean="0"/>
          </a:p>
          <a:p>
            <a:r>
              <a:rPr lang="en-US" b="0" baseline="0" dirty="0" smtClean="0"/>
              <a:t>*point out table and explain how slots work.</a:t>
            </a:r>
          </a:p>
        </p:txBody>
      </p:sp>
      <p:sp>
        <p:nvSpPr>
          <p:cNvPr id="4" name="Slide Number Placeholder 3"/>
          <p:cNvSpPr>
            <a:spLocks noGrp="1"/>
          </p:cNvSpPr>
          <p:nvPr>
            <p:ph type="sldNum" sz="quarter" idx="10"/>
          </p:nvPr>
        </p:nvSpPr>
        <p:spPr/>
        <p:txBody>
          <a:bodyPr/>
          <a:lstStyle/>
          <a:p>
            <a:fld id="{0823470A-5A9E-468B-8C8C-A5B8BA6BE5F4}" type="slidenum">
              <a:rPr lang="en-US" smtClean="0"/>
              <a:t>11</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Left</a:t>
            </a:r>
          </a:p>
          <a:p>
            <a:r>
              <a:rPr lang="en-US" b="0" baseline="0" dirty="0" smtClean="0"/>
              <a:t>There may or may not be an issue with the look of the precast panels, based on the investment. Although typical panels may not be architecturally satisfying to the university architect, there are ways around this. If saving a substantial amount of time is an important thing for the project, one must only invest a little more in order to produce a final product that fully satisfies. </a:t>
            </a:r>
          </a:p>
          <a:p>
            <a:endParaRPr lang="en-US" b="0" baseline="0" dirty="0" smtClean="0"/>
          </a:p>
          <a:p>
            <a:r>
              <a:rPr lang="en-US" b="1" baseline="0" dirty="0" smtClean="0"/>
              <a:t>Center</a:t>
            </a:r>
          </a:p>
          <a:p>
            <a:r>
              <a:rPr lang="en-US" b="0" baseline="0" dirty="0" smtClean="0"/>
              <a:t>In conclusion, the precast façade system costs more than the old system, but saves at least 2 months off the schedule. The new system is also structurally sound, and performs better from an energy savings standpoint, saving at least $2,300 a year. As an added benefit, it reduces clutter and waste on site, with a much cleaner installing process. Finally, it may be slightly tougher to coordinate, and may be a “headache” but one that is worth the trouble.</a:t>
            </a:r>
          </a:p>
        </p:txBody>
      </p:sp>
      <p:sp>
        <p:nvSpPr>
          <p:cNvPr id="4" name="Slide Number Placeholder 3"/>
          <p:cNvSpPr>
            <a:spLocks noGrp="1"/>
          </p:cNvSpPr>
          <p:nvPr>
            <p:ph type="sldNum" sz="quarter" idx="10"/>
          </p:nvPr>
        </p:nvSpPr>
        <p:spPr/>
        <p:txBody>
          <a:bodyPr/>
          <a:lstStyle/>
          <a:p>
            <a:fld id="{0823470A-5A9E-468B-8C8C-A5B8BA6BE5F4}" type="slidenum">
              <a:rPr lang="en-US" smtClean="0"/>
              <a:t>12</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Center</a:t>
            </a:r>
          </a:p>
          <a:p>
            <a:r>
              <a:rPr lang="en-US" b="0" baseline="0" dirty="0" smtClean="0"/>
              <a:t>The structural steel on the </a:t>
            </a:r>
            <a:r>
              <a:rPr lang="en-US" b="0" baseline="0" dirty="0" err="1" smtClean="0"/>
              <a:t>moore</a:t>
            </a:r>
            <a:r>
              <a:rPr lang="en-US" b="0" baseline="0" dirty="0" smtClean="0"/>
              <a:t> building addition is the most important critical path item, as it opens the doors for a major amount of trades to begin work on site. Its timely completion is very important, and an early completion may allow the project to occur much faster.</a:t>
            </a:r>
          </a:p>
          <a:p>
            <a:endParaRPr lang="en-US" b="0" baseline="0" dirty="0" smtClean="0"/>
          </a:p>
          <a:p>
            <a:r>
              <a:rPr lang="en-US" b="0" baseline="0" dirty="0" smtClean="0"/>
              <a:t>There have been two attempts to try and accelerate this process of getting the steel on site and erecting it. The first attempt was to try and have the foundations completed at a quicker rate, and the second was to get the steel fabricator to fabricate the steel earlier than normal. However, both of these attempts fell short due to the same issue; no money was put into these acceleration methods. This is a problem as there is no incentive for either of the two parties, nor is there any contractual obligation to perform these acceleration methods.</a:t>
            </a:r>
          </a:p>
          <a:p>
            <a:endParaRPr lang="en-US" b="0" baseline="0" dirty="0" smtClean="0"/>
          </a:p>
          <a:p>
            <a:r>
              <a:rPr lang="en-US" b="1" baseline="0" dirty="0" smtClean="0"/>
              <a:t>Left</a:t>
            </a:r>
          </a:p>
          <a:p>
            <a:r>
              <a:rPr lang="en-US" b="0" baseline="0" dirty="0" smtClean="0"/>
              <a:t>So, for this analysis I explored the possibility of incorporating a design-assist contract for the structural steel package, in order to understand the effects, had it been employed for the </a:t>
            </a:r>
            <a:r>
              <a:rPr lang="en-US" b="0" baseline="0" dirty="0" err="1" smtClean="0"/>
              <a:t>moore</a:t>
            </a:r>
            <a:r>
              <a:rPr lang="en-US" b="0" baseline="0" dirty="0" smtClean="0"/>
              <a:t> building addition.</a:t>
            </a:r>
          </a:p>
          <a:p>
            <a:endParaRPr lang="en-US" b="0" baseline="0" dirty="0" smtClean="0"/>
          </a:p>
          <a:p>
            <a:r>
              <a:rPr lang="en-US" b="0" baseline="0" dirty="0" smtClean="0"/>
              <a:t>In the easiest terms, design-assist is basically a design-build contract, but instead of it being applied to the entire project, it is applied to one subcontractor. In terms of the </a:t>
            </a:r>
            <a:r>
              <a:rPr lang="en-US" b="0" baseline="0" dirty="0" err="1" smtClean="0"/>
              <a:t>moore</a:t>
            </a:r>
            <a:r>
              <a:rPr lang="en-US" b="0" baseline="0" dirty="0" smtClean="0"/>
              <a:t> building addition, this would be the steel contractor, as this is the critical path item we are trying to accelerate.</a:t>
            </a:r>
          </a:p>
          <a:p>
            <a:endParaRPr lang="en-US" b="0" baseline="0" dirty="0" smtClean="0"/>
          </a:p>
          <a:p>
            <a:r>
              <a:rPr lang="en-US" b="1" baseline="0" dirty="0" smtClean="0"/>
              <a:t>Right</a:t>
            </a:r>
          </a:p>
          <a:p>
            <a:r>
              <a:rPr lang="en-US" b="0" baseline="0" dirty="0" smtClean="0"/>
              <a:t>In order to outline the process, research was done and a publication on DA written by David Hart was utilized. The process is split into three phases;</a:t>
            </a:r>
          </a:p>
          <a:p>
            <a:r>
              <a:rPr lang="en-US" b="0" baseline="0" dirty="0" smtClean="0"/>
              <a:t>Phase I: the owner must be very clear of the scope of the project for design-assist purposes, as well as schedule time and a budget set forth. </a:t>
            </a:r>
          </a:p>
          <a:p>
            <a:r>
              <a:rPr lang="en-US" b="0" baseline="0" dirty="0" smtClean="0"/>
              <a:t>Phase II: in this phase, there is collaboration between the DA professional or contractor to help the architect research design-goals and together write specifications for the building’s </a:t>
            </a:r>
            <a:r>
              <a:rPr lang="en-US" b="0" baseline="0" dirty="0" err="1" smtClean="0"/>
              <a:t>contruction</a:t>
            </a:r>
            <a:r>
              <a:rPr lang="en-US" b="0" baseline="0" dirty="0" smtClean="0"/>
              <a:t>. The owner pays a fee for these specifications and is entitled to their rights. The documentation will be utilized by the design-assist contractor. If this contractor cannot meet the budget determined by the owner in phase one, the owner has the right to hire a different DA contractor</a:t>
            </a:r>
          </a:p>
          <a:p>
            <a:r>
              <a:rPr lang="en-US" b="0" baseline="0" dirty="0" smtClean="0"/>
              <a:t>Phase III: finally, the contract is adapted for DA introduction and a DA professional is formally selected. If no DA contractors can meet the schedule, scope and/or budget, then the owner may bid the project and utilize the documentation he purchased in phase II.</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0823470A-5A9E-468B-8C8C-A5B8BA6BE5F4}" type="slidenum">
              <a:rPr lang="en-US" smtClean="0"/>
              <a:t>13</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Left</a:t>
            </a:r>
          </a:p>
          <a:p>
            <a:r>
              <a:rPr lang="en-US" b="0" baseline="0" dirty="0" smtClean="0"/>
              <a:t>The case studies researched had direct correlations to structural steel DA contracts, and showed the benefits. The studies are based on Havens Steel (now bankrupt for reasons unrelated to performance!) and are performed by Don Proffer.</a:t>
            </a:r>
          </a:p>
          <a:p>
            <a:endParaRPr lang="en-US" b="0" baseline="0" dirty="0" smtClean="0"/>
          </a:p>
          <a:p>
            <a:r>
              <a:rPr lang="en-US" b="1" baseline="0" dirty="0" smtClean="0"/>
              <a:t>Center</a:t>
            </a:r>
          </a:p>
          <a:p>
            <a:r>
              <a:rPr lang="en-US" b="0" baseline="0" dirty="0" smtClean="0"/>
              <a:t>The Dakota dome was a project that required very dedicated “team-work” throughout, as the dome had a slight window in which construction could occur, and a challenging scope. It needed to be done in 4.5 months and the scope was to tear down an air supported fabric roof and replace it with a conventional structural steel roof.</a:t>
            </a:r>
          </a:p>
          <a:p>
            <a:r>
              <a:rPr lang="en-US" b="0" baseline="0" dirty="0" smtClean="0"/>
              <a:t>All entities involved with the structural steel construction were brought together in a design-assist contract, where individual opportunity was put aside, and a greater focus was put on achieving the goals in the window provided. For example, the steel fabricator was able to aid the steel designer in maximum member sizes that would not need to be welded on-site. This would save lots of time and money, and allowed the structural steel designer to create a frame that was ample in its support but one that could also easily be transported without causing delay. In this case, the truss size was reduced from 15’ to 11.5’  which allowed them to fit very well on a semi-trailer. These trusses were heavier than the original 15’ ones, but were pre-fabricated, which allowed for ease of installation.</a:t>
            </a:r>
          </a:p>
          <a:p>
            <a:r>
              <a:rPr lang="en-US" b="0" baseline="0" dirty="0" smtClean="0"/>
              <a:t>All in all, with the project contracted as a design-assist one to the steel prime contractor, it allowed the success of the job. As it stood, the project was completed within a very close range of the window, and so it was evident that a design-bid-build approach, for example, would not have succeeded.</a:t>
            </a:r>
          </a:p>
          <a:p>
            <a:endParaRPr lang="en-US" b="1" baseline="0" dirty="0" smtClean="0"/>
          </a:p>
          <a:p>
            <a:r>
              <a:rPr lang="en-US" b="0" baseline="0" dirty="0" smtClean="0"/>
              <a:t>The second case study is similar, by the same company, with great successes as well, so I will not cover it this morning. But to give you an idea of the application of such a contract type, this case was presented.</a:t>
            </a:r>
          </a:p>
          <a:p>
            <a:endParaRPr lang="en-US" b="1" baseline="0" dirty="0" smtClean="0"/>
          </a:p>
          <a:p>
            <a:r>
              <a:rPr lang="en-US" b="1" baseline="0" dirty="0" smtClean="0"/>
              <a:t>Right</a:t>
            </a:r>
          </a:p>
          <a:p>
            <a:r>
              <a:rPr lang="en-US" b="0" baseline="0" dirty="0" smtClean="0"/>
              <a:t>Dakota dome photo</a:t>
            </a:r>
          </a:p>
        </p:txBody>
      </p:sp>
      <p:sp>
        <p:nvSpPr>
          <p:cNvPr id="4" name="Slide Number Placeholder 3"/>
          <p:cNvSpPr>
            <a:spLocks noGrp="1"/>
          </p:cNvSpPr>
          <p:nvPr>
            <p:ph type="sldNum" sz="quarter" idx="10"/>
          </p:nvPr>
        </p:nvSpPr>
        <p:spPr/>
        <p:txBody>
          <a:bodyPr/>
          <a:lstStyle/>
          <a:p>
            <a:fld id="{0823470A-5A9E-468B-8C8C-A5B8BA6BE5F4}" type="slidenum">
              <a:rPr lang="en-US" smtClean="0"/>
              <a:t>14</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Left</a:t>
            </a:r>
          </a:p>
          <a:p>
            <a:r>
              <a:rPr lang="en-US" b="0" baseline="0" dirty="0" smtClean="0"/>
              <a:t>A survey was distributed online to at least 50 design professionals, and their responses were collected for purposes of quantifying the benefits and/or drawbacks of using a design-assist contract on a project like the Moore Building Addition.</a:t>
            </a:r>
          </a:p>
          <a:p>
            <a:r>
              <a:rPr lang="en-US" b="0" baseline="0" dirty="0" smtClean="0"/>
              <a:t>The majority of responders were construction managers, with the next two highest responders being owners and PMs. Architects, engineers and the like all replied as well.</a:t>
            </a:r>
          </a:p>
          <a:p>
            <a:endParaRPr lang="en-US" b="0" baseline="0" dirty="0" smtClean="0"/>
          </a:p>
          <a:p>
            <a:r>
              <a:rPr lang="en-US" b="1" baseline="0" dirty="0" smtClean="0"/>
              <a:t>Center</a:t>
            </a:r>
          </a:p>
          <a:p>
            <a:r>
              <a:rPr lang="en-US" b="0" baseline="0" dirty="0" smtClean="0"/>
              <a:t>The results of all the responses were taken and weighted based on how many people selected a certain percentage.</a:t>
            </a:r>
          </a:p>
          <a:p>
            <a:r>
              <a:rPr lang="en-US" b="0" baseline="0" dirty="0" smtClean="0"/>
              <a:t>Applicable questions were used only, and the results were as follows.</a:t>
            </a:r>
          </a:p>
          <a:p>
            <a:r>
              <a:rPr lang="en-US" b="0" baseline="0" dirty="0" smtClean="0"/>
              <a:t>The most important three were that for a structural steel DA contract, the benefit in schedule was a 15% reduction, and the benefit in cost was a reduction of about 8%. Finally, the risk came in at about 14% of the project value.</a:t>
            </a:r>
          </a:p>
          <a:p>
            <a:endParaRPr lang="en-US" b="0" baseline="0" dirty="0" smtClean="0"/>
          </a:p>
          <a:p>
            <a:r>
              <a:rPr lang="en-US" b="1" baseline="0" dirty="0" smtClean="0"/>
              <a:t>Right</a:t>
            </a:r>
          </a:p>
          <a:p>
            <a:r>
              <a:rPr lang="en-US" b="0" baseline="0" dirty="0" smtClean="0"/>
              <a:t>This all translated into possible savings of about 12 workdays, or 2 weeks, as well as $108,000 in cost savings at a risk of about $3.62M.</a:t>
            </a:r>
          </a:p>
        </p:txBody>
      </p:sp>
      <p:sp>
        <p:nvSpPr>
          <p:cNvPr id="4" name="Slide Number Placeholder 3"/>
          <p:cNvSpPr>
            <a:spLocks noGrp="1"/>
          </p:cNvSpPr>
          <p:nvPr>
            <p:ph type="sldNum" sz="quarter" idx="10"/>
          </p:nvPr>
        </p:nvSpPr>
        <p:spPr/>
        <p:txBody>
          <a:bodyPr/>
          <a:lstStyle/>
          <a:p>
            <a:fld id="{0823470A-5A9E-468B-8C8C-A5B8BA6BE5F4}" type="slidenum">
              <a:rPr lang="en-US" smtClean="0"/>
              <a:t>15</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Center</a:t>
            </a:r>
          </a:p>
          <a:p>
            <a:r>
              <a:rPr lang="en-US" b="0" baseline="0" dirty="0" smtClean="0"/>
              <a:t>Many comments by the responders to the survey allowed for a very intricate look into the whole idea. First of all, mention of owner buy-in was made, arguing that if the owner is not convinced, the project may not be as successful as proposed.</a:t>
            </a:r>
          </a:p>
          <a:p>
            <a:r>
              <a:rPr lang="en-US" b="0" baseline="0" dirty="0" smtClean="0"/>
              <a:t>Also, the DA process must occur extremely early in order for it to be effective, and while this may be a risk, it is one worth it if the owner is positive about building the design that he has agreed on and building the building itself.</a:t>
            </a:r>
          </a:p>
          <a:p>
            <a:r>
              <a:rPr lang="en-US" b="0" baseline="0" dirty="0" smtClean="0"/>
              <a:t>Also, the cost savings that are said to be due to the lack of changes or change orders on the project as a result of a more refined design. Although the actual DA contract would cost more, when the project is over, these are the savings that would be realized.</a:t>
            </a:r>
          </a:p>
          <a:p>
            <a:r>
              <a:rPr lang="en-US" b="0" baseline="0" dirty="0" smtClean="0"/>
              <a:t>Another important fact is that buying the steel at a certain price at an early date ensures that the price paid is not higher in the future. This is somewhat like a gamble, because if the price goes down, money is lost and vice versa.</a:t>
            </a:r>
          </a:p>
          <a:p>
            <a:r>
              <a:rPr lang="en-US" b="0" baseline="0" dirty="0" smtClean="0"/>
              <a:t>Finally, a trustworthy contractor should be employed, as there is lots of reason to ensure a decent contractor is hired.</a:t>
            </a:r>
          </a:p>
          <a:p>
            <a:endParaRPr lang="en-US" b="1" baseline="0" dirty="0" smtClean="0"/>
          </a:p>
          <a:p>
            <a:r>
              <a:rPr lang="en-US" b="0" baseline="0" dirty="0" smtClean="0"/>
              <a:t>Lastly, the only barrier to this approach is the allocation of monies for the project. This is because funding was not available until a time in which a DA contract would be good to pursue. I will not comment on whether or not I think this can be overcome, but it is the only barrier to the success of a project like this one.</a:t>
            </a:r>
          </a:p>
          <a:p>
            <a:endParaRPr lang="en-US" b="0" baseline="0" dirty="0" smtClean="0"/>
          </a:p>
        </p:txBody>
      </p:sp>
      <p:sp>
        <p:nvSpPr>
          <p:cNvPr id="4" name="Slide Number Placeholder 3"/>
          <p:cNvSpPr>
            <a:spLocks noGrp="1"/>
          </p:cNvSpPr>
          <p:nvPr>
            <p:ph type="sldNum" sz="quarter" idx="10"/>
          </p:nvPr>
        </p:nvSpPr>
        <p:spPr/>
        <p:txBody>
          <a:bodyPr/>
          <a:lstStyle/>
          <a:p>
            <a:fld id="{0823470A-5A9E-468B-8C8C-A5B8BA6BE5F4}" type="slidenum">
              <a:rPr lang="en-US" smtClean="0"/>
              <a:t>16</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Center</a:t>
            </a:r>
          </a:p>
          <a:p>
            <a:r>
              <a:rPr lang="en-US" b="0" baseline="0" dirty="0" smtClean="0"/>
              <a:t>The last analysis was designed to explore the viability of a plan that would allow OPP to purchase student-made models at a modest price, with the money going into the AE department and used as it will be used.</a:t>
            </a:r>
          </a:p>
          <a:p>
            <a:endParaRPr lang="en-US" b="0" baseline="0" dirty="0" smtClean="0"/>
          </a:p>
          <a:p>
            <a:r>
              <a:rPr lang="en-US" b="0" baseline="0" dirty="0" smtClean="0"/>
              <a:t>The main idea is that OPP and PSU AE collaborate to incorporate the model-making process into one of the classes and use that to benefit both parties in a way non-intrusive to the students’ education. The main class in which this can all occur is in AE 222, which is appropriately named, the medium! AE 222 is a class whose focus is to introduce students to, among other things, modeling in 3d with Revit. It requires them to model a smaller structure almost entirely. </a:t>
            </a:r>
          </a:p>
          <a:p>
            <a:endParaRPr lang="en-US" b="0" baseline="0" dirty="0" smtClean="0"/>
          </a:p>
          <a:p>
            <a:r>
              <a:rPr lang="en-US" b="0" baseline="0" dirty="0" smtClean="0"/>
              <a:t>The key people whose help I pursued were dr. Gannon, Dr. Riley, Colleen Kasprzak, Craig </a:t>
            </a:r>
            <a:r>
              <a:rPr lang="en-US" b="0" baseline="0" dirty="0" err="1" smtClean="0"/>
              <a:t>Dubler</a:t>
            </a:r>
            <a:r>
              <a:rPr lang="en-US" b="0" baseline="0" dirty="0" smtClean="0"/>
              <a:t> and Paul Bowers.</a:t>
            </a:r>
          </a:p>
          <a:p>
            <a:endParaRPr lang="en-US" b="0" baseline="0" dirty="0" smtClean="0"/>
          </a:p>
          <a:p>
            <a:r>
              <a:rPr lang="en-US" b="1" baseline="0" dirty="0" smtClean="0"/>
              <a:t>Right</a:t>
            </a:r>
          </a:p>
          <a:p>
            <a:r>
              <a:rPr lang="en-US" b="0" baseline="0" dirty="0" smtClean="0"/>
              <a:t>It is important to note the following before I begin explaining anything here… first of all, there was a previous trial in which the students created models for OPP and there were a few mixed opinions on what they liked or disliked. Some models were as good as, if not better than industry-produced 3d models, and met all criteria that one could hope for, including geographical accuracy, envelope accuracy etc. Some, however, were not so great and needed some work in order to be useable. This is because many students, myself included at the time, had no experience with Revit. Maybe now, things have changed, but still, it’s a very complicated program. Also, there is no specific standard for what each party wants, and so this analysis attempted to take that into account.</a:t>
            </a:r>
          </a:p>
          <a:p>
            <a:endParaRPr lang="en-US" b="0" baseline="0" dirty="0" smtClean="0"/>
          </a:p>
          <a:p>
            <a:r>
              <a:rPr lang="en-US" b="0" baseline="0" dirty="0" smtClean="0"/>
              <a:t>In this sense, since there is a product going to be handed over to the physical plant, we will consider them as Clients. </a:t>
            </a:r>
          </a:p>
          <a:p>
            <a:endParaRPr lang="en-US" b="1" baseline="0" dirty="0" smtClean="0"/>
          </a:p>
          <a:p>
            <a:r>
              <a:rPr lang="en-US" b="1" baseline="0" dirty="0" smtClean="0"/>
              <a:t>Left</a:t>
            </a:r>
          </a:p>
          <a:p>
            <a:r>
              <a:rPr lang="en-US" b="0" baseline="0" dirty="0" smtClean="0"/>
              <a:t>Revit</a:t>
            </a:r>
          </a:p>
        </p:txBody>
      </p:sp>
      <p:sp>
        <p:nvSpPr>
          <p:cNvPr id="4" name="Slide Number Placeholder 3"/>
          <p:cNvSpPr>
            <a:spLocks noGrp="1"/>
          </p:cNvSpPr>
          <p:nvPr>
            <p:ph type="sldNum" sz="quarter" idx="10"/>
          </p:nvPr>
        </p:nvSpPr>
        <p:spPr/>
        <p:txBody>
          <a:bodyPr/>
          <a:lstStyle/>
          <a:p>
            <a:fld id="{0823470A-5A9E-468B-8C8C-A5B8BA6BE5F4}" type="slidenum">
              <a:rPr lang="en-US" smtClean="0"/>
              <a:t>17</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Center</a:t>
            </a:r>
          </a:p>
          <a:p>
            <a:r>
              <a:rPr lang="en-US" b="0" baseline="0" dirty="0" smtClean="0"/>
              <a:t>OPP, as it stands, are not 100% clear on what they want. Let me rephrase; they know what they want, but they cant put their finger on it. First, I’ll tell you what they want, and then why they want it! They want models that need moderate alteration in order to be useable, but not so bad that they sit longer altering it than the students took to create it. Also, they have 400+ projects that need to be  modeled, from buildings to just renovations. A lot of these will not be useable for AE222 purposes. </a:t>
            </a:r>
          </a:p>
          <a:p>
            <a:r>
              <a:rPr lang="en-US" b="0" baseline="0" dirty="0" smtClean="0"/>
              <a:t>On the exterior of the building, certain parties were not too concerned what was provided so long as the M.E.P. was decent, and another party insisted that the only thing that could be expected is the envelope of the building, with no focus on the interior. For this analysis, though, I will first discuss considering that MEP is the important part.</a:t>
            </a:r>
          </a:p>
          <a:p>
            <a:endParaRPr lang="en-US" b="0" baseline="0" dirty="0" smtClean="0"/>
          </a:p>
          <a:p>
            <a:r>
              <a:rPr lang="en-US" b="0" baseline="0" dirty="0" smtClean="0"/>
              <a:t>Finally, the spaces that are modeled must be modeled to be representative of the actual spaces. In other words, a 100SF space should be roughly 100SF!</a:t>
            </a:r>
          </a:p>
          <a:p>
            <a:endParaRPr lang="en-US" b="0" baseline="0" dirty="0" smtClean="0"/>
          </a:p>
          <a:p>
            <a:r>
              <a:rPr lang="en-US" b="1" baseline="0" dirty="0" smtClean="0"/>
              <a:t>Right</a:t>
            </a:r>
          </a:p>
          <a:p>
            <a:r>
              <a:rPr lang="en-US" b="0" baseline="0" dirty="0" smtClean="0"/>
              <a:t>OPP want to become more efficient, and that is the ultimate goal. This can be realized in a relatively inefficient process of maintenance (not that it’s bad, it’s just not up to its true potential). </a:t>
            </a:r>
          </a:p>
          <a:p>
            <a:r>
              <a:rPr lang="en-US" b="0" baseline="0" dirty="0" smtClean="0"/>
              <a:t>Preventative maintenance can be used as a sort of ongoing-commissioning exercise where buildings are constantly monitored and they are ensured to be in running order. This goes with the saying that an ounce of prevention is worth a pound of cure. Facility management, and enterprise management systems is a whole topic in itself, but to be brief, it is as follows: </a:t>
            </a:r>
          </a:p>
          <a:p>
            <a:endParaRPr lang="en-US" b="0" baseline="0" dirty="0" smtClean="0"/>
          </a:p>
          <a:p>
            <a:r>
              <a:rPr lang="en-US" dirty="0" smtClean="0"/>
              <a:t>software provides asset lifecycle and maintenance management for all asset types on a single platform. It is used to help maximize the value of critical business and IT assets over their lifecycles with workflows by enforcing best practices that yield benefits for all types of assets, including transportation, production, delivery, facilities, communications and IT</a:t>
            </a:r>
          </a:p>
          <a:p>
            <a:endParaRPr lang="en-US" b="0" baseline="0" dirty="0" smtClean="0"/>
          </a:p>
          <a:p>
            <a:r>
              <a:rPr lang="en-US" b="0" baseline="0" dirty="0" smtClean="0"/>
              <a:t>Some of the added benefits are listed as well.</a:t>
            </a:r>
          </a:p>
          <a:p>
            <a:endParaRPr lang="en-US" b="0" baseline="0" dirty="0" smtClean="0"/>
          </a:p>
        </p:txBody>
      </p:sp>
      <p:sp>
        <p:nvSpPr>
          <p:cNvPr id="4" name="Slide Number Placeholder 3"/>
          <p:cNvSpPr>
            <a:spLocks noGrp="1"/>
          </p:cNvSpPr>
          <p:nvPr>
            <p:ph type="sldNum" sz="quarter" idx="10"/>
          </p:nvPr>
        </p:nvSpPr>
        <p:spPr/>
        <p:txBody>
          <a:bodyPr/>
          <a:lstStyle/>
          <a:p>
            <a:fld id="{0823470A-5A9E-468B-8C8C-A5B8BA6BE5F4}" type="slidenum">
              <a:rPr lang="en-US" smtClean="0"/>
              <a:t>18</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Center</a:t>
            </a:r>
          </a:p>
          <a:p>
            <a:r>
              <a:rPr lang="en-US" b="0" baseline="0" dirty="0" smtClean="0"/>
              <a:t>On the other hand, we have the AE department who need certain criteria to remain intact. The most important of those is the quality of learning of the student. There should be very little repetitive tasks that do not induce learning, and there shouldn’t tasks that require great skill to produce; not that the students aren’t capable, but all students must be considered and not just the over-achievers.</a:t>
            </a:r>
          </a:p>
          <a:p>
            <a:endParaRPr lang="en-US" b="0" baseline="0" dirty="0" smtClean="0"/>
          </a:p>
          <a:p>
            <a:r>
              <a:rPr lang="en-US" b="1" baseline="0" dirty="0" smtClean="0"/>
              <a:t>Right</a:t>
            </a:r>
            <a:endParaRPr lang="en-US" b="0" baseline="0" dirty="0" smtClean="0"/>
          </a:p>
          <a:p>
            <a:r>
              <a:rPr lang="en-US" b="0" baseline="0" dirty="0" smtClean="0"/>
              <a:t>I am trying to keep this within time limits, so I cannot explain everything I did, which is why I have a report to show you that. However, I will show you what I call the dual-benefit approach as it relates to OPP and PSU AE department. </a:t>
            </a:r>
          </a:p>
          <a:p>
            <a:endParaRPr lang="en-US" b="0" baseline="0" dirty="0" smtClean="0"/>
          </a:p>
          <a:p>
            <a:r>
              <a:rPr lang="en-US" b="0" baseline="0" dirty="0" smtClean="0"/>
              <a:t>This approach allows the students in AE222 to simply model the spaces of a building; no details need be placed; simply areas, doors and the like. These students will then see the model in their 3</a:t>
            </a:r>
            <a:r>
              <a:rPr lang="en-US" b="0" baseline="30000" dirty="0" smtClean="0"/>
              <a:t>rd</a:t>
            </a:r>
            <a:r>
              <a:rPr lang="en-US" b="0" baseline="0" dirty="0" smtClean="0"/>
              <a:t> year and for each class, instead of using different models, they would build up on their previous model.</a:t>
            </a:r>
          </a:p>
          <a:p>
            <a:r>
              <a:rPr lang="en-US" b="0" baseline="0" dirty="0" smtClean="0"/>
              <a:t>Explain the process</a:t>
            </a:r>
          </a:p>
          <a:p>
            <a:endParaRPr lang="en-US" b="0" baseline="0" dirty="0" smtClean="0"/>
          </a:p>
          <a:p>
            <a:r>
              <a:rPr lang="en-US" b="1" baseline="0" dirty="0" smtClean="0"/>
              <a:t>Left</a:t>
            </a:r>
          </a:p>
          <a:p>
            <a:r>
              <a:rPr lang="en-US" b="0" baseline="0" dirty="0" smtClean="0"/>
              <a:t>I created a process flow diagram to go through the process as I just explained. This is also available in my report in greater detail.</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0823470A-5A9E-468B-8C8C-A5B8BA6BE5F4}" type="slidenum">
              <a:rPr lang="en-US" smtClean="0"/>
              <a:t>19</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Center</a:t>
            </a:r>
          </a:p>
          <a:p>
            <a:r>
              <a:rPr lang="en-US" dirty="0" smtClean="0"/>
              <a:t>The building is going</a:t>
            </a:r>
            <a:r>
              <a:rPr lang="en-US" baseline="0" dirty="0" smtClean="0"/>
              <a:t> to be constructed for use by the department of psychology.</a:t>
            </a:r>
          </a:p>
          <a:p>
            <a:r>
              <a:rPr lang="en-US" baseline="0" dirty="0" smtClean="0"/>
              <a:t>It has a budget of about $26.1 Million and consists of two pieces in this phase of construction (phase 1: addition).</a:t>
            </a:r>
          </a:p>
          <a:p>
            <a:r>
              <a:rPr lang="en-US" baseline="0" dirty="0" smtClean="0"/>
              <a:t>The addition phase will include the stripping of the North wing to its bare structure, and building the addition around it.</a:t>
            </a:r>
          </a:p>
          <a:p>
            <a:r>
              <a:rPr lang="en-US" baseline="0" dirty="0" smtClean="0"/>
              <a:t>The North wing is 16,000 </a:t>
            </a:r>
            <a:r>
              <a:rPr lang="en-US" baseline="0" dirty="0" err="1" smtClean="0"/>
              <a:t>sf</a:t>
            </a:r>
            <a:r>
              <a:rPr lang="en-US" baseline="0" dirty="0" smtClean="0"/>
              <a:t> and the addition is 57,000 SF, meaning that the addition phase will add 57,000 Gross SF.</a:t>
            </a:r>
          </a:p>
          <a:p>
            <a:r>
              <a:rPr lang="en-US" baseline="0" dirty="0" smtClean="0"/>
              <a:t>In total, there is 73,000 SF worth of construction, and the </a:t>
            </a:r>
            <a:r>
              <a:rPr lang="en-US" baseline="0" dirty="0" err="1" smtClean="0"/>
              <a:t>dep</a:t>
            </a:r>
            <a:r>
              <a:rPr lang="en-US" baseline="0" dirty="0" smtClean="0"/>
              <a:t>=livery method of choice is design bid build.</a:t>
            </a:r>
          </a:p>
          <a:p>
            <a:endParaRPr lang="en-US" baseline="0" dirty="0" smtClean="0"/>
          </a:p>
          <a:p>
            <a:r>
              <a:rPr lang="en-US" b="1" baseline="0" dirty="0" smtClean="0"/>
              <a:t>Right</a:t>
            </a:r>
          </a:p>
          <a:p>
            <a:r>
              <a:rPr lang="en-US" baseline="0" dirty="0" smtClean="0"/>
              <a:t>*Explain building Site and trailer locations</a:t>
            </a:r>
          </a:p>
          <a:p>
            <a:endParaRPr lang="en-US" baseline="0" dirty="0" smtClean="0"/>
          </a:p>
          <a:p>
            <a:r>
              <a:rPr lang="en-US" b="1" baseline="0" dirty="0" smtClean="0"/>
              <a:t>Left</a:t>
            </a:r>
          </a:p>
          <a:p>
            <a:r>
              <a:rPr lang="en-US" b="0" baseline="0" dirty="0" smtClean="0"/>
              <a:t>The building’s structure consists of structural steel, and incorporates laterally braced frames on the outermost part of the structure.</a:t>
            </a:r>
          </a:p>
          <a:p>
            <a:r>
              <a:rPr lang="en-US" b="0" baseline="0" dirty="0" smtClean="0"/>
              <a:t>The mechanical equipment will all be housed in the basement level of the building.</a:t>
            </a:r>
          </a:p>
          <a:p>
            <a:r>
              <a:rPr lang="en-US" b="0" baseline="0" dirty="0" smtClean="0"/>
              <a:t>The façade consists of brick veneer on cold formed metal framing backing, accompanied by metal panels and lots of glazing to allow for better views for the occupants and to show the new face of the department of psychology.</a:t>
            </a:r>
          </a:p>
          <a:p>
            <a:r>
              <a:rPr lang="en-US" b="0" baseline="0" dirty="0" smtClean="0"/>
              <a:t>Ground level has glass curtain wall</a:t>
            </a:r>
          </a:p>
          <a:p>
            <a:r>
              <a:rPr lang="en-US" b="0" baseline="0" dirty="0" smtClean="0"/>
              <a:t>Underpinning the old structure is required on this job due to the addition and the future renovation of the 90,000 SF existing building.</a:t>
            </a:r>
          </a:p>
        </p:txBody>
      </p:sp>
      <p:sp>
        <p:nvSpPr>
          <p:cNvPr id="4" name="Slide Number Placeholder 3"/>
          <p:cNvSpPr>
            <a:spLocks noGrp="1"/>
          </p:cNvSpPr>
          <p:nvPr>
            <p:ph type="sldNum" sz="quarter" idx="10"/>
          </p:nvPr>
        </p:nvSpPr>
        <p:spPr/>
        <p:txBody>
          <a:bodyPr/>
          <a:lstStyle/>
          <a:p>
            <a:fld id="{0823470A-5A9E-468B-8C8C-A5B8BA6BE5F4}" type="slidenum">
              <a:rPr lang="en-US" smtClean="0"/>
              <a:t>2</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Left</a:t>
            </a:r>
          </a:p>
          <a:p>
            <a:r>
              <a:rPr lang="en-US" b="0" baseline="0" dirty="0" smtClean="0"/>
              <a:t>Some of the challenges that will be faced are very real. First of all, the value of the model is a very hard thing to quantify; it’s hard to say how much a model is worth, or what SF is worth what. I have not had enough time to figure that out as numbers have been thrown around everywhere about this topic.</a:t>
            </a:r>
          </a:p>
          <a:p>
            <a:r>
              <a:rPr lang="en-US" b="0" baseline="0" dirty="0" smtClean="0"/>
              <a:t>Also, the previous trial suffered an unusual fate in that it was cut short due to circumstances that must be ironed out; I do not think it is appropriate to mention it because I don’t want to offend anybody in the room who works with these entities.</a:t>
            </a:r>
          </a:p>
          <a:p>
            <a:endParaRPr lang="en-US" b="0" baseline="0" dirty="0" smtClean="0"/>
          </a:p>
          <a:p>
            <a:r>
              <a:rPr lang="en-US" b="0" baseline="0" dirty="0" smtClean="0"/>
              <a:t>Another issue is that the model is very optimistic, and with the amount of constraints, so much can go wrong. You have very little control over what the students are producing, and your investment may be short-lived. Yes, it can be a resounding success, but that is considering that even the students have bought-into it, which they may or may not have. There are just too many factors that have to be studied in before taking on this challenge in this form.</a:t>
            </a:r>
          </a:p>
          <a:p>
            <a:endParaRPr lang="en-US" b="0" baseline="0" dirty="0" smtClean="0"/>
          </a:p>
          <a:p>
            <a:r>
              <a:rPr lang="en-US" b="1" baseline="0" dirty="0" smtClean="0"/>
              <a:t>Center</a:t>
            </a:r>
          </a:p>
          <a:p>
            <a:r>
              <a:rPr lang="en-US" b="0" baseline="0" dirty="0" smtClean="0"/>
              <a:t>However, there has been a solution that came up in the beginning that seems to cover all the bases except one; the students benefit directly as opposed to the AE department.</a:t>
            </a:r>
          </a:p>
          <a:p>
            <a:r>
              <a:rPr lang="en-US" b="0" baseline="0" dirty="0" smtClean="0"/>
              <a:t>This approach is called the Internship approach. This approach eliminates almost all constraints and allows all the work that OPP wants to be realized, with a plethora of work available, and a resume-friendly experience. This would be most beneficial to the students themselves for the work that they produce. It might not be appealing to the actual department, but it is a much simpler, more economical approach.</a:t>
            </a:r>
          </a:p>
          <a:p>
            <a:r>
              <a:rPr lang="en-US" b="0" baseline="0" dirty="0" smtClean="0"/>
              <a:t>In fact, the LACCD perform the exact same thing. The Los Angeles community college board has several internship opportunities and one of them, called e7studio, is a very similar program to what is to be achieved here; students are hired and work certain hours with their education in mind, and produce models for the campus! It is simple yet very effective.</a:t>
            </a:r>
          </a:p>
        </p:txBody>
      </p:sp>
      <p:sp>
        <p:nvSpPr>
          <p:cNvPr id="4" name="Slide Number Placeholder 3"/>
          <p:cNvSpPr>
            <a:spLocks noGrp="1"/>
          </p:cNvSpPr>
          <p:nvPr>
            <p:ph type="sldNum" sz="quarter" idx="10"/>
          </p:nvPr>
        </p:nvSpPr>
        <p:spPr/>
        <p:txBody>
          <a:bodyPr/>
          <a:lstStyle/>
          <a:p>
            <a:fld id="{0823470A-5A9E-468B-8C8C-A5B8BA6BE5F4}" type="slidenum">
              <a:rPr lang="en-US" smtClean="0"/>
              <a:t>20</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0823470A-5A9E-468B-8C8C-A5B8BA6BE5F4}" type="slidenum">
              <a:rPr lang="en-US" smtClean="0"/>
              <a:t>21</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0823470A-5A9E-468B-8C8C-A5B8BA6BE5F4}" type="slidenum">
              <a:rPr lang="en-US" smtClean="0"/>
              <a:t>22</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0823470A-5A9E-468B-8C8C-A5B8BA6BE5F4}" type="slidenum">
              <a:rPr lang="en-US" smtClean="0"/>
              <a:t>23</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Left</a:t>
            </a:r>
          </a:p>
          <a:p>
            <a:r>
              <a:rPr lang="en-US" b="0" baseline="0" dirty="0" smtClean="0"/>
              <a:t>Assume 103 days for asbestos removal + selective demo; 29 days to reconstruct; hence 74 days left. In 74 days, 17,000 SF removed</a:t>
            </a:r>
            <a:endParaRPr lang="en-US" b="0" baseline="0" dirty="0" smtClean="0"/>
          </a:p>
        </p:txBody>
      </p:sp>
      <p:sp>
        <p:nvSpPr>
          <p:cNvPr id="4" name="Slide Number Placeholder 3"/>
          <p:cNvSpPr>
            <a:spLocks noGrp="1"/>
          </p:cNvSpPr>
          <p:nvPr>
            <p:ph type="sldNum" sz="quarter" idx="10"/>
          </p:nvPr>
        </p:nvSpPr>
        <p:spPr/>
        <p:txBody>
          <a:bodyPr/>
          <a:lstStyle/>
          <a:p>
            <a:fld id="{0823470A-5A9E-468B-8C8C-A5B8BA6BE5F4}" type="slidenum">
              <a:rPr lang="en-US" smtClean="0"/>
              <a:t>24</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0823470A-5A9E-468B-8C8C-A5B8BA6BE5F4}" type="slidenum">
              <a:rPr lang="en-US" smtClean="0"/>
              <a:t>25</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Center</a:t>
            </a:r>
          </a:p>
          <a:p>
            <a:r>
              <a:rPr lang="en-US" b="0" dirty="0" smtClean="0"/>
              <a:t>The</a:t>
            </a:r>
            <a:r>
              <a:rPr lang="en-US" b="0" baseline="0" dirty="0" smtClean="0"/>
              <a:t> department of psychology is research intensive with it claiming over 45% of all funding for research in the college of liberal arts.</a:t>
            </a:r>
            <a:r>
              <a:rPr lang="en-US" b="0" baseline="0" dirty="0"/>
              <a:t> </a:t>
            </a:r>
            <a:r>
              <a:rPr lang="en-US" b="0" baseline="0" dirty="0" smtClean="0"/>
              <a:t>Their focus is to excel in research and innovation involved with psychology, be it cognitive processes, children’s development, social processes and other relative topics.</a:t>
            </a:r>
          </a:p>
          <a:p>
            <a:r>
              <a:rPr lang="en-US" b="0" baseline="0" dirty="0" smtClean="0"/>
              <a:t>The department of psychology is currently located in Moore Building, named after Bruce V. Moore, a distinguished past member of the psychology department.</a:t>
            </a:r>
          </a:p>
          <a:p>
            <a:endParaRPr lang="en-US" b="0" baseline="0" dirty="0" smtClean="0"/>
          </a:p>
          <a:p>
            <a:r>
              <a:rPr lang="en-US" b="0" baseline="0" dirty="0" smtClean="0"/>
              <a:t>Currently, there are some “displaced” professors, with one specific example of a researcher who is currently in a basement in Kern building; Obviously, there is a space issue here!</a:t>
            </a:r>
          </a:p>
          <a:p>
            <a:endParaRPr lang="en-US" b="0" baseline="0" dirty="0" smtClean="0"/>
          </a:p>
          <a:p>
            <a:r>
              <a:rPr lang="en-US" b="1" baseline="0" dirty="0" smtClean="0"/>
              <a:t>Right</a:t>
            </a:r>
          </a:p>
          <a:p>
            <a:r>
              <a:rPr lang="en-US" b="0" baseline="0" dirty="0" smtClean="0"/>
              <a:t>This brings me to the goal of my thesis; to explore methods or possibilities, through architectural engineering practices learned in the AE program, that will allow the dept. of psychology to occupy the addition sooner, and begin the renovation of the existing building sooner, all in order to begin being productive earlier. </a:t>
            </a:r>
          </a:p>
          <a:p>
            <a:endParaRPr lang="en-US" b="0" baseline="0" dirty="0" smtClean="0"/>
          </a:p>
          <a:p>
            <a:r>
              <a:rPr lang="en-US" b="0" baseline="0" dirty="0" smtClean="0"/>
              <a:t>The top priorities for this project, based on its program, are to expand and enhance the labs, add new technologies to the labs, and sound attenuation.</a:t>
            </a:r>
          </a:p>
          <a:p>
            <a:endParaRPr lang="en-US" b="0" baseline="0" dirty="0" smtClean="0"/>
          </a:p>
          <a:p>
            <a:r>
              <a:rPr lang="en-US" b="1" baseline="0" dirty="0" smtClean="0"/>
              <a:t>Left</a:t>
            </a:r>
          </a:p>
        </p:txBody>
      </p:sp>
      <p:sp>
        <p:nvSpPr>
          <p:cNvPr id="4" name="Slide Number Placeholder 3"/>
          <p:cNvSpPr>
            <a:spLocks noGrp="1"/>
          </p:cNvSpPr>
          <p:nvPr>
            <p:ph type="sldNum" sz="quarter" idx="10"/>
          </p:nvPr>
        </p:nvSpPr>
        <p:spPr/>
        <p:txBody>
          <a:bodyPr/>
          <a:lstStyle/>
          <a:p>
            <a:fld id="{0823470A-5A9E-468B-8C8C-A5B8BA6BE5F4}" type="slidenum">
              <a:rPr lang="en-US" smtClean="0"/>
              <a:t>3</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thesis consisted of four analyses</a:t>
            </a:r>
            <a:r>
              <a:rPr lang="en-US" baseline="0" dirty="0" smtClean="0"/>
              <a:t> and two breadths.</a:t>
            </a:r>
          </a:p>
          <a:p>
            <a:endParaRPr lang="en-US" baseline="0" dirty="0" smtClean="0"/>
          </a:p>
          <a:p>
            <a:r>
              <a:rPr lang="en-US" baseline="0" dirty="0" smtClean="0"/>
              <a:t>Analysis 1 explores the differences in selective demolition versus a full demolition and/or a deconstruction effort</a:t>
            </a:r>
          </a:p>
          <a:p>
            <a:endParaRPr lang="en-US" baseline="0" dirty="0" smtClean="0"/>
          </a:p>
          <a:p>
            <a:r>
              <a:rPr lang="en-US" baseline="0" dirty="0" smtClean="0"/>
              <a:t>Analysis 2 looks at changing the brick portion of the façade of the building from stick-built to precast, with a mechanical breadth exploring the thermal differences of the two systems, along with a structural breadth determining the implications of said change, which will not be presented.</a:t>
            </a:r>
          </a:p>
          <a:p>
            <a:endParaRPr lang="en-US" baseline="0" dirty="0" smtClean="0"/>
          </a:p>
          <a:p>
            <a:r>
              <a:rPr lang="en-US" baseline="0" dirty="0" smtClean="0"/>
              <a:t>Analysis 3 researches the benefits and drawbacks of incorporating a design-assist contract for the structural steel portion of the project.</a:t>
            </a:r>
          </a:p>
          <a:p>
            <a:endParaRPr lang="en-US" baseline="0" dirty="0" smtClean="0"/>
          </a:p>
          <a:p>
            <a:r>
              <a:rPr lang="en-US" baseline="0" dirty="0" smtClean="0"/>
              <a:t>These three analyses all aim to improve the schedule of the project, and do so as objectively as possible. Cost is also considered in all three analyses.</a:t>
            </a:r>
          </a:p>
          <a:p>
            <a:endParaRPr lang="en-US" baseline="0" dirty="0" smtClean="0"/>
          </a:p>
          <a:p>
            <a:r>
              <a:rPr lang="en-US" baseline="0" dirty="0" smtClean="0"/>
              <a:t>Analysis 4, the critical industry issue, researches the possibility of incorporating the AE department with OPP to produce useful BIM models.</a:t>
            </a:r>
            <a:endParaRPr lang="en-US" dirty="0"/>
          </a:p>
        </p:txBody>
      </p:sp>
      <p:sp>
        <p:nvSpPr>
          <p:cNvPr id="4" name="Slide Number Placeholder 3"/>
          <p:cNvSpPr>
            <a:spLocks noGrp="1"/>
          </p:cNvSpPr>
          <p:nvPr>
            <p:ph type="sldNum" sz="quarter" idx="10"/>
          </p:nvPr>
        </p:nvSpPr>
        <p:spPr/>
        <p:txBody>
          <a:bodyPr/>
          <a:lstStyle/>
          <a:p>
            <a:fld id="{0823470A-5A9E-468B-8C8C-A5B8BA6BE5F4}" type="slidenum">
              <a:rPr lang="en-US" smtClean="0"/>
              <a:t>4</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Center</a:t>
            </a:r>
          </a:p>
          <a:p>
            <a:r>
              <a:rPr lang="en-US" b="0" dirty="0" smtClean="0"/>
              <a:t>The north wing</a:t>
            </a:r>
            <a:r>
              <a:rPr lang="en-US" b="0" baseline="0" dirty="0" smtClean="0"/>
              <a:t> of the Moore building addition will be stripped down to its bare structure and essentially recycled for use with the rest of the building. It will undergo selective demolition, which will leave it at its structural steel frame. The original plan is to rebuild the addition around this structure, as its space is used as part of the design of the new structure.</a:t>
            </a:r>
          </a:p>
          <a:p>
            <a:endParaRPr lang="en-US" b="0" baseline="0" dirty="0" smtClean="0"/>
          </a:p>
          <a:p>
            <a:r>
              <a:rPr lang="en-US" b="0" baseline="0" dirty="0" smtClean="0"/>
              <a:t>The analysis proposes that the north wing be completely torn down, and have the entire building be built as though the north wing never existed. The idea is that this would save time and money.</a:t>
            </a:r>
          </a:p>
          <a:p>
            <a:endParaRPr lang="en-US" b="0" baseline="0" dirty="0" smtClean="0"/>
          </a:p>
          <a:p>
            <a:r>
              <a:rPr lang="en-US" b="1" baseline="0" dirty="0" smtClean="0"/>
              <a:t>Left</a:t>
            </a:r>
          </a:p>
          <a:p>
            <a:r>
              <a:rPr lang="en-US" b="0" baseline="0" dirty="0" smtClean="0"/>
              <a:t>However, the North Wing contains asbestos, and it is important to understand the implications of this. The most important question is this: “does the asbestos need to be removed in the case that there will be a full demolition?”</a:t>
            </a:r>
          </a:p>
          <a:p>
            <a:endParaRPr lang="en-US" b="0" baseline="0" dirty="0" smtClean="0"/>
          </a:p>
          <a:p>
            <a:r>
              <a:rPr lang="en-US" b="0" baseline="0" dirty="0" smtClean="0"/>
              <a:t>Most importantly, one must understand what asbestos is, and how it affects this case. </a:t>
            </a:r>
          </a:p>
          <a:p>
            <a:endParaRPr lang="en-US" b="0" baseline="0" dirty="0" smtClean="0"/>
          </a:p>
          <a:p>
            <a:r>
              <a:rPr lang="en-US" b="0" dirty="0" smtClean="0"/>
              <a:t>Asbestos</a:t>
            </a:r>
            <a:r>
              <a:rPr lang="en-US" b="0" baseline="0" dirty="0" smtClean="0"/>
              <a:t> is the name given to the fibrous forms of 6 naturally occurring minerals that are known for their excellent flame retardant, insulation and heat resistant properties, all whilst being stronger than steel. However, they come in forms, depending on their use and installation, called either friable or non-friable.</a:t>
            </a:r>
          </a:p>
          <a:p>
            <a:r>
              <a:rPr lang="en-US" b="0" baseline="0" dirty="0" smtClean="0"/>
              <a:t>Friable means that their slightest aggravation allows fibers to dislocate and become airborne, posing great health risks. So, an act such as demolition would greatly aggravate these materials, and send toxic materials into the air, which is not good.</a:t>
            </a:r>
          </a:p>
          <a:p>
            <a:r>
              <a:rPr lang="en-US" b="0" baseline="0" dirty="0" smtClean="0"/>
              <a:t>The only way to know what type is in the building is to actually see the asbestos, which requires the same preparation as though it were to be removed. So, any way you put it, it has to be removed if one is to demolish the building.</a:t>
            </a:r>
          </a:p>
          <a:p>
            <a:endParaRPr lang="en-US" b="0" baseline="0" dirty="0" smtClean="0"/>
          </a:p>
          <a:p>
            <a:r>
              <a:rPr lang="en-US" b="0" baseline="0" dirty="0" smtClean="0"/>
              <a:t>On the </a:t>
            </a:r>
            <a:r>
              <a:rPr lang="en-US" b="0" baseline="0" dirty="0" err="1" smtClean="0"/>
              <a:t>moore</a:t>
            </a:r>
            <a:r>
              <a:rPr lang="en-US" b="0" baseline="0" dirty="0" smtClean="0"/>
              <a:t> building addition, this will cost $350,000.</a:t>
            </a:r>
          </a:p>
          <a:p>
            <a:endParaRPr lang="en-US" b="0" baseline="0" dirty="0" smtClean="0"/>
          </a:p>
          <a:p>
            <a:r>
              <a:rPr lang="en-US" b="1" baseline="0" dirty="0" smtClean="0"/>
              <a:t>Right</a:t>
            </a:r>
            <a:endParaRPr lang="en-US" b="0" baseline="0" dirty="0" smtClean="0"/>
          </a:p>
          <a:p>
            <a:r>
              <a:rPr lang="en-US" b="0" baseline="0" dirty="0" smtClean="0"/>
              <a:t>The selective demolition portion of this process cannot begin, as outlined, until asbestos has been removed. </a:t>
            </a:r>
          </a:p>
          <a:p>
            <a:r>
              <a:rPr lang="en-US" b="0" baseline="0" dirty="0" smtClean="0"/>
              <a:t>This will cost $280,000.</a:t>
            </a:r>
          </a:p>
          <a:p>
            <a:endParaRPr lang="en-US" b="0" baseline="0" dirty="0" smtClean="0"/>
          </a:p>
          <a:p>
            <a:r>
              <a:rPr lang="en-US" b="1" baseline="0" dirty="0" smtClean="0"/>
              <a:t>Center AGAIN</a:t>
            </a:r>
          </a:p>
          <a:p>
            <a:r>
              <a:rPr lang="en-US" b="0" baseline="0" dirty="0" smtClean="0"/>
              <a:t>This process will take 103 calendar days to complete.</a:t>
            </a:r>
          </a:p>
        </p:txBody>
      </p:sp>
      <p:sp>
        <p:nvSpPr>
          <p:cNvPr id="4" name="Slide Number Placeholder 3"/>
          <p:cNvSpPr>
            <a:spLocks noGrp="1"/>
          </p:cNvSpPr>
          <p:nvPr>
            <p:ph type="sldNum" sz="quarter" idx="10"/>
          </p:nvPr>
        </p:nvSpPr>
        <p:spPr/>
        <p:txBody>
          <a:bodyPr/>
          <a:lstStyle/>
          <a:p>
            <a:fld id="{0823470A-5A9E-468B-8C8C-A5B8BA6BE5F4}" type="slidenum">
              <a:rPr lang="en-US" smtClean="0"/>
              <a:t>5</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Left</a:t>
            </a:r>
          </a:p>
          <a:p>
            <a:r>
              <a:rPr lang="en-US" b="0" dirty="0" smtClean="0"/>
              <a:t>Deconstruction </a:t>
            </a:r>
            <a:r>
              <a:rPr lang="en-US" b="0" baseline="0" dirty="0" smtClean="0"/>
              <a:t>would be performed on the 16,000SF north wing as this method creates less debris than explosives or a wrecking ball, and is more organized, requiring less preparation time. The cost/</a:t>
            </a:r>
            <a:r>
              <a:rPr lang="en-US" b="0" baseline="0" dirty="0" err="1" smtClean="0"/>
              <a:t>sf</a:t>
            </a:r>
            <a:r>
              <a:rPr lang="en-US" b="0" baseline="0" dirty="0" smtClean="0"/>
              <a:t> was obtained by a study and can be found in the references under </a:t>
            </a:r>
            <a:r>
              <a:rPr lang="en-US" b="0" baseline="0" dirty="0" err="1" smtClean="0"/>
              <a:t>Frisman</a:t>
            </a:r>
            <a:r>
              <a:rPr lang="en-US" b="0" baseline="0" dirty="0" smtClean="0"/>
              <a:t>.</a:t>
            </a:r>
          </a:p>
          <a:p>
            <a:r>
              <a:rPr lang="en-US" b="0" baseline="0" dirty="0" smtClean="0"/>
              <a:t>This would be performed after the asbestos is removed and would cost $81K to perform on the North Wing and would take, according to experts’ past experience on several similar projects, 9 workdays. This includes mobilization and removal of waste.</a:t>
            </a:r>
          </a:p>
          <a:p>
            <a:endParaRPr lang="en-US" b="0" baseline="0" dirty="0" smtClean="0"/>
          </a:p>
          <a:p>
            <a:r>
              <a:rPr lang="en-US" b="1" baseline="0" dirty="0" smtClean="0"/>
              <a:t>Center</a:t>
            </a:r>
          </a:p>
          <a:p>
            <a:r>
              <a:rPr lang="en-US" b="0" baseline="0" dirty="0" smtClean="0"/>
              <a:t>Reconstruction will be assumed to be done as part of the entire structure, as the cost for building two independent structures would be higher.</a:t>
            </a:r>
          </a:p>
          <a:p>
            <a:r>
              <a:rPr lang="en-US" b="0" baseline="0" dirty="0" smtClean="0"/>
              <a:t>Based on the estimates created in tech report 2, the cost for constructing an extra 16,000 SF to the new addition would be $426,000.</a:t>
            </a:r>
          </a:p>
          <a:p>
            <a:r>
              <a:rPr lang="en-US" b="0" baseline="0" dirty="0" smtClean="0"/>
              <a:t>This is done assuming no HSS steel members are included, as the structure on the outer portion of the building is the only place where these are located.</a:t>
            </a:r>
          </a:p>
          <a:p>
            <a:endParaRPr lang="en-US" b="0" baseline="0" dirty="0" smtClean="0"/>
          </a:p>
          <a:p>
            <a:r>
              <a:rPr lang="en-US" b="0" baseline="0" dirty="0" smtClean="0"/>
              <a:t>Based on the current schedule, it would take 26 days to reconstruct the north wing. However, since that is inaccurate, due to it not being constructed as a lone-structure, the expert comparative analysis was used for this result, making the actual time to reconstruct 10 days. </a:t>
            </a:r>
          </a:p>
          <a:p>
            <a:endParaRPr lang="en-US" b="0" baseline="0" dirty="0" smtClean="0"/>
          </a:p>
          <a:p>
            <a:r>
              <a:rPr lang="en-US" b="1" baseline="0" dirty="0" smtClean="0"/>
              <a:t>Right</a:t>
            </a:r>
          </a:p>
          <a:p>
            <a:r>
              <a:rPr lang="en-US" b="0" dirty="0" smtClean="0"/>
              <a:t>Based on further expert opinion,</a:t>
            </a:r>
            <a:r>
              <a:rPr lang="en-US" b="0" baseline="0" dirty="0" smtClean="0"/>
              <a:t> it was advised to look at underpinning and the possibility of increasing the basement area. This would be possible at a cost $24K less than it would have cost to underpin the structure anyway. So, for a lower cost, they increase the SF of the building by 5,400SF.</a:t>
            </a:r>
          </a:p>
          <a:p>
            <a:endParaRPr lang="en-US" b="0" baseline="0" dirty="0" smtClean="0"/>
          </a:p>
          <a:p>
            <a:r>
              <a:rPr lang="en-US" b="0" baseline="0" dirty="0" smtClean="0"/>
              <a:t>*explain by showing the diagram</a:t>
            </a:r>
          </a:p>
          <a:p>
            <a:endParaRPr lang="en-US" b="0" baseline="0" dirty="0" smtClean="0"/>
          </a:p>
        </p:txBody>
      </p:sp>
      <p:sp>
        <p:nvSpPr>
          <p:cNvPr id="4" name="Slide Number Placeholder 3"/>
          <p:cNvSpPr>
            <a:spLocks noGrp="1"/>
          </p:cNvSpPr>
          <p:nvPr>
            <p:ph type="sldNum" sz="quarter" idx="10"/>
          </p:nvPr>
        </p:nvSpPr>
        <p:spPr/>
        <p:txBody>
          <a:bodyPr/>
          <a:lstStyle/>
          <a:p>
            <a:fld id="{0823470A-5A9E-468B-8C8C-A5B8BA6BE5F4}" type="slidenum">
              <a:rPr lang="en-US" smtClean="0"/>
              <a:t>6</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Left</a:t>
            </a:r>
          </a:p>
          <a:p>
            <a:r>
              <a:rPr lang="en-US" b="0" dirty="0" smtClean="0"/>
              <a:t>If there is more than 17,000Sf of asbestos</a:t>
            </a:r>
            <a:r>
              <a:rPr lang="en-US" b="0" baseline="0" dirty="0" smtClean="0"/>
              <a:t> that must be removed, which is impossible, it would become a loss for the project to demolish and reconstruct. Also, the increase in particulate matter has known to increase up to 9-fold only 50m away from the site. This is not so good. </a:t>
            </a:r>
          </a:p>
          <a:p>
            <a:endParaRPr lang="en-US" b="0" baseline="0" dirty="0" smtClean="0"/>
          </a:p>
          <a:p>
            <a:r>
              <a:rPr lang="en-US" b="1" baseline="0" dirty="0" smtClean="0"/>
              <a:t>Center &amp; Right</a:t>
            </a:r>
          </a:p>
          <a:p>
            <a:r>
              <a:rPr lang="en-US" b="0" baseline="0" dirty="0" smtClean="0"/>
              <a:t>Considering that the asbestos removal portion of the building is constant, the comparison is done with that in mind, showing only additional costs and schedule changes.</a:t>
            </a:r>
          </a:p>
          <a:p>
            <a:r>
              <a:rPr lang="en-US" b="0" baseline="0" dirty="0" smtClean="0"/>
              <a:t>For the selective demolition, you will notice a lower cost, which is because there is selective demolition that only concerns the asbestos, which has been removed.</a:t>
            </a:r>
          </a:p>
          <a:p>
            <a:endParaRPr lang="en-US" b="0" baseline="0" dirty="0" smtClean="0"/>
          </a:p>
          <a:p>
            <a:r>
              <a:rPr lang="en-US" b="0" dirty="0" smtClean="0"/>
              <a:t>Although the final comparison shows</a:t>
            </a:r>
            <a:r>
              <a:rPr lang="en-US" b="0" baseline="0" dirty="0" smtClean="0"/>
              <a:t> a savings of 10 days, this is a conservative number.</a:t>
            </a:r>
            <a:endParaRPr lang="en-US" b="0" dirty="0"/>
          </a:p>
        </p:txBody>
      </p:sp>
      <p:sp>
        <p:nvSpPr>
          <p:cNvPr id="4" name="Slide Number Placeholder 3"/>
          <p:cNvSpPr>
            <a:spLocks noGrp="1"/>
          </p:cNvSpPr>
          <p:nvPr>
            <p:ph type="sldNum" sz="quarter" idx="10"/>
          </p:nvPr>
        </p:nvSpPr>
        <p:spPr/>
        <p:txBody>
          <a:bodyPr/>
          <a:lstStyle/>
          <a:p>
            <a:fld id="{0823470A-5A9E-468B-8C8C-A5B8BA6BE5F4}" type="slidenum">
              <a:rPr lang="en-US" smtClean="0"/>
              <a:t>7</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façade system of the </a:t>
            </a:r>
            <a:r>
              <a:rPr lang="en-US" b="0" dirty="0" err="1" smtClean="0"/>
              <a:t>moore</a:t>
            </a:r>
            <a:r>
              <a:rPr lang="en-US" b="0" dirty="0" smtClean="0"/>
              <a:t> building addition is very important to the building. It is the skin, and what the world</a:t>
            </a:r>
            <a:r>
              <a:rPr lang="en-US" b="0" baseline="0" dirty="0" smtClean="0"/>
              <a:t> will see and identify with “the department of psychology.”</a:t>
            </a:r>
          </a:p>
          <a:p>
            <a:r>
              <a:rPr lang="en-US" b="0" baseline="0" dirty="0" smtClean="0"/>
              <a:t>It plays an important role in ensuring that the university’s theme and </a:t>
            </a:r>
            <a:r>
              <a:rPr lang="en-US" b="0" baseline="0" dirty="0" err="1" smtClean="0"/>
              <a:t>deisgn</a:t>
            </a:r>
            <a:r>
              <a:rPr lang="en-US" b="0" baseline="0" dirty="0" smtClean="0"/>
              <a:t> criteria are consistent and beautified.</a:t>
            </a:r>
          </a:p>
          <a:p>
            <a:endParaRPr lang="en-US" b="0" baseline="0" dirty="0" smtClean="0"/>
          </a:p>
          <a:p>
            <a:r>
              <a:rPr lang="en-US" b="0" baseline="0" dirty="0" smtClean="0"/>
              <a:t>It is composed of brick veneer, metal panels and glazing. It symbolizes going forward as an institution whilst being appreciative of roots, in a way. It is important to keep these in mind throughout this analysis.</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0823470A-5A9E-468B-8C8C-A5B8BA6BE5F4}" type="slidenum">
              <a:rPr lang="en-US" smtClean="0"/>
              <a:t>8</a:t>
            </a:fld>
            <a:endParaRPr lang="en-US"/>
          </a:p>
        </p:txBody>
      </p:sp>
    </p:spTree>
    <p:extLst>
      <p:ext uri="{BB962C8B-B14F-4D97-AF65-F5344CB8AC3E}">
        <p14:creationId xmlns:p14="http://schemas.microsoft.com/office/powerpoint/2010/main" val="1220733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Left</a:t>
            </a:r>
          </a:p>
          <a:p>
            <a:r>
              <a:rPr lang="en-US" b="0" dirty="0" smtClean="0"/>
              <a:t>the</a:t>
            </a:r>
            <a:r>
              <a:rPr lang="en-US" b="0" baseline="0" dirty="0" smtClean="0"/>
              <a:t> current brick veneer system is priced for 13,300 SF of brick, due to the waste involved. The system is on cold formed metal frame backing, and weighs 46psf. </a:t>
            </a:r>
          </a:p>
          <a:p>
            <a:r>
              <a:rPr lang="en-US" b="0" baseline="0" dirty="0" smtClean="0"/>
              <a:t>Based on the schedule and cost data, it would take 98 days to construct and will cost the project roughly $300,000 dollars. The sheathing and framing take place at the same time that the masonry does, but are performed by a different crew.</a:t>
            </a:r>
          </a:p>
          <a:p>
            <a:endParaRPr lang="en-US" b="0" baseline="0" dirty="0" smtClean="0"/>
          </a:p>
          <a:p>
            <a:r>
              <a:rPr lang="en-US" b="1" baseline="0" dirty="0" smtClean="0"/>
              <a:t>Center</a:t>
            </a:r>
          </a:p>
          <a:p>
            <a:r>
              <a:rPr lang="en-US" b="0" baseline="0" dirty="0" smtClean="0"/>
              <a:t>Oldcastle precast systems were kind enough to provide me with data that is realistic for the timeframe and location of construction, which is at the PSU campus. The panels, based on their information, would cost between $304 - 363,000 dollars installed at the site. This includes transportation and erection costs.</a:t>
            </a:r>
          </a:p>
          <a:p>
            <a:r>
              <a:rPr lang="en-US" b="0" baseline="0" dirty="0" smtClean="0"/>
              <a:t>Panels maximum size requirements and weight used to determine total weight and logistics, explained later. I just do not want to overwhelm you with information.</a:t>
            </a:r>
          </a:p>
          <a:p>
            <a:r>
              <a:rPr lang="en-US" b="0" baseline="0" dirty="0" smtClean="0"/>
              <a:t>It would take 7 days if the crew was to work slowly, and a buffer time of 13 days is added for worst-case scenario consideration. However, the precast panels cannot begin to be erected until the superstructure is complete.</a:t>
            </a:r>
          </a:p>
          <a:p>
            <a:r>
              <a:rPr lang="en-US" b="0" baseline="0" dirty="0" smtClean="0"/>
              <a:t>Materials would take 30 days to become available, and so, it was determined that there would be no delay to the first day of possible construction (when the superstructure is complete), as that is not complete for a few months after the start date of the project.</a:t>
            </a:r>
          </a:p>
          <a:p>
            <a:r>
              <a:rPr lang="en-US" b="0" baseline="0" dirty="0" smtClean="0"/>
              <a:t>However, by the time the structure is complete, 30 days are lost to the original time that the brick veneer façade would have started construction.</a:t>
            </a:r>
          </a:p>
          <a:p>
            <a:endParaRPr lang="en-US" b="0" baseline="0" dirty="0" smtClean="0"/>
          </a:p>
          <a:p>
            <a:r>
              <a:rPr lang="en-US" b="1" baseline="0" dirty="0" smtClean="0"/>
              <a:t>Right</a:t>
            </a:r>
          </a:p>
          <a:p>
            <a:r>
              <a:rPr lang="en-US" b="0" baseline="0" dirty="0" smtClean="0"/>
              <a:t>*explain that the only considered part of the precast system is what is between the arrows.</a:t>
            </a:r>
            <a:endParaRPr lang="en-US" b="0" dirty="0" smtClean="0"/>
          </a:p>
        </p:txBody>
      </p:sp>
      <p:sp>
        <p:nvSpPr>
          <p:cNvPr id="4" name="Slide Number Placeholder 3"/>
          <p:cNvSpPr>
            <a:spLocks noGrp="1"/>
          </p:cNvSpPr>
          <p:nvPr>
            <p:ph type="sldNum" sz="quarter" idx="10"/>
          </p:nvPr>
        </p:nvSpPr>
        <p:spPr/>
        <p:txBody>
          <a:bodyPr/>
          <a:lstStyle/>
          <a:p>
            <a:fld id="{0823470A-5A9E-468B-8C8C-A5B8BA6BE5F4}" type="slidenum">
              <a:rPr lang="en-US" smtClean="0"/>
              <a:t>9</a:t>
            </a:fld>
            <a:endParaRPr lang="en-US"/>
          </a:p>
        </p:txBody>
      </p:sp>
    </p:spTree>
    <p:extLst>
      <p:ext uri="{BB962C8B-B14F-4D97-AF65-F5344CB8AC3E}">
        <p14:creationId xmlns:p14="http://schemas.microsoft.com/office/powerpoint/2010/main" val="1220733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130428"/>
            <a:ext cx="23317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3886200"/>
            <a:ext cx="19202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E2307-1E40-4E12-8716-25BFDA8E7013}" type="datetime1">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18943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60019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274641"/>
            <a:ext cx="18516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274641"/>
            <a:ext cx="5509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6097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05983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4406903"/>
            <a:ext cx="23317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2906713"/>
            <a:ext cx="23317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9340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1600203"/>
            <a:ext cx="36804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1600203"/>
            <a:ext cx="36804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4/1/2011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23307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24688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535113"/>
            <a:ext cx="121205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174875"/>
            <a:ext cx="121205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0" y="1535113"/>
            <a:ext cx="12125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3935080" y="2174875"/>
            <a:ext cx="12125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8D072-EF12-4AA2-BD71-ABC68B06D0E2}" type="datetime1">
              <a:rPr lang="en-US" smtClean="0"/>
              <a:pPr/>
              <a:t>4/1/2011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99580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4/1/2011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14757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4/1/2011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357073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5" y="273050"/>
            <a:ext cx="90249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725150" y="273053"/>
            <a:ext cx="153352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5" y="1435103"/>
            <a:ext cx="90249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4/1/2011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7394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4800600"/>
            <a:ext cx="16459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76864" y="612775"/>
            <a:ext cx="16459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376864" y="5367338"/>
            <a:ext cx="16459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4/1/2011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63281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24688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1600203"/>
            <a:ext cx="24688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6356353"/>
            <a:ext cx="6400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4/1/2011</a:t>
            </a:fld>
            <a:endParaRPr lang="en-US"/>
          </a:p>
        </p:txBody>
      </p:sp>
      <p:sp>
        <p:nvSpPr>
          <p:cNvPr id="5" name="Footer Placeholder 4"/>
          <p:cNvSpPr>
            <a:spLocks noGrp="1"/>
          </p:cNvSpPr>
          <p:nvPr>
            <p:ph type="ftr" sz="quarter" idx="3"/>
          </p:nvPr>
        </p:nvSpPr>
        <p:spPr>
          <a:xfrm>
            <a:off x="9372600" y="6356353"/>
            <a:ext cx="8686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659600" y="6356353"/>
            <a:ext cx="6400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299148883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3.tiff"/><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7.png"/><Relationship Id="rId7" Type="http://schemas.openxmlformats.org/officeDocument/2006/relationships/diagramQuickStyle" Target="../diagrams/quickStyle2.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5.wdp"/><Relationship Id="rId9"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9.TIF"/><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72600" y="457200"/>
            <a:ext cx="8686800" cy="1143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372600" y="4914900"/>
            <a:ext cx="8686800" cy="1143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tretch>
            <a:fillRect/>
          </a:stretch>
        </p:blipFill>
        <p:spPr>
          <a:xfrm>
            <a:off x="10401300" y="1066800"/>
            <a:ext cx="6629400" cy="4419600"/>
          </a:xfrm>
          <a:prstGeom prst="rect">
            <a:avLst/>
          </a:prstGeom>
          <a:ln w="50800">
            <a:solidFill>
              <a:schemeClr val="tx1">
                <a:lumMod val="75000"/>
                <a:lumOff val="25000"/>
              </a:schemeClr>
            </a:solidFill>
          </a:ln>
        </p:spPr>
      </p:pic>
      <p:sp>
        <p:nvSpPr>
          <p:cNvPr id="8" name="TextBox 7"/>
          <p:cNvSpPr txBox="1"/>
          <p:nvPr/>
        </p:nvSpPr>
        <p:spPr>
          <a:xfrm>
            <a:off x="762000" y="457200"/>
            <a:ext cx="8001000" cy="1323439"/>
          </a:xfrm>
          <a:prstGeom prst="rect">
            <a:avLst/>
          </a:prstGeom>
          <a:noFill/>
        </p:spPr>
        <p:txBody>
          <a:bodyPr wrap="square" rtlCol="0">
            <a:spAutoFit/>
          </a:bodyPr>
          <a:lstStyle/>
          <a:p>
            <a:r>
              <a:rPr lang="en-US" sz="4400" b="1" cap="small" dirty="0" smtClean="0">
                <a:solidFill>
                  <a:schemeClr val="tx1">
                    <a:lumMod val="75000"/>
                    <a:lumOff val="25000"/>
                  </a:schemeClr>
                </a:solidFill>
                <a:latin typeface="Myriad Pro" pitchFamily="34" charset="0"/>
              </a:rPr>
              <a:t>The Moore Building Addition</a:t>
            </a:r>
          </a:p>
          <a:p>
            <a:r>
              <a:rPr lang="en-US" sz="3600" cap="small" dirty="0" smtClean="0">
                <a:solidFill>
                  <a:schemeClr val="tx1">
                    <a:lumMod val="75000"/>
                    <a:lumOff val="25000"/>
                  </a:schemeClr>
                </a:solidFill>
                <a:latin typeface="Myriad Pro" pitchFamily="34" charset="0"/>
              </a:rPr>
              <a:t>University Park, PA 16802</a:t>
            </a:r>
            <a:endParaRPr lang="en-US" sz="3600" cap="small" dirty="0">
              <a:solidFill>
                <a:schemeClr val="tx1">
                  <a:lumMod val="75000"/>
                  <a:lumOff val="25000"/>
                </a:schemeClr>
              </a:solidFill>
              <a:latin typeface="Myriad Pro" pitchFamily="34" charset="0"/>
            </a:endParaRPr>
          </a:p>
        </p:txBody>
      </p:sp>
      <p:sp>
        <p:nvSpPr>
          <p:cNvPr id="9" name="TextBox 8"/>
          <p:cNvSpPr txBox="1"/>
          <p:nvPr/>
        </p:nvSpPr>
        <p:spPr>
          <a:xfrm>
            <a:off x="20040600" y="4980682"/>
            <a:ext cx="6781800" cy="1077218"/>
          </a:xfrm>
          <a:prstGeom prst="rect">
            <a:avLst/>
          </a:prstGeom>
          <a:noFill/>
        </p:spPr>
        <p:txBody>
          <a:bodyPr wrap="square" rtlCol="0">
            <a:spAutoFit/>
          </a:bodyPr>
          <a:lstStyle/>
          <a:p>
            <a:pPr algn="r"/>
            <a:r>
              <a:rPr lang="en-US" sz="3600" b="1" cap="small" dirty="0" smtClean="0">
                <a:solidFill>
                  <a:schemeClr val="tx1">
                    <a:lumMod val="75000"/>
                    <a:lumOff val="25000"/>
                  </a:schemeClr>
                </a:solidFill>
                <a:latin typeface="Myriad Pro" pitchFamily="34" charset="0"/>
              </a:rPr>
              <a:t>Mohammad Alhusaini</a:t>
            </a:r>
          </a:p>
          <a:p>
            <a:pPr algn="r"/>
            <a:r>
              <a:rPr lang="en-US" sz="2800" cap="small" dirty="0" smtClean="0">
                <a:solidFill>
                  <a:schemeClr val="tx1">
                    <a:lumMod val="75000"/>
                    <a:lumOff val="25000"/>
                  </a:schemeClr>
                </a:solidFill>
                <a:latin typeface="Myriad Pro" pitchFamily="34" charset="0"/>
              </a:rPr>
              <a:t>Construction Management</a:t>
            </a:r>
            <a:endParaRPr lang="en-US" sz="2800" cap="small" dirty="0">
              <a:solidFill>
                <a:schemeClr val="tx1">
                  <a:lumMod val="75000"/>
                  <a:lumOff val="25000"/>
                </a:schemeClr>
              </a:solidFill>
              <a:latin typeface="Myriad Pro" pitchFamily="34" charset="0"/>
            </a:endParaRPr>
          </a:p>
        </p:txBody>
      </p:sp>
      <p:sp>
        <p:nvSpPr>
          <p:cNvPr id="11" name="TextBox 10"/>
          <p:cNvSpPr txBox="1"/>
          <p:nvPr/>
        </p:nvSpPr>
        <p:spPr>
          <a:xfrm>
            <a:off x="15621000" y="5257800"/>
            <a:ext cx="1676400" cy="246221"/>
          </a:xfrm>
          <a:prstGeom prst="rect">
            <a:avLst/>
          </a:prstGeom>
          <a:noFill/>
        </p:spPr>
        <p:txBody>
          <a:bodyPr wrap="square" rtlCol="0">
            <a:spAutoFit/>
          </a:bodyPr>
          <a:lstStyle/>
          <a:p>
            <a:r>
              <a:rPr lang="en-US" sz="1000" cap="small" dirty="0" smtClean="0">
                <a:solidFill>
                  <a:schemeClr val="tx1">
                    <a:lumMod val="75000"/>
                    <a:lumOff val="25000"/>
                  </a:schemeClr>
                </a:solidFill>
                <a:latin typeface="Myriad Pro" pitchFamily="34" charset="0"/>
              </a:rPr>
              <a:t>Photo Courtesy of OPP</a:t>
            </a:r>
            <a:endParaRPr lang="en-US" sz="1000" cap="small" dirty="0">
              <a:solidFill>
                <a:schemeClr val="tx1">
                  <a:lumMod val="75000"/>
                  <a:lumOff val="25000"/>
                </a:schemeClr>
              </a:solidFill>
              <a:latin typeface="Myriad Pro" pitchFamily="34" charset="0"/>
            </a:endParaRPr>
          </a:p>
        </p:txBody>
      </p:sp>
      <p:sp>
        <p:nvSpPr>
          <p:cNvPr id="12" name="L-Shape 11"/>
          <p:cNvSpPr/>
          <p:nvPr/>
        </p:nvSpPr>
        <p:spPr>
          <a:xfrm>
            <a:off x="762000" y="2057400"/>
            <a:ext cx="8001000" cy="4000500"/>
          </a:xfrm>
          <a:prstGeom prst="corner">
            <a:avLst>
              <a:gd name="adj1" fmla="val 4286"/>
              <a:gd name="adj2" fmla="val 368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Shape 12"/>
          <p:cNvSpPr/>
          <p:nvPr/>
        </p:nvSpPr>
        <p:spPr>
          <a:xfrm rot="10800000">
            <a:off x="18821400" y="457200"/>
            <a:ext cx="8001000" cy="4000500"/>
          </a:xfrm>
          <a:prstGeom prst="corner">
            <a:avLst>
              <a:gd name="adj1" fmla="val 4286"/>
              <a:gd name="adj2" fmla="val 368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0552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Analysis II: Façade</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8" name="TextBox 7"/>
          <p:cNvSpPr txBox="1"/>
          <p:nvPr/>
        </p:nvSpPr>
        <p:spPr>
          <a:xfrm>
            <a:off x="3733800" y="1600200"/>
            <a:ext cx="5334000" cy="3416320"/>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Structural Breadth</a:t>
            </a:r>
          </a:p>
          <a:p>
            <a:r>
              <a:rPr lang="en-US" sz="2400" cap="small" dirty="0" smtClean="0">
                <a:solidFill>
                  <a:schemeClr val="tx1">
                    <a:lumMod val="65000"/>
                    <a:lumOff val="35000"/>
                  </a:schemeClr>
                </a:solidFill>
                <a:latin typeface="Myriad Pro" pitchFamily="34" charset="0"/>
              </a:rPr>
              <a:t>Performed hand calculation</a:t>
            </a:r>
          </a:p>
          <a:p>
            <a:r>
              <a:rPr lang="en-US" sz="2400" cap="small" dirty="0" smtClean="0">
                <a:solidFill>
                  <a:schemeClr val="tx1">
                    <a:lumMod val="65000"/>
                    <a:lumOff val="35000"/>
                  </a:schemeClr>
                </a:solidFill>
                <a:latin typeface="Myriad Pro" pitchFamily="34" charset="0"/>
              </a:rPr>
              <a:t>Performed STAAD analysis</a:t>
            </a:r>
          </a:p>
          <a:p>
            <a:r>
              <a:rPr lang="en-US" sz="2400" cap="small" dirty="0" smtClean="0">
                <a:solidFill>
                  <a:schemeClr val="tx1">
                    <a:lumMod val="65000"/>
                    <a:lumOff val="35000"/>
                  </a:schemeClr>
                </a:solidFill>
                <a:latin typeface="Myriad Pro" pitchFamily="34" charset="0"/>
              </a:rPr>
              <a:t>Realized load implications</a:t>
            </a:r>
          </a:p>
          <a:p>
            <a:r>
              <a:rPr lang="en-US" sz="2400" cap="small" dirty="0" smtClean="0">
                <a:solidFill>
                  <a:schemeClr val="tx1">
                    <a:lumMod val="65000"/>
                    <a:lumOff val="35000"/>
                  </a:schemeClr>
                </a:solidFill>
                <a:latin typeface="Myriad Pro" pitchFamily="34" charset="0"/>
              </a:rPr>
              <a:t>Bending moments and deflections in report</a:t>
            </a:r>
          </a:p>
          <a:p>
            <a:r>
              <a:rPr lang="en-US" sz="2400" cap="small" dirty="0" smtClean="0">
                <a:solidFill>
                  <a:schemeClr val="tx1">
                    <a:lumMod val="65000"/>
                    <a:lumOff val="35000"/>
                  </a:schemeClr>
                </a:solidFill>
                <a:latin typeface="Myriad Pro" pitchFamily="34" charset="0"/>
              </a:rPr>
              <a:t>Precast panels have no ill effect on structure</a:t>
            </a:r>
          </a:p>
          <a:p>
            <a:endParaRPr lang="en-US" sz="2400" cap="small" dirty="0" smtClean="0">
              <a:solidFill>
                <a:schemeClr val="tx1">
                  <a:lumMod val="65000"/>
                  <a:lumOff val="35000"/>
                </a:schemeClr>
              </a:solidFill>
              <a:latin typeface="Myriad Pro" pitchFamily="34" charset="0"/>
            </a:endParaRPr>
          </a:p>
        </p:txBody>
      </p:sp>
      <p:sp>
        <p:nvSpPr>
          <p:cNvPr id="9" name="TextBox 8"/>
          <p:cNvSpPr txBox="1"/>
          <p:nvPr/>
        </p:nvSpPr>
        <p:spPr>
          <a:xfrm>
            <a:off x="12068175" y="1524000"/>
            <a:ext cx="5838825" cy="892552"/>
          </a:xfrm>
          <a:prstGeom prst="rect">
            <a:avLst/>
          </a:prstGeom>
          <a:noFill/>
        </p:spPr>
        <p:txBody>
          <a:bodyPr wrap="square" rtlCol="0">
            <a:spAutoFit/>
          </a:bodyPr>
          <a:lstStyle/>
          <a:p>
            <a:r>
              <a:rPr lang="en-US" sz="2800" b="1" cap="small" dirty="0" smtClean="0">
                <a:solidFill>
                  <a:schemeClr val="tx1">
                    <a:lumMod val="65000"/>
                    <a:lumOff val="35000"/>
                  </a:schemeClr>
                </a:solidFill>
                <a:latin typeface="Myriad Pro" pitchFamily="34" charset="0"/>
              </a:rPr>
              <a:t>Mechanical Breadth</a:t>
            </a:r>
          </a:p>
          <a:p>
            <a:endParaRPr lang="en-US" sz="2400" cap="small" dirty="0">
              <a:solidFill>
                <a:schemeClr val="tx1">
                  <a:lumMod val="65000"/>
                  <a:lumOff val="35000"/>
                </a:schemeClr>
              </a:solidFill>
              <a:latin typeface="Myriad Pro" pitchFamily="34" charset="0"/>
            </a:endParaRPr>
          </a:p>
        </p:txBody>
      </p:sp>
      <p:sp>
        <p:nvSpPr>
          <p:cNvPr id="12" name="TextBox 11"/>
          <p:cNvSpPr txBox="1"/>
          <p:nvPr/>
        </p:nvSpPr>
        <p:spPr>
          <a:xfrm>
            <a:off x="20574000" y="1723835"/>
            <a:ext cx="5334000" cy="830997"/>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R Values (coloradoENERGY)</a:t>
            </a:r>
          </a:p>
          <a:p>
            <a:endParaRPr lang="en-US" sz="2400" b="1" cap="small" dirty="0" smtClean="0">
              <a:solidFill>
                <a:schemeClr val="tx1">
                  <a:lumMod val="65000"/>
                  <a:lumOff val="35000"/>
                </a:schemeClr>
              </a:solidFill>
              <a:latin typeface="Myriad Pro"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414643401"/>
              </p:ext>
            </p:extLst>
          </p:nvPr>
        </p:nvGraphicFramePr>
        <p:xfrm>
          <a:off x="19583399" y="2276348"/>
          <a:ext cx="6052186" cy="2475865"/>
        </p:xfrm>
        <a:graphic>
          <a:graphicData uri="http://schemas.openxmlformats.org/drawingml/2006/table">
            <a:tbl>
              <a:tblPr firstRow="1" firstCol="1" bandRow="1">
                <a:tableStyleId>{E8034E78-7F5D-4C2E-B375-FC64B27BC917}</a:tableStyleId>
              </a:tblPr>
              <a:tblGrid>
                <a:gridCol w="1447801"/>
                <a:gridCol w="1077251"/>
                <a:gridCol w="1566841"/>
                <a:gridCol w="752084"/>
                <a:gridCol w="1208209"/>
              </a:tblGrid>
              <a:tr h="206375">
                <a:tc gridSpan="5">
                  <a:txBody>
                    <a:bodyPr/>
                    <a:lstStyle/>
                    <a:p>
                      <a:pPr marL="0" marR="0" algn="ctr">
                        <a:lnSpc>
                          <a:spcPct val="115000"/>
                        </a:lnSpc>
                        <a:spcBef>
                          <a:spcPts val="0"/>
                        </a:spcBef>
                        <a:spcAft>
                          <a:spcPts val="0"/>
                        </a:spcAft>
                      </a:pPr>
                      <a:r>
                        <a:rPr lang="en-US" sz="1600" dirty="0" smtClean="0">
                          <a:solidFill>
                            <a:schemeClr val="bg1">
                              <a:lumMod val="85000"/>
                            </a:schemeClr>
                          </a:solidFill>
                          <a:effectLst/>
                        </a:rPr>
                        <a:t>R </a:t>
                      </a:r>
                      <a:r>
                        <a:rPr lang="en-US" sz="1600" dirty="0">
                          <a:solidFill>
                            <a:schemeClr val="bg1">
                              <a:lumMod val="85000"/>
                            </a:schemeClr>
                          </a:solidFill>
                          <a:effectLst/>
                        </a:rPr>
                        <a:t>&amp; U Values for Different Systems</a:t>
                      </a:r>
                      <a:endParaRPr lang="en-US" sz="1600" dirty="0">
                        <a:solidFill>
                          <a:schemeClr val="bg1">
                            <a:lumMod val="85000"/>
                          </a:schemeClr>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6375">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Material</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R Value/Inch</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Brick Façade</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Precast Façade</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endParaRPr lang="en-US" sz="1100">
                        <a:solidFill>
                          <a:schemeClr val="tx1">
                            <a:lumMod val="85000"/>
                            <a:lumOff val="15000"/>
                          </a:schemeClr>
                        </a:solidFill>
                        <a:effectLst/>
                        <a:latin typeface="Calibri"/>
                        <a:cs typeface="Times New Roman"/>
                      </a:endParaRPr>
                    </a:p>
                  </a:txBody>
                  <a:tcPr marL="68580" marR="68580" marT="0" marB="0"/>
                </a:tc>
              </a:tr>
              <a:tr h="206375">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Concrete</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dirty="0">
                          <a:solidFill>
                            <a:schemeClr val="tx1">
                              <a:lumMod val="85000"/>
                              <a:lumOff val="15000"/>
                            </a:schemeClr>
                          </a:solidFill>
                          <a:effectLst/>
                        </a:rPr>
                        <a:t>0.08</a:t>
                      </a:r>
                      <a:endParaRPr lang="en-US" sz="1100" dirty="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0.00 (0”)</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0.40 (5”)</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endParaRPr lang="en-US" sz="1100">
                        <a:solidFill>
                          <a:schemeClr val="tx1">
                            <a:lumMod val="85000"/>
                            <a:lumOff val="15000"/>
                          </a:schemeClr>
                        </a:solidFill>
                        <a:effectLst/>
                        <a:latin typeface="Calibri"/>
                        <a:cs typeface="Times New Roman"/>
                      </a:endParaRPr>
                    </a:p>
                  </a:txBody>
                  <a:tcPr marL="68580" marR="68580" marT="0" marB="0"/>
                </a:tc>
              </a:tr>
              <a:tr h="206375">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Brick</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0.11</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0.44 (4”)</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0.11 (1”)</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endParaRPr lang="en-US" sz="1100">
                        <a:solidFill>
                          <a:schemeClr val="tx1">
                            <a:lumMod val="85000"/>
                            <a:lumOff val="15000"/>
                          </a:schemeClr>
                        </a:solidFill>
                        <a:effectLst/>
                        <a:latin typeface="Calibri"/>
                        <a:cs typeface="Times New Roman"/>
                      </a:endParaRPr>
                    </a:p>
                  </a:txBody>
                  <a:tcPr marL="68580" marR="68580" marT="0" marB="0"/>
                </a:tc>
              </a:tr>
              <a:tr h="196215">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Air Film</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1.00 (0.5” – 4”)</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dirty="0">
                          <a:solidFill>
                            <a:schemeClr val="tx1">
                              <a:lumMod val="85000"/>
                              <a:lumOff val="15000"/>
                            </a:schemeClr>
                          </a:solidFill>
                          <a:effectLst/>
                        </a:rPr>
                        <a:t>1.00 </a:t>
                      </a:r>
                      <a:r>
                        <a:rPr lang="en-US" sz="1100" dirty="0" smtClean="0">
                          <a:solidFill>
                            <a:schemeClr val="tx1">
                              <a:lumMod val="85000"/>
                              <a:lumOff val="15000"/>
                            </a:schemeClr>
                          </a:solidFill>
                          <a:effectLst/>
                        </a:rPr>
                        <a:t>(2”)</a:t>
                      </a:r>
                      <a:endParaRPr lang="en-US" sz="1100" dirty="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0.00 (0”)</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endParaRPr lang="en-US" sz="1100">
                        <a:solidFill>
                          <a:schemeClr val="tx1">
                            <a:lumMod val="85000"/>
                            <a:lumOff val="15000"/>
                          </a:schemeClr>
                        </a:solidFill>
                        <a:effectLst/>
                        <a:latin typeface="Calibri"/>
                        <a:cs typeface="Times New Roman"/>
                      </a:endParaRPr>
                    </a:p>
                  </a:txBody>
                  <a:tcPr marL="68580" marR="68580" marT="0" marB="0"/>
                </a:tc>
              </a:tr>
              <a:tr h="206375">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Rigid Insulation</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4.00</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dirty="0" smtClean="0">
                          <a:solidFill>
                            <a:schemeClr val="tx1">
                              <a:lumMod val="85000"/>
                              <a:lumOff val="15000"/>
                            </a:schemeClr>
                          </a:solidFill>
                          <a:effectLst/>
                        </a:rPr>
                        <a:t>8.00 (2”)</a:t>
                      </a:r>
                      <a:endParaRPr lang="en-US" sz="1100" dirty="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0.00 (0”)</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endParaRPr lang="en-US" sz="1100">
                        <a:solidFill>
                          <a:schemeClr val="tx1">
                            <a:lumMod val="85000"/>
                            <a:lumOff val="15000"/>
                          </a:schemeClr>
                        </a:solidFill>
                        <a:effectLst/>
                        <a:latin typeface="Calibri"/>
                        <a:cs typeface="Times New Roman"/>
                      </a:endParaRPr>
                    </a:p>
                  </a:txBody>
                  <a:tcPr marL="68580" marR="68580" marT="0" marB="0"/>
                </a:tc>
              </a:tr>
              <a:tr h="206375">
                <a:tc>
                  <a:txBody>
                    <a:bodyPr/>
                    <a:lstStyle/>
                    <a:p>
                      <a:pPr marL="0" marR="0" algn="just">
                        <a:lnSpc>
                          <a:spcPct val="115000"/>
                        </a:lnSpc>
                        <a:spcBef>
                          <a:spcPts val="0"/>
                        </a:spcBef>
                        <a:spcAft>
                          <a:spcPts val="0"/>
                        </a:spcAft>
                      </a:pPr>
                      <a:r>
                        <a:rPr lang="en-US" sz="1100" dirty="0">
                          <a:solidFill>
                            <a:schemeClr val="tx1">
                              <a:lumMod val="85000"/>
                              <a:lumOff val="15000"/>
                            </a:schemeClr>
                          </a:solidFill>
                          <a:effectLst/>
                        </a:rPr>
                        <a:t>Polyurethane Insulation</a:t>
                      </a:r>
                      <a:endParaRPr lang="en-US" sz="1100" dirty="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6.25</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0.00 (0”)</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12.50 (2”)</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 </a:t>
                      </a:r>
                      <a:endParaRPr lang="en-US" sz="1100">
                        <a:solidFill>
                          <a:schemeClr val="tx1">
                            <a:lumMod val="85000"/>
                            <a:lumOff val="15000"/>
                          </a:schemeClr>
                        </a:solidFill>
                        <a:effectLst/>
                        <a:latin typeface="Calibri"/>
                        <a:ea typeface="Calibri"/>
                        <a:cs typeface="Times New Roman"/>
                      </a:endParaRPr>
                    </a:p>
                  </a:txBody>
                  <a:tcPr marL="68580" marR="68580" marT="0" marB="0"/>
                </a:tc>
              </a:tr>
              <a:tr h="206375">
                <a:tc>
                  <a:txBody>
                    <a:bodyPr/>
                    <a:lstStyle/>
                    <a:p>
                      <a:endParaRPr lang="en-US" sz="1100" dirty="0">
                        <a:solidFill>
                          <a:schemeClr val="tx1">
                            <a:lumMod val="85000"/>
                            <a:lumOff val="15000"/>
                          </a:schemeClr>
                        </a:solidFill>
                        <a:effectLst/>
                        <a:latin typeface="Calibri"/>
                        <a:cs typeface="Times New Roman"/>
                      </a:endParaRPr>
                    </a:p>
                  </a:txBody>
                  <a:tcPr marL="68580" marR="68580" marT="0" marB="0"/>
                </a:tc>
                <a:tc>
                  <a:txBody>
                    <a:bodyPr/>
                    <a:lstStyle/>
                    <a:p>
                      <a:endParaRPr lang="en-US" sz="1100">
                        <a:solidFill>
                          <a:schemeClr val="tx1">
                            <a:lumMod val="85000"/>
                            <a:lumOff val="15000"/>
                          </a:schemeClr>
                        </a:solidFill>
                        <a:effectLst/>
                        <a:latin typeface="Calibri"/>
                        <a:cs typeface="Times New Roman"/>
                      </a:endParaRPr>
                    </a:p>
                  </a:txBody>
                  <a:tcPr marL="68580" marR="68580" marT="0" marB="0"/>
                </a:tc>
                <a:tc>
                  <a:txBody>
                    <a:bodyPr/>
                    <a:lstStyle/>
                    <a:p>
                      <a:endParaRPr lang="en-US" sz="1100">
                        <a:solidFill>
                          <a:schemeClr val="tx1">
                            <a:lumMod val="85000"/>
                            <a:lumOff val="15000"/>
                          </a:schemeClr>
                        </a:solidFill>
                        <a:effectLst/>
                        <a:latin typeface="Calibri"/>
                        <a:cs typeface="Times New Roman"/>
                      </a:endParaRPr>
                    </a:p>
                  </a:txBody>
                  <a:tcPr marL="68580" marR="68580" marT="0" marB="0"/>
                </a:tc>
                <a:tc>
                  <a:txBody>
                    <a:bodyPr/>
                    <a:lstStyle/>
                    <a:p>
                      <a:endParaRPr lang="en-US" sz="1100">
                        <a:solidFill>
                          <a:schemeClr val="tx1">
                            <a:lumMod val="85000"/>
                            <a:lumOff val="15000"/>
                          </a:schemeClr>
                        </a:solidFill>
                        <a:effectLst/>
                        <a:latin typeface="Calibri"/>
                        <a:cs typeface="Times New Roman"/>
                      </a:endParaRPr>
                    </a:p>
                  </a:txBody>
                  <a:tcPr marL="68580" marR="68580" marT="0" marB="0"/>
                </a:tc>
                <a:tc>
                  <a:txBody>
                    <a:bodyPr/>
                    <a:lstStyle/>
                    <a:p>
                      <a:endParaRPr lang="en-US" sz="1100">
                        <a:solidFill>
                          <a:schemeClr val="tx1">
                            <a:lumMod val="85000"/>
                            <a:lumOff val="15000"/>
                          </a:schemeClr>
                        </a:solidFill>
                        <a:effectLst/>
                        <a:latin typeface="Calibri"/>
                        <a:cs typeface="Times New Roman"/>
                      </a:endParaRPr>
                    </a:p>
                  </a:txBody>
                  <a:tcPr marL="68580" marR="68580" marT="0" marB="0"/>
                </a:tc>
              </a:tr>
              <a:tr h="196215">
                <a:tc>
                  <a:txBody>
                    <a:bodyPr/>
                    <a:lstStyle/>
                    <a:p>
                      <a:endParaRPr lang="en-US" sz="1100">
                        <a:solidFill>
                          <a:schemeClr val="tx1">
                            <a:lumMod val="85000"/>
                            <a:lumOff val="15000"/>
                          </a:schemeClr>
                        </a:solidFill>
                        <a:effectLst/>
                        <a:latin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Sum of R Values</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9.44</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13.01</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 </a:t>
                      </a:r>
                      <a:endParaRPr lang="en-US" sz="1100">
                        <a:solidFill>
                          <a:schemeClr val="tx1">
                            <a:lumMod val="85000"/>
                            <a:lumOff val="15000"/>
                          </a:schemeClr>
                        </a:solidFill>
                        <a:effectLst/>
                        <a:latin typeface="Calibri"/>
                        <a:ea typeface="Calibri"/>
                        <a:cs typeface="Times New Roman"/>
                      </a:endParaRPr>
                    </a:p>
                  </a:txBody>
                  <a:tcPr marL="68580" marR="68580" marT="0" marB="0"/>
                </a:tc>
              </a:tr>
              <a:tr h="206375">
                <a:tc>
                  <a:txBody>
                    <a:bodyPr/>
                    <a:lstStyle/>
                    <a:p>
                      <a:endParaRPr lang="en-US" sz="1100" dirty="0">
                        <a:solidFill>
                          <a:schemeClr val="tx1">
                            <a:lumMod val="85000"/>
                            <a:lumOff val="15000"/>
                          </a:schemeClr>
                        </a:solidFill>
                        <a:effectLst/>
                        <a:latin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dirty="0">
                          <a:solidFill>
                            <a:schemeClr val="tx1">
                              <a:lumMod val="85000"/>
                              <a:lumOff val="15000"/>
                            </a:schemeClr>
                          </a:solidFill>
                          <a:effectLst/>
                        </a:rPr>
                        <a:t>U Value (1/R)</a:t>
                      </a:r>
                      <a:endParaRPr lang="en-US" sz="1100" dirty="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0.1059</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85000"/>
                              <a:lumOff val="15000"/>
                            </a:schemeClr>
                          </a:solidFill>
                          <a:effectLst/>
                        </a:rPr>
                        <a:t>0.0769</a:t>
                      </a:r>
                      <a:endParaRPr lang="en-US" sz="1100">
                        <a:solidFill>
                          <a:schemeClr val="tx1">
                            <a:lumMod val="85000"/>
                            <a:lumOff val="1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dirty="0">
                          <a:solidFill>
                            <a:schemeClr val="tx1">
                              <a:lumMod val="85000"/>
                              <a:lumOff val="15000"/>
                            </a:schemeClr>
                          </a:solidFill>
                          <a:effectLst/>
                        </a:rPr>
                        <a:t>BTU/(ft</a:t>
                      </a:r>
                      <a:r>
                        <a:rPr lang="en-US" sz="1100" baseline="30000" dirty="0">
                          <a:solidFill>
                            <a:schemeClr val="tx1">
                              <a:lumMod val="85000"/>
                              <a:lumOff val="15000"/>
                            </a:schemeClr>
                          </a:solidFill>
                          <a:effectLst/>
                        </a:rPr>
                        <a:t>2</a:t>
                      </a:r>
                      <a:r>
                        <a:rPr lang="en-US" sz="1100" dirty="0">
                          <a:solidFill>
                            <a:schemeClr val="tx1">
                              <a:lumMod val="85000"/>
                              <a:lumOff val="15000"/>
                            </a:schemeClr>
                          </a:solidFill>
                          <a:effectLst/>
                        </a:rPr>
                        <a:t> *  ͦF * h)</a:t>
                      </a:r>
                      <a:endParaRPr lang="en-US" sz="1100" dirty="0">
                        <a:solidFill>
                          <a:schemeClr val="tx1">
                            <a:lumMod val="85000"/>
                            <a:lumOff val="15000"/>
                          </a:schemeClr>
                        </a:solidFill>
                        <a:effectLst/>
                        <a:latin typeface="Calibri"/>
                        <a:ea typeface="Calibri"/>
                        <a:cs typeface="Times New Roman"/>
                      </a:endParaRPr>
                    </a:p>
                  </a:txBody>
                  <a:tcPr marL="68580" marR="68580" marT="0" marB="0"/>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342084712"/>
              </p:ext>
            </p:extLst>
          </p:nvPr>
        </p:nvGraphicFramePr>
        <p:xfrm>
          <a:off x="11011897" y="2777744"/>
          <a:ext cx="5752103" cy="2034159"/>
        </p:xfrm>
        <a:graphic>
          <a:graphicData uri="http://schemas.openxmlformats.org/drawingml/2006/table">
            <a:tbl>
              <a:tblPr firstRow="1" firstCol="1" bandRow="1">
                <a:tableStyleId>{E8034E78-7F5D-4C2E-B375-FC64B27BC917}</a:tableStyleId>
              </a:tblPr>
              <a:tblGrid>
                <a:gridCol w="1097280"/>
                <a:gridCol w="1605553"/>
                <a:gridCol w="758825"/>
                <a:gridCol w="758825"/>
                <a:gridCol w="773430"/>
                <a:gridCol w="758190"/>
              </a:tblGrid>
              <a:tr h="0">
                <a:tc gridSpan="6">
                  <a:txBody>
                    <a:bodyPr/>
                    <a:lstStyle/>
                    <a:p>
                      <a:pPr marL="457200" marR="0" indent="-457200" algn="ctr">
                        <a:lnSpc>
                          <a:spcPct val="115000"/>
                        </a:lnSpc>
                        <a:spcBef>
                          <a:spcPts val="0"/>
                        </a:spcBef>
                        <a:spcAft>
                          <a:spcPts val="0"/>
                        </a:spcAft>
                      </a:pPr>
                      <a:r>
                        <a:rPr lang="en-US" sz="1600" dirty="0">
                          <a:solidFill>
                            <a:schemeClr val="bg1">
                              <a:lumMod val="85000"/>
                            </a:schemeClr>
                          </a:solidFill>
                          <a:effectLst/>
                        </a:rPr>
                        <a:t>Energy Through Façade Systems</a:t>
                      </a:r>
                      <a:endParaRPr lang="en-US" sz="1600" dirty="0">
                        <a:solidFill>
                          <a:schemeClr val="bg1">
                            <a:lumMod val="85000"/>
                          </a:schemeClr>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6">
                  <a:txBody>
                    <a:bodyPr/>
                    <a:lstStyle/>
                    <a:p>
                      <a:pPr marL="0" marR="0" algn="just">
                        <a:lnSpc>
                          <a:spcPct val="115000"/>
                        </a:lnSpc>
                        <a:spcBef>
                          <a:spcPts val="0"/>
                        </a:spcBef>
                        <a:spcAft>
                          <a:spcPts val="0"/>
                        </a:spcAft>
                      </a:pPr>
                      <a:r>
                        <a:rPr lang="en-US" sz="1100" dirty="0" smtClean="0">
                          <a:solidFill>
                            <a:schemeClr val="tx1">
                              <a:lumMod val="75000"/>
                              <a:lumOff val="25000"/>
                            </a:schemeClr>
                          </a:solidFill>
                          <a:effectLst/>
                        </a:rPr>
                        <a:t>                                  q </a:t>
                      </a:r>
                      <a:r>
                        <a:rPr lang="en-US" sz="1100" dirty="0">
                          <a:solidFill>
                            <a:schemeClr val="tx1">
                              <a:lumMod val="75000"/>
                              <a:lumOff val="25000"/>
                            </a:schemeClr>
                          </a:solidFill>
                          <a:effectLst/>
                        </a:rPr>
                        <a:t>= U * A * Δ </a:t>
                      </a:r>
                      <a:r>
                        <a:rPr lang="en-US" sz="1100" dirty="0" smtClean="0">
                          <a:solidFill>
                            <a:schemeClr val="tx1">
                              <a:lumMod val="75000"/>
                              <a:lumOff val="25000"/>
                            </a:schemeClr>
                          </a:solidFill>
                          <a:effectLst/>
                        </a:rPr>
                        <a:t>T</a:t>
                      </a:r>
                      <a:endParaRPr lang="en-US" sz="1100" dirty="0">
                        <a:solidFill>
                          <a:schemeClr val="tx1">
                            <a:lumMod val="75000"/>
                            <a:lumOff val="25000"/>
                          </a:schemeClr>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just">
                        <a:lnSpc>
                          <a:spcPct val="115000"/>
                        </a:lnSpc>
                        <a:spcBef>
                          <a:spcPts val="0"/>
                        </a:spcBef>
                        <a:spcAft>
                          <a:spcPts val="0"/>
                        </a:spcAft>
                      </a:pPr>
                      <a:endParaRPr lang="en-US" sz="1100" dirty="0">
                        <a:solidFill>
                          <a:schemeClr val="tx1">
                            <a:lumMod val="75000"/>
                            <a:lumOff val="25000"/>
                          </a:schemeClr>
                        </a:solidFill>
                        <a:effectLst/>
                        <a:latin typeface="Calibri"/>
                        <a:ea typeface="Calibri"/>
                        <a:cs typeface="Times New Roman"/>
                      </a:endParaRPr>
                    </a:p>
                  </a:txBody>
                  <a:tcPr marL="68580" marR="68580" marT="0" marB="0"/>
                </a:tc>
              </a:tr>
              <a:tr h="0">
                <a:tc>
                  <a:txBody>
                    <a:bodyPr/>
                    <a:lstStyle/>
                    <a:p>
                      <a:pPr marL="0" marR="0" algn="just">
                        <a:lnSpc>
                          <a:spcPct val="115000"/>
                        </a:lnSpc>
                        <a:spcBef>
                          <a:spcPts val="0"/>
                        </a:spcBef>
                        <a:spcAft>
                          <a:spcPts val="0"/>
                        </a:spcAft>
                      </a:pPr>
                      <a:r>
                        <a:rPr lang="en-US" sz="1100" dirty="0">
                          <a:solidFill>
                            <a:schemeClr val="tx1">
                              <a:lumMod val="75000"/>
                              <a:lumOff val="25000"/>
                            </a:schemeClr>
                          </a:solidFill>
                          <a:effectLst/>
                        </a:rPr>
                        <a:t>Brick Façade</a:t>
                      </a:r>
                      <a:endParaRPr lang="en-US" sz="1100" dirty="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q = 0.1059 * 12100SF * 25 F</a:t>
                      </a:r>
                      <a:endParaRPr lang="en-US" sz="110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32,044</a:t>
                      </a:r>
                      <a:endParaRPr lang="en-US" sz="110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BTU/h</a:t>
                      </a:r>
                      <a:endParaRPr lang="en-US" sz="110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279,900,000</a:t>
                      </a:r>
                      <a:endParaRPr lang="en-US" sz="110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BTU/year</a:t>
                      </a:r>
                      <a:endParaRPr lang="en-US" sz="1100">
                        <a:solidFill>
                          <a:schemeClr val="tx1">
                            <a:lumMod val="75000"/>
                            <a:lumOff val="25000"/>
                          </a:schemeClr>
                        </a:solidFill>
                        <a:effectLst/>
                        <a:latin typeface="Calibri"/>
                        <a:ea typeface="Calibri"/>
                        <a:cs typeface="Times New Roman"/>
                      </a:endParaRPr>
                    </a:p>
                  </a:txBody>
                  <a:tcPr marL="68580" marR="68580" marT="0" marB="0"/>
                </a:tc>
              </a:tr>
              <a:tr h="0">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Precast Façade</a:t>
                      </a:r>
                      <a:endParaRPr lang="en-US" sz="110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q = 0.0769 * 12100SF * 25 F</a:t>
                      </a:r>
                      <a:endParaRPr lang="en-US" sz="110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23,251</a:t>
                      </a:r>
                      <a:endParaRPr lang="en-US" sz="110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BTU/h</a:t>
                      </a:r>
                      <a:endParaRPr lang="en-US" sz="110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203,100,000</a:t>
                      </a:r>
                      <a:endParaRPr lang="en-US" sz="110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BTU/year</a:t>
                      </a:r>
                      <a:endParaRPr lang="en-US" sz="1100">
                        <a:solidFill>
                          <a:schemeClr val="tx1">
                            <a:lumMod val="75000"/>
                            <a:lumOff val="25000"/>
                          </a:schemeClr>
                        </a:solidFill>
                        <a:effectLst/>
                        <a:latin typeface="Calibri"/>
                        <a:ea typeface="Calibri"/>
                        <a:cs typeface="Times New Roman"/>
                      </a:endParaRPr>
                    </a:p>
                  </a:txBody>
                  <a:tcPr marL="68580" marR="68580" marT="0" marB="0"/>
                </a:tc>
              </a:tr>
              <a:tr h="285020">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 </a:t>
                      </a:r>
                      <a:endParaRPr lang="en-US" sz="1100">
                        <a:solidFill>
                          <a:schemeClr val="tx1">
                            <a:lumMod val="75000"/>
                            <a:lumOff val="25000"/>
                          </a:schemeClr>
                        </a:solidFill>
                        <a:effectLst/>
                        <a:latin typeface="Calibri"/>
                        <a:ea typeface="Calibri"/>
                        <a:cs typeface="Times New Roman"/>
                      </a:endParaRPr>
                    </a:p>
                  </a:txBody>
                  <a:tcPr marL="68580" marR="68580" marT="0" marB="0"/>
                </a:tc>
                <a:tc gridSpan="2">
                  <a:txBody>
                    <a:bodyPr/>
                    <a:lstStyle/>
                    <a:p>
                      <a:pPr marL="0" marR="0" algn="just">
                        <a:lnSpc>
                          <a:spcPct val="115000"/>
                        </a:lnSpc>
                        <a:spcBef>
                          <a:spcPts val="0"/>
                        </a:spcBef>
                        <a:spcAft>
                          <a:spcPts val="0"/>
                        </a:spcAft>
                      </a:pPr>
                      <a:r>
                        <a:rPr lang="en-US" sz="1100" dirty="0">
                          <a:solidFill>
                            <a:schemeClr val="tx1">
                              <a:lumMod val="75000"/>
                              <a:lumOff val="25000"/>
                            </a:schemeClr>
                          </a:solidFill>
                          <a:effectLst/>
                        </a:rPr>
                        <a:t> </a:t>
                      </a:r>
                      <a:endParaRPr lang="en-US" sz="1100" dirty="0">
                        <a:solidFill>
                          <a:schemeClr val="tx1">
                            <a:lumMod val="75000"/>
                            <a:lumOff val="25000"/>
                          </a:schemeClr>
                        </a:solidFill>
                        <a:effectLst/>
                        <a:latin typeface="Calibri"/>
                        <a:ea typeface="Calibri"/>
                        <a:cs typeface="Times New Roman"/>
                      </a:endParaRPr>
                    </a:p>
                    <a:p>
                      <a:pPr marL="0" marR="0" algn="just">
                        <a:lnSpc>
                          <a:spcPct val="115000"/>
                        </a:lnSpc>
                        <a:spcBef>
                          <a:spcPts val="0"/>
                        </a:spcBef>
                        <a:spcAft>
                          <a:spcPts val="0"/>
                        </a:spcAft>
                      </a:pPr>
                      <a:r>
                        <a:rPr lang="en-US" sz="1100" dirty="0">
                          <a:solidFill>
                            <a:schemeClr val="tx1">
                              <a:lumMod val="75000"/>
                              <a:lumOff val="25000"/>
                            </a:schemeClr>
                          </a:solidFill>
                          <a:effectLst/>
                        </a:rPr>
                        <a:t> </a:t>
                      </a:r>
                      <a:endParaRPr lang="en-US" sz="1100" dirty="0">
                        <a:solidFill>
                          <a:schemeClr val="tx1">
                            <a:lumMod val="75000"/>
                            <a:lumOff val="25000"/>
                          </a:schemeClr>
                        </a:solidFill>
                        <a:effectLst/>
                        <a:latin typeface="Calibri"/>
                        <a:ea typeface="Calibri"/>
                        <a:cs typeface="Times New Roman"/>
                      </a:endParaRPr>
                    </a:p>
                  </a:txBody>
                  <a:tcPr marL="68580" marR="68580" marT="0" marB="0"/>
                </a:tc>
                <a:tc hMerge="1">
                  <a:txBody>
                    <a:bodyPr/>
                    <a:lstStyle/>
                    <a:p>
                      <a:pPr marL="0" marR="0" algn="just">
                        <a:lnSpc>
                          <a:spcPct val="115000"/>
                        </a:lnSpc>
                        <a:spcBef>
                          <a:spcPts val="0"/>
                        </a:spcBef>
                        <a:spcAft>
                          <a:spcPts val="0"/>
                        </a:spcAft>
                      </a:pPr>
                      <a:endParaRPr lang="en-US" sz="1100" dirty="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Difference</a:t>
                      </a:r>
                      <a:endParaRPr lang="en-US" sz="110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dirty="0" smtClean="0">
                          <a:solidFill>
                            <a:schemeClr val="tx1">
                              <a:lumMod val="75000"/>
                              <a:lumOff val="25000"/>
                            </a:schemeClr>
                          </a:solidFill>
                          <a:effectLst/>
                        </a:rPr>
                        <a:t>76,800,00</a:t>
                      </a:r>
                      <a:endParaRPr lang="en-US" sz="1100" dirty="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BTU/year</a:t>
                      </a:r>
                      <a:endParaRPr lang="en-US" sz="1100">
                        <a:solidFill>
                          <a:schemeClr val="tx1">
                            <a:lumMod val="75000"/>
                            <a:lumOff val="25000"/>
                          </a:schemeClr>
                        </a:solidFill>
                        <a:effectLst/>
                        <a:latin typeface="Calibri"/>
                        <a:ea typeface="Calibri"/>
                        <a:cs typeface="Times New Roman"/>
                      </a:endParaRPr>
                    </a:p>
                  </a:txBody>
                  <a:tcPr marL="68580" marR="68580" marT="0" marB="0"/>
                </a:tc>
              </a:tr>
              <a:tr h="0">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 </a:t>
                      </a:r>
                      <a:endParaRPr lang="en-US" sz="110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 </a:t>
                      </a:r>
                      <a:endParaRPr lang="en-US" sz="110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 </a:t>
                      </a:r>
                      <a:endParaRPr lang="en-US" sz="110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 </a:t>
                      </a:r>
                      <a:endParaRPr lang="en-US" sz="110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22,500</a:t>
                      </a:r>
                      <a:endParaRPr lang="en-US" sz="1100">
                        <a:solidFill>
                          <a:schemeClr val="tx1">
                            <a:lumMod val="75000"/>
                            <a:lumOff val="2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lumMod val="75000"/>
                              <a:lumOff val="25000"/>
                            </a:schemeClr>
                          </a:solidFill>
                          <a:effectLst/>
                        </a:rPr>
                        <a:t>kWh/year</a:t>
                      </a:r>
                      <a:endParaRPr lang="en-US" sz="1100">
                        <a:solidFill>
                          <a:schemeClr val="tx1">
                            <a:lumMod val="75000"/>
                            <a:lumOff val="25000"/>
                          </a:schemeClr>
                        </a:solidFill>
                        <a:effectLst/>
                        <a:latin typeface="Calibri"/>
                        <a:ea typeface="Calibri"/>
                        <a:cs typeface="Times New Roman"/>
                      </a:endParaRPr>
                    </a:p>
                  </a:txBody>
                  <a:tcPr marL="68580" marR="68580" marT="0" marB="0"/>
                </a:tc>
              </a:tr>
              <a:tr h="211455">
                <a:tc gridSpan="6">
                  <a:txBody>
                    <a:bodyPr/>
                    <a:lstStyle/>
                    <a:p>
                      <a:r>
                        <a:rPr lang="en-US" sz="900" dirty="0" smtClean="0">
                          <a:solidFill>
                            <a:schemeClr val="tx1">
                              <a:lumMod val="75000"/>
                              <a:lumOff val="25000"/>
                            </a:schemeClr>
                          </a:solidFill>
                          <a:effectLst/>
                        </a:rPr>
                        <a:t>$</a:t>
                      </a:r>
                      <a:r>
                        <a:rPr lang="en-US" sz="900" dirty="0">
                          <a:solidFill>
                            <a:schemeClr val="tx1">
                              <a:lumMod val="75000"/>
                              <a:lumOff val="25000"/>
                            </a:schemeClr>
                          </a:solidFill>
                          <a:effectLst/>
                        </a:rPr>
                        <a:t>0.1026/kWh Commercial 2010 Data                               Cost Saving = 22,500*0.1026 = 2,310 $/year</a:t>
                      </a:r>
                      <a:r>
                        <a:rPr lang="en-US" sz="1100" dirty="0">
                          <a:solidFill>
                            <a:schemeClr val="tx1">
                              <a:lumMod val="75000"/>
                              <a:lumOff val="25000"/>
                            </a:schemeClr>
                          </a:solidFill>
                          <a:effectLst/>
                        </a:rPr>
                        <a:t> </a:t>
                      </a:r>
                      <a:endParaRPr lang="en-US" sz="1100" dirty="0">
                        <a:solidFill>
                          <a:schemeClr val="tx1">
                            <a:lumMod val="75000"/>
                            <a:lumOff val="25000"/>
                          </a:schemeClr>
                        </a:solidFill>
                        <a:effectLst/>
                        <a:latin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9" name="TextBox 18"/>
          <p:cNvSpPr txBox="1"/>
          <p:nvPr/>
        </p:nvSpPr>
        <p:spPr>
          <a:xfrm>
            <a:off x="12725400" y="2293203"/>
            <a:ext cx="5334000" cy="830997"/>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Energy Savings</a:t>
            </a:r>
          </a:p>
          <a:p>
            <a:endParaRPr lang="en-US" sz="2400" b="1" cap="small" dirty="0" smtClean="0">
              <a:solidFill>
                <a:schemeClr val="tx1">
                  <a:lumMod val="65000"/>
                  <a:lumOff val="35000"/>
                </a:schemeClr>
              </a:solidFill>
              <a:latin typeface="Myriad Pro" pitchFamily="34" charset="0"/>
            </a:endParaRPr>
          </a:p>
        </p:txBody>
      </p:sp>
    </p:spTree>
    <p:extLst>
      <p:ext uri="{BB962C8B-B14F-4D97-AF65-F5344CB8AC3E}">
        <p14:creationId xmlns:p14="http://schemas.microsoft.com/office/powerpoint/2010/main" val="302739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www.amtrex.net/images/Flatbeds/FlatbedSample.jpg"/>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1183600" y="4248304"/>
            <a:ext cx="4343400" cy="197624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4384000" y="6002179"/>
            <a:ext cx="1143000" cy="246221"/>
          </a:xfrm>
          <a:prstGeom prst="rect">
            <a:avLst/>
          </a:prstGeom>
          <a:noFill/>
        </p:spPr>
        <p:txBody>
          <a:bodyPr wrap="square" rtlCol="0">
            <a:spAutoFit/>
          </a:bodyPr>
          <a:lstStyle/>
          <a:p>
            <a:r>
              <a:rPr lang="en-US" sz="1000" cap="small" dirty="0" smtClean="0">
                <a:solidFill>
                  <a:schemeClr val="tx1">
                    <a:lumMod val="75000"/>
                    <a:lumOff val="25000"/>
                  </a:schemeClr>
                </a:solidFill>
                <a:latin typeface="Myriad Pro" pitchFamily="34" charset="0"/>
              </a:rPr>
              <a:t>Photo: Google</a:t>
            </a:r>
          </a:p>
        </p:txBody>
      </p:sp>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Analysis II: Façade</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8" name="TextBox 7"/>
          <p:cNvSpPr txBox="1"/>
          <p:nvPr/>
        </p:nvSpPr>
        <p:spPr>
          <a:xfrm>
            <a:off x="11734800" y="1371600"/>
            <a:ext cx="4572000" cy="4524315"/>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Logistics</a:t>
            </a:r>
          </a:p>
          <a:p>
            <a:r>
              <a:rPr lang="en-US" sz="2400" cap="small" dirty="0" smtClean="0">
                <a:solidFill>
                  <a:schemeClr val="tx1">
                    <a:lumMod val="65000"/>
                    <a:lumOff val="35000"/>
                  </a:schemeClr>
                </a:solidFill>
                <a:latin typeface="Myriad Pro" pitchFamily="34" charset="0"/>
              </a:rPr>
              <a:t>Transport by Semi-trailer</a:t>
            </a:r>
          </a:p>
          <a:p>
            <a:r>
              <a:rPr lang="en-US" sz="2400" cap="small" dirty="0" smtClean="0">
                <a:solidFill>
                  <a:schemeClr val="tx1">
                    <a:lumMod val="65000"/>
                    <a:lumOff val="35000"/>
                  </a:schemeClr>
                </a:solidFill>
                <a:latin typeface="Myriad Pro" pitchFamily="34" charset="0"/>
              </a:rPr>
              <a:t>Max load 55,000lbs</a:t>
            </a:r>
          </a:p>
          <a:p>
            <a:r>
              <a:rPr lang="en-US" sz="2400" cap="small" dirty="0" smtClean="0">
                <a:solidFill>
                  <a:schemeClr val="tx1">
                    <a:lumMod val="65000"/>
                    <a:lumOff val="35000"/>
                  </a:schemeClr>
                </a:solidFill>
                <a:latin typeface="Myriad Pro" pitchFamily="34" charset="0"/>
              </a:rPr>
              <a:t>8.5’ x 53’ (W x L)</a:t>
            </a:r>
          </a:p>
          <a:p>
            <a:endParaRPr lang="en-US" sz="2400" cap="small" dirty="0" smtClean="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10 trips required</a:t>
            </a:r>
          </a:p>
          <a:p>
            <a:r>
              <a:rPr lang="en-US" sz="2400" cap="small" dirty="0" smtClean="0">
                <a:solidFill>
                  <a:schemeClr val="tx1">
                    <a:lumMod val="65000"/>
                    <a:lumOff val="35000"/>
                  </a:schemeClr>
                </a:solidFill>
                <a:latin typeface="Myriad Pro" pitchFamily="34" charset="0"/>
              </a:rPr>
              <a:t>Slot = row on bed of truck</a:t>
            </a:r>
          </a:p>
          <a:p>
            <a:endParaRPr lang="en-US" sz="2400"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Ample turning room form park avenue to site</a:t>
            </a:r>
          </a:p>
          <a:p>
            <a:endParaRPr lang="en-US" sz="2400" cap="small" dirty="0" smtClean="0">
              <a:solidFill>
                <a:schemeClr val="tx1">
                  <a:lumMod val="65000"/>
                  <a:lumOff val="35000"/>
                </a:schemeClr>
              </a:solidFill>
              <a:latin typeface="Myriad Pro" pitchFamily="34" charset="0"/>
            </a:endParaRPr>
          </a:p>
          <a:p>
            <a:endParaRPr lang="en-US" sz="2400" cap="small" dirty="0" smtClean="0">
              <a:solidFill>
                <a:schemeClr val="tx1">
                  <a:lumMod val="65000"/>
                  <a:lumOff val="35000"/>
                </a:schemeClr>
              </a:solidFill>
              <a:latin typeface="Myriad Pro" pitchFamily="34" charset="0"/>
            </a:endParaRPr>
          </a:p>
        </p:txBody>
      </p:sp>
      <p:sp>
        <p:nvSpPr>
          <p:cNvPr id="13" name="TextBox 12"/>
          <p:cNvSpPr txBox="1"/>
          <p:nvPr/>
        </p:nvSpPr>
        <p:spPr>
          <a:xfrm>
            <a:off x="3810000" y="1390471"/>
            <a:ext cx="5334000" cy="1200329"/>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Panels</a:t>
            </a:r>
            <a:endParaRPr lang="en-US" sz="2400" cap="small" dirty="0" smtClean="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66 panels</a:t>
            </a:r>
          </a:p>
          <a:p>
            <a:r>
              <a:rPr lang="en-US" sz="2400" cap="small" dirty="0" smtClean="0">
                <a:solidFill>
                  <a:schemeClr val="tx1">
                    <a:lumMod val="65000"/>
                    <a:lumOff val="35000"/>
                  </a:schemeClr>
                </a:solidFill>
                <a:latin typeface="Myriad Pro" pitchFamily="34" charset="0"/>
              </a:rPr>
              <a:t>Range of sizes: 3’ x 24’ to 12’ x 30’</a:t>
            </a:r>
          </a:p>
        </p:txBody>
      </p:sp>
      <p:graphicFrame>
        <p:nvGraphicFramePr>
          <p:cNvPr id="3" name="Table 2"/>
          <p:cNvGraphicFramePr>
            <a:graphicFrameLocks noGrp="1"/>
          </p:cNvGraphicFramePr>
          <p:nvPr>
            <p:extLst>
              <p:ext uri="{D42A27DB-BD31-4B8C-83A1-F6EECF244321}">
                <p14:modId xmlns:p14="http://schemas.microsoft.com/office/powerpoint/2010/main" val="3112613420"/>
              </p:ext>
            </p:extLst>
          </p:nvPr>
        </p:nvGraphicFramePr>
        <p:xfrm>
          <a:off x="21336000" y="1024001"/>
          <a:ext cx="3870960" cy="3480816"/>
        </p:xfrm>
        <a:graphic>
          <a:graphicData uri="http://schemas.openxmlformats.org/drawingml/2006/table">
            <a:tbl>
              <a:tblPr firstRow="1" firstCol="1" bandRow="1">
                <a:tableStyleId>{E8034E78-7F5D-4C2E-B375-FC64B27BC917}</a:tableStyleId>
              </a:tblPr>
              <a:tblGrid>
                <a:gridCol w="457835"/>
                <a:gridCol w="682625"/>
                <a:gridCol w="682625"/>
                <a:gridCol w="682625"/>
                <a:gridCol w="682625"/>
                <a:gridCol w="682625"/>
              </a:tblGrid>
              <a:tr h="164465">
                <a:tc>
                  <a:txBody>
                    <a:bodyPr/>
                    <a:lstStyle/>
                    <a:p>
                      <a:pPr marL="0" marR="0" algn="just">
                        <a:lnSpc>
                          <a:spcPct val="115000"/>
                        </a:lnSpc>
                        <a:spcBef>
                          <a:spcPts val="0"/>
                        </a:spcBef>
                        <a:spcAft>
                          <a:spcPts val="0"/>
                        </a:spcAft>
                      </a:pPr>
                      <a:r>
                        <a:rPr lang="en-US" sz="900" dirty="0">
                          <a:effectLst/>
                        </a:rPr>
                        <a:t> </a:t>
                      </a:r>
                      <a:endParaRPr lang="en-US" sz="1100" dirty="0">
                        <a:effectLst/>
                        <a:latin typeface="Calibri"/>
                        <a:ea typeface="Calibri"/>
                        <a:cs typeface="Times New Roman"/>
                      </a:endParaRPr>
                    </a:p>
                  </a:txBody>
                  <a:tcPr marL="68580" marR="68580" marT="0" marB="0"/>
                </a:tc>
                <a:tc gridSpan="5">
                  <a:txBody>
                    <a:bodyPr/>
                    <a:lstStyle/>
                    <a:p>
                      <a:pPr marL="0" marR="0" algn="ctr">
                        <a:lnSpc>
                          <a:spcPct val="115000"/>
                        </a:lnSpc>
                        <a:spcBef>
                          <a:spcPts val="0"/>
                        </a:spcBef>
                        <a:spcAft>
                          <a:spcPts val="0"/>
                        </a:spcAft>
                      </a:pPr>
                      <a:r>
                        <a:rPr lang="en-US" sz="1400" dirty="0" smtClean="0">
                          <a:effectLst/>
                        </a:rPr>
                        <a:t>Trailer</a:t>
                      </a:r>
                      <a:endParaRPr lang="en-US" sz="1400" dirty="0">
                        <a:effectLst/>
                        <a:latin typeface="Calibri"/>
                        <a:ea typeface="Calibri"/>
                        <a:cs typeface="Times New Roman"/>
                      </a:endParaRPr>
                    </a:p>
                  </a:txBody>
                  <a:tcPr marL="68580" marR="68580" marT="0" marB="0"/>
                </a:tc>
                <a:tc hMerge="1">
                  <a:txBody>
                    <a:bodyPr/>
                    <a:lstStyle/>
                    <a:p>
                      <a:pPr marL="0" marR="0" algn="just">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hMerge="1">
                  <a:txBody>
                    <a:bodyPr/>
                    <a:lstStyle/>
                    <a:p>
                      <a:pPr marL="0" marR="0" algn="just">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pPr marL="0" marR="0" algn="just">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pPr marL="0" marR="0" algn="just">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r>
              <a:tr h="171450">
                <a:tc>
                  <a:txBody>
                    <a:bodyPr/>
                    <a:lstStyle/>
                    <a:p>
                      <a:pPr marL="0" marR="0" algn="just">
                        <a:lnSpc>
                          <a:spcPct val="115000"/>
                        </a:lnSpc>
                        <a:spcBef>
                          <a:spcPts val="0"/>
                        </a:spcBef>
                        <a:spcAft>
                          <a:spcPts val="0"/>
                        </a:spcAft>
                      </a:pPr>
                      <a:r>
                        <a:rPr lang="en-US" sz="1200">
                          <a:effectLst/>
                        </a:rPr>
                        <a:t>Slot</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 (x2)</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2 (x2)</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3 (x3)</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4 (x1)</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5 (x2)</a:t>
                      </a:r>
                      <a:endParaRPr lang="en-US" sz="1100">
                        <a:solidFill>
                          <a:schemeClr val="bg1">
                            <a:lumMod val="50000"/>
                          </a:schemeClr>
                        </a:solidFill>
                        <a:effectLst/>
                        <a:latin typeface="Calibri"/>
                        <a:ea typeface="Calibri"/>
                        <a:cs typeface="Times New Roman"/>
                      </a:endParaRPr>
                    </a:p>
                  </a:txBody>
                  <a:tcPr marL="68580" marR="68580" marT="0" marB="0"/>
                </a:tc>
              </a:tr>
              <a:tr h="164465">
                <a:tc>
                  <a:txBody>
                    <a:bodyPr/>
                    <a:lstStyle/>
                    <a:p>
                      <a:pPr marL="0" marR="0" algn="just">
                        <a:lnSpc>
                          <a:spcPct val="115000"/>
                        </a:lnSpc>
                        <a:spcBef>
                          <a:spcPts val="0"/>
                        </a:spcBef>
                        <a:spcAft>
                          <a:spcPts val="0"/>
                        </a:spcAft>
                      </a:pPr>
                      <a:r>
                        <a:rPr lang="en-US" sz="900">
                          <a:effectLst/>
                        </a:rPr>
                        <a:t>1</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12x30</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6x24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12x19</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9x24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12x24</a:t>
                      </a:r>
                      <a:endParaRPr lang="en-US" sz="1100">
                        <a:solidFill>
                          <a:schemeClr val="bg1">
                            <a:lumMod val="50000"/>
                          </a:schemeClr>
                        </a:solidFill>
                        <a:effectLst/>
                        <a:latin typeface="Calibri"/>
                        <a:ea typeface="Calibri"/>
                        <a:cs typeface="Times New Roman"/>
                      </a:endParaRPr>
                    </a:p>
                  </a:txBody>
                  <a:tcPr marL="68580" marR="68580" marT="0" marB="0"/>
                </a:tc>
              </a:tr>
              <a:tr h="171450">
                <a:tc>
                  <a:txBody>
                    <a:bodyPr/>
                    <a:lstStyle/>
                    <a:p>
                      <a:pPr marL="0" marR="0" algn="just">
                        <a:lnSpc>
                          <a:spcPct val="115000"/>
                        </a:lnSpc>
                        <a:spcBef>
                          <a:spcPts val="0"/>
                        </a:spcBef>
                        <a:spcAft>
                          <a:spcPts val="0"/>
                        </a:spcAft>
                      </a:pPr>
                      <a:r>
                        <a:rPr lang="en-US" sz="9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12x20</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12x17</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3x24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9x24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12x24</a:t>
                      </a:r>
                      <a:endParaRPr lang="en-US" sz="1100">
                        <a:solidFill>
                          <a:schemeClr val="bg1">
                            <a:lumMod val="50000"/>
                          </a:schemeClr>
                        </a:solidFill>
                        <a:effectLst/>
                        <a:latin typeface="Calibri"/>
                        <a:ea typeface="Calibri"/>
                        <a:cs typeface="Times New Roman"/>
                      </a:endParaRPr>
                    </a:p>
                  </a:txBody>
                  <a:tcPr marL="68580" marR="68580" marT="0" marB="0"/>
                </a:tc>
              </a:tr>
              <a:tr h="164465">
                <a:tc>
                  <a:txBody>
                    <a:bodyPr/>
                    <a:lstStyle/>
                    <a:p>
                      <a:pPr marL="0" marR="0" algn="just">
                        <a:lnSpc>
                          <a:spcPct val="115000"/>
                        </a:lnSpc>
                        <a:spcBef>
                          <a:spcPts val="0"/>
                        </a:spcBef>
                        <a:spcAft>
                          <a:spcPts val="0"/>
                        </a:spcAft>
                      </a:pPr>
                      <a:r>
                        <a:rPr lang="en-US" sz="900">
                          <a:effectLst/>
                        </a:rPr>
                        <a:t>2</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12x30</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6x24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12x19</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4x24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12x24</a:t>
                      </a:r>
                      <a:endParaRPr lang="en-US" sz="1100">
                        <a:solidFill>
                          <a:schemeClr val="bg1">
                            <a:lumMod val="50000"/>
                          </a:schemeClr>
                        </a:solidFill>
                        <a:effectLst/>
                        <a:latin typeface="Calibri"/>
                        <a:ea typeface="Calibri"/>
                        <a:cs typeface="Times New Roman"/>
                      </a:endParaRPr>
                    </a:p>
                  </a:txBody>
                  <a:tcPr marL="68580" marR="68580" marT="0" marB="0"/>
                </a:tc>
              </a:tr>
              <a:tr h="171450">
                <a:tc>
                  <a:txBody>
                    <a:bodyPr/>
                    <a:lstStyle/>
                    <a:p>
                      <a:pPr marL="0" marR="0" algn="just">
                        <a:lnSpc>
                          <a:spcPct val="115000"/>
                        </a:lnSpc>
                        <a:spcBef>
                          <a:spcPts val="0"/>
                        </a:spcBef>
                        <a:spcAft>
                          <a:spcPts val="0"/>
                        </a:spcAft>
                      </a:pPr>
                      <a:r>
                        <a:rPr lang="en-US" sz="9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12x20</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12x17</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3x24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4x24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12x24</a:t>
                      </a:r>
                      <a:endParaRPr lang="en-US" sz="1100">
                        <a:solidFill>
                          <a:schemeClr val="bg1">
                            <a:lumMod val="50000"/>
                          </a:schemeClr>
                        </a:solidFill>
                        <a:effectLst/>
                        <a:latin typeface="Calibri"/>
                        <a:ea typeface="Calibri"/>
                        <a:cs typeface="Times New Roman"/>
                      </a:endParaRPr>
                    </a:p>
                  </a:txBody>
                  <a:tcPr marL="68580" marR="68580" marT="0" marB="0"/>
                </a:tc>
              </a:tr>
              <a:tr h="164465">
                <a:tc>
                  <a:txBody>
                    <a:bodyPr/>
                    <a:lstStyle/>
                    <a:p>
                      <a:pPr marL="0" marR="0" algn="just">
                        <a:lnSpc>
                          <a:spcPct val="115000"/>
                        </a:lnSpc>
                        <a:spcBef>
                          <a:spcPts val="0"/>
                        </a:spcBef>
                        <a:spcAft>
                          <a:spcPts val="0"/>
                        </a:spcAft>
                      </a:pPr>
                      <a:r>
                        <a:rPr lang="en-US" sz="900">
                          <a:effectLst/>
                        </a:rPr>
                        <a:t>3</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3x24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12x17</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3x24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4x24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12x24</a:t>
                      </a:r>
                      <a:endParaRPr lang="en-US" sz="1100">
                        <a:solidFill>
                          <a:schemeClr val="bg1">
                            <a:lumMod val="50000"/>
                          </a:schemeClr>
                        </a:solidFill>
                        <a:effectLst/>
                        <a:latin typeface="Calibri"/>
                        <a:ea typeface="Calibri"/>
                        <a:cs typeface="Times New Roman"/>
                      </a:endParaRPr>
                    </a:p>
                  </a:txBody>
                  <a:tcPr marL="68580" marR="68580" marT="0" marB="0"/>
                </a:tc>
              </a:tr>
              <a:tr h="164465">
                <a:tc>
                  <a:txBody>
                    <a:bodyPr/>
                    <a:lstStyle/>
                    <a:p>
                      <a:pPr marL="0" marR="0" algn="just">
                        <a:lnSpc>
                          <a:spcPct val="115000"/>
                        </a:lnSpc>
                        <a:spcBef>
                          <a:spcPts val="0"/>
                        </a:spcBef>
                        <a:spcAft>
                          <a:spcPts val="0"/>
                        </a:spcAft>
                      </a:pPr>
                      <a:r>
                        <a:rPr lang="en-US" sz="9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12x20</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12x17</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3x24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4x24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12x24</a:t>
                      </a:r>
                      <a:endParaRPr lang="en-US" sz="1100">
                        <a:solidFill>
                          <a:schemeClr val="bg1">
                            <a:lumMod val="50000"/>
                          </a:schemeClr>
                        </a:solidFill>
                        <a:effectLst/>
                        <a:latin typeface="Calibri"/>
                        <a:ea typeface="Calibri"/>
                        <a:cs typeface="Times New Roman"/>
                      </a:endParaRPr>
                    </a:p>
                  </a:txBody>
                  <a:tcPr marL="68580" marR="68580" marT="0" marB="0"/>
                </a:tc>
              </a:tr>
              <a:tr h="171450">
                <a:tc>
                  <a:txBody>
                    <a:bodyPr/>
                    <a:lstStyle/>
                    <a:p>
                      <a:pPr marL="0" marR="0" algn="just">
                        <a:lnSpc>
                          <a:spcPct val="115000"/>
                        </a:lnSpc>
                        <a:spcBef>
                          <a:spcPts val="0"/>
                        </a:spcBef>
                        <a:spcAft>
                          <a:spcPts val="0"/>
                        </a:spcAft>
                      </a:pPr>
                      <a:r>
                        <a:rPr lang="en-US" sz="900">
                          <a:effectLst/>
                        </a:rPr>
                        <a:t> </a:t>
                      </a:r>
                      <a:endParaRPr lang="en-US" sz="1100">
                        <a:effectLst/>
                        <a:latin typeface="Calibri"/>
                        <a:ea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12x15</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r>
              <a:tr h="164465">
                <a:tc>
                  <a:txBody>
                    <a:bodyPr/>
                    <a:lstStyle/>
                    <a:p>
                      <a:pPr marL="0" marR="0" algn="just">
                        <a:lnSpc>
                          <a:spcPct val="115000"/>
                        </a:lnSpc>
                        <a:spcBef>
                          <a:spcPts val="0"/>
                        </a:spcBef>
                        <a:spcAft>
                          <a:spcPts val="0"/>
                        </a:spcAft>
                      </a:pPr>
                      <a:r>
                        <a:rPr lang="en-US" sz="900">
                          <a:effectLst/>
                        </a:rPr>
                        <a:t>4</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3x24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12x17</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12x19</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3x24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12x24</a:t>
                      </a:r>
                      <a:endParaRPr lang="en-US" sz="1100">
                        <a:solidFill>
                          <a:schemeClr val="bg1">
                            <a:lumMod val="50000"/>
                          </a:schemeClr>
                        </a:solidFill>
                        <a:effectLst/>
                        <a:latin typeface="Calibri"/>
                        <a:ea typeface="Calibri"/>
                        <a:cs typeface="Times New Roman"/>
                      </a:endParaRPr>
                    </a:p>
                  </a:txBody>
                  <a:tcPr marL="68580" marR="68580" marT="0" marB="0"/>
                </a:tc>
              </a:tr>
              <a:tr h="164465">
                <a:tc>
                  <a:txBody>
                    <a:bodyPr/>
                    <a:lstStyle/>
                    <a:p>
                      <a:pPr marL="0" marR="0" algn="just">
                        <a:lnSpc>
                          <a:spcPct val="115000"/>
                        </a:lnSpc>
                        <a:spcBef>
                          <a:spcPts val="0"/>
                        </a:spcBef>
                        <a:spcAft>
                          <a:spcPts val="0"/>
                        </a:spcAft>
                      </a:pPr>
                      <a:r>
                        <a:rPr lang="en-US" sz="9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12x20</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12x17</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12x19</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3x24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12x24</a:t>
                      </a:r>
                      <a:endParaRPr lang="en-US" sz="1100">
                        <a:solidFill>
                          <a:schemeClr val="bg1">
                            <a:lumMod val="50000"/>
                          </a:schemeClr>
                        </a:solidFill>
                        <a:effectLst/>
                        <a:latin typeface="Calibri"/>
                        <a:ea typeface="Calibri"/>
                        <a:cs typeface="Times New Roman"/>
                      </a:endParaRPr>
                    </a:p>
                  </a:txBody>
                  <a:tcPr marL="68580" marR="68580" marT="0" marB="0"/>
                </a:tc>
              </a:tr>
              <a:tr h="171450">
                <a:tc>
                  <a:txBody>
                    <a:bodyPr/>
                    <a:lstStyle/>
                    <a:p>
                      <a:pPr marL="0" marR="0" algn="just">
                        <a:lnSpc>
                          <a:spcPct val="115000"/>
                        </a:lnSpc>
                        <a:spcBef>
                          <a:spcPts val="0"/>
                        </a:spcBef>
                        <a:spcAft>
                          <a:spcPts val="0"/>
                        </a:spcAft>
                      </a:pPr>
                      <a:r>
                        <a:rPr lang="en-US" sz="900">
                          <a:effectLst/>
                        </a:rPr>
                        <a:t> </a:t>
                      </a:r>
                      <a:endParaRPr lang="en-US" sz="1100">
                        <a:effectLst/>
                        <a:latin typeface="Calibri"/>
                        <a:ea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12x15</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r>
              <a:tr h="164465">
                <a:tc>
                  <a:txBody>
                    <a:bodyPr/>
                    <a:lstStyle/>
                    <a:p>
                      <a:pPr marL="0" marR="0" algn="just">
                        <a:lnSpc>
                          <a:spcPct val="115000"/>
                        </a:lnSpc>
                        <a:spcBef>
                          <a:spcPts val="0"/>
                        </a:spcBef>
                        <a:spcAft>
                          <a:spcPts val="0"/>
                        </a:spcAft>
                      </a:pPr>
                      <a:r>
                        <a:rPr lang="en-US" sz="900">
                          <a:effectLst/>
                        </a:rPr>
                        <a:t>5</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3x24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12x15</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12x19</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6x24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r>
              <a:tr h="164465">
                <a:tc>
                  <a:txBody>
                    <a:bodyPr/>
                    <a:lstStyle/>
                    <a:p>
                      <a:pPr marL="0" marR="0" algn="just">
                        <a:lnSpc>
                          <a:spcPct val="115000"/>
                        </a:lnSpc>
                        <a:spcBef>
                          <a:spcPts val="0"/>
                        </a:spcBef>
                        <a:spcAft>
                          <a:spcPts val="0"/>
                        </a:spcAft>
                      </a:pPr>
                      <a:r>
                        <a:rPr lang="en-US" sz="9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3x24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12x17</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12x19</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6x24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r>
              <a:tr h="171450">
                <a:tc>
                  <a:txBody>
                    <a:bodyPr/>
                    <a:lstStyle/>
                    <a:p>
                      <a:pPr marL="0" marR="0" algn="just">
                        <a:lnSpc>
                          <a:spcPct val="115000"/>
                        </a:lnSpc>
                        <a:spcBef>
                          <a:spcPts val="0"/>
                        </a:spcBef>
                        <a:spcAft>
                          <a:spcPts val="0"/>
                        </a:spcAft>
                      </a:pPr>
                      <a:r>
                        <a:rPr lang="en-US" sz="900">
                          <a:effectLst/>
                        </a:rPr>
                        <a:t> </a:t>
                      </a:r>
                      <a:endParaRPr lang="en-US" sz="1100">
                        <a:effectLst/>
                        <a:latin typeface="Calibri"/>
                        <a:ea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12x19</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r>
              <a:tr h="164465">
                <a:tc>
                  <a:txBody>
                    <a:bodyPr/>
                    <a:lstStyle/>
                    <a:p>
                      <a:pPr marL="0" marR="0" algn="just">
                        <a:lnSpc>
                          <a:spcPct val="115000"/>
                        </a:lnSpc>
                        <a:spcBef>
                          <a:spcPts val="0"/>
                        </a:spcBef>
                        <a:spcAft>
                          <a:spcPts val="0"/>
                        </a:spcAft>
                      </a:pPr>
                      <a:r>
                        <a:rPr lang="en-US" sz="900">
                          <a:effectLst/>
                        </a:rPr>
                        <a:t>6</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3x24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12x15</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12x19</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12x16</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r>
              <a:tr h="164465">
                <a:tc>
                  <a:txBody>
                    <a:bodyPr/>
                    <a:lstStyle/>
                    <a:p>
                      <a:pPr marL="0" marR="0" algn="just">
                        <a:lnSpc>
                          <a:spcPct val="115000"/>
                        </a:lnSpc>
                        <a:spcBef>
                          <a:spcPts val="0"/>
                        </a:spcBef>
                        <a:spcAft>
                          <a:spcPts val="0"/>
                        </a:spcAft>
                      </a:pPr>
                      <a:r>
                        <a:rPr lang="en-US" sz="9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3x24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12x17</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12x19</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7x16</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r>
              <a:tr h="171450">
                <a:tc>
                  <a:txBody>
                    <a:bodyPr/>
                    <a:lstStyle/>
                    <a:p>
                      <a:pPr marL="0" marR="0" algn="just">
                        <a:lnSpc>
                          <a:spcPct val="115000"/>
                        </a:lnSpc>
                        <a:spcBef>
                          <a:spcPts val="0"/>
                        </a:spcBef>
                        <a:spcAft>
                          <a:spcPts val="0"/>
                        </a:spcAft>
                      </a:pPr>
                      <a:r>
                        <a:rPr lang="en-US" sz="900">
                          <a:effectLst/>
                        </a:rPr>
                        <a:t> </a:t>
                      </a:r>
                      <a:endParaRPr lang="en-US" sz="1100">
                        <a:effectLst/>
                        <a:latin typeface="Calibri"/>
                        <a:ea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12x19</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r>
              <a:tr h="164465">
                <a:tc>
                  <a:txBody>
                    <a:bodyPr/>
                    <a:lstStyle/>
                    <a:p>
                      <a:pPr marL="0" marR="0" algn="just">
                        <a:lnSpc>
                          <a:spcPct val="115000"/>
                        </a:lnSpc>
                        <a:spcBef>
                          <a:spcPts val="0"/>
                        </a:spcBef>
                        <a:spcAft>
                          <a:spcPts val="0"/>
                        </a:spcAft>
                      </a:pPr>
                      <a:r>
                        <a:rPr lang="en-US" sz="900">
                          <a:effectLst/>
                        </a:rPr>
                        <a:t>7</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3x24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8x24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12x19</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r>
              <a:tr h="171450">
                <a:tc>
                  <a:txBody>
                    <a:bodyPr/>
                    <a:lstStyle/>
                    <a:p>
                      <a:pPr marL="0" marR="0" algn="just">
                        <a:lnSpc>
                          <a:spcPct val="115000"/>
                        </a:lnSpc>
                        <a:spcBef>
                          <a:spcPts val="0"/>
                        </a:spcBef>
                        <a:spcAft>
                          <a:spcPts val="0"/>
                        </a:spcAft>
                      </a:pPr>
                      <a:r>
                        <a:rPr lang="en-US" sz="900">
                          <a:effectLst/>
                        </a:rPr>
                        <a:t> </a:t>
                      </a:r>
                      <a:endParaRPr lang="en-US" sz="1100">
                        <a:effectLst/>
                        <a:latin typeface="Calibri"/>
                        <a:ea typeface="Calibri"/>
                        <a:cs typeface="Times New Roman"/>
                      </a:endParaRPr>
                    </a:p>
                  </a:txBody>
                  <a:tcPr marL="68580" marR="68580" marT="0" marB="0"/>
                </a:tc>
                <a:tc>
                  <a:txBody>
                    <a:bodyPr/>
                    <a:lstStyle/>
                    <a:p>
                      <a:pPr algn="l"/>
                      <a:r>
                        <a:rPr lang="en-US" sz="900" dirty="0" smtClean="0">
                          <a:solidFill>
                            <a:schemeClr val="bg1">
                              <a:lumMod val="50000"/>
                            </a:schemeClr>
                          </a:solidFill>
                          <a:effectLst/>
                        </a:rPr>
                        <a:t>3x24</a:t>
                      </a:r>
                      <a:r>
                        <a:rPr lang="en-US" sz="1100" dirty="0" smtClean="0">
                          <a:solidFill>
                            <a:schemeClr val="bg1">
                              <a:lumMod val="50000"/>
                            </a:schemeClr>
                          </a:solidFill>
                          <a:effectLst/>
                        </a:rPr>
                        <a:t> </a:t>
                      </a:r>
                      <a:endParaRPr lang="en-US" sz="1100" dirty="0">
                        <a:solidFill>
                          <a:schemeClr val="bg1">
                            <a:lumMod val="50000"/>
                          </a:schemeClr>
                        </a:solidFill>
                        <a:effectLst/>
                        <a:latin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8x24</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900">
                          <a:solidFill>
                            <a:schemeClr val="bg1">
                              <a:lumMod val="50000"/>
                            </a:schemeClr>
                          </a:solidFill>
                          <a:effectLst/>
                        </a:rPr>
                        <a:t>12x19</a:t>
                      </a:r>
                      <a:endParaRPr lang="en-US" sz="1100">
                        <a:solidFill>
                          <a:schemeClr val="bg1">
                            <a:lumMod val="50000"/>
                          </a:schemeClr>
                        </a:solidFill>
                        <a:effectLst/>
                        <a:latin typeface="Calibri"/>
                        <a:ea typeface="Calibri"/>
                        <a:cs typeface="Times New Roman"/>
                      </a:endParaRPr>
                    </a:p>
                  </a:txBody>
                  <a:tcPr marL="68580" marR="68580" marT="0" marB="0"/>
                </a:tc>
                <a:tc>
                  <a:txBody>
                    <a:bodyPr/>
                    <a:lstStyle/>
                    <a:p>
                      <a:pPr algn="l"/>
                      <a:endParaRPr lang="en-US" sz="1100">
                        <a:solidFill>
                          <a:schemeClr val="bg1">
                            <a:lumMod val="50000"/>
                          </a:schemeClr>
                        </a:solidFill>
                        <a:effectLst/>
                        <a:latin typeface="Calibri"/>
                        <a:cs typeface="Times New Roman"/>
                      </a:endParaRPr>
                    </a:p>
                  </a:txBody>
                  <a:tcPr marL="68580" marR="68580" marT="0" marB="0"/>
                </a:tc>
                <a:tc>
                  <a:txBody>
                    <a:bodyPr/>
                    <a:lstStyle/>
                    <a:p>
                      <a:pPr algn="l"/>
                      <a:endParaRPr lang="en-US" sz="1100" dirty="0">
                        <a:solidFill>
                          <a:schemeClr val="bg1">
                            <a:lumMod val="50000"/>
                          </a:schemeClr>
                        </a:solidFill>
                        <a:effectLst/>
                        <a:latin typeface="Calibri"/>
                        <a:cs typeface="Times New Roman"/>
                      </a:endParaRPr>
                    </a:p>
                  </a:txBody>
                  <a:tcPr marL="68580" marR="68580" marT="0" marB="0"/>
                </a:tc>
              </a:tr>
            </a:tbl>
          </a:graphicData>
        </a:graphic>
      </p:graphicFrame>
      <p:pic>
        <p:nvPicPr>
          <p:cNvPr id="22" name="Picture 21"/>
          <p:cNvPicPr/>
          <p:nvPr/>
        </p:nvPicPr>
        <p:blipFill rotWithShape="1">
          <a:blip r:embed="rId5" cstate="print">
            <a:extLst>
              <a:ext uri="{28A0092B-C50C-407E-A947-70E740481C1C}">
                <a14:useLocalDpi xmlns:a14="http://schemas.microsoft.com/office/drawing/2010/main" val="0"/>
              </a:ext>
            </a:extLst>
          </a:blip>
          <a:srcRect l="8593" t="17283" r="27805" b="51946"/>
          <a:stretch/>
        </p:blipFill>
        <p:spPr bwMode="auto">
          <a:xfrm>
            <a:off x="3276602" y="2895600"/>
            <a:ext cx="5486398" cy="1966781"/>
          </a:xfrm>
          <a:prstGeom prst="rect">
            <a:avLst/>
          </a:prstGeom>
          <a:ln>
            <a:noFill/>
          </a:ln>
          <a:extLst>
            <a:ext uri="{53640926-AAD7-44D8-BBD7-CCE9431645EC}">
              <a14:shadowObscured xmlns:a14="http://schemas.microsoft.com/office/drawing/2010/main"/>
            </a:ext>
          </a:extLst>
        </p:spPr>
      </p:pic>
      <p:sp>
        <p:nvSpPr>
          <p:cNvPr id="12" name="L-Shape 11"/>
          <p:cNvSpPr/>
          <p:nvPr/>
        </p:nvSpPr>
        <p:spPr>
          <a:xfrm rot="10800000" flipH="1" flipV="1">
            <a:off x="11506200" y="1390471"/>
            <a:ext cx="4419600" cy="3943529"/>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Tree>
    <p:extLst>
      <p:ext uri="{BB962C8B-B14F-4D97-AF65-F5344CB8AC3E}">
        <p14:creationId xmlns:p14="http://schemas.microsoft.com/office/powerpoint/2010/main" val="2007055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Analysis II: Façade</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13" name="TextBox 12"/>
          <p:cNvSpPr txBox="1"/>
          <p:nvPr/>
        </p:nvSpPr>
        <p:spPr>
          <a:xfrm>
            <a:off x="3962400" y="1981200"/>
            <a:ext cx="4191000" cy="1495794"/>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Architectural Implications</a:t>
            </a:r>
          </a:p>
          <a:p>
            <a:r>
              <a:rPr lang="en-US" sz="2400" cap="small" dirty="0" smtClean="0">
                <a:solidFill>
                  <a:schemeClr val="tx1">
                    <a:lumMod val="65000"/>
                    <a:lumOff val="35000"/>
                  </a:schemeClr>
                </a:solidFill>
                <a:latin typeface="Myriad Pro" pitchFamily="34" charset="0"/>
              </a:rPr>
              <a:t>May not be appropriate</a:t>
            </a:r>
            <a:endParaRPr lang="en-US" sz="2400"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Higher cost to better mimic masonry</a:t>
            </a:r>
          </a:p>
        </p:txBody>
      </p:sp>
      <p:sp>
        <p:nvSpPr>
          <p:cNvPr id="14" name="TextBox 13"/>
          <p:cNvSpPr txBox="1"/>
          <p:nvPr/>
        </p:nvSpPr>
        <p:spPr>
          <a:xfrm>
            <a:off x="11582400" y="1894344"/>
            <a:ext cx="5943600" cy="2677656"/>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Conclusions</a:t>
            </a:r>
          </a:p>
          <a:p>
            <a:r>
              <a:rPr lang="en-US" sz="2400" cap="small" dirty="0" smtClean="0">
                <a:solidFill>
                  <a:schemeClr val="tx1">
                    <a:lumMod val="65000"/>
                    <a:lumOff val="35000"/>
                  </a:schemeClr>
                </a:solidFill>
                <a:latin typeface="Myriad Pro" pitchFamily="34" charset="0"/>
              </a:rPr>
              <a:t>Costs more</a:t>
            </a:r>
          </a:p>
          <a:p>
            <a:r>
              <a:rPr lang="en-US" sz="2400" cap="small" dirty="0" smtClean="0">
                <a:solidFill>
                  <a:schemeClr val="tx1">
                    <a:lumMod val="65000"/>
                    <a:lumOff val="35000"/>
                  </a:schemeClr>
                </a:solidFill>
                <a:latin typeface="Myriad Pro" pitchFamily="34" charset="0"/>
              </a:rPr>
              <a:t>Saves at least 2 months</a:t>
            </a:r>
          </a:p>
          <a:p>
            <a:r>
              <a:rPr lang="en-US" sz="2400" cap="small" dirty="0" smtClean="0">
                <a:solidFill>
                  <a:schemeClr val="tx1">
                    <a:lumMod val="65000"/>
                    <a:lumOff val="35000"/>
                  </a:schemeClr>
                </a:solidFill>
                <a:latin typeface="Myriad Pro" pitchFamily="34" charset="0"/>
              </a:rPr>
              <a:t>Structurally sound</a:t>
            </a:r>
          </a:p>
          <a:p>
            <a:r>
              <a:rPr lang="en-US" sz="2400" cap="small" dirty="0" smtClean="0">
                <a:solidFill>
                  <a:schemeClr val="tx1">
                    <a:lumMod val="65000"/>
                    <a:lumOff val="35000"/>
                  </a:schemeClr>
                </a:solidFill>
                <a:latin typeface="Myriad Pro" pitchFamily="34" charset="0"/>
              </a:rPr>
              <a:t>Performs better in energy savings: $2.3K/year</a:t>
            </a:r>
          </a:p>
          <a:p>
            <a:r>
              <a:rPr lang="en-US" sz="2400" cap="small" dirty="0" smtClean="0">
                <a:solidFill>
                  <a:schemeClr val="tx1">
                    <a:lumMod val="65000"/>
                    <a:lumOff val="35000"/>
                  </a:schemeClr>
                </a:solidFill>
                <a:latin typeface="Myriad Pro" pitchFamily="34" charset="0"/>
              </a:rPr>
              <a:t>Reduces on-site clutter and waste</a:t>
            </a:r>
          </a:p>
          <a:p>
            <a:r>
              <a:rPr lang="en-US" sz="2400" cap="small" dirty="0" smtClean="0">
                <a:solidFill>
                  <a:schemeClr val="tx1">
                    <a:lumMod val="65000"/>
                    <a:lumOff val="35000"/>
                  </a:schemeClr>
                </a:solidFill>
                <a:latin typeface="Myriad Pro" pitchFamily="34" charset="0"/>
              </a:rPr>
              <a:t>May be hard to coordinate</a:t>
            </a:r>
          </a:p>
        </p:txBody>
      </p:sp>
      <p:pic>
        <p:nvPicPr>
          <p:cNvPr id="2050" name="Picture 2" descr="http://www.bcbrick.com/sites/bcbrick/uploads/Brampton%20Brick%20Stack1.jpg"/>
          <p:cNvPicPr>
            <a:picLocks noChangeAspect="1" noChangeArrowheads="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20574000" y="651897"/>
            <a:ext cx="3924300" cy="5162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194879" y="5568226"/>
            <a:ext cx="1143000" cy="246221"/>
          </a:xfrm>
          <a:prstGeom prst="rect">
            <a:avLst/>
          </a:prstGeom>
          <a:noFill/>
        </p:spPr>
        <p:txBody>
          <a:bodyPr wrap="square" rtlCol="0">
            <a:spAutoFit/>
          </a:bodyPr>
          <a:lstStyle/>
          <a:p>
            <a:r>
              <a:rPr lang="en-US" sz="1000" cap="small" dirty="0" smtClean="0">
                <a:solidFill>
                  <a:schemeClr val="tx1">
                    <a:lumMod val="75000"/>
                    <a:lumOff val="25000"/>
                  </a:schemeClr>
                </a:solidFill>
                <a:latin typeface="Myriad Pro" pitchFamily="34" charset="0"/>
              </a:rPr>
              <a:t>Photo: Google</a:t>
            </a:r>
          </a:p>
        </p:txBody>
      </p:sp>
    </p:spTree>
    <p:extLst>
      <p:ext uri="{BB962C8B-B14F-4D97-AF65-F5344CB8AC3E}">
        <p14:creationId xmlns:p14="http://schemas.microsoft.com/office/powerpoint/2010/main" val="809820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Analysis III: Structural Steel</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14" name="TextBox 13"/>
          <p:cNvSpPr txBox="1"/>
          <p:nvPr/>
        </p:nvSpPr>
        <p:spPr>
          <a:xfrm>
            <a:off x="11277600" y="1524000"/>
            <a:ext cx="6096000" cy="304698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Significance of Structural Steel</a:t>
            </a:r>
          </a:p>
          <a:p>
            <a:r>
              <a:rPr lang="en-US" sz="2400" cap="small" dirty="0" smtClean="0">
                <a:solidFill>
                  <a:schemeClr val="tx1">
                    <a:lumMod val="65000"/>
                    <a:lumOff val="35000"/>
                  </a:schemeClr>
                </a:solidFill>
                <a:latin typeface="Myriad Pro" pitchFamily="34" charset="0"/>
              </a:rPr>
              <a:t>Most important critical path Item</a:t>
            </a:r>
          </a:p>
          <a:p>
            <a:r>
              <a:rPr lang="en-US" sz="2400" cap="small" dirty="0" smtClean="0">
                <a:solidFill>
                  <a:schemeClr val="tx1">
                    <a:lumMod val="65000"/>
                    <a:lumOff val="35000"/>
                  </a:schemeClr>
                </a:solidFill>
                <a:latin typeface="Myriad Pro" pitchFamily="34" charset="0"/>
              </a:rPr>
              <a:t>2 unsuccessful attempts at accelerating</a:t>
            </a:r>
          </a:p>
          <a:p>
            <a:r>
              <a:rPr lang="en-US" sz="2400" cap="small" dirty="0">
                <a:solidFill>
                  <a:schemeClr val="tx1">
                    <a:lumMod val="65000"/>
                    <a:lumOff val="35000"/>
                  </a:schemeClr>
                </a:solidFill>
                <a:latin typeface="Myriad Pro" pitchFamily="34" charset="0"/>
              </a:rPr>
              <a:t>	</a:t>
            </a:r>
            <a:endParaRPr lang="en-US" sz="2400" cap="small" dirty="0" smtClean="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1</a:t>
            </a:r>
            <a:r>
              <a:rPr lang="en-US" sz="2400" cap="small" baseline="30000" dirty="0" smtClean="0">
                <a:solidFill>
                  <a:schemeClr val="tx1">
                    <a:lumMod val="65000"/>
                    <a:lumOff val="35000"/>
                  </a:schemeClr>
                </a:solidFill>
                <a:latin typeface="Myriad Pro" pitchFamily="34" charset="0"/>
              </a:rPr>
              <a:t>st</a:t>
            </a:r>
            <a:r>
              <a:rPr lang="en-US" sz="2400" cap="small" dirty="0" smtClean="0">
                <a:solidFill>
                  <a:schemeClr val="tx1">
                    <a:lumMod val="65000"/>
                    <a:lumOff val="35000"/>
                  </a:schemeClr>
                </a:solidFill>
                <a:latin typeface="Myriad Pro" pitchFamily="34" charset="0"/>
              </a:rPr>
              <a:t> attempt: Accelerate foundations</a:t>
            </a:r>
          </a:p>
          <a:p>
            <a:r>
              <a:rPr lang="en-US" sz="2400" cap="small" dirty="0" smtClean="0">
                <a:solidFill>
                  <a:schemeClr val="tx1">
                    <a:lumMod val="65000"/>
                    <a:lumOff val="35000"/>
                  </a:schemeClr>
                </a:solidFill>
                <a:latin typeface="Myriad Pro" pitchFamily="34" charset="0"/>
              </a:rPr>
              <a:t>2</a:t>
            </a:r>
            <a:r>
              <a:rPr lang="en-US" sz="2400" cap="small" baseline="30000" dirty="0" smtClean="0">
                <a:solidFill>
                  <a:schemeClr val="tx1">
                    <a:lumMod val="65000"/>
                    <a:lumOff val="35000"/>
                  </a:schemeClr>
                </a:solidFill>
                <a:latin typeface="Myriad Pro" pitchFamily="34" charset="0"/>
              </a:rPr>
              <a:t>nd</a:t>
            </a:r>
            <a:r>
              <a:rPr lang="en-US" sz="2400" cap="small" dirty="0" smtClean="0">
                <a:solidFill>
                  <a:schemeClr val="tx1">
                    <a:lumMod val="65000"/>
                    <a:lumOff val="35000"/>
                  </a:schemeClr>
                </a:solidFill>
                <a:latin typeface="Myriad Pro" pitchFamily="34" charset="0"/>
              </a:rPr>
              <a:t> attempt: Accelerate </a:t>
            </a:r>
            <a:r>
              <a:rPr lang="en-US" sz="2400" cap="small" dirty="0">
                <a:solidFill>
                  <a:schemeClr val="tx1">
                    <a:lumMod val="65000"/>
                    <a:lumOff val="35000"/>
                  </a:schemeClr>
                </a:solidFill>
                <a:latin typeface="Myriad Pro" pitchFamily="34" charset="0"/>
              </a:rPr>
              <a:t>s</a:t>
            </a:r>
            <a:r>
              <a:rPr lang="en-US" sz="2400" cap="small" dirty="0" smtClean="0">
                <a:solidFill>
                  <a:schemeClr val="tx1">
                    <a:lumMod val="65000"/>
                    <a:lumOff val="35000"/>
                  </a:schemeClr>
                </a:solidFill>
                <a:latin typeface="Myriad Pro" pitchFamily="34" charset="0"/>
              </a:rPr>
              <a:t>teel fabrication</a:t>
            </a:r>
          </a:p>
          <a:p>
            <a:endParaRPr lang="en-US" sz="2400"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Shortcomings: No money involved</a:t>
            </a:r>
            <a:endParaRPr lang="en-US" sz="2400" cap="small" dirty="0">
              <a:solidFill>
                <a:schemeClr val="tx1">
                  <a:lumMod val="65000"/>
                  <a:lumOff val="35000"/>
                </a:schemeClr>
              </a:solidFill>
              <a:latin typeface="Myriad Pro" pitchFamily="34" charset="0"/>
            </a:endParaRPr>
          </a:p>
        </p:txBody>
      </p:sp>
      <p:sp>
        <p:nvSpPr>
          <p:cNvPr id="8" name="TextBox 7"/>
          <p:cNvSpPr txBox="1"/>
          <p:nvPr/>
        </p:nvSpPr>
        <p:spPr>
          <a:xfrm>
            <a:off x="3858126" y="381000"/>
            <a:ext cx="4800600" cy="2308324"/>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Design Assist (DA) Contract</a:t>
            </a:r>
          </a:p>
          <a:p>
            <a:r>
              <a:rPr lang="en-US" sz="2400" cap="small" dirty="0" smtClean="0">
                <a:solidFill>
                  <a:schemeClr val="tx1">
                    <a:lumMod val="65000"/>
                    <a:lumOff val="35000"/>
                  </a:schemeClr>
                </a:solidFill>
                <a:latin typeface="Myriad Pro" pitchFamily="34" charset="0"/>
              </a:rPr>
              <a:t>Similar to design-build, but for one subcontract (e.g. steel prime)</a:t>
            </a:r>
          </a:p>
          <a:p>
            <a:endParaRPr lang="en-US" sz="2400"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Moore Goal: accelerate steel fabrication &amp; erection</a:t>
            </a:r>
            <a:endParaRPr lang="en-US" sz="2400" cap="small" dirty="0">
              <a:solidFill>
                <a:schemeClr val="tx1">
                  <a:lumMod val="65000"/>
                  <a:lumOff val="35000"/>
                </a:schemeClr>
              </a:solidFill>
              <a:latin typeface="Myriad Pro" pitchFamily="34" charset="0"/>
            </a:endParaRPr>
          </a:p>
        </p:txBody>
      </p:sp>
      <p:sp>
        <p:nvSpPr>
          <p:cNvPr id="9" name="TextBox 8"/>
          <p:cNvSpPr txBox="1"/>
          <p:nvPr/>
        </p:nvSpPr>
        <p:spPr>
          <a:xfrm>
            <a:off x="19354800" y="1447800"/>
            <a:ext cx="7315200" cy="3785652"/>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Design Assist Process</a:t>
            </a:r>
          </a:p>
          <a:p>
            <a:r>
              <a:rPr lang="en-US" sz="2400" cap="small" dirty="0" smtClean="0">
                <a:solidFill>
                  <a:schemeClr val="tx1">
                    <a:lumMod val="65000"/>
                    <a:lumOff val="35000"/>
                  </a:schemeClr>
                </a:solidFill>
                <a:latin typeface="Myriad Pro" pitchFamily="34" charset="0"/>
              </a:rPr>
              <a:t>Phase I: Owner must have clearly defined scope, schedule 	and budget</a:t>
            </a:r>
          </a:p>
          <a:p>
            <a:endParaRPr lang="en-US" sz="2400"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Phase II: Collaboration between DA professional/contractor and owner to create design goals and specifications</a:t>
            </a:r>
          </a:p>
          <a:p>
            <a:endParaRPr lang="en-US" sz="2400"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Phase III: Contract adapted for DA introduction, and DA 	professional formally selected.</a:t>
            </a:r>
          </a:p>
        </p:txBody>
      </p:sp>
      <p:graphicFrame>
        <p:nvGraphicFramePr>
          <p:cNvPr id="11" name="Diagram 10"/>
          <p:cNvGraphicFramePr/>
          <p:nvPr>
            <p:extLst>
              <p:ext uri="{D42A27DB-BD31-4B8C-83A1-F6EECF244321}">
                <p14:modId xmlns:p14="http://schemas.microsoft.com/office/powerpoint/2010/main" val="3027226824"/>
              </p:ext>
            </p:extLst>
          </p:nvPr>
        </p:nvGraphicFramePr>
        <p:xfrm>
          <a:off x="3200400" y="2895600"/>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056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Graphic spid="11"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Analysis III: Structural Steel</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14" name="TextBox 13"/>
          <p:cNvSpPr txBox="1"/>
          <p:nvPr/>
        </p:nvSpPr>
        <p:spPr>
          <a:xfrm>
            <a:off x="4191000" y="1958876"/>
            <a:ext cx="4953000" cy="2308324"/>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Case Studies</a:t>
            </a:r>
          </a:p>
          <a:p>
            <a:r>
              <a:rPr lang="en-US" sz="2400" cap="small" dirty="0" smtClean="0">
                <a:solidFill>
                  <a:schemeClr val="tx1">
                    <a:lumMod val="65000"/>
                    <a:lumOff val="35000"/>
                  </a:schemeClr>
                </a:solidFill>
                <a:latin typeface="Myriad Pro" pitchFamily="34" charset="0"/>
              </a:rPr>
              <a:t>Based on Don Proffer studies on Haven Steel</a:t>
            </a:r>
          </a:p>
          <a:p>
            <a:r>
              <a:rPr lang="en-US" sz="2400" cap="small" dirty="0" smtClean="0">
                <a:solidFill>
                  <a:schemeClr val="tx1">
                    <a:lumMod val="65000"/>
                    <a:lumOff val="35000"/>
                  </a:schemeClr>
                </a:solidFill>
                <a:latin typeface="Myriad Pro" pitchFamily="34" charset="0"/>
              </a:rPr>
              <a:t>Direct DA correlation</a:t>
            </a:r>
          </a:p>
          <a:p>
            <a:r>
              <a:rPr lang="en-US" sz="2400" cap="small" dirty="0" smtClean="0">
                <a:solidFill>
                  <a:schemeClr val="tx1">
                    <a:lumMod val="65000"/>
                    <a:lumOff val="35000"/>
                  </a:schemeClr>
                </a:solidFill>
                <a:latin typeface="Myriad Pro" pitchFamily="34" charset="0"/>
              </a:rPr>
              <a:t>Performed in 2000’s</a:t>
            </a:r>
          </a:p>
          <a:p>
            <a:endParaRPr lang="en-US" sz="2400" cap="small" dirty="0" smtClean="0">
              <a:solidFill>
                <a:schemeClr val="tx1">
                  <a:lumMod val="65000"/>
                  <a:lumOff val="35000"/>
                </a:schemeClr>
              </a:solidFill>
              <a:latin typeface="Myriad Pro" pitchFamily="34" charset="0"/>
            </a:endParaRPr>
          </a:p>
        </p:txBody>
      </p:sp>
      <p:sp>
        <p:nvSpPr>
          <p:cNvPr id="11" name="TextBox 10"/>
          <p:cNvSpPr txBox="1"/>
          <p:nvPr/>
        </p:nvSpPr>
        <p:spPr>
          <a:xfrm>
            <a:off x="11325726" y="1676400"/>
            <a:ext cx="5666874" cy="3416320"/>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Case 1: Dakota Dome</a:t>
            </a:r>
          </a:p>
          <a:p>
            <a:r>
              <a:rPr lang="en-US" sz="2400" cap="small" dirty="0" smtClean="0">
                <a:solidFill>
                  <a:schemeClr val="tx1">
                    <a:lumMod val="65000"/>
                    <a:lumOff val="35000"/>
                  </a:schemeClr>
                </a:solidFill>
                <a:latin typeface="Myriad Pro" pitchFamily="34" charset="0"/>
              </a:rPr>
              <a:t>Scope: tear down air supported fabric roof off dome; create structural steel roof</a:t>
            </a:r>
          </a:p>
          <a:p>
            <a:r>
              <a:rPr lang="en-US" sz="2400" cap="small" dirty="0" smtClean="0">
                <a:solidFill>
                  <a:schemeClr val="tx1">
                    <a:lumMod val="65000"/>
                    <a:lumOff val="35000"/>
                  </a:schemeClr>
                </a:solidFill>
                <a:latin typeface="Myriad Pro" pitchFamily="34" charset="0"/>
              </a:rPr>
              <a:t>Schedule: 4.5 Months</a:t>
            </a:r>
          </a:p>
          <a:p>
            <a:r>
              <a:rPr lang="en-US" sz="2400" cap="small" dirty="0" smtClean="0">
                <a:solidFill>
                  <a:schemeClr val="tx1">
                    <a:lumMod val="65000"/>
                    <a:lumOff val="35000"/>
                  </a:schemeClr>
                </a:solidFill>
                <a:latin typeface="Myriad Pro" pitchFamily="34" charset="0"/>
              </a:rPr>
              <a:t>Successful through DA contract</a:t>
            </a:r>
          </a:p>
          <a:p>
            <a:endParaRPr lang="en-US" sz="2400" cap="small" dirty="0">
              <a:solidFill>
                <a:schemeClr val="tx1">
                  <a:lumMod val="65000"/>
                  <a:lumOff val="35000"/>
                </a:schemeClr>
              </a:solidFill>
              <a:latin typeface="Myriad Pro" pitchFamily="34" charset="0"/>
            </a:endParaRPr>
          </a:p>
          <a:p>
            <a:r>
              <a:rPr lang="en-US" sz="2400" b="1" cap="small" dirty="0" smtClean="0">
                <a:solidFill>
                  <a:schemeClr val="tx1">
                    <a:lumMod val="65000"/>
                    <a:lumOff val="35000"/>
                  </a:schemeClr>
                </a:solidFill>
                <a:latin typeface="Myriad Pro" pitchFamily="34" charset="0"/>
              </a:rPr>
              <a:t>Case 2: Convention Center</a:t>
            </a:r>
          </a:p>
          <a:p>
            <a:r>
              <a:rPr lang="en-US" sz="2400" cap="small" dirty="0" smtClean="0">
                <a:solidFill>
                  <a:schemeClr val="tx1">
                    <a:lumMod val="65000"/>
                    <a:lumOff val="35000"/>
                  </a:schemeClr>
                </a:solidFill>
                <a:latin typeface="Myriad Pro" pitchFamily="34" charset="0"/>
              </a:rPr>
              <a:t>Success story as well!</a:t>
            </a:r>
          </a:p>
          <a:p>
            <a:endParaRPr lang="en-US" sz="2400" cap="small" dirty="0" smtClean="0">
              <a:solidFill>
                <a:schemeClr val="tx1">
                  <a:lumMod val="65000"/>
                  <a:lumOff val="35000"/>
                </a:schemeClr>
              </a:solidFill>
              <a:latin typeface="Myriad Pro"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7650" y="1044083"/>
            <a:ext cx="7143750" cy="4733925"/>
          </a:xfrm>
          <a:prstGeom prst="rect">
            <a:avLst/>
          </a:prstGeom>
          <a:noFill/>
          <a:ln w="5397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527000" y="5562600"/>
            <a:ext cx="1143000" cy="246221"/>
          </a:xfrm>
          <a:prstGeom prst="rect">
            <a:avLst/>
          </a:prstGeom>
          <a:noFill/>
        </p:spPr>
        <p:txBody>
          <a:bodyPr wrap="square" rtlCol="0">
            <a:spAutoFit/>
          </a:bodyPr>
          <a:lstStyle/>
          <a:p>
            <a:r>
              <a:rPr lang="en-US" sz="1000" cap="small" dirty="0" smtClean="0">
                <a:solidFill>
                  <a:schemeClr val="bg1"/>
                </a:solidFill>
                <a:latin typeface="Myriad Pro" pitchFamily="34" charset="0"/>
              </a:rPr>
              <a:t>Photo: Proffer</a:t>
            </a:r>
          </a:p>
        </p:txBody>
      </p:sp>
    </p:spTree>
    <p:extLst>
      <p:ext uri="{BB962C8B-B14F-4D97-AF65-F5344CB8AC3E}">
        <p14:creationId xmlns:p14="http://schemas.microsoft.com/office/powerpoint/2010/main" val="4061162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Analysis III: Structural Steel</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14" name="TextBox 13"/>
          <p:cNvSpPr txBox="1"/>
          <p:nvPr/>
        </p:nvSpPr>
        <p:spPr>
          <a:xfrm>
            <a:off x="3733800" y="1524000"/>
            <a:ext cx="4800600" cy="2677656"/>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Survey</a:t>
            </a:r>
          </a:p>
          <a:p>
            <a:r>
              <a:rPr lang="en-US" sz="2400" cap="small" dirty="0" smtClean="0">
                <a:solidFill>
                  <a:schemeClr val="tx1">
                    <a:lumMod val="65000"/>
                    <a:lumOff val="35000"/>
                  </a:schemeClr>
                </a:solidFill>
                <a:latin typeface="Myriad Pro" pitchFamily="34" charset="0"/>
              </a:rPr>
              <a:t>Performed to quantify benefits/drawbacks of DA</a:t>
            </a:r>
          </a:p>
          <a:p>
            <a:r>
              <a:rPr lang="en-US" sz="2400" cap="small" dirty="0" smtClean="0">
                <a:solidFill>
                  <a:schemeClr val="tx1">
                    <a:lumMod val="65000"/>
                    <a:lumOff val="35000"/>
                  </a:schemeClr>
                </a:solidFill>
                <a:latin typeface="Myriad Pro" pitchFamily="34" charset="0"/>
              </a:rPr>
              <a:t>50+ participants</a:t>
            </a:r>
          </a:p>
          <a:p>
            <a:r>
              <a:rPr lang="en-US" sz="2400" cap="small" dirty="0" smtClean="0">
                <a:solidFill>
                  <a:schemeClr val="tx1">
                    <a:lumMod val="65000"/>
                    <a:lumOff val="35000"/>
                  </a:schemeClr>
                </a:solidFill>
                <a:latin typeface="Myriad Pro" pitchFamily="34" charset="0"/>
              </a:rPr>
              <a:t>Majority CM, owners and PMs replied</a:t>
            </a:r>
          </a:p>
          <a:p>
            <a:r>
              <a:rPr lang="en-US" sz="2400" cap="small" dirty="0" smtClean="0">
                <a:solidFill>
                  <a:schemeClr val="tx1">
                    <a:lumMod val="65000"/>
                    <a:lumOff val="35000"/>
                  </a:schemeClr>
                </a:solidFill>
                <a:latin typeface="Myriad Pro" pitchFamily="34" charset="0"/>
              </a:rPr>
              <a:t>Most performed &gt;1 DA projects</a:t>
            </a:r>
          </a:p>
        </p:txBody>
      </p:sp>
      <p:graphicFrame>
        <p:nvGraphicFramePr>
          <p:cNvPr id="3" name="Table 2"/>
          <p:cNvGraphicFramePr>
            <a:graphicFrameLocks noGrp="1"/>
          </p:cNvGraphicFramePr>
          <p:nvPr>
            <p:extLst>
              <p:ext uri="{D42A27DB-BD31-4B8C-83A1-F6EECF244321}">
                <p14:modId xmlns:p14="http://schemas.microsoft.com/office/powerpoint/2010/main" val="3688297512"/>
              </p:ext>
            </p:extLst>
          </p:nvPr>
        </p:nvGraphicFramePr>
        <p:xfrm>
          <a:off x="10515600" y="1981202"/>
          <a:ext cx="6934200" cy="3657599"/>
        </p:xfrm>
        <a:graphic>
          <a:graphicData uri="http://schemas.openxmlformats.org/drawingml/2006/table">
            <a:tbl>
              <a:tblPr firstRow="1" firstCol="1" bandRow="1">
                <a:tableStyleId>{E8034E78-7F5D-4C2E-B375-FC64B27BC917}</a:tableStyleId>
              </a:tblPr>
              <a:tblGrid>
                <a:gridCol w="5929125"/>
                <a:gridCol w="1005075"/>
              </a:tblGrid>
              <a:tr h="331859">
                <a:tc gridSpan="2">
                  <a:txBody>
                    <a:bodyPr/>
                    <a:lstStyle/>
                    <a:p>
                      <a:pPr marL="0" marR="0" algn="ctr">
                        <a:lnSpc>
                          <a:spcPct val="115000"/>
                        </a:lnSpc>
                        <a:spcBef>
                          <a:spcPts val="0"/>
                        </a:spcBef>
                        <a:spcAft>
                          <a:spcPts val="0"/>
                        </a:spcAft>
                      </a:pPr>
                      <a:r>
                        <a:rPr lang="en-US" sz="1800" dirty="0">
                          <a:effectLst/>
                        </a:rPr>
                        <a:t>Results Averaged</a:t>
                      </a:r>
                      <a:endParaRPr lang="en-US" sz="1800" dirty="0">
                        <a:solidFill>
                          <a:srgbClr val="365F91"/>
                        </a:solidFill>
                        <a:effectLst/>
                        <a:latin typeface="Calibri"/>
                        <a:ea typeface="Calibri"/>
                        <a:cs typeface="Times New Roman"/>
                      </a:endParaRPr>
                    </a:p>
                  </a:txBody>
                  <a:tcPr marL="68580" marR="68580" marT="0" marB="0"/>
                </a:tc>
                <a:tc hMerge="1">
                  <a:txBody>
                    <a:bodyPr/>
                    <a:lstStyle/>
                    <a:p>
                      <a:endParaRPr lang="en-US"/>
                    </a:p>
                  </a:txBody>
                  <a:tcPr/>
                </a:tc>
              </a:tr>
              <a:tr h="284502">
                <a:tc>
                  <a:txBody>
                    <a:bodyPr/>
                    <a:lstStyle/>
                    <a:p>
                      <a:pPr marL="0" marR="0" algn="just">
                        <a:lnSpc>
                          <a:spcPct val="115000"/>
                        </a:lnSpc>
                        <a:spcBef>
                          <a:spcPts val="0"/>
                        </a:spcBef>
                        <a:spcAft>
                          <a:spcPts val="0"/>
                        </a:spcAft>
                        <a:tabLst>
                          <a:tab pos="209550" algn="l"/>
                        </a:tabLst>
                      </a:pPr>
                      <a:r>
                        <a:rPr lang="en-US" sz="1400">
                          <a:solidFill>
                            <a:schemeClr val="bg1"/>
                          </a:solidFill>
                          <a:effectLst/>
                        </a:rPr>
                        <a:t>Question</a:t>
                      </a:r>
                      <a:endParaRPr lang="en-US" sz="1400">
                        <a:solidFill>
                          <a:schemeClr val="bg1"/>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09550" algn="l"/>
                        </a:tabLst>
                      </a:pPr>
                      <a:r>
                        <a:rPr lang="en-US" sz="1400">
                          <a:solidFill>
                            <a:schemeClr val="bg1">
                              <a:lumMod val="50000"/>
                            </a:schemeClr>
                          </a:solidFill>
                          <a:effectLst/>
                        </a:rPr>
                        <a:t>Average</a:t>
                      </a:r>
                      <a:endParaRPr lang="en-US" sz="1400">
                        <a:solidFill>
                          <a:schemeClr val="bg1">
                            <a:lumMod val="50000"/>
                          </a:schemeClr>
                        </a:solidFill>
                        <a:effectLst/>
                        <a:latin typeface="Calibri"/>
                        <a:ea typeface="Calibri"/>
                        <a:cs typeface="Times New Roman"/>
                      </a:endParaRPr>
                    </a:p>
                  </a:txBody>
                  <a:tcPr marL="68580" marR="68580" marT="0" marB="0"/>
                </a:tc>
              </a:tr>
              <a:tr h="549729">
                <a:tc>
                  <a:txBody>
                    <a:bodyPr/>
                    <a:lstStyle/>
                    <a:p>
                      <a:pPr marL="0" marR="0" algn="just">
                        <a:lnSpc>
                          <a:spcPct val="115000"/>
                        </a:lnSpc>
                        <a:spcBef>
                          <a:spcPts val="0"/>
                        </a:spcBef>
                        <a:spcAft>
                          <a:spcPts val="0"/>
                        </a:spcAft>
                      </a:pPr>
                      <a:r>
                        <a:rPr lang="en-US" sz="1400">
                          <a:solidFill>
                            <a:schemeClr val="bg1"/>
                          </a:solidFill>
                          <a:effectLst/>
                        </a:rPr>
                        <a:t>3. How much more (or less) effective is a design-assist contract (generally) in terms of schedule reduction than a typical contract?</a:t>
                      </a:r>
                      <a:endParaRPr lang="en-US" sz="1400">
                        <a:solidFill>
                          <a:schemeClr val="bg1"/>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a:solidFill>
                            <a:schemeClr val="bg1">
                              <a:lumMod val="50000"/>
                            </a:schemeClr>
                          </a:solidFill>
                          <a:effectLst/>
                        </a:rPr>
                        <a:t>15.385%</a:t>
                      </a:r>
                      <a:endParaRPr lang="en-US" sz="1400">
                        <a:solidFill>
                          <a:schemeClr val="bg1">
                            <a:lumMod val="50000"/>
                          </a:schemeClr>
                        </a:solidFill>
                        <a:effectLst/>
                        <a:latin typeface="Calibri"/>
                        <a:ea typeface="Calibri"/>
                        <a:cs typeface="Times New Roman"/>
                      </a:endParaRPr>
                    </a:p>
                  </a:txBody>
                  <a:tcPr marL="68580" marR="68580" marT="0" marB="0"/>
                </a:tc>
              </a:tr>
              <a:tr h="653315">
                <a:tc>
                  <a:txBody>
                    <a:bodyPr/>
                    <a:lstStyle/>
                    <a:p>
                      <a:pPr marL="0" marR="0" algn="just">
                        <a:lnSpc>
                          <a:spcPct val="115000"/>
                        </a:lnSpc>
                        <a:spcBef>
                          <a:spcPts val="0"/>
                        </a:spcBef>
                        <a:spcAft>
                          <a:spcPts val="0"/>
                        </a:spcAft>
                      </a:pPr>
                      <a:r>
                        <a:rPr lang="en-US" sz="1400">
                          <a:solidFill>
                            <a:schemeClr val="bg1"/>
                          </a:solidFill>
                          <a:effectLst/>
                        </a:rPr>
                        <a:t>4. How much more (or less) effective is a design-assist contract for structural steel in terms of schedule reduction than a typical contract?</a:t>
                      </a:r>
                      <a:endParaRPr lang="en-US" sz="1400">
                        <a:solidFill>
                          <a:schemeClr val="bg1"/>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a:solidFill>
                            <a:schemeClr val="bg1">
                              <a:lumMod val="50000"/>
                            </a:schemeClr>
                          </a:solidFill>
                          <a:effectLst/>
                        </a:rPr>
                        <a:t>15.769%</a:t>
                      </a:r>
                      <a:endParaRPr lang="en-US" sz="1400">
                        <a:solidFill>
                          <a:schemeClr val="bg1">
                            <a:lumMod val="50000"/>
                          </a:schemeClr>
                        </a:solidFill>
                        <a:effectLst/>
                        <a:latin typeface="Calibri"/>
                        <a:ea typeface="Calibri"/>
                        <a:cs typeface="Times New Roman"/>
                      </a:endParaRPr>
                    </a:p>
                  </a:txBody>
                  <a:tcPr marL="68580" marR="68580" marT="0" marB="0"/>
                </a:tc>
              </a:tr>
              <a:tr h="549729">
                <a:tc>
                  <a:txBody>
                    <a:bodyPr/>
                    <a:lstStyle/>
                    <a:p>
                      <a:pPr marL="0" marR="0" algn="just">
                        <a:lnSpc>
                          <a:spcPct val="115000"/>
                        </a:lnSpc>
                        <a:spcBef>
                          <a:spcPts val="0"/>
                        </a:spcBef>
                        <a:spcAft>
                          <a:spcPts val="0"/>
                        </a:spcAft>
                      </a:pPr>
                      <a:r>
                        <a:rPr lang="en-US" sz="1400">
                          <a:solidFill>
                            <a:schemeClr val="bg1"/>
                          </a:solidFill>
                          <a:effectLst/>
                        </a:rPr>
                        <a:t>5. How much more (or less) effective is a design-assist contract (generally) in terms of cost reduction than a typical contract?</a:t>
                      </a:r>
                      <a:endParaRPr lang="en-US" sz="1400">
                        <a:solidFill>
                          <a:schemeClr val="bg1"/>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a:solidFill>
                            <a:schemeClr val="bg1">
                              <a:lumMod val="50000"/>
                            </a:schemeClr>
                          </a:solidFill>
                          <a:effectLst/>
                        </a:rPr>
                        <a:t>10.388%</a:t>
                      </a:r>
                      <a:endParaRPr lang="en-US" sz="1400">
                        <a:solidFill>
                          <a:schemeClr val="bg1">
                            <a:lumMod val="50000"/>
                          </a:schemeClr>
                        </a:solidFill>
                        <a:effectLst/>
                        <a:latin typeface="Calibri"/>
                        <a:ea typeface="Calibri"/>
                        <a:cs typeface="Times New Roman"/>
                      </a:endParaRPr>
                    </a:p>
                  </a:txBody>
                  <a:tcPr marL="68580" marR="68580" marT="0" marB="0"/>
                </a:tc>
              </a:tr>
              <a:tr h="549729">
                <a:tc>
                  <a:txBody>
                    <a:bodyPr/>
                    <a:lstStyle/>
                    <a:p>
                      <a:pPr marL="0" marR="0" algn="just">
                        <a:lnSpc>
                          <a:spcPct val="115000"/>
                        </a:lnSpc>
                        <a:spcBef>
                          <a:spcPts val="0"/>
                        </a:spcBef>
                        <a:spcAft>
                          <a:spcPts val="0"/>
                        </a:spcAft>
                      </a:pPr>
                      <a:r>
                        <a:rPr lang="en-US" sz="1400">
                          <a:solidFill>
                            <a:schemeClr val="bg1"/>
                          </a:solidFill>
                          <a:effectLst/>
                        </a:rPr>
                        <a:t>6. How much more (or less) effective is a design-assist contract for structural steel in terms of cost reduction than a typical contract?</a:t>
                      </a:r>
                      <a:endParaRPr lang="en-US" sz="1400">
                        <a:solidFill>
                          <a:schemeClr val="bg1"/>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a:solidFill>
                            <a:schemeClr val="bg1">
                              <a:lumMod val="50000"/>
                            </a:schemeClr>
                          </a:solidFill>
                          <a:effectLst/>
                        </a:rPr>
                        <a:t>8.462%</a:t>
                      </a:r>
                      <a:endParaRPr lang="en-US" sz="1400">
                        <a:solidFill>
                          <a:schemeClr val="bg1">
                            <a:lumMod val="50000"/>
                          </a:schemeClr>
                        </a:solidFill>
                        <a:effectLst/>
                        <a:latin typeface="Calibri"/>
                        <a:ea typeface="Calibri"/>
                        <a:cs typeface="Times New Roman"/>
                      </a:endParaRPr>
                    </a:p>
                  </a:txBody>
                  <a:tcPr marL="68580" marR="68580" marT="0" marB="0"/>
                </a:tc>
              </a:tr>
              <a:tr h="738736">
                <a:tc>
                  <a:txBody>
                    <a:bodyPr/>
                    <a:lstStyle/>
                    <a:p>
                      <a:r>
                        <a:rPr lang="en-US" sz="1400" dirty="0" smtClean="0">
                          <a:solidFill>
                            <a:schemeClr val="bg1"/>
                          </a:solidFill>
                          <a:effectLst/>
                        </a:rPr>
                        <a:t>7</a:t>
                      </a:r>
                      <a:r>
                        <a:rPr lang="en-US" sz="1400" dirty="0">
                          <a:solidFill>
                            <a:schemeClr val="bg1"/>
                          </a:solidFill>
                          <a:effectLst/>
                        </a:rPr>
                        <a:t>. How would you quantify the risk involved with taking on a design-assist contract as opposed to holding a typical contract with a steel subcontractor, as a percentage of the contract value? </a:t>
                      </a:r>
                      <a:endParaRPr lang="en-US" sz="1400" dirty="0">
                        <a:solidFill>
                          <a:schemeClr val="bg1"/>
                        </a:solidFill>
                        <a:effectLst/>
                        <a:latin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solidFill>
                            <a:schemeClr val="bg1">
                              <a:lumMod val="50000"/>
                            </a:schemeClr>
                          </a:solidFill>
                          <a:effectLst/>
                        </a:rPr>
                        <a:t>13.88%</a:t>
                      </a:r>
                      <a:endParaRPr lang="en-US" sz="1400" dirty="0">
                        <a:solidFill>
                          <a:schemeClr val="bg1">
                            <a:lumMod val="50000"/>
                          </a:schemeClr>
                        </a:solidFill>
                        <a:effectLst/>
                        <a:latin typeface="Calibri"/>
                        <a:ea typeface="Calibri"/>
                        <a:cs typeface="Times New Roman"/>
                      </a:endParaRPr>
                    </a:p>
                  </a:txBody>
                  <a:tcPr marL="68580" marR="68580" marT="0" marB="0"/>
                </a:tc>
              </a:tr>
            </a:tbl>
          </a:graphicData>
        </a:graphic>
      </p:graphicFrame>
      <p:sp>
        <p:nvSpPr>
          <p:cNvPr id="12" name="TextBox 11"/>
          <p:cNvSpPr txBox="1"/>
          <p:nvPr/>
        </p:nvSpPr>
        <p:spPr>
          <a:xfrm>
            <a:off x="12877800" y="1443335"/>
            <a:ext cx="2401554" cy="461665"/>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Survey Results</a:t>
            </a:r>
          </a:p>
        </p:txBody>
      </p:sp>
      <p:graphicFrame>
        <p:nvGraphicFramePr>
          <p:cNvPr id="4" name="Table 3"/>
          <p:cNvGraphicFramePr>
            <a:graphicFrameLocks noGrp="1"/>
          </p:cNvGraphicFramePr>
          <p:nvPr>
            <p:extLst>
              <p:ext uri="{D42A27DB-BD31-4B8C-83A1-F6EECF244321}">
                <p14:modId xmlns:p14="http://schemas.microsoft.com/office/powerpoint/2010/main" val="312671391"/>
              </p:ext>
            </p:extLst>
          </p:nvPr>
        </p:nvGraphicFramePr>
        <p:xfrm>
          <a:off x="19050000" y="2343777"/>
          <a:ext cx="7315200" cy="2028451"/>
        </p:xfrm>
        <a:graphic>
          <a:graphicData uri="http://schemas.openxmlformats.org/drawingml/2006/table">
            <a:tbl>
              <a:tblPr firstRow="1" firstCol="1" bandRow="1">
                <a:tableStyleId>{E8034E78-7F5D-4C2E-B375-FC64B27BC917}</a:tableStyleId>
              </a:tblPr>
              <a:tblGrid>
                <a:gridCol w="1381576"/>
                <a:gridCol w="1818824"/>
                <a:gridCol w="2512429"/>
                <a:gridCol w="1602371"/>
              </a:tblGrid>
              <a:tr h="361195">
                <a:tc gridSpan="4">
                  <a:txBody>
                    <a:bodyPr/>
                    <a:lstStyle/>
                    <a:p>
                      <a:pPr marL="0" marR="0" algn="ctr">
                        <a:lnSpc>
                          <a:spcPct val="115000"/>
                        </a:lnSpc>
                        <a:spcBef>
                          <a:spcPts val="0"/>
                        </a:spcBef>
                        <a:spcAft>
                          <a:spcPts val="0"/>
                        </a:spcAft>
                      </a:pPr>
                      <a:r>
                        <a:rPr lang="en-US" sz="2000" dirty="0">
                          <a:solidFill>
                            <a:schemeClr val="bg1">
                              <a:lumMod val="85000"/>
                            </a:schemeClr>
                          </a:solidFill>
                          <a:effectLst/>
                        </a:rPr>
                        <a:t>Final Analysis</a:t>
                      </a:r>
                      <a:endParaRPr lang="en-US" sz="2000" dirty="0">
                        <a:solidFill>
                          <a:schemeClr val="bg1">
                            <a:lumMod val="85000"/>
                          </a:schemeClr>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358128">
                <a:tc>
                  <a:txBody>
                    <a:bodyPr/>
                    <a:lstStyle/>
                    <a:p>
                      <a:pPr marL="0" marR="0" algn="just">
                        <a:lnSpc>
                          <a:spcPct val="115000"/>
                        </a:lnSpc>
                        <a:spcBef>
                          <a:spcPts val="0"/>
                        </a:spcBef>
                        <a:spcAft>
                          <a:spcPts val="0"/>
                        </a:spcAft>
                      </a:pPr>
                      <a:r>
                        <a:rPr lang="en-US" sz="1400" dirty="0">
                          <a:solidFill>
                            <a:schemeClr val="bg1">
                              <a:lumMod val="95000"/>
                            </a:schemeClr>
                          </a:solidFill>
                          <a:effectLst/>
                        </a:rPr>
                        <a:t>Item</a:t>
                      </a:r>
                      <a:endParaRPr lang="en-US" sz="1400" dirty="0">
                        <a:solidFill>
                          <a:schemeClr val="bg1">
                            <a:lumMod val="9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solidFill>
                            <a:schemeClr val="bg1">
                              <a:lumMod val="50000"/>
                            </a:schemeClr>
                          </a:solidFill>
                          <a:effectLst/>
                        </a:rPr>
                        <a:t>% Average increase/decrease</a:t>
                      </a:r>
                      <a:endParaRPr lang="en-US" sz="1400" dirty="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solidFill>
                            <a:schemeClr val="bg1">
                              <a:lumMod val="50000"/>
                            </a:schemeClr>
                          </a:solidFill>
                          <a:effectLst/>
                        </a:rPr>
                        <a:t>Original Quantity</a:t>
                      </a:r>
                      <a:endParaRPr lang="en-US" sz="1400" dirty="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a:solidFill>
                            <a:schemeClr val="bg1">
                              <a:lumMod val="50000"/>
                            </a:schemeClr>
                          </a:solidFill>
                          <a:effectLst/>
                        </a:rPr>
                        <a:t>Increase/(Savings)</a:t>
                      </a:r>
                      <a:endParaRPr lang="en-US" sz="1400">
                        <a:solidFill>
                          <a:schemeClr val="bg1">
                            <a:lumMod val="50000"/>
                          </a:schemeClr>
                        </a:solidFill>
                        <a:effectLst/>
                        <a:latin typeface="Calibri"/>
                        <a:ea typeface="Calibri"/>
                        <a:cs typeface="Times New Roman"/>
                      </a:endParaRPr>
                    </a:p>
                  </a:txBody>
                  <a:tcPr marL="68580" marR="68580" marT="0" marB="0"/>
                </a:tc>
              </a:tr>
              <a:tr h="457200">
                <a:tc>
                  <a:txBody>
                    <a:bodyPr/>
                    <a:lstStyle/>
                    <a:p>
                      <a:pPr marL="0" marR="0" algn="just">
                        <a:lnSpc>
                          <a:spcPct val="115000"/>
                        </a:lnSpc>
                        <a:spcBef>
                          <a:spcPts val="0"/>
                        </a:spcBef>
                        <a:spcAft>
                          <a:spcPts val="0"/>
                        </a:spcAft>
                      </a:pPr>
                      <a:r>
                        <a:rPr lang="en-US" sz="1400">
                          <a:solidFill>
                            <a:schemeClr val="bg1">
                              <a:lumMod val="95000"/>
                            </a:schemeClr>
                          </a:solidFill>
                          <a:effectLst/>
                        </a:rPr>
                        <a:t>Schedule Impact</a:t>
                      </a:r>
                      <a:endParaRPr lang="en-US" sz="1400">
                        <a:solidFill>
                          <a:schemeClr val="bg1">
                            <a:lumMod val="9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solidFill>
                            <a:schemeClr val="bg1">
                              <a:lumMod val="50000"/>
                            </a:schemeClr>
                          </a:solidFill>
                          <a:effectLst/>
                        </a:rPr>
                        <a:t>15.769%</a:t>
                      </a:r>
                      <a:endParaRPr lang="en-US" sz="1400" dirty="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solidFill>
                            <a:schemeClr val="bg1">
                              <a:lumMod val="50000"/>
                            </a:schemeClr>
                          </a:solidFill>
                          <a:effectLst/>
                        </a:rPr>
                        <a:t>71 Days (from design to delivery of structural steel)</a:t>
                      </a:r>
                      <a:endParaRPr lang="en-US" sz="1400" dirty="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a:solidFill>
                            <a:schemeClr val="bg1">
                              <a:lumMod val="50000"/>
                            </a:schemeClr>
                          </a:solidFill>
                          <a:effectLst/>
                        </a:rPr>
                        <a:t>(12 work days)</a:t>
                      </a:r>
                      <a:endParaRPr lang="en-US" sz="1400">
                        <a:solidFill>
                          <a:schemeClr val="bg1">
                            <a:lumMod val="50000"/>
                          </a:schemeClr>
                        </a:solidFill>
                        <a:effectLst/>
                        <a:latin typeface="Calibri"/>
                        <a:ea typeface="Calibri"/>
                        <a:cs typeface="Times New Roman"/>
                      </a:endParaRPr>
                    </a:p>
                  </a:txBody>
                  <a:tcPr marL="68580" marR="68580" marT="0" marB="0"/>
                </a:tc>
              </a:tr>
              <a:tr h="283831">
                <a:tc>
                  <a:txBody>
                    <a:bodyPr/>
                    <a:lstStyle/>
                    <a:p>
                      <a:pPr marL="0" marR="0" algn="just">
                        <a:lnSpc>
                          <a:spcPct val="115000"/>
                        </a:lnSpc>
                        <a:spcBef>
                          <a:spcPts val="0"/>
                        </a:spcBef>
                        <a:spcAft>
                          <a:spcPts val="0"/>
                        </a:spcAft>
                      </a:pPr>
                      <a:r>
                        <a:rPr lang="en-US" sz="1400" dirty="0">
                          <a:solidFill>
                            <a:schemeClr val="bg1">
                              <a:lumMod val="95000"/>
                            </a:schemeClr>
                          </a:solidFill>
                          <a:effectLst/>
                        </a:rPr>
                        <a:t>Cost Impact</a:t>
                      </a:r>
                      <a:endParaRPr lang="en-US" sz="1400" dirty="0">
                        <a:solidFill>
                          <a:schemeClr val="bg1">
                            <a:lumMod val="95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a:solidFill>
                            <a:schemeClr val="bg1">
                              <a:lumMod val="50000"/>
                            </a:schemeClr>
                          </a:solidFill>
                          <a:effectLst/>
                        </a:rPr>
                        <a:t>8.462%</a:t>
                      </a:r>
                      <a:endParaRPr lang="en-US" sz="14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a:solidFill>
                            <a:schemeClr val="bg1">
                              <a:lumMod val="50000"/>
                            </a:schemeClr>
                          </a:solidFill>
                          <a:effectLst/>
                        </a:rPr>
                        <a:t>$1.28M (structural steel only)</a:t>
                      </a:r>
                      <a:endParaRPr lang="en-US" sz="140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solidFill>
                            <a:schemeClr val="bg1">
                              <a:lumMod val="50000"/>
                            </a:schemeClr>
                          </a:solidFill>
                          <a:effectLst/>
                        </a:rPr>
                        <a:t>($</a:t>
                      </a:r>
                      <a:r>
                        <a:rPr lang="en-US" sz="1400" dirty="0" smtClean="0">
                          <a:solidFill>
                            <a:schemeClr val="bg1">
                              <a:lumMod val="50000"/>
                            </a:schemeClr>
                          </a:solidFill>
                          <a:effectLst/>
                        </a:rPr>
                        <a:t>108K)</a:t>
                      </a:r>
                      <a:endParaRPr lang="en-US" sz="1400" dirty="0">
                        <a:solidFill>
                          <a:schemeClr val="bg1">
                            <a:lumMod val="50000"/>
                          </a:schemeClr>
                        </a:solidFill>
                        <a:effectLst/>
                        <a:latin typeface="Calibri"/>
                        <a:ea typeface="Calibri"/>
                        <a:cs typeface="Times New Roman"/>
                      </a:endParaRPr>
                    </a:p>
                  </a:txBody>
                  <a:tcPr marL="68580" marR="68580" marT="0" marB="0"/>
                </a:tc>
              </a:tr>
              <a:tr h="401969">
                <a:tc>
                  <a:txBody>
                    <a:bodyPr/>
                    <a:lstStyle/>
                    <a:p>
                      <a:pPr marL="0" marR="0" algn="just">
                        <a:lnSpc>
                          <a:spcPct val="115000"/>
                        </a:lnSpc>
                        <a:spcBef>
                          <a:spcPts val="0"/>
                        </a:spcBef>
                        <a:spcAft>
                          <a:spcPts val="0"/>
                        </a:spcAft>
                      </a:pPr>
                      <a:r>
                        <a:rPr lang="en-US" sz="1400" dirty="0">
                          <a:solidFill>
                            <a:schemeClr val="bg1">
                              <a:lumMod val="95000"/>
                            </a:schemeClr>
                          </a:solidFill>
                          <a:effectLst/>
                        </a:rPr>
                        <a:t>Risk Involved</a:t>
                      </a:r>
                      <a:endParaRPr lang="en-US" sz="1400" dirty="0">
                        <a:solidFill>
                          <a:schemeClr val="bg1">
                            <a:lumMod val="95000"/>
                          </a:schemeClr>
                        </a:solidFill>
                        <a:effectLst/>
                        <a:latin typeface="Calibri"/>
                        <a:ea typeface="Calibri"/>
                        <a:cs typeface="Times New Roman"/>
                      </a:endParaRPr>
                    </a:p>
                  </a:txBody>
                  <a:tcPr marL="68580" marR="68580" marT="0" marB="0"/>
                </a:tc>
                <a:tc>
                  <a:txBody>
                    <a:bodyPr/>
                    <a:lstStyle/>
                    <a:p>
                      <a:r>
                        <a:rPr lang="en-US" sz="1400" dirty="0" smtClean="0">
                          <a:solidFill>
                            <a:schemeClr val="bg1">
                              <a:lumMod val="50000"/>
                            </a:schemeClr>
                          </a:solidFill>
                          <a:effectLst/>
                        </a:rPr>
                        <a:t>13.88</a:t>
                      </a:r>
                      <a:r>
                        <a:rPr lang="en-US" sz="1400" dirty="0">
                          <a:solidFill>
                            <a:schemeClr val="bg1">
                              <a:lumMod val="50000"/>
                            </a:schemeClr>
                          </a:solidFill>
                          <a:effectLst/>
                        </a:rPr>
                        <a:t>% </a:t>
                      </a:r>
                      <a:endParaRPr lang="en-US" sz="1400" dirty="0">
                        <a:solidFill>
                          <a:schemeClr val="bg1">
                            <a:lumMod val="50000"/>
                          </a:schemeClr>
                        </a:solidFill>
                        <a:effectLst/>
                        <a:latin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solidFill>
                            <a:schemeClr val="bg1">
                              <a:lumMod val="50000"/>
                            </a:schemeClr>
                          </a:solidFill>
                          <a:effectLst/>
                        </a:rPr>
                        <a:t>$26.1M</a:t>
                      </a:r>
                      <a:endParaRPr lang="en-US" sz="1400" dirty="0">
                        <a:solidFill>
                          <a:schemeClr val="bg1">
                            <a:lumMod val="5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solidFill>
                            <a:schemeClr val="bg1">
                              <a:lumMod val="50000"/>
                            </a:schemeClr>
                          </a:solidFill>
                          <a:effectLst/>
                        </a:rPr>
                        <a:t>($3.62M)</a:t>
                      </a:r>
                      <a:endParaRPr lang="en-US" sz="1400" dirty="0">
                        <a:solidFill>
                          <a:schemeClr val="bg1">
                            <a:lumMod val="50000"/>
                          </a:schemeClr>
                        </a:solidFill>
                        <a:effectLst/>
                        <a:latin typeface="Calibri"/>
                        <a:ea typeface="Calibri"/>
                        <a:cs typeface="Times New Roman"/>
                      </a:endParaRPr>
                    </a:p>
                  </a:txBody>
                  <a:tcPr marL="68580" marR="68580" marT="0" marB="0"/>
                </a:tc>
              </a:tr>
            </a:tbl>
          </a:graphicData>
        </a:graphic>
      </p:graphicFrame>
      <p:sp>
        <p:nvSpPr>
          <p:cNvPr id="15" name="TextBox 14"/>
          <p:cNvSpPr txBox="1"/>
          <p:nvPr/>
        </p:nvSpPr>
        <p:spPr>
          <a:xfrm>
            <a:off x="21564600" y="1514280"/>
            <a:ext cx="2401554" cy="461665"/>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Survey Results</a:t>
            </a:r>
          </a:p>
        </p:txBody>
      </p:sp>
    </p:spTree>
    <p:extLst>
      <p:ext uri="{BB962C8B-B14F-4D97-AF65-F5344CB8AC3E}">
        <p14:creationId xmlns:p14="http://schemas.microsoft.com/office/powerpoint/2010/main" val="79756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Analysis III: Structural Steel</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14" name="TextBox 13"/>
          <p:cNvSpPr txBox="1"/>
          <p:nvPr/>
        </p:nvSpPr>
        <p:spPr>
          <a:xfrm>
            <a:off x="11734800" y="1600200"/>
            <a:ext cx="5666874" cy="2308324"/>
          </a:xfrm>
          <a:prstGeom prst="rect">
            <a:avLst/>
          </a:prstGeom>
          <a:noFill/>
        </p:spPr>
        <p:txBody>
          <a:bodyPr wrap="square" rtlCol="0">
            <a:spAutoFit/>
          </a:bodyPr>
          <a:lstStyle/>
          <a:p>
            <a:r>
              <a:rPr lang="en-US" sz="2400" b="1" cap="small" dirty="0">
                <a:solidFill>
                  <a:schemeClr val="tx1">
                    <a:lumMod val="65000"/>
                    <a:lumOff val="35000"/>
                  </a:schemeClr>
                </a:solidFill>
                <a:latin typeface="Myriad Pro" pitchFamily="34" charset="0"/>
              </a:rPr>
              <a:t>C</a:t>
            </a:r>
            <a:r>
              <a:rPr lang="en-US" sz="2400" b="1" cap="small" dirty="0" smtClean="0">
                <a:solidFill>
                  <a:schemeClr val="tx1">
                    <a:lumMod val="65000"/>
                    <a:lumOff val="35000"/>
                  </a:schemeClr>
                </a:solidFill>
                <a:latin typeface="Myriad Pro" pitchFamily="34" charset="0"/>
              </a:rPr>
              <a:t>onclusions</a:t>
            </a:r>
          </a:p>
          <a:p>
            <a:r>
              <a:rPr lang="en-US" sz="2400" cap="small" dirty="0" smtClean="0">
                <a:solidFill>
                  <a:schemeClr val="tx1">
                    <a:lumMod val="65000"/>
                    <a:lumOff val="35000"/>
                  </a:schemeClr>
                </a:solidFill>
                <a:latin typeface="Myriad Pro" pitchFamily="34" charset="0"/>
              </a:rPr>
              <a:t>Owner buy-in</a:t>
            </a:r>
          </a:p>
          <a:p>
            <a:r>
              <a:rPr lang="en-US" sz="2400" cap="small" dirty="0" smtClean="0">
                <a:solidFill>
                  <a:schemeClr val="tx1">
                    <a:lumMod val="65000"/>
                    <a:lumOff val="35000"/>
                  </a:schemeClr>
                </a:solidFill>
                <a:latin typeface="Myriad Pro" pitchFamily="34" charset="0"/>
              </a:rPr>
              <a:t>Action must be taken early</a:t>
            </a:r>
          </a:p>
          <a:p>
            <a:r>
              <a:rPr lang="en-US" sz="2400" cap="small" dirty="0" smtClean="0">
                <a:solidFill>
                  <a:schemeClr val="tx1">
                    <a:lumMod val="65000"/>
                    <a:lumOff val="35000"/>
                  </a:schemeClr>
                </a:solidFill>
                <a:latin typeface="Myriad Pro" pitchFamily="34" charset="0"/>
              </a:rPr>
              <a:t>Most cost savings in terms of less changes</a:t>
            </a:r>
          </a:p>
          <a:p>
            <a:r>
              <a:rPr lang="en-US" sz="2400" cap="small" dirty="0" smtClean="0">
                <a:solidFill>
                  <a:schemeClr val="tx1">
                    <a:lumMod val="65000"/>
                    <a:lumOff val="35000"/>
                  </a:schemeClr>
                </a:solidFill>
                <a:latin typeface="Myriad Pro" pitchFamily="34" charset="0"/>
              </a:rPr>
              <a:t>Early purchase of steel</a:t>
            </a:r>
          </a:p>
          <a:p>
            <a:r>
              <a:rPr lang="en-US" sz="2400" cap="small" dirty="0" smtClean="0">
                <a:solidFill>
                  <a:schemeClr val="tx1">
                    <a:lumMod val="65000"/>
                    <a:lumOff val="35000"/>
                  </a:schemeClr>
                </a:solidFill>
                <a:latin typeface="Myriad Pro" pitchFamily="34" charset="0"/>
              </a:rPr>
              <a:t>Trustworthy contractors</a:t>
            </a:r>
          </a:p>
        </p:txBody>
      </p:sp>
      <p:sp>
        <p:nvSpPr>
          <p:cNvPr id="11" name="TextBox 10"/>
          <p:cNvSpPr txBox="1"/>
          <p:nvPr/>
        </p:nvSpPr>
        <p:spPr>
          <a:xfrm>
            <a:off x="11796963" y="4419600"/>
            <a:ext cx="4509837" cy="1200329"/>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Barrier</a:t>
            </a:r>
          </a:p>
          <a:p>
            <a:r>
              <a:rPr lang="en-US" sz="2400" cap="small" dirty="0" smtClean="0">
                <a:solidFill>
                  <a:schemeClr val="tx1">
                    <a:lumMod val="65000"/>
                    <a:lumOff val="35000"/>
                  </a:schemeClr>
                </a:solidFill>
                <a:latin typeface="Myriad Pro" pitchFamily="34" charset="0"/>
              </a:rPr>
              <a:t>The only barrier to this approach is money</a:t>
            </a:r>
          </a:p>
        </p:txBody>
      </p:sp>
    </p:spTree>
    <p:extLst>
      <p:ext uri="{BB962C8B-B14F-4D97-AF65-F5344CB8AC3E}">
        <p14:creationId xmlns:p14="http://schemas.microsoft.com/office/powerpoint/2010/main" val="2753266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 Demolition</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 Façade</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 Structural Steel</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 BIM Through AE</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Analysis IV: BIM Through AE</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14" name="TextBox 13"/>
          <p:cNvSpPr txBox="1"/>
          <p:nvPr/>
        </p:nvSpPr>
        <p:spPr>
          <a:xfrm>
            <a:off x="19964400" y="2073832"/>
            <a:ext cx="6248400" cy="2308324"/>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Important to note</a:t>
            </a:r>
          </a:p>
          <a:p>
            <a:r>
              <a:rPr lang="en-US" sz="2400" cap="small" dirty="0" smtClean="0">
                <a:solidFill>
                  <a:schemeClr val="tx1">
                    <a:lumMod val="65000"/>
                    <a:lumOff val="35000"/>
                  </a:schemeClr>
                </a:solidFill>
                <a:latin typeface="Myriad Pro" pitchFamily="34" charset="0"/>
              </a:rPr>
              <a:t>Previous trial: good and bad!</a:t>
            </a:r>
          </a:p>
          <a:p>
            <a:r>
              <a:rPr lang="en-US" sz="2400" cap="small" dirty="0" smtClean="0">
                <a:solidFill>
                  <a:schemeClr val="tx1">
                    <a:lumMod val="65000"/>
                    <a:lumOff val="35000"/>
                  </a:schemeClr>
                </a:solidFill>
                <a:latin typeface="Myriad Pro" pitchFamily="34" charset="0"/>
              </a:rPr>
              <a:t>AE222 consists of inexperienced students, many have little/no experience with Revit</a:t>
            </a:r>
          </a:p>
          <a:p>
            <a:r>
              <a:rPr lang="en-US" sz="2400" cap="small" dirty="0" smtClean="0">
                <a:solidFill>
                  <a:schemeClr val="tx1">
                    <a:lumMod val="65000"/>
                    <a:lumOff val="35000"/>
                  </a:schemeClr>
                </a:solidFill>
                <a:latin typeface="Myriad Pro" pitchFamily="34" charset="0"/>
              </a:rPr>
              <a:t>Lack of definitive standard</a:t>
            </a:r>
          </a:p>
          <a:p>
            <a:r>
              <a:rPr lang="en-US" sz="2400" cap="small" dirty="0">
                <a:solidFill>
                  <a:schemeClr val="tx1">
                    <a:lumMod val="65000"/>
                    <a:lumOff val="35000"/>
                  </a:schemeClr>
                </a:solidFill>
                <a:latin typeface="Myriad Pro" pitchFamily="34" charset="0"/>
              </a:rPr>
              <a:t>OPP considered as client in this </a:t>
            </a:r>
            <a:r>
              <a:rPr lang="en-US" sz="2400" cap="small" dirty="0" smtClean="0">
                <a:solidFill>
                  <a:schemeClr val="tx1">
                    <a:lumMod val="65000"/>
                    <a:lumOff val="35000"/>
                  </a:schemeClr>
                </a:solidFill>
                <a:latin typeface="Myriad Pro" pitchFamily="34" charset="0"/>
              </a:rPr>
              <a:t>analysis</a:t>
            </a:r>
            <a:endParaRPr lang="en-US" sz="2400" cap="small" dirty="0">
              <a:solidFill>
                <a:schemeClr val="tx1">
                  <a:lumMod val="65000"/>
                  <a:lumOff val="35000"/>
                </a:schemeClr>
              </a:solidFill>
              <a:latin typeface="Myriad Pro" pitchFamily="34" charset="0"/>
            </a:endParaRPr>
          </a:p>
        </p:txBody>
      </p:sp>
      <p:sp>
        <p:nvSpPr>
          <p:cNvPr id="8" name="TextBox 7"/>
          <p:cNvSpPr txBox="1"/>
          <p:nvPr/>
        </p:nvSpPr>
        <p:spPr>
          <a:xfrm>
            <a:off x="10858500" y="1767472"/>
            <a:ext cx="5715000" cy="3416320"/>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Outline</a:t>
            </a:r>
            <a:endParaRPr lang="en-US" sz="2400" b="1"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Collaboration effort between OPP and AE dept.</a:t>
            </a:r>
          </a:p>
          <a:p>
            <a:endParaRPr lang="en-US" sz="2400" cap="small" dirty="0" smtClean="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Medium: AE222</a:t>
            </a:r>
          </a:p>
          <a:p>
            <a:endParaRPr lang="en-US" sz="2400" cap="small" dirty="0" smtClean="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Main participants: Dr. Ed Gannon, Colleen Kasprzak, Craig </a:t>
            </a:r>
            <a:r>
              <a:rPr lang="en-US" sz="2400" cap="small" dirty="0" err="1" smtClean="0">
                <a:solidFill>
                  <a:schemeClr val="tx1">
                    <a:lumMod val="65000"/>
                    <a:lumOff val="35000"/>
                  </a:schemeClr>
                </a:solidFill>
                <a:latin typeface="Myriad Pro" pitchFamily="34" charset="0"/>
              </a:rPr>
              <a:t>Dubler</a:t>
            </a:r>
            <a:r>
              <a:rPr lang="en-US" sz="2400" cap="small" dirty="0" smtClean="0">
                <a:solidFill>
                  <a:schemeClr val="tx1">
                    <a:lumMod val="65000"/>
                    <a:lumOff val="35000"/>
                  </a:schemeClr>
                </a:solidFill>
                <a:latin typeface="Myriad Pro" pitchFamily="34" charset="0"/>
              </a:rPr>
              <a:t>, Paul Bowers, Dr. David Riley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85975"/>
            <a:ext cx="19431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15000" y="4630579"/>
            <a:ext cx="1143000" cy="246221"/>
          </a:xfrm>
          <a:prstGeom prst="rect">
            <a:avLst/>
          </a:prstGeom>
          <a:noFill/>
        </p:spPr>
        <p:txBody>
          <a:bodyPr wrap="square" rtlCol="0">
            <a:spAutoFit/>
          </a:bodyPr>
          <a:lstStyle/>
          <a:p>
            <a:r>
              <a:rPr lang="en-US" sz="1000" cap="small" dirty="0" smtClean="0">
                <a:solidFill>
                  <a:schemeClr val="tx1">
                    <a:lumMod val="75000"/>
                    <a:lumOff val="25000"/>
                  </a:schemeClr>
                </a:solidFill>
                <a:latin typeface="Myriad Pro" pitchFamily="34" charset="0"/>
              </a:rPr>
              <a:t>Photo: Google</a:t>
            </a:r>
          </a:p>
        </p:txBody>
      </p:sp>
    </p:spTree>
    <p:extLst>
      <p:ext uri="{BB962C8B-B14F-4D97-AF65-F5344CB8AC3E}">
        <p14:creationId xmlns:p14="http://schemas.microsoft.com/office/powerpoint/2010/main" val="2253686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 Demolition</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 Façade</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 Structural Steel</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 BIM Through AE</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Analysis IV: BIM Through AE</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8" name="TextBox 7"/>
          <p:cNvSpPr txBox="1"/>
          <p:nvPr/>
        </p:nvSpPr>
        <p:spPr>
          <a:xfrm>
            <a:off x="10858500" y="1767472"/>
            <a:ext cx="5715000" cy="3785652"/>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OPP: What do they want?</a:t>
            </a:r>
          </a:p>
          <a:p>
            <a:r>
              <a:rPr lang="en-US" sz="2400" cap="small" dirty="0" smtClean="0">
                <a:solidFill>
                  <a:schemeClr val="tx1">
                    <a:lumMod val="65000"/>
                    <a:lumOff val="35000"/>
                  </a:schemeClr>
                </a:solidFill>
                <a:latin typeface="Myriad Pro" pitchFamily="34" charset="0"/>
              </a:rPr>
              <a:t>Useable models</a:t>
            </a:r>
          </a:p>
          <a:p>
            <a:r>
              <a:rPr lang="en-US" sz="2400" cap="small" dirty="0" smtClean="0">
                <a:solidFill>
                  <a:schemeClr val="tx1">
                    <a:lumMod val="65000"/>
                    <a:lumOff val="35000"/>
                  </a:schemeClr>
                </a:solidFill>
                <a:latin typeface="Myriad Pro" pitchFamily="34" charset="0"/>
              </a:rPr>
              <a:t>Modeling un-modeled buildings and renovations</a:t>
            </a:r>
          </a:p>
          <a:p>
            <a:r>
              <a:rPr lang="en-US" sz="2400" cap="small" dirty="0" smtClean="0">
                <a:solidFill>
                  <a:schemeClr val="tx1">
                    <a:lumMod val="65000"/>
                    <a:lumOff val="35000"/>
                  </a:schemeClr>
                </a:solidFill>
                <a:latin typeface="Myriad Pro" pitchFamily="34" charset="0"/>
              </a:rPr>
              <a:t>425 projects available</a:t>
            </a:r>
          </a:p>
          <a:p>
            <a:r>
              <a:rPr lang="en-US" sz="2400" cap="small" dirty="0" smtClean="0">
                <a:solidFill>
                  <a:schemeClr val="tx1">
                    <a:lumMod val="65000"/>
                    <a:lumOff val="35000"/>
                  </a:schemeClr>
                </a:solidFill>
                <a:latin typeface="Myriad Pro" pitchFamily="34" charset="0"/>
              </a:rPr>
              <a:t>M.E.P. modeled</a:t>
            </a:r>
            <a:r>
              <a:rPr lang="en-US" sz="2400" cap="small" dirty="0">
                <a:solidFill>
                  <a:schemeClr val="tx1">
                    <a:lumMod val="65000"/>
                    <a:lumOff val="35000"/>
                  </a:schemeClr>
                </a:solidFill>
                <a:latin typeface="Myriad Pro" pitchFamily="34" charset="0"/>
              </a:rPr>
              <a:t> </a:t>
            </a:r>
            <a:r>
              <a:rPr lang="en-US" sz="2400" cap="small" dirty="0" smtClean="0">
                <a:solidFill>
                  <a:schemeClr val="tx1">
                    <a:lumMod val="65000"/>
                    <a:lumOff val="35000"/>
                  </a:schemeClr>
                </a:solidFill>
                <a:latin typeface="Myriad Pro" pitchFamily="34" charset="0"/>
              </a:rPr>
              <a:t>accurately</a:t>
            </a:r>
          </a:p>
          <a:p>
            <a:r>
              <a:rPr lang="en-US" sz="2400" cap="small" dirty="0" smtClean="0">
                <a:solidFill>
                  <a:schemeClr val="tx1">
                    <a:lumMod val="65000"/>
                    <a:lumOff val="35000"/>
                  </a:schemeClr>
                </a:solidFill>
                <a:latin typeface="Myriad Pro" pitchFamily="34" charset="0"/>
              </a:rPr>
              <a:t>Exterior modeled to close resemblance (differing opinion available!)</a:t>
            </a:r>
          </a:p>
          <a:p>
            <a:r>
              <a:rPr lang="en-US" sz="2400" cap="small" dirty="0" smtClean="0">
                <a:solidFill>
                  <a:schemeClr val="tx1">
                    <a:lumMod val="65000"/>
                    <a:lumOff val="35000"/>
                  </a:schemeClr>
                </a:solidFill>
                <a:latin typeface="Myriad Pro" pitchFamily="34" charset="0"/>
              </a:rPr>
              <a:t>Spaces need to be representative</a:t>
            </a:r>
          </a:p>
          <a:p>
            <a:endParaRPr lang="en-US" sz="2400" cap="small" dirty="0" smtClean="0">
              <a:solidFill>
                <a:schemeClr val="tx1">
                  <a:lumMod val="65000"/>
                  <a:lumOff val="35000"/>
                </a:schemeClr>
              </a:solidFill>
              <a:latin typeface="Myriad Pro" pitchFamily="34" charset="0"/>
            </a:endParaRPr>
          </a:p>
        </p:txBody>
      </p:sp>
      <p:sp>
        <p:nvSpPr>
          <p:cNvPr id="11" name="TextBox 10"/>
          <p:cNvSpPr txBox="1"/>
          <p:nvPr/>
        </p:nvSpPr>
        <p:spPr>
          <a:xfrm>
            <a:off x="20802600" y="888750"/>
            <a:ext cx="4876800" cy="461665"/>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OPP: Why do they want it</a:t>
            </a:r>
            <a:r>
              <a:rPr lang="en-US" sz="2400" b="1" cap="small" dirty="0" smtClean="0">
                <a:solidFill>
                  <a:schemeClr val="tx1">
                    <a:lumMod val="65000"/>
                    <a:lumOff val="35000"/>
                  </a:schemeClr>
                </a:solidFill>
                <a:latin typeface="Myriad Pro" pitchFamily="34" charset="0"/>
              </a:rPr>
              <a:t>?</a:t>
            </a:r>
            <a:endParaRPr lang="en-US" sz="2400" b="1" cap="small" dirty="0" smtClean="0">
              <a:solidFill>
                <a:schemeClr val="tx1">
                  <a:lumMod val="65000"/>
                  <a:lumOff val="35000"/>
                </a:schemeClr>
              </a:solidFill>
              <a:latin typeface="Myriad Pro" pitchFamily="34" charset="0"/>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Cutout/>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886200" y="1163939"/>
            <a:ext cx="4494213" cy="4494213"/>
          </a:xfrm>
          <a:prstGeom prst="rect">
            <a:avLst/>
          </a:prstGeom>
          <a:noFill/>
          <a:ln w="50800">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467600" y="5392579"/>
            <a:ext cx="1143000" cy="246221"/>
          </a:xfrm>
          <a:prstGeom prst="rect">
            <a:avLst/>
          </a:prstGeom>
          <a:noFill/>
        </p:spPr>
        <p:txBody>
          <a:bodyPr wrap="square" rtlCol="0">
            <a:spAutoFit/>
          </a:bodyPr>
          <a:lstStyle/>
          <a:p>
            <a:r>
              <a:rPr lang="en-US" sz="1000" cap="small" dirty="0" smtClean="0">
                <a:solidFill>
                  <a:schemeClr val="tx1">
                    <a:lumMod val="75000"/>
                    <a:lumOff val="25000"/>
                  </a:schemeClr>
                </a:solidFill>
                <a:latin typeface="Myriad Pro" pitchFamily="34" charset="0"/>
              </a:rPr>
              <a:t>Photo: Google</a:t>
            </a:r>
          </a:p>
        </p:txBody>
      </p:sp>
      <p:graphicFrame>
        <p:nvGraphicFramePr>
          <p:cNvPr id="13" name="Diagram 12"/>
          <p:cNvGraphicFramePr/>
          <p:nvPr>
            <p:extLst>
              <p:ext uri="{D42A27DB-BD31-4B8C-83A1-F6EECF244321}">
                <p14:modId xmlns:p14="http://schemas.microsoft.com/office/powerpoint/2010/main" val="2340913428"/>
              </p:ext>
            </p:extLst>
          </p:nvPr>
        </p:nvGraphicFramePr>
        <p:xfrm>
          <a:off x="19812000" y="1800737"/>
          <a:ext cx="5486400" cy="3200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1996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 Demolition</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 Façade</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 Structural Steel</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 BIM Through AE</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Analysis IV: BIM Through AE</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8" name="TextBox 7"/>
          <p:cNvSpPr txBox="1"/>
          <p:nvPr/>
        </p:nvSpPr>
        <p:spPr>
          <a:xfrm>
            <a:off x="10858500" y="2404408"/>
            <a:ext cx="5715000" cy="1938992"/>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PSU AE</a:t>
            </a:r>
          </a:p>
          <a:p>
            <a:r>
              <a:rPr lang="en-US" sz="2400" cap="small" dirty="0" smtClean="0">
                <a:solidFill>
                  <a:schemeClr val="tx1">
                    <a:lumMod val="65000"/>
                    <a:lumOff val="35000"/>
                  </a:schemeClr>
                </a:solidFill>
                <a:latin typeface="Myriad Pro" pitchFamily="34" charset="0"/>
              </a:rPr>
              <a:t>Education is number 1; no intrusions</a:t>
            </a:r>
          </a:p>
          <a:p>
            <a:r>
              <a:rPr lang="en-US" sz="2400" cap="small" dirty="0" smtClean="0">
                <a:solidFill>
                  <a:schemeClr val="tx1">
                    <a:lumMod val="65000"/>
                    <a:lumOff val="35000"/>
                  </a:schemeClr>
                </a:solidFill>
                <a:latin typeface="Myriad Pro" pitchFamily="34" charset="0"/>
              </a:rPr>
              <a:t>No tedious modeling; no benefit</a:t>
            </a:r>
          </a:p>
          <a:p>
            <a:r>
              <a:rPr lang="en-US" sz="2400" cap="small" dirty="0" smtClean="0">
                <a:solidFill>
                  <a:schemeClr val="tx1">
                    <a:lumMod val="65000"/>
                    <a:lumOff val="35000"/>
                  </a:schemeClr>
                </a:solidFill>
                <a:latin typeface="Myriad Pro" pitchFamily="34" charset="0"/>
              </a:rPr>
              <a:t>Equal learning opportunity</a:t>
            </a:r>
            <a:endParaRPr lang="en-US" sz="2400"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Must be related to classwork</a:t>
            </a:r>
          </a:p>
        </p:txBody>
      </p:sp>
      <p:sp>
        <p:nvSpPr>
          <p:cNvPr id="13" name="TextBox 12"/>
          <p:cNvSpPr txBox="1"/>
          <p:nvPr/>
        </p:nvSpPr>
        <p:spPr>
          <a:xfrm>
            <a:off x="19202400" y="762000"/>
            <a:ext cx="7467600" cy="5262979"/>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Dual-benefit Approach</a:t>
            </a:r>
          </a:p>
          <a:p>
            <a:r>
              <a:rPr lang="en-US" sz="2400" cap="small" dirty="0" smtClean="0">
                <a:solidFill>
                  <a:schemeClr val="tx1">
                    <a:lumMod val="65000"/>
                    <a:lumOff val="35000"/>
                  </a:schemeClr>
                </a:solidFill>
                <a:latin typeface="Myriad Pro" pitchFamily="34" charset="0"/>
              </a:rPr>
              <a:t>Fully integrated approach – 2</a:t>
            </a:r>
            <a:r>
              <a:rPr lang="en-US" sz="2400" cap="small" baseline="30000" dirty="0" smtClean="0">
                <a:solidFill>
                  <a:schemeClr val="tx1">
                    <a:lumMod val="65000"/>
                    <a:lumOff val="35000"/>
                  </a:schemeClr>
                </a:solidFill>
                <a:latin typeface="Myriad Pro" pitchFamily="34" charset="0"/>
              </a:rPr>
              <a:t>nd</a:t>
            </a:r>
            <a:r>
              <a:rPr lang="en-US" sz="2400" cap="small" dirty="0" smtClean="0">
                <a:solidFill>
                  <a:schemeClr val="tx1">
                    <a:lumMod val="65000"/>
                    <a:lumOff val="35000"/>
                  </a:schemeClr>
                </a:solidFill>
                <a:latin typeface="Myriad Pro" pitchFamily="34" charset="0"/>
              </a:rPr>
              <a:t> to 3</a:t>
            </a:r>
            <a:r>
              <a:rPr lang="en-US" sz="2400" cap="small" baseline="30000" dirty="0" smtClean="0">
                <a:solidFill>
                  <a:schemeClr val="tx1">
                    <a:lumMod val="65000"/>
                    <a:lumOff val="35000"/>
                  </a:schemeClr>
                </a:solidFill>
                <a:latin typeface="Myriad Pro" pitchFamily="34" charset="0"/>
              </a:rPr>
              <a:t>rd</a:t>
            </a:r>
            <a:r>
              <a:rPr lang="en-US" sz="2400" cap="small" dirty="0" smtClean="0">
                <a:solidFill>
                  <a:schemeClr val="tx1">
                    <a:lumMod val="65000"/>
                    <a:lumOff val="35000"/>
                  </a:schemeClr>
                </a:solidFill>
                <a:latin typeface="Myriad Pro" pitchFamily="34" charset="0"/>
              </a:rPr>
              <a:t> year</a:t>
            </a:r>
          </a:p>
          <a:p>
            <a:r>
              <a:rPr lang="en-US" sz="2400" cap="small" dirty="0" smtClean="0">
                <a:solidFill>
                  <a:schemeClr val="tx1">
                    <a:lumMod val="65000"/>
                    <a:lumOff val="35000"/>
                  </a:schemeClr>
                </a:solidFill>
                <a:latin typeface="Myriad Pro" pitchFamily="34" charset="0"/>
              </a:rPr>
              <a:t>Exterior and interior spaces modeled in 2</a:t>
            </a:r>
            <a:r>
              <a:rPr lang="en-US" sz="2400" cap="small" baseline="30000" dirty="0" smtClean="0">
                <a:solidFill>
                  <a:schemeClr val="tx1">
                    <a:lumMod val="65000"/>
                    <a:lumOff val="35000"/>
                  </a:schemeClr>
                </a:solidFill>
                <a:latin typeface="Myriad Pro" pitchFamily="34" charset="0"/>
              </a:rPr>
              <a:t>nd</a:t>
            </a:r>
            <a:r>
              <a:rPr lang="en-US" sz="2400" cap="small" dirty="0" smtClean="0">
                <a:solidFill>
                  <a:schemeClr val="tx1">
                    <a:lumMod val="65000"/>
                    <a:lumOff val="35000"/>
                  </a:schemeClr>
                </a:solidFill>
                <a:latin typeface="Myriad Pro" pitchFamily="34" charset="0"/>
              </a:rPr>
              <a:t> year</a:t>
            </a:r>
          </a:p>
          <a:p>
            <a:endParaRPr lang="en-US" sz="2400" cap="small" dirty="0" smtClean="0">
              <a:solidFill>
                <a:schemeClr val="tx1">
                  <a:lumMod val="65000"/>
                  <a:lumOff val="35000"/>
                </a:schemeClr>
              </a:solidFill>
              <a:latin typeface="Myriad Pro" pitchFamily="34" charset="0"/>
            </a:endParaRPr>
          </a:p>
          <a:p>
            <a:r>
              <a:rPr lang="en-US" sz="2400" b="1" cap="small" dirty="0" smtClean="0">
                <a:solidFill>
                  <a:schemeClr val="tx1">
                    <a:lumMod val="65000"/>
                    <a:lumOff val="35000"/>
                  </a:schemeClr>
                </a:solidFill>
                <a:latin typeface="Myriad Pro" pitchFamily="34" charset="0"/>
              </a:rPr>
              <a:t>3</a:t>
            </a:r>
            <a:r>
              <a:rPr lang="en-US" sz="2400" b="1" cap="small" baseline="30000" dirty="0" smtClean="0">
                <a:solidFill>
                  <a:schemeClr val="tx1">
                    <a:lumMod val="65000"/>
                    <a:lumOff val="35000"/>
                  </a:schemeClr>
                </a:solidFill>
                <a:latin typeface="Myriad Pro" pitchFamily="34" charset="0"/>
              </a:rPr>
              <a:t>rd</a:t>
            </a:r>
            <a:r>
              <a:rPr lang="en-US" sz="2400" b="1" cap="small" dirty="0" smtClean="0">
                <a:solidFill>
                  <a:schemeClr val="tx1">
                    <a:lumMod val="65000"/>
                    <a:lumOff val="35000"/>
                  </a:schemeClr>
                </a:solidFill>
                <a:latin typeface="Myriad Pro" pitchFamily="34" charset="0"/>
              </a:rPr>
              <a:t> year:</a:t>
            </a:r>
          </a:p>
          <a:p>
            <a:r>
              <a:rPr lang="en-US" sz="2400" cap="small" dirty="0" smtClean="0">
                <a:solidFill>
                  <a:schemeClr val="tx1">
                    <a:lumMod val="65000"/>
                    <a:lumOff val="35000"/>
                  </a:schemeClr>
                </a:solidFill>
                <a:latin typeface="Myriad Pro" pitchFamily="34" charset="0"/>
              </a:rPr>
              <a:t>Structural class: model structure and use in STAAD</a:t>
            </a:r>
          </a:p>
          <a:p>
            <a:r>
              <a:rPr lang="en-US" sz="2400" cap="small" dirty="0" smtClean="0">
                <a:solidFill>
                  <a:schemeClr val="tx1">
                    <a:lumMod val="65000"/>
                    <a:lumOff val="35000"/>
                  </a:schemeClr>
                </a:solidFill>
                <a:latin typeface="Myriad Pro" pitchFamily="34" charset="0"/>
              </a:rPr>
              <a:t>Mechanical class: model mechanical equipment and use if necessary</a:t>
            </a:r>
          </a:p>
          <a:p>
            <a:r>
              <a:rPr lang="en-US" sz="2400" cap="small" dirty="0" smtClean="0">
                <a:solidFill>
                  <a:schemeClr val="tx1">
                    <a:lumMod val="65000"/>
                    <a:lumOff val="35000"/>
                  </a:schemeClr>
                </a:solidFill>
                <a:latin typeface="Myriad Pro" pitchFamily="34" charset="0"/>
              </a:rPr>
              <a:t>Electrical Class: model electrical equipment and light fixtures</a:t>
            </a:r>
          </a:p>
          <a:p>
            <a:r>
              <a:rPr lang="en-US" sz="2400" cap="small" dirty="0" smtClean="0">
                <a:solidFill>
                  <a:schemeClr val="tx1">
                    <a:lumMod val="65000"/>
                    <a:lumOff val="35000"/>
                  </a:schemeClr>
                </a:solidFill>
                <a:latin typeface="Myriad Pro" pitchFamily="34" charset="0"/>
              </a:rPr>
              <a:t>CM class: perform BIM integration to put models together</a:t>
            </a:r>
          </a:p>
          <a:p>
            <a:r>
              <a:rPr lang="en-US" sz="2400" cap="small" dirty="0" smtClean="0">
                <a:solidFill>
                  <a:schemeClr val="tx1">
                    <a:lumMod val="65000"/>
                    <a:lumOff val="35000"/>
                  </a:schemeClr>
                </a:solidFill>
                <a:latin typeface="Myriad Pro" pitchFamily="34" charset="0"/>
              </a:rPr>
              <a:t>Acoustics can also be integrated</a:t>
            </a:r>
          </a:p>
          <a:p>
            <a:endParaRPr lang="en-US" sz="2400"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4</a:t>
            </a:r>
            <a:r>
              <a:rPr lang="en-US" sz="2400" cap="small" baseline="30000" dirty="0" smtClean="0">
                <a:solidFill>
                  <a:schemeClr val="tx1">
                    <a:lumMod val="65000"/>
                    <a:lumOff val="35000"/>
                  </a:schemeClr>
                </a:solidFill>
                <a:latin typeface="Myriad Pro" pitchFamily="34" charset="0"/>
              </a:rPr>
              <a:t>th</a:t>
            </a:r>
            <a:r>
              <a:rPr lang="en-US" sz="2400" cap="small" dirty="0" smtClean="0">
                <a:solidFill>
                  <a:schemeClr val="tx1">
                    <a:lumMod val="65000"/>
                    <a:lumOff val="35000"/>
                  </a:schemeClr>
                </a:solidFill>
                <a:latin typeface="Myriad Pro" pitchFamily="34" charset="0"/>
              </a:rPr>
              <a:t> year: if also integrated, could be used for data</a:t>
            </a:r>
          </a:p>
        </p:txBody>
      </p:sp>
      <p:graphicFrame>
        <p:nvGraphicFramePr>
          <p:cNvPr id="15" name="Diagram 14"/>
          <p:cNvGraphicFramePr/>
          <p:nvPr>
            <p:extLst>
              <p:ext uri="{D42A27DB-BD31-4B8C-83A1-F6EECF244321}">
                <p14:modId xmlns:p14="http://schemas.microsoft.com/office/powerpoint/2010/main" val="2801328931"/>
              </p:ext>
            </p:extLst>
          </p:nvPr>
        </p:nvGraphicFramePr>
        <p:xfrm>
          <a:off x="3505200" y="1773704"/>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707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1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Project Background</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11" name="TextBox 10"/>
          <p:cNvSpPr txBox="1"/>
          <p:nvPr/>
        </p:nvSpPr>
        <p:spPr>
          <a:xfrm>
            <a:off x="9296400" y="2453712"/>
            <a:ext cx="3200400" cy="2893100"/>
          </a:xfrm>
          <a:prstGeom prst="rect">
            <a:avLst/>
          </a:prstGeom>
          <a:noFill/>
        </p:spPr>
        <p:txBody>
          <a:bodyPr wrap="square" rtlCol="0">
            <a:spAutoFit/>
          </a:bodyPr>
          <a:lstStyle/>
          <a:p>
            <a:pPr algn="r"/>
            <a:r>
              <a:rPr lang="en-US" sz="2400" b="1" cap="small" dirty="0" smtClean="0">
                <a:solidFill>
                  <a:schemeClr val="tx1">
                    <a:lumMod val="65000"/>
                    <a:lumOff val="35000"/>
                  </a:schemeClr>
                </a:solidFill>
                <a:latin typeface="Myriad Pro" pitchFamily="34" charset="0"/>
              </a:rPr>
              <a:t>Building Summary</a:t>
            </a:r>
          </a:p>
          <a:p>
            <a:pPr algn="r"/>
            <a:r>
              <a:rPr lang="en-US" sz="2000" cap="small" dirty="0" smtClean="0">
                <a:solidFill>
                  <a:schemeClr val="tx1">
                    <a:lumMod val="65000"/>
                    <a:lumOff val="35000"/>
                  </a:schemeClr>
                </a:solidFill>
                <a:latin typeface="Myriad Pro" pitchFamily="34" charset="0"/>
              </a:rPr>
              <a:t>Department</a:t>
            </a:r>
          </a:p>
          <a:p>
            <a:pPr algn="r"/>
            <a:r>
              <a:rPr lang="en-US" sz="2000" cap="small" dirty="0" smtClean="0">
                <a:solidFill>
                  <a:schemeClr val="tx1">
                    <a:lumMod val="65000"/>
                    <a:lumOff val="35000"/>
                  </a:schemeClr>
                </a:solidFill>
                <a:latin typeface="Myriad Pro" pitchFamily="34" charset="0"/>
              </a:rPr>
              <a:t>Budget</a:t>
            </a:r>
          </a:p>
          <a:p>
            <a:pPr algn="r"/>
            <a:r>
              <a:rPr lang="en-US" sz="2000" cap="small" dirty="0" smtClean="0">
                <a:solidFill>
                  <a:schemeClr val="tx1">
                    <a:lumMod val="65000"/>
                    <a:lumOff val="35000"/>
                  </a:schemeClr>
                </a:solidFill>
                <a:latin typeface="Myriad Pro" pitchFamily="34" charset="0"/>
              </a:rPr>
              <a:t>Size</a:t>
            </a:r>
          </a:p>
          <a:p>
            <a:pPr algn="r"/>
            <a:r>
              <a:rPr lang="en-US" sz="2000" cap="small" dirty="0" smtClean="0">
                <a:solidFill>
                  <a:schemeClr val="tx1">
                    <a:lumMod val="65000"/>
                    <a:lumOff val="35000"/>
                  </a:schemeClr>
                </a:solidFill>
                <a:latin typeface="Myriad Pro" pitchFamily="34" charset="0"/>
              </a:rPr>
              <a:t>Time</a:t>
            </a:r>
          </a:p>
          <a:p>
            <a:pPr algn="r"/>
            <a:r>
              <a:rPr lang="en-US" sz="2000" cap="small" dirty="0" smtClean="0">
                <a:solidFill>
                  <a:schemeClr val="tx1">
                    <a:lumMod val="65000"/>
                    <a:lumOff val="35000"/>
                  </a:schemeClr>
                </a:solidFill>
                <a:latin typeface="Myriad Pro" pitchFamily="34" charset="0"/>
              </a:rPr>
              <a:t> Project Delivery Method</a:t>
            </a:r>
          </a:p>
          <a:p>
            <a:pPr algn="r"/>
            <a:r>
              <a:rPr lang="en-US" sz="2000" cap="small" dirty="0" smtClean="0">
                <a:solidFill>
                  <a:schemeClr val="tx1">
                    <a:lumMod val="65000"/>
                    <a:lumOff val="35000"/>
                  </a:schemeClr>
                </a:solidFill>
                <a:latin typeface="Myriad Pro" pitchFamily="34" charset="0"/>
              </a:rPr>
              <a:t>Classification</a:t>
            </a:r>
          </a:p>
          <a:p>
            <a:pPr algn="r"/>
            <a:endParaRPr lang="en-US" sz="1400" cap="small" dirty="0">
              <a:solidFill>
                <a:schemeClr val="tx1">
                  <a:lumMod val="65000"/>
                  <a:lumOff val="35000"/>
                </a:schemeClr>
              </a:solidFill>
              <a:latin typeface="Myriad Pro" pitchFamily="34" charset="0"/>
            </a:endParaRPr>
          </a:p>
          <a:p>
            <a:endParaRPr lang="en-US" sz="2400" b="1" cap="small" dirty="0" smtClean="0">
              <a:solidFill>
                <a:schemeClr val="tx1">
                  <a:lumMod val="65000"/>
                  <a:lumOff val="35000"/>
                </a:schemeClr>
              </a:solidFill>
              <a:latin typeface="Myriad Pro" pitchFamily="34" charset="0"/>
            </a:endParaRPr>
          </a:p>
        </p:txBody>
      </p:sp>
      <p:sp>
        <p:nvSpPr>
          <p:cNvPr id="16" name="TextBox 15"/>
          <p:cNvSpPr txBox="1"/>
          <p:nvPr/>
        </p:nvSpPr>
        <p:spPr>
          <a:xfrm>
            <a:off x="12877800" y="2430720"/>
            <a:ext cx="5257800" cy="2369880"/>
          </a:xfrm>
          <a:prstGeom prst="rect">
            <a:avLst/>
          </a:prstGeom>
          <a:noFill/>
        </p:spPr>
        <p:txBody>
          <a:bodyPr wrap="square" rtlCol="0">
            <a:spAutoFit/>
          </a:bodyPr>
          <a:lstStyle/>
          <a:p>
            <a:endParaRPr lang="en-US" sz="2400" cap="small" dirty="0" smtClean="0">
              <a:solidFill>
                <a:schemeClr val="tx1">
                  <a:lumMod val="65000"/>
                  <a:lumOff val="35000"/>
                </a:schemeClr>
              </a:solidFill>
              <a:latin typeface="Myriad Pro" pitchFamily="34" charset="0"/>
            </a:endParaRPr>
          </a:p>
          <a:p>
            <a:r>
              <a:rPr lang="en-US" sz="2000" cap="small" dirty="0" smtClean="0">
                <a:solidFill>
                  <a:schemeClr val="tx1">
                    <a:lumMod val="65000"/>
                    <a:lumOff val="35000"/>
                  </a:schemeClr>
                </a:solidFill>
                <a:latin typeface="Myriad Pro" pitchFamily="34" charset="0"/>
              </a:rPr>
              <a:t>Department of Psychology at PSU</a:t>
            </a:r>
          </a:p>
          <a:p>
            <a:r>
              <a:rPr lang="en-US" sz="2000" cap="small" dirty="0" smtClean="0">
                <a:solidFill>
                  <a:schemeClr val="tx1">
                    <a:lumMod val="65000"/>
                    <a:lumOff val="35000"/>
                  </a:schemeClr>
                </a:solidFill>
                <a:latin typeface="Myriad Pro" pitchFamily="34" charset="0"/>
              </a:rPr>
              <a:t>~$26.1 Million </a:t>
            </a:r>
            <a:r>
              <a:rPr lang="en-US" sz="1400" cap="small" dirty="0" smtClean="0">
                <a:solidFill>
                  <a:schemeClr val="tx1">
                    <a:lumMod val="65000"/>
                    <a:lumOff val="35000"/>
                  </a:schemeClr>
                </a:solidFill>
                <a:latin typeface="Myriad Pro" pitchFamily="34" charset="0"/>
              </a:rPr>
              <a:t>State Funds Included</a:t>
            </a:r>
          </a:p>
          <a:p>
            <a:r>
              <a:rPr lang="en-US" sz="2000" cap="small" dirty="0" smtClean="0">
                <a:solidFill>
                  <a:schemeClr val="tx1">
                    <a:lumMod val="65000"/>
                    <a:lumOff val="35000"/>
                  </a:schemeClr>
                </a:solidFill>
                <a:latin typeface="Myriad Pro" pitchFamily="34" charset="0"/>
              </a:rPr>
              <a:t>57,000 SF addition + 16,000 SF North Wing</a:t>
            </a:r>
          </a:p>
          <a:p>
            <a:r>
              <a:rPr lang="en-US" sz="2000" cap="small" dirty="0" smtClean="0">
                <a:solidFill>
                  <a:schemeClr val="tx1">
                    <a:lumMod val="65000"/>
                    <a:lumOff val="35000"/>
                  </a:schemeClr>
                </a:solidFill>
                <a:latin typeface="Myriad Pro" pitchFamily="34" charset="0"/>
              </a:rPr>
              <a:t>June 2010 to January 2012</a:t>
            </a:r>
          </a:p>
          <a:p>
            <a:r>
              <a:rPr lang="en-US" sz="2000" cap="small" dirty="0" smtClean="0">
                <a:solidFill>
                  <a:schemeClr val="tx1">
                    <a:lumMod val="65000"/>
                    <a:lumOff val="35000"/>
                  </a:schemeClr>
                </a:solidFill>
                <a:latin typeface="Myriad Pro" pitchFamily="34" charset="0"/>
              </a:rPr>
              <a:t>Design Bid Build</a:t>
            </a:r>
            <a:endParaRPr lang="en-US" sz="2400" b="1" cap="small" dirty="0">
              <a:solidFill>
                <a:schemeClr val="tx1">
                  <a:lumMod val="65000"/>
                  <a:lumOff val="35000"/>
                </a:schemeClr>
              </a:solidFill>
              <a:latin typeface="Myriad Pro" pitchFamily="34" charset="0"/>
            </a:endParaRPr>
          </a:p>
          <a:p>
            <a:r>
              <a:rPr lang="en-US" sz="2000" cap="small" dirty="0" smtClean="0">
                <a:solidFill>
                  <a:schemeClr val="tx1">
                    <a:lumMod val="65000"/>
                    <a:lumOff val="35000"/>
                  </a:schemeClr>
                </a:solidFill>
                <a:latin typeface="Myriad Pro" pitchFamily="34" charset="0"/>
              </a:rPr>
              <a:t>B (Business)</a:t>
            </a:r>
            <a:endParaRPr lang="en-US" sz="2000" cap="small" dirty="0">
              <a:solidFill>
                <a:schemeClr val="tx1">
                  <a:lumMod val="65000"/>
                  <a:lumOff val="35000"/>
                </a:schemeClr>
              </a:solidFill>
              <a:latin typeface="Myriad Pro" pitchFamily="34" charset="0"/>
            </a:endParaRPr>
          </a:p>
        </p:txBody>
      </p:sp>
      <p:sp>
        <p:nvSpPr>
          <p:cNvPr id="17" name="L-Shape 16"/>
          <p:cNvSpPr/>
          <p:nvPr/>
        </p:nvSpPr>
        <p:spPr>
          <a:xfrm rot="10800000">
            <a:off x="12725400" y="2590800"/>
            <a:ext cx="5105400" cy="1752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9" name="TextBox 8"/>
          <p:cNvSpPr txBox="1"/>
          <p:nvPr/>
        </p:nvSpPr>
        <p:spPr>
          <a:xfrm>
            <a:off x="3657600" y="2445365"/>
            <a:ext cx="5105400" cy="21236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Building Systems</a:t>
            </a:r>
          </a:p>
          <a:p>
            <a:r>
              <a:rPr lang="en-US" sz="1800" cap="small" dirty="0" smtClean="0">
                <a:solidFill>
                  <a:schemeClr val="tx1">
                    <a:lumMod val="65000"/>
                    <a:lumOff val="35000"/>
                  </a:schemeClr>
                </a:solidFill>
                <a:latin typeface="Myriad Pro" pitchFamily="34" charset="0"/>
              </a:rPr>
              <a:t>Steel structure</a:t>
            </a:r>
          </a:p>
          <a:p>
            <a:r>
              <a:rPr lang="en-US" sz="1800" cap="small" dirty="0" smtClean="0">
                <a:solidFill>
                  <a:schemeClr val="tx1">
                    <a:lumMod val="65000"/>
                    <a:lumOff val="35000"/>
                  </a:schemeClr>
                </a:solidFill>
                <a:latin typeface="Myriad Pro" pitchFamily="34" charset="0"/>
              </a:rPr>
              <a:t>Laterally braced frames</a:t>
            </a:r>
          </a:p>
          <a:p>
            <a:r>
              <a:rPr lang="en-US" sz="1800" cap="small" dirty="0" smtClean="0">
                <a:solidFill>
                  <a:schemeClr val="tx1">
                    <a:lumMod val="65000"/>
                    <a:lumOff val="35000"/>
                  </a:schemeClr>
                </a:solidFill>
                <a:latin typeface="Myriad Pro" pitchFamily="34" charset="0"/>
              </a:rPr>
              <a:t>Basement houses mechanical equipment</a:t>
            </a:r>
          </a:p>
          <a:p>
            <a:r>
              <a:rPr lang="en-US" sz="1800" cap="small" dirty="0" smtClean="0">
                <a:solidFill>
                  <a:schemeClr val="tx1">
                    <a:lumMod val="65000"/>
                    <a:lumOff val="35000"/>
                  </a:schemeClr>
                </a:solidFill>
                <a:latin typeface="Myriad Pro" pitchFamily="34" charset="0"/>
              </a:rPr>
              <a:t>Brick veneer façade + aluminum panels &amp; glazing</a:t>
            </a:r>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Ground level glass curtain wall</a:t>
            </a:r>
          </a:p>
          <a:p>
            <a:r>
              <a:rPr lang="en-US" sz="1800" cap="small" dirty="0" smtClean="0">
                <a:solidFill>
                  <a:schemeClr val="tx1">
                    <a:lumMod val="65000"/>
                    <a:lumOff val="35000"/>
                  </a:schemeClr>
                </a:solidFill>
                <a:latin typeface="Myriad Pro" pitchFamily="34" charset="0"/>
              </a:rPr>
              <a:t>Underpinning required for existing structure</a:t>
            </a:r>
            <a:endParaRPr lang="en-US" sz="1800" cap="small" dirty="0">
              <a:solidFill>
                <a:schemeClr val="tx1">
                  <a:lumMod val="65000"/>
                  <a:lumOff val="35000"/>
                </a:schemeClr>
              </a:solidFill>
              <a:latin typeface="Myriad Pro" pitchFamily="34" charset="0"/>
            </a:endParaRPr>
          </a:p>
        </p:txBody>
      </p:sp>
      <p:sp>
        <p:nvSpPr>
          <p:cNvPr id="13" name="TextBox 12"/>
          <p:cNvSpPr txBox="1"/>
          <p:nvPr/>
        </p:nvSpPr>
        <p:spPr>
          <a:xfrm>
            <a:off x="23545800" y="304800"/>
            <a:ext cx="5562600" cy="461665"/>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Building Site &amp; Bracing</a:t>
            </a:r>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18942050" y="422428"/>
            <a:ext cx="4295140" cy="2481580"/>
          </a:xfrm>
          <a:prstGeom prst="rect">
            <a:avLst/>
          </a:prstGeom>
          <a:ln w="25400">
            <a:solidFill>
              <a:schemeClr val="tx1"/>
            </a:solidFill>
          </a:ln>
        </p:spPr>
      </p:pic>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18942050" y="3207841"/>
            <a:ext cx="5289550" cy="3042920"/>
          </a:xfrm>
          <a:prstGeom prst="rect">
            <a:avLst/>
          </a:prstGeom>
          <a:ln w="25400">
            <a:solidFill>
              <a:srgbClr val="000000"/>
            </a:solidFill>
          </a:ln>
        </p:spPr>
      </p:pic>
      <p:sp>
        <p:nvSpPr>
          <p:cNvPr id="18" name="TextBox 17"/>
          <p:cNvSpPr txBox="1"/>
          <p:nvPr/>
        </p:nvSpPr>
        <p:spPr>
          <a:xfrm>
            <a:off x="23241000" y="6250761"/>
            <a:ext cx="1143000" cy="246221"/>
          </a:xfrm>
          <a:prstGeom prst="rect">
            <a:avLst/>
          </a:prstGeom>
          <a:noFill/>
        </p:spPr>
        <p:txBody>
          <a:bodyPr wrap="square" rtlCol="0">
            <a:spAutoFit/>
          </a:bodyPr>
          <a:lstStyle/>
          <a:p>
            <a:r>
              <a:rPr lang="en-US" sz="1000" cap="small" dirty="0" smtClean="0">
                <a:solidFill>
                  <a:schemeClr val="tx1">
                    <a:lumMod val="75000"/>
                    <a:lumOff val="25000"/>
                  </a:schemeClr>
                </a:solidFill>
                <a:latin typeface="Myriad Pro" pitchFamily="34" charset="0"/>
              </a:rPr>
              <a:t>Photo: Bing Maps</a:t>
            </a:r>
          </a:p>
        </p:txBody>
      </p:sp>
      <p:sp>
        <p:nvSpPr>
          <p:cNvPr id="19" name="TextBox 18"/>
          <p:cNvSpPr txBox="1"/>
          <p:nvPr/>
        </p:nvSpPr>
        <p:spPr>
          <a:xfrm>
            <a:off x="22250400" y="2941915"/>
            <a:ext cx="1143000" cy="246221"/>
          </a:xfrm>
          <a:prstGeom prst="rect">
            <a:avLst/>
          </a:prstGeom>
          <a:noFill/>
        </p:spPr>
        <p:txBody>
          <a:bodyPr wrap="square" rtlCol="0">
            <a:spAutoFit/>
          </a:bodyPr>
          <a:lstStyle/>
          <a:p>
            <a:r>
              <a:rPr lang="en-US" sz="1000" cap="small" dirty="0" smtClean="0">
                <a:solidFill>
                  <a:schemeClr val="tx1">
                    <a:lumMod val="75000"/>
                    <a:lumOff val="25000"/>
                  </a:schemeClr>
                </a:solidFill>
                <a:latin typeface="Myriad Pro" pitchFamily="34" charset="0"/>
              </a:rPr>
              <a:t>Photo: Bing Maps</a:t>
            </a: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219" t="20971" r="66875" b="7483"/>
          <a:stretch/>
        </p:blipFill>
        <p:spPr bwMode="auto">
          <a:xfrm>
            <a:off x="24765000" y="1066799"/>
            <a:ext cx="2133600" cy="5215467"/>
          </a:xfrm>
          <a:prstGeom prst="rect">
            <a:avLst/>
          </a:prstGeom>
          <a:noFill/>
          <a:ln w="2857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 Demolition</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 Façade</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 Structural Steel</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 BIM Through AE</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Analysis IV: BIM Through AE</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8" name="TextBox 7"/>
          <p:cNvSpPr txBox="1"/>
          <p:nvPr/>
        </p:nvSpPr>
        <p:spPr>
          <a:xfrm>
            <a:off x="3657600" y="1826182"/>
            <a:ext cx="5715000" cy="304698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Challenges</a:t>
            </a:r>
          </a:p>
          <a:p>
            <a:r>
              <a:rPr lang="en-US" sz="2400" cap="small" dirty="0" smtClean="0">
                <a:solidFill>
                  <a:schemeClr val="tx1">
                    <a:lumMod val="65000"/>
                    <a:lumOff val="35000"/>
                  </a:schemeClr>
                </a:solidFill>
                <a:latin typeface="Myriad Pro" pitchFamily="34" charset="0"/>
              </a:rPr>
              <a:t>Value 3d model vs. BIM model</a:t>
            </a:r>
          </a:p>
          <a:p>
            <a:r>
              <a:rPr lang="en-US" sz="2400" cap="small" dirty="0" smtClean="0">
                <a:solidFill>
                  <a:schemeClr val="tx1">
                    <a:lumMod val="65000"/>
                    <a:lumOff val="35000"/>
                  </a:schemeClr>
                </a:solidFill>
                <a:latin typeface="Myriad Pro" pitchFamily="34" charset="0"/>
              </a:rPr>
              <a:t>Trial and error suffered unusual fate</a:t>
            </a:r>
          </a:p>
          <a:p>
            <a:r>
              <a:rPr lang="en-US" sz="2400" cap="small" dirty="0" smtClean="0">
                <a:solidFill>
                  <a:schemeClr val="tx1">
                    <a:lumMod val="65000"/>
                    <a:lumOff val="35000"/>
                  </a:schemeClr>
                </a:solidFill>
                <a:latin typeface="Myriad Pro" pitchFamily="34" charset="0"/>
              </a:rPr>
              <a:t>Very optimistic</a:t>
            </a:r>
          </a:p>
          <a:p>
            <a:r>
              <a:rPr lang="en-US" sz="2400" cap="small" dirty="0" smtClean="0">
                <a:solidFill>
                  <a:schemeClr val="tx1">
                    <a:lumMod val="65000"/>
                    <a:lumOff val="35000"/>
                  </a:schemeClr>
                </a:solidFill>
                <a:latin typeface="Myriad Pro" pitchFamily="34" charset="0"/>
              </a:rPr>
              <a:t>Too many constraints</a:t>
            </a:r>
          </a:p>
          <a:p>
            <a:r>
              <a:rPr lang="en-US" sz="2400" cap="small" dirty="0" smtClean="0">
                <a:solidFill>
                  <a:schemeClr val="tx1">
                    <a:lumMod val="65000"/>
                    <a:lumOff val="35000"/>
                  </a:schemeClr>
                </a:solidFill>
                <a:latin typeface="Myriad Pro" pitchFamily="34" charset="0"/>
              </a:rPr>
              <a:t>Lost investments</a:t>
            </a:r>
          </a:p>
          <a:p>
            <a:r>
              <a:rPr lang="en-US" sz="2400" cap="small" dirty="0" smtClean="0">
                <a:solidFill>
                  <a:schemeClr val="tx1">
                    <a:lumMod val="65000"/>
                    <a:lumOff val="35000"/>
                  </a:schemeClr>
                </a:solidFill>
                <a:latin typeface="Myriad Pro" pitchFamily="34" charset="0"/>
              </a:rPr>
              <a:t>Off-limits buildings</a:t>
            </a:r>
          </a:p>
          <a:p>
            <a:endParaRPr lang="en-US" sz="2400" cap="small" dirty="0" smtClean="0">
              <a:solidFill>
                <a:schemeClr val="tx1">
                  <a:lumMod val="65000"/>
                  <a:lumOff val="35000"/>
                </a:schemeClr>
              </a:solidFill>
              <a:latin typeface="Myriad Pro" pitchFamily="34" charset="0"/>
            </a:endParaRPr>
          </a:p>
        </p:txBody>
      </p:sp>
      <p:sp>
        <p:nvSpPr>
          <p:cNvPr id="9" name="TextBox 8"/>
          <p:cNvSpPr txBox="1"/>
          <p:nvPr/>
        </p:nvSpPr>
        <p:spPr>
          <a:xfrm>
            <a:off x="11658600" y="3124200"/>
            <a:ext cx="5448300" cy="1938992"/>
          </a:xfrm>
          <a:prstGeom prst="rect">
            <a:avLst/>
          </a:prstGeom>
          <a:noFill/>
        </p:spPr>
        <p:txBody>
          <a:bodyPr wrap="square" rtlCol="0">
            <a:spAutoFit/>
          </a:bodyPr>
          <a:lstStyle/>
          <a:p>
            <a:r>
              <a:rPr lang="en-US" sz="2400" cap="small" dirty="0" smtClean="0">
                <a:solidFill>
                  <a:schemeClr val="tx1">
                    <a:lumMod val="65000"/>
                    <a:lumOff val="35000"/>
                  </a:schemeClr>
                </a:solidFill>
                <a:latin typeface="Myriad Pro" pitchFamily="34" charset="0"/>
              </a:rPr>
              <a:t>OPP in full control</a:t>
            </a:r>
          </a:p>
          <a:p>
            <a:r>
              <a:rPr lang="en-US" sz="2400" cap="small" dirty="0" smtClean="0">
                <a:solidFill>
                  <a:schemeClr val="tx1">
                    <a:lumMod val="65000"/>
                    <a:lumOff val="35000"/>
                  </a:schemeClr>
                </a:solidFill>
                <a:latin typeface="Myriad Pro" pitchFamily="34" charset="0"/>
              </a:rPr>
              <a:t>Students benefit form pay and experience</a:t>
            </a:r>
          </a:p>
          <a:p>
            <a:r>
              <a:rPr lang="en-US" sz="2400" cap="small" dirty="0" smtClean="0">
                <a:solidFill>
                  <a:schemeClr val="tx1">
                    <a:lumMod val="65000"/>
                    <a:lumOff val="35000"/>
                  </a:schemeClr>
                </a:solidFill>
                <a:latin typeface="Myriad Pro" pitchFamily="34" charset="0"/>
              </a:rPr>
              <a:t>No restrictions to program</a:t>
            </a:r>
          </a:p>
          <a:p>
            <a:r>
              <a:rPr lang="en-US" sz="2400" cap="small" dirty="0" smtClean="0">
                <a:solidFill>
                  <a:schemeClr val="tx1">
                    <a:lumMod val="65000"/>
                    <a:lumOff val="35000"/>
                  </a:schemeClr>
                </a:solidFill>
                <a:latin typeface="Myriad Pro" pitchFamily="34" charset="0"/>
              </a:rPr>
              <a:t>LACCD currently do this</a:t>
            </a:r>
          </a:p>
          <a:p>
            <a:endParaRPr lang="en-US" sz="2400" cap="small" dirty="0" smtClean="0">
              <a:solidFill>
                <a:schemeClr val="tx1">
                  <a:lumMod val="65000"/>
                  <a:lumOff val="35000"/>
                </a:schemeClr>
              </a:solidFill>
              <a:latin typeface="Myriad Pro"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3200" y="2902714"/>
            <a:ext cx="30384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4003000" y="3352800"/>
            <a:ext cx="1143000" cy="246221"/>
          </a:xfrm>
          <a:prstGeom prst="rect">
            <a:avLst/>
          </a:prstGeom>
          <a:noFill/>
        </p:spPr>
        <p:txBody>
          <a:bodyPr wrap="square" rtlCol="0">
            <a:spAutoFit/>
          </a:bodyPr>
          <a:lstStyle/>
          <a:p>
            <a:r>
              <a:rPr lang="en-US" sz="1000" cap="small" dirty="0" smtClean="0">
                <a:solidFill>
                  <a:schemeClr val="tx1">
                    <a:lumMod val="75000"/>
                    <a:lumOff val="25000"/>
                  </a:schemeClr>
                </a:solidFill>
                <a:latin typeface="Myriad Pro" pitchFamily="34" charset="0"/>
              </a:rPr>
              <a:t>Photo: Google</a:t>
            </a:r>
          </a:p>
        </p:txBody>
      </p:sp>
      <p:sp>
        <p:nvSpPr>
          <p:cNvPr id="12" name="TextBox 11"/>
          <p:cNvSpPr txBox="1"/>
          <p:nvPr/>
        </p:nvSpPr>
        <p:spPr>
          <a:xfrm>
            <a:off x="12115800" y="1981200"/>
            <a:ext cx="3124200" cy="1015663"/>
          </a:xfrm>
          <a:prstGeom prst="rect">
            <a:avLst/>
          </a:prstGeom>
          <a:noFill/>
        </p:spPr>
        <p:txBody>
          <a:bodyPr wrap="square" rtlCol="0">
            <a:spAutoFit/>
          </a:bodyPr>
          <a:lstStyle/>
          <a:p>
            <a:r>
              <a:rPr lang="en-US" sz="3600" b="1" cap="small" dirty="0" smtClean="0">
                <a:solidFill>
                  <a:schemeClr val="tx1">
                    <a:lumMod val="65000"/>
                    <a:lumOff val="35000"/>
                  </a:schemeClr>
                </a:solidFill>
                <a:latin typeface="Myriad Pro" pitchFamily="34" charset="0"/>
              </a:rPr>
              <a:t>Internship</a:t>
            </a:r>
          </a:p>
          <a:p>
            <a:endParaRPr lang="en-US" sz="2400" cap="small" dirty="0" smtClean="0">
              <a:solidFill>
                <a:schemeClr val="tx1">
                  <a:lumMod val="65000"/>
                  <a:lumOff val="35000"/>
                </a:schemeClr>
              </a:solidFill>
              <a:latin typeface="Myriad Pro" pitchFamily="34" charset="0"/>
            </a:endParaRPr>
          </a:p>
        </p:txBody>
      </p:sp>
    </p:spTree>
    <p:extLst>
      <p:ext uri="{BB962C8B-B14F-4D97-AF65-F5344CB8AC3E}">
        <p14:creationId xmlns:p14="http://schemas.microsoft.com/office/powerpoint/2010/main" val="289085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 Demolition</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 Façade</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 Structural Steel</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 BIM Through AE</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Conclusions</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8" name="TextBox 7"/>
          <p:cNvSpPr txBox="1"/>
          <p:nvPr/>
        </p:nvSpPr>
        <p:spPr>
          <a:xfrm>
            <a:off x="9906000" y="1752600"/>
            <a:ext cx="7543800" cy="4154983"/>
          </a:xfrm>
          <a:prstGeom prst="rect">
            <a:avLst/>
          </a:prstGeom>
          <a:noFill/>
        </p:spPr>
        <p:txBody>
          <a:bodyPr wrap="square" rtlCol="0">
            <a:spAutoFit/>
          </a:bodyPr>
          <a:lstStyle/>
          <a:p>
            <a:r>
              <a:rPr lang="en-US" sz="2400" cap="small" dirty="0" smtClean="0">
                <a:solidFill>
                  <a:schemeClr val="tx1">
                    <a:lumMod val="65000"/>
                    <a:lumOff val="35000"/>
                  </a:schemeClr>
                </a:solidFill>
                <a:latin typeface="Myriad Pro" pitchFamily="34" charset="0"/>
              </a:rPr>
              <a:t>Analysis 1: Asbestos must be considered on demo projects</a:t>
            </a:r>
          </a:p>
          <a:p>
            <a:r>
              <a:rPr lang="en-US" sz="2400" cap="small" dirty="0" smtClean="0">
                <a:solidFill>
                  <a:schemeClr val="tx1">
                    <a:lumMod val="65000"/>
                    <a:lumOff val="35000"/>
                  </a:schemeClr>
                </a:solidFill>
                <a:latin typeface="Myriad Pro" pitchFamily="34" charset="0"/>
              </a:rPr>
              <a:t>                     Full demolition will reduce schedule marginally</a:t>
            </a:r>
          </a:p>
          <a:p>
            <a:endParaRPr lang="en-US" sz="2400"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Analysis 2: Façade change must be incorporated early in                  	       project – Design issues</a:t>
            </a:r>
          </a:p>
          <a:p>
            <a:endParaRPr lang="en-US" sz="2400"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Analysis 3: DA contract must be a planning phase thought</a:t>
            </a:r>
          </a:p>
          <a:p>
            <a:r>
              <a:rPr lang="en-US" sz="2400" cap="small" dirty="0" smtClean="0">
                <a:solidFill>
                  <a:schemeClr val="tx1">
                    <a:lumMod val="65000"/>
                    <a:lumOff val="35000"/>
                  </a:schemeClr>
                </a:solidFill>
                <a:latin typeface="Myriad Pro" pitchFamily="34" charset="0"/>
              </a:rPr>
              <a:t>	       Communication is key</a:t>
            </a:r>
          </a:p>
          <a:p>
            <a:endParaRPr lang="en-US" sz="2400"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Analysis 4: The answer may be simpler than you think! 	    	       Internship may be the best method</a:t>
            </a:r>
          </a:p>
        </p:txBody>
      </p:sp>
    </p:spTree>
    <p:extLst>
      <p:ext uri="{BB962C8B-B14F-4D97-AF65-F5344CB8AC3E}">
        <p14:creationId xmlns:p14="http://schemas.microsoft.com/office/powerpoint/2010/main" val="770133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7" name="TextBox 6"/>
          <p:cNvSpPr txBox="1"/>
          <p:nvPr/>
        </p:nvSpPr>
        <p:spPr>
          <a:xfrm>
            <a:off x="9525000" y="2895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Acknowledgements &amp; Thanks</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12" name="TextBox 11"/>
          <p:cNvSpPr txBox="1"/>
          <p:nvPr/>
        </p:nvSpPr>
        <p:spPr>
          <a:xfrm>
            <a:off x="20345400" y="812186"/>
            <a:ext cx="5334000" cy="7417414"/>
          </a:xfrm>
          <a:prstGeom prst="rect">
            <a:avLst/>
          </a:prstGeom>
          <a:noFill/>
        </p:spPr>
        <p:txBody>
          <a:bodyPr wrap="square" rtlCol="0">
            <a:spAutoFit/>
          </a:bodyPr>
          <a:lstStyle/>
          <a:p>
            <a:pPr algn="ctr">
              <a:lnSpc>
                <a:spcPct val="200000"/>
              </a:lnSpc>
            </a:pPr>
            <a:r>
              <a:rPr lang="en-US" sz="2400" cap="small" dirty="0">
                <a:solidFill>
                  <a:schemeClr val="tx1">
                    <a:lumMod val="65000"/>
                    <a:lumOff val="35000"/>
                  </a:schemeClr>
                </a:solidFill>
                <a:latin typeface="Myriad Pro" pitchFamily="34" charset="0"/>
              </a:rPr>
              <a:t>ANDY SCHRENK</a:t>
            </a:r>
          </a:p>
          <a:p>
            <a:pPr algn="ctr">
              <a:lnSpc>
                <a:spcPct val="200000"/>
              </a:lnSpc>
            </a:pPr>
            <a:r>
              <a:rPr lang="en-US" sz="2400" cap="small" dirty="0">
                <a:solidFill>
                  <a:schemeClr val="tx1">
                    <a:lumMod val="65000"/>
                    <a:lumOff val="35000"/>
                  </a:schemeClr>
                </a:solidFill>
                <a:latin typeface="Myriad Pro" pitchFamily="34" charset="0"/>
              </a:rPr>
              <a:t>CHAD SPACKMAN</a:t>
            </a:r>
          </a:p>
          <a:p>
            <a:pPr algn="ctr">
              <a:lnSpc>
                <a:spcPct val="200000"/>
              </a:lnSpc>
            </a:pPr>
            <a:r>
              <a:rPr lang="en-US" sz="2400" cap="small" dirty="0">
                <a:solidFill>
                  <a:schemeClr val="tx1">
                    <a:lumMod val="65000"/>
                    <a:lumOff val="35000"/>
                  </a:schemeClr>
                </a:solidFill>
                <a:latin typeface="Myriad Pro" pitchFamily="34" charset="0"/>
              </a:rPr>
              <a:t>COLLEEN KASPRZAK</a:t>
            </a:r>
          </a:p>
          <a:p>
            <a:pPr algn="ctr">
              <a:lnSpc>
                <a:spcPct val="200000"/>
              </a:lnSpc>
            </a:pPr>
            <a:r>
              <a:rPr lang="en-US" sz="2400" cap="small" dirty="0">
                <a:solidFill>
                  <a:schemeClr val="tx1">
                    <a:lumMod val="65000"/>
                    <a:lumOff val="35000"/>
                  </a:schemeClr>
                </a:solidFill>
                <a:latin typeface="Myriad Pro" pitchFamily="34" charset="0"/>
              </a:rPr>
              <a:t>CRAIG DUBLER, (PH.D.)</a:t>
            </a:r>
          </a:p>
          <a:p>
            <a:pPr algn="ctr">
              <a:lnSpc>
                <a:spcPct val="200000"/>
              </a:lnSpc>
            </a:pPr>
            <a:r>
              <a:rPr lang="en-US" sz="2400" cap="small" dirty="0">
                <a:solidFill>
                  <a:schemeClr val="tx1">
                    <a:lumMod val="65000"/>
                    <a:lumOff val="35000"/>
                  </a:schemeClr>
                </a:solidFill>
                <a:latin typeface="Myriad Pro" pitchFamily="34" charset="0"/>
              </a:rPr>
              <a:t>DAVID RILEY, PH.D.</a:t>
            </a:r>
          </a:p>
          <a:p>
            <a:pPr algn="ctr">
              <a:lnSpc>
                <a:spcPct val="200000"/>
              </a:lnSpc>
            </a:pPr>
            <a:r>
              <a:rPr lang="en-US" sz="2400" cap="small" dirty="0">
                <a:solidFill>
                  <a:schemeClr val="tx1">
                    <a:lumMod val="65000"/>
                    <a:lumOff val="35000"/>
                  </a:schemeClr>
                </a:solidFill>
                <a:latin typeface="Myriad Pro" pitchFamily="34" charset="0"/>
              </a:rPr>
              <a:t>DEPARTMENT OF PSYCHOLOGY AT PENN STATE</a:t>
            </a:r>
          </a:p>
          <a:p>
            <a:pPr algn="ctr">
              <a:lnSpc>
                <a:spcPct val="200000"/>
              </a:lnSpc>
            </a:pPr>
            <a:endParaRPr lang="en-US" sz="2400" cap="small" dirty="0" smtClean="0">
              <a:solidFill>
                <a:schemeClr val="tx1">
                  <a:lumMod val="65000"/>
                  <a:lumOff val="35000"/>
                </a:schemeClr>
              </a:solidFill>
              <a:latin typeface="Myriad Pro" pitchFamily="34" charset="0"/>
            </a:endParaRPr>
          </a:p>
          <a:p>
            <a:pPr algn="ctr">
              <a:lnSpc>
                <a:spcPct val="200000"/>
              </a:lnSpc>
            </a:pPr>
            <a:endParaRPr lang="en-US" sz="2400" cap="small" dirty="0" smtClean="0">
              <a:solidFill>
                <a:schemeClr val="tx1">
                  <a:lumMod val="65000"/>
                  <a:lumOff val="35000"/>
                </a:schemeClr>
              </a:solidFill>
              <a:latin typeface="Myriad Pro" pitchFamily="34" charset="0"/>
            </a:endParaRPr>
          </a:p>
          <a:p>
            <a:pPr algn="ctr">
              <a:lnSpc>
                <a:spcPct val="200000"/>
              </a:lnSpc>
            </a:pPr>
            <a:endParaRPr lang="en-US" sz="2400" cap="small" dirty="0" smtClean="0">
              <a:solidFill>
                <a:schemeClr val="tx1">
                  <a:lumMod val="65000"/>
                  <a:lumOff val="35000"/>
                </a:schemeClr>
              </a:solidFill>
              <a:latin typeface="Myriad Pro" pitchFamily="34" charset="0"/>
            </a:endParaRPr>
          </a:p>
        </p:txBody>
      </p:sp>
      <p:sp>
        <p:nvSpPr>
          <p:cNvPr id="13" name="TextBox 12"/>
          <p:cNvSpPr txBox="1"/>
          <p:nvPr/>
        </p:nvSpPr>
        <p:spPr>
          <a:xfrm>
            <a:off x="3429000" y="1298913"/>
            <a:ext cx="5334000" cy="5940087"/>
          </a:xfrm>
          <a:prstGeom prst="rect">
            <a:avLst/>
          </a:prstGeom>
          <a:noFill/>
        </p:spPr>
        <p:txBody>
          <a:bodyPr wrap="square" rtlCol="0">
            <a:spAutoFit/>
          </a:bodyPr>
          <a:lstStyle/>
          <a:p>
            <a:pPr algn="ctr">
              <a:lnSpc>
                <a:spcPct val="200000"/>
              </a:lnSpc>
            </a:pPr>
            <a:r>
              <a:rPr lang="en-US" sz="2400" cap="small" dirty="0">
                <a:solidFill>
                  <a:schemeClr val="tx1">
                    <a:lumMod val="65000"/>
                    <a:lumOff val="35000"/>
                  </a:schemeClr>
                </a:solidFill>
                <a:latin typeface="Myriad Pro" pitchFamily="34" charset="0"/>
              </a:rPr>
              <a:t>ED GANNON, PH.D.</a:t>
            </a:r>
          </a:p>
          <a:p>
            <a:pPr algn="ctr">
              <a:lnSpc>
                <a:spcPct val="200000"/>
              </a:lnSpc>
            </a:pPr>
            <a:r>
              <a:rPr lang="en-US" sz="2400" cap="small" dirty="0">
                <a:solidFill>
                  <a:schemeClr val="tx1">
                    <a:lumMod val="65000"/>
                    <a:lumOff val="35000"/>
                  </a:schemeClr>
                </a:solidFill>
                <a:latin typeface="Myriad Pro" pitchFamily="34" charset="0"/>
              </a:rPr>
              <a:t>JAMES FAUST, P.E.</a:t>
            </a:r>
          </a:p>
          <a:p>
            <a:pPr algn="ctr">
              <a:lnSpc>
                <a:spcPct val="200000"/>
              </a:lnSpc>
            </a:pPr>
            <a:r>
              <a:rPr lang="en-US" sz="2400" cap="small" dirty="0">
                <a:solidFill>
                  <a:schemeClr val="tx1">
                    <a:lumMod val="65000"/>
                    <a:lumOff val="35000"/>
                  </a:schemeClr>
                </a:solidFill>
                <a:latin typeface="Myriad Pro" pitchFamily="34" charset="0"/>
              </a:rPr>
              <a:t>JOHN BECHTEL, P.E.</a:t>
            </a:r>
          </a:p>
          <a:p>
            <a:pPr algn="ctr">
              <a:lnSpc>
                <a:spcPct val="200000"/>
              </a:lnSpc>
            </a:pPr>
            <a:r>
              <a:rPr lang="en-US" sz="2400" cap="small" dirty="0">
                <a:solidFill>
                  <a:schemeClr val="tx1">
                    <a:lumMod val="65000"/>
                    <a:lumOff val="35000"/>
                  </a:schemeClr>
                </a:solidFill>
                <a:latin typeface="Myriad Pro" pitchFamily="34" charset="0"/>
              </a:rPr>
              <a:t>DR. MOSES LING, P.E., R.A.</a:t>
            </a:r>
          </a:p>
          <a:p>
            <a:pPr algn="ctr">
              <a:lnSpc>
                <a:spcPct val="200000"/>
              </a:lnSpc>
            </a:pPr>
            <a:r>
              <a:rPr lang="en-US" sz="2400" cap="small" dirty="0">
                <a:solidFill>
                  <a:schemeClr val="tx1">
                    <a:lumMod val="65000"/>
                    <a:lumOff val="35000"/>
                  </a:schemeClr>
                </a:solidFill>
                <a:latin typeface="Myriad Pro" pitchFamily="34" charset="0"/>
              </a:rPr>
              <a:t>OFFICE OF PHYSICAL PLANT</a:t>
            </a:r>
          </a:p>
          <a:p>
            <a:pPr algn="ctr">
              <a:lnSpc>
                <a:spcPct val="200000"/>
              </a:lnSpc>
            </a:pPr>
            <a:endParaRPr lang="en-US" sz="2400" cap="small" dirty="0" smtClean="0">
              <a:solidFill>
                <a:schemeClr val="tx1">
                  <a:lumMod val="65000"/>
                  <a:lumOff val="35000"/>
                </a:schemeClr>
              </a:solidFill>
              <a:latin typeface="Myriad Pro" pitchFamily="34" charset="0"/>
            </a:endParaRPr>
          </a:p>
          <a:p>
            <a:pPr algn="ctr">
              <a:lnSpc>
                <a:spcPct val="200000"/>
              </a:lnSpc>
            </a:pPr>
            <a:endParaRPr lang="en-US" sz="2400" cap="small" dirty="0" smtClean="0">
              <a:solidFill>
                <a:schemeClr val="tx1">
                  <a:lumMod val="65000"/>
                  <a:lumOff val="35000"/>
                </a:schemeClr>
              </a:solidFill>
              <a:latin typeface="Myriad Pro" pitchFamily="34" charset="0"/>
            </a:endParaRPr>
          </a:p>
          <a:p>
            <a:pPr algn="ctr">
              <a:lnSpc>
                <a:spcPct val="200000"/>
              </a:lnSpc>
            </a:pPr>
            <a:endParaRPr lang="en-US" sz="2400" cap="small" dirty="0" smtClean="0">
              <a:solidFill>
                <a:schemeClr val="tx1">
                  <a:lumMod val="65000"/>
                  <a:lumOff val="35000"/>
                </a:schemeClr>
              </a:solidFill>
              <a:latin typeface="Myriad Pro" pitchFamily="34" charset="0"/>
            </a:endParaRPr>
          </a:p>
        </p:txBody>
      </p:sp>
      <p:sp>
        <p:nvSpPr>
          <p:cNvPr id="8" name="TextBox 7"/>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Tree>
    <p:extLst>
      <p:ext uri="{BB962C8B-B14F-4D97-AF65-F5344CB8AC3E}">
        <p14:creationId xmlns:p14="http://schemas.microsoft.com/office/powerpoint/2010/main" val="1862960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7" name="TextBox 6"/>
          <p:cNvSpPr txBox="1"/>
          <p:nvPr/>
        </p:nvSpPr>
        <p:spPr>
          <a:xfrm>
            <a:off x="9525000" y="2667000"/>
            <a:ext cx="8534400" cy="1107996"/>
          </a:xfrm>
          <a:prstGeom prst="rect">
            <a:avLst/>
          </a:prstGeom>
          <a:noFill/>
        </p:spPr>
        <p:txBody>
          <a:bodyPr wrap="square" rtlCol="0">
            <a:spAutoFit/>
          </a:bodyPr>
          <a:lstStyle/>
          <a:p>
            <a:pPr algn="ctr"/>
            <a:r>
              <a:rPr lang="en-US" sz="6600" b="1" cap="small" dirty="0" smtClean="0">
                <a:solidFill>
                  <a:schemeClr val="tx1">
                    <a:lumMod val="65000"/>
                    <a:lumOff val="35000"/>
                  </a:schemeClr>
                </a:solidFill>
                <a:latin typeface="Myriad Pro" pitchFamily="34" charset="0"/>
              </a:rPr>
              <a:t>Q &amp; A</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8" name="TextBox 7"/>
          <p:cNvSpPr txBox="1"/>
          <p:nvPr/>
        </p:nvSpPr>
        <p:spPr>
          <a:xfrm>
            <a:off x="228600" y="219670"/>
            <a:ext cx="3886200" cy="5293757"/>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a:p>
            <a:endParaRPr lang="en-US" sz="1800" cap="small" dirty="0">
              <a:solidFill>
                <a:schemeClr val="tx1">
                  <a:lumMod val="65000"/>
                  <a:lumOff val="35000"/>
                </a:schemeClr>
              </a:solidFill>
              <a:latin typeface="Myriad Pro" pitchFamily="34" charset="0"/>
            </a:endParaRPr>
          </a:p>
        </p:txBody>
      </p:sp>
      <p:sp>
        <p:nvSpPr>
          <p:cNvPr id="9" name="TextBox 8"/>
          <p:cNvSpPr txBox="1"/>
          <p:nvPr/>
        </p:nvSpPr>
        <p:spPr>
          <a:xfrm>
            <a:off x="18516600" y="1524000"/>
            <a:ext cx="8534400" cy="3170099"/>
          </a:xfrm>
          <a:prstGeom prst="rect">
            <a:avLst/>
          </a:prstGeom>
          <a:noFill/>
        </p:spPr>
        <p:txBody>
          <a:bodyPr wrap="square" rtlCol="0">
            <a:spAutoFit/>
          </a:bodyPr>
          <a:lstStyle/>
          <a:p>
            <a:pPr algn="ctr"/>
            <a:r>
              <a:rPr lang="en-US" sz="20000" b="1" cap="small" dirty="0" smtClean="0">
                <a:solidFill>
                  <a:schemeClr val="tx1">
                    <a:lumMod val="65000"/>
                    <a:lumOff val="35000"/>
                    <a:alpha val="15000"/>
                  </a:schemeClr>
                </a:solidFill>
                <a:latin typeface="Myriad Pro" pitchFamily="34" charset="0"/>
              </a:rPr>
              <a:t>?</a:t>
            </a:r>
          </a:p>
        </p:txBody>
      </p:sp>
      <p:sp>
        <p:nvSpPr>
          <p:cNvPr id="11" name="TextBox 10"/>
          <p:cNvSpPr txBox="1"/>
          <p:nvPr/>
        </p:nvSpPr>
        <p:spPr>
          <a:xfrm>
            <a:off x="1600200" y="1524000"/>
            <a:ext cx="8534400" cy="3170099"/>
          </a:xfrm>
          <a:prstGeom prst="rect">
            <a:avLst/>
          </a:prstGeom>
          <a:noFill/>
        </p:spPr>
        <p:txBody>
          <a:bodyPr wrap="square" rtlCol="0">
            <a:spAutoFit/>
          </a:bodyPr>
          <a:lstStyle/>
          <a:p>
            <a:pPr algn="ctr"/>
            <a:r>
              <a:rPr lang="en-US" sz="20000" b="1" cap="small" dirty="0" smtClean="0">
                <a:solidFill>
                  <a:schemeClr val="tx1">
                    <a:lumMod val="65000"/>
                    <a:lumOff val="35000"/>
                    <a:alpha val="15000"/>
                  </a:schemeClr>
                </a:solidFill>
                <a:latin typeface="Myriad Pro" pitchFamily="34" charset="0"/>
              </a:rPr>
              <a:t>?</a:t>
            </a:r>
          </a:p>
        </p:txBody>
      </p:sp>
    </p:spTree>
    <p:extLst>
      <p:ext uri="{BB962C8B-B14F-4D97-AF65-F5344CB8AC3E}">
        <p14:creationId xmlns:p14="http://schemas.microsoft.com/office/powerpoint/2010/main" val="2163118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8" name="TextBox 7"/>
          <p:cNvSpPr txBox="1"/>
          <p:nvPr/>
        </p:nvSpPr>
        <p:spPr>
          <a:xfrm>
            <a:off x="228600" y="219670"/>
            <a:ext cx="3886200" cy="5293757"/>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a:p>
            <a:endParaRPr lang="en-US" sz="1800" cap="small" dirty="0">
              <a:solidFill>
                <a:schemeClr val="tx1">
                  <a:lumMod val="65000"/>
                  <a:lumOff val="35000"/>
                </a:schemeClr>
              </a:solidFill>
              <a:latin typeface="Myriad Pro"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35598306"/>
              </p:ext>
            </p:extLst>
          </p:nvPr>
        </p:nvGraphicFramePr>
        <p:xfrm>
          <a:off x="10515601" y="1295400"/>
          <a:ext cx="6438582" cy="2586736"/>
        </p:xfrm>
        <a:graphic>
          <a:graphicData uri="http://schemas.openxmlformats.org/drawingml/2006/table">
            <a:tbl>
              <a:tblPr firstRow="1" firstCol="1" bandRow="1">
                <a:tableStyleId>{5C22544A-7EE6-4342-B048-85BDC9FD1C3A}</a:tableStyleId>
              </a:tblPr>
              <a:tblGrid>
                <a:gridCol w="476030"/>
                <a:gridCol w="3103082"/>
                <a:gridCol w="942842"/>
                <a:gridCol w="869758"/>
                <a:gridCol w="1046870"/>
              </a:tblGrid>
              <a:tr h="0">
                <a:tc gridSpan="5">
                  <a:txBody>
                    <a:bodyPr/>
                    <a:lstStyle/>
                    <a:p>
                      <a:pPr marL="0" marR="0" algn="ctr">
                        <a:lnSpc>
                          <a:spcPct val="115000"/>
                        </a:lnSpc>
                        <a:spcBef>
                          <a:spcPts val="0"/>
                        </a:spcBef>
                        <a:spcAft>
                          <a:spcPts val="0"/>
                        </a:spcAft>
                      </a:pPr>
                      <a:r>
                        <a:rPr lang="en-US" sz="1600" dirty="0">
                          <a:effectLst/>
                        </a:rPr>
                        <a:t>Asbestos Abatement Cost Analysis - North Wing</a:t>
                      </a: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8290">
                <a:tc>
                  <a:txBody>
                    <a:bodyPr/>
                    <a:lstStyle/>
                    <a:p>
                      <a:pPr marL="0" marR="0" algn="just">
                        <a:lnSpc>
                          <a:spcPct val="115000"/>
                        </a:lnSpc>
                        <a:spcBef>
                          <a:spcPts val="0"/>
                        </a:spcBef>
                        <a:spcAft>
                          <a:spcPts val="0"/>
                        </a:spcAft>
                      </a:pPr>
                      <a:r>
                        <a:rPr lang="en-US" sz="1200">
                          <a:effectLst/>
                        </a:rPr>
                        <a:t>Item</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Unit</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Cost / Unit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288290">
                <a:tc>
                  <a:txBody>
                    <a:bodyPr/>
                    <a:lstStyle/>
                    <a:p>
                      <a:pPr marL="0" marR="0" algn="just">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288290">
                <a:tc>
                  <a:txBody>
                    <a:bodyPr/>
                    <a:lstStyle/>
                    <a:p>
                      <a:pPr marL="0" marR="0" algn="just">
                        <a:lnSpc>
                          <a:spcPct val="115000"/>
                        </a:lnSpc>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Asbestos Abatement &amp; Removal</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16,375 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$20/SF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$327,500</a:t>
                      </a:r>
                      <a:endParaRPr lang="en-US" sz="1100">
                        <a:effectLst/>
                        <a:latin typeface="Calibri"/>
                        <a:ea typeface="Calibri"/>
                        <a:cs typeface="Times New Roman"/>
                      </a:endParaRPr>
                    </a:p>
                  </a:txBody>
                  <a:tcPr marL="68580" marR="68580" marT="0" marB="0"/>
                </a:tc>
              </a:tr>
              <a:tr h="288290">
                <a:tc>
                  <a:txBody>
                    <a:bodyPr/>
                    <a:lstStyle/>
                    <a:p>
                      <a:pPr marL="0" marR="0" algn="just">
                        <a:lnSpc>
                          <a:spcPct val="115000"/>
                        </a:lnSpc>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Selective Demolition for Asbestos Preparation</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3,986 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$10/SF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$39,860</a:t>
                      </a:r>
                      <a:endParaRPr lang="en-US" sz="1100">
                        <a:effectLst/>
                        <a:latin typeface="Calibri"/>
                        <a:ea typeface="Calibri"/>
                        <a:cs typeface="Times New Roman"/>
                      </a:endParaRPr>
                    </a:p>
                  </a:txBody>
                  <a:tcPr marL="68580" marR="68580" marT="0" marB="0"/>
                </a:tc>
              </a:tr>
              <a:tr h="288290">
                <a:tc>
                  <a:txBody>
                    <a:bodyPr/>
                    <a:lstStyle/>
                    <a:p>
                      <a:pPr marL="0" marR="0" algn="just">
                        <a:lnSpc>
                          <a:spcPct val="115000"/>
                        </a:lnSpc>
                        <a:spcBef>
                          <a:spcPts val="0"/>
                        </a:spcBef>
                        <a:spcAft>
                          <a:spcPts val="0"/>
                        </a:spcAft>
                      </a:pPr>
                      <a:r>
                        <a:rPr lang="en-US" sz="1200">
                          <a:effectLst/>
                        </a:rPr>
                        <a:t> 3</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Temporary Equipment for Abatement</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 EA</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$25,000</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$25,000</a:t>
                      </a:r>
                      <a:endParaRPr lang="en-US" sz="1100">
                        <a:effectLst/>
                        <a:latin typeface="Calibri"/>
                        <a:ea typeface="Calibri"/>
                        <a:cs typeface="Times New Roman"/>
                      </a:endParaRPr>
                    </a:p>
                  </a:txBody>
                  <a:tcPr marL="68580" marR="68580" marT="0" marB="0"/>
                </a:tc>
              </a:tr>
              <a:tr h="288290">
                <a:tc>
                  <a:txBody>
                    <a:bodyPr/>
                    <a:lstStyle/>
                    <a:p>
                      <a:pPr marL="0" marR="0" algn="just">
                        <a:lnSpc>
                          <a:spcPct val="115000"/>
                        </a:lnSpc>
                        <a:spcBef>
                          <a:spcPts val="0"/>
                        </a:spcBef>
                        <a:spcAft>
                          <a:spcPts val="0"/>
                        </a:spcAft>
                      </a:pPr>
                      <a:r>
                        <a:rPr lang="en-US" sz="1100">
                          <a:effectLst/>
                        </a:rPr>
                        <a:t>4</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 Selective Demolition for  North Wing</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16,375 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$12.10/SF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$198,080</a:t>
                      </a:r>
                      <a:endParaRPr lang="en-US" sz="1100">
                        <a:effectLst/>
                        <a:latin typeface="Calibri"/>
                        <a:ea typeface="Calibri"/>
                        <a:cs typeface="Times New Roman"/>
                      </a:endParaRPr>
                    </a:p>
                  </a:txBody>
                  <a:tcPr marL="68580" marR="68580" marT="0" marB="0"/>
                </a:tc>
              </a:tr>
              <a:tr h="288290">
                <a:tc>
                  <a:txBody>
                    <a:bodyPr/>
                    <a:lstStyle/>
                    <a:p>
                      <a:pPr marL="0" marR="0" algn="just">
                        <a:lnSpc>
                          <a:spcPct val="115000"/>
                        </a:lnSpc>
                        <a:spcBef>
                          <a:spcPts val="0"/>
                        </a:spcBef>
                        <a:spcAft>
                          <a:spcPts val="0"/>
                        </a:spcAft>
                      </a:pPr>
                      <a:r>
                        <a:rPr lang="en-US" sz="1100">
                          <a:effectLst/>
                        </a:rPr>
                        <a:t>5</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Demolition of Concrete, Casework etc.</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16,375 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$2.4/SF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$39,303</a:t>
                      </a:r>
                      <a:endParaRPr lang="en-US" sz="1100">
                        <a:effectLst/>
                        <a:latin typeface="Calibri"/>
                        <a:ea typeface="Calibri"/>
                        <a:cs typeface="Times New Roman"/>
                      </a:endParaRPr>
                    </a:p>
                  </a:txBody>
                  <a:tcPr marL="68580" marR="68580" marT="0" marB="0"/>
                </a:tc>
              </a:tr>
              <a:tr h="288290">
                <a:tc>
                  <a:txBody>
                    <a:bodyPr/>
                    <a:lstStyle/>
                    <a:p>
                      <a:pPr marL="0" marR="0" algn="just">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r>
                        <a:rPr lang="en-US" sz="1100" dirty="0">
                          <a:effectLst/>
                        </a:rPr>
                        <a:t>  </a:t>
                      </a:r>
                      <a:endParaRPr lang="en-US" sz="1100" dirty="0">
                        <a:effectLst/>
                        <a:latin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Total</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dirty="0">
                          <a:effectLst/>
                        </a:rPr>
                        <a:t>$629,750</a:t>
                      </a:r>
                      <a:endParaRPr lang="en-US" sz="1100" dirty="0">
                        <a:effectLst/>
                        <a:latin typeface="Calibri"/>
                        <a:ea typeface="Calibri"/>
                        <a:cs typeface="Times New Roman"/>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22193563"/>
              </p:ext>
            </p:extLst>
          </p:nvPr>
        </p:nvGraphicFramePr>
        <p:xfrm>
          <a:off x="10509250" y="4038600"/>
          <a:ext cx="6413500" cy="2257552"/>
        </p:xfrm>
        <a:graphic>
          <a:graphicData uri="http://schemas.openxmlformats.org/drawingml/2006/table">
            <a:tbl>
              <a:tblPr firstRow="1" firstCol="1" bandRow="1">
                <a:tableStyleId>{5C22544A-7EE6-4342-B048-85BDC9FD1C3A}</a:tableStyleId>
              </a:tblPr>
              <a:tblGrid>
                <a:gridCol w="1352550"/>
                <a:gridCol w="2037080"/>
                <a:gridCol w="1916430"/>
                <a:gridCol w="1107440"/>
              </a:tblGrid>
              <a:tr h="0">
                <a:tc gridSpan="4">
                  <a:txBody>
                    <a:bodyPr/>
                    <a:lstStyle/>
                    <a:p>
                      <a:pPr marL="0" marR="0" algn="ctr">
                        <a:lnSpc>
                          <a:spcPct val="115000"/>
                        </a:lnSpc>
                        <a:spcBef>
                          <a:spcPts val="0"/>
                        </a:spcBef>
                        <a:spcAft>
                          <a:spcPts val="0"/>
                        </a:spcAft>
                      </a:pPr>
                      <a:r>
                        <a:rPr lang="en-US" sz="1600">
                          <a:effectLst/>
                        </a:rPr>
                        <a:t>Asbestos Abatement Schedule Impact Analysis – North Wing + Selective Demolition</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283210">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W/O Basement Abatement</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W/ Basement Abatement</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Total Area (SF)</a:t>
                      </a:r>
                      <a:endParaRPr lang="en-US" sz="1100">
                        <a:effectLst/>
                        <a:latin typeface="Calibri"/>
                        <a:ea typeface="Calibri"/>
                        <a:cs typeface="Times New Roman"/>
                      </a:endParaRPr>
                    </a:p>
                  </a:txBody>
                  <a:tcPr marL="68580" marR="68580" marT="0" marB="0"/>
                </a:tc>
              </a:tr>
              <a:tr h="283210">
                <a:tc>
                  <a:txBody>
                    <a:bodyPr/>
                    <a:lstStyle/>
                    <a:p>
                      <a:pPr marL="0" marR="0" algn="just">
                        <a:lnSpc>
                          <a:spcPct val="115000"/>
                        </a:lnSpc>
                        <a:spcBef>
                          <a:spcPts val="0"/>
                        </a:spcBef>
                        <a:spcAft>
                          <a:spcPts val="0"/>
                        </a:spcAft>
                      </a:pPr>
                      <a:r>
                        <a:rPr lang="en-US" sz="1100">
                          <a:effectLst/>
                        </a:rPr>
                        <a:t> Total Days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93 days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207 days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16,375 SF</a:t>
                      </a:r>
                      <a:endParaRPr lang="en-US" sz="1100">
                        <a:effectLst/>
                        <a:latin typeface="Calibri"/>
                        <a:ea typeface="Calibri"/>
                        <a:cs typeface="Times New Roman"/>
                      </a:endParaRPr>
                    </a:p>
                  </a:txBody>
                  <a:tcPr marL="68580" marR="68580" marT="0" marB="0"/>
                </a:tc>
              </a:tr>
              <a:tr h="283210">
                <a:tc>
                  <a:txBody>
                    <a:bodyPr/>
                    <a:lstStyle/>
                    <a:p>
                      <a:pPr marL="0" marR="0" algn="just">
                        <a:lnSpc>
                          <a:spcPct val="115000"/>
                        </a:lnSpc>
                        <a:spcBef>
                          <a:spcPts val="0"/>
                        </a:spcBef>
                        <a:spcAft>
                          <a:spcPts val="0"/>
                        </a:spcAft>
                      </a:pPr>
                      <a:r>
                        <a:rPr lang="en-US" sz="1100">
                          <a:effectLst/>
                        </a:rPr>
                        <a:t>Only Workdays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80 days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177 days</a:t>
                      </a:r>
                      <a:endParaRPr lang="en-US" sz="1100">
                        <a:effectLst/>
                        <a:latin typeface="Calibri"/>
                        <a:ea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r>
              <a:tr h="283210">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r>
              <a:tr h="283210">
                <a:tc>
                  <a:txBody>
                    <a:bodyPr/>
                    <a:lstStyle/>
                    <a:p>
                      <a:pPr marL="0" marR="0" algn="just">
                        <a:lnSpc>
                          <a:spcPct val="115000"/>
                        </a:lnSpc>
                        <a:spcBef>
                          <a:spcPts val="0"/>
                        </a:spcBef>
                        <a:spcAft>
                          <a:spcPts val="0"/>
                        </a:spcAft>
                      </a:pPr>
                      <a:r>
                        <a:rPr lang="en-US" sz="1100">
                          <a:effectLst/>
                        </a:rPr>
                        <a:t>Schedule Day/CSF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0.4885 days/CSF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1.0809 days/CSF</a:t>
                      </a:r>
                      <a:endParaRPr lang="en-US" sz="1100">
                        <a:effectLst/>
                        <a:latin typeface="Calibri"/>
                        <a:ea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r>
              <a:tr h="297180">
                <a:tc>
                  <a:txBody>
                    <a:bodyPr/>
                    <a:lstStyle/>
                    <a:p>
                      <a:pPr marL="0" marR="0" algn="just">
                        <a:lnSpc>
                          <a:spcPct val="115000"/>
                        </a:lnSpc>
                        <a:spcBef>
                          <a:spcPts val="0"/>
                        </a:spcBef>
                        <a:spcAft>
                          <a:spcPts val="0"/>
                        </a:spcAft>
                      </a:pPr>
                      <a:r>
                        <a:rPr lang="en-US" sz="1100">
                          <a:effectLst/>
                        </a:rPr>
                        <a:t>Schedule Hrs./CSF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11.7252 hrs./CSF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25.9420 hrs./CSF</a:t>
                      </a:r>
                      <a:endParaRPr lang="en-US" sz="1100">
                        <a:effectLst/>
                        <a:latin typeface="Calibri"/>
                        <a:ea typeface="Calibri"/>
                        <a:cs typeface="Times New Roman"/>
                      </a:endParaRPr>
                    </a:p>
                  </a:txBody>
                  <a:tcPr marL="68580" marR="68580" marT="0" marB="0"/>
                </a:tc>
                <a:tc>
                  <a:txBody>
                    <a:bodyPr/>
                    <a:lstStyle/>
                    <a:p>
                      <a:endParaRPr lang="en-US" sz="1100" dirty="0">
                        <a:effectLst/>
                        <a:latin typeface="Calibri"/>
                        <a:cs typeface="Times New Roman"/>
                      </a:endParaRPr>
                    </a:p>
                  </a:txBody>
                  <a:tcPr marL="68580" marR="68580" marT="0" marB="0"/>
                </a:tc>
              </a:tr>
            </a:tbl>
          </a:graphicData>
        </a:graphic>
      </p:graphicFrame>
      <p:graphicFrame>
        <p:nvGraphicFramePr>
          <p:cNvPr id="7" name="Chart 6"/>
          <p:cNvGraphicFramePr/>
          <p:nvPr>
            <p:extLst>
              <p:ext uri="{D42A27DB-BD31-4B8C-83A1-F6EECF244321}">
                <p14:modId xmlns:p14="http://schemas.microsoft.com/office/powerpoint/2010/main" val="930542996"/>
              </p:ext>
            </p:extLst>
          </p:nvPr>
        </p:nvGraphicFramePr>
        <p:xfrm>
          <a:off x="3581400" y="191596"/>
          <a:ext cx="5201285" cy="32175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817848833"/>
              </p:ext>
            </p:extLst>
          </p:nvPr>
        </p:nvGraphicFramePr>
        <p:xfrm>
          <a:off x="3581400" y="3238326"/>
          <a:ext cx="5244465" cy="3277870"/>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18821400" y="1219200"/>
            <a:ext cx="3200400" cy="3647479"/>
          </a:xfrm>
          <a:prstGeom prst="rect">
            <a:avLst/>
          </a:prstGeom>
          <a:ln>
            <a:solidFill>
              <a:schemeClr val="accent1"/>
            </a:solidFill>
          </a:ln>
        </p:spPr>
      </p:pic>
      <p:sp>
        <p:nvSpPr>
          <p:cNvPr id="12" name="Rounded Rectangle 11"/>
          <p:cNvSpPr/>
          <p:nvPr/>
        </p:nvSpPr>
        <p:spPr>
          <a:xfrm>
            <a:off x="19735800" y="1219200"/>
            <a:ext cx="842211" cy="3681150"/>
          </a:xfrm>
          <a:prstGeom prst="roundRect">
            <a:avLst/>
          </a:prstGeom>
          <a:solidFill>
            <a:schemeClr val="accent6">
              <a:alpha val="16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xtBox 12"/>
          <p:cNvSpPr txBox="1"/>
          <p:nvPr/>
        </p:nvSpPr>
        <p:spPr>
          <a:xfrm>
            <a:off x="9582150" y="16927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Appendix</a:t>
            </a:r>
            <a:endParaRPr lang="en-US" sz="4400" b="1" cap="small" dirty="0" smtClean="0">
              <a:solidFill>
                <a:schemeClr val="tx1">
                  <a:lumMod val="65000"/>
                  <a:lumOff val="35000"/>
                </a:schemeClr>
              </a:solidFill>
              <a:latin typeface="Myriad Pro" pitchFamily="34" charset="0"/>
            </a:endParaRPr>
          </a:p>
        </p:txBody>
      </p:sp>
      <p:sp>
        <p:nvSpPr>
          <p:cNvPr id="14" name="TextBox 13"/>
          <p:cNvSpPr txBox="1"/>
          <p:nvPr/>
        </p:nvSpPr>
        <p:spPr>
          <a:xfrm>
            <a:off x="22136100" y="477046"/>
            <a:ext cx="2514600" cy="461665"/>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Underpinning</a:t>
            </a:r>
            <a:endParaRPr lang="en-US" sz="2400" b="1" cap="small" dirty="0" smtClean="0">
              <a:solidFill>
                <a:schemeClr val="tx1">
                  <a:lumMod val="65000"/>
                  <a:lumOff val="35000"/>
                </a:schemeClr>
              </a:solidFill>
              <a:latin typeface="Myriad Pro"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9275014"/>
              </p:ext>
            </p:extLst>
          </p:nvPr>
        </p:nvGraphicFramePr>
        <p:xfrm>
          <a:off x="22472650" y="1295400"/>
          <a:ext cx="4356100" cy="3686747"/>
        </p:xfrm>
        <a:graphic>
          <a:graphicData uri="http://schemas.openxmlformats.org/drawingml/2006/table">
            <a:tbl>
              <a:tblPr firstRow="1" firstCol="1" bandRow="1">
                <a:tableStyleId>{5C22544A-7EE6-4342-B048-85BDC9FD1C3A}</a:tableStyleId>
              </a:tblPr>
              <a:tblGrid>
                <a:gridCol w="725805"/>
                <a:gridCol w="1518920"/>
                <a:gridCol w="608330"/>
                <a:gridCol w="169545"/>
                <a:gridCol w="579120"/>
                <a:gridCol w="754380"/>
              </a:tblGrid>
              <a:tr h="247650">
                <a:tc gridSpan="6">
                  <a:txBody>
                    <a:bodyPr/>
                    <a:lstStyle/>
                    <a:p>
                      <a:pPr marL="0" marR="0" algn="ctr">
                        <a:lnSpc>
                          <a:spcPct val="115000"/>
                        </a:lnSpc>
                        <a:spcBef>
                          <a:spcPts val="0"/>
                        </a:spcBef>
                        <a:spcAft>
                          <a:spcPts val="0"/>
                        </a:spcAft>
                      </a:pPr>
                      <a:r>
                        <a:rPr lang="en-US" sz="1400">
                          <a:effectLst/>
                        </a:rPr>
                        <a:t>Underpinning Elimination and Basement Expansion Analysis</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marL="0" marR="0" algn="just">
                        <a:lnSpc>
                          <a:spcPct val="115000"/>
                        </a:lnSpc>
                        <a:spcBef>
                          <a:spcPts val="0"/>
                        </a:spcBef>
                        <a:spcAft>
                          <a:spcPts val="0"/>
                        </a:spcAft>
                      </a:pPr>
                      <a:r>
                        <a:rPr lang="en-US" sz="1100">
                          <a:effectLst/>
                        </a:rPr>
                        <a:t>Condition</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Item</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Quantity</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Unitcost</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Totalcost</a:t>
                      </a:r>
                      <a:endParaRPr lang="en-US" sz="1100">
                        <a:effectLst/>
                        <a:latin typeface="Calibri"/>
                        <a:ea typeface="Calibri"/>
                        <a:cs typeface="Times New Roman"/>
                      </a:endParaRPr>
                    </a:p>
                  </a:txBody>
                  <a:tcPr marL="68580" marR="68580" marT="0" marB="0"/>
                </a:tc>
              </a:tr>
              <a:tr h="190500">
                <a:tc>
                  <a:txBody>
                    <a:bodyPr/>
                    <a:lstStyle/>
                    <a:p>
                      <a:pPr marL="0" marR="0" algn="just">
                        <a:lnSpc>
                          <a:spcPct val="115000"/>
                        </a:lnSpc>
                        <a:spcBef>
                          <a:spcPts val="0"/>
                        </a:spcBef>
                        <a:spcAft>
                          <a:spcPts val="0"/>
                        </a:spcAft>
                      </a:pPr>
                      <a:r>
                        <a:rPr lang="en-US" sz="1100">
                          <a:effectLst/>
                        </a:rPr>
                        <a:t>Existing</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SOG Basement</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5,788</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9.26</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$53,596.88</a:t>
                      </a:r>
                      <a:endParaRPr lang="en-US" sz="1100">
                        <a:effectLst/>
                        <a:latin typeface="Calibri"/>
                        <a:ea typeface="Calibri"/>
                        <a:cs typeface="Times New Roman"/>
                      </a:endParaRPr>
                    </a:p>
                  </a:txBody>
                  <a:tcPr marL="68580" marR="68580" marT="0" marB="0"/>
                </a:tc>
              </a:tr>
              <a:tr h="190500">
                <a:tc>
                  <a:txBody>
                    <a:bodyPr/>
                    <a:lstStyle/>
                    <a:p>
                      <a:pPr marL="0" marR="0" algn="just">
                        <a:lnSpc>
                          <a:spcPct val="115000"/>
                        </a:lnSpc>
                        <a:spcBef>
                          <a:spcPts val="0"/>
                        </a:spcBef>
                        <a:spcAft>
                          <a:spcPts val="0"/>
                        </a:spcAft>
                      </a:pPr>
                      <a:r>
                        <a:rPr lang="en-US" sz="1100">
                          <a:effectLst/>
                        </a:rPr>
                        <a:t>Deduct</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Underpin North Wing</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1,620</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50</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$81,000.00</a:t>
                      </a:r>
                      <a:endParaRPr lang="en-US" sz="1100">
                        <a:effectLst/>
                        <a:latin typeface="Calibri"/>
                        <a:ea typeface="Calibri"/>
                        <a:cs typeface="Times New Roman"/>
                      </a:endParaRPr>
                    </a:p>
                  </a:txBody>
                  <a:tcPr marL="68580" marR="68580" marT="0" marB="0"/>
                </a:tc>
              </a:tr>
              <a:tr h="190500">
                <a:tc>
                  <a:txBody>
                    <a:bodyPr/>
                    <a:lstStyle/>
                    <a:p>
                      <a:pPr marL="0" marR="0" algn="just">
                        <a:lnSpc>
                          <a:spcPct val="115000"/>
                        </a:lnSpc>
                        <a:spcBef>
                          <a:spcPts val="0"/>
                        </a:spcBef>
                        <a:spcAft>
                          <a:spcPts val="0"/>
                        </a:spcAft>
                      </a:pPr>
                      <a:r>
                        <a:rPr lang="en-US" sz="1100">
                          <a:effectLst/>
                        </a:rPr>
                        <a:t>Add</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SOG New Basement</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5,461</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9.26</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$50,568.86</a:t>
                      </a:r>
                      <a:endParaRPr lang="en-US" sz="1100">
                        <a:effectLst/>
                        <a:latin typeface="Calibri"/>
                        <a:ea typeface="Calibri"/>
                        <a:cs typeface="Times New Roman"/>
                      </a:endParaRPr>
                    </a:p>
                  </a:txBody>
                  <a:tcPr marL="68580" marR="68580" marT="0" marB="0"/>
                </a:tc>
              </a:tr>
              <a:tr h="190500">
                <a:tc>
                  <a:txBody>
                    <a:bodyPr/>
                    <a:lstStyle/>
                    <a:p>
                      <a:pPr marL="0" marR="0" algn="just">
                        <a:lnSpc>
                          <a:spcPct val="115000"/>
                        </a:lnSpc>
                        <a:spcBef>
                          <a:spcPts val="0"/>
                        </a:spcBef>
                        <a:spcAft>
                          <a:spcPts val="0"/>
                        </a:spcAft>
                      </a:pPr>
                      <a:r>
                        <a:rPr lang="en-US" sz="1100">
                          <a:effectLst/>
                        </a:rPr>
                        <a:t>Add</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Concrete Deck Fill New</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5,461</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6.41</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$35,005.01</a:t>
                      </a:r>
                      <a:endParaRPr lang="en-US" sz="1100">
                        <a:effectLst/>
                        <a:latin typeface="Calibri"/>
                        <a:ea typeface="Calibri"/>
                        <a:cs typeface="Times New Roman"/>
                      </a:endParaRPr>
                    </a:p>
                  </a:txBody>
                  <a:tcPr marL="68580" marR="68580" marT="0" marB="0"/>
                </a:tc>
              </a:tr>
              <a:tr h="190500">
                <a:tc>
                  <a:txBody>
                    <a:bodyPr/>
                    <a:lstStyle/>
                    <a:p>
                      <a:pPr marL="0" marR="0" algn="just">
                        <a:lnSpc>
                          <a:spcPct val="115000"/>
                        </a:lnSpc>
                        <a:spcBef>
                          <a:spcPts val="0"/>
                        </a:spcBef>
                        <a:spcAft>
                          <a:spcPts val="0"/>
                        </a:spcAft>
                      </a:pPr>
                      <a:r>
                        <a:rPr lang="en-US" sz="1100">
                          <a:effectLst/>
                        </a:rPr>
                        <a:t>Deduct</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Strip Footings 18X12</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136</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LF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130</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$17,680.00</a:t>
                      </a:r>
                      <a:endParaRPr lang="en-US" sz="1100">
                        <a:effectLst/>
                        <a:latin typeface="Calibri"/>
                        <a:ea typeface="Calibri"/>
                        <a:cs typeface="Times New Roman"/>
                      </a:endParaRPr>
                    </a:p>
                  </a:txBody>
                  <a:tcPr marL="68580" marR="68580" marT="0" marB="0"/>
                </a:tc>
              </a:tr>
              <a:tr h="190500">
                <a:tc>
                  <a:txBody>
                    <a:bodyPr/>
                    <a:lstStyle/>
                    <a:p>
                      <a:pPr marL="0" marR="0" algn="just">
                        <a:lnSpc>
                          <a:spcPct val="115000"/>
                        </a:lnSpc>
                        <a:spcBef>
                          <a:spcPts val="0"/>
                        </a:spcBef>
                        <a:spcAft>
                          <a:spcPts val="0"/>
                        </a:spcAft>
                      </a:pPr>
                      <a:r>
                        <a:rPr lang="en-US" sz="1100">
                          <a:effectLst/>
                        </a:rPr>
                        <a:t>Add</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Strip Footings 24X12</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500</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LF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140</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$70,000.00</a:t>
                      </a:r>
                      <a:endParaRPr lang="en-US" sz="1100">
                        <a:effectLst/>
                        <a:latin typeface="Calibri"/>
                        <a:ea typeface="Calibri"/>
                        <a:cs typeface="Times New Roman"/>
                      </a:endParaRPr>
                    </a:p>
                  </a:txBody>
                  <a:tcPr marL="68580" marR="68580" marT="0" marB="0"/>
                </a:tc>
              </a:tr>
              <a:tr h="190500">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200025">
                <a:tc gridSpan="6">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025">
                <a:tc gridSpan="5">
                  <a:txBody>
                    <a:bodyPr/>
                    <a:lstStyle/>
                    <a:p>
                      <a:pPr marL="0" marR="0" algn="just">
                        <a:lnSpc>
                          <a:spcPct val="115000"/>
                        </a:lnSpc>
                        <a:spcBef>
                          <a:spcPts val="0"/>
                        </a:spcBef>
                        <a:spcAft>
                          <a:spcPts val="0"/>
                        </a:spcAft>
                      </a:pPr>
                      <a:r>
                        <a:rPr lang="en-US" sz="1100">
                          <a:effectLst/>
                        </a:rPr>
                        <a:t>Total Cost</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lnSpc>
                          <a:spcPct val="115000"/>
                        </a:lnSpc>
                        <a:spcBef>
                          <a:spcPts val="0"/>
                        </a:spcBef>
                        <a:spcAft>
                          <a:spcPts val="0"/>
                        </a:spcAft>
                      </a:pPr>
                      <a:r>
                        <a:rPr lang="en-US" sz="1100" dirty="0">
                          <a:effectLst/>
                        </a:rPr>
                        <a:t>$57,000</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64501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8" name="TextBox 7"/>
          <p:cNvSpPr txBox="1"/>
          <p:nvPr/>
        </p:nvSpPr>
        <p:spPr>
          <a:xfrm>
            <a:off x="228600" y="219670"/>
            <a:ext cx="3886200" cy="5293757"/>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a:p>
            <a:endParaRPr lang="en-US" sz="1800" cap="small" dirty="0">
              <a:solidFill>
                <a:schemeClr val="tx1">
                  <a:lumMod val="65000"/>
                  <a:lumOff val="35000"/>
                </a:schemeClr>
              </a:solidFill>
              <a:latin typeface="Myriad Pro"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70304204"/>
              </p:ext>
            </p:extLst>
          </p:nvPr>
        </p:nvGraphicFramePr>
        <p:xfrm>
          <a:off x="11254422" y="2138950"/>
          <a:ext cx="4923155" cy="2544191"/>
        </p:xfrm>
        <a:graphic>
          <a:graphicData uri="http://schemas.openxmlformats.org/drawingml/2006/table">
            <a:tbl>
              <a:tblPr firstRow="1" firstCol="1" bandRow="1">
                <a:tableStyleId>{5C22544A-7EE6-4342-B048-85BDC9FD1C3A}</a:tableStyleId>
              </a:tblPr>
              <a:tblGrid>
                <a:gridCol w="1877060"/>
                <a:gridCol w="651510"/>
                <a:gridCol w="320675"/>
                <a:gridCol w="807085"/>
                <a:gridCol w="1266825"/>
              </a:tblGrid>
              <a:tr h="236855">
                <a:tc gridSpan="5">
                  <a:txBody>
                    <a:bodyPr/>
                    <a:lstStyle/>
                    <a:p>
                      <a:pPr marL="0" marR="0" algn="just">
                        <a:lnSpc>
                          <a:spcPct val="115000"/>
                        </a:lnSpc>
                        <a:spcBef>
                          <a:spcPts val="0"/>
                        </a:spcBef>
                        <a:spcAft>
                          <a:spcPts val="0"/>
                        </a:spcAft>
                      </a:pPr>
                      <a:r>
                        <a:rPr lang="en-US" sz="1600">
                          <a:effectLst/>
                        </a:rPr>
                        <a:t>Masonry Construction Costs</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9230">
                <a:tc>
                  <a:txBody>
                    <a:bodyPr/>
                    <a:lstStyle/>
                    <a:p>
                      <a:pPr marL="0" marR="0" algn="just">
                        <a:lnSpc>
                          <a:spcPct val="115000"/>
                        </a:lnSpc>
                        <a:spcBef>
                          <a:spcPts val="0"/>
                        </a:spcBef>
                        <a:spcAft>
                          <a:spcPts val="0"/>
                        </a:spcAft>
                      </a:pPr>
                      <a:r>
                        <a:rPr lang="en-US" sz="1100">
                          <a:effectLst/>
                        </a:rPr>
                        <a:t>Item</a:t>
                      </a:r>
                      <a:endParaRPr lang="en-US" sz="1100">
                        <a:effectLst/>
                        <a:latin typeface="Calibri"/>
                        <a:ea typeface="Calibri"/>
                        <a:cs typeface="Times New Roman"/>
                      </a:endParaRPr>
                    </a:p>
                  </a:txBody>
                  <a:tcPr marL="68580" marR="68580" marT="0" marB="0"/>
                </a:tc>
                <a:tc gridSpan="2">
                  <a:txBody>
                    <a:bodyPr/>
                    <a:lstStyle/>
                    <a:p>
                      <a:pPr marL="0" marR="0" algn="just">
                        <a:lnSpc>
                          <a:spcPct val="115000"/>
                        </a:lnSpc>
                        <a:spcBef>
                          <a:spcPts val="0"/>
                        </a:spcBef>
                        <a:spcAft>
                          <a:spcPts val="0"/>
                        </a:spcAft>
                      </a:pPr>
                      <a:r>
                        <a:rPr lang="en-US" sz="1100">
                          <a:effectLst/>
                        </a:rPr>
                        <a:t>Quantity</a:t>
                      </a: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just">
                        <a:lnSpc>
                          <a:spcPct val="115000"/>
                        </a:lnSpc>
                        <a:spcBef>
                          <a:spcPts val="0"/>
                        </a:spcBef>
                        <a:spcAft>
                          <a:spcPts val="0"/>
                        </a:spcAft>
                      </a:pPr>
                      <a:r>
                        <a:rPr lang="en-US" sz="1100">
                          <a:effectLst/>
                        </a:rPr>
                        <a:t>Unitcost</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Totalcost</a:t>
                      </a:r>
                      <a:endParaRPr lang="en-US" sz="1100">
                        <a:effectLst/>
                        <a:latin typeface="Calibri"/>
                        <a:ea typeface="Calibri"/>
                        <a:cs typeface="Times New Roman"/>
                      </a:endParaRPr>
                    </a:p>
                  </a:txBody>
                  <a:tcPr marL="68580" marR="68580" marT="0" marB="0"/>
                </a:tc>
              </a:tr>
              <a:tr h="189230">
                <a:tc>
                  <a:txBody>
                    <a:bodyPr/>
                    <a:lstStyle/>
                    <a:p>
                      <a:pPr marL="0" marR="0" algn="just">
                        <a:lnSpc>
                          <a:spcPct val="115000"/>
                        </a:lnSpc>
                        <a:spcBef>
                          <a:spcPts val="0"/>
                        </a:spcBef>
                        <a:spcAft>
                          <a:spcPts val="0"/>
                        </a:spcAft>
                      </a:pPr>
                      <a:r>
                        <a:rPr lang="en-US" sz="1100">
                          <a:effectLst/>
                        </a:rPr>
                        <a:t>Metal Panels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2,020</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40</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$80,800</a:t>
                      </a:r>
                      <a:endParaRPr lang="en-US" sz="1100">
                        <a:effectLst/>
                        <a:latin typeface="Calibri"/>
                        <a:ea typeface="Calibri"/>
                        <a:cs typeface="Times New Roman"/>
                      </a:endParaRPr>
                    </a:p>
                  </a:txBody>
                  <a:tcPr marL="68580" marR="68580" marT="0" marB="0"/>
                </a:tc>
              </a:tr>
              <a:tr h="189230">
                <a:tc>
                  <a:txBody>
                    <a:bodyPr/>
                    <a:lstStyle/>
                    <a:p>
                      <a:pPr marL="0" marR="0" algn="just">
                        <a:lnSpc>
                          <a:spcPct val="115000"/>
                        </a:lnSpc>
                        <a:spcBef>
                          <a:spcPts val="0"/>
                        </a:spcBef>
                        <a:spcAft>
                          <a:spcPts val="0"/>
                        </a:spcAft>
                      </a:pPr>
                      <a:r>
                        <a:rPr lang="en-US" sz="1100">
                          <a:effectLst/>
                        </a:rPr>
                        <a:t>Window Sills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585</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LF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35</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$20,475</a:t>
                      </a:r>
                      <a:endParaRPr lang="en-US" sz="1100">
                        <a:effectLst/>
                        <a:latin typeface="Calibri"/>
                        <a:ea typeface="Calibri"/>
                        <a:cs typeface="Times New Roman"/>
                      </a:endParaRPr>
                    </a:p>
                  </a:txBody>
                  <a:tcPr marL="68580" marR="68580" marT="0" marB="0"/>
                </a:tc>
              </a:tr>
              <a:tr h="189230">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$101,275</a:t>
                      </a:r>
                      <a:endParaRPr lang="en-US" sz="1100">
                        <a:effectLst/>
                        <a:latin typeface="Calibri"/>
                        <a:ea typeface="Calibri"/>
                        <a:cs typeface="Times New Roman"/>
                      </a:endParaRPr>
                    </a:p>
                  </a:txBody>
                  <a:tcPr marL="68580" marR="68580" marT="0" marB="0"/>
                </a:tc>
              </a:tr>
              <a:tr h="189230">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r>
              <a:tr h="189230">
                <a:tc>
                  <a:txBody>
                    <a:bodyPr/>
                    <a:lstStyle/>
                    <a:p>
                      <a:pPr marL="0" marR="0" algn="just">
                        <a:lnSpc>
                          <a:spcPct val="115000"/>
                        </a:lnSpc>
                        <a:spcBef>
                          <a:spcPts val="0"/>
                        </a:spcBef>
                        <a:spcAft>
                          <a:spcPts val="0"/>
                        </a:spcAft>
                      </a:pPr>
                      <a:r>
                        <a:rPr lang="en-US" sz="1100">
                          <a:effectLst/>
                        </a:rPr>
                        <a:t>Masonry Veneer</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13,360</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20</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$267,200</a:t>
                      </a:r>
                      <a:endParaRPr lang="en-US" sz="1100">
                        <a:effectLst/>
                        <a:latin typeface="Calibri"/>
                        <a:ea typeface="Calibri"/>
                        <a:cs typeface="Times New Roman"/>
                      </a:endParaRPr>
                    </a:p>
                  </a:txBody>
                  <a:tcPr marL="68580" marR="68580" marT="0" marB="0"/>
                </a:tc>
              </a:tr>
              <a:tr h="189230">
                <a:tc>
                  <a:txBody>
                    <a:bodyPr/>
                    <a:lstStyle/>
                    <a:p>
                      <a:pPr marL="0" marR="0" algn="just">
                        <a:lnSpc>
                          <a:spcPct val="115000"/>
                        </a:lnSpc>
                        <a:spcBef>
                          <a:spcPts val="0"/>
                        </a:spcBef>
                        <a:spcAft>
                          <a:spcPts val="0"/>
                        </a:spcAft>
                      </a:pPr>
                      <a:r>
                        <a:rPr lang="en-US" sz="1100">
                          <a:effectLst/>
                        </a:rPr>
                        <a:t>Stone Base - Granite</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168</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$16,800</a:t>
                      </a:r>
                      <a:endParaRPr lang="en-US" sz="1100">
                        <a:effectLst/>
                        <a:latin typeface="Calibri"/>
                        <a:ea typeface="Calibri"/>
                        <a:cs typeface="Times New Roman"/>
                      </a:endParaRPr>
                    </a:p>
                  </a:txBody>
                  <a:tcPr marL="68580" marR="68580" marT="0" marB="0"/>
                </a:tc>
              </a:tr>
              <a:tr h="189230">
                <a:tc>
                  <a:txBody>
                    <a:bodyPr/>
                    <a:lstStyle/>
                    <a:p>
                      <a:pPr marL="0" marR="0" algn="just">
                        <a:lnSpc>
                          <a:spcPct val="115000"/>
                        </a:lnSpc>
                        <a:spcBef>
                          <a:spcPts val="0"/>
                        </a:spcBef>
                        <a:spcAft>
                          <a:spcPts val="0"/>
                        </a:spcAft>
                      </a:pPr>
                      <a:r>
                        <a:rPr lang="en-US" sz="1100">
                          <a:effectLst/>
                        </a:rPr>
                        <a:t>Caulking &amp; Sealants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13,360</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0.75</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$10,020</a:t>
                      </a:r>
                      <a:endParaRPr lang="en-US" sz="1100">
                        <a:effectLst/>
                        <a:latin typeface="Calibri"/>
                        <a:ea typeface="Calibri"/>
                        <a:cs typeface="Times New Roman"/>
                      </a:endParaRPr>
                    </a:p>
                  </a:txBody>
                  <a:tcPr marL="68580" marR="68580" marT="0" marB="0"/>
                </a:tc>
              </a:tr>
              <a:tr h="189230">
                <a:tc>
                  <a:txBody>
                    <a:bodyPr/>
                    <a:lstStyle/>
                    <a:p>
                      <a:pPr marL="0" marR="0" algn="just">
                        <a:lnSpc>
                          <a:spcPct val="115000"/>
                        </a:lnSpc>
                        <a:spcBef>
                          <a:spcPts val="0"/>
                        </a:spcBef>
                        <a:spcAft>
                          <a:spcPts val="0"/>
                        </a:spcAft>
                      </a:pPr>
                      <a:r>
                        <a:rPr lang="en-US" sz="1100">
                          <a:effectLst/>
                        </a:rPr>
                        <a:t>Rigid Insulation 3"</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13,260</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SF</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2.5</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$33,150</a:t>
                      </a:r>
                      <a:endParaRPr lang="en-US" sz="1100">
                        <a:effectLst/>
                        <a:latin typeface="Calibri"/>
                        <a:ea typeface="Calibri"/>
                        <a:cs typeface="Times New Roman"/>
                      </a:endParaRPr>
                    </a:p>
                  </a:txBody>
                  <a:tcPr marL="68580" marR="68580" marT="0" marB="0"/>
                </a:tc>
              </a:tr>
              <a:tr h="189230">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$327,170</a:t>
                      </a:r>
                      <a:endParaRPr lang="en-US" sz="1100">
                        <a:effectLst/>
                        <a:latin typeface="Calibri"/>
                        <a:ea typeface="Calibri"/>
                        <a:cs typeface="Times New Roman"/>
                      </a:endParaRPr>
                    </a:p>
                  </a:txBody>
                  <a:tcPr marL="68580" marR="68580" marT="0" marB="0"/>
                </a:tc>
              </a:tr>
              <a:tr h="189230">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r>
              <a:tr h="198755">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endParaRPr lang="en-US" sz="1100">
                        <a:effectLst/>
                        <a:latin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200">
                          <a:effectLst/>
                        </a:rPr>
                        <a:t>TOTAL</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200" dirty="0">
                          <a:effectLst/>
                        </a:rPr>
                        <a:t>$428,500</a:t>
                      </a:r>
                      <a:endParaRPr lang="en-US" sz="1100" dirty="0">
                        <a:effectLst/>
                        <a:latin typeface="Calibri"/>
                        <a:ea typeface="Calibri"/>
                        <a:cs typeface="Times New Roman"/>
                      </a:endParaRPr>
                    </a:p>
                  </a:txBody>
                  <a:tcPr marL="68580" marR="68580" marT="0" marB="0"/>
                </a:tc>
              </a:tr>
            </a:tbl>
          </a:graphicData>
        </a:graphic>
      </p:graphicFrame>
      <p:sp>
        <p:nvSpPr>
          <p:cNvPr id="17" name="TextBox 16"/>
          <p:cNvSpPr txBox="1"/>
          <p:nvPr/>
        </p:nvSpPr>
        <p:spPr>
          <a:xfrm>
            <a:off x="9582150" y="16927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Appendix</a:t>
            </a:r>
            <a:endParaRPr lang="en-US" sz="4400" b="1" cap="small" dirty="0" smtClean="0">
              <a:solidFill>
                <a:schemeClr val="tx1">
                  <a:lumMod val="65000"/>
                  <a:lumOff val="35000"/>
                </a:schemeClr>
              </a:solidFill>
              <a:latin typeface="Myriad Pro" pitchFamily="34" charset="0"/>
            </a:endParaRPr>
          </a:p>
        </p:txBody>
      </p:sp>
    </p:spTree>
    <p:extLst>
      <p:ext uri="{BB962C8B-B14F-4D97-AF65-F5344CB8AC3E}">
        <p14:creationId xmlns:p14="http://schemas.microsoft.com/office/powerpoint/2010/main" val="2083119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The Theme</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11" name="TextBox 10"/>
          <p:cNvSpPr txBox="1"/>
          <p:nvPr/>
        </p:nvSpPr>
        <p:spPr>
          <a:xfrm>
            <a:off x="11201400" y="1981200"/>
            <a:ext cx="8229600" cy="2369880"/>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Department of Psychology</a:t>
            </a:r>
          </a:p>
          <a:p>
            <a:r>
              <a:rPr lang="en-US" sz="2000" cap="small" dirty="0" smtClean="0">
                <a:solidFill>
                  <a:schemeClr val="tx1">
                    <a:lumMod val="65000"/>
                    <a:lumOff val="35000"/>
                  </a:schemeClr>
                </a:solidFill>
                <a:latin typeface="Myriad Pro" pitchFamily="34" charset="0"/>
              </a:rPr>
              <a:t>Research intensive – 45% of liberal arts research funds</a:t>
            </a:r>
          </a:p>
          <a:p>
            <a:r>
              <a:rPr lang="en-US" sz="2000" cap="small" dirty="0" smtClean="0">
                <a:solidFill>
                  <a:schemeClr val="tx1">
                    <a:lumMod val="65000"/>
                    <a:lumOff val="35000"/>
                  </a:schemeClr>
                </a:solidFill>
                <a:latin typeface="Myriad Pro" pitchFamily="34" charset="0"/>
              </a:rPr>
              <a:t>Focus on new and innovative research and techniques</a:t>
            </a:r>
          </a:p>
          <a:p>
            <a:r>
              <a:rPr lang="en-US" sz="2000" cap="small" dirty="0" smtClean="0">
                <a:solidFill>
                  <a:schemeClr val="tx1">
                    <a:lumMod val="65000"/>
                    <a:lumOff val="35000"/>
                  </a:schemeClr>
                </a:solidFill>
                <a:latin typeface="Myriad Pro" pitchFamily="34" charset="0"/>
              </a:rPr>
              <a:t>Currently located in existing Moore Building</a:t>
            </a:r>
          </a:p>
          <a:p>
            <a:r>
              <a:rPr lang="en-US" sz="2000" cap="small" dirty="0" smtClean="0">
                <a:solidFill>
                  <a:schemeClr val="tx1">
                    <a:lumMod val="65000"/>
                    <a:lumOff val="35000"/>
                  </a:schemeClr>
                </a:solidFill>
                <a:latin typeface="Myriad Pro" pitchFamily="34" charset="0"/>
              </a:rPr>
              <a:t>“Displaced” researchers</a:t>
            </a:r>
          </a:p>
          <a:p>
            <a:endParaRPr lang="en-US" sz="2400" cap="small" dirty="0">
              <a:solidFill>
                <a:schemeClr val="tx1">
                  <a:lumMod val="65000"/>
                  <a:lumOff val="35000"/>
                </a:schemeClr>
              </a:solidFill>
              <a:latin typeface="Myriad Pro" pitchFamily="34" charset="0"/>
            </a:endParaRPr>
          </a:p>
          <a:p>
            <a:pPr algn="r"/>
            <a:endParaRPr lang="en-US" sz="2000" b="1" cap="small" dirty="0" smtClean="0">
              <a:solidFill>
                <a:schemeClr val="tx1">
                  <a:lumMod val="65000"/>
                  <a:lumOff val="35000"/>
                </a:schemeClr>
              </a:solidFill>
              <a:latin typeface="Myriad Pro" pitchFamily="34" charset="0"/>
            </a:endParaRPr>
          </a:p>
        </p:txBody>
      </p:sp>
      <p:sp>
        <p:nvSpPr>
          <p:cNvPr id="13" name="TextBox 12"/>
          <p:cNvSpPr txBox="1"/>
          <p:nvPr/>
        </p:nvSpPr>
        <p:spPr>
          <a:xfrm>
            <a:off x="18821400" y="1752600"/>
            <a:ext cx="7162800" cy="1200329"/>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Goal: </a:t>
            </a:r>
            <a:r>
              <a:rPr lang="en-US" sz="2400" cap="small" dirty="0" smtClean="0">
                <a:solidFill>
                  <a:schemeClr val="tx1">
                    <a:lumMod val="65000"/>
                    <a:lumOff val="35000"/>
                  </a:schemeClr>
                </a:solidFill>
                <a:latin typeface="Myriad Pro" pitchFamily="34" charset="0"/>
              </a:rPr>
              <a:t>Explore methods that will [theoretically] allow the dept. of psychology to be able to occupy the Moore Building Addition at a date sooner than anticipated.</a:t>
            </a:r>
            <a:endParaRPr lang="en-US" sz="2400" b="1" cap="small" dirty="0" smtClean="0">
              <a:solidFill>
                <a:schemeClr val="tx1">
                  <a:lumMod val="65000"/>
                  <a:lumOff val="35000"/>
                </a:schemeClr>
              </a:solidFill>
              <a:latin typeface="Myriad Pro" pitchFamily="34" charset="0"/>
            </a:endParaRPr>
          </a:p>
        </p:txBody>
      </p:sp>
      <p:sp>
        <p:nvSpPr>
          <p:cNvPr id="12" name="TextBox 11"/>
          <p:cNvSpPr txBox="1"/>
          <p:nvPr/>
        </p:nvSpPr>
        <p:spPr>
          <a:xfrm>
            <a:off x="20193000" y="3611940"/>
            <a:ext cx="7162800" cy="1569660"/>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Top Priorities (construction)</a:t>
            </a:r>
          </a:p>
          <a:p>
            <a:pPr marL="457200" indent="-457200">
              <a:buAutoNum type="arabicPeriod"/>
            </a:pPr>
            <a:r>
              <a:rPr lang="en-US" sz="2400" cap="small" dirty="0" smtClean="0">
                <a:solidFill>
                  <a:schemeClr val="tx1">
                    <a:lumMod val="65000"/>
                    <a:lumOff val="35000"/>
                  </a:schemeClr>
                </a:solidFill>
                <a:latin typeface="Myriad Pro" pitchFamily="34" charset="0"/>
              </a:rPr>
              <a:t>Expand &amp; enhance labs</a:t>
            </a:r>
          </a:p>
          <a:p>
            <a:pPr marL="457200" indent="-457200">
              <a:buAutoNum type="arabicPeriod"/>
            </a:pPr>
            <a:r>
              <a:rPr lang="en-US" sz="2400" cap="small" dirty="0" smtClean="0">
                <a:solidFill>
                  <a:schemeClr val="tx1">
                    <a:lumMod val="65000"/>
                    <a:lumOff val="35000"/>
                  </a:schemeClr>
                </a:solidFill>
                <a:latin typeface="Myriad Pro" pitchFamily="34" charset="0"/>
              </a:rPr>
              <a:t>Lab technologies</a:t>
            </a:r>
          </a:p>
          <a:p>
            <a:pPr marL="457200" indent="-457200">
              <a:buAutoNum type="arabicPeriod"/>
            </a:pPr>
            <a:r>
              <a:rPr lang="en-US" sz="2400" cap="small" dirty="0" smtClean="0">
                <a:solidFill>
                  <a:schemeClr val="tx1">
                    <a:lumMod val="65000"/>
                    <a:lumOff val="35000"/>
                  </a:schemeClr>
                </a:solidFill>
                <a:latin typeface="Myriad Pro" pitchFamily="34" charset="0"/>
              </a:rPr>
              <a:t>Soundproofing</a:t>
            </a:r>
          </a:p>
        </p:txBody>
      </p:sp>
      <p:sp>
        <p:nvSpPr>
          <p:cNvPr id="15" name="L-Shape 14"/>
          <p:cNvSpPr/>
          <p:nvPr/>
        </p:nvSpPr>
        <p:spPr>
          <a:xfrm rot="10800000" flipV="1">
            <a:off x="11201400" y="2170063"/>
            <a:ext cx="5943600" cy="1640432"/>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14" name="TextBox 13"/>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pic>
        <p:nvPicPr>
          <p:cNvPr id="2" name="Picture 1"/>
          <p:cNvPicPr>
            <a:picLocks noChangeAspect="1"/>
          </p:cNvPicPr>
          <p:nvPr/>
        </p:nvPicPr>
        <p:blipFill>
          <a:blip r:embed="rId3"/>
          <a:stretch>
            <a:fillRect/>
          </a:stretch>
        </p:blipFill>
        <p:spPr>
          <a:xfrm>
            <a:off x="5600700" y="2286000"/>
            <a:ext cx="1028700" cy="1562100"/>
          </a:xfrm>
          <a:prstGeom prst="rect">
            <a:avLst/>
          </a:prstGeom>
        </p:spPr>
      </p:pic>
    </p:spTree>
    <p:extLst>
      <p:ext uri="{BB962C8B-B14F-4D97-AF65-F5344CB8AC3E}">
        <p14:creationId xmlns:p14="http://schemas.microsoft.com/office/powerpoint/2010/main" val="386926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Presentation Overview</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11" name="TextBox 10"/>
          <p:cNvSpPr txBox="1"/>
          <p:nvPr/>
        </p:nvSpPr>
        <p:spPr>
          <a:xfrm>
            <a:off x="11125200" y="1686104"/>
            <a:ext cx="5486400" cy="3724096"/>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Analysis I: </a:t>
            </a:r>
            <a:r>
              <a:rPr lang="en-US" sz="2400" cap="small" dirty="0" smtClean="0">
                <a:solidFill>
                  <a:schemeClr val="tx1">
                    <a:lumMod val="65000"/>
                    <a:lumOff val="35000"/>
                  </a:schemeClr>
                </a:solidFill>
                <a:latin typeface="Myriad Pro" pitchFamily="34" charset="0"/>
              </a:rPr>
              <a:t>Demolition</a:t>
            </a:r>
            <a:endParaRPr lang="en-US" sz="2400" b="1" cap="small" dirty="0" smtClean="0">
              <a:solidFill>
                <a:schemeClr val="tx1">
                  <a:lumMod val="65000"/>
                  <a:lumOff val="35000"/>
                </a:schemeClr>
              </a:solidFill>
              <a:latin typeface="Myriad Pro" pitchFamily="34" charset="0"/>
            </a:endParaRPr>
          </a:p>
          <a:p>
            <a:endParaRPr lang="en-US" sz="2400" b="1" cap="small" dirty="0">
              <a:solidFill>
                <a:schemeClr val="tx1">
                  <a:lumMod val="65000"/>
                  <a:lumOff val="35000"/>
                </a:schemeClr>
              </a:solidFill>
              <a:latin typeface="Myriad Pro" pitchFamily="34" charset="0"/>
            </a:endParaRPr>
          </a:p>
          <a:p>
            <a:r>
              <a:rPr lang="en-US" sz="2400" b="1" cap="small" dirty="0" smtClean="0">
                <a:solidFill>
                  <a:schemeClr val="tx1">
                    <a:lumMod val="65000"/>
                    <a:lumOff val="35000"/>
                  </a:schemeClr>
                </a:solidFill>
                <a:latin typeface="Myriad Pro" pitchFamily="34" charset="0"/>
              </a:rPr>
              <a:t>Analysis II:  </a:t>
            </a:r>
            <a:r>
              <a:rPr lang="en-US" sz="2400" cap="small" dirty="0" smtClean="0">
                <a:solidFill>
                  <a:schemeClr val="tx1">
                    <a:lumMod val="65000"/>
                    <a:lumOff val="35000"/>
                  </a:schemeClr>
                </a:solidFill>
                <a:latin typeface="Myriad Pro" pitchFamily="34" charset="0"/>
              </a:rPr>
              <a:t>Façade </a:t>
            </a:r>
            <a:endParaRPr lang="en-US" sz="2400" b="1" cap="small" dirty="0" smtClean="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Mechanical Breadth </a:t>
            </a:r>
            <a:r>
              <a:rPr lang="en-US" sz="2400" i="1" cap="small" dirty="0" smtClean="0">
                <a:solidFill>
                  <a:schemeClr val="tx1">
                    <a:lumMod val="65000"/>
                    <a:lumOff val="35000"/>
                  </a:schemeClr>
                </a:solidFill>
                <a:latin typeface="Myriad Pro" pitchFamily="34" charset="0"/>
              </a:rPr>
              <a:t>presented</a:t>
            </a:r>
          </a:p>
          <a:p>
            <a:r>
              <a:rPr lang="en-US" sz="2400" cap="small" dirty="0" smtClean="0">
                <a:solidFill>
                  <a:schemeClr val="tx1">
                    <a:lumMod val="65000"/>
                    <a:lumOff val="35000"/>
                  </a:schemeClr>
                </a:solidFill>
                <a:latin typeface="Myriad Pro" pitchFamily="34" charset="0"/>
              </a:rPr>
              <a:t>Structural Breadth </a:t>
            </a:r>
            <a:r>
              <a:rPr lang="en-US" sz="2400" i="1" cap="small" dirty="0" smtClean="0">
                <a:solidFill>
                  <a:schemeClr val="tx1">
                    <a:lumMod val="65000"/>
                    <a:lumOff val="35000"/>
                  </a:schemeClr>
                </a:solidFill>
                <a:latin typeface="Myriad Pro" pitchFamily="34" charset="0"/>
              </a:rPr>
              <a:t>not presented</a:t>
            </a:r>
          </a:p>
          <a:p>
            <a:endParaRPr lang="en-US" sz="2400" b="1" cap="small" dirty="0">
              <a:solidFill>
                <a:schemeClr val="tx1">
                  <a:lumMod val="65000"/>
                  <a:lumOff val="35000"/>
                </a:schemeClr>
              </a:solidFill>
              <a:latin typeface="Myriad Pro" pitchFamily="34" charset="0"/>
            </a:endParaRPr>
          </a:p>
          <a:p>
            <a:r>
              <a:rPr lang="en-US" sz="2400" b="1" cap="small" dirty="0" smtClean="0">
                <a:solidFill>
                  <a:schemeClr val="tx1">
                    <a:lumMod val="65000"/>
                    <a:lumOff val="35000"/>
                  </a:schemeClr>
                </a:solidFill>
                <a:latin typeface="Myriad Pro" pitchFamily="34" charset="0"/>
              </a:rPr>
              <a:t>Analysis III: </a:t>
            </a:r>
            <a:r>
              <a:rPr lang="en-US" sz="2400" cap="small" dirty="0" smtClean="0">
                <a:solidFill>
                  <a:schemeClr val="tx1">
                    <a:lumMod val="65000"/>
                    <a:lumOff val="35000"/>
                  </a:schemeClr>
                </a:solidFill>
                <a:latin typeface="Myriad Pro" pitchFamily="34" charset="0"/>
              </a:rPr>
              <a:t>Structural Steel</a:t>
            </a:r>
            <a:endParaRPr lang="en-US" sz="2400" b="1" cap="small" dirty="0" smtClean="0">
              <a:solidFill>
                <a:schemeClr val="tx1">
                  <a:lumMod val="65000"/>
                  <a:lumOff val="35000"/>
                </a:schemeClr>
              </a:solidFill>
              <a:latin typeface="Myriad Pro" pitchFamily="34" charset="0"/>
            </a:endParaRPr>
          </a:p>
          <a:p>
            <a:endParaRPr lang="en-US" sz="2400" b="1" cap="small" dirty="0">
              <a:solidFill>
                <a:schemeClr val="tx1">
                  <a:lumMod val="65000"/>
                  <a:lumOff val="35000"/>
                </a:schemeClr>
              </a:solidFill>
              <a:latin typeface="Myriad Pro" pitchFamily="34" charset="0"/>
            </a:endParaRPr>
          </a:p>
          <a:p>
            <a:r>
              <a:rPr lang="en-US" sz="2400" b="1" cap="small" dirty="0" smtClean="0">
                <a:solidFill>
                  <a:schemeClr val="tx1">
                    <a:lumMod val="65000"/>
                    <a:lumOff val="35000"/>
                  </a:schemeClr>
                </a:solidFill>
                <a:latin typeface="Myriad Pro" pitchFamily="34" charset="0"/>
              </a:rPr>
              <a:t>Analysis IV: </a:t>
            </a:r>
            <a:r>
              <a:rPr lang="en-US" sz="2400" cap="small" dirty="0" smtClean="0">
                <a:solidFill>
                  <a:schemeClr val="tx1">
                    <a:lumMod val="65000"/>
                    <a:lumOff val="35000"/>
                  </a:schemeClr>
                </a:solidFill>
                <a:latin typeface="Myriad Pro" pitchFamily="34" charset="0"/>
              </a:rPr>
              <a:t>BIM through AE</a:t>
            </a:r>
            <a:endParaRPr lang="en-US" sz="2400" cap="small" dirty="0">
              <a:solidFill>
                <a:schemeClr val="tx1">
                  <a:lumMod val="65000"/>
                  <a:lumOff val="35000"/>
                </a:schemeClr>
              </a:solidFill>
              <a:latin typeface="Myriad Pro" pitchFamily="34" charset="0"/>
            </a:endParaRPr>
          </a:p>
          <a:p>
            <a:pPr algn="r"/>
            <a:endParaRPr lang="en-US" sz="2000" b="1" cap="small" dirty="0" smtClean="0">
              <a:solidFill>
                <a:schemeClr val="tx1">
                  <a:lumMod val="65000"/>
                  <a:lumOff val="35000"/>
                </a:schemeClr>
              </a:solidFill>
              <a:latin typeface="Myriad Pro" pitchFamily="34" charset="0"/>
            </a:endParaRPr>
          </a:p>
        </p:txBody>
      </p:sp>
      <p:sp>
        <p:nvSpPr>
          <p:cNvPr id="14" name="L-Shape 13"/>
          <p:cNvSpPr/>
          <p:nvPr/>
        </p:nvSpPr>
        <p:spPr>
          <a:xfrm rot="5400000">
            <a:off x="11445538" y="1051262"/>
            <a:ext cx="3550324" cy="44958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pic>
        <p:nvPicPr>
          <p:cNvPr id="1026" name="Picture 2" descr="C:\Documents and Settings\mha119.COEACCESS\Local Settings\Temporary Internet Files\Content.IE5\H740GQXB\MC900433904[1].png"/>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875"/>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20497800" y="860762"/>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886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Analysis I: Demolition</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9" name="TextBox 8"/>
          <p:cNvSpPr txBox="1"/>
          <p:nvPr/>
        </p:nvSpPr>
        <p:spPr>
          <a:xfrm>
            <a:off x="4095750" y="609600"/>
            <a:ext cx="4895850" cy="5632310"/>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Asbestos</a:t>
            </a:r>
          </a:p>
          <a:p>
            <a:endParaRPr lang="en-US" sz="2400" cap="small" dirty="0" smtClean="0">
              <a:solidFill>
                <a:schemeClr val="tx1">
                  <a:lumMod val="65000"/>
                  <a:lumOff val="35000"/>
                </a:schemeClr>
              </a:solidFill>
              <a:latin typeface="Myriad Pro" pitchFamily="34" charset="0"/>
            </a:endParaRPr>
          </a:p>
          <a:p>
            <a:endParaRPr lang="en-US" sz="2400" cap="small" dirty="0">
              <a:solidFill>
                <a:schemeClr val="tx1">
                  <a:lumMod val="65000"/>
                  <a:lumOff val="35000"/>
                </a:schemeClr>
              </a:solidFill>
              <a:latin typeface="Myriad Pro" pitchFamily="34" charset="0"/>
            </a:endParaRPr>
          </a:p>
          <a:p>
            <a:endParaRPr lang="en-US" sz="2400" cap="small" dirty="0" smtClean="0">
              <a:solidFill>
                <a:schemeClr val="tx1">
                  <a:lumMod val="65000"/>
                  <a:lumOff val="35000"/>
                </a:schemeClr>
              </a:solidFill>
              <a:latin typeface="Myriad Pro" pitchFamily="34" charset="0"/>
            </a:endParaRPr>
          </a:p>
          <a:p>
            <a:endParaRPr lang="en-US" sz="2400" cap="small" dirty="0">
              <a:solidFill>
                <a:schemeClr val="tx1">
                  <a:lumMod val="65000"/>
                  <a:lumOff val="35000"/>
                </a:schemeClr>
              </a:solidFill>
              <a:latin typeface="Myriad Pro" pitchFamily="34" charset="0"/>
            </a:endParaRPr>
          </a:p>
          <a:p>
            <a:endParaRPr lang="en-US" sz="2400" cap="small" dirty="0" smtClean="0">
              <a:solidFill>
                <a:schemeClr val="tx1">
                  <a:lumMod val="65000"/>
                  <a:lumOff val="35000"/>
                </a:schemeClr>
              </a:solidFill>
              <a:latin typeface="Myriad Pro" pitchFamily="34" charset="0"/>
            </a:endParaRPr>
          </a:p>
          <a:p>
            <a:endParaRPr lang="en-US" sz="2400" cap="small" dirty="0">
              <a:solidFill>
                <a:schemeClr val="tx1">
                  <a:lumMod val="65000"/>
                  <a:lumOff val="35000"/>
                </a:schemeClr>
              </a:solidFill>
              <a:latin typeface="Myriad Pro" pitchFamily="34" charset="0"/>
            </a:endParaRPr>
          </a:p>
          <a:p>
            <a:endParaRPr lang="en-US" sz="2400" cap="small" dirty="0" smtClean="0">
              <a:solidFill>
                <a:schemeClr val="tx1">
                  <a:lumMod val="65000"/>
                  <a:lumOff val="35000"/>
                </a:schemeClr>
              </a:solidFill>
              <a:latin typeface="Myriad Pro" pitchFamily="34" charset="0"/>
            </a:endParaRPr>
          </a:p>
          <a:p>
            <a:endParaRPr lang="en-US" sz="2400" cap="small" dirty="0">
              <a:solidFill>
                <a:schemeClr val="tx1">
                  <a:lumMod val="65000"/>
                  <a:lumOff val="35000"/>
                </a:schemeClr>
              </a:solidFill>
              <a:latin typeface="Myriad Pro" pitchFamily="34" charset="0"/>
            </a:endParaRPr>
          </a:p>
          <a:p>
            <a:endParaRPr lang="en-US" sz="2400" cap="small" dirty="0" smtClean="0">
              <a:solidFill>
                <a:schemeClr val="tx1">
                  <a:lumMod val="65000"/>
                  <a:lumOff val="35000"/>
                </a:schemeClr>
              </a:solidFill>
              <a:latin typeface="Myriad Pro" pitchFamily="34" charset="0"/>
            </a:endParaRPr>
          </a:p>
          <a:p>
            <a:endParaRPr lang="en-US" sz="2400" cap="small" dirty="0">
              <a:solidFill>
                <a:schemeClr val="tx1">
                  <a:lumMod val="65000"/>
                  <a:lumOff val="35000"/>
                </a:schemeClr>
              </a:solidFill>
              <a:latin typeface="Myriad Pro" pitchFamily="34" charset="0"/>
            </a:endParaRPr>
          </a:p>
          <a:p>
            <a:endParaRPr lang="en-US" sz="2400" cap="small" dirty="0" smtClean="0">
              <a:solidFill>
                <a:schemeClr val="tx1">
                  <a:lumMod val="65000"/>
                  <a:lumOff val="35000"/>
                </a:schemeClr>
              </a:solidFill>
              <a:latin typeface="Myriad Pro" pitchFamily="34" charset="0"/>
            </a:endParaRPr>
          </a:p>
          <a:p>
            <a:r>
              <a:rPr lang="en-US" sz="2400" b="1" cap="small" dirty="0" smtClean="0">
                <a:solidFill>
                  <a:schemeClr val="tx1">
                    <a:lumMod val="65000"/>
                    <a:lumOff val="35000"/>
                  </a:schemeClr>
                </a:solidFill>
                <a:latin typeface="Myriad Pro" pitchFamily="34" charset="0"/>
              </a:rPr>
              <a:t>Cost of removing asbestos from North Wing:  ~$350K</a:t>
            </a:r>
          </a:p>
          <a:p>
            <a:endParaRPr lang="en-US" sz="2400" cap="small" dirty="0">
              <a:solidFill>
                <a:schemeClr val="tx1">
                  <a:lumMod val="65000"/>
                  <a:lumOff val="35000"/>
                </a:schemeClr>
              </a:solidFill>
              <a:latin typeface="Myriad Pro" pitchFamily="34" charset="0"/>
            </a:endParaRPr>
          </a:p>
        </p:txBody>
      </p:sp>
      <p:sp>
        <p:nvSpPr>
          <p:cNvPr id="12" name="TextBox 11"/>
          <p:cNvSpPr txBox="1"/>
          <p:nvPr/>
        </p:nvSpPr>
        <p:spPr>
          <a:xfrm>
            <a:off x="11658600" y="1752600"/>
            <a:ext cx="4895850" cy="2246769"/>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North Wing</a:t>
            </a:r>
          </a:p>
          <a:p>
            <a:r>
              <a:rPr lang="en-US" sz="2400" cap="small" dirty="0" smtClean="0">
                <a:solidFill>
                  <a:schemeClr val="tx1">
                    <a:lumMod val="65000"/>
                    <a:lumOff val="35000"/>
                  </a:schemeClr>
                </a:solidFill>
                <a:latin typeface="Myriad Pro" pitchFamily="34" charset="0"/>
              </a:rPr>
              <a:t>16,000SF</a:t>
            </a:r>
          </a:p>
          <a:p>
            <a:r>
              <a:rPr lang="en-US" sz="2400" cap="small" dirty="0" smtClean="0">
                <a:solidFill>
                  <a:schemeClr val="tx1">
                    <a:lumMod val="65000"/>
                    <a:lumOff val="35000"/>
                  </a:schemeClr>
                </a:solidFill>
                <a:latin typeface="Myriad Pro" pitchFamily="34" charset="0"/>
              </a:rPr>
              <a:t>Selective Deconstruction</a:t>
            </a:r>
          </a:p>
          <a:p>
            <a:r>
              <a:rPr lang="en-US" sz="2400" cap="small" dirty="0" smtClean="0">
                <a:solidFill>
                  <a:schemeClr val="tx1">
                    <a:lumMod val="65000"/>
                    <a:lumOff val="35000"/>
                  </a:schemeClr>
                </a:solidFill>
                <a:latin typeface="Myriad Pro" pitchFamily="34" charset="0"/>
              </a:rPr>
              <a:t>Structurally independent of addition</a:t>
            </a:r>
          </a:p>
          <a:p>
            <a:r>
              <a:rPr lang="en-US" sz="2400" cap="small" dirty="0" smtClean="0">
                <a:solidFill>
                  <a:schemeClr val="tx1">
                    <a:lumMod val="65000"/>
                    <a:lumOff val="35000"/>
                  </a:schemeClr>
                </a:solidFill>
                <a:latin typeface="Myriad Pro" pitchFamily="34" charset="0"/>
              </a:rPr>
              <a:t>Contains asbestos</a:t>
            </a:r>
          </a:p>
          <a:p>
            <a:endParaRPr lang="en-US" sz="2000" cap="small" dirty="0" smtClean="0">
              <a:solidFill>
                <a:schemeClr val="tx1">
                  <a:lumMod val="65000"/>
                  <a:lumOff val="35000"/>
                </a:schemeClr>
              </a:solidFill>
              <a:latin typeface="Myriad Pro" pitchFamily="34" charset="0"/>
            </a:endParaRPr>
          </a:p>
        </p:txBody>
      </p:sp>
      <p:sp>
        <p:nvSpPr>
          <p:cNvPr id="13" name="TextBox 12"/>
          <p:cNvSpPr txBox="1"/>
          <p:nvPr/>
        </p:nvSpPr>
        <p:spPr>
          <a:xfrm>
            <a:off x="20574000" y="3582412"/>
            <a:ext cx="5257800" cy="304698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Selective Demolition</a:t>
            </a:r>
            <a:endParaRPr lang="en-US" sz="2400" cap="small" dirty="0" smtClean="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Will occur on North Wing</a:t>
            </a:r>
          </a:p>
          <a:p>
            <a:r>
              <a:rPr lang="en-US" sz="2400" cap="small" dirty="0" smtClean="0">
                <a:solidFill>
                  <a:schemeClr val="tx1">
                    <a:lumMod val="65000"/>
                    <a:lumOff val="35000"/>
                  </a:schemeClr>
                </a:solidFill>
                <a:latin typeface="Myriad Pro" pitchFamily="34" charset="0"/>
              </a:rPr>
              <a:t>Cannot begin before Asbestos Abatement</a:t>
            </a:r>
          </a:p>
          <a:p>
            <a:endParaRPr lang="en-US" sz="2400" cap="small" dirty="0" smtClean="0">
              <a:solidFill>
                <a:schemeClr val="tx1">
                  <a:lumMod val="65000"/>
                  <a:lumOff val="35000"/>
                </a:schemeClr>
              </a:solidFill>
              <a:latin typeface="Myriad Pro" pitchFamily="34" charset="0"/>
            </a:endParaRPr>
          </a:p>
          <a:p>
            <a:r>
              <a:rPr lang="en-US" sz="2400" b="1" cap="small" dirty="0" smtClean="0">
                <a:solidFill>
                  <a:schemeClr val="tx1">
                    <a:lumMod val="65000"/>
                    <a:lumOff val="35000"/>
                  </a:schemeClr>
                </a:solidFill>
                <a:latin typeface="Myriad Pro" pitchFamily="34" charset="0"/>
              </a:rPr>
              <a:t>Cost of selective demolition on North Wing: ~$280K</a:t>
            </a:r>
          </a:p>
          <a:p>
            <a:endParaRPr lang="en-US" sz="2400" cap="small" dirty="0">
              <a:solidFill>
                <a:schemeClr val="tx1">
                  <a:lumMod val="65000"/>
                  <a:lumOff val="35000"/>
                </a:schemeClr>
              </a:solidFill>
              <a:latin typeface="Myriad Pro" pitchFamily="34" charset="0"/>
            </a:endParaRPr>
          </a:p>
          <a:p>
            <a:endParaRPr lang="en-US" sz="2400" cap="small" dirty="0" smtClean="0">
              <a:solidFill>
                <a:schemeClr val="tx1">
                  <a:lumMod val="65000"/>
                  <a:lumOff val="35000"/>
                </a:schemeClr>
              </a:solidFill>
              <a:latin typeface="Myriad Pro" pitchFamily="34" charset="0"/>
            </a:endParaRPr>
          </a:p>
        </p:txBody>
      </p:sp>
      <p:sp>
        <p:nvSpPr>
          <p:cNvPr id="15" name="TextBox 14"/>
          <p:cNvSpPr txBox="1"/>
          <p:nvPr/>
        </p:nvSpPr>
        <p:spPr>
          <a:xfrm>
            <a:off x="10553700" y="4630997"/>
            <a:ext cx="6324600" cy="830997"/>
          </a:xfrm>
          <a:prstGeom prst="rect">
            <a:avLst/>
          </a:prstGeom>
          <a:noFill/>
        </p:spPr>
        <p:txBody>
          <a:bodyPr wrap="square" rtlCol="0">
            <a:spAutoFit/>
          </a:bodyPr>
          <a:lstStyle/>
          <a:p>
            <a:pPr algn="ctr"/>
            <a:r>
              <a:rPr lang="en-US" sz="2400" cap="small" dirty="0" smtClean="0">
                <a:solidFill>
                  <a:schemeClr val="tx1">
                    <a:lumMod val="65000"/>
                    <a:lumOff val="35000"/>
                  </a:schemeClr>
                </a:solidFill>
                <a:latin typeface="Myriad Pro" pitchFamily="34" charset="0"/>
              </a:rPr>
              <a:t>Calendar days required for Asbestos Abatement and Selective Demolition: </a:t>
            </a:r>
            <a:r>
              <a:rPr lang="en-US" sz="2400" b="1" cap="small" dirty="0" smtClean="0">
                <a:solidFill>
                  <a:schemeClr val="tx1">
                    <a:lumMod val="65000"/>
                    <a:lumOff val="35000"/>
                  </a:schemeClr>
                </a:solidFill>
                <a:latin typeface="Myriad Pro" pitchFamily="34" charset="0"/>
              </a:rPr>
              <a:t>103 Days</a:t>
            </a:r>
          </a:p>
        </p:txBody>
      </p:sp>
      <p:sp>
        <p:nvSpPr>
          <p:cNvPr id="17" name="L-Shape 16"/>
          <p:cNvSpPr/>
          <p:nvPr/>
        </p:nvSpPr>
        <p:spPr>
          <a:xfrm>
            <a:off x="10687050" y="4648200"/>
            <a:ext cx="6000750" cy="940653"/>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pic>
        <p:nvPicPr>
          <p:cNvPr id="3" name="Picture 2"/>
          <p:cNvPicPr>
            <a:picLocks noChangeAspect="1"/>
          </p:cNvPicPr>
          <p:nvPr/>
        </p:nvPicPr>
        <p:blipFill>
          <a:blip r:embed="rId3"/>
          <a:stretch>
            <a:fillRect/>
          </a:stretch>
        </p:blipFill>
        <p:spPr>
          <a:xfrm>
            <a:off x="4267200" y="1295400"/>
            <a:ext cx="3352800" cy="3352800"/>
          </a:xfrm>
          <a:prstGeom prst="rect">
            <a:avLst/>
          </a:prstGeom>
          <a:ln w="44450">
            <a:solidFill>
              <a:schemeClr val="tx1">
                <a:lumMod val="75000"/>
                <a:lumOff val="25000"/>
              </a:schemeClr>
            </a:solidFill>
          </a:ln>
        </p:spPr>
      </p:pic>
      <p:pic>
        <p:nvPicPr>
          <p:cNvPr id="4" name="Picture 3" descr="Screen shot 2011-03-28 at 6.45.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45400" y="381000"/>
            <a:ext cx="4677883" cy="2895600"/>
          </a:xfrm>
          <a:prstGeom prst="rect">
            <a:avLst/>
          </a:prstGeom>
          <a:ln w="44450">
            <a:solidFill>
              <a:schemeClr val="tx1">
                <a:lumMod val="75000"/>
                <a:lumOff val="25000"/>
              </a:schemeClr>
            </a:solidFill>
          </a:ln>
        </p:spPr>
      </p:pic>
    </p:spTree>
    <p:extLst>
      <p:ext uri="{BB962C8B-B14F-4D97-AF65-F5344CB8AC3E}">
        <p14:creationId xmlns:p14="http://schemas.microsoft.com/office/powerpoint/2010/main" val="68451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0955" y="609600"/>
            <a:ext cx="5852245" cy="3312365"/>
          </a:xfrm>
          <a:prstGeom prst="rect">
            <a:avLst/>
          </a:prstGeom>
          <a:noFill/>
          <a:ln w="38100">
            <a:solidFill>
              <a:schemeClr val="tx1">
                <a:lumMod val="75000"/>
                <a:lumOff val="25000"/>
              </a:schemeClr>
            </a:solidFill>
          </a:ln>
          <a:effectLst/>
        </p:spPr>
      </p:pic>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Analysis I: Demolition</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9" name="TextBox 8"/>
          <p:cNvSpPr txBox="1"/>
          <p:nvPr/>
        </p:nvSpPr>
        <p:spPr>
          <a:xfrm>
            <a:off x="3733800" y="1648362"/>
            <a:ext cx="4895850" cy="3785652"/>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Demolition/Deconstruction</a:t>
            </a:r>
          </a:p>
          <a:p>
            <a:r>
              <a:rPr lang="en-US" sz="2400" cap="small" dirty="0" smtClean="0">
                <a:solidFill>
                  <a:schemeClr val="tx1">
                    <a:lumMod val="65000"/>
                    <a:lumOff val="35000"/>
                  </a:schemeClr>
                </a:solidFill>
                <a:latin typeface="Myriad Pro" pitchFamily="34" charset="0"/>
              </a:rPr>
              <a:t>16,000SF</a:t>
            </a:r>
          </a:p>
          <a:p>
            <a:r>
              <a:rPr lang="en-US" sz="2400" cap="small" dirty="0" smtClean="0">
                <a:solidFill>
                  <a:schemeClr val="tx1">
                    <a:lumMod val="65000"/>
                    <a:lumOff val="35000"/>
                  </a:schemeClr>
                </a:solidFill>
                <a:latin typeface="Myriad Pro" pitchFamily="34" charset="0"/>
              </a:rPr>
              <a:t>Proposed schedule accelerator</a:t>
            </a:r>
          </a:p>
          <a:p>
            <a:r>
              <a:rPr lang="en-US" sz="2400" cap="small" dirty="0" smtClean="0">
                <a:solidFill>
                  <a:schemeClr val="tx1">
                    <a:lumMod val="65000"/>
                    <a:lumOff val="35000"/>
                  </a:schemeClr>
                </a:solidFill>
                <a:latin typeface="Myriad Pro" pitchFamily="34" charset="0"/>
              </a:rPr>
              <a:t>Must occur after asbestos abatement</a:t>
            </a:r>
          </a:p>
          <a:p>
            <a:r>
              <a:rPr lang="en-US" sz="2400" cap="small" dirty="0" smtClean="0">
                <a:solidFill>
                  <a:schemeClr val="tx1">
                    <a:lumMod val="65000"/>
                    <a:lumOff val="35000"/>
                  </a:schemeClr>
                </a:solidFill>
                <a:latin typeface="Myriad Pro" pitchFamily="34" charset="0"/>
              </a:rPr>
              <a:t>Deconstruction; less debris, low cost</a:t>
            </a:r>
          </a:p>
          <a:p>
            <a:endParaRPr lang="en-US" sz="2400" cap="small" dirty="0" smtClean="0">
              <a:solidFill>
                <a:schemeClr val="tx1">
                  <a:lumMod val="65000"/>
                  <a:lumOff val="35000"/>
                </a:schemeClr>
              </a:solidFill>
              <a:latin typeface="Myriad Pro" pitchFamily="34" charset="0"/>
            </a:endParaRPr>
          </a:p>
          <a:p>
            <a:endParaRPr lang="en-US" sz="2400" cap="small" dirty="0" smtClean="0">
              <a:solidFill>
                <a:schemeClr val="tx1">
                  <a:lumMod val="65000"/>
                  <a:lumOff val="35000"/>
                </a:schemeClr>
              </a:solidFill>
              <a:latin typeface="Myriad Pro" pitchFamily="34" charset="0"/>
            </a:endParaRPr>
          </a:p>
          <a:p>
            <a:r>
              <a:rPr lang="en-US" sz="2400" b="1" cap="small" dirty="0" smtClean="0">
                <a:solidFill>
                  <a:schemeClr val="tx1">
                    <a:lumMod val="65000"/>
                    <a:lumOff val="35000"/>
                  </a:schemeClr>
                </a:solidFill>
                <a:latin typeface="Myriad Pro" pitchFamily="34" charset="0"/>
              </a:rPr>
              <a:t>9 workdays to deconstruct</a:t>
            </a:r>
          </a:p>
          <a:p>
            <a:r>
              <a:rPr lang="en-US" sz="2400" b="1" cap="small" dirty="0" smtClean="0">
                <a:solidFill>
                  <a:schemeClr val="tx1">
                    <a:lumMod val="65000"/>
                    <a:lumOff val="35000"/>
                  </a:schemeClr>
                </a:solidFill>
                <a:latin typeface="Myriad Pro" pitchFamily="34" charset="0"/>
              </a:rPr>
              <a:t>$81K to deconstruct</a:t>
            </a:r>
            <a:endParaRPr lang="en-US" sz="2400" b="1" cap="small" dirty="0">
              <a:solidFill>
                <a:schemeClr val="tx1">
                  <a:lumMod val="65000"/>
                  <a:lumOff val="35000"/>
                </a:schemeClr>
              </a:solidFill>
              <a:latin typeface="Myriad Pro" pitchFamily="34" charset="0"/>
            </a:endParaRPr>
          </a:p>
          <a:p>
            <a:endParaRPr lang="en-US" sz="2400" cap="small" dirty="0">
              <a:solidFill>
                <a:schemeClr val="tx1">
                  <a:lumMod val="65000"/>
                  <a:lumOff val="35000"/>
                </a:schemeClr>
              </a:solidFill>
              <a:latin typeface="Myriad Pro" pitchFamily="34" charset="0"/>
            </a:endParaRPr>
          </a:p>
        </p:txBody>
      </p:sp>
      <p:sp>
        <p:nvSpPr>
          <p:cNvPr id="12" name="TextBox 11"/>
          <p:cNvSpPr txBox="1"/>
          <p:nvPr/>
        </p:nvSpPr>
        <p:spPr>
          <a:xfrm>
            <a:off x="11430000" y="1295400"/>
            <a:ext cx="5181600" cy="4893647"/>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Superstructure Reconstruction</a:t>
            </a:r>
          </a:p>
          <a:p>
            <a:r>
              <a:rPr lang="en-US" sz="2400" cap="small" dirty="0" smtClean="0">
                <a:solidFill>
                  <a:schemeClr val="tx1">
                    <a:lumMod val="65000"/>
                    <a:lumOff val="35000"/>
                  </a:schemeClr>
                </a:solidFill>
                <a:latin typeface="Myriad Pro" pitchFamily="34" charset="0"/>
              </a:rPr>
              <a:t>16,000SF</a:t>
            </a:r>
          </a:p>
          <a:p>
            <a:r>
              <a:rPr lang="en-US" sz="2400" cap="small" dirty="0" smtClean="0">
                <a:solidFill>
                  <a:schemeClr val="tx1">
                    <a:lumMod val="65000"/>
                    <a:lumOff val="35000"/>
                  </a:schemeClr>
                </a:solidFill>
                <a:latin typeface="Myriad Pro" pitchFamily="34" charset="0"/>
              </a:rPr>
              <a:t>This needs to occur after demolition</a:t>
            </a:r>
          </a:p>
          <a:p>
            <a:r>
              <a:rPr lang="en-US" sz="2400" cap="small" dirty="0" smtClean="0">
                <a:solidFill>
                  <a:schemeClr val="tx1">
                    <a:lumMod val="65000"/>
                    <a:lumOff val="35000"/>
                  </a:schemeClr>
                </a:solidFill>
                <a:latin typeface="Myriad Pro" pitchFamily="34" charset="0"/>
              </a:rPr>
              <a:t>Considered as part of entire structure</a:t>
            </a:r>
          </a:p>
          <a:p>
            <a:r>
              <a:rPr lang="en-US" sz="2400" cap="small" dirty="0" smtClean="0">
                <a:solidFill>
                  <a:schemeClr val="tx1">
                    <a:lumMod val="65000"/>
                    <a:lumOff val="35000"/>
                  </a:schemeClr>
                </a:solidFill>
                <a:latin typeface="Myriad Pro" pitchFamily="34" charset="0"/>
              </a:rPr>
              <a:t>Cost/SF of steel w/o HSS Bracing</a:t>
            </a:r>
          </a:p>
          <a:p>
            <a:endParaRPr lang="en-US" sz="2400" cap="small" dirty="0">
              <a:solidFill>
                <a:schemeClr val="tx1">
                  <a:lumMod val="65000"/>
                  <a:lumOff val="35000"/>
                </a:schemeClr>
              </a:solidFill>
              <a:latin typeface="Myriad Pro" pitchFamily="34" charset="0"/>
            </a:endParaRPr>
          </a:p>
          <a:p>
            <a:endParaRPr lang="en-US" sz="2400" cap="small" dirty="0" smtClean="0">
              <a:solidFill>
                <a:schemeClr val="tx1">
                  <a:lumMod val="65000"/>
                  <a:lumOff val="35000"/>
                </a:schemeClr>
              </a:solidFill>
              <a:latin typeface="Myriad Pro" pitchFamily="34" charset="0"/>
            </a:endParaRPr>
          </a:p>
          <a:p>
            <a:r>
              <a:rPr lang="en-US" sz="2400" strike="sngStrike" cap="small" dirty="0" smtClean="0">
                <a:solidFill>
                  <a:schemeClr val="tx1">
                    <a:lumMod val="65000"/>
                    <a:lumOff val="35000"/>
                  </a:schemeClr>
                </a:solidFill>
                <a:latin typeface="Myriad Pro" pitchFamily="34" charset="0"/>
              </a:rPr>
              <a:t>26 workdays to erect superstructure (schedule-derived)</a:t>
            </a:r>
          </a:p>
          <a:p>
            <a:r>
              <a:rPr lang="en-US" sz="2400" b="1" cap="small" dirty="0" smtClean="0">
                <a:solidFill>
                  <a:schemeClr val="tx1">
                    <a:lumMod val="65000"/>
                    <a:lumOff val="35000"/>
                  </a:schemeClr>
                </a:solidFill>
                <a:latin typeface="Myriad Pro" pitchFamily="34" charset="0"/>
              </a:rPr>
              <a:t>10 workdays to erect superstructure (comparative)</a:t>
            </a:r>
          </a:p>
          <a:p>
            <a:r>
              <a:rPr lang="en-US" sz="2400" b="1" cap="small" dirty="0" smtClean="0">
                <a:solidFill>
                  <a:schemeClr val="tx1">
                    <a:lumMod val="65000"/>
                    <a:lumOff val="35000"/>
                  </a:schemeClr>
                </a:solidFill>
                <a:latin typeface="Myriad Pro" pitchFamily="34" charset="0"/>
              </a:rPr>
              <a:t>$426K cost of reconstruction</a:t>
            </a:r>
            <a:endParaRPr lang="en-US" sz="2400" b="1" cap="small" dirty="0">
              <a:solidFill>
                <a:schemeClr val="tx1">
                  <a:lumMod val="65000"/>
                  <a:lumOff val="35000"/>
                </a:schemeClr>
              </a:solidFill>
              <a:latin typeface="Myriad Pro" pitchFamily="34" charset="0"/>
            </a:endParaRPr>
          </a:p>
          <a:p>
            <a:endParaRPr lang="en-US" sz="2400" cap="small" dirty="0" smtClean="0">
              <a:solidFill>
                <a:schemeClr val="tx1">
                  <a:lumMod val="65000"/>
                  <a:lumOff val="35000"/>
                </a:schemeClr>
              </a:solidFill>
              <a:latin typeface="Myriad Pro" pitchFamily="34" charset="0"/>
            </a:endParaRPr>
          </a:p>
        </p:txBody>
      </p:sp>
      <p:sp>
        <p:nvSpPr>
          <p:cNvPr id="13" name="TextBox 12"/>
          <p:cNvSpPr txBox="1"/>
          <p:nvPr/>
        </p:nvSpPr>
        <p:spPr>
          <a:xfrm>
            <a:off x="19735800" y="4267200"/>
            <a:ext cx="6324600" cy="1938992"/>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Added Benefits</a:t>
            </a:r>
          </a:p>
          <a:p>
            <a:r>
              <a:rPr lang="en-US" sz="2400" cap="small" dirty="0" smtClean="0">
                <a:solidFill>
                  <a:schemeClr val="tx1">
                    <a:lumMod val="65000"/>
                    <a:lumOff val="35000"/>
                  </a:schemeClr>
                </a:solidFill>
                <a:latin typeface="Myriad Pro" pitchFamily="34" charset="0"/>
              </a:rPr>
              <a:t>Possible increase in basement size by 5,400SF &amp;</a:t>
            </a:r>
          </a:p>
          <a:p>
            <a:r>
              <a:rPr lang="en-US" sz="2400" cap="small" dirty="0" smtClean="0">
                <a:solidFill>
                  <a:schemeClr val="tx1">
                    <a:lumMod val="65000"/>
                    <a:lumOff val="35000"/>
                  </a:schemeClr>
                </a:solidFill>
                <a:latin typeface="Myriad Pro" pitchFamily="34" charset="0"/>
              </a:rPr>
              <a:t>Underpinning will be eliminated for North Wing</a:t>
            </a:r>
          </a:p>
          <a:p>
            <a:endParaRPr lang="en-US" sz="2400" cap="small" dirty="0" smtClean="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Cost would be $24K less than underpinning alone</a:t>
            </a:r>
          </a:p>
        </p:txBody>
      </p:sp>
    </p:spTree>
    <p:extLst>
      <p:ext uri="{BB962C8B-B14F-4D97-AF65-F5344CB8AC3E}">
        <p14:creationId xmlns:p14="http://schemas.microsoft.com/office/powerpoint/2010/main" val="65584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Analysis I: Demolition</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9" name="TextBox 8"/>
          <p:cNvSpPr txBox="1"/>
          <p:nvPr/>
        </p:nvSpPr>
        <p:spPr>
          <a:xfrm>
            <a:off x="3733800" y="1676400"/>
            <a:ext cx="5257800" cy="1569660"/>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Risks</a:t>
            </a:r>
          </a:p>
          <a:p>
            <a:r>
              <a:rPr lang="en-US" sz="2400" cap="small" dirty="0" smtClean="0">
                <a:solidFill>
                  <a:schemeClr val="tx1">
                    <a:lumMod val="65000"/>
                    <a:lumOff val="35000"/>
                  </a:schemeClr>
                </a:solidFill>
                <a:latin typeface="Myriad Pro" pitchFamily="34" charset="0"/>
              </a:rPr>
              <a:t>If &gt;17,000SF asbestos; losses</a:t>
            </a:r>
            <a:endParaRPr lang="en-US" sz="2400"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Demolition pollution dangerous; 9x increase</a:t>
            </a:r>
            <a:endParaRPr lang="en-US" sz="2400" cap="small" dirty="0">
              <a:solidFill>
                <a:schemeClr val="tx1">
                  <a:lumMod val="65000"/>
                  <a:lumOff val="35000"/>
                </a:schemeClr>
              </a:solidFill>
              <a:latin typeface="Myriad Pro" pitchFamily="34" charset="0"/>
            </a:endParaRPr>
          </a:p>
        </p:txBody>
      </p:sp>
      <p:sp>
        <p:nvSpPr>
          <p:cNvPr id="12" name="TextBox 11"/>
          <p:cNvSpPr txBox="1"/>
          <p:nvPr/>
        </p:nvSpPr>
        <p:spPr>
          <a:xfrm>
            <a:off x="11353800" y="2339876"/>
            <a:ext cx="5429250" cy="2308324"/>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Final Comparison (no asbestos)</a:t>
            </a:r>
          </a:p>
          <a:p>
            <a:r>
              <a:rPr lang="en-US" sz="2400" b="1" cap="small" dirty="0" smtClean="0">
                <a:solidFill>
                  <a:schemeClr val="tx1">
                    <a:lumMod val="65000"/>
                    <a:lumOff val="35000"/>
                  </a:schemeClr>
                </a:solidFill>
                <a:latin typeface="Myriad Pro" pitchFamily="34" charset="0"/>
              </a:rPr>
              <a:t>Selective Demolition</a:t>
            </a:r>
          </a:p>
          <a:p>
            <a:endParaRPr lang="en-US" sz="2400" cap="small" dirty="0" smtClean="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Cost: $237K</a:t>
            </a:r>
          </a:p>
          <a:p>
            <a:endParaRPr lang="en-US" sz="2400"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Duration: 29 workdays</a:t>
            </a:r>
          </a:p>
        </p:txBody>
      </p:sp>
      <p:sp>
        <p:nvSpPr>
          <p:cNvPr id="14" name="TextBox 13"/>
          <p:cNvSpPr txBox="1"/>
          <p:nvPr/>
        </p:nvSpPr>
        <p:spPr>
          <a:xfrm>
            <a:off x="19869150" y="2199144"/>
            <a:ext cx="5429250" cy="2677656"/>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Final Comparison (no asbestos)</a:t>
            </a:r>
          </a:p>
          <a:p>
            <a:r>
              <a:rPr lang="en-US" sz="2400" b="1" cap="small" dirty="0" smtClean="0">
                <a:solidFill>
                  <a:schemeClr val="tx1">
                    <a:lumMod val="65000"/>
                    <a:lumOff val="35000"/>
                  </a:schemeClr>
                </a:solidFill>
                <a:latin typeface="Myriad Pro" pitchFamily="34" charset="0"/>
              </a:rPr>
              <a:t>Demolition/Deconstruction</a:t>
            </a:r>
          </a:p>
          <a:p>
            <a:endParaRPr lang="en-US" sz="2400" b="1"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Cost: $390K</a:t>
            </a:r>
          </a:p>
          <a:p>
            <a:endParaRPr lang="en-US" sz="2400"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Duration: 19 workdays</a:t>
            </a:r>
          </a:p>
          <a:p>
            <a:endParaRPr lang="en-US" sz="2400" cap="small" dirty="0" smtClean="0">
              <a:solidFill>
                <a:schemeClr val="tx1">
                  <a:lumMod val="65000"/>
                  <a:lumOff val="35000"/>
                </a:schemeClr>
              </a:solidFill>
              <a:latin typeface="Myriad Pro" pitchFamily="34" charset="0"/>
            </a:endParaRPr>
          </a:p>
        </p:txBody>
      </p:sp>
      <p:sp>
        <p:nvSpPr>
          <p:cNvPr id="11" name="TextBox 10"/>
          <p:cNvSpPr txBox="1"/>
          <p:nvPr/>
        </p:nvSpPr>
        <p:spPr>
          <a:xfrm>
            <a:off x="3657600" y="3810000"/>
            <a:ext cx="6324600" cy="1200329"/>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General Conditions</a:t>
            </a:r>
          </a:p>
          <a:p>
            <a:r>
              <a:rPr lang="en-US" sz="2400" cap="small" dirty="0" smtClean="0">
                <a:solidFill>
                  <a:schemeClr val="tx1">
                    <a:lumMod val="65000"/>
                    <a:lumOff val="35000"/>
                  </a:schemeClr>
                </a:solidFill>
                <a:latin typeface="Myriad Pro" pitchFamily="34" charset="0"/>
              </a:rPr>
              <a:t>Savings: $34.4K</a:t>
            </a:r>
          </a:p>
          <a:p>
            <a:r>
              <a:rPr lang="en-US" sz="2400" cap="small" dirty="0" smtClean="0">
                <a:solidFill>
                  <a:schemeClr val="tx1">
                    <a:lumMod val="65000"/>
                    <a:lumOff val="35000"/>
                  </a:schemeClr>
                </a:solidFill>
                <a:latin typeface="Myriad Pro" pitchFamily="34" charset="0"/>
              </a:rPr>
              <a:t>Based on $17K/</a:t>
            </a:r>
            <a:r>
              <a:rPr lang="en-US" sz="2400" cap="small" dirty="0" err="1" smtClean="0">
                <a:solidFill>
                  <a:schemeClr val="tx1">
                    <a:lumMod val="65000"/>
                    <a:lumOff val="35000"/>
                  </a:schemeClr>
                </a:solidFill>
                <a:latin typeface="Myriad Pro" pitchFamily="34" charset="0"/>
              </a:rPr>
              <a:t>wk</a:t>
            </a:r>
            <a:endParaRPr lang="en-US" sz="2400" cap="small" dirty="0" smtClean="0">
              <a:solidFill>
                <a:schemeClr val="tx1">
                  <a:lumMod val="65000"/>
                  <a:lumOff val="35000"/>
                </a:schemeClr>
              </a:solidFill>
              <a:latin typeface="Myriad Pro" pitchFamily="34" charset="0"/>
            </a:endParaRPr>
          </a:p>
        </p:txBody>
      </p:sp>
      <p:sp>
        <p:nvSpPr>
          <p:cNvPr id="13" name="L-Shape 12"/>
          <p:cNvSpPr/>
          <p:nvPr/>
        </p:nvSpPr>
        <p:spPr>
          <a:xfrm rot="10800000" flipV="1">
            <a:off x="19583400" y="2286000"/>
            <a:ext cx="4564117" cy="2425262"/>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15" name="L-Shape 14"/>
          <p:cNvSpPr/>
          <p:nvPr/>
        </p:nvSpPr>
        <p:spPr>
          <a:xfrm rot="10800000" flipV="1">
            <a:off x="11201400" y="2362201"/>
            <a:ext cx="4564117" cy="2425262"/>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Tree>
    <p:extLst>
      <p:ext uri="{BB962C8B-B14F-4D97-AF65-F5344CB8AC3E}">
        <p14:creationId xmlns:p14="http://schemas.microsoft.com/office/powerpoint/2010/main" val="417455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Analysis II: Façade</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12" name="TextBox 11"/>
          <p:cNvSpPr txBox="1"/>
          <p:nvPr/>
        </p:nvSpPr>
        <p:spPr>
          <a:xfrm>
            <a:off x="3943350" y="2057400"/>
            <a:ext cx="5429250" cy="1938992"/>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Façade System Composition</a:t>
            </a:r>
          </a:p>
          <a:p>
            <a:r>
              <a:rPr lang="en-US" sz="2400" cap="small" dirty="0" smtClean="0">
                <a:solidFill>
                  <a:schemeClr val="tx1">
                    <a:lumMod val="65000"/>
                    <a:lumOff val="35000"/>
                  </a:schemeClr>
                </a:solidFill>
                <a:latin typeface="Myriad Pro" pitchFamily="34" charset="0"/>
              </a:rPr>
              <a:t>Brick veneer</a:t>
            </a:r>
          </a:p>
          <a:p>
            <a:r>
              <a:rPr lang="en-US" sz="2400" cap="small" dirty="0" smtClean="0">
                <a:solidFill>
                  <a:schemeClr val="tx1">
                    <a:lumMod val="65000"/>
                    <a:lumOff val="35000"/>
                  </a:schemeClr>
                </a:solidFill>
                <a:latin typeface="Myriad Pro" pitchFamily="34" charset="0"/>
              </a:rPr>
              <a:t>Metal panels</a:t>
            </a:r>
          </a:p>
          <a:p>
            <a:r>
              <a:rPr lang="en-US" sz="2400" cap="small" dirty="0" smtClean="0">
                <a:solidFill>
                  <a:schemeClr val="tx1">
                    <a:lumMod val="65000"/>
                    <a:lumOff val="35000"/>
                  </a:schemeClr>
                </a:solidFill>
                <a:latin typeface="Myriad Pro" pitchFamily="34" charset="0"/>
              </a:rPr>
              <a:t>Glazing</a:t>
            </a:r>
          </a:p>
          <a:p>
            <a:endParaRPr lang="en-US" sz="2400" cap="small" dirty="0">
              <a:solidFill>
                <a:schemeClr val="tx1">
                  <a:lumMod val="65000"/>
                  <a:lumOff val="35000"/>
                </a:schemeClr>
              </a:solidFill>
              <a:latin typeface="Myriad Pro"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122" t="40683" r="13936" b="26077"/>
          <a:stretch/>
        </p:blipFill>
        <p:spPr>
          <a:xfrm>
            <a:off x="10287000" y="2038237"/>
            <a:ext cx="6833937" cy="2228963"/>
          </a:xfrm>
          <a:prstGeom prst="rect">
            <a:avLst/>
          </a:prstGeom>
          <a:ln w="50800">
            <a:solidFill>
              <a:schemeClr val="tx1">
                <a:lumMod val="75000"/>
                <a:lumOff val="25000"/>
              </a:schemeClr>
            </a:solidFill>
          </a:ln>
        </p:spPr>
      </p:pic>
      <p:sp>
        <p:nvSpPr>
          <p:cNvPr id="17" name="TextBox 16"/>
          <p:cNvSpPr txBox="1"/>
          <p:nvPr/>
        </p:nvSpPr>
        <p:spPr>
          <a:xfrm>
            <a:off x="19431000" y="1978079"/>
            <a:ext cx="5429250" cy="1200329"/>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Façade System Importance</a:t>
            </a:r>
          </a:p>
          <a:p>
            <a:r>
              <a:rPr lang="en-US" sz="2400" cap="small" dirty="0" smtClean="0">
                <a:solidFill>
                  <a:schemeClr val="tx1">
                    <a:lumMod val="65000"/>
                    <a:lumOff val="35000"/>
                  </a:schemeClr>
                </a:solidFill>
                <a:latin typeface="Myriad Pro" pitchFamily="34" charset="0"/>
              </a:rPr>
              <a:t>Face of psychology at PSU</a:t>
            </a:r>
          </a:p>
          <a:p>
            <a:r>
              <a:rPr lang="en-US" sz="2400" cap="small" dirty="0" smtClean="0">
                <a:solidFill>
                  <a:schemeClr val="tx1">
                    <a:lumMod val="65000"/>
                    <a:lumOff val="35000"/>
                  </a:schemeClr>
                </a:solidFill>
                <a:latin typeface="Myriad Pro" pitchFamily="34" charset="0"/>
              </a:rPr>
              <a:t>Architectural significance</a:t>
            </a:r>
          </a:p>
        </p:txBody>
      </p:sp>
    </p:spTree>
    <p:extLst>
      <p:ext uri="{BB962C8B-B14F-4D97-AF65-F5344CB8AC3E}">
        <p14:creationId xmlns:p14="http://schemas.microsoft.com/office/powerpoint/2010/main" val="2776063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20921345" y="1371600"/>
            <a:ext cx="3615055" cy="4115435"/>
          </a:xfrm>
          <a:prstGeom prst="rect">
            <a:avLst/>
          </a:prstGeom>
          <a:ln w="41275">
            <a:solidFill>
              <a:schemeClr val="tx1">
                <a:lumMod val="75000"/>
                <a:lumOff val="25000"/>
              </a:schemeClr>
            </a:solidFill>
          </a:ln>
        </p:spPr>
      </p:pic>
      <p:sp>
        <p:nvSpPr>
          <p:cNvPr id="5" name="Rectangle 4"/>
          <p:cNvSpPr/>
          <p:nvPr/>
        </p:nvSpPr>
        <p:spPr>
          <a:xfrm>
            <a:off x="9144000" y="-1066800"/>
            <a:ext cx="9144000" cy="9448800"/>
          </a:xfrm>
          <a:prstGeom prst="rect">
            <a:avLst/>
          </a:prstGeom>
          <a:noFill/>
          <a:ln w="952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Myriad Pro" pitchFamily="34" charset="0"/>
            </a:endParaRPr>
          </a:p>
        </p:txBody>
      </p:sp>
      <p:sp>
        <p:nvSpPr>
          <p:cNvPr id="2" name="TextBox 1"/>
          <p:cNvSpPr txBox="1"/>
          <p:nvPr/>
        </p:nvSpPr>
        <p:spPr>
          <a:xfrm>
            <a:off x="228600" y="219670"/>
            <a:ext cx="3886200" cy="501675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Presentation Outline</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Introduction</a:t>
            </a:r>
          </a:p>
          <a:p>
            <a:pPr lvl="1"/>
            <a:r>
              <a:rPr lang="en-US" sz="1600" cap="small" dirty="0" smtClean="0">
                <a:solidFill>
                  <a:schemeClr val="tx1">
                    <a:lumMod val="65000"/>
                    <a:lumOff val="35000"/>
                  </a:schemeClr>
                </a:solidFill>
                <a:latin typeface="Myriad Pro" pitchFamily="34" charset="0"/>
              </a:rPr>
              <a:t>Project Background</a:t>
            </a:r>
          </a:p>
          <a:p>
            <a:pPr lvl="1"/>
            <a:r>
              <a:rPr lang="en-US" sz="1600" cap="small" dirty="0" smtClean="0">
                <a:solidFill>
                  <a:schemeClr val="tx1">
                    <a:lumMod val="65000"/>
                    <a:lumOff val="35000"/>
                  </a:schemeClr>
                </a:solidFill>
                <a:latin typeface="Myriad Pro" pitchFamily="34" charset="0"/>
              </a:rPr>
              <a:t>The Theme</a:t>
            </a:r>
          </a:p>
          <a:p>
            <a:pPr lvl="1"/>
            <a:r>
              <a:rPr lang="en-US" sz="1600" cap="small" dirty="0" smtClean="0">
                <a:solidFill>
                  <a:schemeClr val="tx1">
                    <a:lumMod val="65000"/>
                    <a:lumOff val="35000"/>
                  </a:schemeClr>
                </a:solidFill>
                <a:latin typeface="Myriad Pro" pitchFamily="34" charset="0"/>
              </a:rPr>
              <a:t>Presentation Overview</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a:t>
            </a:r>
          </a:p>
          <a:p>
            <a:pPr lvl="1"/>
            <a:r>
              <a:rPr lang="en-US" sz="1600" cap="small" dirty="0" smtClean="0">
                <a:solidFill>
                  <a:schemeClr val="tx1">
                    <a:lumMod val="65000"/>
                    <a:lumOff val="35000"/>
                  </a:schemeClr>
                </a:solidFill>
                <a:latin typeface="Myriad Pro" pitchFamily="34" charset="0"/>
              </a:rPr>
              <a:t>Mechanical Breadth</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III</a:t>
            </a:r>
          </a:p>
          <a:p>
            <a:endParaRPr lang="en-US" sz="1600" cap="small" dirty="0" smtClean="0">
              <a:solidFill>
                <a:schemeClr val="tx1">
                  <a:lumMod val="65000"/>
                  <a:lumOff val="35000"/>
                </a:schemeClr>
              </a:solidFill>
              <a:latin typeface="Myriad Pro" pitchFamily="34" charset="0"/>
            </a:endParaRPr>
          </a:p>
          <a:p>
            <a:r>
              <a:rPr lang="en-US" sz="1600" cap="small" dirty="0" smtClean="0">
                <a:solidFill>
                  <a:schemeClr val="tx1">
                    <a:lumMod val="65000"/>
                    <a:lumOff val="35000"/>
                  </a:schemeClr>
                </a:solidFill>
                <a:latin typeface="Myriad Pro" pitchFamily="34" charset="0"/>
              </a:rPr>
              <a:t>Analysis IV</a:t>
            </a:r>
          </a:p>
          <a:p>
            <a:endParaRPr lang="en-US" sz="1800" cap="small" dirty="0" smtClean="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Conclusions</a:t>
            </a:r>
          </a:p>
          <a:p>
            <a:endParaRPr lang="en-US" sz="1800" cap="small" dirty="0">
              <a:solidFill>
                <a:schemeClr val="tx1">
                  <a:lumMod val="65000"/>
                  <a:lumOff val="35000"/>
                </a:schemeClr>
              </a:solidFill>
              <a:latin typeface="Myriad Pro" pitchFamily="34" charset="0"/>
            </a:endParaRPr>
          </a:p>
          <a:p>
            <a:r>
              <a:rPr lang="en-US" sz="1800" cap="small" dirty="0" smtClean="0">
                <a:solidFill>
                  <a:schemeClr val="tx1">
                    <a:lumMod val="65000"/>
                    <a:lumOff val="35000"/>
                  </a:schemeClr>
                </a:solidFill>
                <a:latin typeface="Myriad Pro" pitchFamily="34" charset="0"/>
              </a:rPr>
              <a:t>Acknowledgements &amp; Thanks</a:t>
            </a:r>
          </a:p>
        </p:txBody>
      </p:sp>
      <p:sp>
        <p:nvSpPr>
          <p:cNvPr id="7" name="TextBox 6"/>
          <p:cNvSpPr txBox="1"/>
          <p:nvPr/>
        </p:nvSpPr>
        <p:spPr>
          <a:xfrm>
            <a:off x="9601200" y="330600"/>
            <a:ext cx="8534400" cy="769441"/>
          </a:xfrm>
          <a:prstGeom prst="rect">
            <a:avLst/>
          </a:prstGeom>
          <a:noFill/>
        </p:spPr>
        <p:txBody>
          <a:bodyPr wrap="square" rtlCol="0">
            <a:spAutoFit/>
          </a:bodyPr>
          <a:lstStyle/>
          <a:p>
            <a:pPr algn="ctr"/>
            <a:r>
              <a:rPr lang="en-US" sz="4400" b="1" cap="small" dirty="0" smtClean="0">
                <a:solidFill>
                  <a:schemeClr val="tx1">
                    <a:lumMod val="65000"/>
                    <a:lumOff val="35000"/>
                  </a:schemeClr>
                </a:solidFill>
                <a:latin typeface="Myriad Pro" pitchFamily="34" charset="0"/>
              </a:rPr>
              <a:t>Analysis II: Façade</a:t>
            </a:r>
          </a:p>
        </p:txBody>
      </p:sp>
      <p:sp>
        <p:nvSpPr>
          <p:cNvPr id="10" name="L-Shape 9"/>
          <p:cNvSpPr/>
          <p:nvPr/>
        </p:nvSpPr>
        <p:spPr>
          <a:xfrm rot="16200000">
            <a:off x="-1390649" y="1963246"/>
            <a:ext cx="6438900" cy="2895600"/>
          </a:xfrm>
          <a:prstGeom prst="corner">
            <a:avLst>
              <a:gd name="adj1" fmla="val 2481"/>
              <a:gd name="adj2" fmla="val 18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8" name="TextBox 7"/>
          <p:cNvSpPr txBox="1"/>
          <p:nvPr/>
        </p:nvSpPr>
        <p:spPr>
          <a:xfrm>
            <a:off x="3886200" y="1752600"/>
            <a:ext cx="5429250" cy="3046988"/>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Brick Veneer</a:t>
            </a:r>
            <a:r>
              <a:rPr lang="en-US" sz="2400" cap="small" dirty="0" smtClean="0">
                <a:solidFill>
                  <a:schemeClr val="tx1">
                    <a:lumMod val="65000"/>
                    <a:lumOff val="35000"/>
                  </a:schemeClr>
                </a:solidFill>
                <a:latin typeface="Myriad Pro" pitchFamily="34" charset="0"/>
              </a:rPr>
              <a:t/>
            </a:r>
            <a:br>
              <a:rPr lang="en-US" sz="2400" cap="small" dirty="0" smtClean="0">
                <a:solidFill>
                  <a:schemeClr val="tx1">
                    <a:lumMod val="65000"/>
                    <a:lumOff val="35000"/>
                  </a:schemeClr>
                </a:solidFill>
                <a:latin typeface="Myriad Pro" pitchFamily="34" charset="0"/>
              </a:rPr>
            </a:br>
            <a:r>
              <a:rPr lang="en-US" sz="2400" cap="small" dirty="0" smtClean="0">
                <a:solidFill>
                  <a:schemeClr val="tx1">
                    <a:lumMod val="65000"/>
                    <a:lumOff val="35000"/>
                  </a:schemeClr>
                </a:solidFill>
                <a:latin typeface="Myriad Pro" pitchFamily="34" charset="0"/>
              </a:rPr>
              <a:t>13,300SF Brick Façade (+waste)</a:t>
            </a:r>
          </a:p>
          <a:p>
            <a:r>
              <a:rPr lang="en-US" sz="2400" cap="small" dirty="0" smtClean="0">
                <a:solidFill>
                  <a:schemeClr val="tx1">
                    <a:lumMod val="65000"/>
                    <a:lumOff val="35000"/>
                  </a:schemeClr>
                </a:solidFill>
                <a:latin typeface="Myriad Pro" pitchFamily="34" charset="0"/>
              </a:rPr>
              <a:t>CFMF Backing</a:t>
            </a:r>
          </a:p>
          <a:p>
            <a:r>
              <a:rPr lang="en-US" sz="2400" cap="small" dirty="0" smtClean="0">
                <a:solidFill>
                  <a:schemeClr val="tx1">
                    <a:lumMod val="65000"/>
                    <a:lumOff val="35000"/>
                  </a:schemeClr>
                </a:solidFill>
                <a:latin typeface="Myriad Pro" pitchFamily="34" charset="0"/>
              </a:rPr>
              <a:t>46psf – 307.5 tons</a:t>
            </a:r>
          </a:p>
          <a:p>
            <a:endParaRPr lang="en-US" sz="2400" cap="small" dirty="0" smtClean="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98 days to construct (Framing separate contract)</a:t>
            </a:r>
          </a:p>
          <a:p>
            <a:r>
              <a:rPr lang="en-US" sz="2400" cap="small" dirty="0" smtClean="0">
                <a:solidFill>
                  <a:schemeClr val="tx1">
                    <a:lumMod val="65000"/>
                    <a:lumOff val="35000"/>
                  </a:schemeClr>
                </a:solidFill>
                <a:latin typeface="Myriad Pro" pitchFamily="34" charset="0"/>
              </a:rPr>
              <a:t>$300K to construct</a:t>
            </a:r>
            <a:endParaRPr lang="en-US" sz="2400" cap="small" dirty="0">
              <a:solidFill>
                <a:schemeClr val="tx1">
                  <a:lumMod val="65000"/>
                  <a:lumOff val="35000"/>
                </a:schemeClr>
              </a:solidFill>
              <a:latin typeface="Myriad Pro" pitchFamily="34" charset="0"/>
            </a:endParaRPr>
          </a:p>
        </p:txBody>
      </p:sp>
      <p:sp>
        <p:nvSpPr>
          <p:cNvPr id="9" name="TextBox 8"/>
          <p:cNvSpPr txBox="1"/>
          <p:nvPr/>
        </p:nvSpPr>
        <p:spPr>
          <a:xfrm>
            <a:off x="11153774" y="1752600"/>
            <a:ext cx="5838825" cy="3416320"/>
          </a:xfrm>
          <a:prstGeom prst="rect">
            <a:avLst/>
          </a:prstGeom>
          <a:noFill/>
        </p:spPr>
        <p:txBody>
          <a:bodyPr wrap="square" rtlCol="0">
            <a:spAutoFit/>
          </a:bodyPr>
          <a:lstStyle/>
          <a:p>
            <a:r>
              <a:rPr lang="en-US" sz="2400" b="1" cap="small" dirty="0" smtClean="0">
                <a:solidFill>
                  <a:schemeClr val="tx1">
                    <a:lumMod val="65000"/>
                    <a:lumOff val="35000"/>
                  </a:schemeClr>
                </a:solidFill>
                <a:latin typeface="Myriad Pro" pitchFamily="34" charset="0"/>
              </a:rPr>
              <a:t>Precast Panels (</a:t>
            </a:r>
            <a:r>
              <a:rPr lang="en-US" sz="2400" b="1" cap="small" dirty="0">
                <a:solidFill>
                  <a:schemeClr val="tx1">
                    <a:lumMod val="65000"/>
                    <a:lumOff val="35000"/>
                  </a:schemeClr>
                </a:solidFill>
                <a:latin typeface="Myriad Pro" pitchFamily="34" charset="0"/>
              </a:rPr>
              <a:t>O</a:t>
            </a:r>
            <a:r>
              <a:rPr lang="en-US" sz="2400" b="1" cap="small" dirty="0" smtClean="0">
                <a:solidFill>
                  <a:schemeClr val="tx1">
                    <a:lumMod val="65000"/>
                    <a:lumOff val="35000"/>
                  </a:schemeClr>
                </a:solidFill>
                <a:latin typeface="Myriad Pro" pitchFamily="34" charset="0"/>
              </a:rPr>
              <a:t>ldcastle Precast)</a:t>
            </a:r>
            <a:r>
              <a:rPr lang="en-US" sz="2400" cap="small" dirty="0" smtClean="0">
                <a:solidFill>
                  <a:schemeClr val="tx1">
                    <a:lumMod val="65000"/>
                    <a:lumOff val="35000"/>
                  </a:schemeClr>
                </a:solidFill>
                <a:latin typeface="Myriad Pro" pitchFamily="34" charset="0"/>
              </a:rPr>
              <a:t/>
            </a:r>
            <a:br>
              <a:rPr lang="en-US" sz="2400" cap="small" dirty="0" smtClean="0">
                <a:solidFill>
                  <a:schemeClr val="tx1">
                    <a:lumMod val="65000"/>
                    <a:lumOff val="35000"/>
                  </a:schemeClr>
                </a:solidFill>
                <a:latin typeface="Myriad Pro" pitchFamily="34" charset="0"/>
              </a:rPr>
            </a:br>
            <a:r>
              <a:rPr lang="en-US" sz="2400" cap="small" dirty="0" smtClean="0">
                <a:solidFill>
                  <a:schemeClr val="tx1">
                    <a:lumMod val="65000"/>
                    <a:lumOff val="35000"/>
                  </a:schemeClr>
                </a:solidFill>
                <a:latin typeface="Myriad Pro" pitchFamily="34" charset="0"/>
              </a:rPr>
              <a:t>12,100SF Brick Façade (+waste)</a:t>
            </a:r>
          </a:p>
          <a:p>
            <a:r>
              <a:rPr lang="en-US" sz="2400" cap="small" dirty="0" smtClean="0">
                <a:solidFill>
                  <a:schemeClr val="tx1">
                    <a:lumMod val="65000"/>
                    <a:lumOff val="35000"/>
                  </a:schemeClr>
                </a:solidFill>
                <a:latin typeface="Myriad Pro" pitchFamily="34" charset="0"/>
              </a:rPr>
              <a:t>CFMF Backing</a:t>
            </a:r>
          </a:p>
          <a:p>
            <a:r>
              <a:rPr lang="en-US" sz="2400" cap="small" dirty="0" smtClean="0">
                <a:solidFill>
                  <a:schemeClr val="tx1">
                    <a:lumMod val="65000"/>
                    <a:lumOff val="35000"/>
                  </a:schemeClr>
                </a:solidFill>
                <a:latin typeface="Myriad Pro" pitchFamily="34" charset="0"/>
              </a:rPr>
              <a:t>44.5psf – 270.5 tons</a:t>
            </a:r>
          </a:p>
          <a:p>
            <a:endParaRPr lang="en-US" sz="2400" cap="small" dirty="0" smtClean="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7-20 days to construct (after superstructure)</a:t>
            </a:r>
          </a:p>
          <a:p>
            <a:r>
              <a:rPr lang="en-US" sz="2400" cap="small" dirty="0" smtClean="0">
                <a:solidFill>
                  <a:schemeClr val="tx1">
                    <a:lumMod val="65000"/>
                    <a:lumOff val="35000"/>
                  </a:schemeClr>
                </a:solidFill>
                <a:latin typeface="Myriad Pro" pitchFamily="34" charset="0"/>
              </a:rPr>
              <a:t>$304-363K to construct</a:t>
            </a:r>
          </a:p>
          <a:p>
            <a:endParaRPr lang="en-US" sz="2400" cap="small" dirty="0">
              <a:solidFill>
                <a:schemeClr val="tx1">
                  <a:lumMod val="65000"/>
                  <a:lumOff val="35000"/>
                </a:schemeClr>
              </a:solidFill>
              <a:latin typeface="Myriad Pro" pitchFamily="34" charset="0"/>
            </a:endParaRPr>
          </a:p>
          <a:p>
            <a:r>
              <a:rPr lang="en-US" sz="2400" cap="small" dirty="0" smtClean="0">
                <a:solidFill>
                  <a:schemeClr val="tx1">
                    <a:lumMod val="65000"/>
                    <a:lumOff val="35000"/>
                  </a:schemeClr>
                </a:solidFill>
                <a:latin typeface="Myriad Pro" pitchFamily="34" charset="0"/>
              </a:rPr>
              <a:t>Schedule impact: 67 days reduction</a:t>
            </a:r>
            <a:endParaRPr lang="en-US" sz="2400" cap="small" dirty="0">
              <a:solidFill>
                <a:schemeClr val="tx1">
                  <a:lumMod val="65000"/>
                  <a:lumOff val="35000"/>
                </a:schemeClr>
              </a:solidFill>
              <a:latin typeface="Myriad Pro" pitchFamily="34" charset="0"/>
            </a:endParaRPr>
          </a:p>
        </p:txBody>
      </p:sp>
      <p:cxnSp>
        <p:nvCxnSpPr>
          <p:cNvPr id="11" name="Straight Arrow Connector 10"/>
          <p:cNvCxnSpPr/>
          <p:nvPr/>
        </p:nvCxnSpPr>
        <p:spPr>
          <a:xfrm>
            <a:off x="22317075" y="4020726"/>
            <a:ext cx="796925" cy="0"/>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292945" y="3334291"/>
            <a:ext cx="0" cy="131381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117175" y="3326671"/>
            <a:ext cx="0" cy="1313815"/>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923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4943</TotalTime>
  <Words>7827</Words>
  <Application>Microsoft Office PowerPoint</Application>
  <PresentationFormat>Custom</PresentationFormat>
  <Paragraphs>1383</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Coppin State University</dc:title>
  <dc:creator>Corie Ambler</dc:creator>
  <cp:lastModifiedBy>Mohammad H Alhusaini</cp:lastModifiedBy>
  <cp:revision>229</cp:revision>
  <cp:lastPrinted>2011-03-25T17:03:49Z</cp:lastPrinted>
  <dcterms:created xsi:type="dcterms:W3CDTF">2006-11-29T18:17:25Z</dcterms:created>
  <dcterms:modified xsi:type="dcterms:W3CDTF">2011-04-01T19:31:03Z</dcterms:modified>
</cp:coreProperties>
</file>