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93" r:id="rId9"/>
    <p:sldId id="294" r:id="rId10"/>
    <p:sldId id="295" r:id="rId11"/>
    <p:sldId id="296" r:id="rId12"/>
    <p:sldId id="297" r:id="rId13"/>
    <p:sldId id="301" r:id="rId14"/>
    <p:sldId id="271" r:id="rId15"/>
    <p:sldId id="268" r:id="rId16"/>
    <p:sldId id="269" r:id="rId17"/>
    <p:sldId id="270" r:id="rId18"/>
    <p:sldId id="265" r:id="rId19"/>
    <p:sldId id="291" r:id="rId20"/>
    <p:sldId id="292" r:id="rId21"/>
    <p:sldId id="290" r:id="rId22"/>
    <p:sldId id="266" r:id="rId23"/>
    <p:sldId id="272" r:id="rId24"/>
    <p:sldId id="273" r:id="rId25"/>
    <p:sldId id="277" r:id="rId26"/>
    <p:sldId id="287" r:id="rId27"/>
    <p:sldId id="300" r:id="rId28"/>
    <p:sldId id="284" r:id="rId29"/>
    <p:sldId id="285" r:id="rId30"/>
    <p:sldId id="286" r:id="rId31"/>
    <p:sldId id="260" r:id="rId32"/>
    <p:sldId id="302" r:id="rId33"/>
    <p:sldId id="261" r:id="rId34"/>
    <p:sldId id="274" r:id="rId35"/>
    <p:sldId id="275" r:id="rId36"/>
    <p:sldId id="276" r:id="rId37"/>
    <p:sldId id="262" r:id="rId38"/>
    <p:sldId id="263" r:id="rId39"/>
    <p:sldId id="298" r:id="rId40"/>
    <p:sldId id="26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>
        <p:scale>
          <a:sx n="100" d="100"/>
          <a:sy n="100" d="100"/>
        </p:scale>
        <p:origin x="-2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D6AF6-73BA-42E1-9F4D-CFF5655999CF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53FB8-7702-4E35-8A04-32F406A79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/>
                </a:solidFill>
                <a:latin typeface="BankGothic Lt BT" pitchFamily="34" charset="0"/>
              </a:rPr>
              <a:t>no boiler necessary, extracts natural heat from Earth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/>
                </a:solidFill>
                <a:latin typeface="BankGothic Lt BT" pitchFamily="34" charset="0"/>
              </a:rPr>
              <a:t>Move energy efficiently- (efficiently cool and heat separate zones simultaneously)- each</a:t>
            </a:r>
            <a:r>
              <a:rPr lang="en-US" baseline="0" dirty="0" smtClean="0">
                <a:solidFill>
                  <a:schemeClr val="bg2"/>
                </a:solidFill>
                <a:latin typeface="BankGothic Lt BT" pitchFamily="34" charset="0"/>
              </a:rPr>
              <a:t> unit controls only its space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/>
                </a:solidFill>
                <a:latin typeface="BankGothic Lt BT" pitchFamily="34" charset="0"/>
              </a:rPr>
              <a:t>need space- currently have small site footprint so may have to use vertical loops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3FB8-7702-4E35-8A04-32F406A792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/>
                </a:solidFill>
                <a:latin typeface="BankGothic Lt BT" pitchFamily="34" charset="0"/>
              </a:rPr>
              <a:t>Move energy efficiently- (efficiently cool and heat separate zones simultaneously)- each</a:t>
            </a:r>
            <a:r>
              <a:rPr lang="en-US" baseline="0" dirty="0" smtClean="0">
                <a:solidFill>
                  <a:schemeClr val="bg2"/>
                </a:solidFill>
                <a:latin typeface="BankGothic Lt BT" pitchFamily="34" charset="0"/>
              </a:rPr>
              <a:t> unit controls only its space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/>
                </a:solidFill>
                <a:latin typeface="BankGothic Lt BT" pitchFamily="34" charset="0"/>
              </a:rPr>
              <a:t>Need boiler- must accommodate emissions, noise, maintenance cost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/>
                </a:solidFill>
                <a:latin typeface="BankGothic Lt BT" pitchFamily="34" charset="0"/>
              </a:rPr>
              <a:t>Does not address latent load effectively, this could especially be a problem in highly populated areas in gymnasium or library areas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3FB8-7702-4E35-8A04-32F406A792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mention</a:t>
            </a:r>
            <a:r>
              <a:rPr lang="en-US" baseline="0" dirty="0" smtClean="0"/>
              <a:t> of tobacco smoke?? Smoking isn’t typically allowed on school 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3FB8-7702-4E35-8A04-32F406A792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6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4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D1A8-5941-4092-9DF6-E46D2F8311C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B95B-D0D9-4D26-A238-1482384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730728"/>
            <a:ext cx="4495800" cy="1358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6" name="cre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7450" y="731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58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Software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0" name="Oval 19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67320"/>
              </p:ext>
            </p:extLst>
          </p:nvPr>
        </p:nvGraphicFramePr>
        <p:xfrm>
          <a:off x="1550594" y="1828800"/>
          <a:ext cx="6003065" cy="45398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41809"/>
                <a:gridCol w="1086424"/>
                <a:gridCol w="2401347"/>
                <a:gridCol w="1473485"/>
              </a:tblGrid>
              <a:tr h="264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SOFTWARE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VERSION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PROJECT STAKE HOLDER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TASK TYPE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Revit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ARCH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Design Authoring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3DS Max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ARCH,L/E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Design Rendering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Revit MEP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Mechanical Authoring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Trane Trace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v700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Mechanical Calculations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60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Revit MEP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L/E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Lighting/Electrical Authoring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ComCheck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L/E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Lighting Requirements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DaySim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L/E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Lighting Daylighting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Agi32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Version 2.2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L/E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L/E Calculations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ComFen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L/E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Glazing Analysis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Revit Structure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Structural Authoring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v14.03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Structural Analysis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SAP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Frame Analysis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Structure Point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Structural Analysis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60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 Means CostWorks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Cost Estimation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Primavera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Project Scheduling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Navisworks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4D Modeling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Navisworks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Clash Detection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Record Modeling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Revit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  <a:tr h="220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Revit, Navisworks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2013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MEP,CM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Revit, </a:t>
                      </a:r>
                      <a:r>
                        <a:rPr lang="en-US" sz="900" dirty="0" err="1">
                          <a:effectLst/>
                        </a:rPr>
                        <a:t>Navisworks</a:t>
                      </a:r>
                      <a:endParaRPr lang="en-US" sz="9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5113" marR="651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5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File Naming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0" name="Oval 19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2910"/>
              </p:ext>
            </p:extLst>
          </p:nvPr>
        </p:nvGraphicFramePr>
        <p:xfrm>
          <a:off x="776990" y="1905000"/>
          <a:ext cx="7612268" cy="326954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06134"/>
                <a:gridCol w="3806134"/>
              </a:tblGrid>
              <a:tr h="36328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FILE SHOULD BE NAMED ACCORDING TO THE FOLLOWING: AEITEAMNUMBER_DISCIPLINE_PHASE_DATE.XYZ</a:t>
                      </a:r>
                      <a:endParaRPr lang="en-US" sz="9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ARCHITECTURAL MODEL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AEI1_ARCH_SCHEMATIC_DATE.RVT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MECHANICAL/PLUMBING MODEL</a:t>
                      </a:r>
                      <a:endParaRPr lang="en-US" sz="9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AEI1_MECH_SCHEMATIC_DATE.RVT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ELECTRICAL MODEL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AEI1_ELEC_SCHEMATIC_DATE.RVT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LIGHTING MODEL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AEI1_LTG_SCHEMATIC_DATE.RVT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STRUCTURAL MODEL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AEI1_STRUCT_SCHEMATIC_DATE.RVT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CONSTRUCTION MODEL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AEI1_CONST_SCHEMATIC_DATE.RVT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COORDINATION MODEL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AEI1_COORD_SCHEMATIC_DATE.RVT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ENERGY MODEL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AEI1_ENERGY_SCHEMATIC.RVT</a:t>
                      </a:r>
                      <a:endParaRPr lang="en-US" sz="9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Quality Control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0" name="Oval 19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53284"/>
              </p:ext>
            </p:extLst>
          </p:nvPr>
        </p:nvGraphicFramePr>
        <p:xfrm>
          <a:off x="1428750" y="2617629"/>
          <a:ext cx="6286500" cy="235394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43000"/>
                <a:gridCol w="2400300"/>
                <a:gridCol w="971550"/>
                <a:gridCol w="1771650"/>
              </a:tblGrid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CHECKS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DEFINITION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RESPONSIBLE PARTY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RECOMMENDED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PROJECT MILESTONES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Visual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Ensure there are no unintended model components and the design intent has been followed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Daily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3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Interference Check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Ensure there are no collisions among disciplines through clash detection methods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CM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Daily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Model Integrity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Ensure that the BIM model has no undefined, incorrectly defined, or duplicated elements; ensure a reporting process and corrective action plans have been developed  for noncompliant elements; ensure all disciplines are using same origin and dimension scale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9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Daily</a:t>
                      </a:r>
                      <a:endParaRPr lang="en-US" sz="9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26633"/>
            <a:ext cx="795750" cy="7323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-11009"/>
            <a:ext cx="243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Structural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2427744"/>
            <a:ext cx="4648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Local Materials</a:t>
            </a:r>
          </a:p>
          <a:p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Recyclability/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Reusability</a:t>
            </a:r>
          </a:p>
          <a:p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Efficient Systems</a:t>
            </a:r>
          </a:p>
          <a:p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Informed Decisions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  <a:p>
            <a:pPr algn="ctr"/>
            <a:endParaRPr lang="en-US" sz="2400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pPr algn="ctr"/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4" name="Oval 23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1" name="Oval 30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57600"/>
            <a:ext cx="4883232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26633"/>
            <a:ext cx="795750" cy="7323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-11009"/>
            <a:ext cx="243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Structural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3700" y="87209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Local Materials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9" y="1752600"/>
            <a:ext cx="3581400" cy="21488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79284" y="1981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Native wood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Local vendors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4" name="Oval 23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1" name="Oval 30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</p:spTree>
    <p:extLst>
      <p:ext uri="{BB962C8B-B14F-4D97-AF65-F5344CB8AC3E}">
        <p14:creationId xmlns:p14="http://schemas.microsoft.com/office/powerpoint/2010/main" val="15952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26633"/>
            <a:ext cx="795750" cy="7323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-11009"/>
            <a:ext cx="243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Structural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2150" y="872099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Recyclability/ Reusability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9" y="4038600"/>
            <a:ext cx="3473778" cy="2502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92" y="2134996"/>
            <a:ext cx="3907446" cy="25450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67" y="213499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Reduce cement CO</a:t>
            </a:r>
            <a:r>
              <a:rPr lang="en-US" baseline="30000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emissions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Fly ash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Slag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Ground up concrete for parking lot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4" name="Oval 23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1" name="Oval 30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</p:spTree>
    <p:extLst>
      <p:ext uri="{BB962C8B-B14F-4D97-AF65-F5344CB8AC3E}">
        <p14:creationId xmlns:p14="http://schemas.microsoft.com/office/powerpoint/2010/main" val="387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26633"/>
            <a:ext cx="795750" cy="7323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-11009"/>
            <a:ext cx="243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Structural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700" y="87209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Efficient Systems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4" y="1371001"/>
            <a:ext cx="2329632" cy="2995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9" y="4648200"/>
            <a:ext cx="3476625" cy="1888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94636"/>
            <a:ext cx="3000375" cy="2263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30753"/>
            <a:ext cx="2584729" cy="3073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4857" y="1524000"/>
            <a:ext cx="3142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Combine materials to optimize the performance of each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Braced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CMUs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Metal stud walls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6" name="Oval 25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2" name="Oval 31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</p:spTree>
    <p:extLst>
      <p:ext uri="{BB962C8B-B14F-4D97-AF65-F5344CB8AC3E}">
        <p14:creationId xmlns:p14="http://schemas.microsoft.com/office/powerpoint/2010/main" val="11808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26633"/>
            <a:ext cx="795750" cy="7323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-11009"/>
            <a:ext cx="243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Structural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6050" y="8382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Informed Decisions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114800" cy="2741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35294"/>
            <a:ext cx="3880757" cy="2584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3600450" cy="2786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986" y="4953000"/>
            <a:ext cx="4086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Recovery time after high wind or seismic event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Bolted connections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Prefabricated materials &amp; precast concrete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6" name="Oval 25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2" name="Oval 31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</p:spTree>
    <p:extLst>
      <p:ext uri="{BB962C8B-B14F-4D97-AF65-F5344CB8AC3E}">
        <p14:creationId xmlns:p14="http://schemas.microsoft.com/office/powerpoint/2010/main" val="14566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5225" y="0"/>
            <a:ext cx="256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Mechanical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31" y="56972"/>
            <a:ext cx="454308" cy="461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18" name="Oval 17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71816" y="119330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Mechanical System Options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86" y="2443877"/>
            <a:ext cx="3095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Advantages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No boiler necessary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Good </a:t>
            </a:r>
            <a:r>
              <a:rPr lang="en-US" dirty="0">
                <a:solidFill>
                  <a:schemeClr val="bg2"/>
                </a:solidFill>
              </a:rPr>
              <a:t>controllability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Simultaneous heating and cooling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Good </a:t>
            </a:r>
            <a:r>
              <a:rPr lang="en-US" dirty="0">
                <a:solidFill>
                  <a:schemeClr val="bg2"/>
                </a:solidFill>
              </a:rPr>
              <a:t>for larger </a:t>
            </a:r>
            <a:r>
              <a:rPr lang="en-US" dirty="0" smtClean="0">
                <a:solidFill>
                  <a:schemeClr val="bg2"/>
                </a:solidFill>
              </a:rPr>
              <a:t>buildings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Disadvantages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Higher </a:t>
            </a:r>
            <a:r>
              <a:rPr lang="en-US" dirty="0">
                <a:solidFill>
                  <a:schemeClr val="bg2"/>
                </a:solidFill>
              </a:rPr>
              <a:t>first cost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Requires large footprint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1542588"/>
            <a:ext cx="417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Geothermal Heat </a:t>
            </a:r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Pump with Ground Loops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09800"/>
            <a:ext cx="30457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4" y="2160538"/>
            <a:ext cx="381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9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5225" y="0"/>
            <a:ext cx="256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Mechanical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31" y="56972"/>
            <a:ext cx="454308" cy="461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18" name="Oval 17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71816" y="119330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Mechanical System Options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86" y="2019622"/>
            <a:ext cx="3476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Advantages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Less </a:t>
            </a:r>
            <a:r>
              <a:rPr lang="en-US" dirty="0">
                <a:solidFill>
                  <a:schemeClr val="bg2"/>
                </a:solidFill>
              </a:rPr>
              <a:t>initial cost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Good controllability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Simultaneous heating and cooling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Good </a:t>
            </a:r>
            <a:r>
              <a:rPr lang="en-US" dirty="0">
                <a:solidFill>
                  <a:schemeClr val="bg2"/>
                </a:solidFill>
              </a:rPr>
              <a:t>for larger </a:t>
            </a:r>
            <a:r>
              <a:rPr lang="en-US" dirty="0" smtClean="0">
                <a:solidFill>
                  <a:schemeClr val="bg2"/>
                </a:solidFill>
              </a:rPr>
              <a:t>buildings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Disadvantages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Requires boiler &amp; cooling tower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Can </a:t>
            </a:r>
            <a:r>
              <a:rPr lang="en-US" dirty="0">
                <a:solidFill>
                  <a:schemeClr val="bg2"/>
                </a:solidFill>
              </a:rPr>
              <a:t>leak humidity indoors while unit is </a:t>
            </a:r>
            <a:r>
              <a:rPr lang="en-US" dirty="0" smtClean="0">
                <a:solidFill>
                  <a:schemeClr val="bg2"/>
                </a:solidFill>
              </a:rPr>
              <a:t>off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Does </a:t>
            </a:r>
            <a:r>
              <a:rPr lang="en-US" dirty="0">
                <a:solidFill>
                  <a:schemeClr val="bg2"/>
                </a:solidFill>
              </a:rPr>
              <a:t>not address latent load </a:t>
            </a:r>
            <a:r>
              <a:rPr lang="en-US" dirty="0" smtClean="0">
                <a:solidFill>
                  <a:schemeClr val="bg2"/>
                </a:solidFill>
              </a:rPr>
              <a:t>effectively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1530458"/>
            <a:ext cx="417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Water Source Heat </a:t>
            </a:r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Pump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72" y="2019622"/>
            <a:ext cx="1657406" cy="30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44" y="4487825"/>
            <a:ext cx="2039932" cy="21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44" y="2010097"/>
            <a:ext cx="2123767" cy="24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8642" y="345701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8" name="Oval 7"/>
          <p:cNvSpPr/>
          <p:nvPr/>
        </p:nvSpPr>
        <p:spPr>
          <a:xfrm>
            <a:off x="2367151" y="3182304"/>
            <a:ext cx="152400" cy="1524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85457" y="2605089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7151" y="2590800"/>
            <a:ext cx="152400" cy="1524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85457" y="2071689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7151" y="4344354"/>
            <a:ext cx="152400" cy="1524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3077" y="3820482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67151" y="3791904"/>
            <a:ext cx="152400" cy="1524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3077" y="3210882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7151" y="2057400"/>
            <a:ext cx="152400" cy="1524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01914" y="493833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7151" y="4934904"/>
            <a:ext cx="152400" cy="1524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93077" y="438912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81021" y="1730514"/>
            <a:ext cx="432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BankGothic Lt BT" pitchFamily="34" charset="0"/>
              </a:rPr>
              <a:t>BIM Ex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1022" y="2866461"/>
            <a:ext cx="34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1022" y="4066611"/>
            <a:ext cx="203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8642" y="4630104"/>
            <a:ext cx="493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BankGothic Lt BT" pitchFamily="34" charset="0"/>
              </a:rPr>
              <a:t>Looking Forward</a:t>
            </a:r>
            <a:endParaRPr lang="en-US" sz="40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1022" y="2294961"/>
            <a:ext cx="31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8557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5225" y="0"/>
            <a:ext cx="256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Mechanical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31" y="56972"/>
            <a:ext cx="454308" cy="461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18" name="Oval 17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71816" y="119330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Mechanical System Options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86" y="2019622"/>
            <a:ext cx="48480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Heats </a:t>
            </a:r>
            <a:r>
              <a:rPr lang="en-US" dirty="0">
                <a:solidFill>
                  <a:schemeClr val="bg2"/>
                </a:solidFill>
              </a:rPr>
              <a:t>air before entering building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75</a:t>
            </a:r>
            <a:r>
              <a:rPr lang="en-US" dirty="0">
                <a:solidFill>
                  <a:schemeClr val="bg2"/>
                </a:solidFill>
              </a:rPr>
              <a:t>% efficient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South </a:t>
            </a:r>
            <a:r>
              <a:rPr lang="en-US" dirty="0">
                <a:solidFill>
                  <a:schemeClr val="bg2"/>
                </a:solidFill>
              </a:rPr>
              <a:t>facing solar- air absorbs wall warmth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Maintenance </a:t>
            </a:r>
            <a:r>
              <a:rPr lang="en-US" dirty="0">
                <a:solidFill>
                  <a:schemeClr val="bg2"/>
                </a:solidFill>
              </a:rPr>
              <a:t>free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1SF </a:t>
            </a:r>
            <a:r>
              <a:rPr lang="en-US" dirty="0">
                <a:solidFill>
                  <a:schemeClr val="bg2"/>
                </a:solidFill>
              </a:rPr>
              <a:t>of collection wall produces 4-10CFM warm air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BankGothic Lt BT" pitchFamily="34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BankGothic Lt BT" pitchFamily="34" charset="0"/>
              </a:rPr>
              <a:t>Keys for </a:t>
            </a:r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using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South </a:t>
            </a:r>
            <a:r>
              <a:rPr lang="en-US" dirty="0">
                <a:solidFill>
                  <a:schemeClr val="bg2"/>
                </a:solidFill>
              </a:rPr>
              <a:t>facing wall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Good </a:t>
            </a:r>
            <a:r>
              <a:rPr lang="en-US" dirty="0">
                <a:solidFill>
                  <a:schemeClr val="bg2"/>
                </a:solidFill>
              </a:rPr>
              <a:t>for large ventilation 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For </a:t>
            </a:r>
            <a:r>
              <a:rPr lang="en-US" dirty="0">
                <a:solidFill>
                  <a:schemeClr val="bg2"/>
                </a:solidFill>
              </a:rPr>
              <a:t>cooling- bypass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BankGothic Lt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1542588"/>
            <a:ext cx="417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BankGothic Lt BT" pitchFamily="34" charset="0"/>
              </a:rPr>
              <a:t>Solar Wall</a:t>
            </a:r>
            <a:endParaRPr lang="en-US" b="1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6" b="91501" l="330" r="9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76475"/>
            <a:ext cx="28860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9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5225" y="0"/>
            <a:ext cx="256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Mechanical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31" y="56972"/>
            <a:ext cx="454308" cy="461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18" name="Oval 17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34077" y="2337306"/>
            <a:ext cx="41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LEED Design Ideas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3661" y="2798971"/>
            <a:ext cx="3815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Water use reduction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Enhanced refrigeration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Tobacco smoke 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Outdoor air delivery monitoring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Increased ventilation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Thermal comfort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41" y="2502153"/>
            <a:ext cx="23145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4050" y="0"/>
            <a:ext cx="434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Lighting/Electrical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08" y="-85787"/>
            <a:ext cx="838200" cy="747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9297" y="151679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Electrical Design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4600485"/>
            <a:ext cx="419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Photovoltaics</a:t>
            </a:r>
            <a:r>
              <a:rPr lang="en-US" dirty="0" smtClean="0">
                <a:solidFill>
                  <a:schemeClr val="bg2"/>
                </a:solidFill>
              </a:rPr>
              <a:t>/Solar Arrays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Solar Panel Windows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Solar Roofing Material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Solar Heat Harvesting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425" y="194988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Lighting Layout &amp; Circuiting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Switching/Controls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Receptacle/AV Layout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Fire Alarm/Security Design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7476" y="4128787"/>
            <a:ext cx="386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Supplemental Energy 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2" y="3276600"/>
            <a:ext cx="2833991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42" b="93562" l="4608" r="95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1464275" cy="15722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96816"/>
            <a:ext cx="2896859" cy="190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All images from google.com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9515"/>
            <a:ext cx="2900431" cy="194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8" name="Oval 27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6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5" name="Oval 34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4050" y="0"/>
            <a:ext cx="434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Lighting/Electrical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08" y="-85787"/>
            <a:ext cx="838200" cy="747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48057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BankGothic Lt BT" pitchFamily="34" charset="0"/>
              </a:rPr>
              <a:t>Daylighting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688" y="1905000"/>
            <a:ext cx="2549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Solatubes</a:t>
            </a:r>
            <a:endParaRPr lang="en-US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Clerestories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Sky lights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Light shelves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Overhangs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Vertical fins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louvers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8650" y="4440350"/>
            <a:ext cx="300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Roller Shades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Automated?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Window Glazing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Frit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4068" y="3886200"/>
            <a:ext cx="215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Shading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" y="3996312"/>
            <a:ext cx="2071751" cy="20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35" y="4724400"/>
            <a:ext cx="2530378" cy="189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58" y="719881"/>
            <a:ext cx="2827142" cy="29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30" y="1009315"/>
            <a:ext cx="2771803" cy="184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4055" r="8824" b="10161"/>
          <a:stretch/>
        </p:blipFill>
        <p:spPr bwMode="auto">
          <a:xfrm>
            <a:off x="3207123" y="3162873"/>
            <a:ext cx="16764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8" name="Oval 27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5" name="Oval 34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4050" y="0"/>
            <a:ext cx="434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Lighting/Electrical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08" y="-85787"/>
            <a:ext cx="838200" cy="747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1443843"/>
            <a:ext cx="335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Lighting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2050" y="4120277"/>
            <a:ext cx="3695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Grafik</a:t>
            </a:r>
            <a:r>
              <a:rPr lang="en-US" dirty="0" smtClean="0">
                <a:solidFill>
                  <a:schemeClr val="bg2"/>
                </a:solidFill>
              </a:rPr>
              <a:t> Eye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Scene 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Dimming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Photosensors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Occ./Vacancy Sensors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Override Switches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Switching </a:t>
            </a:r>
            <a:r>
              <a:rPr lang="en-US" dirty="0" err="1" smtClean="0">
                <a:solidFill>
                  <a:schemeClr val="bg2"/>
                </a:solidFill>
              </a:rPr>
              <a:t>Panelboards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925066"/>
            <a:ext cx="381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High efficiency lamps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and ballasts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Indoor and Outdoor Fixtures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3900" y="367294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Controls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13011" b="4605"/>
          <a:stretch/>
        </p:blipFill>
        <p:spPr bwMode="auto">
          <a:xfrm>
            <a:off x="869066" y="3581400"/>
            <a:ext cx="2535027" cy="184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90" y="1940097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08" y="762000"/>
            <a:ext cx="2095500" cy="272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3" name="Oval 32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4050" y="0"/>
            <a:ext cx="434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Lighting/Electrical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08" y="-85787"/>
            <a:ext cx="838200" cy="747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4077" y="2337306"/>
            <a:ext cx="41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LEED Design Ideas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3661" y="2798971"/>
            <a:ext cx="3815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Lighting Controls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Daylight Harvesting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Mercury Reduction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On-Site Renewable Energy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Light Trespass Reduction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Innovative Low-Energy Lighting Design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41" y="2502153"/>
            <a:ext cx="23145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2" name="Oval 21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1" name="Oval 30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103990"/>
            <a:ext cx="770350" cy="721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-1"/>
            <a:ext cx="47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Construction Management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700" y="838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Funding &amp; costs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14" y="2057400"/>
            <a:ext cx="8226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1" name="Oval 20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8" name="Oval 27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714" y="2057400"/>
            <a:ext cx="8226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Project Delays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State Funding</a:t>
            </a: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Reading, PA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1 Story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45000 SF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Union vs. Open Shop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8" y="2057400"/>
            <a:ext cx="5111439" cy="313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5334000"/>
            <a:ext cx="5105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http://www.reedconstructiondata.com/rsmeans/models/elementary-school/pennsylvania/reading</a:t>
            </a:r>
            <a:r>
              <a:rPr lang="en-US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54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103990"/>
            <a:ext cx="770350" cy="721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-1"/>
            <a:ext cx="47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Construction Management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700" y="838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Prefabrication &amp; Modularization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14" y="2057400"/>
            <a:ext cx="8226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Benefits of Prefabrication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Cost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Schedule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Safety</a:t>
            </a: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Opportunities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Mechanical 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Electrical 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Redundant construction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   (i.e. Classrooms)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Bathroom Pods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2050" name="Picture 2" descr="http://www.q5thecompany.com/wp-content/uploads/2011/01/Transit-EEWS-finished-panel-for-Tower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599849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1" name="Oval 20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8" name="Oval 27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43269"/>
            <a:ext cx="3331394" cy="187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103990"/>
            <a:ext cx="770350" cy="721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-1"/>
            <a:ext cx="47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Construction Management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700" y="87209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Sustainable Materials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14" y="2057400"/>
            <a:ext cx="8226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Sustainability</a:t>
            </a:r>
            <a:r>
              <a:rPr lang="en-US" sz="2400" dirty="0">
                <a:solidFill>
                  <a:schemeClr val="bg2"/>
                </a:solidFill>
              </a:rPr>
              <a:t>-</a:t>
            </a:r>
            <a:r>
              <a:rPr lang="en-US" sz="2400" dirty="0" smtClean="0">
                <a:solidFill>
                  <a:schemeClr val="bg2"/>
                </a:solidFill>
              </a:rPr>
              <a:t> The Capacity to endure</a:t>
            </a:r>
          </a:p>
          <a:p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Possible Materials: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Cork Flooring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Agricultural Waste Products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Green Roof &amp; Cool Roof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Supplementary Cementitious</a:t>
            </a:r>
          </a:p>
          <a:p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  Materials</a:t>
            </a: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3074" name="Picture 2" descr="http://www.home-decorating-reviews.com/images/corkfloo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3"/>
          <a:stretch/>
        </p:blipFill>
        <p:spPr bwMode="auto">
          <a:xfrm>
            <a:off x="6002731" y="2819400"/>
            <a:ext cx="2548525" cy="28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1" name="Oval 20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8" name="Oval 27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</p:spTree>
    <p:extLst>
      <p:ext uri="{BB962C8B-B14F-4D97-AF65-F5344CB8AC3E}">
        <p14:creationId xmlns:p14="http://schemas.microsoft.com/office/powerpoint/2010/main" val="2057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103990"/>
            <a:ext cx="770350" cy="721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-1"/>
            <a:ext cx="47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Construction Manage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ment</a:t>
            </a:r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700" y="872099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Proactive Commissioning Plan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764" y="2209800"/>
            <a:ext cx="8868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Proactive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- acting in anticipation of future problems, needs, or changes 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  <a:latin typeface="BankGothic Lt BT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2"/>
                </a:solidFill>
                <a:latin typeface="BankGothic Lt BT" pitchFamily="34" charset="0"/>
              </a:rPr>
              <a:t>Commissioning Goals: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Optimize Energy Use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Minimize Operating Costs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Ensure Proper Building Systems Documentation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029" name="Picture 5" descr="http://www.go-sbs.com/pix/g-commissio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99" y="2895600"/>
            <a:ext cx="25527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2" name="Oval 21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0" name="Oval 29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20528" y="6477000"/>
            <a:ext cx="219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BankGothic Lt BT" pitchFamily="34" charset="0"/>
              </a:rPr>
              <a:t>All images from google.com</a:t>
            </a:r>
          </a:p>
        </p:txBody>
      </p:sp>
    </p:spTree>
    <p:extLst>
      <p:ext uri="{BB962C8B-B14F-4D97-AF65-F5344CB8AC3E}">
        <p14:creationId xmlns:p14="http://schemas.microsoft.com/office/powerpoint/2010/main" val="40334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34" name="Oval 33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43" name="Oval 42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80526"/>
            <a:ext cx="3983163" cy="491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50" y="-103990"/>
            <a:ext cx="770350" cy="721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0" y="-1"/>
            <a:ext cx="47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Construction Management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700" y="87209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Operations &amp; Maintenance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764" y="2209800"/>
            <a:ext cx="886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Carry design and construction earned benefits through to operations</a:t>
            </a:r>
          </a:p>
          <a:p>
            <a:endParaRPr lang="en-US" sz="20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4098" name="Picture 2" descr="http://www.binotechintegratedservices.com/images/system_integration_building_management_system_bms_seg_building_illu.34714038_st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290887"/>
            <a:ext cx="2914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786186"/>
            <a:ext cx="6372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2" name="Oval 21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0" name="Oval 29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2" b="3701"/>
          <a:stretch/>
        </p:blipFill>
        <p:spPr bwMode="auto">
          <a:xfrm>
            <a:off x="1550594" y="1400030"/>
            <a:ext cx="631939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66" y="-71711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19" name="Oval 18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6" name="Oval 25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66" y="-71711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19" name="Oval 18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6" name="Oval 25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19175" y="204634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A Few Examples of Integration Points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7053" y="2666999"/>
            <a:ext cx="5427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Coordination of plenum space between MEP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Scheduling of building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Effects of materials on other designs</a:t>
            </a:r>
          </a:p>
          <a:p>
            <a:endParaRPr lang="en-US" sz="2000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01276"/>
            <a:ext cx="721541" cy="67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0" y="-76200"/>
            <a:ext cx="795750" cy="732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2600"/>
            <a:ext cx="454308" cy="46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86196"/>
            <a:ext cx="762000" cy="67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9" b="90955" l="5628" r="96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26" y="1533260"/>
            <a:ext cx="6601747" cy="3791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502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Northeast Isometric</a:t>
            </a:r>
            <a:endParaRPr lang="en-US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3" name="Oval 22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926366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0" name="Oval 29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01276"/>
            <a:ext cx="721541" cy="67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0" y="-76200"/>
            <a:ext cx="795750" cy="732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2600"/>
            <a:ext cx="454308" cy="46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86196"/>
            <a:ext cx="762000" cy="67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502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Southwest Isometric</a:t>
            </a:r>
            <a:endParaRPr lang="en-US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25" b="96552" l="6206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357313"/>
            <a:ext cx="6653212" cy="408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3" name="Oval 22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926366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30" name="Oval 29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01276"/>
            <a:ext cx="721541" cy="67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0" y="-76200"/>
            <a:ext cx="795750" cy="732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2600"/>
            <a:ext cx="454308" cy="46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86196"/>
            <a:ext cx="762000" cy="67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6" b="98567" l="763" r="98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0029"/>
            <a:ext cx="5562761" cy="422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2" name="Oval 21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926366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9" name="Oval 28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01276"/>
            <a:ext cx="721541" cy="67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0" y="-76200"/>
            <a:ext cx="795750" cy="732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2600"/>
            <a:ext cx="454308" cy="46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86196"/>
            <a:ext cx="762000" cy="67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8" b="97297" l="4993" r="94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93" y="1038478"/>
            <a:ext cx="4816657" cy="444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499" y="5105400"/>
            <a:ext cx="232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Individual floors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43" y="1828800"/>
            <a:ext cx="232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Individual Ceilings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6549" y="2167354"/>
            <a:ext cx="232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Plenum Space</a:t>
            </a:r>
            <a:endParaRPr lang="en-US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4089" y="4936123"/>
            <a:ext cx="232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14’ Walls</a:t>
            </a:r>
          </a:p>
          <a:p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BankGothic Lt BT" pitchFamily="34" charset="0"/>
              </a:rPr>
              <a:t>Generic Wall Type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cxnSp>
        <p:nvCxnSpPr>
          <p:cNvPr id="6" name="Straight Connector 5"/>
          <p:cNvCxnSpPr>
            <a:stCxn id="26" idx="1"/>
            <a:endCxn id="10" idx="2"/>
          </p:cNvCxnSpPr>
          <p:nvPr/>
        </p:nvCxnSpPr>
        <p:spPr>
          <a:xfrm flipH="1">
            <a:off x="5257800" y="2352020"/>
            <a:ext cx="1428749" cy="12448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57800" y="2438400"/>
            <a:ext cx="76200" cy="76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619374" y="2042874"/>
            <a:ext cx="1419226" cy="852726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962400" y="2819400"/>
            <a:ext cx="76200" cy="76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49" idx="7"/>
          </p:cNvCxnSpPr>
          <p:nvPr/>
        </p:nvCxnSpPr>
        <p:spPr>
          <a:xfrm flipV="1">
            <a:off x="2996695" y="4659359"/>
            <a:ext cx="1030746" cy="61532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62400" y="4648200"/>
            <a:ext cx="76200" cy="76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410200" y="4343400"/>
            <a:ext cx="473889" cy="897671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410200" y="4343400"/>
            <a:ext cx="76200" cy="76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37" name="Oval 36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926366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57" name="Oval 5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01276"/>
            <a:ext cx="721541" cy="67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0" y="-76200"/>
            <a:ext cx="795750" cy="732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2600"/>
            <a:ext cx="454308" cy="46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86196"/>
            <a:ext cx="762000" cy="679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03516"/>
              </p:ext>
            </p:extLst>
          </p:nvPr>
        </p:nvGraphicFramePr>
        <p:xfrm>
          <a:off x="1396347" y="1752600"/>
          <a:ext cx="6096000" cy="45720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048000"/>
                <a:gridCol w="3048000"/>
              </a:tblGrid>
              <a:tr h="1776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Construction Codes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r>
                        <a:rPr lang="en-US" dirty="0" smtClean="0"/>
                        <a:t>PA</a:t>
                      </a:r>
                      <a:r>
                        <a:rPr lang="en-US" baseline="0" dirty="0" smtClean="0"/>
                        <a:t> Uniform Construction Code</a:t>
                      </a:r>
                    </a:p>
                    <a:p>
                      <a:r>
                        <a:rPr lang="en-US" baseline="0" dirty="0" smtClean="0"/>
                        <a:t>International Building Code</a:t>
                      </a:r>
                    </a:p>
                    <a:p>
                      <a:r>
                        <a:rPr lang="en-US" baseline="0" dirty="0" smtClean="0"/>
                        <a:t>OSHA Standards</a:t>
                      </a:r>
                    </a:p>
                    <a:p>
                      <a:r>
                        <a:rPr lang="en-US" baseline="0" dirty="0" smtClean="0"/>
                        <a:t>NFPA</a:t>
                      </a:r>
                    </a:p>
                    <a:p>
                      <a:r>
                        <a:rPr lang="en-US" baseline="0" dirty="0" smtClean="0"/>
                        <a:t>ADA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Mechanical</a:t>
                      </a:r>
                      <a:r>
                        <a:rPr lang="en-US" baseline="0" dirty="0" smtClean="0"/>
                        <a:t> Codes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IMC</a:t>
                      </a:r>
                    </a:p>
                    <a:p>
                      <a:pPr algn="l"/>
                      <a:r>
                        <a:rPr lang="en-US" baseline="0" dirty="0" smtClean="0"/>
                        <a:t>ASHRAE 62.1</a:t>
                      </a:r>
                    </a:p>
                    <a:p>
                      <a:pPr algn="l"/>
                      <a:r>
                        <a:rPr lang="en-US" baseline="0" dirty="0" smtClean="0"/>
                        <a:t>ASHRAE 55</a:t>
                      </a:r>
                    </a:p>
                    <a:p>
                      <a:pPr algn="l"/>
                      <a:r>
                        <a:rPr lang="en-US" baseline="0" dirty="0" smtClean="0"/>
                        <a:t>ASHRAE 90.1</a:t>
                      </a:r>
                    </a:p>
                    <a:p>
                      <a:pPr algn="l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Lighting/Electrical</a:t>
                      </a:r>
                      <a:r>
                        <a:rPr lang="en-US" b="1" baseline="0" dirty="0" smtClean="0"/>
                        <a:t> Codes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r>
                        <a:rPr lang="en-US" b="1" dirty="0" smtClean="0"/>
                        <a:t>ASHRAE</a:t>
                      </a:r>
                      <a:r>
                        <a:rPr lang="en-US" b="1" baseline="0" dirty="0" smtClean="0"/>
                        <a:t> Standard 90.1 2009</a:t>
                      </a:r>
                      <a:endParaRPr lang="en-US" b="1" dirty="0" smtClean="0"/>
                    </a:p>
                    <a:p>
                      <a:r>
                        <a:rPr lang="en-US" b="1" dirty="0" smtClean="0"/>
                        <a:t>NEC 2009</a:t>
                      </a:r>
                    </a:p>
                    <a:p>
                      <a:r>
                        <a:rPr lang="en-US" dirty="0" smtClean="0"/>
                        <a:t>Reference – </a:t>
                      </a:r>
                      <a:r>
                        <a:rPr lang="en-US" b="1" dirty="0" smtClean="0"/>
                        <a:t>IESNA</a:t>
                      </a:r>
                      <a:r>
                        <a:rPr lang="en-US" b="1" baseline="0" dirty="0" smtClean="0"/>
                        <a:t> Lighting Handbook 2011</a:t>
                      </a:r>
                      <a:endParaRPr lang="en-US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Structural Codes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b="1" dirty="0" smtClean="0"/>
                        <a:t>PA Uniform Construction Code</a:t>
                      </a:r>
                    </a:p>
                    <a:p>
                      <a:pPr algn="l"/>
                      <a:r>
                        <a:rPr lang="en-US" b="1" dirty="0" smtClean="0"/>
                        <a:t>International Building</a:t>
                      </a:r>
                      <a:r>
                        <a:rPr lang="en-US" b="1" baseline="0" dirty="0" smtClean="0"/>
                        <a:t> Code 2009</a:t>
                      </a:r>
                    </a:p>
                    <a:p>
                      <a:pPr algn="l"/>
                      <a:r>
                        <a:rPr lang="en-US" b="1" baseline="0" dirty="0" smtClean="0"/>
                        <a:t>ASCE7</a:t>
                      </a:r>
                    </a:p>
                    <a:p>
                      <a:pPr algn="l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2" name="Oval 21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6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9" name="Oval 28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01276"/>
            <a:ext cx="721541" cy="67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0" y="-76200"/>
            <a:ext cx="795750" cy="732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2600"/>
            <a:ext cx="454308" cy="46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86196"/>
            <a:ext cx="762000" cy="679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4960" y="1924048"/>
            <a:ext cx="56745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Looking forward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Aware of Community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Team Effectiveness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All Encompassing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Innovative Ideas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BankGothic Lt BT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36" name="Oval 35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926612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52" name="Oval 51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01276"/>
            <a:ext cx="721541" cy="67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0" y="-76200"/>
            <a:ext cx="795750" cy="732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2600"/>
            <a:ext cx="454308" cy="46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86196"/>
            <a:ext cx="762000" cy="679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905000"/>
            <a:ext cx="693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Deliverables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Development of System Designs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Create Architectural Appeal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Develop Model to </a:t>
            </a:r>
            <a:r>
              <a:rPr lang="en-US" sz="2400" b="1" dirty="0" smtClean="0">
                <a:solidFill>
                  <a:schemeClr val="bg2"/>
                </a:solidFill>
                <a:latin typeface="BankGothic Lt BT" pitchFamily="34" charset="0"/>
              </a:rPr>
              <a:t>LOD 200+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Preliminary Cost &amp; Schedule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Rom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Assemblies Estimate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BankGothic Lt BT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36" name="Oval 35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926612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1059180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52" name="Oval 51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Plan Overview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714" y="1828800"/>
            <a:ext cx="8226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2"/>
                </a:solidFill>
                <a:latin typeface="BankGothic Lt BT" pitchFamily="34" charset="0"/>
              </a:rPr>
              <a:t>Mission </a:t>
            </a:r>
            <a:r>
              <a:rPr lang="en-US" sz="2400" b="1" dirty="0">
                <a:solidFill>
                  <a:schemeClr val="bg2"/>
                </a:solidFill>
                <a:latin typeface="BankGothic Lt BT" pitchFamily="34" charset="0"/>
              </a:rPr>
              <a:t>Statement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“Creation’s </a:t>
            </a:r>
            <a:r>
              <a:rPr lang="en-US" sz="2400" dirty="0">
                <a:solidFill>
                  <a:schemeClr val="bg2"/>
                </a:solidFill>
              </a:rPr>
              <a:t>one true aim is to enhance the quality of the communities we work with through innovative ideas and sustainable design</a:t>
            </a:r>
            <a:r>
              <a:rPr lang="en-US" sz="2400" dirty="0" smtClean="0">
                <a:solidFill>
                  <a:schemeClr val="bg2"/>
                </a:solidFill>
              </a:rPr>
              <a:t>.”</a:t>
            </a:r>
          </a:p>
          <a:p>
            <a:pPr lvl="1"/>
            <a:endParaRPr lang="en-US" sz="2400" b="1" dirty="0" smtClean="0">
              <a:solidFill>
                <a:schemeClr val="bg2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latin typeface="BankGothic Lt BT" pitchFamily="34" charset="0"/>
              </a:rPr>
              <a:t>Project </a:t>
            </a:r>
            <a:r>
              <a:rPr lang="en-US" sz="2400" b="1" dirty="0">
                <a:solidFill>
                  <a:schemeClr val="bg2"/>
                </a:solidFill>
                <a:latin typeface="BankGothic Lt BT" pitchFamily="34" charset="0"/>
              </a:rPr>
              <a:t>Mission Statement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“To create a ‘high performance’ elementary school that functions as a multipurpose space for the community through a collaborative, multi-disciplinary environment.” 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BankGothic Lt BT" pitchFamily="34" charset="0"/>
              </a:rPr>
              <a:t>-ingenuity  	-quality</a:t>
            </a:r>
            <a:r>
              <a:rPr lang="en-US" sz="2000" b="1" dirty="0">
                <a:solidFill>
                  <a:schemeClr val="bg2"/>
                </a:solidFill>
                <a:latin typeface="BankGothic Lt BT" pitchFamily="34" charset="0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BankGothic Lt BT" pitchFamily="34" charset="0"/>
              </a:rPr>
              <a:t> -enjoyment 	   -integrity</a:t>
            </a:r>
            <a:endParaRPr lang="en-US" sz="2000" b="1" dirty="0">
              <a:solidFill>
                <a:schemeClr val="bg2"/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53" name="Oval 52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59" name="Oval 58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3" y="3048135"/>
            <a:ext cx="706546" cy="71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83133"/>
            <a:ext cx="1175651" cy="104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35" y="2891415"/>
            <a:ext cx="1128929" cy="107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6" y="2786676"/>
            <a:ext cx="1298239" cy="12164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68" y="2925635"/>
            <a:ext cx="1216132" cy="111921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76200" y="3886200"/>
            <a:ext cx="169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Mechanical</a:t>
            </a:r>
            <a:endParaRPr lang="en-US" sz="16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41507" y="3886200"/>
            <a:ext cx="240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Lighting/electrical</a:t>
            </a:r>
            <a:endParaRPr lang="en-US" sz="16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48933" y="3834825"/>
            <a:ext cx="224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Construction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management</a:t>
            </a:r>
            <a:endParaRPr lang="en-US" sz="16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2065" y="3886200"/>
            <a:ext cx="149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16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14129" y="3886200"/>
            <a:ext cx="171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structural</a:t>
            </a:r>
            <a:endParaRPr lang="en-US" sz="1600" dirty="0">
              <a:solidFill>
                <a:schemeClr val="bg2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Plan Overview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714" y="1828800"/>
            <a:ext cx="8226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Goals for </a:t>
            </a:r>
            <a:r>
              <a:rPr lang="en-US" sz="24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endParaRPr lang="en-US" sz="2400" dirty="0" smtClean="0">
              <a:solidFill>
                <a:schemeClr val="bg2"/>
              </a:solidFill>
              <a:latin typeface="BankGothic Lt BT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Design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a </a:t>
            </a:r>
            <a:r>
              <a:rPr lang="en-US" sz="2200" dirty="0" err="1">
                <a:solidFill>
                  <a:schemeClr val="bg2"/>
                </a:solidFill>
                <a:latin typeface="+mj-lt"/>
              </a:rPr>
              <a:t>constructable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 elementary school for the community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Integrate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on the design to enhance the building for a broader user group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Incorporate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energy efficiency while being mindful of cost by focusing on </a:t>
            </a: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both 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short term and lifetime </a:t>
            </a: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cost benefits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Use BIM as a tool to improve our building design &amp; construction process</a:t>
            </a:r>
            <a:endParaRPr lang="en-US" sz="2200" dirty="0">
              <a:solidFill>
                <a:schemeClr val="bg2"/>
              </a:solidFill>
              <a:latin typeface="+mj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/>
              <a:t>- Achieve LEED Certification for the buildi</a:t>
            </a:r>
            <a:r>
              <a:rPr lang="en-US" sz="2400" dirty="0"/>
              <a:t>ng</a:t>
            </a:r>
          </a:p>
          <a:p>
            <a:r>
              <a:rPr lang="en-US" sz="2400" dirty="0"/>
              <a:t>- Understand the effects of discipline specific decisions on the broader project team</a:t>
            </a:r>
          </a:p>
          <a:p>
            <a:endParaRPr lang="en-US" sz="2400" dirty="0" smtClean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  <a:p>
            <a:endParaRPr lang="en-US" sz="2400" dirty="0">
              <a:solidFill>
                <a:schemeClr val="bg2">
                  <a:lumMod val="9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1" name="Oval 20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8" name="Oval 27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33600"/>
            <a:ext cx="8805757" cy="3318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Project Schedule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6" y="2166257"/>
            <a:ext cx="9077114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1" name="Oval 20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8" name="Oval 27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Roles &amp; Organization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0" name="Oval 19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359" y="1981200"/>
            <a:ext cx="74719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nkGothic Lt BT" pitchFamily="34" charset="0"/>
              </a:rPr>
              <a:t>For each phase of the project, the project team </a:t>
            </a:r>
            <a:r>
              <a:rPr lang="en-US" dirty="0" smtClean="0">
                <a:solidFill>
                  <a:schemeClr val="bg1"/>
                </a:solidFill>
                <a:latin typeface="BankGothic Lt BT" pitchFamily="34" charset="0"/>
              </a:rPr>
              <a:t>will</a:t>
            </a:r>
            <a:endParaRPr lang="en-US" dirty="0">
              <a:solidFill>
                <a:schemeClr val="bg1"/>
              </a:solidFill>
              <a:latin typeface="BankGothic Lt BT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 and ensure completeness and accuracy of model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 &amp; ensure completeness and accuracy of BIM Project Execution Plan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Coordinate all updates for individual models, specialized discipline models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construction updates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BankGothic Lt BT" pitchFamily="34" charset="0"/>
              </a:rPr>
              <a:t>Team </a:t>
            </a:r>
            <a:r>
              <a:rPr lang="en-US" dirty="0" smtClean="0">
                <a:solidFill>
                  <a:schemeClr val="bg1"/>
                </a:solidFill>
                <a:latin typeface="BankGothic Lt BT" pitchFamily="34" charset="0"/>
              </a:rPr>
              <a:t>Responsibilities</a:t>
            </a:r>
            <a:endParaRPr lang="en-US" dirty="0">
              <a:solidFill>
                <a:schemeClr val="bg1"/>
              </a:solidFill>
              <a:latin typeface="BankGothic Lt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 BIM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Update &amp; Synchronize changes with Central Files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Proper Maintenance of Model and File Saving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Maintain &amp; Revise BIM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Integrate Discipline Models into Architectural BIM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Roles &amp; Organization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0" name="Oval 19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012" y="1669197"/>
            <a:ext cx="8046041" cy="64633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nkGothic Lt BT" pitchFamily="34" charset="0"/>
              </a:rPr>
              <a:t>Construction Management</a:t>
            </a:r>
            <a:r>
              <a:rPr lang="en-US" sz="1600" dirty="0">
                <a:solidFill>
                  <a:schemeClr val="bg1"/>
                </a:solidFill>
                <a:latin typeface="BankGothic Lt BT" pitchFamily="34" charset="0"/>
              </a:rPr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Scheduling &amp; Sequencing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Site Logistics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Equipment Procurement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Cost Estimating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Constructability Analysis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4D Modeling Needs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Construction Trends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Clash Detection &amp; Coordination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Value Engineering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 </a:t>
            </a:r>
          </a:p>
          <a:p>
            <a:r>
              <a:rPr lang="en-US" sz="1600" b="1" dirty="0">
                <a:solidFill>
                  <a:schemeClr val="bg1"/>
                </a:solidFill>
                <a:latin typeface="BankGothic Lt BT" pitchFamily="34" charset="0"/>
              </a:rPr>
              <a:t>Lighting/Electrical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Lighting Plan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Power Plan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Load Calculations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Electrical Equipment Proposal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Daylighting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Clash Detection &amp; Coordination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Value Engineering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BankGothic Lt BT" pitchFamily="34" charset="0"/>
              </a:rPr>
              <a:t>Mechanical</a:t>
            </a:r>
            <a:endParaRPr lang="en-US" sz="1600" b="1" dirty="0">
              <a:solidFill>
                <a:schemeClr val="bg1"/>
              </a:solidFill>
              <a:latin typeface="BankGothic Lt B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Heating &amp; Cooling Loading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Mechanical System Design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Plumbing Design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Energy Saving Analysis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Clash Detection &amp; Coordination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Value Engineering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BankGothic Lt BT" pitchFamily="34" charset="0"/>
              </a:rPr>
              <a:t>Structural</a:t>
            </a:r>
            <a:endParaRPr lang="en-US" sz="1600" b="1" dirty="0">
              <a:solidFill>
                <a:schemeClr val="bg1"/>
              </a:solidFill>
              <a:latin typeface="BankGothic Lt B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Structural System Design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Analysis of Structural System Options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Load Calculations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Clash Detection &amp; Coordination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Value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34916"/>
              </p:ext>
            </p:extLst>
          </p:nvPr>
        </p:nvGraphicFramePr>
        <p:xfrm>
          <a:off x="175334" y="1631903"/>
          <a:ext cx="3488118" cy="46926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10828"/>
                <a:gridCol w="1132737"/>
                <a:gridCol w="298169"/>
                <a:gridCol w="670499"/>
                <a:gridCol w="75177"/>
                <a:gridCol w="75177"/>
                <a:gridCol w="75177"/>
                <a:gridCol w="75177"/>
                <a:gridCol w="75177"/>
              </a:tblGrid>
              <a:tr h="179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TASK</a:t>
                      </a:r>
                      <a:endParaRPr lang="en-US" sz="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ROLE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Staff Size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Hours Planned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Weeks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7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Model Development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Architect(Collaborative)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Electrical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Lighting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Mechanical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Structural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</a:t>
                      </a:r>
                      <a:endParaRPr lang="en-US" sz="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7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Model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Review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Electrical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Lighting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Mechanical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Structural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 hr/wk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 hr/wk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 hr/wk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 hr/wk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 hr/wk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16</a:t>
                      </a:r>
                      <a:endParaRPr lang="en-US" sz="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8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Structural Analysis &amp; 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Structural 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8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Lighting/Electrical Analysis &amp; 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Lighting/Electrical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8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Mechanical Analysis &amp; 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Mechanical</a:t>
                      </a:r>
                      <a:endParaRPr lang="en-US" sz="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8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LEED Certification Plus+ Reviews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Collaborative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     4 hrs/wk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Schedule Development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Construction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Manager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Cost Estimating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Construction Manager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Value Engineering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Collaborative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Ongoing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3D Coordination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Structural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Lighting/Electrical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Mechanical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Construction Manager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 hrs/wk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4D Modeling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Construction Manager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 hrs/wk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800" marR="43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0" y="2895600"/>
            <a:ext cx="5181600" cy="1831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999" cy="575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-652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Integration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3" y="-76200"/>
            <a:ext cx="726167" cy="691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838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BankGothic Lt BT" pitchFamily="34" charset="0"/>
              </a:rPr>
              <a:t>BIM Project Execution </a:t>
            </a:r>
            <a:r>
              <a:rPr lang="en-US" sz="2400" dirty="0" smtClean="0">
                <a:solidFill>
                  <a:schemeClr val="bg2"/>
                </a:solidFill>
                <a:latin typeface="BankGothic Lt BT" pitchFamily="34" charset="0"/>
              </a:rPr>
              <a:t>Roles &amp; Organization</a:t>
            </a:r>
            <a:endParaRPr lang="en-US" sz="2400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6766"/>
            <a:ext cx="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Model</a:t>
            </a:r>
          </a:p>
        </p:txBody>
      </p:sp>
      <p:sp>
        <p:nvSpPr>
          <p:cNvPr id="20" name="Oval 19"/>
          <p:cNvSpPr/>
          <p:nvPr/>
        </p:nvSpPr>
        <p:spPr>
          <a:xfrm>
            <a:off x="28786" y="541622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86" y="401089"/>
            <a:ext cx="15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BankGothic Lt BT" pitchFamily="34" charset="0"/>
              </a:rPr>
              <a:t>Bim</a:t>
            </a:r>
            <a:r>
              <a:rPr lang="en-US" sz="1600" dirty="0" smtClean="0">
                <a:solidFill>
                  <a:schemeClr val="bg2"/>
                </a:solidFill>
                <a:latin typeface="BankGothic Lt BT" pitchFamily="34" charset="0"/>
              </a:rPr>
              <a:t> Ex Plan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81781"/>
            <a:ext cx="155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Integration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2964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Codes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6" y="1061476"/>
            <a:ext cx="22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Looking Forward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5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nkGothic Lt BT" pitchFamily="34" charset="0"/>
              </a:rPr>
              <a:t>Research</a:t>
            </a:r>
          </a:p>
        </p:txBody>
      </p:sp>
      <p:sp>
        <p:nvSpPr>
          <p:cNvPr id="27" name="Oval 26"/>
          <p:cNvSpPr/>
          <p:nvPr/>
        </p:nvSpPr>
        <p:spPr>
          <a:xfrm>
            <a:off x="28786" y="681781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7" y="81311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47" y="944135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786" y="1061476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647" y="1192653"/>
            <a:ext cx="76200" cy="76200"/>
          </a:xfrm>
          <a:prstGeom prst="ellipse">
            <a:avLst/>
          </a:prstGeom>
          <a:solidFill>
            <a:srgbClr val="1F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986" y="1752600"/>
            <a:ext cx="3628814" cy="1219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7"/>
          <a:stretch/>
        </p:blipFill>
        <p:spPr bwMode="auto">
          <a:xfrm>
            <a:off x="3205163" y="2914650"/>
            <a:ext cx="647223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1646</Words>
  <Application>Microsoft Office PowerPoint</Application>
  <PresentationFormat>On-screen Show (4:3)</PresentationFormat>
  <Paragraphs>896</Paragraphs>
  <Slides>40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J Zuza</dc:creator>
  <cp:lastModifiedBy>Michael T Hoffacker</cp:lastModifiedBy>
  <cp:revision>79</cp:revision>
  <dcterms:created xsi:type="dcterms:W3CDTF">2012-09-13T01:58:09Z</dcterms:created>
  <dcterms:modified xsi:type="dcterms:W3CDTF">2012-09-14T20:20:02Z</dcterms:modified>
</cp:coreProperties>
</file>