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72" r:id="rId4"/>
    <p:sldId id="271" r:id="rId5"/>
    <p:sldId id="259" r:id="rId6"/>
    <p:sldId id="273" r:id="rId7"/>
    <p:sldId id="258" r:id="rId8"/>
    <p:sldId id="261" r:id="rId9"/>
    <p:sldId id="274" r:id="rId10"/>
    <p:sldId id="265" r:id="rId11"/>
    <p:sldId id="279" r:id="rId12"/>
    <p:sldId id="275" r:id="rId13"/>
    <p:sldId id="266" r:id="rId14"/>
    <p:sldId id="268" r:id="rId15"/>
    <p:sldId id="280" r:id="rId16"/>
    <p:sldId id="281" r:id="rId17"/>
    <p:sldId id="276" r:id="rId18"/>
    <p:sldId id="269" r:id="rId19"/>
    <p:sldId id="262" r:id="rId20"/>
    <p:sldId id="263" r:id="rId21"/>
    <p:sldId id="264" r:id="rId22"/>
    <p:sldId id="277" r:id="rId23"/>
    <p:sldId id="278" r:id="rId24"/>
    <p:sldId id="282" r:id="rId25"/>
  </p:sldIdLst>
  <p:sldSz cx="2743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BFBF"/>
    <a:srgbClr val="FFFFFF"/>
    <a:srgbClr val="93A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0571" autoAdjust="0"/>
  </p:normalViewPr>
  <p:slideViewPr>
    <p:cSldViewPr snapToGrid="0">
      <p:cViewPr>
        <p:scale>
          <a:sx n="37" d="100"/>
          <a:sy n="37" d="100"/>
        </p:scale>
        <p:origin x="-96" y="-126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BFFBA6-E21F-4B63-BCA3-2483601B4EFB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46ADB1-B785-47EE-87C8-77A334DB7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EFEF0-FA2D-4D48-8ED8-392E533F2C34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525463"/>
            <a:ext cx="10515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AAEF8B-0FE7-364B-AB86-20E044B1B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EF8B-0FE7-364B-AB86-20E044B1B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EF8B-0FE7-364B-AB86-20E044B1B8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Problem: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 construction of the building follows the general trend of concrete construction that has been followed in </a:t>
            </a:r>
            <a:r>
              <a:rPr lang="en-US" dirty="0" err="1">
                <a:solidFill>
                  <a:srgbClr val="FF0000"/>
                </a:solidFill>
              </a:rPr>
              <a:t>india</a:t>
            </a:r>
            <a:r>
              <a:rPr lang="en-US" dirty="0">
                <a:solidFill>
                  <a:srgbClr val="FF0000"/>
                </a:solidFill>
              </a:rPr>
              <a:t>. 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Concrete is said to be a profitable choice as it is a more prevalent material.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Labor is cheap for concrete construction, “The average salary of an on-site worker on a construction </a:t>
            </a:r>
            <a:r>
              <a:rPr lang="en-US" dirty="0" err="1">
                <a:solidFill>
                  <a:srgbClr val="FF0000"/>
                </a:solidFill>
              </a:rPr>
              <a:t>projetc</a:t>
            </a:r>
            <a:r>
              <a:rPr lang="en-US" dirty="0">
                <a:solidFill>
                  <a:srgbClr val="FF0000"/>
                </a:solidFill>
              </a:rPr>
              <a:t> is ____ INR which converts to ____USD.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Longer construction time, dust and noise becomes a nuisance in a densely constructed city like </a:t>
            </a:r>
            <a:r>
              <a:rPr lang="en-US" dirty="0" err="1">
                <a:solidFill>
                  <a:srgbClr val="FF0000"/>
                </a:solidFill>
              </a:rPr>
              <a:t>mumbai</a:t>
            </a:r>
            <a:r>
              <a:rPr lang="en-US" dirty="0">
                <a:solidFill>
                  <a:srgbClr val="FF0000"/>
                </a:solidFill>
              </a:rPr>
              <a:t>, in tight sight conditions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high rise construction results in large columns and walls sizes.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Does not provide space for future in an ever-growing city like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mumbai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. 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Environmental impacts of using concrete.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SPACE challenge: densest city on planet earth. ¾ size of NYC.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EF8B-0FE7-364B-AB86-20E044B1B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Solution: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Therefore, solution is steel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Environmental benefits, less reliance on scarce resources like water.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Structure uses less space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Faster construction 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less disturbance to surrounding building in terms on pollution</a:t>
            </a:r>
          </a:p>
          <a:p>
            <a:pPr marL="757066" indent="-757066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Highrise</a:t>
            </a:r>
            <a:r>
              <a:rPr lang="en-US" dirty="0">
                <a:solidFill>
                  <a:srgbClr val="FF0000"/>
                </a:solidFill>
              </a:rPr>
              <a:t> building can be constructed faster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catch up with economic growth of china and other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fst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growing eastern economies</a:t>
            </a:r>
          </a:p>
          <a:p>
            <a:pPr marL="757066" indent="-757066"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It has already embraced steel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conctruction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: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mumbai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airport, 40 story tallest steel building in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india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EF8B-0FE7-364B-AB86-20E044B1B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EF8B-0FE7-364B-AB86-20E044B1B8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3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3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5CD5-A4B5-4420-B570-E1B2742E77A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DDAC-7AD4-418D-B10C-D1DCB893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spect="1"/>
          </p:cNvSpPr>
          <p:nvPr/>
        </p:nvSpPr>
        <p:spPr>
          <a:xfrm>
            <a:off x="14306222" y="0"/>
            <a:ext cx="1312577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0" y="0"/>
            <a:ext cx="909124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X:\Senior Thesis\Supremus\Renderings\name removed\name remov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00"/>
                    </a14:imgEffect>
                    <a14:imgEffect>
                      <a14:saturation sat="109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46" y="-45720"/>
            <a:ext cx="5214976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3953253" y="1377286"/>
            <a:ext cx="6903720" cy="43396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</a:t>
            </a:r>
            <a:endParaRPr lang="en-US" sz="13800" b="1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0046" y="6161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Signature Boutique Offices , India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0754" y="1843950"/>
            <a:ext cx="9091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AE Senior Thesis 2013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Punit G. Das | Structural  Option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Faculty Advisor: Dr. Linda Hanagan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New Gravity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6477" y="-1372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Structural floor plan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New Gravity </a:t>
            </a:r>
            <a:r>
              <a:rPr lang="en-US" sz="3600" b="1" dirty="0">
                <a:solidFill>
                  <a:schemeClr val="bg1"/>
                </a:solidFill>
              </a:rPr>
              <a:t>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 descr="X:\Senior Thesis\Final prez\images\new gravity\Optimus_steel_lvl1-5 structural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754" y="723901"/>
            <a:ext cx="5210206" cy="31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Senior Thesis\Final prez\images\new gravity\Optimus_steel_lvl7 9 11 13 15 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581" y="3890665"/>
            <a:ext cx="6489372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721825" y="1563418"/>
            <a:ext cx="8153400" cy="44550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Interior gravity columns - Steel wide-flange columns encased with reinforced concrete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Edge columns – W14 and W12 Steel wide flange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Superimposed dead Loads used from existing system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Critical design load combination -  1.2Dead +1.6Live+0.5Roof Live (ASCE 7-10)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23550960" y="1568969"/>
            <a:ext cx="35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Parking floor plan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4796953" y="4159768"/>
            <a:ext cx="2729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Office floor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New Gravity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New Gravity </a:t>
            </a:r>
            <a:r>
              <a:rPr lang="en-US" sz="3600" b="1" dirty="0">
                <a:solidFill>
                  <a:schemeClr val="bg1"/>
                </a:solidFill>
              </a:rPr>
              <a:t>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1825" y="1785826"/>
            <a:ext cx="8153400" cy="32085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Following AISC Manual Chapter I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Columns mainly checked for compression, minimum size of steel core and critical elastic bucking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Composite columns caused 40% reduction in column size in parking spaces compared to existing system</a:t>
            </a:r>
          </a:p>
        </p:txBody>
      </p:sp>
      <p:pic>
        <p:nvPicPr>
          <p:cNvPr id="5127" name="Picture 7" descr="X:\Senior Thesis\Final prez\images\new gravity\design summary_interior gravity colum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83" y="770687"/>
            <a:ext cx="4238394" cy="26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X:\Senior Thesis\Final prez\images\new gravity\design summary_edge gravity colum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83" y="3582796"/>
            <a:ext cx="4785971" cy="30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13912" y="-13723"/>
            <a:ext cx="871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Integration to architecture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6477" y="3707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  <a:latin typeface="+mj-lt"/>
              </a:rPr>
              <a:t>Typical office floor plan</a:t>
            </a:r>
            <a:endParaRPr lang="en-US" sz="32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New Gravity </a:t>
            </a:r>
            <a:r>
              <a:rPr lang="en-US" sz="3600" b="1" dirty="0">
                <a:solidFill>
                  <a:schemeClr val="bg1"/>
                </a:solidFill>
              </a:rPr>
              <a:t>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21825" y="1785826"/>
            <a:ext cx="8153400" cy="32085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Optimized open floor plan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Increased floor space in office and parking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Less obstruction of interior columns to daylight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Concrete encasing has fire-proofing advantage</a:t>
            </a:r>
          </a:p>
          <a:p>
            <a:pPr>
              <a:lnSpc>
                <a:spcPct val="150000"/>
              </a:lnSpc>
              <a:buSzPct val="90000"/>
            </a:pPr>
            <a:endParaRPr lang="en-US" sz="2700" dirty="0" smtClean="0"/>
          </a:p>
        </p:txBody>
      </p:sp>
      <p:pic>
        <p:nvPicPr>
          <p:cNvPr id="6148" name="Picture 4" descr="X:\Senior Thesis\Final prez\images\new gravity\Optimus_steel_architecture Model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698" y="2150338"/>
            <a:ext cx="8005357" cy="30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83698" y="3821728"/>
            <a:ext cx="8005357" cy="141067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988644" y="2291938"/>
            <a:ext cx="1175658" cy="1559839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18192" y="2150339"/>
            <a:ext cx="1570863" cy="167139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335506" y="3451863"/>
            <a:ext cx="2982686" cy="369866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442679" y="3081769"/>
            <a:ext cx="892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Restrooms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35158" y="1431149"/>
            <a:ext cx="419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Small columns can be integrated easily in the space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353020" y="1785826"/>
            <a:ext cx="937260" cy="1399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012399" y="3152001"/>
            <a:ext cx="147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Elevator shafts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2147236" y="4372768"/>
            <a:ext cx="147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Office Space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235159" y="2618601"/>
            <a:ext cx="147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Utility areas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0096858" y="3128502"/>
            <a:ext cx="77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Stairwell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4691718" y="3081769"/>
            <a:ext cx="77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Stairwell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1889090" y="5287146"/>
            <a:ext cx="27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Typical office floor plan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66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Composite Floor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201" y="771723"/>
            <a:ext cx="7416800" cy="5486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New 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21825" y="1563418"/>
            <a:ext cx="8153400" cy="44550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For typical office floor W14x30 beam and W18x46 girder with 1.5VLI20 Vulcraft deck used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Steel deck runs perpendicular to beam and parallel to girder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1.2Dead + 1.6Live load combination used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AISC Manual  table 3.21 and 3.20 used to design a partially composite section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76477" y="80874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+mj-lt"/>
              </a:rPr>
              <a:t>Composite system cross-section</a:t>
            </a:r>
            <a:endParaRPr lang="en-US" sz="28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Information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4" name="Picture 23" descr="Lateral system_gri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570" y="1332496"/>
            <a:ext cx="3799430" cy="4916909"/>
          </a:xfrm>
          <a:prstGeom prst="rect">
            <a:avLst/>
          </a:prstGeom>
        </p:spPr>
      </p:pic>
      <p:pic>
        <p:nvPicPr>
          <p:cNvPr id="28" name="Picture 27" descr="Lateral system frames layou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0569" r="9109" b="18885"/>
          <a:stretch/>
        </p:blipFill>
        <p:spPr>
          <a:xfrm>
            <a:off x="18480161" y="3001476"/>
            <a:ext cx="5152409" cy="3856524"/>
          </a:xfrm>
          <a:prstGeom prst="rect">
            <a:avLst/>
          </a:prstGeom>
        </p:spPr>
      </p:pic>
      <p:pic>
        <p:nvPicPr>
          <p:cNvPr id="29" name="Picture 2" descr="X:\Senior Thesis\Final prez\images\new lateral\Optimus_steel_lateral system birdsey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"/>
          <a:stretch/>
        </p:blipFill>
        <p:spPr bwMode="auto">
          <a:xfrm>
            <a:off x="18340755" y="723901"/>
            <a:ext cx="5291816" cy="22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721825" y="1224331"/>
            <a:ext cx="8153400" cy="44550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2 Moment frames in North-south direction 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2 Braced frames in North-South direction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2 Braced frames in East-West direction</a:t>
            </a:r>
            <a:endParaRPr lang="en-US" sz="27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All columns are steel wide flange W12 encased in reinforced concrete. Size range – 34” to 24”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All columns designed for compression created due to lateral loads</a:t>
            </a:r>
          </a:p>
        </p:txBody>
      </p:sp>
    </p:spTree>
    <p:extLst>
      <p:ext uri="{BB962C8B-B14F-4D97-AF65-F5344CB8AC3E}">
        <p14:creationId xmlns:p14="http://schemas.microsoft.com/office/powerpoint/2010/main" val="10497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Information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21825" y="1224331"/>
            <a:ext cx="8153400" cy="44550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ASCE 7-10 Directional procedure used to calculate wind loads and drifts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ASCE 7-10 Equivalent Lateral Force Procedure  and Modal Response Spectrum Analysis used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The two seismic analysis procedures compared based on drifts and base shears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 smtClean="0"/>
          </a:p>
        </p:txBody>
      </p:sp>
      <p:pic>
        <p:nvPicPr>
          <p:cNvPr id="9218" name="Picture 2" descr="X:\Senior Thesis\Final prez\images\new lateral\N-S deflection_EQYNEGX non-pdel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7454" r="18376" b="3551"/>
          <a:stretch/>
        </p:blipFill>
        <p:spPr bwMode="auto">
          <a:xfrm>
            <a:off x="19662722" y="712026"/>
            <a:ext cx="3311020" cy="61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:\Senior Thesis\Final prez\images\new lateral\N-S deflection_SPEC1 non-pdel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7641" r="20771" b="3911"/>
          <a:stretch/>
        </p:blipFill>
        <p:spPr bwMode="auto">
          <a:xfrm>
            <a:off x="22973742" y="721394"/>
            <a:ext cx="3197294" cy="61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876477" y="1577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Drifts (inches)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5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Information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21825" y="1674673"/>
            <a:ext cx="81534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Critical seismic loads compared to critical wind load based on drifts</a:t>
            </a:r>
            <a:endParaRPr lang="en-US" sz="27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/>
              <a:t>Design controlled by drifts and base shears due to Wind </a:t>
            </a:r>
            <a:r>
              <a:rPr lang="en-US" sz="2700" dirty="0" smtClean="0"/>
              <a:t>loads</a:t>
            </a:r>
          </a:p>
        </p:txBody>
      </p:sp>
      <p:pic>
        <p:nvPicPr>
          <p:cNvPr id="14" name="Picture 3" descr="X:\Senior Thesis\Final prez\images\new lateral\N-S deflection_EQYPOSX_pdel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8169" r="19821" b="2357"/>
          <a:stretch/>
        </p:blipFill>
        <p:spPr bwMode="auto">
          <a:xfrm>
            <a:off x="19856974" y="656671"/>
            <a:ext cx="3270953" cy="6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X:\Senior Thesis\Final prez\images\new lateral\N-S deflection_windcase1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6921" r="18006" b="3076"/>
          <a:stretch/>
        </p:blipFill>
        <p:spPr bwMode="auto">
          <a:xfrm>
            <a:off x="23127927" y="723901"/>
            <a:ext cx="3365352" cy="62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876477" y="1577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Story Drifts (inches)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8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2846" y="16416"/>
            <a:ext cx="716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Integration to Architecture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Picture 25" descr="Optimus_steel_structure3d view_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4361" r="25845"/>
          <a:stretch/>
        </p:blipFill>
        <p:spPr>
          <a:xfrm>
            <a:off x="20779884" y="1005573"/>
            <a:ext cx="4212986" cy="5569478"/>
          </a:xfrm>
          <a:prstGeom prst="rect">
            <a:avLst/>
          </a:prstGeom>
        </p:spPr>
      </p:pic>
      <p:pic>
        <p:nvPicPr>
          <p:cNvPr id="27" name="Picture 3" descr="X:\Senior Thesis\Final prez\images\new gravity\Optimus_steel_lvl1-5 Model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50" y="3181222"/>
            <a:ext cx="6254750" cy="33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721825" y="964644"/>
            <a:ext cx="8153400" cy="19620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Moving braces to exterior creates more open space</a:t>
            </a:r>
            <a:endParaRPr lang="en-US" sz="27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Exposing HSS braces as architectural elements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Moving braces help improve parking space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252960" y="3992880"/>
            <a:ext cx="1470660" cy="885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723620" y="4945380"/>
            <a:ext cx="1531620" cy="128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341487" y="5585460"/>
            <a:ext cx="278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Elevator shaft moved around braces to create more parking space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-1980000">
            <a:off x="12281213" y="4281338"/>
            <a:ext cx="206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Elevator shaft moved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00017" y="6191632"/>
            <a:ext cx="27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Parking Floor plan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37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Connection Design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6477" y="-1372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Moment frame 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2" name="Picture 4" descr="X:\Senior Thesis\Final prez\images\steel connection\Lateral system_gridC&amp;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035" r="13691" b="7208"/>
          <a:stretch/>
        </p:blipFill>
        <p:spPr bwMode="auto">
          <a:xfrm>
            <a:off x="20875368" y="850419"/>
            <a:ext cx="4022017" cy="5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X:\Senior Thesis\Final prez\images\steel connection\moment conn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44" y="2042732"/>
            <a:ext cx="5370584" cy="34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Effect on foundations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1825" y="2357095"/>
            <a:ext cx="81534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Existing building has 50” to 80” thick MAT foundation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Dead load on foundation reduced from 25000 kip to 23000 kip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3045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X:\Senior Thesis\Final prez\images\map zoom 0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779" y="741580"/>
            <a:ext cx="4599222" cy="25481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Senior Thesis\Final prez\images\map zoom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104" y="2395828"/>
            <a:ext cx="3449535" cy="291189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26444864" y="1549036"/>
            <a:ext cx="77189" cy="77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071234" y="2985406"/>
            <a:ext cx="77189" cy="77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416912" y="1521084"/>
            <a:ext cx="133092" cy="13309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043282" y="2957454"/>
            <a:ext cx="133092" cy="13309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X:\Senior Thesis\Final prez\images\S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/>
          <a:stretch/>
        </p:blipFill>
        <p:spPr bwMode="auto">
          <a:xfrm>
            <a:off x="18340754" y="3701955"/>
            <a:ext cx="4996918" cy="31458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1560000">
            <a:off x="22085874" y="5848980"/>
            <a:ext cx="733425" cy="350124"/>
          </a:xfrm>
          <a:prstGeom prst="rect">
            <a:avLst/>
          </a:prstGeom>
          <a:solidFill>
            <a:srgbClr val="FF0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Information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76477" y="-1372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Location and Site Map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-3780000">
            <a:off x="20617465" y="5105339"/>
            <a:ext cx="3278349" cy="276999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spc="600" dirty="0" smtClean="0">
                <a:solidFill>
                  <a:srgbClr val="FF0000"/>
                </a:solidFill>
              </a:rPr>
              <a:t>Main Street</a:t>
            </a:r>
            <a:endParaRPr lang="en-US" sz="1200" b="1" spc="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67049" y="1674454"/>
            <a:ext cx="7062952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Office + Parking  garage + Retail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3000" dirty="0" smtClean="0"/>
              <a:t>Ground + 17 floors</a:t>
            </a:r>
            <a:endParaRPr lang="en-US" sz="30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3000" dirty="0" smtClean="0"/>
              <a:t>430,000 sq. ft.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3000" dirty="0" smtClean="0"/>
              <a:t>Max height: 230 ft. 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3000" dirty="0" smtClean="0"/>
              <a:t>January 2012 – October 2013</a:t>
            </a:r>
          </a:p>
        </p:txBody>
      </p:sp>
    </p:spTree>
    <p:extLst>
      <p:ext uri="{BB962C8B-B14F-4D97-AF65-F5344CB8AC3E}">
        <p14:creationId xmlns:p14="http://schemas.microsoft.com/office/powerpoint/2010/main" val="1256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Acknowledgements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1611" y="1013192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21825" y="1875042"/>
            <a:ext cx="8153400" cy="383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Family and friends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Engineers at Leslie E. Robertson Associates (New York and Mumbai offices)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Pei Cobb Free &amp; Partners Architects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Lodha Group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The AE faculty </a:t>
            </a:r>
          </a:p>
        </p:txBody>
      </p:sp>
    </p:spTree>
    <p:extLst>
      <p:ext uri="{BB962C8B-B14F-4D97-AF65-F5344CB8AC3E}">
        <p14:creationId xmlns:p14="http://schemas.microsoft.com/office/powerpoint/2010/main" val="23218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Conclusion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81611" y="1013192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6325" y="2366951"/>
            <a:ext cx="8153400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Cost benefit analysis resulted in higher price of steel structure</a:t>
            </a:r>
          </a:p>
          <a:p>
            <a:pPr marL="571500" indent="-571500">
              <a:buSzPct val="90000"/>
              <a:buFont typeface="Wingdings" pitchFamily="2" charset="2"/>
              <a:buChar char="§"/>
            </a:pPr>
            <a:r>
              <a:rPr lang="en-US" sz="2700" dirty="0" smtClean="0"/>
              <a:t>However, increased floor space area, faster construction and reduced labor  can cover up the extra cost of steel structure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21825" y="1606827"/>
            <a:ext cx="8153400" cy="383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Every structural change follows architectural integration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Adding steel building to skyline of Mumbai can improve city’s image of concrete jungle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Composite columns can be of great structural and architectural advantage to tall structures</a:t>
            </a:r>
          </a:p>
        </p:txBody>
      </p:sp>
    </p:spTree>
    <p:extLst>
      <p:ext uri="{BB962C8B-B14F-4D97-AF65-F5344CB8AC3E}">
        <p14:creationId xmlns:p14="http://schemas.microsoft.com/office/powerpoint/2010/main" val="33998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Steel structural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54800" y="-13722"/>
            <a:ext cx="65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Concrete structural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4" name="Picture 2" descr="X:\Senior Thesis\Final prez\images\final rendered view\Optimus_steel_structure3d 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27471" b="6715"/>
          <a:stretch/>
        </p:blipFill>
        <p:spPr bwMode="auto">
          <a:xfrm>
            <a:off x="11641557" y="753781"/>
            <a:ext cx="4313935" cy="58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X:\Senior Thesis\Supremus\ETABS Supremus\ETABS pictures\OP_3d view complete_extrud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982" y="1077572"/>
            <a:ext cx="4466790" cy="54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Appendix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314" name="Picture 2" descr="X:\Senior Thesis\Final prez\images\Lateral system_gri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333" y="723901"/>
            <a:ext cx="4666384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X:\Senior Thesis\Final prez\images\Lateral system_gr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333" y="723901"/>
            <a:ext cx="4666384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X:\Senior Thesis\Final prez\images\Lateral system_grid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372" y="874261"/>
            <a:ext cx="4434009" cy="57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Appendix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338" name="Picture 2" descr="X:\Senior Thesis\Final report\SAP images\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0" r="38169"/>
          <a:stretch/>
        </p:blipFill>
        <p:spPr bwMode="auto">
          <a:xfrm>
            <a:off x="20784308" y="787720"/>
            <a:ext cx="1851412" cy="51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X:\Senior Thesis\Final report\SAP images\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r="36730"/>
          <a:stretch/>
        </p:blipFill>
        <p:spPr bwMode="auto">
          <a:xfrm>
            <a:off x="22737990" y="787719"/>
            <a:ext cx="2426146" cy="51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X:\Senior Thesis\Final report\SAP images\R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7109" r="40202" b="-7109"/>
          <a:stretch/>
        </p:blipFill>
        <p:spPr bwMode="auto">
          <a:xfrm>
            <a:off x="25268911" y="787719"/>
            <a:ext cx="1822256" cy="56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X:\Senior Thesis\Final report\SAP images\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3" t="6086" r="40727" b="2653"/>
          <a:stretch/>
        </p:blipFill>
        <p:spPr bwMode="auto">
          <a:xfrm>
            <a:off x="18664604" y="818362"/>
            <a:ext cx="203002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8427" y="6114664"/>
            <a:ext cx="10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198826" y="6169967"/>
            <a:ext cx="10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R2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439875" y="6169581"/>
            <a:ext cx="10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R3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668851" y="6114664"/>
            <a:ext cx="10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R4</a:t>
            </a:r>
            <a:endParaRPr lang="en-US" sz="2400" b="1" dirty="0"/>
          </a:p>
        </p:txBody>
      </p:sp>
      <p:pic>
        <p:nvPicPr>
          <p:cNvPr id="14342" name="Picture 6" descr="X:\Senior Thesis\Final prez\images\Braced frame SAP analys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28" y="2340593"/>
            <a:ext cx="6701593" cy="20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Project Team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21825" y="1482627"/>
            <a:ext cx="8153400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Owner + Project Manager + General Contractor: Lodha Group 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/>
              <a:t>Architect: Pei Cobb Freed &amp; Partners, New </a:t>
            </a:r>
            <a:r>
              <a:rPr lang="en-US" sz="2800" dirty="0" smtClean="0"/>
              <a:t>York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Local Architect: Edifice Consultants Pvt. Ltd.</a:t>
            </a:r>
            <a:endParaRPr lang="en-US" sz="28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/>
              <a:t>Structural Engineer: Leslie E. Robertson </a:t>
            </a:r>
            <a:r>
              <a:rPr lang="en-US" sz="2800" dirty="0" smtClean="0"/>
              <a:t>Associates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MEP Consultant: Spectral Consultants Pvt. Ltd.</a:t>
            </a:r>
            <a:endParaRPr lang="en-US" sz="2800" dirty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Lighting Designer: George Sexton Associates</a:t>
            </a:r>
            <a:endParaRPr lang="en-US" sz="2800" dirty="0"/>
          </a:p>
        </p:txBody>
      </p:sp>
      <p:pic>
        <p:nvPicPr>
          <p:cNvPr id="3074" name="Picture 2" descr="X:\Senior Thesis\Final prez\images\LER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28" y="4106262"/>
            <a:ext cx="2356232" cy="1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Senior Thesis\Final prez\images\Lodha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28" y="1561402"/>
            <a:ext cx="2164906" cy="10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Senior Thesis\Final prez\images\Logo-of-Pei-Cobb-Freed-&amp;-Partne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981" y="3275490"/>
            <a:ext cx="38862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Information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Architecture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81611" y="1005573"/>
            <a:ext cx="706295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X:\Senior Thesis\Supremus\Renderings\from PCF p\0907_AlphaSupremus_Terrac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616" y="723901"/>
            <a:ext cx="3480077" cy="22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Senior Thesis\Supremus\Renderings\from PCF p\Supremus_DETAIL_2_HR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455" y="4171093"/>
            <a:ext cx="4871546" cy="26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Senior Thesis\Supremus\Renderings\from PCF p\Supremus_DETAIL_1_HR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455" y="723901"/>
            <a:ext cx="3342618" cy="33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Senior Thesis\Supremus\Renderings\name removed\name-remove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519" y="2948545"/>
            <a:ext cx="2944174" cy="3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21825" y="834070"/>
            <a:ext cx="8153400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Open Floor Plan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South facing offices for panoramic views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Balconies on every floor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Façade: Glass + Aluminum + Stone, designed for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800" dirty="0" smtClean="0"/>
              <a:t>Roof garden + Cafeteria + Gymnasium</a:t>
            </a:r>
            <a:endParaRPr lang="en-US" sz="2800" dirty="0"/>
          </a:p>
        </p:txBody>
      </p:sp>
      <p:pic>
        <p:nvPicPr>
          <p:cNvPr id="1030" name="Picture 6" descr="X:\Senior Thesis\Supremus\images\online images\supremus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/>
          <a:stretch/>
        </p:blipFill>
        <p:spPr bwMode="auto">
          <a:xfrm>
            <a:off x="10648950" y="4066520"/>
            <a:ext cx="5895658" cy="27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6760" y="6033672"/>
            <a:ext cx="398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South facing offices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91688" y="4538131"/>
            <a:ext cx="159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Balcony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Existing Gravity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 descr="X:\Senior Thesis\Supremus\ETABS Supremus\ETABS pictures\OP_3d view complete_extru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754" y="1204617"/>
            <a:ext cx="3699439" cy="44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Senior Thesis\Supremus\ETABS Supremus\ETABS pictures\OP_3d view_floor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9" y="1204617"/>
            <a:ext cx="5734202" cy="31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X:\Senior Thesis\Final prez\images\existing gravity system\column stri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6114" r="8621" b="20069"/>
          <a:stretch/>
        </p:blipFill>
        <p:spPr bwMode="auto">
          <a:xfrm>
            <a:off x="21677586" y="4379707"/>
            <a:ext cx="5533696" cy="20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721825" y="972390"/>
            <a:ext cx="8153400" cy="57015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Open floor plan: Perimeter columns + 1 row of interior columns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8” flat slabs with additional 8” drop panels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3’x1.5’ to 3’x7’  rectangular columns for parking space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1.5’ to 3’ diameter circular columns in office spaces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Building façade supported at cantilevered slab edges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Concrete strength range from 5000 psi to 7000 psi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27687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Existing Lateral System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5" descr="X:\Senior Thesis\Supremus\ETABS Supremus\ETABS pictures\OP_3d view_shear wal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8" t="3031" r="11289" b="3532"/>
          <a:stretch/>
        </p:blipFill>
        <p:spPr bwMode="auto">
          <a:xfrm>
            <a:off x="18340754" y="1110179"/>
            <a:ext cx="3479074" cy="46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Senior Thesis\Final prez\images\existing lateral\existing lateral pl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23220"/>
          <a:stretch/>
        </p:blipFill>
        <p:spPr bwMode="auto">
          <a:xfrm>
            <a:off x="21514778" y="2179966"/>
            <a:ext cx="5927834" cy="25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721825" y="1201467"/>
            <a:ext cx="8153400" cy="44550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Reinforced concrete shear walls ranging from 12” to 20”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8 ft. to 25ft. walls in North-South direction and  47 ft. wall in East-West direction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Shear walls wrap the elevator shaft and stairwells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Due to proximity to the Arabian sea, wind loads control the lateral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24533" y="4944533"/>
            <a:ext cx="35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Shear wall layout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97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Concrete in India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6477" y="-1372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Mumbai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1825" y="728261"/>
            <a:ext cx="8153400" cy="63248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Concrete is a most prevalent building material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Mumbai is called Concrete Jungle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Client’s perception that concrete is cheap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Cheap labor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Cheap design consultation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Concrete design is comfort zone of most architects and engineers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Lack of steel construction firms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 smtClean="0"/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endParaRPr lang="en-US" sz="27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718" y="1851549"/>
            <a:ext cx="6597315" cy="34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177932" y="5029581"/>
            <a:ext cx="6057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Image Courtesy of  www.skyscrapercity.com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67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Problems with concrete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117" y="1586255"/>
            <a:ext cx="60579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941958" y="1974755"/>
            <a:ext cx="7262308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Environmental impact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Hard to maintain quality control in India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Cheap labor can sometimes be harmful.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Member sizes get huge with taller buildings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Future challenges require alternate materials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9660" y="5367630"/>
            <a:ext cx="6057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bg1"/>
                </a:solidFill>
              </a:rPr>
              <a:t>Image Courtesy of The Hindu Newspaper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41583" y="-13721"/>
            <a:ext cx="734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Building collapse in Mumbai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6477" y="296733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Facades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984" y="292844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ranklin Gothic Book" pitchFamily="34" charset="0"/>
              </a:rPr>
              <a:t>Architecture</a:t>
            </a:r>
            <a:endParaRPr lang="en-US" sz="5400" b="1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36361" y="3036366"/>
            <a:ext cx="690372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The Optimus | India</a:t>
            </a:r>
            <a:endParaRPr lang="en-US" sz="4800" b="1" spc="300" dirty="0"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914400" y="723901"/>
            <a:ext cx="8197375" cy="6149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914400" y="-13722"/>
            <a:ext cx="26517601" cy="6703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8625" y="-1372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Solution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6477" y="-1372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+mj-lt"/>
              </a:rPr>
              <a:t>Thesis Preview</a:t>
            </a:r>
            <a:endParaRPr lang="en-US" sz="3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340754" y="723901"/>
            <a:ext cx="9091246" cy="6134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81611" y="1005573"/>
            <a:ext cx="706295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Building Information 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Existing structural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Thesis  Statement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</a:rPr>
              <a:t>Thesis  Solution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Gravity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Composite Floor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Lateral System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Moment Connection Design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Effect on foundations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571500" indent="-571500">
              <a:buSzPct val="110000"/>
              <a:buFont typeface="Wingdings" pitchFamily="2" charset="2"/>
              <a:buChar char="§"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41958" y="1974755"/>
            <a:ext cx="7262308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Explore benefits of Steel design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Requires less but skilled labor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Quality control easier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Taller building can have smaller members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Reduced weight of overall structure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55223" y="1513091"/>
            <a:ext cx="7262308" cy="3831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Analyze and design of gravity members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Analyze and design lateral system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Typical steel-connection design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Cost-benefit analysis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Integration and optimization with architecture</a:t>
            </a:r>
          </a:p>
          <a:p>
            <a:pPr marL="571500" indent="-571500">
              <a:lnSpc>
                <a:spcPct val="150000"/>
              </a:lnSpc>
              <a:buSzPct val="90000"/>
              <a:buFont typeface="Wingdings" pitchFamily="2" charset="2"/>
              <a:buChar char="§"/>
            </a:pPr>
            <a:r>
              <a:rPr lang="en-US" sz="2700" dirty="0" smtClean="0"/>
              <a:t>Integration and optimization of facade</a:t>
            </a:r>
          </a:p>
        </p:txBody>
      </p:sp>
    </p:spTree>
    <p:extLst>
      <p:ext uri="{BB962C8B-B14F-4D97-AF65-F5344CB8AC3E}">
        <p14:creationId xmlns:p14="http://schemas.microsoft.com/office/powerpoint/2010/main" val="20693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1773</Words>
  <Application>Microsoft Office PowerPoint</Application>
  <PresentationFormat>Custom</PresentationFormat>
  <Paragraphs>471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Punit Gyanendra Das</dc:creator>
  <cp:lastModifiedBy>Punit G Das</cp:lastModifiedBy>
  <cp:revision>171</cp:revision>
  <cp:lastPrinted>2013-04-08T09:49:22Z</cp:lastPrinted>
  <dcterms:created xsi:type="dcterms:W3CDTF">2013-03-26T05:54:52Z</dcterms:created>
  <dcterms:modified xsi:type="dcterms:W3CDTF">2013-04-25T22:06:25Z</dcterms:modified>
</cp:coreProperties>
</file>