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1" r:id="rId4"/>
    <p:sldId id="274" r:id="rId5"/>
    <p:sldId id="265" r:id="rId6"/>
    <p:sldId id="262" r:id="rId7"/>
    <p:sldId id="258" r:id="rId8"/>
    <p:sldId id="272" r:id="rId9"/>
    <p:sldId id="273" r:id="rId10"/>
    <p:sldId id="259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63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EFC"/>
    <a:srgbClr val="7C86B0"/>
    <a:srgbClr val="57628F"/>
    <a:srgbClr val="485176"/>
    <a:srgbClr val="40486A"/>
    <a:srgbClr val="3D4259"/>
    <a:srgbClr val="272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075" autoAdjust="0"/>
  </p:normalViewPr>
  <p:slideViewPr>
    <p:cSldViewPr>
      <p:cViewPr>
        <p:scale>
          <a:sx n="80" d="100"/>
          <a:sy n="80" d="100"/>
        </p:scale>
        <p:origin x="-86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E832D-689B-44B5-8225-C528FEDE5DFC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0528-197C-44C1-9C96-4DF12A657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D4766-C5FE-4A65-8456-BFCE608E790B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5B07-C4B1-49DF-86FE-9B9185A1D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</a:t>
            </a:r>
            <a:r>
              <a:rPr lang="en-US" baseline="0" dirty="0" smtClean="0"/>
              <a:t> the code will lead to a lot of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9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lists only 10 Net Zero Buildings</a:t>
            </a:r>
          </a:p>
          <a:p>
            <a:pPr lvl="1"/>
            <a:r>
              <a:rPr lang="en-US" dirty="0" smtClean="0"/>
              <a:t>Largest is 13,600 square feet</a:t>
            </a:r>
          </a:p>
          <a:p>
            <a:pPr lvl="1"/>
            <a:r>
              <a:rPr lang="en-US" dirty="0" smtClean="0"/>
              <a:t>350 Mission is 420,000 square feet – 31 times larger</a:t>
            </a:r>
          </a:p>
          <a:p>
            <a:r>
              <a:rPr lang="en-US" dirty="0" smtClean="0"/>
              <a:t>Photovoltaic Arrays</a:t>
            </a:r>
          </a:p>
          <a:p>
            <a:pPr lvl="1"/>
            <a:r>
              <a:rPr lang="en-US" dirty="0" smtClean="0"/>
              <a:t>70M – 140M kwh of power</a:t>
            </a:r>
          </a:p>
          <a:p>
            <a:pPr lvl="1"/>
            <a:r>
              <a:rPr lang="en-US" dirty="0" smtClean="0"/>
              <a:t>Lower estimate is more realistic, due to lack of direct sun</a:t>
            </a:r>
          </a:p>
          <a:p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Typical – 90,000 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Energy Efficient Buildings – 20,000BTU/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Still not enough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3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lists only 10 Net Zero Buildings</a:t>
            </a:r>
          </a:p>
          <a:p>
            <a:pPr lvl="1"/>
            <a:r>
              <a:rPr lang="en-US" dirty="0" smtClean="0"/>
              <a:t>Largest is 13,600 square feet</a:t>
            </a:r>
          </a:p>
          <a:p>
            <a:pPr lvl="1"/>
            <a:r>
              <a:rPr lang="en-US" dirty="0" smtClean="0"/>
              <a:t>350 Mission is 420,000 square feet – 31 times larger</a:t>
            </a:r>
          </a:p>
          <a:p>
            <a:r>
              <a:rPr lang="en-US" dirty="0" smtClean="0"/>
              <a:t>Photovoltaic Arrays</a:t>
            </a:r>
          </a:p>
          <a:p>
            <a:pPr lvl="1"/>
            <a:r>
              <a:rPr lang="en-US" dirty="0" smtClean="0"/>
              <a:t>70M – 140M kwh of power</a:t>
            </a:r>
          </a:p>
          <a:p>
            <a:pPr lvl="1"/>
            <a:r>
              <a:rPr lang="en-US" dirty="0" smtClean="0"/>
              <a:t>Lower estimate is more realistic, due to lack of direct sun</a:t>
            </a:r>
          </a:p>
          <a:p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Typical – 90,000 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Energy Efficient Buildings – 20,000BTU/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Still not enough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lists only 10 Net Zero Buildings</a:t>
            </a:r>
          </a:p>
          <a:p>
            <a:pPr lvl="1"/>
            <a:r>
              <a:rPr lang="en-US" dirty="0" smtClean="0"/>
              <a:t>Largest is 13,600 square feet</a:t>
            </a:r>
          </a:p>
          <a:p>
            <a:pPr lvl="1"/>
            <a:r>
              <a:rPr lang="en-US" dirty="0" smtClean="0"/>
              <a:t>350 Mission is 420,000 square feet – 31 times larger</a:t>
            </a:r>
          </a:p>
          <a:p>
            <a:r>
              <a:rPr lang="en-US" dirty="0" smtClean="0"/>
              <a:t>Photovoltaic Arrays</a:t>
            </a:r>
          </a:p>
          <a:p>
            <a:pPr lvl="1"/>
            <a:r>
              <a:rPr lang="en-US" dirty="0" smtClean="0"/>
              <a:t>70M – 140M kwh of power</a:t>
            </a:r>
          </a:p>
          <a:p>
            <a:pPr lvl="1"/>
            <a:r>
              <a:rPr lang="en-US" dirty="0" smtClean="0"/>
              <a:t>Lower estimate is more realistic, due to lack of direct sun</a:t>
            </a:r>
          </a:p>
          <a:p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Typical – 90,000 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Energy Efficient Buildings – 20,000BTU/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Still not enough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</a:t>
            </a:r>
            <a:r>
              <a:rPr lang="en-US" baseline="0" dirty="0" smtClean="0"/>
              <a:t> the code will lead to a lot of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9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</a:t>
            </a:r>
            <a:r>
              <a:rPr lang="en-US" baseline="0" dirty="0" smtClean="0"/>
              <a:t> the code will lead to a lot of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Minor Amendments to be used in conjunction with California Building Code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 </a:t>
            </a:r>
          </a:p>
          <a:p>
            <a:r>
              <a:rPr lang="en-US" dirty="0" smtClean="0"/>
              <a:t>Lighting Fixtures attachments (12 gauge)</a:t>
            </a:r>
          </a:p>
          <a:p>
            <a:r>
              <a:rPr lang="en-US" dirty="0" smtClean="0"/>
              <a:t>Emergency lighting required at emergency power distribution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6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lists only 10 Net Zero Buildings</a:t>
            </a:r>
          </a:p>
          <a:p>
            <a:pPr lvl="1"/>
            <a:r>
              <a:rPr lang="en-US" dirty="0" smtClean="0"/>
              <a:t>Largest is 13,600 square feet</a:t>
            </a:r>
          </a:p>
          <a:p>
            <a:pPr lvl="1"/>
            <a:r>
              <a:rPr lang="en-US" dirty="0" smtClean="0"/>
              <a:t>350 Mission is 420,000 square feet – 31 times larger</a:t>
            </a:r>
          </a:p>
          <a:p>
            <a:r>
              <a:rPr lang="en-US" dirty="0" smtClean="0"/>
              <a:t>Photovoltaic Arrays</a:t>
            </a:r>
          </a:p>
          <a:p>
            <a:pPr lvl="1"/>
            <a:r>
              <a:rPr lang="en-US" dirty="0" smtClean="0"/>
              <a:t>70M – 140M kwh of power</a:t>
            </a:r>
          </a:p>
          <a:p>
            <a:pPr lvl="1"/>
            <a:r>
              <a:rPr lang="en-US" dirty="0" smtClean="0"/>
              <a:t>Lower estimate is more realistic, due to lack of direct sun</a:t>
            </a:r>
          </a:p>
          <a:p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Typical – 90,000 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Energy Efficient Buildings – 20,000BTU/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Still not enough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lists only 10 Net Zero Buildings</a:t>
            </a:r>
          </a:p>
          <a:p>
            <a:pPr lvl="1"/>
            <a:r>
              <a:rPr lang="en-US" dirty="0" smtClean="0"/>
              <a:t>Largest is 13,600 square feet</a:t>
            </a:r>
          </a:p>
          <a:p>
            <a:pPr lvl="1"/>
            <a:r>
              <a:rPr lang="en-US" dirty="0" smtClean="0"/>
              <a:t>350 Mission is 420,000 square feet – 31 times larger</a:t>
            </a:r>
          </a:p>
          <a:p>
            <a:r>
              <a:rPr lang="en-US" dirty="0" smtClean="0"/>
              <a:t>Photovoltaic Arrays</a:t>
            </a:r>
          </a:p>
          <a:p>
            <a:pPr lvl="1"/>
            <a:r>
              <a:rPr lang="en-US" dirty="0" smtClean="0"/>
              <a:t>70M – 140M kwh of power</a:t>
            </a:r>
          </a:p>
          <a:p>
            <a:pPr lvl="1"/>
            <a:r>
              <a:rPr lang="en-US" dirty="0" smtClean="0"/>
              <a:t>Lower estimate is more realistic, due to lack of direct sun</a:t>
            </a:r>
          </a:p>
          <a:p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Typical – 90,000 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Energy Efficient Buildings – 20,000BTU/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Still not enough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lists only 10 Net Zero Buildings</a:t>
            </a:r>
          </a:p>
          <a:p>
            <a:pPr lvl="1"/>
            <a:r>
              <a:rPr lang="en-US" dirty="0" smtClean="0"/>
              <a:t>Largest is 13,600 square feet</a:t>
            </a:r>
          </a:p>
          <a:p>
            <a:pPr lvl="1"/>
            <a:r>
              <a:rPr lang="en-US" dirty="0" smtClean="0"/>
              <a:t>350 Mission is 420,000 square feet – 31 times larger</a:t>
            </a:r>
          </a:p>
          <a:p>
            <a:r>
              <a:rPr lang="en-US" dirty="0" smtClean="0"/>
              <a:t>Photovoltaic Arrays</a:t>
            </a:r>
          </a:p>
          <a:p>
            <a:pPr lvl="1"/>
            <a:r>
              <a:rPr lang="en-US" dirty="0" smtClean="0"/>
              <a:t>70M – 140M kwh of power</a:t>
            </a:r>
          </a:p>
          <a:p>
            <a:pPr lvl="1"/>
            <a:r>
              <a:rPr lang="en-US" dirty="0" smtClean="0"/>
              <a:t>Lower estimate is more realistic, due to lack of direct sun</a:t>
            </a:r>
          </a:p>
          <a:p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Typical – 90,000 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Energy Efficient Buildings – 20,000BTU/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Still not enough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lists only 10 Net Zero Buildings</a:t>
            </a:r>
          </a:p>
          <a:p>
            <a:pPr lvl="1"/>
            <a:r>
              <a:rPr lang="en-US" dirty="0" smtClean="0"/>
              <a:t>Largest is 13,600 square feet</a:t>
            </a:r>
          </a:p>
          <a:p>
            <a:pPr lvl="1"/>
            <a:r>
              <a:rPr lang="en-US" dirty="0" smtClean="0"/>
              <a:t>350 Mission is 420,000 square feet – 31 times larger</a:t>
            </a:r>
          </a:p>
          <a:p>
            <a:r>
              <a:rPr lang="en-US" dirty="0" smtClean="0"/>
              <a:t>Photovoltaic Arrays</a:t>
            </a:r>
          </a:p>
          <a:p>
            <a:pPr lvl="1"/>
            <a:r>
              <a:rPr lang="en-US" dirty="0" smtClean="0"/>
              <a:t>70M – 140M kwh of power</a:t>
            </a:r>
          </a:p>
          <a:p>
            <a:pPr lvl="1"/>
            <a:r>
              <a:rPr lang="en-US" dirty="0" smtClean="0"/>
              <a:t>Lower estimate is more realistic, due to lack of direct sun</a:t>
            </a:r>
          </a:p>
          <a:p>
            <a:r>
              <a:rPr lang="en-US" dirty="0" smtClean="0"/>
              <a:t>Energy usage</a:t>
            </a:r>
          </a:p>
          <a:p>
            <a:pPr lvl="1"/>
            <a:r>
              <a:rPr lang="en-US" dirty="0" smtClean="0"/>
              <a:t>Typical – 90,000 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Energy Efficient Buildings – 20,000BTU/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Still not enough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48"/>
            <a:ext cx="8229600" cy="6297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485176"/>
            </a:gs>
            <a:gs pos="76000">
              <a:srgbClr val="3D4259"/>
            </a:gs>
            <a:gs pos="92000">
              <a:srgbClr val="272C3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648"/>
            <a:ext cx="8229600" cy="629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ECAD4E-322D-412D-823E-1B75AF732CA6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CiyyctdLzHzjM&amp;tbnid=ZsyOUl4QgyI0rM:&amp;ved=0CAUQjRw&amp;url=http://shop.iccsafe.org/2010-california-title-24-complete-collection.html&amp;ei=q_YkUsXRNva5sQT4qoCQBw&amp;bvm=bv.51495398,d.cWc&amp;psig=AFQjCNF_hpJMJnLupw-4pyT2ItSq0XE5cg&amp;ust=13782405508919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jp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~jliu/courses/CE697R/CE697R_BRB_F12.pdf" TargetMode="External"/><Relationship Id="rId2" Type="http://schemas.openxmlformats.org/officeDocument/2006/relationships/hyperlink" Target="http://www.bsc.ca.gov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846" y="2895599"/>
            <a:ext cx="4190999" cy="1219201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Trajan Pro" pitchFamily="18" charset="0"/>
              </a:rPr>
              <a:t> Apollo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53200"/>
            <a:ext cx="9144000" cy="275558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7C86B0"/>
                </a:solidFill>
                <a:latin typeface="Kozuka Gothic Pro L" pitchFamily="34" charset="-128"/>
                <a:ea typeface="Kozuka Gothic Pro L" pitchFamily="34" charset="-128"/>
              </a:rPr>
              <a:t>Rebecca Bires  |  Scott Brown  |  </a:t>
            </a:r>
            <a:r>
              <a:rPr lang="en-US" sz="1200" dirty="0" smtClean="0">
                <a:solidFill>
                  <a:srgbClr val="7C86B0"/>
                </a:solidFill>
              </a:rPr>
              <a:t>Scott</a:t>
            </a:r>
            <a:r>
              <a:rPr lang="en-US" sz="1200" dirty="0" smtClean="0">
                <a:solidFill>
                  <a:srgbClr val="7C86B0"/>
                </a:solidFill>
                <a:latin typeface="Kozuka Gothic Pro L" pitchFamily="34" charset="-128"/>
                <a:ea typeface="Kozuka Gothic Pro L" pitchFamily="34" charset="-128"/>
              </a:rPr>
              <a:t> Eckert  |  Jordan Huey  |  Helen Leenhouts  |  Andrew Levy  |  Jeffrey Loeb  |  Patrick Vogel</a:t>
            </a:r>
            <a:endParaRPr lang="en-US" sz="1200" dirty="0">
              <a:solidFill>
                <a:srgbClr val="7C86B0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Moon 4"/>
          <p:cNvSpPr/>
          <p:nvPr/>
        </p:nvSpPr>
        <p:spPr>
          <a:xfrm rot="5400000">
            <a:off x="3688975" y="844924"/>
            <a:ext cx="1766047" cy="4190999"/>
          </a:xfrm>
          <a:prstGeom prst="moon">
            <a:avLst>
              <a:gd name="adj" fmla="val 325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op.iccsafe.org/media/catalog/product/cache/1/image/9df78eab33525d08d6e5fb8d27136e95/5/5/5520L1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4"/>
          <a:stretch/>
        </p:blipFill>
        <p:spPr bwMode="auto">
          <a:xfrm>
            <a:off x="13716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1.imagesbn.com/p/9781285084046_p0_v1_s260x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83877"/>
            <a:ext cx="3048000" cy="39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24: Energy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Section 112: Mandatory </a:t>
            </a:r>
            <a:r>
              <a:rPr lang="en-US" dirty="0" err="1" smtClean="0"/>
              <a:t>Req’s</a:t>
            </a:r>
            <a:r>
              <a:rPr lang="en-US" dirty="0" smtClean="0"/>
              <a:t> for Space-Conditioning Equipment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Section 116: Mandatory </a:t>
            </a:r>
            <a:r>
              <a:rPr lang="en-US" dirty="0" err="1" smtClean="0"/>
              <a:t>Req’s</a:t>
            </a:r>
            <a:r>
              <a:rPr lang="en-US" dirty="0" smtClean="0"/>
              <a:t> for Fenestration Products and Exterior Doors</a:t>
            </a:r>
          </a:p>
          <a:p>
            <a:endParaRPr lang="en-US" dirty="0" smtClean="0"/>
          </a:p>
          <a:p>
            <a:r>
              <a:rPr lang="en-US" dirty="0" smtClean="0"/>
              <a:t>Section 118: Mandatory </a:t>
            </a:r>
            <a:r>
              <a:rPr lang="en-US" dirty="0" err="1" smtClean="0"/>
              <a:t>Req’s</a:t>
            </a:r>
            <a:r>
              <a:rPr lang="en-US" dirty="0" smtClean="0"/>
              <a:t> for Insulation and Roofing Products</a:t>
            </a:r>
          </a:p>
          <a:p>
            <a:endParaRPr lang="en-US" dirty="0" smtClean="0"/>
          </a:p>
          <a:p>
            <a:r>
              <a:rPr lang="en-US" dirty="0" smtClean="0"/>
              <a:t>Section 121: </a:t>
            </a:r>
            <a:r>
              <a:rPr lang="en-US" dirty="0" err="1" smtClean="0"/>
              <a:t>Req’s</a:t>
            </a:r>
            <a:r>
              <a:rPr lang="en-US" dirty="0" smtClean="0"/>
              <a:t> for Ventilation</a:t>
            </a:r>
          </a:p>
          <a:p>
            <a:endParaRPr lang="en-US" dirty="0" smtClean="0"/>
          </a:p>
          <a:p>
            <a:r>
              <a:rPr lang="en-US" dirty="0" smtClean="0"/>
              <a:t>Section 140: Choice of </a:t>
            </a:r>
            <a:r>
              <a:rPr lang="en-US" dirty="0"/>
              <a:t>P</a:t>
            </a:r>
            <a:r>
              <a:rPr lang="en-US" dirty="0" smtClean="0"/>
              <a:t>erformance and Prescriptive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Structural Provisions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Francisco governed by 2010 California Building Code</a:t>
            </a:r>
          </a:p>
          <a:p>
            <a:pPr lvl="1"/>
            <a:r>
              <a:rPr lang="en-US" dirty="0" smtClean="0"/>
              <a:t>Code provisions for design in LFRD, ASD, empirical design, and conventional construction methods.</a:t>
            </a:r>
          </a:p>
          <a:p>
            <a:pPr lvl="1"/>
            <a:r>
              <a:rPr lang="en-US" dirty="0" smtClean="0"/>
              <a:t>Restricts stiffness to limit deflections of lateral drift</a:t>
            </a:r>
          </a:p>
          <a:p>
            <a:pPr lvl="2"/>
            <a:r>
              <a:rPr lang="en-US" dirty="0" smtClean="0"/>
              <a:t>Governed by ASCE 7</a:t>
            </a:r>
          </a:p>
          <a:p>
            <a:pPr lvl="1"/>
            <a:r>
              <a:rPr lang="en-US" dirty="0" smtClean="0"/>
              <a:t>Deflection of concrete structural members</a:t>
            </a:r>
          </a:p>
          <a:p>
            <a:pPr lvl="2"/>
            <a:r>
              <a:rPr lang="en-US" dirty="0" smtClean="0"/>
              <a:t>Governed by ACI 318</a:t>
            </a:r>
          </a:p>
          <a:p>
            <a:pPr lvl="1"/>
            <a:r>
              <a:rPr lang="en-US" dirty="0" smtClean="0"/>
              <a:t>Strength design of structural steel members</a:t>
            </a:r>
          </a:p>
          <a:p>
            <a:pPr lvl="2"/>
            <a:r>
              <a:rPr lang="en-US" dirty="0" smtClean="0"/>
              <a:t>Governed by AISC steel manual</a:t>
            </a:r>
          </a:p>
          <a:p>
            <a:pPr lvl="1"/>
            <a:r>
              <a:rPr lang="en-US" dirty="0" smtClean="0"/>
              <a:t>Seismic load provisions</a:t>
            </a:r>
          </a:p>
          <a:p>
            <a:pPr lvl="2"/>
            <a:r>
              <a:rPr lang="en-US" dirty="0" smtClean="0"/>
              <a:t>Governed by ASCE 7</a:t>
            </a:r>
          </a:p>
          <a:p>
            <a:pPr lvl="1"/>
            <a:r>
              <a:rPr lang="en-US" dirty="0" smtClean="0"/>
              <a:t>Wind load and story drift provisions</a:t>
            </a:r>
          </a:p>
          <a:p>
            <a:pPr lvl="2"/>
            <a:r>
              <a:rPr lang="en-US" dirty="0" smtClean="0"/>
              <a:t>Governed by ASCE 7</a:t>
            </a:r>
          </a:p>
          <a:p>
            <a:pPr lvl="1"/>
            <a:r>
              <a:rPr lang="en-US" dirty="0" smtClean="0"/>
              <a:t>Contains various modifications to both ASCE 7 and ASTM standards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14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ASCE 7 Seismic Provisions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System Selection</a:t>
            </a:r>
          </a:p>
          <a:p>
            <a:pPr lvl="1"/>
            <a:r>
              <a:rPr lang="en-US" dirty="0" smtClean="0"/>
              <a:t>Limitations for both single and dual systems in both directions</a:t>
            </a:r>
          </a:p>
          <a:p>
            <a:r>
              <a:rPr lang="en-US" dirty="0" smtClean="0"/>
              <a:t>Seismic </a:t>
            </a:r>
            <a:r>
              <a:rPr lang="en-US" dirty="0"/>
              <a:t>L</a:t>
            </a:r>
            <a:r>
              <a:rPr lang="en-US" dirty="0" smtClean="0"/>
              <a:t>oad Effects</a:t>
            </a:r>
          </a:p>
          <a:p>
            <a:pPr lvl="1"/>
            <a:r>
              <a:rPr lang="en-US" dirty="0" smtClean="0"/>
              <a:t>Horizontal and Vertical seismic load effects</a:t>
            </a:r>
          </a:p>
          <a:p>
            <a:pPr lvl="1"/>
            <a:r>
              <a:rPr lang="en-US" dirty="0" smtClean="0"/>
              <a:t>Seismic load combinations and </a:t>
            </a:r>
            <a:r>
              <a:rPr lang="en-US" dirty="0" err="1" smtClean="0"/>
              <a:t>overstrength</a:t>
            </a:r>
            <a:r>
              <a:rPr lang="en-US" dirty="0" smtClean="0"/>
              <a:t> factor effects</a:t>
            </a:r>
          </a:p>
          <a:p>
            <a:r>
              <a:rPr lang="en-US" dirty="0" smtClean="0"/>
              <a:t>Structural Modeling Criteria</a:t>
            </a:r>
          </a:p>
          <a:p>
            <a:pPr lvl="1"/>
            <a:r>
              <a:rPr lang="en-US" dirty="0" smtClean="0"/>
              <a:t>Support conditions for various scenarios</a:t>
            </a:r>
          </a:p>
          <a:p>
            <a:pPr lvl="1"/>
            <a:r>
              <a:rPr lang="en-US" dirty="0" smtClean="0"/>
              <a:t>Stiffness and deformation limitations</a:t>
            </a:r>
          </a:p>
          <a:p>
            <a:r>
              <a:rPr lang="en-US" dirty="0" smtClean="0"/>
              <a:t>Drift and Deformation Limitations</a:t>
            </a:r>
          </a:p>
          <a:p>
            <a:pPr lvl="1"/>
            <a:r>
              <a:rPr lang="en-US" dirty="0" smtClean="0"/>
              <a:t>Story drift limited by risk category and story height</a:t>
            </a:r>
          </a:p>
          <a:p>
            <a:r>
              <a:rPr lang="en-US" dirty="0" smtClean="0"/>
              <a:t>Foundation Design</a:t>
            </a:r>
          </a:p>
          <a:p>
            <a:pPr lvl="1"/>
            <a:r>
              <a:rPr lang="en-US" dirty="0" smtClean="0"/>
              <a:t>Foundation requirements based on seismic design categories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4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ASCE 7 Wind Provisions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Wind-Force Resisting System (MWFRS)</a:t>
            </a:r>
          </a:p>
          <a:p>
            <a:pPr lvl="1"/>
            <a:r>
              <a:rPr lang="en-US" dirty="0" smtClean="0"/>
              <a:t>Limited to either Directional Procedure for buildings of all heights or the Wind Tunnel Procedure for all buildings.</a:t>
            </a:r>
          </a:p>
          <a:p>
            <a:r>
              <a:rPr lang="en-US" dirty="0" smtClean="0"/>
              <a:t>Wind Speeds</a:t>
            </a:r>
          </a:p>
          <a:p>
            <a:pPr lvl="1"/>
            <a:r>
              <a:rPr lang="en-US" dirty="0" smtClean="0"/>
              <a:t>Procedure uses wind speed based on a three-second gust at 33 </a:t>
            </a:r>
            <a:r>
              <a:rPr lang="en-US" dirty="0" err="1" smtClean="0"/>
              <a:t>ft</a:t>
            </a:r>
            <a:r>
              <a:rPr lang="en-US" dirty="0" smtClean="0"/>
              <a:t> above ground.</a:t>
            </a:r>
          </a:p>
          <a:p>
            <a:pPr lvl="1"/>
            <a:r>
              <a:rPr lang="en-US" dirty="0" smtClean="0"/>
              <a:t>Taken from wind speed maps based on risk category.</a:t>
            </a:r>
          </a:p>
          <a:p>
            <a:pPr lvl="1"/>
            <a:r>
              <a:rPr lang="en-US" dirty="0" smtClean="0"/>
              <a:t>Contains provisions for wind gusts and takes into account the approximate natural frequency of the building.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57809"/>
            <a:ext cx="2506174" cy="2354964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3557809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Latitude: </a:t>
            </a: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37.7909</a:t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Longitude: </a:t>
            </a: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-122.3967</a:t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ASCE 7-10 Wind Speeds </a:t>
            </a:r>
            <a:b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(3-sec peak gust MPH*):</a:t>
            </a: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Risk Category I:</a:t>
            </a: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 100</a:t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Risk Category II:</a:t>
            </a: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 110</a:t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r>
              <a:rPr lang="en-US" sz="1600" b="1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Risk Category III-IV:</a:t>
            </a:r>
            <a: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  <a:t> 115</a:t>
            </a:r>
            <a:br>
              <a:rPr lang="en-US" sz="1600" dirty="0">
                <a:solidFill>
                  <a:prstClr val="white"/>
                </a:solidFill>
                <a:latin typeface="Kozuka Gothic Pr6N EL" pitchFamily="34" charset="-128"/>
                <a:ea typeface="Kozuka Gothic Pr6N EL" pitchFamily="34" charset="-128"/>
              </a:rPr>
            </a:br>
            <a:endParaRPr lang="en-US" sz="1600" dirty="0">
              <a:solidFill>
                <a:prstClr val="white"/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0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Potential Design components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Fluid Viscous Dampers</a:t>
            </a:r>
          </a:p>
          <a:p>
            <a:pPr lvl="1"/>
            <a:r>
              <a:rPr lang="en-US" dirty="0" smtClean="0"/>
              <a:t>Up to 50% decrease in floor acceleration and lateral deformation</a:t>
            </a:r>
          </a:p>
          <a:p>
            <a:pPr lvl="1"/>
            <a:r>
              <a:rPr lang="en-US" dirty="0" smtClean="0"/>
              <a:t>Different types of brace configurations</a:t>
            </a:r>
          </a:p>
          <a:p>
            <a:pPr lvl="1"/>
            <a:r>
              <a:rPr lang="en-US" dirty="0" smtClean="0"/>
              <a:t>High lifetime cost savings, LEED Points</a:t>
            </a:r>
          </a:p>
          <a:p>
            <a:pPr lvl="1"/>
            <a:r>
              <a:rPr lang="en-US" dirty="0" smtClean="0"/>
              <a:t>Can be modeled in ETABS or SAP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152317"/>
            <a:ext cx="3670655" cy="265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42448"/>
            <a:ext cx="3200400" cy="30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Potential Design components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Base Isolation Techniques</a:t>
            </a:r>
          </a:p>
          <a:p>
            <a:pPr lvl="1"/>
            <a:r>
              <a:rPr lang="en-US" dirty="0" smtClean="0"/>
              <a:t>Isolate superstructure and foundation with elastomeric pads</a:t>
            </a:r>
          </a:p>
          <a:p>
            <a:r>
              <a:rPr lang="en-US" dirty="0" smtClean="0"/>
              <a:t>Special Truss Moment Frames</a:t>
            </a:r>
          </a:p>
          <a:p>
            <a:pPr lvl="1"/>
            <a:r>
              <a:rPr lang="en-US" dirty="0" smtClean="0"/>
              <a:t>Special part designed to dissipate energy and isolate yielding</a:t>
            </a:r>
          </a:p>
          <a:p>
            <a:pPr lvl="1"/>
            <a:r>
              <a:rPr lang="en-US" dirty="0" smtClean="0"/>
              <a:t>Yielded part can be easily replaced without major disruption</a:t>
            </a:r>
          </a:p>
          <a:p>
            <a:pPr lvl="1"/>
            <a:r>
              <a:rPr lang="en-US" dirty="0" smtClean="0"/>
              <a:t>Field labor savings, reduced welding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248150" cy="28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Potential Design components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Buckling-Restrained Braced Frames</a:t>
            </a:r>
          </a:p>
          <a:p>
            <a:pPr lvl="1"/>
            <a:r>
              <a:rPr lang="en-US" dirty="0" smtClean="0"/>
              <a:t>Takes both axial tension and compression without buckling</a:t>
            </a:r>
          </a:p>
          <a:p>
            <a:pPr lvl="1"/>
            <a:r>
              <a:rPr lang="en-US" dirty="0" smtClean="0"/>
              <a:t>Capacities in tension and compression are similar</a:t>
            </a:r>
          </a:p>
        </p:txBody>
      </p:sp>
      <p:pic>
        <p:nvPicPr>
          <p:cNvPr id="5" name="Picture 2" descr="http://origin-ars.els-cdn.com/content/image/1-s2.0-S0143974X10001033-g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28939"/>
            <a:ext cx="38862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orebrace.com/new-temp-images/morebra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648200" cy="25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209800"/>
          </a:xfrm>
        </p:spPr>
        <p:txBody>
          <a:bodyPr/>
          <a:lstStyle/>
          <a:p>
            <a:r>
              <a:rPr lang="en-US" dirty="0" smtClean="0"/>
              <a:t>100% Labor Unions</a:t>
            </a:r>
          </a:p>
          <a:p>
            <a:r>
              <a:rPr lang="en-US" dirty="0" smtClean="0"/>
              <a:t>Well educated work force</a:t>
            </a:r>
          </a:p>
          <a:p>
            <a:r>
              <a:rPr lang="en-US" dirty="0" smtClean="0"/>
              <a:t>7 ½ hour work days</a:t>
            </a:r>
          </a:p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485048"/>
            <a:ext cx="8229600" cy="629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Modularization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8100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Prefabrication is not common</a:t>
            </a:r>
          </a:p>
          <a:p>
            <a:r>
              <a:rPr lang="en-US" dirty="0" smtClean="0"/>
              <a:t>Locally produced</a:t>
            </a:r>
          </a:p>
          <a:p>
            <a:r>
              <a:rPr lang="en-US" dirty="0" smtClean="0"/>
              <a:t>Coordination with traffic hours  </a:t>
            </a:r>
          </a:p>
          <a:p>
            <a:endParaRPr lang="en-US" dirty="0"/>
          </a:p>
        </p:txBody>
      </p:sp>
      <p:pic>
        <p:nvPicPr>
          <p:cNvPr id="1026" name="Picture 2" descr="http://www.arabianbusiness.com/incoming/article389258.ece/ALTERNATES/g3l/109883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53" y="914400"/>
            <a:ext cx="2319647" cy="1556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66.147.244.96/~caseyind/wp-content/uploads/2012/02/Roll-Groove-Piping-Prefab-21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267200"/>
            <a:ext cx="2336800" cy="1447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3" y="1558372"/>
            <a:ext cx="841777" cy="902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5" y="1524000"/>
            <a:ext cx="921003" cy="971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57" y="1642788"/>
            <a:ext cx="7620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19"/>
          <a:stretch/>
        </p:blipFill>
        <p:spPr>
          <a:xfrm>
            <a:off x="2149886" y="2514056"/>
            <a:ext cx="1055943" cy="1123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9" y="2461000"/>
            <a:ext cx="1143000" cy="1143000"/>
          </a:xfrm>
          <a:prstGeom prst="rect">
            <a:avLst/>
          </a:prstGeom>
        </p:spPr>
      </p:pic>
      <p:pic>
        <p:nvPicPr>
          <p:cNvPr id="1026" name="Picture 2" descr="http://ak3.picdn.net/shutterstock/videos/1334251/preview/stock-footage-construction-engineer-with-tablet-computer-smiling-isolated-on-whit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11" b="100000" l="10000" r="98000">
                        <a14:foregroundMark x1="58500" y1="49554" x2="58500" y2="49554"/>
                        <a14:foregroundMark x1="62000" y1="88839" x2="62000" y2="88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8" r="9256"/>
          <a:stretch/>
        </p:blipFill>
        <p:spPr bwMode="auto">
          <a:xfrm>
            <a:off x="4869711" y="1371599"/>
            <a:ext cx="1988289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2311162" cy="17333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66800" y="4048889"/>
            <a:ext cx="6321723" cy="3037711"/>
            <a:chOff x="2819400" y="3810000"/>
            <a:chExt cx="5867400" cy="2819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4018025"/>
              <a:ext cx="4038600" cy="23827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810000"/>
              <a:ext cx="4778643" cy="2819400"/>
            </a:xfrm>
            <a:prstGeom prst="rect">
              <a:avLst/>
            </a:prstGeom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95400" y="1032428"/>
            <a:ext cx="1752600" cy="567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19" name="Content Placeholder 9"/>
          <p:cNvSpPr txBox="1">
            <a:spLocks/>
          </p:cNvSpPr>
          <p:nvPr/>
        </p:nvSpPr>
        <p:spPr>
          <a:xfrm>
            <a:off x="5943600" y="956228"/>
            <a:ext cx="1752600" cy="567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3993411" y="3851828"/>
            <a:ext cx="1219454" cy="56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Trailers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3657599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rajan Pro" pitchFamily="18" charset="0"/>
              </a:rPr>
              <a:t>350 Mission</a:t>
            </a:r>
            <a:endParaRPr lang="en-US" sz="4000" dirty="0">
              <a:solidFill>
                <a:schemeClr val="tx1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255" y="1341437"/>
            <a:ext cx="31865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Energy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90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 marL="0" indent="0">
              <a:buNone/>
            </a:pPr>
            <a:endParaRPr lang="en-US" sz="3200" dirty="0">
              <a:solidFill>
                <a:schemeClr val="tx2">
                  <a:lumMod val="90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Structure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90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 marL="0" indent="0">
              <a:buNone/>
            </a:pPr>
            <a:endParaRPr lang="en-US" sz="3200" dirty="0">
              <a:solidFill>
                <a:schemeClr val="tx2">
                  <a:lumMod val="90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Performance</a:t>
            </a:r>
          </a:p>
        </p:txBody>
      </p:sp>
      <p:pic>
        <p:nvPicPr>
          <p:cNvPr id="1026" name="Picture 2" descr="http://www.socketsite.com/350%20Mission%20Rendering%20T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629" r="3299" b="1627"/>
          <a:stretch/>
        </p:blipFill>
        <p:spPr bwMode="auto">
          <a:xfrm>
            <a:off x="0" y="-1"/>
            <a:ext cx="45809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80965" y="0"/>
            <a:ext cx="0" cy="6858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2054" name="Picture 6" descr="http://content.pncmc.com/live/pnc/microsite/pnctower/images/render4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9" y="1524000"/>
            <a:ext cx="2018271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53988"/>
            <a:ext cx="2995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-228600" y="838200"/>
            <a:ext cx="4038600" cy="685800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dirty="0" smtClean="0"/>
              <a:t>The Tower At PNC Plaza</a:t>
            </a:r>
          </a:p>
          <a:p>
            <a:pPr marL="914400" lvl="2" indent="0" algn="ctr">
              <a:buNone/>
            </a:pPr>
            <a:r>
              <a:rPr lang="en-US" dirty="0" smtClean="0"/>
              <a:t>Pittsburgh, PA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133600"/>
            <a:ext cx="4157662" cy="28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01" y="1524000"/>
            <a:ext cx="2215108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t="11075" r="12930"/>
          <a:stretch/>
        </p:blipFill>
        <p:spPr bwMode="auto">
          <a:xfrm>
            <a:off x="6225702" y="4753988"/>
            <a:ext cx="1088306" cy="165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267200" y="8382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914400" lvl="2" indent="0" algn="ctr">
              <a:buFont typeface="Arial" pitchFamily="34" charset="0"/>
              <a:buNone/>
            </a:pPr>
            <a:r>
              <a:rPr lang="en-US" dirty="0" smtClean="0"/>
              <a:t>Times Square Tower</a:t>
            </a:r>
          </a:p>
          <a:p>
            <a:pPr marL="914400" lvl="2" indent="0" algn="ctr">
              <a:buFont typeface="Arial" pitchFamily="34" charset="0"/>
              <a:buNone/>
            </a:pPr>
            <a:r>
              <a:rPr lang="en-US" dirty="0" smtClean="0"/>
              <a:t>New York, NY</a:t>
            </a:r>
          </a:p>
        </p:txBody>
      </p:sp>
    </p:spTree>
    <p:extLst>
      <p:ext uri="{BB962C8B-B14F-4D97-AF65-F5344CB8AC3E}">
        <p14:creationId xmlns:p14="http://schemas.microsoft.com/office/powerpoint/2010/main" val="26672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14600"/>
            <a:ext cx="8229600" cy="1828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28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84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67013"/>
            <a:ext cx="9372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Tower at PNC Plaza</a:t>
            </a:r>
            <a:r>
              <a:rPr lang="en-US" sz="1400" dirty="0" smtClean="0"/>
              <a:t>: www.toweratpncplaza.com </a:t>
            </a:r>
          </a:p>
          <a:p>
            <a:r>
              <a:rPr lang="en-US" sz="1400" b="1" dirty="0" err="1" smtClean="0"/>
              <a:t>ITcon</a:t>
            </a:r>
            <a:r>
              <a:rPr lang="en-US" sz="1400" b="1" dirty="0" smtClean="0"/>
              <a:t> Journals: </a:t>
            </a:r>
            <a:r>
              <a:rPr lang="en-US" sz="1400" dirty="0" smtClean="0"/>
              <a:t>www.itcon.org</a:t>
            </a:r>
          </a:p>
          <a:p>
            <a:r>
              <a:rPr lang="en-US" sz="1400" b="1" dirty="0" smtClean="0"/>
              <a:t>ASCE Journals: </a:t>
            </a:r>
            <a:r>
              <a:rPr lang="en-US" sz="1400" dirty="0" smtClean="0"/>
              <a:t>www.asce.org</a:t>
            </a:r>
          </a:p>
          <a:p>
            <a:r>
              <a:rPr lang="en-US" sz="1400" b="1" dirty="0" smtClean="0"/>
              <a:t>Images Found Through Google: </a:t>
            </a:r>
            <a:r>
              <a:rPr lang="en-US" sz="1400" dirty="0" smtClean="0"/>
              <a:t>www.google.com </a:t>
            </a:r>
          </a:p>
          <a:p>
            <a:r>
              <a:rPr lang="en-US" sz="1400" dirty="0"/>
              <a:t>https://law.resource.org/pub/us/code/bsc.ca.gov</a:t>
            </a:r>
            <a:r>
              <a:rPr lang="en-US" sz="1400" dirty="0" smtClean="0"/>
              <a:t>/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www.energy.ca.gov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://apps1.eere.energy.gov/buildings/publications/pdfs/corporate/bt_stateindustry.pdf</a:t>
            </a:r>
          </a:p>
          <a:p>
            <a:r>
              <a:rPr lang="en-US" sz="1400" dirty="0"/>
              <a:t>http://smud.apogee.net/comsuite/content/ces/?</a:t>
            </a:r>
            <a:r>
              <a:rPr lang="en-US" sz="1400" dirty="0" smtClean="0"/>
              <a:t>utilid=s&amp;id=963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www.ppg.com/corporate/ideascapes/sitecollectiondocuments/high-reflectance_coatings_white_paper.pdf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www.denvergov.org/portals/646/documents/chk_lst_elect_hi_rise.pdf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www.glumac.com/articles/Net_Zero_Buildings.html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www.wbdg.org/resources/microturbines.php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www.amlegal.com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://zeb.buildinggreen.com</a:t>
            </a:r>
            <a:r>
              <a:rPr lang="en-US" sz="1400" dirty="0" smtClean="0"/>
              <a:t>/ </a:t>
            </a:r>
          </a:p>
          <a:p>
            <a:r>
              <a:rPr lang="en-US" sz="1400" b="1" dirty="0" smtClean="0"/>
              <a:t>California Building Code: </a:t>
            </a:r>
            <a:r>
              <a:rPr lang="en-US" sz="1400" dirty="0" smtClean="0">
                <a:hlinkClick r:id="rId2"/>
              </a:rPr>
              <a:t>www.bsc.ca.gov</a:t>
            </a:r>
            <a:endParaRPr lang="en-US" sz="1400" dirty="0" smtClean="0"/>
          </a:p>
          <a:p>
            <a:r>
              <a:rPr lang="en-US" sz="1400" b="1" dirty="0"/>
              <a:t>“Buckling restrained braced frames”</a:t>
            </a:r>
          </a:p>
          <a:p>
            <a:r>
              <a:rPr lang="en-US" sz="1400" b="1" dirty="0"/>
              <a:t>Michael D. </a:t>
            </a:r>
            <a:r>
              <a:rPr lang="en-US" sz="1400" b="1" dirty="0" err="1"/>
              <a:t>Engelhardt</a:t>
            </a:r>
            <a:endParaRPr lang="en-US" sz="1400" b="1" dirty="0"/>
          </a:p>
          <a:p>
            <a:r>
              <a:rPr lang="en-US" sz="1400" b="1" dirty="0">
                <a:hlinkClick r:id="rId3"/>
              </a:rPr>
              <a:t>https://engineering.purdue.edu/~</a:t>
            </a:r>
            <a:r>
              <a:rPr lang="en-US" sz="1400" b="1" dirty="0" smtClean="0">
                <a:hlinkClick r:id="rId3"/>
              </a:rPr>
              <a:t>jliu/courses/CE697R/CE697R_BRB_F12.pdf</a:t>
            </a:r>
            <a:endParaRPr lang="en-US" sz="1400" b="1" dirty="0" smtClean="0"/>
          </a:p>
          <a:p>
            <a:r>
              <a:rPr lang="en-US" sz="1400" b="1" dirty="0"/>
              <a:t>“Fluid Viscous Damping as an Alternative to Base Isolation”</a:t>
            </a:r>
          </a:p>
          <a:p>
            <a:r>
              <a:rPr lang="en-US" sz="1400" b="1" dirty="0"/>
              <a:t>Gregg Haskell , David Lee </a:t>
            </a:r>
          </a:p>
          <a:p>
            <a:r>
              <a:rPr lang="en-US" sz="1400" b="1" dirty="0"/>
              <a:t>http://taylordevices.com/fluidviciousdamping.html</a:t>
            </a:r>
          </a:p>
          <a:p>
            <a:r>
              <a:rPr lang="en-US" sz="1400" b="1" dirty="0"/>
              <a:t>The </a:t>
            </a:r>
            <a:r>
              <a:rPr lang="en-US" sz="1400" b="1" dirty="0" err="1"/>
              <a:t>Spectrus</a:t>
            </a:r>
            <a:r>
              <a:rPr lang="en-US" sz="1400" b="1" dirty="0"/>
              <a:t> group</a:t>
            </a:r>
          </a:p>
          <a:p>
            <a:r>
              <a:rPr lang="en-US" sz="1400" b="1" dirty="0"/>
              <a:t>http://thespectrusgroup.com/index.html</a:t>
            </a:r>
            <a:endParaRPr lang="en-US" sz="1400" b="1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7641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Weather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905000"/>
          </a:xfrm>
        </p:spPr>
        <p:txBody>
          <a:bodyPr/>
          <a:lstStyle/>
          <a:p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Heating DB (99%) - 40.8 ℉</a:t>
            </a:r>
          </a:p>
          <a:p>
            <a:pPr lvl="1"/>
            <a:r>
              <a:rPr lang="en-US" dirty="0" smtClean="0"/>
              <a:t>Cooling DB (1%) - 78.3 </a:t>
            </a:r>
            <a:r>
              <a:rPr lang="en-US" dirty="0"/>
              <a:t>℉</a:t>
            </a:r>
            <a:endParaRPr lang="en-US" dirty="0" smtClean="0"/>
          </a:p>
          <a:p>
            <a:pPr lvl="1"/>
            <a:r>
              <a:rPr lang="en-US" dirty="0" smtClean="0"/>
              <a:t>HDD – 2708</a:t>
            </a:r>
          </a:p>
          <a:p>
            <a:pPr lvl="1"/>
            <a:r>
              <a:rPr lang="en-US" dirty="0" smtClean="0"/>
              <a:t>CDD – 142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http://ssb2012briannathompson.files.wordpress.com/2012/11/final-b-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2145"/>
            <a:ext cx="4191000" cy="554355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4" name="Oval 3"/>
          <p:cNvSpPr/>
          <p:nvPr/>
        </p:nvSpPr>
        <p:spPr>
          <a:xfrm>
            <a:off x="5816600" y="4838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038850" y="4657725"/>
            <a:ext cx="88900" cy="92075"/>
          </a:xfrm>
          <a:custGeom>
            <a:avLst/>
            <a:gdLst>
              <a:gd name="connsiteX0" fmla="*/ 6350 w 88900"/>
              <a:gd name="connsiteY0" fmla="*/ 0 h 92075"/>
              <a:gd name="connsiteX1" fmla="*/ 0 w 88900"/>
              <a:gd name="connsiteY1" fmla="*/ 73025 h 92075"/>
              <a:gd name="connsiteX2" fmla="*/ 50800 w 88900"/>
              <a:gd name="connsiteY2" fmla="*/ 92075 h 92075"/>
              <a:gd name="connsiteX3" fmla="*/ 88900 w 88900"/>
              <a:gd name="connsiteY3" fmla="*/ 47625 h 92075"/>
              <a:gd name="connsiteX4" fmla="*/ 69850 w 88900"/>
              <a:gd name="connsiteY4" fmla="*/ 6350 h 92075"/>
              <a:gd name="connsiteX5" fmla="*/ 6350 w 88900"/>
              <a:gd name="connsiteY5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0" h="92075">
                <a:moveTo>
                  <a:pt x="6350" y="0"/>
                </a:moveTo>
                <a:lnTo>
                  <a:pt x="0" y="73025"/>
                </a:lnTo>
                <a:lnTo>
                  <a:pt x="50800" y="92075"/>
                </a:lnTo>
                <a:lnTo>
                  <a:pt x="88900" y="47625"/>
                </a:lnTo>
                <a:lnTo>
                  <a:pt x="69850" y="6350"/>
                </a:lnTo>
                <a:lnTo>
                  <a:pt x="635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213475" y="4578350"/>
            <a:ext cx="88900" cy="111125"/>
          </a:xfrm>
          <a:custGeom>
            <a:avLst/>
            <a:gdLst>
              <a:gd name="connsiteX0" fmla="*/ 0 w 88900"/>
              <a:gd name="connsiteY0" fmla="*/ 57150 h 111125"/>
              <a:gd name="connsiteX1" fmla="*/ 9525 w 88900"/>
              <a:gd name="connsiteY1" fmla="*/ 9525 h 111125"/>
              <a:gd name="connsiteX2" fmla="*/ 66675 w 88900"/>
              <a:gd name="connsiteY2" fmla="*/ 0 h 111125"/>
              <a:gd name="connsiteX3" fmla="*/ 88900 w 88900"/>
              <a:gd name="connsiteY3" fmla="*/ 22225 h 111125"/>
              <a:gd name="connsiteX4" fmla="*/ 88900 w 88900"/>
              <a:gd name="connsiteY4" fmla="*/ 85725 h 111125"/>
              <a:gd name="connsiteX5" fmla="*/ 53975 w 88900"/>
              <a:gd name="connsiteY5" fmla="*/ 111125 h 111125"/>
              <a:gd name="connsiteX6" fmla="*/ 0 w 88900"/>
              <a:gd name="connsiteY6" fmla="*/ 5715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00" h="111125">
                <a:moveTo>
                  <a:pt x="0" y="57150"/>
                </a:moveTo>
                <a:lnTo>
                  <a:pt x="9525" y="9525"/>
                </a:lnTo>
                <a:lnTo>
                  <a:pt x="66675" y="0"/>
                </a:lnTo>
                <a:lnTo>
                  <a:pt x="88900" y="22225"/>
                </a:lnTo>
                <a:lnTo>
                  <a:pt x="88900" y="85725"/>
                </a:lnTo>
                <a:lnTo>
                  <a:pt x="53975" y="111125"/>
                </a:lnTo>
                <a:lnTo>
                  <a:pt x="0" y="571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1200" y="4633912"/>
            <a:ext cx="304800" cy="296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13475" y="4578350"/>
            <a:ext cx="111125" cy="125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07794" y="4974431"/>
            <a:ext cx="597694" cy="457200"/>
          </a:xfrm>
          <a:custGeom>
            <a:avLst/>
            <a:gdLst>
              <a:gd name="connsiteX0" fmla="*/ 0 w 597694"/>
              <a:gd name="connsiteY0" fmla="*/ 350044 h 457200"/>
              <a:gd name="connsiteX1" fmla="*/ 2381 w 597694"/>
              <a:gd name="connsiteY1" fmla="*/ 457200 h 457200"/>
              <a:gd name="connsiteX2" fmla="*/ 597694 w 597694"/>
              <a:gd name="connsiteY2" fmla="*/ 188119 h 457200"/>
              <a:gd name="connsiteX3" fmla="*/ 597694 w 597694"/>
              <a:gd name="connsiteY3" fmla="*/ 0 h 457200"/>
              <a:gd name="connsiteX4" fmla="*/ 0 w 597694"/>
              <a:gd name="connsiteY4" fmla="*/ 35004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94" h="457200">
                <a:moveTo>
                  <a:pt x="0" y="350044"/>
                </a:moveTo>
                <a:cubicBezTo>
                  <a:pt x="794" y="385763"/>
                  <a:pt x="1587" y="421481"/>
                  <a:pt x="2381" y="457200"/>
                </a:cubicBezTo>
                <a:lnTo>
                  <a:pt x="597694" y="188119"/>
                </a:lnTo>
                <a:lnTo>
                  <a:pt x="597694" y="0"/>
                </a:lnTo>
                <a:lnTo>
                  <a:pt x="0" y="350044"/>
                </a:lnTo>
                <a:close/>
              </a:path>
            </a:pathLst>
          </a:custGeom>
          <a:solidFill>
            <a:srgbClr val="381EF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375400" y="3689350"/>
            <a:ext cx="457200" cy="876300"/>
          </a:xfrm>
          <a:custGeom>
            <a:avLst/>
            <a:gdLst>
              <a:gd name="connsiteX0" fmla="*/ 450850 w 457200"/>
              <a:gd name="connsiteY0" fmla="*/ 0 h 876300"/>
              <a:gd name="connsiteX1" fmla="*/ 457200 w 457200"/>
              <a:gd name="connsiteY1" fmla="*/ 387350 h 876300"/>
              <a:gd name="connsiteX2" fmla="*/ 12700 w 457200"/>
              <a:gd name="connsiteY2" fmla="*/ 876300 h 876300"/>
              <a:gd name="connsiteX3" fmla="*/ 0 w 457200"/>
              <a:gd name="connsiteY3" fmla="*/ 660400 h 876300"/>
              <a:gd name="connsiteX4" fmla="*/ 450850 w 4572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876300">
                <a:moveTo>
                  <a:pt x="450850" y="0"/>
                </a:moveTo>
                <a:lnTo>
                  <a:pt x="457200" y="387350"/>
                </a:lnTo>
                <a:lnTo>
                  <a:pt x="12700" y="876300"/>
                </a:lnTo>
                <a:lnTo>
                  <a:pt x="0" y="660400"/>
                </a:lnTo>
                <a:lnTo>
                  <a:pt x="450850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6299200" y="4572000"/>
            <a:ext cx="355600" cy="787400"/>
          </a:xfrm>
          <a:custGeom>
            <a:avLst/>
            <a:gdLst>
              <a:gd name="connsiteX0" fmla="*/ 0 w 355600"/>
              <a:gd name="connsiteY0" fmla="*/ 0 h 787400"/>
              <a:gd name="connsiteX1" fmla="*/ 273050 w 355600"/>
              <a:gd name="connsiteY1" fmla="*/ 0 h 787400"/>
              <a:gd name="connsiteX2" fmla="*/ 355600 w 355600"/>
              <a:gd name="connsiteY2" fmla="*/ 787400 h 787400"/>
              <a:gd name="connsiteX3" fmla="*/ 44450 w 355600"/>
              <a:gd name="connsiteY3" fmla="*/ 787400 h 787400"/>
              <a:gd name="connsiteX4" fmla="*/ 0 w 355600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" h="787400">
                <a:moveTo>
                  <a:pt x="0" y="0"/>
                </a:moveTo>
                <a:lnTo>
                  <a:pt x="273050" y="0"/>
                </a:lnTo>
                <a:lnTo>
                  <a:pt x="355600" y="787400"/>
                </a:lnTo>
                <a:lnTo>
                  <a:pt x="44450" y="787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6534150" y="4578350"/>
            <a:ext cx="285750" cy="781050"/>
          </a:xfrm>
          <a:custGeom>
            <a:avLst/>
            <a:gdLst>
              <a:gd name="connsiteX0" fmla="*/ 215900 w 285750"/>
              <a:gd name="connsiteY0" fmla="*/ 0 h 781050"/>
              <a:gd name="connsiteX1" fmla="*/ 0 w 285750"/>
              <a:gd name="connsiteY1" fmla="*/ 0 h 781050"/>
              <a:gd name="connsiteX2" fmla="*/ 50800 w 285750"/>
              <a:gd name="connsiteY2" fmla="*/ 781050 h 781050"/>
              <a:gd name="connsiteX3" fmla="*/ 285750 w 285750"/>
              <a:gd name="connsiteY3" fmla="*/ 781050 h 781050"/>
              <a:gd name="connsiteX4" fmla="*/ 266700 w 285750"/>
              <a:gd name="connsiteY4" fmla="*/ 698500 h 781050"/>
              <a:gd name="connsiteX5" fmla="*/ 215900 w 285750"/>
              <a:gd name="connsiteY5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50" h="781050">
                <a:moveTo>
                  <a:pt x="215900" y="0"/>
                </a:moveTo>
                <a:lnTo>
                  <a:pt x="0" y="0"/>
                </a:lnTo>
                <a:lnTo>
                  <a:pt x="50800" y="781050"/>
                </a:lnTo>
                <a:lnTo>
                  <a:pt x="285750" y="781050"/>
                </a:lnTo>
                <a:lnTo>
                  <a:pt x="266700" y="698500"/>
                </a:lnTo>
                <a:lnTo>
                  <a:pt x="21590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19600" y="1485900"/>
            <a:ext cx="114300" cy="114300"/>
          </a:xfrm>
          <a:prstGeom prst="rect">
            <a:avLst/>
          </a:prstGeom>
          <a:solidFill>
            <a:srgbClr val="381EF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33900" y="1435328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Winter Conditions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9600" y="1663928"/>
            <a:ext cx="114300" cy="1143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33900" y="1613356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Summer Conditions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19600" y="1866900"/>
            <a:ext cx="114300" cy="114300"/>
          </a:xfrm>
          <a:prstGeom prst="rect">
            <a:avLst/>
          </a:prstGeom>
          <a:solidFill>
            <a:srgbClr val="00B050">
              <a:alpha val="5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33900" y="1816328"/>
            <a:ext cx="1841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Summer Human Comfort Zone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19600" y="2044928"/>
            <a:ext cx="114300" cy="114300"/>
          </a:xfrm>
          <a:prstGeom prst="rect">
            <a:avLst/>
          </a:prstGeom>
          <a:solidFill>
            <a:srgbClr val="FFFF00">
              <a:alpha val="50000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33899" y="1994356"/>
            <a:ext cx="1735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Winter Human Comfort Zone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57200" y="2590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Challenge</a:t>
            </a:r>
          </a:p>
          <a:p>
            <a:pPr lvl="1"/>
            <a:r>
              <a:rPr lang="en-US" dirty="0" smtClean="0"/>
              <a:t>Humidity</a:t>
            </a:r>
          </a:p>
          <a:p>
            <a:pPr marL="457200" lvl="1" indent="0">
              <a:buFont typeface="Courier New" pitchFamily="49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3" grpId="0" animBg="1"/>
      <p:bldP spid="27" grpId="0" animBg="1"/>
      <p:bldP spid="31" grpId="0"/>
      <p:bldP spid="33" grpId="0" animBg="1"/>
      <p:bldP spid="34" grpId="0"/>
      <p:bldP spid="39" grpId="0" animBg="1"/>
      <p:bldP spid="40" grpId="0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Prevailing direction: West to East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8" y="1981200"/>
            <a:ext cx="4496362" cy="40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14820" r="20349" b="14820"/>
          <a:stretch/>
        </p:blipFill>
        <p:spPr bwMode="auto">
          <a:xfrm>
            <a:off x="2353238" y="1981200"/>
            <a:ext cx="4496362" cy="40942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cavesurvey.com/images/TrueNo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96" y="5410200"/>
            <a:ext cx="498936" cy="6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Solar Study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608296" cy="17470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07" y="1828800"/>
            <a:ext cx="2618993" cy="17470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606251" cy="175535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8" y="4475672"/>
            <a:ext cx="2574008" cy="1620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48355"/>
            <a:ext cx="2602185" cy="16476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52" y="4447517"/>
            <a:ext cx="2580499" cy="164848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49562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Winter Solstice 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88" y="40810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Summer Solstice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352" y="6172200"/>
            <a:ext cx="165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6:00 PM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417498" y="6186100"/>
            <a:ext cx="165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12:00 PM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488" y="6181786"/>
            <a:ext cx="165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6:00 AM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609381"/>
            <a:ext cx="165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  <a:r>
              <a:rPr lang="en-US" sz="1200" dirty="0" smtClean="0"/>
              <a:t>:00 AM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0287" y="3603333"/>
            <a:ext cx="165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4:00 PM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400807" y="3609380"/>
            <a:ext cx="165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12:00 PM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42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9752"/>
          </a:xfrm>
        </p:spPr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Chapter 4: Ventilation Air Supply</a:t>
            </a:r>
          </a:p>
          <a:p>
            <a:pPr lvl="1"/>
            <a:r>
              <a:rPr lang="en-US" dirty="0" smtClean="0"/>
              <a:t>Natural and Mechanical Ventilation</a:t>
            </a:r>
          </a:p>
          <a:p>
            <a:pPr lvl="1"/>
            <a:r>
              <a:rPr lang="en-US" dirty="0" smtClean="0"/>
              <a:t>Underground Parking</a:t>
            </a:r>
          </a:p>
          <a:p>
            <a:pPr lvl="2"/>
            <a:r>
              <a:rPr lang="en-US" dirty="0" smtClean="0"/>
              <a:t>Exhaust Requirements</a:t>
            </a:r>
          </a:p>
          <a:p>
            <a:pPr lvl="2"/>
            <a:r>
              <a:rPr lang="en-US" dirty="0" smtClean="0"/>
              <a:t>Carbon Monoxide Sensing</a:t>
            </a:r>
          </a:p>
          <a:p>
            <a:r>
              <a:rPr lang="en-US" dirty="0" smtClean="0"/>
              <a:t>Chapter 5: Exhaust Systems</a:t>
            </a:r>
          </a:p>
          <a:p>
            <a:pPr lvl="1"/>
            <a:r>
              <a:rPr lang="en-US" dirty="0" smtClean="0"/>
              <a:t>General Requirements – Installation &amp; Termination</a:t>
            </a:r>
          </a:p>
          <a:p>
            <a:r>
              <a:rPr lang="en-US" dirty="0" smtClean="0"/>
              <a:t>Chapter 6: Duct Systems</a:t>
            </a:r>
          </a:p>
          <a:p>
            <a:pPr lvl="1"/>
            <a:r>
              <a:rPr lang="en-US" dirty="0" smtClean="0"/>
              <a:t>Design &amp; Installation Requirements</a:t>
            </a:r>
          </a:p>
          <a:p>
            <a:r>
              <a:rPr lang="en-US" dirty="0" smtClean="0"/>
              <a:t>Chapter 10: Steam and Hot Water Boilers</a:t>
            </a:r>
          </a:p>
          <a:p>
            <a:pPr lvl="1"/>
            <a:r>
              <a:rPr lang="en-US" dirty="0" smtClean="0"/>
              <a:t>Access &amp; Maintenance</a:t>
            </a:r>
          </a:p>
          <a:p>
            <a:r>
              <a:rPr lang="en-US" dirty="0" smtClean="0"/>
              <a:t>Chapter 11: Refrigeration</a:t>
            </a:r>
          </a:p>
          <a:p>
            <a:pPr lvl="1"/>
            <a:r>
              <a:rPr lang="en-US" dirty="0" smtClean="0"/>
              <a:t>Design Guidelines</a:t>
            </a:r>
          </a:p>
          <a:p>
            <a:pPr lvl="1"/>
            <a:r>
              <a:rPr lang="en-US" dirty="0" smtClean="0"/>
              <a:t>ASHRAE 15</a:t>
            </a:r>
          </a:p>
          <a:p>
            <a:r>
              <a:rPr lang="en-US" dirty="0" smtClean="0"/>
              <a:t>Chapter 12-14: Piping</a:t>
            </a:r>
          </a:p>
          <a:p>
            <a:pPr lvl="1"/>
            <a:r>
              <a:rPr lang="en-US" dirty="0" smtClean="0"/>
              <a:t>Piping Design Guidelines</a:t>
            </a:r>
          </a:p>
        </p:txBody>
      </p:sp>
    </p:spTree>
    <p:extLst>
      <p:ext uri="{BB962C8B-B14F-4D97-AF65-F5344CB8AC3E}">
        <p14:creationId xmlns:p14="http://schemas.microsoft.com/office/powerpoint/2010/main" val="16597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Energy Challenges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48416"/>
            <a:ext cx="5943600" cy="98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Kozuka Gothic Pro EL" pitchFamily="34" charset="-128"/>
                <a:ea typeface="Kozuka Gothic Pro EL" pitchFamily="34" charset="-128"/>
              </a:rPr>
              <a:t>Small footprint;</a:t>
            </a:r>
          </a:p>
          <a:p>
            <a:pPr marL="0" indent="0">
              <a:buNone/>
            </a:pPr>
            <a:r>
              <a:rPr lang="en-US" dirty="0" smtClean="0">
                <a:latin typeface="Kozuka Gothic Pro EL" pitchFamily="34" charset="-128"/>
                <a:ea typeface="Kozuka Gothic Pro EL" pitchFamily="34" charset="-128"/>
              </a:rPr>
              <a:t>big building</a:t>
            </a:r>
            <a:endParaRPr lang="en-US" dirty="0">
              <a:latin typeface="Kozuka Gothic Pro EL" pitchFamily="34" charset="-128"/>
              <a:ea typeface="Kozuka Gothic Pro EL" pitchFamily="34" charset="-128"/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2050" name="Picture 2" descr="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057400" cy="4114800"/>
          </a:xfrm>
          <a:prstGeom prst="rect">
            <a:avLst/>
          </a:prstGeom>
          <a:noFill/>
          <a:ln w="6350" cap="sq" cmpd="sng">
            <a:solidFill>
              <a:schemeClr val="tx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tran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38086" r="19350" b="21405"/>
          <a:stretch/>
        </p:blipFill>
        <p:spPr bwMode="auto">
          <a:xfrm>
            <a:off x="3641124" y="3140674"/>
            <a:ext cx="4919203" cy="21171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2869" y="5366651"/>
            <a:ext cx="2438400" cy="98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latin typeface="Kozuka Gothic Pro EL" pitchFamily="34" charset="-128"/>
                <a:ea typeface="Kozuka Gothic Pro EL" pitchFamily="34" charset="-128"/>
              </a:rPr>
              <a:t>Open Air Entrance</a:t>
            </a:r>
          </a:p>
          <a:p>
            <a:pPr marL="914400" lvl="2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2054" name="Picture 6" descr="http://my.fit.edu/~fleslie/Common/PhotoGalleryRE/OlinArray/OlinRoof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24" y="1143000"/>
            <a:ext cx="2235666" cy="169227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38403" y="1151238"/>
            <a:ext cx="2438400" cy="169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Kozuka Gothic Pro EL" pitchFamily="34" charset="-128"/>
                <a:ea typeface="Kozuka Gothic Pro EL" pitchFamily="34" charset="-128"/>
              </a:rPr>
              <a:t>Photovoltaic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Kozuka Gothic Pro EL" pitchFamily="34" charset="-128"/>
                <a:ea typeface="Kozuka Gothic Pro EL" pitchFamily="34" charset="-128"/>
              </a:rPr>
              <a:t>Arrays: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Kozuka Gothic Pro EL" pitchFamily="34" charset="-128"/>
                <a:ea typeface="Kozuka Gothic Pro EL" pitchFamily="34" charset="-128"/>
              </a:rPr>
              <a:t>70-140M kwh</a:t>
            </a:r>
          </a:p>
          <a:p>
            <a:pPr marL="914400" lvl="2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38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9752"/>
          </a:xfrm>
        </p:spPr>
        <p:txBody>
          <a:bodyPr/>
          <a:lstStyle/>
          <a:p>
            <a:r>
              <a:rPr lang="en-US" dirty="0" smtClean="0"/>
              <a:t>Net- Zero Construction</a:t>
            </a:r>
            <a:endParaRPr lang="en-US" dirty="0"/>
          </a:p>
        </p:txBody>
      </p:sp>
      <p:pic>
        <p:nvPicPr>
          <p:cNvPr id="2050" name="Picture 2" descr="http://www.u-and-o.com/wp-content/uploads/2012/02/wind-gener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42" y="1295400"/>
            <a:ext cx="3241158" cy="2151512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ynergyenergysolutions.com/wp-content/uploads/2013/05/Hydro-ener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276600" cy="217100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olar-energy-systems.regionaldirectory.us/solar-energy-panels-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42" y="3886200"/>
            <a:ext cx="3276600" cy="218440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.shld.net/rpx/i/s/i/spin/image/spin_prod_403807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96944" l="1111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810000"/>
            <a:ext cx="2800350" cy="25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9752"/>
          </a:xfrm>
        </p:spPr>
        <p:txBody>
          <a:bodyPr/>
          <a:lstStyle/>
          <a:p>
            <a:r>
              <a:rPr lang="en-US" dirty="0" smtClean="0"/>
              <a:t>Energy Use Reduction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LPD and Illuminance performance goals</a:t>
            </a:r>
          </a:p>
          <a:p>
            <a:r>
              <a:rPr lang="en-US" dirty="0" smtClean="0"/>
              <a:t>Shading devices</a:t>
            </a:r>
          </a:p>
          <a:p>
            <a:r>
              <a:rPr lang="en-US" dirty="0" smtClean="0"/>
              <a:t>Lighting and Electrical loads on occupancy sensors</a:t>
            </a:r>
            <a:endParaRPr lang="en-US" dirty="0"/>
          </a:p>
          <a:p>
            <a:r>
              <a:rPr lang="en-US" dirty="0" smtClean="0"/>
              <a:t>Descriptive controls narrative</a:t>
            </a:r>
          </a:p>
          <a:p>
            <a:endParaRPr lang="en-US" dirty="0" smtClean="0"/>
          </a:p>
        </p:txBody>
      </p:sp>
      <p:pic>
        <p:nvPicPr>
          <p:cNvPr id="1026" name="Picture 2" descr="http://www.buildinggreen.com/cgi-bin/scale.cgi?width=250&amp;src=/articles/images/1804/pow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00">
                        <a14:foregroundMark x1="45600" y1="80311" x2="45600" y2="80311"/>
                        <a14:foregroundMark x1="59600" y1="77720" x2="59600" y2="77720"/>
                        <a14:foregroundMark x1="61600" y1="82383" x2="61600" y2="82383"/>
                        <a14:foregroundMark x1="59600" y1="88601" x2="59600" y2="88601"/>
                        <a14:foregroundMark x1="8400" y1="82902" x2="8400" y2="82902"/>
                        <a14:foregroundMark x1="88800" y1="17617" x2="88800" y2="17617"/>
                        <a14:foregroundMark x1="92800" y1="15026" x2="92800" y2="15026"/>
                        <a14:foregroundMark x1="98400" y1="10881" x2="98400" y2="10881"/>
                        <a14:foregroundMark x1="60000" y1="44560" x2="60000" y2="44560"/>
                        <a14:foregroundMark x1="34000" y1="23834" x2="34000" y2="23834"/>
                        <a14:foregroundMark x1="20000" y1="62176" x2="20000" y2="62176"/>
                        <a14:foregroundMark x1="83200" y1="17098" x2="83200" y2="17098"/>
                        <a14:foregroundMark x1="4800" y1="88083" x2="4800" y2="88083"/>
                        <a14:foregroundMark x1="31200" y1="78238" x2="31200" y2="78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4828"/>
            <a:ext cx="3219450" cy="24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ru.strath.ac.uk/Courseware/Design_tools/NORMA/images/shade_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37681"/>
            <a:ext cx="2362200" cy="2392562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1159</Words>
  <Application>Microsoft Office PowerPoint</Application>
  <PresentationFormat>On-screen Show (4:3)</PresentationFormat>
  <Paragraphs>264</Paragraphs>
  <Slides>22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 Apollo</vt:lpstr>
      <vt:lpstr>350 Mission</vt:lpstr>
      <vt:lpstr>Site Weather Conditions</vt:lpstr>
      <vt:lpstr>Site</vt:lpstr>
      <vt:lpstr>Site Solar Study</vt:lpstr>
      <vt:lpstr>Mechanical</vt:lpstr>
      <vt:lpstr>Energy Challenges</vt:lpstr>
      <vt:lpstr>Net- Zero Construction</vt:lpstr>
      <vt:lpstr>Energy Use Reduction</vt:lpstr>
      <vt:lpstr>PowerPoint Presentation</vt:lpstr>
      <vt:lpstr>Title 24: Energy Code</vt:lpstr>
      <vt:lpstr>Structural Provisions</vt:lpstr>
      <vt:lpstr>ASCE 7 Seismic Provisions</vt:lpstr>
      <vt:lpstr>ASCE 7 Wind Provisions</vt:lpstr>
      <vt:lpstr>Potential Design components</vt:lpstr>
      <vt:lpstr>Potential Design components</vt:lpstr>
      <vt:lpstr>Potential Design components</vt:lpstr>
      <vt:lpstr>Labor</vt:lpstr>
      <vt:lpstr>Collaboration</vt:lpstr>
      <vt:lpstr>Comparison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</dc:title>
  <dc:creator>PSUAE</dc:creator>
  <cp:lastModifiedBy>PSUAE</cp:lastModifiedBy>
  <cp:revision>84</cp:revision>
  <dcterms:created xsi:type="dcterms:W3CDTF">2013-09-02T13:34:35Z</dcterms:created>
  <dcterms:modified xsi:type="dcterms:W3CDTF">2013-09-04T18:26:34Z</dcterms:modified>
</cp:coreProperties>
</file>