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9" r:id="rId3"/>
    <p:sldId id="309" r:id="rId4"/>
    <p:sldId id="311" r:id="rId5"/>
    <p:sldId id="310" r:id="rId6"/>
    <p:sldId id="306" r:id="rId7"/>
    <p:sldId id="307" r:id="rId8"/>
    <p:sldId id="308" r:id="rId9"/>
    <p:sldId id="312" r:id="rId10"/>
    <p:sldId id="314" r:id="rId11"/>
    <p:sldId id="281" r:id="rId12"/>
    <p:sldId id="291" r:id="rId13"/>
    <p:sldId id="292" r:id="rId14"/>
    <p:sldId id="294" r:id="rId15"/>
    <p:sldId id="298" r:id="rId16"/>
    <p:sldId id="290" r:id="rId17"/>
    <p:sldId id="297" r:id="rId18"/>
    <p:sldId id="313" r:id="rId19"/>
    <p:sldId id="293" r:id="rId20"/>
    <p:sldId id="295" r:id="rId21"/>
    <p:sldId id="296" r:id="rId22"/>
    <p:sldId id="300" r:id="rId23"/>
    <p:sldId id="301" r:id="rId24"/>
    <p:sldId id="302" r:id="rId25"/>
    <p:sldId id="303" r:id="rId26"/>
    <p:sldId id="304" r:id="rId27"/>
    <p:sldId id="305" r:id="rId28"/>
    <p:sldId id="286" r:id="rId29"/>
    <p:sldId id="288" r:id="rId30"/>
    <p:sldId id="283" r:id="rId31"/>
    <p:sldId id="285" r:id="rId32"/>
    <p:sldId id="299" r:id="rId33"/>
    <p:sldId id="276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EFC"/>
    <a:srgbClr val="1418CA"/>
    <a:srgbClr val="00B050"/>
    <a:srgbClr val="57628F"/>
    <a:srgbClr val="7C86B0"/>
    <a:srgbClr val="485176"/>
    <a:srgbClr val="40486A"/>
    <a:srgbClr val="3D4259"/>
    <a:srgbClr val="27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1028" autoAdjust="0"/>
  </p:normalViewPr>
  <p:slideViewPr>
    <p:cSldViewPr>
      <p:cViewPr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08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ey.coeaccess.psu.edu\public\Taxes09\Mechanical%20Models\Huey\Double%20facade%20Heat%20Transfer%20Stud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Cooling vs. Shading Coefficient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Cooling Load</c:v>
          </c:tx>
          <c:spPr>
            <a:ln w="28575" cap="flat" cmpd="sng" algn="ctr">
              <a:solidFill>
                <a:schemeClr val="accent2"/>
              </a:solidFill>
              <a:prstDash val="solid"/>
            </a:ln>
            <a:effectLst/>
          </c:spPr>
          <c:marker>
            <c:symbol val="none"/>
          </c:marker>
          <c:cat>
            <c:numRef>
              <c:f>Sheet1!$I$4:$I$9</c:f>
              <c:numCache>
                <c:formatCode>General</c:formatCode>
                <c:ptCount val="6"/>
                <c:pt idx="0">
                  <c:v>0.85</c:v>
                </c:pt>
                <c:pt idx="1">
                  <c:v>0.71</c:v>
                </c:pt>
                <c:pt idx="2">
                  <c:v>0.67</c:v>
                </c:pt>
                <c:pt idx="3">
                  <c:v>0.52</c:v>
                </c:pt>
                <c:pt idx="4">
                  <c:v>0.5</c:v>
                </c:pt>
                <c:pt idx="5">
                  <c:v>0.28999999999999998</c:v>
                </c:pt>
              </c:numCache>
            </c:numRef>
          </c:cat>
          <c:val>
            <c:numRef>
              <c:f>Sheet1!$D$4:$D$9</c:f>
              <c:numCache>
                <c:formatCode>General</c:formatCode>
                <c:ptCount val="6"/>
                <c:pt idx="0">
                  <c:v>301</c:v>
                </c:pt>
                <c:pt idx="1">
                  <c:v>328.6</c:v>
                </c:pt>
                <c:pt idx="2">
                  <c:v>348.9</c:v>
                </c:pt>
                <c:pt idx="3">
                  <c:v>388.6</c:v>
                </c:pt>
                <c:pt idx="4">
                  <c:v>392</c:v>
                </c:pt>
                <c:pt idx="5">
                  <c:v>469.3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54176"/>
        <c:axId val="164110336"/>
      </c:lineChart>
      <c:catAx>
        <c:axId val="133954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Shading Coefficient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4110336"/>
        <c:crosses val="autoZero"/>
        <c:auto val="1"/>
        <c:lblAlgn val="ctr"/>
        <c:lblOffset val="100"/>
        <c:noMultiLvlLbl val="0"/>
      </c:catAx>
      <c:valAx>
        <c:axId val="164110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Cooling Area (SF/Ton)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395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</a:t>
            </a:r>
            <a:r>
              <a:rPr lang="en-US" baseline="0"/>
              <a:t> Load</a:t>
            </a:r>
            <a:endParaRPr lang="en-US"/>
          </a:p>
        </c:rich>
      </c:tx>
      <c:layout>
        <c:manualLayout>
          <c:xMode val="edge"/>
          <c:yMode val="edge"/>
          <c:x val="0.39639483929137681"/>
          <c:y val="2.18878217538521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662303674922731"/>
          <c:y val="0.13040574621386641"/>
          <c:w val="0.64050842989604462"/>
          <c:h val="0.64892824356262502"/>
        </c:manualLayout>
      </c:layout>
      <c:barChart>
        <c:barDir val="col"/>
        <c:grouping val="stacked"/>
        <c:varyColors val="0"/>
        <c:ser>
          <c:idx val="0"/>
          <c:order val="0"/>
          <c:tx>
            <c:v>Cooling Load</c:v>
          </c:tx>
          <c:spPr>
            <a:solidFill>
              <a:srgbClr val="1418CA"/>
            </a:solidFill>
          </c:spPr>
          <c:invertIfNegative val="0"/>
          <c:val>
            <c:numRef>
              <c:f>Sheet1!$E$4:$E$9</c:f>
              <c:numCache>
                <c:formatCode>General</c:formatCode>
                <c:ptCount val="6"/>
                <c:pt idx="0">
                  <c:v>39.869999999999997</c:v>
                </c:pt>
                <c:pt idx="1">
                  <c:v>36.520000000000003</c:v>
                </c:pt>
                <c:pt idx="2">
                  <c:v>34.39</c:v>
                </c:pt>
                <c:pt idx="3">
                  <c:v>30.88</c:v>
                </c:pt>
                <c:pt idx="4">
                  <c:v>30.65</c:v>
                </c:pt>
                <c:pt idx="5">
                  <c:v>25.57</c:v>
                </c:pt>
              </c:numCache>
            </c:numRef>
          </c:val>
        </c:ser>
        <c:ser>
          <c:idx val="1"/>
          <c:order val="1"/>
          <c:tx>
            <c:v>Heating Load</c:v>
          </c:tx>
          <c:spPr>
            <a:solidFill>
              <a:srgbClr val="C00000"/>
            </a:solidFill>
          </c:spPr>
          <c:invertIfNegative val="0"/>
          <c:val>
            <c:numRef>
              <c:f>Sheet1!$F$4:$F$9</c:f>
              <c:numCache>
                <c:formatCode>General</c:formatCode>
                <c:ptCount val="6"/>
                <c:pt idx="0">
                  <c:v>66.31</c:v>
                </c:pt>
                <c:pt idx="1">
                  <c:v>62</c:v>
                </c:pt>
                <c:pt idx="2">
                  <c:v>51.85</c:v>
                </c:pt>
                <c:pt idx="3">
                  <c:v>46.67</c:v>
                </c:pt>
                <c:pt idx="4">
                  <c:v>46.29</c:v>
                </c:pt>
                <c:pt idx="5">
                  <c:v>38.74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098304"/>
        <c:axId val="198100480"/>
      </c:barChart>
      <c:catAx>
        <c:axId val="19809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Runs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8100480"/>
        <c:crosses val="autoZero"/>
        <c:auto val="1"/>
        <c:lblAlgn val="ctr"/>
        <c:lblOffset val="100"/>
        <c:noMultiLvlLbl val="0"/>
      </c:catAx>
      <c:valAx>
        <c:axId val="19810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Load (BTU/hr*SF)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8098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Conditioned Envelope Gap (Summer)</a:t>
            </a:r>
          </a:p>
        </c:rich>
      </c:tx>
      <c:layout>
        <c:manualLayout>
          <c:xMode val="edge"/>
          <c:yMode val="edge"/>
          <c:x val="0.15110795178380479"/>
          <c:y val="1.8971256641700305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307370028933132"/>
          <c:y val="0.11267984967788118"/>
          <c:w val="0.73357957870952584"/>
          <c:h val="0.77315318539727984"/>
        </c:manualLayout>
      </c:layout>
      <c:barChart>
        <c:barDir val="col"/>
        <c:grouping val="clustered"/>
        <c:varyColors val="0"/>
        <c:ser>
          <c:idx val="0"/>
          <c:order val="0"/>
          <c:tx>
            <c:v>23.3 C</c:v>
          </c:tx>
          <c:invertIfNegative val="0"/>
          <c:cat>
            <c:numRef>
              <c:f>Sheet1!$K$37:$K$43</c:f>
              <c:numCache>
                <c:formatCode>General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  <c:pt idx="5">
                  <c:v>80</c:v>
                </c:pt>
                <c:pt idx="6">
                  <c:v>95</c:v>
                </c:pt>
              </c:numCache>
            </c:numRef>
          </c:cat>
          <c:val>
            <c:numRef>
              <c:f>Sheet1!$A$37:$A$43</c:f>
              <c:numCache>
                <c:formatCode>General</c:formatCode>
                <c:ptCount val="7"/>
                <c:pt idx="0">
                  <c:v>1.8369550173010381</c:v>
                </c:pt>
                <c:pt idx="1">
                  <c:v>2.0983399209486162</c:v>
                </c:pt>
                <c:pt idx="2">
                  <c:v>2.1418789625360231</c:v>
                </c:pt>
                <c:pt idx="3">
                  <c:v>2.1598047192839704</c:v>
                </c:pt>
                <c:pt idx="4">
                  <c:v>2.1695818924866392</c:v>
                </c:pt>
                <c:pt idx="5">
                  <c:v>2.1757377049180326</c:v>
                </c:pt>
                <c:pt idx="6">
                  <c:v>2.1799697428139182</c:v>
                </c:pt>
              </c:numCache>
            </c:numRef>
          </c:val>
        </c:ser>
        <c:ser>
          <c:idx val="1"/>
          <c:order val="1"/>
          <c:tx>
            <c:v>24.4 C</c:v>
          </c:tx>
          <c:invertIfNegative val="0"/>
          <c:val>
            <c:numRef>
              <c:f>Sheet1!$A$48:$A$54</c:f>
              <c:numCache>
                <c:formatCode>General</c:formatCode>
                <c:ptCount val="7"/>
                <c:pt idx="0">
                  <c:v>2.7537716262975773</c:v>
                </c:pt>
                <c:pt idx="1">
                  <c:v>3.1456126482213427</c:v>
                </c:pt>
                <c:pt idx="2">
                  <c:v>3.2108818443804026</c:v>
                </c:pt>
                <c:pt idx="3">
                  <c:v>3.2377542717656622</c:v>
                </c:pt>
                <c:pt idx="4">
                  <c:v>3.2524111914492289</c:v>
                </c:pt>
                <c:pt idx="5">
                  <c:v>3.2616393442622944</c:v>
                </c:pt>
                <c:pt idx="6">
                  <c:v>3.2679835746704118</c:v>
                </c:pt>
              </c:numCache>
            </c:numRef>
          </c:val>
        </c:ser>
        <c:ser>
          <c:idx val="2"/>
          <c:order val="2"/>
          <c:tx>
            <c:v>24.97 C</c:v>
          </c:tx>
          <c:invertIfNegative val="0"/>
          <c:val>
            <c:numRef>
              <c:f>Sheet1!$A$59:$A$65</c:f>
              <c:numCache>
                <c:formatCode>General</c:formatCode>
                <c:ptCount val="7"/>
                <c:pt idx="0">
                  <c:v>3.2055363321799306</c:v>
                </c:pt>
                <c:pt idx="1">
                  <c:v>3.6616600790513827</c:v>
                </c:pt>
                <c:pt idx="2">
                  <c:v>3.737636887608069</c:v>
                </c:pt>
                <c:pt idx="3">
                  <c:v>3.768917819365337</c:v>
                </c:pt>
                <c:pt idx="4">
                  <c:v>3.7859792518076074</c:v>
                </c:pt>
                <c:pt idx="5">
                  <c:v>3.7967213114754097</c:v>
                </c:pt>
                <c:pt idx="6">
                  <c:v>3.8041063323968007</c:v>
                </c:pt>
              </c:numCache>
            </c:numRef>
          </c:val>
        </c:ser>
        <c:ser>
          <c:idx val="3"/>
          <c:order val="3"/>
          <c:tx>
            <c:v>26.08 C</c:v>
          </c:tx>
          <c:invertIfNegative val="0"/>
          <c:val>
            <c:numRef>
              <c:f>Sheet1!$A$70:$A$76</c:f>
              <c:numCache>
                <c:formatCode>General</c:formatCode>
                <c:ptCount val="7"/>
                <c:pt idx="0">
                  <c:v>4.1289965397923885</c:v>
                </c:pt>
                <c:pt idx="1">
                  <c:v>4.7165217391304362</c:v>
                </c:pt>
                <c:pt idx="2">
                  <c:v>4.8143861671469761</c:v>
                </c:pt>
                <c:pt idx="3">
                  <c:v>4.854678600488203</c:v>
                </c:pt>
                <c:pt idx="4">
                  <c:v>4.8766551398931171</c:v>
                </c:pt>
                <c:pt idx="5">
                  <c:v>4.8904918032786897</c:v>
                </c:pt>
                <c:pt idx="6">
                  <c:v>4.9000043224551559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97632"/>
        <c:axId val="147403904"/>
      </c:barChart>
      <c:catAx>
        <c:axId val="147397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Convective</a:t>
                </a:r>
                <a:r>
                  <a:rPr lang="en-US" sz="900" baseline="0"/>
                  <a:t> Coefficient</a:t>
                </a:r>
                <a:endParaRPr lang="en-US" sz="9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403904"/>
        <c:crosses val="autoZero"/>
        <c:auto val="1"/>
        <c:lblAlgn val="ctr"/>
        <c:lblOffset val="100"/>
        <c:noMultiLvlLbl val="0"/>
      </c:catAx>
      <c:valAx>
        <c:axId val="147403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sz="800"/>
                  <a:t>Heat Transfer Rate (W/m^2*C)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3976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Conditioned Envelope Gap (Winter)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 sz="1200" b="1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949120953428409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07851612719043"/>
          <c:y val="0.12297196082197043"/>
          <c:w val="0.72793979210438986"/>
          <c:h val="0.75797228369612846"/>
        </c:manualLayout>
      </c:layout>
      <c:barChart>
        <c:barDir val="col"/>
        <c:grouping val="clustered"/>
        <c:varyColors val="0"/>
        <c:ser>
          <c:idx val="0"/>
          <c:order val="0"/>
          <c:tx>
            <c:v>4.44 C</c:v>
          </c:tx>
          <c:invertIfNegative val="0"/>
          <c:cat>
            <c:numRef>
              <c:f>Sheet1!$L$96:$L$102</c:f>
              <c:numCache>
                <c:formatCode>General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35</c:v>
                </c:pt>
                <c:pt idx="3">
                  <c:v>50</c:v>
                </c:pt>
                <c:pt idx="4">
                  <c:v>65</c:v>
                </c:pt>
                <c:pt idx="5">
                  <c:v>80</c:v>
                </c:pt>
                <c:pt idx="6">
                  <c:v>95</c:v>
                </c:pt>
              </c:numCache>
            </c:numRef>
          </c:cat>
          <c:val>
            <c:numRef>
              <c:f>Sheet1!$B$96:$B$103</c:f>
              <c:numCache>
                <c:formatCode>General</c:formatCode>
                <c:ptCount val="8"/>
                <c:pt idx="0">
                  <c:v>13.843598615916955</c:v>
                </c:pt>
                <c:pt idx="1">
                  <c:v>15.813438735177863</c:v>
                </c:pt>
                <c:pt idx="2">
                  <c:v>16.141556195965418</c:v>
                </c:pt>
                <c:pt idx="3">
                  <c:v>16.276647681041496</c:v>
                </c:pt>
                <c:pt idx="4">
                  <c:v>16.350330084878969</c:v>
                </c:pt>
                <c:pt idx="5">
                  <c:v>16.39672131147541</c:v>
                </c:pt>
                <c:pt idx="6">
                  <c:v>16.42861465312297</c:v>
                </c:pt>
              </c:numCache>
            </c:numRef>
          </c:val>
        </c:ser>
        <c:ser>
          <c:idx val="1"/>
          <c:order val="1"/>
          <c:tx>
            <c:v>7.2 C</c:v>
          </c:tx>
          <c:invertIfNegative val="0"/>
          <c:val>
            <c:numRef>
              <c:f>Sheet1!$B$107:$B$113</c:f>
              <c:numCache>
                <c:formatCode>General</c:formatCode>
                <c:ptCount val="7"/>
                <c:pt idx="0">
                  <c:v>11.551557093425606</c:v>
                </c:pt>
                <c:pt idx="1">
                  <c:v>13.195256916996048</c:v>
                </c:pt>
                <c:pt idx="2">
                  <c:v>13.469048991354468</c:v>
                </c:pt>
                <c:pt idx="3">
                  <c:v>13.581773799837267</c:v>
                </c:pt>
                <c:pt idx="4">
                  <c:v>13.643256837472494</c:v>
                </c:pt>
                <c:pt idx="5">
                  <c:v>13.681967213114755</c:v>
                </c:pt>
                <c:pt idx="6">
                  <c:v>13.708580073481738</c:v>
                </c:pt>
              </c:numCache>
            </c:numRef>
          </c:val>
        </c:ser>
        <c:ser>
          <c:idx val="2"/>
          <c:order val="2"/>
          <c:tx>
            <c:v>12.8 C</c:v>
          </c:tx>
          <c:invertIfNegative val="0"/>
          <c:val>
            <c:numRef>
              <c:f>Sheet1!$B$118:$B$124</c:f>
              <c:numCache>
                <c:formatCode>General</c:formatCode>
                <c:ptCount val="7"/>
                <c:pt idx="0">
                  <c:v>6.9010380622837362</c:v>
                </c:pt>
                <c:pt idx="1">
                  <c:v>7.8830039525691689</c:v>
                </c:pt>
                <c:pt idx="2">
                  <c:v>8.0465706051873198</c:v>
                </c:pt>
                <c:pt idx="3">
                  <c:v>8.1139137510170851</c:v>
                </c:pt>
                <c:pt idx="4">
                  <c:v>8.1506444514303666</c:v>
                </c:pt>
                <c:pt idx="5">
                  <c:v>8.1737704918032783</c:v>
                </c:pt>
                <c:pt idx="6">
                  <c:v>8.1896693321806779</c:v>
                </c:pt>
              </c:numCache>
            </c:numRef>
          </c:val>
        </c:ser>
        <c:ser>
          <c:idx val="3"/>
          <c:order val="3"/>
          <c:tx>
            <c:v>18.3 C</c:v>
          </c:tx>
          <c:invertIfNegative val="0"/>
          <c:val>
            <c:numRef>
              <c:f>Sheet1!$B$129:$B$135</c:f>
              <c:numCache>
                <c:formatCode>General</c:formatCode>
                <c:ptCount val="7"/>
                <c:pt idx="0">
                  <c:v>2.3335640138408293</c:v>
                </c:pt>
                <c:pt idx="1">
                  <c:v>2.6656126482213427</c:v>
                </c:pt>
                <c:pt idx="2">
                  <c:v>2.720922190201728</c:v>
                </c:pt>
                <c:pt idx="3">
                  <c:v>2.7436940602115527</c:v>
                </c:pt>
                <c:pt idx="4">
                  <c:v>2.756114429424708</c:v>
                </c:pt>
                <c:pt idx="5">
                  <c:v>2.7639344262295071</c:v>
                </c:pt>
                <c:pt idx="6">
                  <c:v>2.7693105684028514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317248"/>
        <c:axId val="203319168"/>
      </c:barChart>
      <c:catAx>
        <c:axId val="20331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9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rPr>
                  <a:t>Covective Coefficient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3319168"/>
        <c:crosses val="autoZero"/>
        <c:auto val="1"/>
        <c:lblAlgn val="ctr"/>
        <c:lblOffset val="100"/>
        <c:noMultiLvlLbl val="0"/>
      </c:catAx>
      <c:valAx>
        <c:axId val="203319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rPr>
                  <a:t>Heat Transfer Rate (W/m^2*C)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800" b="1" i="0" u="none" strike="noStrike" kern="1200" baseline="0">
                    <a:solidFill>
                      <a:prstClr val="white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8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331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62240702451939"/>
          <c:y val="0.41009446124129484"/>
          <c:w val="0.13388386495477"/>
          <c:h val="0.27258639233014154"/>
        </c:manualLayout>
      </c:layout>
      <c:overlay val="0"/>
      <c:txPr>
        <a:bodyPr/>
        <a:lstStyle/>
        <a:p>
          <a:pPr>
            <a:defRPr lang="en-US" sz="800" b="0" i="0" u="none" strike="noStrike" kern="1200" baseline="0">
              <a:solidFill>
                <a:prstClr val="whit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>
                <a:effectLst/>
              </a:rPr>
              <a:t>Heat Transfer With Conditioned Space (Winter) 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15776331062743462"/>
          <c:y val="8.60811712570744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838165686212154"/>
          <c:y val="0.20911799636538386"/>
          <c:w val="0.60118304118179611"/>
          <c:h val="0.66888657920581973"/>
        </c:manualLayout>
      </c:layout>
      <c:barChart>
        <c:barDir val="col"/>
        <c:grouping val="clustered"/>
        <c:varyColors val="0"/>
        <c:ser>
          <c:idx val="0"/>
          <c:order val="0"/>
          <c:tx>
            <c:v>Hx -5</c:v>
          </c:tx>
          <c:invertIfNegative val="0"/>
          <c:cat>
            <c:numRef>
              <c:f>Sheet1!$Q$121:$Q$124</c:f>
              <c:numCache>
                <c:formatCode>General</c:formatCode>
                <c:ptCount val="4"/>
                <c:pt idx="0">
                  <c:v>4.4400000000000004</c:v>
                </c:pt>
                <c:pt idx="1">
                  <c:v>7.2</c:v>
                </c:pt>
                <c:pt idx="2">
                  <c:v>12.8</c:v>
                </c:pt>
                <c:pt idx="3">
                  <c:v>18.3</c:v>
                </c:pt>
              </c:numCache>
            </c:numRef>
          </c:cat>
          <c:val>
            <c:numRef>
              <c:f>Sheet1!$T$121:$T$124</c:f>
              <c:numCache>
                <c:formatCode>General</c:formatCode>
                <c:ptCount val="4"/>
                <c:pt idx="0">
                  <c:v>2514745.0629757787</c:v>
                </c:pt>
                <c:pt idx="1">
                  <c:v>2098386.552249135</c:v>
                </c:pt>
                <c:pt idx="2">
                  <c:v>1253601.1681660898</c:v>
                </c:pt>
                <c:pt idx="3">
                  <c:v>423901.23737024202</c:v>
                </c:pt>
              </c:numCache>
            </c:numRef>
          </c:val>
        </c:ser>
        <c:ser>
          <c:idx val="1"/>
          <c:order val="1"/>
          <c:tx>
            <c:v>Hx - 35</c:v>
          </c:tx>
          <c:invertIfNegative val="0"/>
          <c:val>
            <c:numRef>
              <c:f>Sheet1!$T$128:$T$131</c:f>
              <c:numCache>
                <c:formatCode>General</c:formatCode>
                <c:ptCount val="4"/>
                <c:pt idx="0">
                  <c:v>2932178.2492219019</c:v>
                </c:pt>
                <c:pt idx="1">
                  <c:v>2446706.6254755044</c:v>
                </c:pt>
                <c:pt idx="2">
                  <c:v>1461691.7367146974</c:v>
                </c:pt>
                <c:pt idx="3">
                  <c:v>494266.39953890472</c:v>
                </c:pt>
              </c:numCache>
            </c:numRef>
          </c:val>
        </c:ser>
        <c:ser>
          <c:idx val="2"/>
          <c:order val="2"/>
          <c:tx>
            <c:v>Hx - 65</c:v>
          </c:tx>
          <c:invertIfNegative val="0"/>
          <c:val>
            <c:numRef>
              <c:f>Sheet1!$T$135:$T$138</c:f>
              <c:numCache>
                <c:formatCode>General</c:formatCode>
                <c:ptCount val="4"/>
                <c:pt idx="0">
                  <c:v>2970102.8612386044</c:v>
                </c:pt>
                <c:pt idx="1">
                  <c:v>2478352.1775542283</c:v>
                </c:pt>
                <c:pt idx="2">
                  <c:v>1480597.1671801319</c:v>
                </c:pt>
                <c:pt idx="3">
                  <c:v>500659.21056271589</c:v>
                </c:pt>
              </c:numCache>
            </c:numRef>
          </c:val>
        </c:ser>
        <c:ser>
          <c:idx val="3"/>
          <c:order val="3"/>
          <c:tx>
            <c:v>Hx - 95</c:v>
          </c:tx>
          <c:invertIfNegative val="0"/>
          <c:val>
            <c:numRef>
              <c:f>Sheet1!$T$142:$T$145</c:f>
              <c:numCache>
                <c:formatCode>General</c:formatCode>
                <c:ptCount val="4"/>
                <c:pt idx="0">
                  <c:v>2984323.5661984002</c:v>
                </c:pt>
                <c:pt idx="1">
                  <c:v>2490218.4046682515</c:v>
                </c:pt>
                <c:pt idx="2">
                  <c:v>1487686.1928679489</c:v>
                </c:pt>
                <c:pt idx="3">
                  <c:v>503056.34199265158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29536"/>
        <c:axId val="135731456"/>
      </c:barChart>
      <c:catAx>
        <c:axId val="13572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731456"/>
        <c:crosses val="autoZero"/>
        <c:auto val="1"/>
        <c:lblAlgn val="ctr"/>
        <c:lblOffset val="100"/>
        <c:noMultiLvlLbl val="0"/>
      </c:catAx>
      <c:valAx>
        <c:axId val="135731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Heat Loss </a:t>
                </a:r>
                <a:r>
                  <a:rPr lang="en-US" dirty="0" smtClean="0"/>
                  <a:t>(kW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72953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86253384427342739"/>
          <c:y val="0.46345923326238747"/>
          <c:w val="0.11997889595264027"/>
          <c:h val="0.2351089788498991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200" b="1" i="0" u="none" strike="noStrike" kern="1200" baseline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baseline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Heat Transfer With Conditioned Space (Summer) </a:t>
            </a:r>
          </a:p>
        </c:rich>
      </c:tx>
      <c:layout>
        <c:manualLayout>
          <c:xMode val="edge"/>
          <c:yMode val="edge"/>
          <c:x val="0.10080911156896902"/>
          <c:y val="3.176887513716743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42285572986448"/>
          <c:y val="0.15957189058963742"/>
          <c:w val="0.68597547734411879"/>
          <c:h val="0.69024704999950948"/>
        </c:manualLayout>
      </c:layout>
      <c:barChart>
        <c:barDir val="col"/>
        <c:grouping val="clustered"/>
        <c:varyColors val="0"/>
        <c:ser>
          <c:idx val="0"/>
          <c:order val="0"/>
          <c:tx>
            <c:v>Hx - 5</c:v>
          </c:tx>
          <c:invertIfNegative val="0"/>
          <c:cat>
            <c:numRef>
              <c:f>(Sheet1!$O$59,Sheet1!$O$60,Sheet1!$O$61,Sheet1!$O$62)</c:f>
              <c:numCache>
                <c:formatCode>General</c:formatCode>
                <c:ptCount val="4"/>
                <c:pt idx="0">
                  <c:v>23.321999999999999</c:v>
                </c:pt>
                <c:pt idx="1">
                  <c:v>24.425999999999998</c:v>
                </c:pt>
                <c:pt idx="2">
                  <c:v>24.97</c:v>
                </c:pt>
                <c:pt idx="3">
                  <c:v>26.082000000000001</c:v>
                </c:pt>
              </c:numCache>
            </c:numRef>
          </c:cat>
          <c:val>
            <c:numRef>
              <c:f>Sheet1!$R$59:$R$62</c:f>
              <c:numCache>
                <c:formatCode>General</c:formatCode>
                <c:ptCount val="4"/>
                <c:pt idx="0">
                  <c:v>333516.74400000001</c:v>
                </c:pt>
                <c:pt idx="1">
                  <c:v>499548.5</c:v>
                </c:pt>
                <c:pt idx="2">
                  <c:v>581292.80000000005</c:v>
                </c:pt>
                <c:pt idx="3">
                  <c:v>748414.48</c:v>
                </c:pt>
              </c:numCache>
            </c:numRef>
          </c:val>
        </c:ser>
        <c:ser>
          <c:idx val="1"/>
          <c:order val="1"/>
          <c:tx>
            <c:v>Hx - 35</c:v>
          </c:tx>
          <c:invertIfNegative val="0"/>
          <c:val>
            <c:numRef>
              <c:f>Sheet1!$R$66:$R$69</c:f>
              <c:numCache>
                <c:formatCode>General</c:formatCode>
                <c:ptCount val="4"/>
                <c:pt idx="0">
                  <c:v>388739.56</c:v>
                </c:pt>
                <c:pt idx="1">
                  <c:v>583109.34</c:v>
                </c:pt>
                <c:pt idx="2">
                  <c:v>677569.42</c:v>
                </c:pt>
                <c:pt idx="3">
                  <c:v>873755.73999999987</c:v>
                </c:pt>
              </c:numCache>
            </c:numRef>
          </c:val>
        </c:ser>
        <c:ser>
          <c:idx val="2"/>
          <c:order val="2"/>
          <c:tx>
            <c:v>Hx - 65</c:v>
          </c:tx>
          <c:invertIfNegative val="0"/>
          <c:val>
            <c:numRef>
              <c:f>Sheet1!$R$73:$R$76</c:f>
              <c:numCache>
                <c:formatCode>General</c:formatCode>
                <c:ptCount val="4"/>
                <c:pt idx="0">
                  <c:v>392372.64</c:v>
                </c:pt>
                <c:pt idx="1">
                  <c:v>590375.5</c:v>
                </c:pt>
                <c:pt idx="2">
                  <c:v>686652.12</c:v>
                </c:pt>
                <c:pt idx="3">
                  <c:v>884654.98</c:v>
                </c:pt>
              </c:numCache>
            </c:numRef>
          </c:val>
        </c:ser>
        <c:ser>
          <c:idx val="3"/>
          <c:order val="3"/>
          <c:tx>
            <c:v>Hx - 95</c:v>
          </c:tx>
          <c:invertIfNegative val="0"/>
          <c:val>
            <c:numRef>
              <c:f>Sheet1!$R$80:$R$83</c:f>
              <c:numCache>
                <c:formatCode>General</c:formatCode>
                <c:ptCount val="4"/>
                <c:pt idx="0">
                  <c:v>394189.18</c:v>
                </c:pt>
                <c:pt idx="1">
                  <c:v>592192.03999999992</c:v>
                </c:pt>
                <c:pt idx="2">
                  <c:v>690285.2</c:v>
                </c:pt>
                <c:pt idx="3">
                  <c:v>890104.60000000009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779840"/>
        <c:axId val="135781760"/>
      </c:barChart>
      <c:catAx>
        <c:axId val="135779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(C)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781760"/>
        <c:crosses val="autoZero"/>
        <c:auto val="1"/>
        <c:lblAlgn val="ctr"/>
        <c:lblOffset val="100"/>
        <c:noMultiLvlLbl val="0"/>
      </c:catAx>
      <c:valAx>
        <c:axId val="135781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Heat Loss </a:t>
                </a:r>
                <a:r>
                  <a:rPr lang="en-US" dirty="0" smtClean="0"/>
                  <a:t>(kW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577984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47055698895058"/>
          <c:y val="0.17741674032523955"/>
          <c:w val="0.6352554274619101"/>
          <c:h val="0.63188313020759579"/>
        </c:manualLayout>
      </c:layout>
      <c:lineChart>
        <c:grouping val="standard"/>
        <c:varyColors val="0"/>
        <c:ser>
          <c:idx val="0"/>
          <c:order val="0"/>
          <c:tx>
            <c:v>Natural Gas Price</c:v>
          </c:tx>
          <c:marker>
            <c:symbol val="none"/>
          </c:marker>
          <c:cat>
            <c:numRef>
              <c:f>'Data 1'!$A$27:$A$49</c:f>
              <c:numCache>
                <c:formatCode>yyyy</c:formatCode>
                <c:ptCount val="23"/>
                <c:pt idx="0">
                  <c:v>33054</c:v>
                </c:pt>
                <c:pt idx="1">
                  <c:v>33419</c:v>
                </c:pt>
                <c:pt idx="2">
                  <c:v>33785</c:v>
                </c:pt>
                <c:pt idx="3">
                  <c:v>34150</c:v>
                </c:pt>
                <c:pt idx="4">
                  <c:v>34515</c:v>
                </c:pt>
                <c:pt idx="5">
                  <c:v>34880</c:v>
                </c:pt>
                <c:pt idx="6">
                  <c:v>35246</c:v>
                </c:pt>
                <c:pt idx="7">
                  <c:v>35611</c:v>
                </c:pt>
                <c:pt idx="8">
                  <c:v>35976</c:v>
                </c:pt>
                <c:pt idx="9">
                  <c:v>36341</c:v>
                </c:pt>
                <c:pt idx="10">
                  <c:v>36707</c:v>
                </c:pt>
                <c:pt idx="11">
                  <c:v>37072</c:v>
                </c:pt>
                <c:pt idx="12">
                  <c:v>37437</c:v>
                </c:pt>
                <c:pt idx="13">
                  <c:v>37802</c:v>
                </c:pt>
                <c:pt idx="14">
                  <c:v>38168</c:v>
                </c:pt>
                <c:pt idx="15">
                  <c:v>38533</c:v>
                </c:pt>
                <c:pt idx="16">
                  <c:v>38898</c:v>
                </c:pt>
                <c:pt idx="17">
                  <c:v>39263</c:v>
                </c:pt>
                <c:pt idx="18">
                  <c:v>39629</c:v>
                </c:pt>
                <c:pt idx="19">
                  <c:v>39994</c:v>
                </c:pt>
                <c:pt idx="20">
                  <c:v>40359</c:v>
                </c:pt>
                <c:pt idx="21">
                  <c:v>40724</c:v>
                </c:pt>
                <c:pt idx="22">
                  <c:v>41090</c:v>
                </c:pt>
              </c:numCache>
            </c:numRef>
          </c:cat>
          <c:val>
            <c:numRef>
              <c:f>'Data 1'!$B$27:$B$49</c:f>
              <c:numCache>
                <c:formatCode>General</c:formatCode>
                <c:ptCount val="23"/>
                <c:pt idx="0">
                  <c:v>5.12</c:v>
                </c:pt>
                <c:pt idx="1">
                  <c:v>5.5</c:v>
                </c:pt>
                <c:pt idx="2">
                  <c:v>5.15</c:v>
                </c:pt>
                <c:pt idx="3">
                  <c:v>6.03</c:v>
                </c:pt>
                <c:pt idx="4">
                  <c:v>7.12</c:v>
                </c:pt>
                <c:pt idx="5">
                  <c:v>6.21</c:v>
                </c:pt>
                <c:pt idx="6">
                  <c:v>5.96</c:v>
                </c:pt>
                <c:pt idx="7">
                  <c:v>6.41</c:v>
                </c:pt>
                <c:pt idx="8">
                  <c:v>6.33</c:v>
                </c:pt>
                <c:pt idx="9">
                  <c:v>6.14</c:v>
                </c:pt>
                <c:pt idx="10">
                  <c:v>7.54</c:v>
                </c:pt>
                <c:pt idx="11">
                  <c:v>9.33</c:v>
                </c:pt>
                <c:pt idx="12">
                  <c:v>6.07</c:v>
                </c:pt>
                <c:pt idx="13">
                  <c:v>8.15</c:v>
                </c:pt>
                <c:pt idx="14">
                  <c:v>8.6300000000000008</c:v>
                </c:pt>
                <c:pt idx="15">
                  <c:v>10.69</c:v>
                </c:pt>
                <c:pt idx="16">
                  <c:v>10.43</c:v>
                </c:pt>
                <c:pt idx="17">
                  <c:v>10.199999999999999</c:v>
                </c:pt>
                <c:pt idx="18">
                  <c:v>11.75</c:v>
                </c:pt>
                <c:pt idx="19">
                  <c:v>7.75</c:v>
                </c:pt>
                <c:pt idx="20">
                  <c:v>8.3000000000000007</c:v>
                </c:pt>
                <c:pt idx="21">
                  <c:v>8.2799999999999994</c:v>
                </c:pt>
                <c:pt idx="22">
                  <c:v>7.13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46080"/>
        <c:axId val="207274368"/>
      </c:lineChart>
      <c:dateAx>
        <c:axId val="20564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yyyy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7274368"/>
        <c:crosses val="autoZero"/>
        <c:auto val="1"/>
        <c:lblOffset val="100"/>
        <c:baseTimeUnit val="years"/>
      </c:dateAx>
      <c:valAx>
        <c:axId val="207274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Price (Dollars/Thousand Cubic Feet)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64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15369821616466"/>
          <c:y val="0.54889215309428363"/>
          <c:w val="0.21757862751391421"/>
          <c:h val="7.656050854168533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E832D-689B-44B5-8225-C528FEDE5DFC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0528-197C-44C1-9C96-4DF12A657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4766-C5FE-4A65-8456-BFCE608E790B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A5B07-C4B1-49DF-86FE-9B9185A1D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8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 = </a:t>
            </a:r>
          </a:p>
          <a:p>
            <a:r>
              <a:rPr lang="en-US" dirty="0" smtClean="0"/>
              <a:t>Electrical = wiring moved to under the floor</a:t>
            </a:r>
          </a:p>
          <a:p>
            <a:r>
              <a:rPr lang="en-US" dirty="0" smtClean="0"/>
              <a:t>Construction = scheduling affects, a lot of supervision</a:t>
            </a:r>
          </a:p>
          <a:p>
            <a:endParaRPr lang="en-US" dirty="0" smtClean="0"/>
          </a:p>
          <a:p>
            <a:r>
              <a:rPr lang="en-US" dirty="0" smtClean="0"/>
              <a:t>Double facade  </a:t>
            </a:r>
          </a:p>
          <a:p>
            <a:r>
              <a:rPr lang="en-US" dirty="0" smtClean="0"/>
              <a:t>Structural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Load paths are critical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Lifetime cost – Might be expensive at first but they never need replacing </a:t>
            </a:r>
          </a:p>
          <a:p>
            <a:r>
              <a:rPr lang="en-US" baseline="0" dirty="0" smtClean="0"/>
              <a:t>Size range – use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0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Decrease OTM by increasing the use of the </a:t>
            </a:r>
            <a:r>
              <a:rPr lang="en-US" smtClean="0"/>
              <a:t>building footprint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8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52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5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5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5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of</a:t>
            </a:r>
            <a:r>
              <a:rPr lang="en-US" baseline="0" dirty="0" smtClean="0"/>
              <a:t> the code will lead to a lot of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 heat loss is</a:t>
            </a:r>
            <a:r>
              <a:rPr lang="en-US" baseline="0" dirty="0" smtClean="0"/>
              <a:t> a lot more drastic because the temperatures are so much further away from the conditioned space temps. In the summer the OA is close to the conditioned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Structural = </a:t>
            </a:r>
          </a:p>
          <a:p>
            <a:r>
              <a:rPr lang="en-US" dirty="0" smtClean="0"/>
              <a:t>Electrical = wiring moved to under the floor</a:t>
            </a:r>
          </a:p>
          <a:p>
            <a:r>
              <a:rPr lang="en-US" dirty="0" smtClean="0"/>
              <a:t>Construction = scheduling affects, a lot of supervision</a:t>
            </a:r>
          </a:p>
          <a:p>
            <a:endParaRPr lang="en-US" dirty="0" smtClean="0"/>
          </a:p>
          <a:p>
            <a:r>
              <a:rPr lang="en-US" dirty="0" smtClean="0"/>
              <a:t>Double facade  </a:t>
            </a:r>
          </a:p>
          <a:p>
            <a:r>
              <a:rPr lang="en-US" dirty="0" smtClean="0"/>
              <a:t>Structural =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A5B07-C4B1-49DF-86FE-9B9185A1D2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2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448"/>
            <a:ext cx="8229600" cy="6297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485176"/>
            </a:gs>
            <a:gs pos="76000">
              <a:srgbClr val="3D4259"/>
            </a:gs>
            <a:gs pos="92000">
              <a:srgbClr val="272C3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48"/>
            <a:ext cx="8229600" cy="629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ECAD4E-322D-412D-823E-1B75AF732CA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23163F2-FEC1-4F38-9BD8-10BD4E81C4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rajan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/url?sa=i&amp;rct=j&amp;q=&amp;esrc=s&amp;frm=1&amp;source=images&amp;cd=&amp;cad=rja&amp;docid=PiUvjNmPrV9keM&amp;tbnid=0Jnc09Owi5xVZM:&amp;ved=0CAUQjRw&amp;url=http://vr3qz.wordpress.com/2011/10/23/commitment-to-the-environment/&amp;ei=JPI5Ut6rBbfF4AOS-YCwCw&amp;bvm=bv.52288139,d.dmg&amp;psig=AFQjCNFA_O5WHlc1b08IBg9mDpMyzYpOng&amp;ust=137961547575401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12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33.xml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~jliu/courses/CE697R/CE697R_BRB_F12.pdf" TargetMode="External"/><Relationship Id="rId7" Type="http://schemas.openxmlformats.org/officeDocument/2006/relationships/hyperlink" Target="http://www.eia.gov/tools/faqs/faq.cfm?id=667&amp;t=6" TargetMode="External"/><Relationship Id="rId2" Type="http://schemas.openxmlformats.org/officeDocument/2006/relationships/hyperlink" Target="http://www.bsc.ca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ptenusa.org/Top-Ten-Computers/Top-Ten-Laptop-Computers" TargetMode="External"/><Relationship Id="rId5" Type="http://schemas.openxmlformats.org/officeDocument/2006/relationships/hyperlink" Target="http://www.efficientproducts.org/reports/plugload/OfficePlugLoadAssessment_ExecutiveSummary.pdf" TargetMode="External"/><Relationship Id="rId4" Type="http://schemas.openxmlformats.org/officeDocument/2006/relationships/hyperlink" Target="http://thespectrusgroup.com/index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33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3.xml"/><Relationship Id="rId7" Type="http://schemas.openxmlformats.org/officeDocument/2006/relationships/hyperlink" Target="http://www.google.com/url?sa=i&amp;rct=j&amp;q=&amp;esrc=s&amp;frm=1&amp;source=images&amp;cd=&amp;cad=rja&amp;docid=kxAV7D1prwsVnM&amp;tbnid=zwpBjF-joc5x6M:&amp;ved=0CAUQjRw&amp;url=http://www.emptynest1.com/2011_05_22_archive.html&amp;ei=oe44Utz7HOPD4AP4voCQDQ&amp;psig=AFQjCNFBoKQI8DwLI04FldKT61L0mjMC7g&amp;ust=137954920962277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//upload.wikimedia.org/wikipedia/commons/c/c1/Computer-aj_aj_ashton_01.svg" TargetMode="Externa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33.xml"/><Relationship Id="rId7" Type="http://schemas.openxmlformats.org/officeDocument/2006/relationships/hyperlink" Target="http://www.google.com/url?sa=i&amp;rct=j&amp;q=&amp;esrc=s&amp;frm=1&amp;source=images&amp;cd=&amp;cad=rja&amp;docid=kxAV7D1prwsVnM&amp;tbnid=zwpBjF-joc5x6M:&amp;ved=0CAUQjRw&amp;url=http://www.emptynest1.com/2011_05_22_archive.html&amp;ei=oe44Utz7HOPD4AP4voCQDQ&amp;psig=AFQjCNFBoKQI8DwLI04FldKT61L0mjMC7g&amp;ust=137954920962277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//upload.wikimedia.org/wikipedia/commons/c/c1/Computer-aj_aj_ashton_01.svg" TargetMode="External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1846" y="2895599"/>
            <a:ext cx="4190999" cy="1219201"/>
          </a:xfrm>
          <a:ln>
            <a:noFill/>
          </a:ln>
        </p:spPr>
        <p:txBody>
          <a:bodyPr/>
          <a:lstStyle/>
          <a:p>
            <a:r>
              <a:rPr lang="en-US" dirty="0" smtClean="0">
                <a:latin typeface="Trajan Pro" pitchFamily="18" charset="0"/>
              </a:rPr>
              <a:t> Apollo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53200"/>
            <a:ext cx="9144000" cy="27555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Rebecca Bires  |  Scott Brown  |  </a:t>
            </a:r>
            <a:r>
              <a:rPr lang="en-US" sz="1200" dirty="0" smtClean="0">
                <a:solidFill>
                  <a:srgbClr val="7C86B0"/>
                </a:solidFill>
              </a:rPr>
              <a:t>Scott</a:t>
            </a:r>
            <a:r>
              <a:rPr lang="en-US" sz="1200" dirty="0" smtClean="0">
                <a:solidFill>
                  <a:srgbClr val="7C86B0"/>
                </a:solidFill>
                <a:latin typeface="Kozuka Gothic Pro L" pitchFamily="34" charset="-128"/>
                <a:ea typeface="Kozuka Gothic Pro L" pitchFamily="34" charset="-128"/>
              </a:rPr>
              <a:t> Eckert  |  Jordan Huey  |  Helen Leenhouts  |  Andrew Levy  |  Jeffrey Loeb  |  Patrick Vogel</a:t>
            </a:r>
            <a:endParaRPr lang="en-US" sz="1200" dirty="0">
              <a:solidFill>
                <a:srgbClr val="7C86B0"/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" name="Moon 4"/>
          <p:cNvSpPr/>
          <p:nvPr/>
        </p:nvSpPr>
        <p:spPr>
          <a:xfrm rot="5400000">
            <a:off x="3688975" y="844924"/>
            <a:ext cx="1766047" cy="4190999"/>
          </a:xfrm>
          <a:prstGeom prst="moon">
            <a:avLst>
              <a:gd name="adj" fmla="val 325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s.weatherspark.com.s3.amazonaws.com/production/reports/year/000/031/081/855dcc1c/median_cloud_cover_percent_p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3598039" cy="2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6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7" name="Moon 6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Saving Measures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20574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San Francisco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62600" y="18288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dirty="0" smtClean="0">
                <a:latin typeface="+mn-lt"/>
              </a:rPr>
              <a:t>New York</a:t>
            </a:r>
          </a:p>
        </p:txBody>
      </p:sp>
      <p:pic>
        <p:nvPicPr>
          <p:cNvPr id="2050" name="Picture 2" descr="http://fs.weatherspark.com.s3.amazonaws.com/production/reports/year/000/031/587/554fbe8a/median_cloud_cover_percent_pc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590800"/>
            <a:ext cx="3598039" cy="2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.weatherspark.com.s3.amazonaws.com/production/reports/year/000/031/587/554fbe8a/daily_sunrise_sunset_with_twilight_and_daylight_savings_time_hourOfDay_hOfDa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953000"/>
            <a:ext cx="3514529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s.weatherspark.com.s3.amazonaws.com/production/reports/year/000/031/081/855dcc1c/daily_sunrise_sunset_with_twilight_and_daylight_savings_time_hourOfDay_hOfDa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12" y="4953000"/>
            <a:ext cx="3514527" cy="172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927751" y="4325553"/>
            <a:ext cx="4505325" cy="5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Cost of Maintenance and Operation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4317" y="1633827"/>
            <a:ext cx="8531495" cy="2735735"/>
            <a:chOff x="142433" y="2087665"/>
            <a:chExt cx="8531495" cy="273573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28600" y="4813018"/>
              <a:ext cx="3245579" cy="361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42433" y="2087665"/>
              <a:ext cx="8531495" cy="2735735"/>
              <a:chOff x="94325" y="2056765"/>
              <a:chExt cx="12002425" cy="3848735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94325" y="2581275"/>
                <a:ext cx="6944649" cy="2857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" name="Group 4"/>
              <p:cNvGrpSpPr/>
              <p:nvPr/>
            </p:nvGrpSpPr>
            <p:grpSpPr>
              <a:xfrm>
                <a:off x="108347" y="2056765"/>
                <a:ext cx="11988403" cy="3848735"/>
                <a:chOff x="108347" y="2056765"/>
                <a:chExt cx="11988403" cy="3848735"/>
              </a:xfrm>
            </p:grpSpPr>
            <p:sp>
              <p:nvSpPr>
                <p:cNvPr id="11" name="Isosceles Triangle 10"/>
                <p:cNvSpPr/>
                <p:nvPr/>
              </p:nvSpPr>
              <p:spPr>
                <a:xfrm>
                  <a:off x="4781550" y="2619375"/>
                  <a:ext cx="4505325" cy="3286125"/>
                </a:xfrm>
                <a:prstGeom prst="triangl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20053" y="3418840"/>
                  <a:ext cx="7471372" cy="4762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0053" y="4227829"/>
                  <a:ext cx="8061922" cy="4889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20053" y="5095875"/>
                  <a:ext cx="8595321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Group 16"/>
                <p:cNvGrpSpPr/>
                <p:nvPr/>
              </p:nvGrpSpPr>
              <p:grpSpPr>
                <a:xfrm rot="10800000">
                  <a:off x="7591425" y="2609850"/>
                  <a:ext cx="4505325" cy="3286125"/>
                  <a:chOff x="0" y="0"/>
                  <a:chExt cx="4505325" cy="3286125"/>
                </a:xfrm>
              </p:grpSpPr>
              <p:sp>
                <p:nvSpPr>
                  <p:cNvPr id="18" name="Isosceles Triangle 17"/>
                  <p:cNvSpPr/>
                  <p:nvPr/>
                </p:nvSpPr>
                <p:spPr>
                  <a:xfrm>
                    <a:off x="0" y="0"/>
                    <a:ext cx="4505325" cy="3286125"/>
                  </a:xfrm>
                  <a:prstGeom prst="triangle">
                    <a:avLst/>
                  </a:prstGeom>
                  <a:ln>
                    <a:solidFill>
                      <a:srgbClr val="57628F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685925" y="838200"/>
                    <a:ext cx="1123950" cy="9525"/>
                  </a:xfrm>
                  <a:prstGeom prst="line">
                    <a:avLst/>
                  </a:prstGeom>
                  <a:ln>
                    <a:solidFill>
                      <a:srgbClr val="57628F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123950" y="1647825"/>
                    <a:ext cx="2276475" cy="9525"/>
                  </a:xfrm>
                  <a:prstGeom prst="line">
                    <a:avLst/>
                  </a:prstGeom>
                  <a:ln>
                    <a:solidFill>
                      <a:srgbClr val="57628F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>
                    <a:off x="561975" y="2476500"/>
                    <a:ext cx="3371850" cy="0"/>
                  </a:xfrm>
                  <a:prstGeom prst="line">
                    <a:avLst/>
                  </a:prstGeom>
                  <a:ln>
                    <a:solidFill>
                      <a:srgbClr val="57628F"/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54809" y="2978996"/>
                  <a:ext cx="809624" cy="418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000" b="1" dirty="0">
                      <a:effectLst/>
                      <a:latin typeface="Calibri"/>
                      <a:ea typeface="Calibri"/>
                      <a:cs typeface="Times New Roman"/>
                    </a:rPr>
                    <a:t>LOW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438899" y="5171440"/>
                  <a:ext cx="1200150" cy="5919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200" b="1" dirty="0">
                      <a:effectLst/>
                      <a:latin typeface="Calibri"/>
                      <a:ea typeface="Calibri"/>
                      <a:cs typeface="Times New Roman"/>
                    </a:rPr>
                    <a:t>HIGH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686925" y="5171440"/>
                  <a:ext cx="771525" cy="333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400" b="1">
                      <a:effectLst/>
                      <a:latin typeface="Calibri"/>
                      <a:ea typeface="Calibri"/>
                      <a:cs typeface="Times New Roman"/>
                    </a:rPr>
                    <a:t>5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477375" y="2828925"/>
                  <a:ext cx="1495425" cy="342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400" b="1" dirty="0">
                      <a:effectLst/>
                      <a:latin typeface="Calibri"/>
                      <a:ea typeface="Calibri"/>
                      <a:cs typeface="Times New Roman"/>
                    </a:rPr>
                    <a:t>100-500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610725" y="3676015"/>
                  <a:ext cx="619125" cy="352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400" b="1">
                      <a:effectLst/>
                      <a:latin typeface="Calibri"/>
                      <a:ea typeface="Calibri"/>
                      <a:cs typeface="Times New Roman"/>
                    </a:rPr>
                    <a:t>50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639300" y="4542790"/>
                  <a:ext cx="971550" cy="314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400" b="1">
                      <a:effectLst/>
                      <a:latin typeface="Calibri"/>
                      <a:ea typeface="Calibri"/>
                      <a:cs typeface="Times New Roman"/>
                    </a:rPr>
                    <a:t>30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8347" y="2609851"/>
                  <a:ext cx="5486399" cy="808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 dirty="0">
                      <a:effectLst/>
                      <a:latin typeface="Calibri"/>
                      <a:ea typeface="Calibri"/>
                      <a:cs typeface="Times New Roman"/>
                    </a:rPr>
                    <a:t>Architecture (Site, Mass, Orientation)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8347" y="3418840"/>
                  <a:ext cx="5486399" cy="808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 dirty="0">
                      <a:effectLst/>
                      <a:latin typeface="Calibri"/>
                      <a:ea typeface="Calibri"/>
                      <a:cs typeface="Times New Roman"/>
                    </a:rPr>
                    <a:t>Building Envelope (Façade, Roof)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8347" y="4295457"/>
                  <a:ext cx="5486400" cy="808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 dirty="0">
                      <a:effectLst/>
                      <a:latin typeface="Calibri"/>
                      <a:ea typeface="Calibri"/>
                      <a:cs typeface="Times New Roman"/>
                    </a:rPr>
                    <a:t>MEP (Passive climate control, equipment)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0053" y="5081904"/>
                  <a:ext cx="5486399" cy="8089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 dirty="0">
                      <a:effectLst/>
                      <a:latin typeface="Calibri"/>
                      <a:ea typeface="Calibri"/>
                      <a:cs typeface="Times New Roman"/>
                    </a:rPr>
                    <a:t>Alternative Energy Sources (Fuel Cells, PV, Solar)</a:t>
                  </a:r>
                  <a:endParaRPr lang="en-US" sz="1100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591425" y="2056765"/>
                  <a:ext cx="4505325" cy="5327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200" b="1">
                      <a:effectLst/>
                      <a:latin typeface="Calibri"/>
                      <a:ea typeface="Calibri"/>
                      <a:cs typeface="Times New Roman"/>
                    </a:rPr>
                    <a:t>Lifecycle (Years)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</p:grp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Design Strategy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48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9" name="Moon 4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50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Façade Analysis</a:t>
            </a:r>
            <a:endParaRPr lang="en-US" sz="3600" dirty="0">
              <a:latin typeface="Trajan Pro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14475"/>
              </p:ext>
            </p:extLst>
          </p:nvPr>
        </p:nvGraphicFramePr>
        <p:xfrm>
          <a:off x="142433" y="5181600"/>
          <a:ext cx="8343900" cy="117195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26398"/>
                <a:gridCol w="474500"/>
                <a:gridCol w="2351902"/>
                <a:gridCol w="685800"/>
                <a:gridCol w="750879"/>
                <a:gridCol w="998426"/>
                <a:gridCol w="998426"/>
                <a:gridCol w="474500"/>
                <a:gridCol w="1083069"/>
              </a:tblGrid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Graph Run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Run #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Description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Cooling (SF/Ton)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Cooling (BTU/</a:t>
                      </a:r>
                      <a:r>
                        <a:rPr lang="en-US" sz="900" u="none" strike="noStrike" dirty="0" err="1">
                          <a:effectLst/>
                        </a:rPr>
                        <a:t>hr</a:t>
                      </a:r>
                      <a:r>
                        <a:rPr lang="en-US" sz="900" u="none" strike="noStrike" dirty="0">
                          <a:effectLst/>
                        </a:rPr>
                        <a:t>*SF)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Heating (BTU/hr*SF)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Total (BTU/hr*SF)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U-Factor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Shading Coefficient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Single Coated 1/8"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39.87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66.31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106.18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6mm Sgl Bronze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328.6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36.52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98.52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3mm Tpl Low-E (e5=1) Clr 6mm air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348.9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34.39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51.85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86.24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0.319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3mm Quad Low-E Films Clr 8 mm Krypton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388.6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30.88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46.67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77.55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0.52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 mm Dbl Low-E (e2=.04) </a:t>
                      </a:r>
                      <a:r>
                        <a:rPr lang="en-US" sz="900" u="none" strike="noStrike" dirty="0" smtClean="0">
                          <a:effectLst/>
                        </a:rPr>
                        <a:t>Clr </a:t>
                      </a:r>
                      <a:r>
                        <a:rPr lang="en-US" sz="900" u="none" strike="noStrike" dirty="0">
                          <a:effectLst/>
                        </a:rPr>
                        <a:t>13mm Air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30.65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46.29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76.94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  <a:tr h="148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6 mm Tpl Low-E Film (66) Tint 13mmAir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469.3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38.74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64.31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0.218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0.29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19" marR="7419" marT="7419" marB="0" anchor="b"/>
                </a:tc>
              </a:tr>
            </a:tbl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04701"/>
              </p:ext>
            </p:extLst>
          </p:nvPr>
        </p:nvGraphicFramePr>
        <p:xfrm>
          <a:off x="1652586" y="1905000"/>
          <a:ext cx="5838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75449"/>
              </p:ext>
            </p:extLst>
          </p:nvPr>
        </p:nvGraphicFramePr>
        <p:xfrm>
          <a:off x="1300162" y="1447800"/>
          <a:ext cx="6543675" cy="3481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0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1" name="Moon 2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2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  <p:bldGraphic spid="4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Simulated Environment</a:t>
            </a:r>
            <a:endParaRPr lang="en-US" sz="3600" dirty="0">
              <a:latin typeface="Trajan Pro" pitchFamily="18" charset="0"/>
            </a:endParaRPr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553427"/>
              </p:ext>
            </p:extLst>
          </p:nvPr>
        </p:nvGraphicFramePr>
        <p:xfrm>
          <a:off x="142433" y="1524000"/>
          <a:ext cx="4286781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979093"/>
              </p:ext>
            </p:extLst>
          </p:nvPr>
        </p:nvGraphicFramePr>
        <p:xfrm>
          <a:off x="4419600" y="1524000"/>
          <a:ext cx="4343399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116413"/>
            <a:ext cx="73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Summer:	Exhaust cooler air to the air gap</a:t>
            </a:r>
          </a:p>
          <a:p>
            <a:r>
              <a:rPr lang="en-US" sz="1200" dirty="0" smtClean="0"/>
              <a:t>Winter:</a:t>
            </a:r>
            <a:r>
              <a:rPr lang="en-US" sz="1200" dirty="0"/>
              <a:t> </a:t>
            </a:r>
            <a:r>
              <a:rPr lang="en-US" sz="1200" dirty="0" smtClean="0"/>
              <a:t>	Exhaust heated air to the air gap </a:t>
            </a:r>
          </a:p>
          <a:p>
            <a:r>
              <a:rPr lang="en-US" sz="1200" dirty="0" smtClean="0"/>
              <a:t>Goal:	Create an artificial/simulated environment to retard heat transfer while using 	conditioned air that would normally be exhausted</a:t>
            </a:r>
          </a:p>
          <a:p>
            <a:r>
              <a:rPr lang="en-US" sz="1200" dirty="0" smtClean="0"/>
              <a:t>Challenges:	Humidity and complicated control scheme</a:t>
            </a:r>
            <a:endParaRPr lang="en-US" sz="1200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8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9" name="Moon 1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77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Simulated Environment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116413"/>
            <a:ext cx="7358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Summer:	Exhaust cooler air to the air gap</a:t>
            </a:r>
          </a:p>
          <a:p>
            <a:r>
              <a:rPr lang="en-US" sz="1200" dirty="0" smtClean="0"/>
              <a:t>Winter:</a:t>
            </a:r>
            <a:r>
              <a:rPr lang="en-US" sz="1200" dirty="0"/>
              <a:t> </a:t>
            </a:r>
            <a:r>
              <a:rPr lang="en-US" sz="1200" dirty="0" smtClean="0"/>
              <a:t>	Exhaust heated air to the air gap </a:t>
            </a:r>
          </a:p>
          <a:p>
            <a:r>
              <a:rPr lang="en-US" sz="1200" dirty="0" smtClean="0"/>
              <a:t>Goal:	Create an artificial/simulated environment to retard heat transfer while using 	conditioned air that would normally be exhausted</a:t>
            </a:r>
          </a:p>
          <a:p>
            <a:r>
              <a:rPr lang="en-US" sz="1200" dirty="0" smtClean="0"/>
              <a:t>Challenges:	Humidity and complicated control scheme</a:t>
            </a:r>
            <a:endParaRPr lang="en-US" sz="12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372204"/>
              </p:ext>
            </p:extLst>
          </p:nvPr>
        </p:nvGraphicFramePr>
        <p:xfrm>
          <a:off x="4572000" y="1447801"/>
          <a:ext cx="4357458" cy="36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51353"/>
              </p:ext>
            </p:extLst>
          </p:nvPr>
        </p:nvGraphicFramePr>
        <p:xfrm>
          <a:off x="142433" y="1752600"/>
          <a:ext cx="4581967" cy="336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9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0" name="Moon 1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28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85800" cy="6805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itchFamily="18" charset="0"/>
              </a:rPr>
              <a:t>E</a:t>
            </a:r>
            <a:r>
              <a:rPr lang="en-US" sz="3600" dirty="0" smtClean="0">
                <a:latin typeface="Trajan Pro" pitchFamily="18" charset="0"/>
              </a:rPr>
              <a:t>ffects of Double Facade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5011745"/>
            <a:ext cx="3695291" cy="539187"/>
            <a:chOff x="762000" y="1825152"/>
            <a:chExt cx="3695291" cy="539187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1885890"/>
              <a:ext cx="3161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Lighting/Electrical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825152"/>
              <a:ext cx="543367" cy="5391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62001" y="1600200"/>
            <a:ext cx="2388743" cy="539187"/>
            <a:chOff x="762001" y="3048000"/>
            <a:chExt cx="2388743" cy="539187"/>
          </a:xfrm>
        </p:grpSpPr>
        <p:sp>
          <p:nvSpPr>
            <p:cNvPr id="35" name="TextBox 34"/>
            <p:cNvSpPr txBox="1"/>
            <p:nvPr/>
          </p:nvSpPr>
          <p:spPr>
            <a:xfrm>
              <a:off x="1305367" y="3117538"/>
              <a:ext cx="1845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Structural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048000"/>
              <a:ext cx="543366" cy="53918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000" y="3276600"/>
            <a:ext cx="2843291" cy="539186"/>
            <a:chOff x="762001" y="4316420"/>
            <a:chExt cx="2843291" cy="539186"/>
          </a:xfrm>
        </p:grpSpPr>
        <p:sp>
          <p:nvSpPr>
            <p:cNvPr id="37" name="TextBox 36"/>
            <p:cNvSpPr txBox="1"/>
            <p:nvPr/>
          </p:nvSpPr>
          <p:spPr>
            <a:xfrm>
              <a:off x="1305367" y="4385958"/>
              <a:ext cx="229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ajan Pro" pitchFamily="18" charset="0"/>
                </a:rPr>
                <a:t>C</a:t>
              </a:r>
              <a:r>
                <a:rPr lang="en-US" sz="2000" dirty="0" smtClean="0">
                  <a:latin typeface="Trajan Pro" pitchFamily="18" charset="0"/>
                </a:rPr>
                <a:t>onstruction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6" cy="539186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05367" y="3741003"/>
            <a:ext cx="6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Schedule increase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05367" y="5481935"/>
            <a:ext cx="6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Shading coefficient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5367" y="2133600"/>
            <a:ext cx="6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Increase loads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54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Underfloor air distribution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772" y="1516082"/>
            <a:ext cx="7786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&lt;1% of office market in 1995 to 6% in 2004</a:t>
            </a:r>
          </a:p>
          <a:p>
            <a:endParaRPr lang="en-US" dirty="0" smtClean="0"/>
          </a:p>
          <a:p>
            <a:r>
              <a:rPr lang="en-US" dirty="0" smtClean="0"/>
              <a:t>PROS</a:t>
            </a:r>
          </a:p>
          <a:p>
            <a:r>
              <a:rPr lang="en-US" dirty="0"/>
              <a:t>	</a:t>
            </a:r>
            <a:r>
              <a:rPr lang="en-US" dirty="0" smtClean="0"/>
              <a:t>No “short cycling” of air</a:t>
            </a:r>
          </a:p>
          <a:p>
            <a:r>
              <a:rPr lang="en-US" dirty="0"/>
              <a:t>	</a:t>
            </a:r>
            <a:r>
              <a:rPr lang="en-US" dirty="0" smtClean="0"/>
              <a:t>Ease of renovation</a:t>
            </a:r>
          </a:p>
          <a:p>
            <a:r>
              <a:rPr lang="en-US" dirty="0"/>
              <a:t>	</a:t>
            </a:r>
            <a:r>
              <a:rPr lang="en-US" dirty="0" smtClean="0"/>
              <a:t>Better air quality</a:t>
            </a:r>
          </a:p>
          <a:p>
            <a:r>
              <a:rPr lang="en-US" dirty="0"/>
              <a:t>	</a:t>
            </a:r>
            <a:r>
              <a:rPr lang="en-US" dirty="0" smtClean="0"/>
              <a:t>If done right, same price</a:t>
            </a:r>
          </a:p>
          <a:p>
            <a:r>
              <a:rPr lang="en-US" dirty="0"/>
              <a:t>	</a:t>
            </a:r>
            <a:r>
              <a:rPr lang="en-US" dirty="0" smtClean="0"/>
              <a:t>Floor-to-floor height can be reduced by 6-12 inches</a:t>
            </a:r>
          </a:p>
          <a:p>
            <a:endParaRPr lang="en-US" dirty="0"/>
          </a:p>
          <a:p>
            <a:r>
              <a:rPr lang="en-US" dirty="0" smtClean="0"/>
              <a:t>CONS</a:t>
            </a:r>
          </a:p>
          <a:p>
            <a:r>
              <a:rPr lang="en-US" dirty="0"/>
              <a:t>	</a:t>
            </a:r>
            <a:r>
              <a:rPr lang="en-US" dirty="0" smtClean="0"/>
              <a:t>Designers, owners, tenants unfamiliar</a:t>
            </a:r>
          </a:p>
          <a:p>
            <a:r>
              <a:rPr lang="en-US" dirty="0"/>
              <a:t>	</a:t>
            </a:r>
            <a:r>
              <a:rPr lang="en-US" dirty="0" smtClean="0"/>
              <a:t>Some designed recently are performing poorly</a:t>
            </a:r>
          </a:p>
          <a:p>
            <a:r>
              <a:rPr lang="en-US" dirty="0"/>
              <a:t>	</a:t>
            </a:r>
            <a:r>
              <a:rPr lang="en-US" dirty="0" smtClean="0"/>
              <a:t>Too quiet</a:t>
            </a:r>
          </a:p>
          <a:p>
            <a:r>
              <a:rPr lang="en-US" dirty="0" smtClean="0"/>
              <a:t>	Need to find experienced installer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6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85800" cy="6805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itchFamily="18" charset="0"/>
              </a:rPr>
              <a:t>E</a:t>
            </a:r>
            <a:r>
              <a:rPr lang="en-US" sz="3600" dirty="0" smtClean="0">
                <a:latin typeface="Trajan Pro" pitchFamily="18" charset="0"/>
              </a:rPr>
              <a:t>ffects of </a:t>
            </a:r>
            <a:r>
              <a:rPr lang="en-US" sz="3600" dirty="0" err="1" smtClean="0">
                <a:latin typeface="Trajan Pro" pitchFamily="18" charset="0"/>
              </a:rPr>
              <a:t>Underfloor</a:t>
            </a:r>
            <a:r>
              <a:rPr lang="en-US" sz="3600" dirty="0" smtClean="0">
                <a:latin typeface="Trajan Pro" pitchFamily="18" charset="0"/>
              </a:rPr>
              <a:t> System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5011745"/>
            <a:ext cx="3695291" cy="539187"/>
            <a:chOff x="762000" y="1825152"/>
            <a:chExt cx="3695291" cy="539187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1885890"/>
              <a:ext cx="3161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Lighting/Electrical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825152"/>
              <a:ext cx="543367" cy="5391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62001" y="1524000"/>
            <a:ext cx="2388743" cy="539187"/>
            <a:chOff x="762001" y="3048000"/>
            <a:chExt cx="2388743" cy="539187"/>
          </a:xfrm>
        </p:grpSpPr>
        <p:sp>
          <p:nvSpPr>
            <p:cNvPr id="35" name="TextBox 34"/>
            <p:cNvSpPr txBox="1"/>
            <p:nvPr/>
          </p:nvSpPr>
          <p:spPr>
            <a:xfrm>
              <a:off x="1305367" y="3117538"/>
              <a:ext cx="1845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Structural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048000"/>
              <a:ext cx="543366" cy="53918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001" y="3059668"/>
            <a:ext cx="2843291" cy="539186"/>
            <a:chOff x="762001" y="4316420"/>
            <a:chExt cx="2843291" cy="539186"/>
          </a:xfrm>
        </p:grpSpPr>
        <p:sp>
          <p:nvSpPr>
            <p:cNvPr id="37" name="TextBox 36"/>
            <p:cNvSpPr txBox="1"/>
            <p:nvPr/>
          </p:nvSpPr>
          <p:spPr>
            <a:xfrm>
              <a:off x="1305367" y="4385958"/>
              <a:ext cx="229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ajan Pro" pitchFamily="18" charset="0"/>
                </a:rPr>
                <a:t>C</a:t>
              </a:r>
              <a:r>
                <a:rPr lang="en-US" sz="2000" dirty="0" smtClean="0">
                  <a:latin typeface="Trajan Pro" pitchFamily="18" charset="0"/>
                </a:rPr>
                <a:t>onstruction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6" cy="539186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05367" y="3524071"/>
            <a:ext cx="616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Schedule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Find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supervision will be needed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05367" y="5481935"/>
            <a:ext cx="616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Data/cable moved to under the floor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5367" y="2057400"/>
            <a:ext cx="61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Localized movement during earthquake must be examined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9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Natural Ventilation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671" y="1828800"/>
            <a:ext cx="7786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pressure differences to move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energy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in hot, dry climates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remove humidity from the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remove outside contaminants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ttp://vr3qz.files.wordpress.com/2011/10/de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64023" cy="261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Cogeneration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2173" y="1600200"/>
            <a:ext cx="79770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Benefits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Cost savings for host facility/customer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Partially independent from utility grid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Environmental benefits</a:t>
            </a:r>
          </a:p>
          <a:p>
            <a:r>
              <a:rPr lang="en-US" sz="1600" dirty="0" smtClean="0"/>
              <a:t>	Incentive programs (Self Generation Incentive Program “SGIP”)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39" name="Picture 38"/>
          <p:cNvPicPr/>
          <p:nvPr/>
        </p:nvPicPr>
        <p:blipFill rotWithShape="1">
          <a:blip r:embed="rId3"/>
          <a:srcRect l="4209" t="50000" r="43041"/>
          <a:stretch/>
        </p:blipFill>
        <p:spPr>
          <a:xfrm>
            <a:off x="2486025" y="3339313"/>
            <a:ext cx="4371975" cy="191848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8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Producing Measures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6146" name="Picture 2" descr="http://us.123rf.com/400wm/400/400/ssuaphoto/ssuaphoto1009/ssuaphoto100900014/7782133-solar-panels-on-the-roof-of-modern-skyscr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46" y="1447800"/>
            <a:ext cx="3128054" cy="2525904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9" r="99761">
                        <a14:foregroundMark x1="6619" y1="57026" x2="21212" y2="97775"/>
                        <a14:foregroundMark x1="66108" y1="98946" x2="93700" y2="6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468" y="4164070"/>
            <a:ext cx="3116732" cy="21225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67400" y="1222804"/>
            <a:ext cx="3068246" cy="2968196"/>
            <a:chOff x="5791200" y="1524000"/>
            <a:chExt cx="2611046" cy="252590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1656" y1="11095" x2="89877" y2="10219"/>
                          <a14:foregroundMark x1="89571" y1="11825" x2="89571" y2="86277"/>
                          <a14:foregroundMark x1="89877" y1="88759" x2="12883" y2="89343"/>
                          <a14:foregroundMark x1="12883" y1="89343" x2="12270" y2="13869"/>
                          <a14:foregroundMark x1="81748" y1="35328" x2="86656" y2="636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24000"/>
              <a:ext cx="2611046" cy="252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248400" y="2438400"/>
              <a:ext cx="1752600" cy="685800"/>
            </a:xfrm>
            <a:prstGeom prst="rect">
              <a:avLst/>
            </a:prstGeom>
            <a:solidFill>
              <a:srgbClr val="1418CA">
                <a:alpha val="21961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8400" y="3091543"/>
              <a:ext cx="1752600" cy="566057"/>
            </a:xfrm>
            <a:prstGeom prst="rect">
              <a:avLst/>
            </a:prstGeom>
            <a:solidFill>
              <a:srgbClr val="FF0000">
                <a:alpha val="21961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8400" y="1872343"/>
              <a:ext cx="1752600" cy="566057"/>
            </a:xfrm>
            <a:prstGeom prst="rect">
              <a:avLst/>
            </a:prstGeom>
            <a:solidFill>
              <a:srgbClr val="FF0000">
                <a:alpha val="21961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1940" y="1371600"/>
            <a:ext cx="2686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Solar Panels on the Roof </a:t>
            </a: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REC 215 AE-US - 3’x5’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About 650 Panels fit on this roof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Summer: 325-520kW per day*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Winter: 163-390kW per day*</a:t>
            </a:r>
          </a:p>
          <a:p>
            <a:r>
              <a:rPr lang="en-US" sz="900" dirty="0" smtClean="0"/>
              <a:t>	*Depending on cloud cover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100% South Facing at a vertical angle </a:t>
            </a:r>
            <a:r>
              <a:rPr lang="en-US" sz="1200" dirty="0"/>
              <a:t>of 10◦-20</a:t>
            </a:r>
            <a:r>
              <a:rPr lang="en-US" sz="1200" dirty="0" smtClean="0"/>
              <a:t>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06980" y="4007191"/>
            <a:ext cx="3055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Photovoltaic Glazing on Upper Floors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Architecturally integrated for seamless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Amount of energy produced will depend on area of PV Glazing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6149" name="Picture 5" descr="Discovery Science Center in Santa Ana, California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4073648"/>
            <a:ext cx="2057400" cy="23042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5867400" y="5207520"/>
            <a:ext cx="2743200" cy="1079110"/>
          </a:xfrm>
          <a:custGeom>
            <a:avLst/>
            <a:gdLst>
              <a:gd name="connsiteX0" fmla="*/ 0 w 3101340"/>
              <a:gd name="connsiteY0" fmla="*/ 0 h 1104900"/>
              <a:gd name="connsiteX1" fmla="*/ 0 w 3101340"/>
              <a:gd name="connsiteY1" fmla="*/ 1104900 h 1104900"/>
              <a:gd name="connsiteX2" fmla="*/ 3101340 w 3101340"/>
              <a:gd name="connsiteY2" fmla="*/ 1097280 h 1104900"/>
              <a:gd name="connsiteX3" fmla="*/ 3093720 w 3101340"/>
              <a:gd name="connsiteY3" fmla="*/ 266700 h 1104900"/>
              <a:gd name="connsiteX4" fmla="*/ 1234440 w 3101340"/>
              <a:gd name="connsiteY4" fmla="*/ 1013460 h 1104900"/>
              <a:gd name="connsiteX5" fmla="*/ 0 w 3101340"/>
              <a:gd name="connsiteY5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1340" h="1104900">
                <a:moveTo>
                  <a:pt x="0" y="0"/>
                </a:moveTo>
                <a:lnTo>
                  <a:pt x="0" y="1104900"/>
                </a:lnTo>
                <a:lnTo>
                  <a:pt x="3101340" y="1097280"/>
                </a:lnTo>
                <a:lnTo>
                  <a:pt x="3093720" y="266700"/>
                </a:lnTo>
                <a:lnTo>
                  <a:pt x="1234440" y="101346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52400" y="67056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0" name="Title 1">
              <a:hlinkClick r:id="rId9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31" name="Moon 30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Cogeneration Case Study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745" y="1600200"/>
            <a:ext cx="89436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201 Mission Street 					350 Mission Street</a:t>
            </a:r>
          </a:p>
          <a:p>
            <a:r>
              <a:rPr lang="en-US" sz="1400" dirty="0" smtClean="0"/>
              <a:t>Building Type:			Office			Office</a:t>
            </a:r>
          </a:p>
          <a:p>
            <a:r>
              <a:rPr lang="en-US" sz="1400" dirty="0" smtClean="0"/>
              <a:t>Floor Area:				490,000 SF			480,000 SF</a:t>
            </a:r>
          </a:p>
          <a:p>
            <a:r>
              <a:rPr lang="en-US" sz="1600" dirty="0" smtClean="0"/>
              <a:t>System Size:			x2 375 kW 		-</a:t>
            </a:r>
          </a:p>
          <a:p>
            <a:r>
              <a:rPr lang="en-US" sz="1600" dirty="0" smtClean="0"/>
              <a:t>Annual Electricity Supply		40%			-</a:t>
            </a:r>
          </a:p>
          <a:p>
            <a:r>
              <a:rPr lang="en-US" sz="1600" dirty="0" smtClean="0"/>
              <a:t>Annual Steam Demand		90%			-</a:t>
            </a:r>
          </a:p>
        </p:txBody>
      </p:sp>
      <p:pic>
        <p:nvPicPr>
          <p:cNvPr id="17" name="Picture 2" descr="http://www.c2es.org/docUploads/figure2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5308609" cy="24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8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9" name="Moon 1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76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M</a:t>
            </a:r>
            <a:r>
              <a:rPr lang="en-US" dirty="0" smtClean="0">
                <a:latin typeface="Trajan Pro" pitchFamily="18" charset="0"/>
              </a:rPr>
              <a:t>echanical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CHP Cost Benefit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295400"/>
            <a:ext cx="6019800" cy="20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 CHP output: 125kWh per </a:t>
            </a:r>
            <a:r>
              <a:rPr lang="en-US" sz="1400" dirty="0" err="1" smtClean="0"/>
              <a:t>Mcf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u="sng" dirty="0" smtClean="0"/>
              <a:t>Source		Unit Price		Cost</a:t>
            </a:r>
          </a:p>
          <a:p>
            <a:r>
              <a:rPr lang="en-US" sz="1400" dirty="0" smtClean="0"/>
              <a:t>Electricity:		$.126/kWh		$15.75	</a:t>
            </a:r>
          </a:p>
          <a:p>
            <a:r>
              <a:rPr lang="en-US" sz="1400" dirty="0" smtClean="0"/>
              <a:t>Natural Gas:	$7.13/</a:t>
            </a:r>
            <a:r>
              <a:rPr lang="en-US" sz="1400" dirty="0" err="1" smtClean="0"/>
              <a:t>Mcf</a:t>
            </a:r>
            <a:r>
              <a:rPr lang="en-US" sz="1400" dirty="0" smtClean="0"/>
              <a:t>		$7.13</a:t>
            </a:r>
          </a:p>
          <a:p>
            <a:endParaRPr lang="en-US" sz="1600" dirty="0"/>
          </a:p>
          <a:p>
            <a:r>
              <a:rPr lang="en-US" sz="1050" dirty="0" smtClean="0"/>
              <a:t>(Note: Doesn’t take into consideration additional benefits such as waste heat recycling)</a:t>
            </a:r>
          </a:p>
          <a:p>
            <a:endParaRPr lang="en-US" sz="1600" dirty="0"/>
          </a:p>
          <a:p>
            <a:endParaRPr lang="en-US" sz="16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425772"/>
              </p:ext>
            </p:extLst>
          </p:nvPr>
        </p:nvGraphicFramePr>
        <p:xfrm>
          <a:off x="190058" y="3352800"/>
          <a:ext cx="5116834" cy="261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200" y="3429000"/>
            <a:ext cx="3810000" cy="2416712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chemeClr val="tx1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Structural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9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0" name="Moon 1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2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Structural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Initial Ideas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670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Keep Concrete structure and add stiffness where required to control drift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Base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Fluid Viscous Dampers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Steel Plate Shear Walls</a:t>
            </a:r>
            <a:endParaRPr lang="en-US" sz="2400" dirty="0"/>
          </a:p>
        </p:txBody>
      </p:sp>
      <p:pic>
        <p:nvPicPr>
          <p:cNvPr id="2050" name="Picture 2" descr="http://www.bridgestone.com/products/diversified/antiseismic_rubber/images/img_antiseismic_rubber_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6" y="3886200"/>
            <a:ext cx="3014884" cy="23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aylordevices.eu/img/prod7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6"/>
          <a:stretch/>
        </p:blipFill>
        <p:spPr bwMode="auto">
          <a:xfrm>
            <a:off x="4829175" y="3886200"/>
            <a:ext cx="2924175" cy="23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4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Structural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After Meeting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Eliminated Ideas: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Keeping Concrete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Base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Ideas Worth More Consideration: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Steel Plate Shear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Fluid Viscous Dampers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Dampers with Outriggers</a:t>
            </a:r>
            <a:endParaRPr lang="en-US" sz="2400" dirty="0"/>
          </a:p>
        </p:txBody>
      </p:sp>
      <p:pic>
        <p:nvPicPr>
          <p:cNvPr id="1026" name="Picture 2" descr="http://www.eqclearinghouse.org/20100227-chile/wp-content/uploads/2010/03/from-the-Condominio-Toledo-where-the-shear-walls-in-the-back-failed-lots-of-damage-in-the-upper-stories-too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31" y="1524000"/>
            <a:ext cx="2871612" cy="16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ructuremag.org/images/0608-se-2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55" y="3657600"/>
            <a:ext cx="2846988" cy="20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98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7911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Effects Of Ideas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4098" name="Picture 2" descr="Y:\Taxes09\Drawings From AEI\Renderings\H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99" y="1264377"/>
            <a:ext cx="2505101" cy="51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6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7" name="Moon 16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4343400"/>
            <a:ext cx="2433536" cy="539187"/>
            <a:chOff x="762000" y="1825152"/>
            <a:chExt cx="2433536" cy="539187"/>
          </a:xfrm>
        </p:grpSpPr>
        <p:sp>
          <p:nvSpPr>
            <p:cNvPr id="19" name="TextBox 18"/>
            <p:cNvSpPr txBox="1"/>
            <p:nvPr/>
          </p:nvSpPr>
          <p:spPr>
            <a:xfrm>
              <a:off x="1295400" y="1885890"/>
              <a:ext cx="19001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All Options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825152"/>
              <a:ext cx="543366" cy="53918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09600" y="2819400"/>
            <a:ext cx="2843291" cy="539186"/>
            <a:chOff x="762001" y="4316420"/>
            <a:chExt cx="2843291" cy="539186"/>
          </a:xfrm>
        </p:grpSpPr>
        <p:sp>
          <p:nvSpPr>
            <p:cNvPr id="22" name="TextBox 21"/>
            <p:cNvSpPr txBox="1"/>
            <p:nvPr/>
          </p:nvSpPr>
          <p:spPr>
            <a:xfrm>
              <a:off x="1305367" y="4385958"/>
              <a:ext cx="229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ajan Pro" pitchFamily="18" charset="0"/>
                </a:rPr>
                <a:t>C</a:t>
              </a:r>
              <a:r>
                <a:rPr lang="en-US" sz="2000" dirty="0" smtClean="0">
                  <a:latin typeface="Trajan Pro" pitchFamily="18" charset="0"/>
                </a:rPr>
                <a:t>onstruction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6" cy="53918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9600" y="1447800"/>
            <a:ext cx="2481012" cy="539186"/>
            <a:chOff x="762001" y="4316420"/>
            <a:chExt cx="2481012" cy="539186"/>
          </a:xfrm>
        </p:grpSpPr>
        <p:sp>
          <p:nvSpPr>
            <p:cNvPr id="25" name="TextBox 24"/>
            <p:cNvSpPr txBox="1"/>
            <p:nvPr/>
          </p:nvSpPr>
          <p:spPr>
            <a:xfrm>
              <a:off x="1305367" y="4385958"/>
              <a:ext cx="1937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Mechanical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5" cy="539186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1176116" y="3257663"/>
            <a:ext cx="339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modularization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Schedule decrease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76116" y="1905000"/>
            <a:ext cx="438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Heavy integration with systems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76116" y="4775537"/>
            <a:ext cx="408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Building height will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Possible floor plan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Possible façade changes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274"/>
            <a:ext cx="685800" cy="6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Structural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7911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Steel Plate Shear Walls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48" y="2057400"/>
            <a:ext cx="4095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Large energy dissipation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stiff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Ability to assemble off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Opens up space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Ability to replace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Time and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074" name="Picture 2" descr="http://www.uofaweb.ualberta.ca/researchandstudents/images/SP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97" y="1524000"/>
            <a:ext cx="2933953" cy="20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origin-ars.els-cdn.com/content/image/1-s2.0-S0143974X09002259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97" y="3733800"/>
            <a:ext cx="2916574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5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946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Structural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7911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Fluid Viscous Dampers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752600"/>
            <a:ext cx="2857500" cy="38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116" y="1371600"/>
            <a:ext cx="4538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Adds 20-30 percent damping to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Drift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Lifetime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Flexibility of configuration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Range of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Load Paths</a:t>
            </a:r>
            <a:endParaRPr lang="en-US" sz="2400" dirty="0"/>
          </a:p>
        </p:txBody>
      </p:sp>
      <p:pic>
        <p:nvPicPr>
          <p:cNvPr id="5127" name="Picture 7" descr="http://origin-ars.els-cdn.com/content/image/1-s2.0-S0141029612000843-gr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163450"/>
            <a:ext cx="3429000" cy="20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05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Structural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7911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Damped Outriggers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4478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Decrease overturning moment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Reduces column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of outrigger can be concealed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Adds redundancy to our passive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Our size Building will only need one outrigger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Construction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1614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20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56" y="1277397"/>
            <a:ext cx="6407918" cy="5055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64068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C</a:t>
            </a:r>
            <a:r>
              <a:rPr lang="en-US" dirty="0" smtClean="0">
                <a:latin typeface="Trajan Pro" pitchFamily="18" charset="0"/>
              </a:rPr>
              <a:t>onstruction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3056" y="1277397"/>
            <a:ext cx="6407918" cy="505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Metro System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98643" y="2950762"/>
            <a:ext cx="274881" cy="763218"/>
            <a:chOff x="3104079" y="2950762"/>
            <a:chExt cx="274881" cy="763218"/>
          </a:xfrm>
        </p:grpSpPr>
        <p:sp>
          <p:nvSpPr>
            <p:cNvPr id="7" name="Freeform 6"/>
            <p:cNvSpPr/>
            <p:nvPr/>
          </p:nvSpPr>
          <p:spPr>
            <a:xfrm>
              <a:off x="3227693" y="3048000"/>
              <a:ext cx="147995" cy="665980"/>
            </a:xfrm>
            <a:custGeom>
              <a:avLst/>
              <a:gdLst>
                <a:gd name="connsiteX0" fmla="*/ 0 w 147995"/>
                <a:gd name="connsiteY0" fmla="*/ 665980 h 665980"/>
                <a:gd name="connsiteX1" fmla="*/ 147995 w 147995"/>
                <a:gd name="connsiteY1" fmla="*/ 576125 h 665980"/>
                <a:gd name="connsiteX2" fmla="*/ 147995 w 147995"/>
                <a:gd name="connsiteY2" fmla="*/ 0 h 665980"/>
                <a:gd name="connsiteX3" fmla="*/ 5285 w 147995"/>
                <a:gd name="connsiteY3" fmla="*/ 79284 h 665980"/>
                <a:gd name="connsiteX4" fmla="*/ 0 w 147995"/>
                <a:gd name="connsiteY4" fmla="*/ 665980 h 66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95" h="665980">
                  <a:moveTo>
                    <a:pt x="0" y="665980"/>
                  </a:moveTo>
                  <a:lnTo>
                    <a:pt x="147995" y="576125"/>
                  </a:lnTo>
                  <a:lnTo>
                    <a:pt x="147995" y="0"/>
                  </a:lnTo>
                  <a:lnTo>
                    <a:pt x="5285" y="79284"/>
                  </a:lnTo>
                  <a:cubicBezTo>
                    <a:pt x="3523" y="274849"/>
                    <a:pt x="1762" y="470415"/>
                    <a:pt x="0" y="66598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06125" y="3048000"/>
              <a:ext cx="121568" cy="665980"/>
            </a:xfrm>
            <a:custGeom>
              <a:avLst/>
              <a:gdLst>
                <a:gd name="connsiteX0" fmla="*/ 121568 w 121568"/>
                <a:gd name="connsiteY0" fmla="*/ 665980 h 665980"/>
                <a:gd name="connsiteX1" fmla="*/ 0 w 121568"/>
                <a:gd name="connsiteY1" fmla="*/ 528555 h 665980"/>
                <a:gd name="connsiteX2" fmla="*/ 0 w 121568"/>
                <a:gd name="connsiteY2" fmla="*/ 0 h 665980"/>
                <a:gd name="connsiteX3" fmla="*/ 121568 w 121568"/>
                <a:gd name="connsiteY3" fmla="*/ 84569 h 665980"/>
                <a:gd name="connsiteX4" fmla="*/ 121568 w 121568"/>
                <a:gd name="connsiteY4" fmla="*/ 665980 h 66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568" h="665980">
                  <a:moveTo>
                    <a:pt x="121568" y="665980"/>
                  </a:moveTo>
                  <a:lnTo>
                    <a:pt x="0" y="528555"/>
                  </a:lnTo>
                  <a:lnTo>
                    <a:pt x="0" y="0"/>
                  </a:lnTo>
                  <a:lnTo>
                    <a:pt x="121568" y="84569"/>
                  </a:lnTo>
                  <a:lnTo>
                    <a:pt x="121568" y="66598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04079" y="2950762"/>
              <a:ext cx="274881" cy="176709"/>
            </a:xfrm>
            <a:custGeom>
              <a:avLst/>
              <a:gdLst>
                <a:gd name="connsiteX0" fmla="*/ 129026 w 274881"/>
                <a:gd name="connsiteY0" fmla="*/ 176709 h 176709"/>
                <a:gd name="connsiteX1" fmla="*/ 274881 w 274881"/>
                <a:gd name="connsiteY1" fmla="*/ 95367 h 176709"/>
                <a:gd name="connsiteX2" fmla="*/ 151465 w 274881"/>
                <a:gd name="connsiteY2" fmla="*/ 0 h 176709"/>
                <a:gd name="connsiteX3" fmla="*/ 0 w 274881"/>
                <a:gd name="connsiteY3" fmla="*/ 89757 h 176709"/>
                <a:gd name="connsiteX4" fmla="*/ 129026 w 274881"/>
                <a:gd name="connsiteY4" fmla="*/ 176709 h 176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881" h="176709">
                  <a:moveTo>
                    <a:pt x="129026" y="176709"/>
                  </a:moveTo>
                  <a:lnTo>
                    <a:pt x="274881" y="95367"/>
                  </a:lnTo>
                  <a:lnTo>
                    <a:pt x="151465" y="0"/>
                  </a:lnTo>
                  <a:lnTo>
                    <a:pt x="0" y="89757"/>
                  </a:lnTo>
                  <a:lnTo>
                    <a:pt x="129026" y="176709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Construction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9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0" name="Moon 19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71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5400000">
            <a:off x="8369079" y="-183613"/>
            <a:ext cx="425137" cy="1008889"/>
          </a:xfrm>
          <a:prstGeom prst="moon">
            <a:avLst>
              <a:gd name="adj" fmla="val 325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64068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C</a:t>
            </a:r>
            <a:r>
              <a:rPr lang="en-US" dirty="0" smtClean="0">
                <a:latin typeface="Trajan Pro" pitchFamily="18" charset="0"/>
              </a:rPr>
              <a:t>onstruction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Site Constraints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5181600"/>
            <a:ext cx="76200" cy="76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67000" y="5486400"/>
            <a:ext cx="76200" cy="76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171575"/>
            <a:ext cx="54578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974848" y="1858061"/>
            <a:ext cx="3502152" cy="3562502"/>
          </a:xfrm>
          <a:custGeom>
            <a:avLst/>
            <a:gdLst>
              <a:gd name="connsiteX0" fmla="*/ 3533242 w 3533242"/>
              <a:gd name="connsiteY0" fmla="*/ 0 h 3562502"/>
              <a:gd name="connsiteX1" fmla="*/ 3533242 w 3533242"/>
              <a:gd name="connsiteY1" fmla="*/ 3562502 h 3562502"/>
              <a:gd name="connsiteX2" fmla="*/ 285293 w 3533242"/>
              <a:gd name="connsiteY2" fmla="*/ 3562502 h 3562502"/>
              <a:gd name="connsiteX3" fmla="*/ 109728 w 3533242"/>
              <a:gd name="connsiteY3" fmla="*/ 3482035 h 3562502"/>
              <a:gd name="connsiteX4" fmla="*/ 0 w 3533242"/>
              <a:gd name="connsiteY4" fmla="*/ 3335731 h 3562502"/>
              <a:gd name="connsiteX5" fmla="*/ 0 w 3533242"/>
              <a:gd name="connsiteY5" fmla="*/ 36576 h 3562502"/>
              <a:gd name="connsiteX6" fmla="*/ 3533242 w 3533242"/>
              <a:gd name="connsiteY6" fmla="*/ 36576 h 3562502"/>
              <a:gd name="connsiteX7" fmla="*/ 3533242 w 3533242"/>
              <a:gd name="connsiteY7" fmla="*/ 0 h 35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3242" h="3562502">
                <a:moveTo>
                  <a:pt x="3533242" y="0"/>
                </a:moveTo>
                <a:lnTo>
                  <a:pt x="3533242" y="3562502"/>
                </a:lnTo>
                <a:lnTo>
                  <a:pt x="285293" y="3562502"/>
                </a:lnTo>
                <a:lnTo>
                  <a:pt x="109728" y="3482035"/>
                </a:lnTo>
                <a:lnTo>
                  <a:pt x="0" y="3335731"/>
                </a:lnTo>
                <a:lnTo>
                  <a:pt x="0" y="36576"/>
                </a:lnTo>
                <a:lnTo>
                  <a:pt x="3533242" y="36576"/>
                </a:lnTo>
                <a:lnTo>
                  <a:pt x="3533242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209800"/>
            <a:ext cx="152400" cy="1524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10339" y="5002696"/>
            <a:ext cx="152400" cy="1524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00800" y="5257800"/>
            <a:ext cx="152400" cy="1524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09697" y="1904999"/>
            <a:ext cx="470054" cy="3515563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974874" y="5190744"/>
            <a:ext cx="274320" cy="219456"/>
          </a:xfrm>
          <a:custGeom>
            <a:avLst/>
            <a:gdLst>
              <a:gd name="connsiteX0" fmla="*/ 0 w 274320"/>
              <a:gd name="connsiteY0" fmla="*/ 219456 h 219456"/>
              <a:gd name="connsiteX1" fmla="*/ 274320 w 274320"/>
              <a:gd name="connsiteY1" fmla="*/ 219456 h 219456"/>
              <a:gd name="connsiteX2" fmla="*/ 128016 w 274320"/>
              <a:gd name="connsiteY2" fmla="*/ 146304 h 219456"/>
              <a:gd name="connsiteX3" fmla="*/ 36576 w 274320"/>
              <a:gd name="connsiteY3" fmla="*/ 51207 h 219456"/>
              <a:gd name="connsiteX4" fmla="*/ 0 w 274320"/>
              <a:gd name="connsiteY4" fmla="*/ 0 h 219456"/>
              <a:gd name="connsiteX5" fmla="*/ 0 w 274320"/>
              <a:gd name="connsiteY5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" h="219456">
                <a:moveTo>
                  <a:pt x="0" y="219456"/>
                </a:moveTo>
                <a:lnTo>
                  <a:pt x="274320" y="219456"/>
                </a:lnTo>
                <a:lnTo>
                  <a:pt x="128016" y="146304"/>
                </a:lnTo>
                <a:lnTo>
                  <a:pt x="36576" y="51207"/>
                </a:lnTo>
                <a:lnTo>
                  <a:pt x="0" y="0"/>
                </a:lnTo>
                <a:lnTo>
                  <a:pt x="0" y="219456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08534" y="2207150"/>
            <a:ext cx="152400" cy="1524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08534" y="5002696"/>
            <a:ext cx="152400" cy="152400"/>
          </a:xfrm>
          <a:prstGeom prst="ellipse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96531" y="1995148"/>
            <a:ext cx="576403" cy="576403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96532" y="4790694"/>
            <a:ext cx="576403" cy="576403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88798" y="5045797"/>
            <a:ext cx="576403" cy="576403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Construction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7" name="Title 1">
              <a:hlinkClick r:id="rId4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8" name="Moon 2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743201" y="1894637"/>
            <a:ext cx="231648" cy="3515563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18" grpId="0" animBg="1"/>
      <p:bldP spid="29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85800" cy="6805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itchFamily="18" charset="0"/>
              </a:rPr>
              <a:t>E</a:t>
            </a:r>
            <a:r>
              <a:rPr lang="en-US" sz="3600" dirty="0" smtClean="0">
                <a:latin typeface="Trajan Pro" pitchFamily="18" charset="0"/>
              </a:rPr>
              <a:t>ffects of Solar System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4495800"/>
            <a:ext cx="2471046" cy="539187"/>
            <a:chOff x="762000" y="1825152"/>
            <a:chExt cx="2471046" cy="539187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1885890"/>
              <a:ext cx="1937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Mechanical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825152"/>
              <a:ext cx="543366" cy="5391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62001" y="1524000"/>
            <a:ext cx="2388743" cy="539187"/>
            <a:chOff x="762001" y="3048000"/>
            <a:chExt cx="2388743" cy="539187"/>
          </a:xfrm>
        </p:grpSpPr>
        <p:sp>
          <p:nvSpPr>
            <p:cNvPr id="35" name="TextBox 34"/>
            <p:cNvSpPr txBox="1"/>
            <p:nvPr/>
          </p:nvSpPr>
          <p:spPr>
            <a:xfrm>
              <a:off x="1305367" y="3117538"/>
              <a:ext cx="1845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Structural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048000"/>
              <a:ext cx="543366" cy="53918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001" y="3059668"/>
            <a:ext cx="2843291" cy="539186"/>
            <a:chOff x="762001" y="4316420"/>
            <a:chExt cx="2843291" cy="539186"/>
          </a:xfrm>
        </p:grpSpPr>
        <p:sp>
          <p:nvSpPr>
            <p:cNvPr id="37" name="TextBox 36"/>
            <p:cNvSpPr txBox="1"/>
            <p:nvPr/>
          </p:nvSpPr>
          <p:spPr>
            <a:xfrm>
              <a:off x="1305367" y="4385958"/>
              <a:ext cx="229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ajan Pro" pitchFamily="18" charset="0"/>
                </a:rPr>
                <a:t>C</a:t>
              </a:r>
              <a:r>
                <a:rPr lang="en-US" sz="2000" dirty="0" smtClean="0">
                  <a:latin typeface="Trajan Pro" pitchFamily="18" charset="0"/>
                </a:rPr>
                <a:t>onstruction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6" cy="539186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05367" y="3524071"/>
            <a:ext cx="616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Added schedule time for installation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Limited roof access once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05367" y="4965990"/>
            <a:ext cx="6162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Coordinate with cogeneration mechanical rooms on roof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Glazing changes will effect solar heat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5367" y="2057400"/>
            <a:ext cx="61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Coordinate to ensure roof  will be stable/strong enough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Lighting/Electrical </a:t>
            </a:r>
            <a:r>
              <a:rPr lang="en-US" sz="1200" dirty="0" smtClean="0">
                <a:solidFill>
                  <a:srgbClr val="7C86B0"/>
                </a:solidFill>
              </a:rPr>
              <a:t> |  </a:t>
            </a:r>
            <a:r>
              <a:rPr lang="en-US" sz="1200" dirty="0">
                <a:solidFill>
                  <a:srgbClr val="7C86B0"/>
                </a:solidFill>
              </a:rPr>
              <a:t>Mechanical  |  Structural  |  </a:t>
            </a:r>
            <a:r>
              <a:rPr lang="en-US" sz="1200" dirty="0" smtClean="0">
                <a:solidFill>
                  <a:srgbClr val="7C86B0"/>
                </a:solidFill>
              </a:rPr>
              <a:t>Construction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32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C</a:t>
            </a:r>
            <a:r>
              <a:rPr lang="en-US" dirty="0" smtClean="0">
                <a:latin typeface="Trajan Pro" pitchFamily="18" charset="0"/>
              </a:rPr>
              <a:t>onstruction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Dewatering System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Construction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7233" y="1600200"/>
            <a:ext cx="5115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 groundwater level at Elevation -3ft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Excavation to extend at Elevation -52ft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Maintain at least 3ft below planned max. excavation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Performance: Number, Depth, Position of wells, &amp; Rate of </a:t>
            </a:r>
            <a:r>
              <a:rPr lang="en-US" sz="2400" dirty="0" smtClean="0"/>
              <a:t>pump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for disposing water into City’s wastewater system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3" y="3923545"/>
            <a:ext cx="3016897" cy="20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3" y="1301889"/>
            <a:ext cx="3016897" cy="20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208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ajan Pro" pitchFamily="18" charset="0"/>
              </a:rPr>
              <a:t>C</a:t>
            </a:r>
            <a:r>
              <a:rPr lang="en-US" dirty="0" smtClean="0">
                <a:latin typeface="Trajan Pro" pitchFamily="18" charset="0"/>
              </a:rPr>
              <a:t>onstruction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6" cy="539186"/>
          </a:xfrm>
          <a:prstGeom prst="rect">
            <a:avLst/>
          </a:prstGeom>
        </p:spPr>
      </p:pic>
      <p:pic>
        <p:nvPicPr>
          <p:cNvPr id="1026" name="Picture 2" descr="http://www.paddingtonoffsite.com/assets/images/pods/installation/install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74231"/>
            <a:ext cx="29466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coloco.com/archives/yoo_jade_aristo_kitch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14775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19208"/>
            <a:ext cx="2976373" cy="18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Opportunities to Prefab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7C86B0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Mechanical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>
                <a:solidFill>
                  <a:srgbClr val="7C86B0"/>
                </a:solidFill>
              </a:rPr>
              <a:t>Structural</a:t>
            </a:r>
            <a:r>
              <a:rPr lang="en-US" sz="1200" dirty="0" smtClean="0">
                <a:solidFill>
                  <a:srgbClr val="7C86B0"/>
                </a:solidFill>
              </a:rPr>
              <a:t>  |  </a:t>
            </a:r>
            <a:r>
              <a:rPr lang="en-US" sz="1200" dirty="0" smtClean="0">
                <a:solidFill>
                  <a:schemeClr val="tx1"/>
                </a:solidFill>
              </a:rPr>
              <a:t>Construction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7" name="Title 1">
              <a:hlinkClick r:id="rId6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8" name="Moon 17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5285" y="1676400"/>
            <a:ext cx="501111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Mechanical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Structural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Kitchenette/Bathroom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85800" cy="680526"/>
          </a:xfrm>
          <a:prstGeom prst="rect">
            <a:avLst/>
          </a:prstGeom>
        </p:spPr>
      </p:pic>
      <p:pic>
        <p:nvPicPr>
          <p:cNvPr id="1026" name="Picture 2" descr="http://ecx.images-amazon.com/images/I/513JdYs4bgL._SL500_AA300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000" y1="58000" x2="41333" y2="66333"/>
                        <a14:foregroundMark x1="46667" y1="68000" x2="64667" y2="64000"/>
                        <a14:foregroundMark x1="41000" y1="42000" x2="61333" y2="42000"/>
                        <a14:foregroundMark x1="34333" y1="25000" x2="65667" y2="47000"/>
                        <a14:foregroundMark x1="64667" y1="64000" x2="74333" y2="54333"/>
                        <a14:foregroundMark x1="55000" y1="24000" x2="55667" y2="4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76988" y="1494676"/>
            <a:ext cx="2438412" cy="2391524"/>
            <a:chOff x="6476988" y="1342276"/>
            <a:chExt cx="2438412" cy="2391524"/>
          </a:xfrm>
        </p:grpSpPr>
        <p:sp>
          <p:nvSpPr>
            <p:cNvPr id="12" name="TextBox 11"/>
            <p:cNvSpPr txBox="1"/>
            <p:nvPr/>
          </p:nvSpPr>
          <p:spPr>
            <a:xfrm>
              <a:off x="6944155" y="1494676"/>
              <a:ext cx="1971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rajan Pro" pitchFamily="18" charset="0"/>
                </a:rPr>
                <a:t>Lighting/Electrical</a:t>
              </a:r>
              <a:endParaRPr lang="en-US" sz="1200" dirty="0">
                <a:latin typeface="Trajan Pro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88" y="1342276"/>
              <a:ext cx="543367" cy="53918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944155" y="2104276"/>
              <a:ext cx="1235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rajan Pro" pitchFamily="18" charset="0"/>
                </a:rPr>
                <a:t>M</a:t>
              </a:r>
              <a:r>
                <a:rPr lang="en-US" sz="1200" dirty="0" smtClean="0">
                  <a:latin typeface="Trajan Pro" pitchFamily="18" charset="0"/>
                </a:rPr>
                <a:t>echanical</a:t>
              </a:r>
              <a:endParaRPr lang="en-US" sz="1200" dirty="0">
                <a:latin typeface="Trajan Pro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88" y="1975414"/>
              <a:ext cx="543367" cy="539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44155" y="2713876"/>
              <a:ext cx="11817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rajan Pro" pitchFamily="18" charset="0"/>
                </a:rPr>
                <a:t>Structural</a:t>
              </a:r>
              <a:endParaRPr lang="en-US" sz="1200" dirty="0">
                <a:latin typeface="Trajan Pro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88" y="2585014"/>
              <a:ext cx="543366" cy="5391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44155" y="3323476"/>
              <a:ext cx="1455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rajan Pro" pitchFamily="18" charset="0"/>
                </a:rPr>
                <a:t>C</a:t>
              </a:r>
              <a:r>
                <a:rPr lang="en-US" sz="1200" dirty="0" smtClean="0">
                  <a:latin typeface="Trajan Pro" pitchFamily="18" charset="0"/>
                </a:rPr>
                <a:t>onstruction</a:t>
              </a:r>
              <a:endParaRPr lang="en-US" sz="1200" dirty="0">
                <a:latin typeface="Trajan Pro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988" y="3194614"/>
              <a:ext cx="543366" cy="539186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Meeting Schedule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96" b="100000" l="9353" r="97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15" y="4276725"/>
            <a:ext cx="1064936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28172"/>
              </p:ext>
            </p:extLst>
          </p:nvPr>
        </p:nvGraphicFramePr>
        <p:xfrm>
          <a:off x="304800" y="1483638"/>
          <a:ext cx="5971931" cy="4155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347"/>
                <a:gridCol w="577347"/>
                <a:gridCol w="577347"/>
                <a:gridCol w="378884"/>
                <a:gridCol w="378884"/>
                <a:gridCol w="351820"/>
                <a:gridCol w="739771"/>
                <a:gridCol w="387859"/>
                <a:gridCol w="405947"/>
                <a:gridCol w="442031"/>
                <a:gridCol w="577347"/>
                <a:gridCol w="577347"/>
              </a:tblGrid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FFE52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FFE52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FFE5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5:30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6:00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6:30</a:t>
                      </a:r>
                      <a:endParaRPr lang="en-US" sz="11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  <a:tr h="1888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4" marR="8994" marT="8994" marB="0" anchor="b">
                    <a:noFill/>
                  </a:tcPr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5300"/>
            <a:ext cx="609600" cy="571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05300"/>
            <a:ext cx="609600" cy="571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305300"/>
            <a:ext cx="609600" cy="571500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chemeClr val="tx1"/>
                </a:solidFill>
              </a:rPr>
              <a:t>  |  Mechanical  |  Structural  |  Construction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1" name="Title 1">
              <a:hlinkClick r:id="rId11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32" name="Moon 31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2" descr="http://www.graphicsfuel.com/wp-content/uploads/2012/03/folder-icon-512x5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80" y="5257800"/>
            <a:ext cx="1080920" cy="10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85800"/>
            <a:ext cx="9144000" cy="18288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2093" y="2438400"/>
            <a:ext cx="3130107" cy="3048000"/>
            <a:chOff x="3042093" y="2514600"/>
            <a:chExt cx="3130107" cy="3048000"/>
          </a:xfrm>
        </p:grpSpPr>
        <p:sp>
          <p:nvSpPr>
            <p:cNvPr id="2" name="Oval 1"/>
            <p:cNvSpPr/>
            <p:nvPr/>
          </p:nvSpPr>
          <p:spPr>
            <a:xfrm>
              <a:off x="3042093" y="2514600"/>
              <a:ext cx="3048000" cy="3048000"/>
            </a:xfrm>
            <a:prstGeom prst="ellipse">
              <a:avLst/>
            </a:prstGeom>
            <a:noFill/>
            <a:ln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93" y="2667000"/>
              <a:ext cx="767907" cy="761999"/>
            </a:xfrm>
            <a:prstGeom prst="rect">
              <a:avLst/>
            </a:prstGeom>
          </p:spPr>
        </p:pic>
        <p:pic>
          <p:nvPicPr>
            <p:cNvPr id="8" name="Picture 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92" y="4648201"/>
              <a:ext cx="767907" cy="761999"/>
            </a:xfrm>
            <a:prstGeom prst="rect">
              <a:avLst/>
            </a:prstGeom>
          </p:spPr>
        </p:pic>
        <p:pic>
          <p:nvPicPr>
            <p:cNvPr id="9" name="Picture 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293" y="4648200"/>
              <a:ext cx="767907" cy="761999"/>
            </a:xfrm>
            <a:prstGeom prst="rect">
              <a:avLst/>
            </a:prstGeom>
          </p:spPr>
        </p:pic>
        <p:pic>
          <p:nvPicPr>
            <p:cNvPr id="10" name="Picture 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292" y="2667000"/>
              <a:ext cx="767907" cy="761999"/>
            </a:xfrm>
            <a:prstGeom prst="rect">
              <a:avLst/>
            </a:prstGeom>
          </p:spPr>
        </p:pic>
        <p:pic>
          <p:nvPicPr>
            <p:cNvPr id="17" name="Picture 16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05" t="16260" r="15869" b="12895"/>
            <a:stretch/>
          </p:blipFill>
          <p:spPr>
            <a:xfrm flipH="1" flipV="1">
              <a:off x="3705223" y="3190871"/>
              <a:ext cx="1699070" cy="1743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8448"/>
            <a:ext cx="8229600" cy="6297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rajan Pro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67013"/>
            <a:ext cx="9372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The Tower at PNC Plaza</a:t>
            </a:r>
            <a:r>
              <a:rPr lang="en-US" sz="1400" dirty="0" smtClean="0"/>
              <a:t>: www.toweratpncplaza.com </a:t>
            </a:r>
          </a:p>
          <a:p>
            <a:r>
              <a:rPr lang="en-US" sz="1400" b="1" dirty="0" err="1" smtClean="0"/>
              <a:t>ITcon</a:t>
            </a:r>
            <a:r>
              <a:rPr lang="en-US" sz="1400" b="1" dirty="0" smtClean="0"/>
              <a:t> Journals: </a:t>
            </a:r>
            <a:r>
              <a:rPr lang="en-US" sz="1400" dirty="0" smtClean="0"/>
              <a:t>www.itcon.org</a:t>
            </a:r>
          </a:p>
          <a:p>
            <a:r>
              <a:rPr lang="en-US" sz="1400" b="1" dirty="0" smtClean="0"/>
              <a:t>ASCE Journals: </a:t>
            </a:r>
            <a:r>
              <a:rPr lang="en-US" sz="1400" dirty="0" smtClean="0"/>
              <a:t>www.asce.org</a:t>
            </a:r>
          </a:p>
          <a:p>
            <a:r>
              <a:rPr lang="en-US" sz="1400" b="1" dirty="0" smtClean="0"/>
              <a:t>Images Found Through Google: </a:t>
            </a:r>
            <a:r>
              <a:rPr lang="en-US" sz="1400" dirty="0" smtClean="0"/>
              <a:t>www.google.com </a:t>
            </a:r>
          </a:p>
          <a:p>
            <a:r>
              <a:rPr lang="en-US" sz="1400" dirty="0"/>
              <a:t>https://law.resource.org/pub/us/code/bsc.ca.gov</a:t>
            </a:r>
            <a:r>
              <a:rPr lang="en-US" sz="1400" dirty="0" smtClean="0"/>
              <a:t>/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www.energy.ca.gov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://apps1.eere.energy.gov/buildings/publications/pdfs/corporate/bt_stateindustry.pdf</a:t>
            </a:r>
          </a:p>
          <a:p>
            <a:r>
              <a:rPr lang="en-US" sz="1400" dirty="0"/>
              <a:t>http://smud.apogee.net/comsuite/content/ces/?</a:t>
            </a:r>
            <a:r>
              <a:rPr lang="en-US" sz="1400" dirty="0" smtClean="0"/>
              <a:t>utilid=s&amp;id=963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www.ppg.com/corporate/ideascapes/sitecollectiondocuments/high-reflectance_coatings_white_paper.pdf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www.denvergov.org/portals/646/documents/chk_lst_elect_hi_rise.pdf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www.glumac.com/articles/Net_Zero_Buildings.html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www.wbdg.org/resources/microturbines.php</a:t>
            </a:r>
            <a:endParaRPr lang="en-US" sz="1400" dirty="0"/>
          </a:p>
          <a:p>
            <a:r>
              <a:rPr lang="en-US" sz="1400" dirty="0"/>
              <a:t>http://</a:t>
            </a:r>
            <a:r>
              <a:rPr lang="en-US" sz="1400" dirty="0" smtClean="0"/>
              <a:t>www.amlegal.com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://zeb.buildinggreen.com</a:t>
            </a:r>
            <a:r>
              <a:rPr lang="en-US" sz="1400" dirty="0" smtClean="0"/>
              <a:t>/ </a:t>
            </a:r>
          </a:p>
          <a:p>
            <a:r>
              <a:rPr lang="en-US" sz="1400" b="1" dirty="0" smtClean="0"/>
              <a:t>California Building Code: </a:t>
            </a:r>
            <a:r>
              <a:rPr lang="en-US" sz="1400" dirty="0" smtClean="0">
                <a:hlinkClick r:id="rId2"/>
              </a:rPr>
              <a:t>www.bsc.ca.gov</a:t>
            </a:r>
            <a:endParaRPr lang="en-US" sz="1400" dirty="0" smtClean="0"/>
          </a:p>
          <a:p>
            <a:r>
              <a:rPr lang="en-US" sz="1400" b="1" dirty="0"/>
              <a:t>“Buckling restrained braced frames”</a:t>
            </a:r>
          </a:p>
          <a:p>
            <a:r>
              <a:rPr lang="en-US" sz="1400" b="1" dirty="0"/>
              <a:t>Michael D. </a:t>
            </a:r>
            <a:r>
              <a:rPr lang="en-US" sz="1400" b="1" dirty="0" err="1"/>
              <a:t>Engelhardt</a:t>
            </a:r>
            <a:endParaRPr lang="en-US" sz="1400" b="1" dirty="0"/>
          </a:p>
          <a:p>
            <a:r>
              <a:rPr lang="en-US" sz="1400" b="1" dirty="0">
                <a:hlinkClick r:id="rId3"/>
              </a:rPr>
              <a:t>https://engineering.purdue.edu/~</a:t>
            </a:r>
            <a:r>
              <a:rPr lang="en-US" sz="1400" b="1" dirty="0" smtClean="0">
                <a:hlinkClick r:id="rId3"/>
              </a:rPr>
              <a:t>jliu/courses/CE697R/CE697R_BRB_F12.pdf</a:t>
            </a:r>
            <a:endParaRPr lang="en-US" sz="1400" b="1" dirty="0" smtClean="0"/>
          </a:p>
          <a:p>
            <a:r>
              <a:rPr lang="en-US" sz="1400" b="1" dirty="0"/>
              <a:t>“Fluid Viscous Damping as an Alternative to Base Isolation”</a:t>
            </a:r>
          </a:p>
          <a:p>
            <a:r>
              <a:rPr lang="en-US" sz="1400" b="1" dirty="0"/>
              <a:t>Gregg Haskell , David Lee </a:t>
            </a:r>
          </a:p>
          <a:p>
            <a:r>
              <a:rPr lang="en-US" sz="1400" b="1" dirty="0"/>
              <a:t>http://taylordevices.com/fluidviciousdamping.html</a:t>
            </a:r>
          </a:p>
          <a:p>
            <a:r>
              <a:rPr lang="en-US" sz="1400" b="1" dirty="0"/>
              <a:t>The </a:t>
            </a:r>
            <a:r>
              <a:rPr lang="en-US" sz="1400" b="1" dirty="0" err="1"/>
              <a:t>Spectrus</a:t>
            </a:r>
            <a:r>
              <a:rPr lang="en-US" sz="1400" b="1" dirty="0"/>
              <a:t> group</a:t>
            </a:r>
          </a:p>
          <a:p>
            <a:r>
              <a:rPr lang="en-US" sz="1400" b="1" dirty="0">
                <a:hlinkClick r:id="rId4"/>
              </a:rPr>
              <a:t>http://</a:t>
            </a:r>
            <a:r>
              <a:rPr lang="en-US" sz="1400" b="1" dirty="0" smtClean="0">
                <a:hlinkClick r:id="rId4"/>
              </a:rPr>
              <a:t>thespectrusgroup.com/index.html</a:t>
            </a:r>
            <a:endParaRPr lang="en-US" sz="1400" b="1" dirty="0" smtClean="0"/>
          </a:p>
          <a:p>
            <a:r>
              <a:rPr lang="en-US" sz="1400" b="1" dirty="0">
                <a:hlinkClick r:id="rId5"/>
              </a:rPr>
              <a:t>http://</a:t>
            </a:r>
            <a:r>
              <a:rPr lang="en-US" sz="1400" b="1" dirty="0" smtClean="0">
                <a:hlinkClick r:id="rId5"/>
              </a:rPr>
              <a:t>www.efficientproducts.org/reports/plugload/OfficePlugLoadAssessment_ExecutiveSummary.pdf</a:t>
            </a:r>
            <a:endParaRPr lang="en-US" sz="1400" b="1" dirty="0" smtClean="0"/>
          </a:p>
          <a:p>
            <a:r>
              <a:rPr lang="en-US" sz="1400" b="1" dirty="0">
                <a:hlinkClick r:id="rId6"/>
              </a:rPr>
              <a:t>http://</a:t>
            </a:r>
            <a:r>
              <a:rPr lang="en-US" sz="1400" b="1" dirty="0" smtClean="0">
                <a:hlinkClick r:id="rId6"/>
              </a:rPr>
              <a:t>www.toptenusa.org/Top-Ten-Computers/Top-Ten-Laptop-Computers</a:t>
            </a:r>
            <a:r>
              <a:rPr lang="en-US" sz="1400" b="1" dirty="0" smtClean="0"/>
              <a:t> </a:t>
            </a:r>
          </a:p>
          <a:p>
            <a:endParaRPr lang="en-US" sz="1400" b="1" dirty="0"/>
          </a:p>
          <a:p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5486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hlinkClick r:id="rId7"/>
              </a:rPr>
              <a:t>http://www.eia.gov/tools/faqs/faq.cfm?id=667&amp;t=6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41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" name="Moon 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Translucent Partitions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2" name="Picture 2" descr="http://www.architecture-buildings.com/images/2011/10/vanhaerents-office-interior-corridor-with-glass-wall-on-the-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38652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943600" y="1371600"/>
            <a:ext cx="2305835" cy="2438400"/>
            <a:chOff x="5462594" y="1524000"/>
            <a:chExt cx="3148006" cy="33289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594" y="1524000"/>
              <a:ext cx="3148006" cy="33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5867400" y="2133600"/>
              <a:ext cx="0" cy="228600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867400" y="4419600"/>
              <a:ext cx="2209799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68361" y="3962400"/>
            <a:ext cx="225631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5968361" y="6172200"/>
            <a:ext cx="2032639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40110" y="1818117"/>
            <a:ext cx="1618622" cy="1674437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1000"/>
                </a:schemeClr>
              </a:gs>
              <a:gs pos="66000">
                <a:schemeClr val="accent2">
                  <a:lumMod val="40000"/>
                  <a:lumOff val="60000"/>
                  <a:alpha val="2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5970" y="4267200"/>
            <a:ext cx="2015030" cy="190303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1000"/>
                </a:schemeClr>
              </a:gs>
              <a:gs pos="47000">
                <a:schemeClr val="accent2">
                  <a:lumMod val="40000"/>
                  <a:lumOff val="60000"/>
                  <a:alpha val="28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://ian.umces.edu/imagelibrary/albums/userpics/10002/normal_ian-symbol-north-arrow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465">
            <a:off x="3516747" y="4703051"/>
            <a:ext cx="1642463" cy="17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4068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Integration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85800" cy="6805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152400" y="5334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itchFamily="18" charset="0"/>
              </a:rPr>
              <a:t>E</a:t>
            </a:r>
            <a:r>
              <a:rPr lang="en-US" sz="3600" dirty="0" smtClean="0">
                <a:latin typeface="Trajan Pro" pitchFamily="18" charset="0"/>
              </a:rPr>
              <a:t>ffects of Glass Partitions</a:t>
            </a:r>
            <a:endParaRPr lang="en-US" sz="3600" dirty="0">
              <a:latin typeface="Trajan Pro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0" y="4495800"/>
            <a:ext cx="2471046" cy="539187"/>
            <a:chOff x="762000" y="1825152"/>
            <a:chExt cx="2471046" cy="539187"/>
          </a:xfrm>
        </p:grpSpPr>
        <p:sp>
          <p:nvSpPr>
            <p:cNvPr id="31" name="TextBox 30"/>
            <p:cNvSpPr txBox="1"/>
            <p:nvPr/>
          </p:nvSpPr>
          <p:spPr>
            <a:xfrm>
              <a:off x="1295400" y="1885890"/>
              <a:ext cx="19376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Mechanical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825152"/>
              <a:ext cx="543366" cy="5391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62001" y="1524000"/>
            <a:ext cx="2388743" cy="539187"/>
            <a:chOff x="762001" y="3048000"/>
            <a:chExt cx="2388743" cy="539187"/>
          </a:xfrm>
        </p:grpSpPr>
        <p:sp>
          <p:nvSpPr>
            <p:cNvPr id="35" name="TextBox 34"/>
            <p:cNvSpPr txBox="1"/>
            <p:nvPr/>
          </p:nvSpPr>
          <p:spPr>
            <a:xfrm>
              <a:off x="1305367" y="3117538"/>
              <a:ext cx="18453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jan Pro" pitchFamily="18" charset="0"/>
                </a:rPr>
                <a:t>Structural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3048000"/>
              <a:ext cx="543366" cy="53918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62001" y="3059668"/>
            <a:ext cx="2843291" cy="539186"/>
            <a:chOff x="762001" y="4316420"/>
            <a:chExt cx="2843291" cy="539186"/>
          </a:xfrm>
        </p:grpSpPr>
        <p:sp>
          <p:nvSpPr>
            <p:cNvPr id="37" name="TextBox 36"/>
            <p:cNvSpPr txBox="1"/>
            <p:nvPr/>
          </p:nvSpPr>
          <p:spPr>
            <a:xfrm>
              <a:off x="1305367" y="4385958"/>
              <a:ext cx="2299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rajan Pro" pitchFamily="18" charset="0"/>
                </a:rPr>
                <a:t>C</a:t>
              </a:r>
              <a:r>
                <a:rPr lang="en-US" sz="2000" dirty="0" smtClean="0">
                  <a:latin typeface="Trajan Pro" pitchFamily="18" charset="0"/>
                </a:rPr>
                <a:t>onstruction</a:t>
              </a:r>
              <a:endParaRPr lang="en-US" sz="2000" dirty="0">
                <a:latin typeface="Trajan Pro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316420"/>
              <a:ext cx="543366" cy="539186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305367" y="3524071"/>
            <a:ext cx="616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Schedule decrease, easy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Quick drop off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05367" y="4965990"/>
            <a:ext cx="6162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Coordinate with building energy modeling to accurately measure heat gain/loss between rooms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5367" y="2057400"/>
            <a:ext cx="616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Weight of glass partitions should be considered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chemeClr val="tx1"/>
                </a:solidFill>
              </a:rPr>
              <a:t>Lighting/Electrical  </a:t>
            </a:r>
            <a:r>
              <a:rPr lang="en-US" sz="1200" dirty="0" smtClean="0">
                <a:solidFill>
                  <a:srgbClr val="7C86B0"/>
                </a:solidFill>
              </a:rPr>
              <a:t>|  </a:t>
            </a:r>
            <a:r>
              <a:rPr lang="en-US" sz="1200" dirty="0">
                <a:solidFill>
                  <a:srgbClr val="7C86B0"/>
                </a:solidFill>
              </a:rPr>
              <a:t>Mechanical </a:t>
            </a:r>
            <a:r>
              <a:rPr lang="en-US" sz="1200" dirty="0" smtClean="0">
                <a:solidFill>
                  <a:srgbClr val="7C86B0"/>
                </a:solidFill>
              </a:rPr>
              <a:t> |  Structural  |  Construction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28" name="Title 1">
              <a:hlinkClick r:id="rId7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29" name="Moon 28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24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" name="Moon 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Saving Measures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1026" name="Picture 2" descr="File:Computer-aj aj ashton 01.sv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r="3046" b="12882"/>
          <a:stretch/>
        </p:blipFill>
        <p:spPr bwMode="auto">
          <a:xfrm>
            <a:off x="545959" y="1600200"/>
            <a:ext cx="295516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xwdCvsQATUw/Tdz-PQAbBRI/AAAAAAAABws/FxbTmV4_Wz0/s1600/laptop_gra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" b="100000" l="0" r="100000">
                        <a14:foregroundMark x1="92313" y1="15620" x2="92313" y2="15620"/>
                        <a14:foregroundMark x1="75125" y1="96637" x2="75125" y2="96637"/>
                        <a14:foregroundMark x1="95563" y1="43946" x2="95563" y2="43946"/>
                        <a14:foregroundMark x1="16688" y1="74439" x2="16688" y2="74439"/>
                        <a14:foregroundMark x1="33875" y1="18386" x2="33875" y2="18386"/>
                        <a14:foregroundMark x1="36625" y1="3961" x2="36625" y2="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87" y="1981200"/>
            <a:ext cx="18233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8635" y="3752851"/>
            <a:ext cx="263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113 W</a:t>
            </a:r>
          </a:p>
          <a:p>
            <a:r>
              <a:rPr lang="en-US" sz="2400" dirty="0" smtClean="0"/>
              <a:t>495 kW-hr/year</a:t>
            </a:r>
            <a:endParaRPr lang="en-US" sz="2000" dirty="0">
              <a:latin typeface="Trajan Pr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1" y="3745648"/>
            <a:ext cx="263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W</a:t>
            </a:r>
          </a:p>
          <a:p>
            <a:r>
              <a:rPr lang="en-US" sz="2400" dirty="0" smtClean="0"/>
              <a:t>44 kW-hr/year</a:t>
            </a:r>
          </a:p>
        </p:txBody>
      </p:sp>
    </p:spTree>
    <p:extLst>
      <p:ext uri="{BB962C8B-B14F-4D97-AF65-F5344CB8AC3E}">
        <p14:creationId xmlns:p14="http://schemas.microsoft.com/office/powerpoint/2010/main" val="36815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" name="Moon 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Saving Measures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4" y="1400187"/>
            <a:ext cx="8434609" cy="45434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91000" y="1445717"/>
            <a:ext cx="4598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2">
                    <a:lumMod val="75000"/>
                  </a:schemeClr>
                </a:solidFill>
              </a:rPr>
              <a:t>ecova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</a:rPr>
              <a:t>: Commercial Office Plug Load Savings and Assessment; December 2011</a:t>
            </a:r>
          </a:p>
        </p:txBody>
      </p:sp>
    </p:spTree>
    <p:extLst>
      <p:ext uri="{BB962C8B-B14F-4D97-AF65-F5344CB8AC3E}">
        <p14:creationId xmlns:p14="http://schemas.microsoft.com/office/powerpoint/2010/main" val="41473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3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4" name="Moon 3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7C86B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Saving Measures</a:t>
            </a:r>
            <a:endParaRPr lang="en-US" sz="3600" dirty="0">
              <a:latin typeface="Trajan Pr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520" y="4800600"/>
            <a:ext cx="4728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85 Computers per floor</a:t>
            </a:r>
          </a:p>
          <a:p>
            <a:r>
              <a:rPr lang="en-US" sz="2400" dirty="0" smtClean="0"/>
              <a:t>39,865 </a:t>
            </a:r>
            <a:r>
              <a:rPr lang="en-US" sz="2400" dirty="0" err="1" smtClean="0"/>
              <a:t>Kw-hr</a:t>
            </a:r>
            <a:r>
              <a:rPr lang="en-US" sz="2400" dirty="0" smtClean="0"/>
              <a:t> saved</a:t>
            </a:r>
          </a:p>
          <a:p>
            <a:r>
              <a:rPr lang="en-US" sz="2400" dirty="0" smtClean="0"/>
              <a:t>$ 9,089 saved per floor</a:t>
            </a:r>
          </a:p>
          <a:p>
            <a:r>
              <a:rPr lang="en-US" sz="2400" dirty="0" smtClean="0"/>
              <a:t>$227,230 potential savings</a:t>
            </a:r>
          </a:p>
          <a:p>
            <a:endParaRPr lang="en-US" sz="2000" dirty="0">
              <a:latin typeface="Trajan Pro" pitchFamily="18" charset="0"/>
            </a:endParaRPr>
          </a:p>
        </p:txBody>
      </p:sp>
      <p:pic>
        <p:nvPicPr>
          <p:cNvPr id="1026" name="Picture 2" descr="File:Computer-aj aj ashton 01.sv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2" r="3046" b="12882"/>
          <a:stretch/>
        </p:blipFill>
        <p:spPr bwMode="auto">
          <a:xfrm>
            <a:off x="545959" y="1600200"/>
            <a:ext cx="295516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xwdCvsQATUw/Tdz-PQAbBRI/AAAAAAAABws/FxbTmV4_Wz0/s1600/laptop_gra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" b="100000" l="0" r="100000">
                        <a14:foregroundMark x1="92313" y1="15620" x2="92313" y2="15620"/>
                        <a14:foregroundMark x1="75125" y1="96637" x2="75125" y2="96637"/>
                        <a14:foregroundMark x1="95563" y1="43946" x2="95563" y2="43946"/>
                        <a14:foregroundMark x1="16688" y1="74439" x2="16688" y2="74439"/>
                        <a14:foregroundMark x1="33875" y1="18386" x2="33875" y2="18386"/>
                        <a14:foregroundMark x1="36625" y1="3961" x2="36625" y2="3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87" y="1981200"/>
            <a:ext cx="18233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8635" y="3752851"/>
            <a:ext cx="263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113 W</a:t>
            </a:r>
          </a:p>
          <a:p>
            <a:r>
              <a:rPr lang="en-US" sz="2400" dirty="0" smtClean="0"/>
              <a:t>495 kW-hr/year</a:t>
            </a:r>
            <a:endParaRPr lang="en-US" sz="2000" dirty="0">
              <a:latin typeface="Trajan Pro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1" y="3745648"/>
            <a:ext cx="263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 W</a:t>
            </a:r>
          </a:p>
          <a:p>
            <a:r>
              <a:rPr lang="en-US" sz="2400" dirty="0" smtClean="0"/>
              <a:t>44 kW-hr/year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4491335"/>
            <a:ext cx="26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26 kW-hr/year</a:t>
            </a:r>
          </a:p>
        </p:txBody>
      </p:sp>
    </p:spTree>
    <p:extLst>
      <p:ext uri="{BB962C8B-B14F-4D97-AF65-F5344CB8AC3E}">
        <p14:creationId xmlns:p14="http://schemas.microsoft.com/office/powerpoint/2010/main" val="5763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229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Design to 75% Code Mandated LPD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~ 0.65 watts/</a:t>
            </a:r>
            <a:r>
              <a:rPr lang="en-US" dirty="0" err="1" smtClean="0">
                <a:latin typeface="+mn-lt"/>
              </a:rPr>
              <a:t>sf</a:t>
            </a:r>
            <a:endParaRPr lang="en-US" dirty="0" smtClean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0" y="-112190"/>
            <a:ext cx="1752600" cy="645590"/>
            <a:chOff x="7398026" y="-165652"/>
            <a:chExt cx="1905000" cy="701728"/>
          </a:xfrm>
        </p:grpSpPr>
        <p:sp>
          <p:nvSpPr>
            <p:cNvPr id="15" name="Title 1">
              <a:hlinkClick r:id="rId3" action="ppaction://hlinksldjump"/>
            </p:cNvPr>
            <p:cNvSpPr txBox="1">
              <a:spLocks/>
            </p:cNvSpPr>
            <p:nvPr/>
          </p:nvSpPr>
          <p:spPr>
            <a:xfrm>
              <a:off x="7398026" y="-165652"/>
              <a:ext cx="1905000" cy="685800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rajan Pro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 </a:t>
              </a:r>
              <a:r>
                <a:rPr lang="en-US" sz="1800" dirty="0" smtClean="0"/>
                <a:t>Apollo</a:t>
              </a:r>
              <a:endParaRPr lang="en-US" sz="1800" dirty="0"/>
            </a:p>
          </p:txBody>
        </p:sp>
        <p:sp>
          <p:nvSpPr>
            <p:cNvPr id="16" name="Moon 15"/>
            <p:cNvSpPr/>
            <p:nvPr/>
          </p:nvSpPr>
          <p:spPr>
            <a:xfrm rot="5400000">
              <a:off x="8212238" y="-243285"/>
              <a:ext cx="462105" cy="1096618"/>
            </a:xfrm>
            <a:prstGeom prst="moon">
              <a:avLst>
                <a:gd name="adj" fmla="val 3254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600" y="164068"/>
            <a:ext cx="286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rajan Pro" pitchFamily="18" charset="0"/>
              </a:rPr>
              <a:t>Lighting/Electrical</a:t>
            </a:r>
            <a:endParaRPr lang="en-US" dirty="0">
              <a:latin typeface="Trajan Pro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" y="111406"/>
            <a:ext cx="543367" cy="5391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5334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rajan Pro" pitchFamily="18" charset="0"/>
              </a:rPr>
              <a:t>Energy Saving Measures</a:t>
            </a:r>
            <a:endParaRPr lang="en-US" sz="3600" dirty="0">
              <a:latin typeface="Trajan Pro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199"/>
            <a:ext cx="5791200" cy="34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838200" y="5943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+mn-lt"/>
              </a:rPr>
              <a:t>Progressive energy controls system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6553200"/>
            <a:ext cx="9144000" cy="275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Lighting/Electrical</a:t>
            </a:r>
            <a:r>
              <a:rPr lang="en-US" sz="1200" dirty="0" smtClean="0">
                <a:solidFill>
                  <a:srgbClr val="7C86B0"/>
                </a:solidFill>
              </a:rPr>
              <a:t>  |  Mechanical  |  Structural  | 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756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</TotalTime>
  <Words>1401</Words>
  <Application>Microsoft Office PowerPoint</Application>
  <PresentationFormat>On-screen Show (4:3)</PresentationFormat>
  <Paragraphs>581</Paragraphs>
  <Slides>34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 Apollo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PSUAE</dc:creator>
  <cp:lastModifiedBy>PSUAE</cp:lastModifiedBy>
  <cp:revision>221</cp:revision>
  <dcterms:created xsi:type="dcterms:W3CDTF">2013-09-02T13:34:35Z</dcterms:created>
  <dcterms:modified xsi:type="dcterms:W3CDTF">2014-04-24T23:47:59Z</dcterms:modified>
</cp:coreProperties>
</file>