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404" r:id="rId3"/>
    <p:sldId id="315" r:id="rId4"/>
    <p:sldId id="320" r:id="rId5"/>
    <p:sldId id="347" r:id="rId6"/>
    <p:sldId id="412" r:id="rId7"/>
    <p:sldId id="411" r:id="rId8"/>
    <p:sldId id="383" r:id="rId9"/>
    <p:sldId id="401" r:id="rId10"/>
    <p:sldId id="402" r:id="rId11"/>
    <p:sldId id="403" r:id="rId12"/>
    <p:sldId id="338" r:id="rId13"/>
    <p:sldId id="376" r:id="rId14"/>
    <p:sldId id="405" r:id="rId15"/>
    <p:sldId id="406" r:id="rId16"/>
    <p:sldId id="361" r:id="rId17"/>
    <p:sldId id="377" r:id="rId18"/>
    <p:sldId id="372" r:id="rId19"/>
    <p:sldId id="407" r:id="rId20"/>
    <p:sldId id="408" r:id="rId21"/>
    <p:sldId id="378" r:id="rId22"/>
    <p:sldId id="374" r:id="rId23"/>
    <p:sldId id="410" r:id="rId24"/>
    <p:sldId id="391" r:id="rId25"/>
    <p:sldId id="384" r:id="rId26"/>
    <p:sldId id="385" r:id="rId27"/>
    <p:sldId id="386" r:id="rId28"/>
    <p:sldId id="387" r:id="rId29"/>
    <p:sldId id="409" r:id="rId30"/>
    <p:sldId id="392" r:id="rId31"/>
    <p:sldId id="393" r:id="rId32"/>
    <p:sldId id="394" r:id="rId33"/>
    <p:sldId id="395" r:id="rId34"/>
    <p:sldId id="396" r:id="rId35"/>
    <p:sldId id="398" r:id="rId36"/>
    <p:sldId id="399" r:id="rId37"/>
    <p:sldId id="400" r:id="rId38"/>
    <p:sldId id="379" r:id="rId39"/>
    <p:sldId id="326" r:id="rId40"/>
    <p:sldId id="380" r:id="rId41"/>
    <p:sldId id="327" r:id="rId42"/>
    <p:sldId id="355" r:id="rId43"/>
    <p:sldId id="354" r:id="rId44"/>
    <p:sldId id="381" r:id="rId45"/>
    <p:sldId id="350" r:id="rId46"/>
    <p:sldId id="382" r:id="rId47"/>
    <p:sldId id="369" r:id="rId48"/>
    <p:sldId id="345" r:id="rId49"/>
    <p:sldId id="349" r:id="rId50"/>
    <p:sldId id="35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656090-8725-440B-85A4-A6F1C97B3AC8}">
          <p14:sldIdLst>
            <p14:sldId id="256"/>
            <p14:sldId id="404"/>
            <p14:sldId id="315"/>
            <p14:sldId id="320"/>
            <p14:sldId id="347"/>
            <p14:sldId id="412"/>
            <p14:sldId id="411"/>
            <p14:sldId id="383"/>
            <p14:sldId id="401"/>
            <p14:sldId id="402"/>
            <p14:sldId id="403"/>
            <p14:sldId id="338"/>
            <p14:sldId id="376"/>
            <p14:sldId id="405"/>
            <p14:sldId id="406"/>
            <p14:sldId id="361"/>
            <p14:sldId id="377"/>
            <p14:sldId id="372"/>
            <p14:sldId id="407"/>
            <p14:sldId id="408"/>
            <p14:sldId id="378"/>
            <p14:sldId id="374"/>
            <p14:sldId id="410"/>
            <p14:sldId id="391"/>
            <p14:sldId id="384"/>
            <p14:sldId id="385"/>
            <p14:sldId id="386"/>
            <p14:sldId id="387"/>
            <p14:sldId id="409"/>
            <p14:sldId id="392"/>
            <p14:sldId id="393"/>
            <p14:sldId id="394"/>
            <p14:sldId id="395"/>
            <p14:sldId id="396"/>
            <p14:sldId id="398"/>
            <p14:sldId id="399"/>
            <p14:sldId id="400"/>
            <p14:sldId id="379"/>
            <p14:sldId id="326"/>
            <p14:sldId id="380"/>
            <p14:sldId id="327"/>
            <p14:sldId id="355"/>
            <p14:sldId id="354"/>
            <p14:sldId id="381"/>
            <p14:sldId id="350"/>
            <p14:sldId id="382"/>
            <p14:sldId id="369"/>
            <p14:sldId id="345"/>
            <p14:sldId id="349"/>
            <p14:sldId id="3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1DFCB"/>
    <a:srgbClr val="381EFC"/>
    <a:srgbClr val="385D8A"/>
    <a:srgbClr val="00F028"/>
    <a:srgbClr val="D16349"/>
    <a:srgbClr val="009600"/>
    <a:srgbClr val="FFE947"/>
    <a:srgbClr val="000000"/>
    <a:srgbClr val="FFF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7" autoAdjust="0"/>
    <p:restoredTop sz="91142" autoAdjust="0"/>
  </p:normalViewPr>
  <p:slideViewPr>
    <p:cSldViewPr>
      <p:cViewPr>
        <p:scale>
          <a:sx n="100" d="100"/>
          <a:sy n="100" d="100"/>
        </p:scale>
        <p:origin x="-4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0134"/>
    </p:cViewPr>
  </p:sorterViewPr>
  <p:notesViewPr>
    <p:cSldViewPr>
      <p:cViewPr varScale="1">
        <p:scale>
          <a:sx n="68" d="100"/>
          <a:sy n="68" d="100"/>
        </p:scale>
        <p:origin x="-308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E832D-689B-44B5-8225-C528FEDE5DFC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0528-197C-44C1-9C96-4DF12A657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0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D4766-C5FE-4A65-8456-BFCE608E790B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A5B07-C4B1-49DF-86FE-9B9185A1D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8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*Reference Goals based off of PG&amp;E website information and 201 Mission Street case study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9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8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r>
              <a:rPr lang="en-US" dirty="0" smtClean="0"/>
              <a:t>	IAQ</a:t>
            </a:r>
          </a:p>
          <a:p>
            <a:r>
              <a:rPr lang="en-US" dirty="0" smtClean="0"/>
              <a:t>	Less</a:t>
            </a:r>
            <a:r>
              <a:rPr lang="en-US" baseline="0" dirty="0" smtClean="0"/>
              <a:t> conditioning</a:t>
            </a:r>
          </a:p>
          <a:p>
            <a:r>
              <a:rPr lang="en-US" baseline="0" dirty="0" smtClean="0"/>
              <a:t>	No short circuit</a:t>
            </a:r>
          </a:p>
          <a:p>
            <a:r>
              <a:rPr lang="en-US" baseline="0" dirty="0" smtClean="0"/>
              <a:t>	Flexibility</a:t>
            </a:r>
            <a:endParaRPr lang="en-US" dirty="0" smtClean="0"/>
          </a:p>
          <a:p>
            <a:r>
              <a:rPr lang="en-US" dirty="0" smtClean="0"/>
              <a:t>Why chose over radiant – immediate occupancy</a:t>
            </a:r>
          </a:p>
          <a:p>
            <a:r>
              <a:rPr lang="en-US" dirty="0" smtClean="0"/>
              <a:t>Seismic</a:t>
            </a:r>
            <a:r>
              <a:rPr lang="en-US" baseline="0" dirty="0" smtClean="0"/>
              <a:t> Bracing</a:t>
            </a:r>
          </a:p>
          <a:p>
            <a:r>
              <a:rPr lang="en-US" baseline="0" dirty="0" smtClean="0"/>
              <a:t>Pods – CM (location of underfloor) and Structural (weight)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9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r>
              <a:rPr lang="en-US" dirty="0" smtClean="0"/>
              <a:t>Seismic</a:t>
            </a:r>
            <a:r>
              <a:rPr lang="en-US" baseline="0" dirty="0" smtClean="0"/>
              <a:t> Bracing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92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Concrete will require more effort to repair after a design level earthquake and will be harder to attain the drift limit described in the competition guidelines.</a:t>
            </a:r>
          </a:p>
          <a:p>
            <a:r>
              <a:rPr lang="en-US" dirty="0" smtClean="0"/>
              <a:t>The team proposed an estimated height for the building after a redesign in steel in order to obtain the story drift allowed by the competition</a:t>
            </a:r>
          </a:p>
          <a:p>
            <a:r>
              <a:rPr lang="en-US" dirty="0" smtClean="0"/>
              <a:t>With a strict drift limit such as that imposed by the competition the design team wanted to explore all options for reducing story drift.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0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 isolation was not appropriate for a building of this size </a:t>
            </a:r>
          </a:p>
          <a:p>
            <a:r>
              <a:rPr lang="en-US" dirty="0" smtClean="0"/>
              <a:t>Used primarily for buildings with a period around 1s, while 350 mission will be on the range of 2-3s</a:t>
            </a:r>
          </a:p>
          <a:p>
            <a:r>
              <a:rPr lang="en-US" dirty="0" smtClean="0"/>
              <a:t>Outrigger systems utilize the entire building footprint, but for a project of this scale the technique is excessive</a:t>
            </a:r>
          </a:p>
          <a:p>
            <a:r>
              <a:rPr lang="en-US" dirty="0" smtClean="0"/>
              <a:t>Viscous fluid damping</a:t>
            </a:r>
          </a:p>
          <a:p>
            <a:r>
              <a:rPr lang="en-US" dirty="0" smtClean="0"/>
              <a:t>Only assists with energy dissipation and reduction of drift</a:t>
            </a:r>
          </a:p>
          <a:p>
            <a:r>
              <a:rPr lang="en-US" dirty="0" smtClean="0"/>
              <a:t>This means that strength is actually lost due to replacing cross members with dampers</a:t>
            </a:r>
          </a:p>
          <a:p>
            <a:r>
              <a:rPr lang="en-US" dirty="0" smtClean="0"/>
              <a:t>An expensive solution to the problem</a:t>
            </a:r>
          </a:p>
          <a:p>
            <a:r>
              <a:rPr lang="en-US" dirty="0" smtClean="0"/>
              <a:t>Steel plate shear walls</a:t>
            </a:r>
          </a:p>
          <a:p>
            <a:r>
              <a:rPr lang="en-US" dirty="0" smtClean="0"/>
              <a:t>Potentially expensive, but adds considerable lateral strength and stiffness</a:t>
            </a:r>
          </a:p>
          <a:p>
            <a:r>
              <a:rPr lang="en-US" dirty="0" smtClean="0"/>
              <a:t>Braced and moment frames</a:t>
            </a:r>
          </a:p>
          <a:p>
            <a:r>
              <a:rPr lang="en-US" dirty="0" smtClean="0"/>
              <a:t>Common practice for a building this size, provides an accessible space, and adds strength and stiffness to the lateral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34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Special duct braces for vibrations (and piping)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4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448"/>
            <a:ext cx="8229600" cy="6297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485176"/>
            </a:gs>
            <a:gs pos="76000">
              <a:srgbClr val="3D4259"/>
            </a:gs>
            <a:gs pos="92000">
              <a:srgbClr val="272C3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4648"/>
            <a:ext cx="8229600" cy="629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200" kern="1200">
          <a:solidFill>
            <a:schemeClr val="tx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Trajan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5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.jpeg"/><Relationship Id="rId5" Type="http://schemas.openxmlformats.org/officeDocument/2006/relationships/slide" Target="slide5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slide" Target="slide5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slide" Target="slide50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slide" Target="slide50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slide" Target="slide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slide" Target="slide50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slide" Target="slide50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slide" Target="slide50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.jpeg"/><Relationship Id="rId4" Type="http://schemas.openxmlformats.org/officeDocument/2006/relationships/slide" Target="slide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slide" Target="slide5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slide" Target="slide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slide" Target="slide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slide" Target="slide50.xml"/><Relationship Id="rId4" Type="http://schemas.openxmlformats.org/officeDocument/2006/relationships/image" Target="../media/image37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slide" Target="slide50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46.xml"/><Relationship Id="rId3" Type="http://schemas.openxmlformats.org/officeDocument/2006/relationships/slide" Target="slide2.xml"/><Relationship Id="rId7" Type="http://schemas.openxmlformats.org/officeDocument/2006/relationships/slide" Target="slide21.xml"/><Relationship Id="rId12" Type="http://schemas.openxmlformats.org/officeDocument/2006/relationships/slide" Target="slide4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40.xml"/><Relationship Id="rId5" Type="http://schemas.openxmlformats.org/officeDocument/2006/relationships/slide" Target="slide13.xml"/><Relationship Id="rId10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30.xml"/><Relationship Id="rId14" Type="http://schemas.openxmlformats.org/officeDocument/2006/relationships/slide" Target="slid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slide" Target="slide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jpeg"/><Relationship Id="rId5" Type="http://schemas.openxmlformats.org/officeDocument/2006/relationships/slide" Target="slide5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16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1846" y="2895599"/>
            <a:ext cx="4190999" cy="1219201"/>
          </a:xfrm>
          <a:ln>
            <a:noFill/>
          </a:ln>
        </p:spPr>
        <p:txBody>
          <a:bodyPr/>
          <a:lstStyle/>
          <a:p>
            <a:r>
              <a:rPr lang="en-US" dirty="0" smtClean="0">
                <a:latin typeface="Trajan Pro" pitchFamily="18" charset="0"/>
              </a:rPr>
              <a:t> Apollo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82442"/>
            <a:ext cx="9144000" cy="275558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7C86B0"/>
                </a:solidFill>
                <a:latin typeface="Kozuka Gothic Pro L" pitchFamily="34" charset="-128"/>
                <a:ea typeface="Kozuka Gothic Pro L" pitchFamily="34" charset="-128"/>
              </a:rPr>
              <a:t>Rebecca Bires  |  Scott Brown  |  </a:t>
            </a:r>
            <a:r>
              <a:rPr lang="en-US" sz="1200" dirty="0" smtClean="0">
                <a:solidFill>
                  <a:srgbClr val="7C86B0"/>
                </a:solidFill>
              </a:rPr>
              <a:t>Scott</a:t>
            </a:r>
            <a:r>
              <a:rPr lang="en-US" sz="1200" dirty="0" smtClean="0">
                <a:solidFill>
                  <a:srgbClr val="7C86B0"/>
                </a:solidFill>
                <a:latin typeface="Kozuka Gothic Pro L" pitchFamily="34" charset="-128"/>
                <a:ea typeface="Kozuka Gothic Pro L" pitchFamily="34" charset="-128"/>
              </a:rPr>
              <a:t> Eckert  |  Jordan Huey  |  Helen Leenhouts  |  Andrew Levy  |  Jeffrey Loeb  |  Patrick Vogel</a:t>
            </a:r>
            <a:endParaRPr lang="en-US" sz="1200" dirty="0">
              <a:solidFill>
                <a:srgbClr val="7C86B0"/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" name="Moon 4"/>
          <p:cNvSpPr/>
          <p:nvPr/>
        </p:nvSpPr>
        <p:spPr>
          <a:xfrm rot="5400000">
            <a:off x="3688975" y="844924"/>
            <a:ext cx="1766047" cy="4190999"/>
          </a:xfrm>
          <a:prstGeom prst="moon">
            <a:avLst>
              <a:gd name="adj" fmla="val 3254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5306">
        <p14:glitter pattern="hexagon"/>
      </p:transition>
    </mc:Choice>
    <mc:Fallback xmlns="">
      <p:transition spd="slow" advTm="153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6172200" cy="359247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" r="2078" b="3785"/>
          <a:stretch/>
        </p:blipFill>
        <p:spPr bwMode="auto">
          <a:xfrm>
            <a:off x="5576887" y="4038600"/>
            <a:ext cx="2597597" cy="233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Excavation Phase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1295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1148477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Construction Fence</a:t>
            </a:r>
          </a:p>
          <a:p>
            <a:endParaRPr lang="en-US" dirty="0"/>
          </a:p>
          <a:p>
            <a:r>
              <a:rPr lang="en-US" dirty="0"/>
              <a:t>Soil </a:t>
            </a:r>
            <a:r>
              <a:rPr lang="en-US" dirty="0" smtClean="0"/>
              <a:t>Conditions</a:t>
            </a:r>
          </a:p>
          <a:p>
            <a:endParaRPr lang="en-US" dirty="0" smtClean="0"/>
          </a:p>
          <a:p>
            <a:r>
              <a:rPr lang="en-US" dirty="0" smtClean="0"/>
              <a:t>Retaining Wall</a:t>
            </a:r>
          </a:p>
          <a:p>
            <a:endParaRPr lang="en-US" dirty="0"/>
          </a:p>
          <a:p>
            <a:r>
              <a:rPr lang="en-US" dirty="0" smtClean="0"/>
              <a:t>Foundation Mat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$5 million</a:t>
            </a:r>
          </a:p>
        </p:txBody>
      </p:sp>
      <p:sp>
        <p:nvSpPr>
          <p:cNvPr id="10" name="Isosceles Triangle 9"/>
          <p:cNvSpPr/>
          <p:nvPr/>
        </p:nvSpPr>
        <p:spPr>
          <a:xfrm rot="10198419">
            <a:off x="6950246" y="5616737"/>
            <a:ext cx="457200" cy="896624"/>
          </a:xfrm>
          <a:prstGeom prst="triangle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5" name="Rectangle 14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 smtClean="0">
                  <a:solidFill>
                    <a:schemeClr val="tx1"/>
                  </a:solidFill>
                </a:rPr>
                <a:t>Phasing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Daylight  |  Double Façade  |  Raised Floor  |  Gravity  |  Lateral  |  Photovoltaic  |  CHP  |  Algae  |  Results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8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9" name="Moon 1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2" descr="http://squawk1200.files.wordpress.com/2011/06/compass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5615">
            <a:off x="8153400" y="5334000"/>
            <a:ext cx="911225" cy="89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296">
        <p:fade/>
      </p:transition>
    </mc:Choice>
    <mc:Fallback xmlns="">
      <p:transition spd="med" advTm="1012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Erection Phase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1295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1148477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Office </a:t>
            </a:r>
            <a:r>
              <a:rPr lang="en-US" dirty="0" smtClean="0"/>
              <a:t>Location</a:t>
            </a:r>
          </a:p>
          <a:p>
            <a:endParaRPr lang="en-US" dirty="0"/>
          </a:p>
          <a:p>
            <a:r>
              <a:rPr lang="en-US" dirty="0" smtClean="0"/>
              <a:t>Crane Location</a:t>
            </a:r>
          </a:p>
          <a:p>
            <a:endParaRPr lang="en-US" dirty="0"/>
          </a:p>
          <a:p>
            <a:r>
              <a:rPr lang="en-US" dirty="0" smtClean="0"/>
              <a:t>Safety</a:t>
            </a:r>
          </a:p>
          <a:p>
            <a:endParaRPr lang="en-US" dirty="0"/>
          </a:p>
          <a:p>
            <a:r>
              <a:rPr lang="en-US" dirty="0" smtClean="0"/>
              <a:t>Electric Bus Lines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7" y="1077328"/>
            <a:ext cx="5727233" cy="409374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64040" y="4038600"/>
            <a:ext cx="2587920" cy="2337202"/>
            <a:chOff x="5946480" y="4046240"/>
            <a:chExt cx="2587920" cy="233720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480" y="4046240"/>
              <a:ext cx="2587920" cy="233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52" t="65574" r="2078" b="3785"/>
            <a:stretch/>
          </p:blipFill>
          <p:spPr bwMode="auto">
            <a:xfrm>
              <a:off x="7620000" y="5626100"/>
              <a:ext cx="914400" cy="757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Isosceles Triangle 9"/>
          <p:cNvSpPr/>
          <p:nvPr/>
        </p:nvSpPr>
        <p:spPr>
          <a:xfrm rot="9785794">
            <a:off x="6867271" y="5523724"/>
            <a:ext cx="534132" cy="1047632"/>
          </a:xfrm>
          <a:prstGeom prst="triangle">
            <a:avLst>
              <a:gd name="adj" fmla="val 52028"/>
            </a:avLst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6" name="Rectangle 15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 smtClean="0">
                  <a:solidFill>
                    <a:schemeClr val="tx1"/>
                  </a:solidFill>
                </a:rPr>
                <a:t>Phasing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Daylight  |  Double Façade  |  Raised Floor  |  Gravity  |  Lateral  |  Photovoltaic  |  CHP  |  Algae  |  Results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9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0" name="Moon 19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" descr="http://squawk1200.files.wordpress.com/2011/06/compass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5615">
            <a:off x="8153400" y="5334000"/>
            <a:ext cx="911225" cy="89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141">
        <p:fade/>
      </p:transition>
    </mc:Choice>
    <mc:Fallback xmlns="">
      <p:transition spd="med" advTm="581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r>
              <a:rPr lang="en-US" sz="4400" dirty="0" smtClean="0"/>
              <a:t>Systems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Photovoltaic  |  CHP  |  Algae  |  Results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0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1" name="Moon 1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06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00">
        <p:fade/>
      </p:transition>
    </mc:Choice>
    <mc:Fallback xmlns="">
      <p:transition spd="med" advTm="39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r>
              <a:rPr lang="en-US" sz="4400" dirty="0" smtClean="0"/>
              <a:t>Daylight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 smtClean="0">
                  <a:solidFill>
                    <a:schemeClr val="tx1"/>
                  </a:solidFill>
                </a:rPr>
                <a:t>Daylight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Double Façade  |  Raised Floor  |  Gravity  |  Lateral  |  Photovoltaic  |  CHP  |  Algae  |  Results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0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1" name="Moon 1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60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60">
        <p:fade/>
      </p:transition>
    </mc:Choice>
    <mc:Fallback xmlns="">
      <p:transition spd="med" advTm="29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-1"/>
          <a:stretch/>
        </p:blipFill>
        <p:spPr>
          <a:xfrm>
            <a:off x="226016" y="1179730"/>
            <a:ext cx="5107984" cy="5223807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457200" y="208448"/>
            <a:ext cx="8229600" cy="6297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Typical Office Layout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8" b="3209"/>
          <a:stretch/>
        </p:blipFill>
        <p:spPr bwMode="auto">
          <a:xfrm>
            <a:off x="5495183" y="3518567"/>
            <a:ext cx="3267213" cy="169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38" name="Rectangle 3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 smtClean="0">
                  <a:solidFill>
                    <a:schemeClr val="tx1"/>
                  </a:solidFill>
                </a:rPr>
                <a:t>Daylight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Double Façade  |  Raised Floor  |  Gravity  |  Lateral  |  Photovoltaic  |  CHP  |  Algae  |  Results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41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42" name="Moon 41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3" name="Picture 2" descr="http://squawk1200.files.wordpress.com/2011/06/compass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3806">
            <a:off x="207497" y="107011"/>
            <a:ext cx="1165584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2" name="Group 2051"/>
          <p:cNvGrpSpPr/>
          <p:nvPr/>
        </p:nvGrpSpPr>
        <p:grpSpPr>
          <a:xfrm>
            <a:off x="1530039" y="1775727"/>
            <a:ext cx="7556811" cy="2796273"/>
            <a:chOff x="1530039" y="1775727"/>
            <a:chExt cx="7556811" cy="2796273"/>
          </a:xfrm>
        </p:grpSpPr>
        <p:sp>
          <p:nvSpPr>
            <p:cNvPr id="9" name="TextBox 8"/>
            <p:cNvSpPr txBox="1"/>
            <p:nvPr/>
          </p:nvSpPr>
          <p:spPr>
            <a:xfrm>
              <a:off x="5229987" y="1775727"/>
              <a:ext cx="38568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rgbClr val="00B0F0"/>
                  </a:solidFill>
                </a:rPr>
                <a:t>Clear Glass Walls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530039" y="2971800"/>
              <a:ext cx="0" cy="160020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3" name="Group 2052"/>
          <p:cNvGrpSpPr/>
          <p:nvPr/>
        </p:nvGrpSpPr>
        <p:grpSpPr>
          <a:xfrm>
            <a:off x="3103858" y="1184790"/>
            <a:ext cx="5953364" cy="5207853"/>
            <a:chOff x="3103858" y="1184790"/>
            <a:chExt cx="5953364" cy="5207853"/>
          </a:xfrm>
        </p:grpSpPr>
        <p:sp>
          <p:nvSpPr>
            <p:cNvPr id="35" name="TextBox 34"/>
            <p:cNvSpPr txBox="1"/>
            <p:nvPr/>
          </p:nvSpPr>
          <p:spPr>
            <a:xfrm>
              <a:off x="5200359" y="1184790"/>
              <a:ext cx="3856863" cy="46166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1"/>
              <a:r>
                <a:rPr lang="en-US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Frosted Glass Walls</a:t>
              </a:r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876800" y="1646455"/>
              <a:ext cx="0" cy="72021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62350" y="1617880"/>
              <a:ext cx="1314450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57750" y="4715144"/>
              <a:ext cx="0" cy="1255661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124200" y="5970805"/>
              <a:ext cx="1752600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103858" y="5970805"/>
              <a:ext cx="0" cy="42183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1" name="Group 2050"/>
          <p:cNvGrpSpPr/>
          <p:nvPr/>
        </p:nvGrpSpPr>
        <p:grpSpPr>
          <a:xfrm>
            <a:off x="1606239" y="1228130"/>
            <a:ext cx="7480611" cy="3986986"/>
            <a:chOff x="1606239" y="1228130"/>
            <a:chExt cx="7480611" cy="3986986"/>
          </a:xfrm>
        </p:grpSpPr>
        <p:sp>
          <p:nvSpPr>
            <p:cNvPr id="56" name="TextBox 55"/>
            <p:cNvSpPr txBox="1"/>
            <p:nvPr/>
          </p:nvSpPr>
          <p:spPr>
            <a:xfrm>
              <a:off x="5229987" y="2366665"/>
              <a:ext cx="38568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rgbClr val="00B050"/>
                  </a:solidFill>
                </a:rPr>
                <a:t>Half Height Walls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606239" y="1228130"/>
              <a:ext cx="0" cy="54759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286000" y="1228130"/>
              <a:ext cx="0" cy="54759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780008" y="1228130"/>
              <a:ext cx="0" cy="54759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561058" y="4800600"/>
              <a:ext cx="1292" cy="4145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124200" y="5215116"/>
              <a:ext cx="43815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9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545">
        <p:fade/>
      </p:transition>
    </mc:Choice>
    <mc:Fallback xmlns="">
      <p:transition spd="med" advTm="445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-1"/>
          <a:stretch/>
        </p:blipFill>
        <p:spPr>
          <a:xfrm>
            <a:off x="226016" y="1179730"/>
            <a:ext cx="5107984" cy="52238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371600"/>
            <a:ext cx="381000" cy="1447800"/>
          </a:xfrm>
          <a:prstGeom prst="rect">
            <a:avLst/>
          </a:prstGeom>
          <a:solidFill>
            <a:srgbClr val="FF0000">
              <a:alpha val="30196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1371600"/>
            <a:ext cx="381000" cy="1447800"/>
          </a:xfrm>
          <a:prstGeom prst="rect">
            <a:avLst/>
          </a:prstGeom>
          <a:solidFill>
            <a:srgbClr val="92D050">
              <a:alpha val="30196"/>
            </a:srgb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1854681"/>
            <a:ext cx="2895600" cy="964719"/>
          </a:xfrm>
          <a:prstGeom prst="rect">
            <a:avLst/>
          </a:prstGeom>
          <a:solidFill>
            <a:srgbClr val="000000">
              <a:alpha val="6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Non-Dimmed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3056626"/>
            <a:ext cx="381000" cy="1447800"/>
          </a:xfrm>
          <a:prstGeom prst="rect">
            <a:avLst/>
          </a:prstGeom>
          <a:solidFill>
            <a:srgbClr val="D16349">
              <a:alpha val="30196"/>
            </a:srgb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3056626"/>
            <a:ext cx="381000" cy="1447800"/>
          </a:xfrm>
          <a:prstGeom prst="rect">
            <a:avLst/>
          </a:prstGeom>
          <a:solidFill>
            <a:srgbClr val="00B050">
              <a:alpha val="30196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4771846"/>
            <a:ext cx="381000" cy="1447800"/>
          </a:xfrm>
          <a:prstGeom prst="rect">
            <a:avLst/>
          </a:prstGeom>
          <a:solidFill>
            <a:srgbClr val="FFFFFF">
              <a:alpha val="3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4771846"/>
            <a:ext cx="381000" cy="1447800"/>
          </a:xfrm>
          <a:prstGeom prst="rect">
            <a:avLst/>
          </a:prstGeom>
          <a:solidFill>
            <a:srgbClr val="00B0F0">
              <a:alpha val="30196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5332561"/>
            <a:ext cx="1219200" cy="887085"/>
          </a:xfrm>
          <a:prstGeom prst="rect">
            <a:avLst/>
          </a:prstGeom>
          <a:solidFill>
            <a:srgbClr val="8C7B70">
              <a:alpha val="30196"/>
            </a:srgb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71000" y="4876800"/>
            <a:ext cx="1656273" cy="911523"/>
          </a:xfrm>
          <a:prstGeom prst="rect">
            <a:avLst/>
          </a:prstGeom>
          <a:solidFill>
            <a:srgbClr val="000000">
              <a:alpha val="6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Non-Dimmed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23950" y="2492497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6750" y="2505075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11189" y="3650412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3989" y="3662990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36711" y="4804019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9511" y="4816597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49894" y="5332561"/>
            <a:ext cx="260228" cy="2602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208448"/>
            <a:ext cx="8229600" cy="6297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Energy Use Reduction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791200" y="1143000"/>
            <a:ext cx="2468917" cy="2708687"/>
            <a:chOff x="-47724" y="2281535"/>
            <a:chExt cx="2921174" cy="3204865"/>
          </a:xfrm>
        </p:grpSpPr>
        <p:sp>
          <p:nvSpPr>
            <p:cNvPr id="24" name="TextBox 23"/>
            <p:cNvSpPr txBox="1"/>
            <p:nvPr/>
          </p:nvSpPr>
          <p:spPr>
            <a:xfrm>
              <a:off x="-47724" y="2281535"/>
              <a:ext cx="2851301" cy="400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a typeface="Kozuka Gothic Pro L" pitchFamily="34" charset="-128"/>
                </a:rPr>
                <a:t>Vacancy Sensing</a:t>
              </a:r>
            </a:p>
          </p:txBody>
        </p:sp>
        <p:pic>
          <p:nvPicPr>
            <p:cNvPr id="25" name="Picture 2" descr="http://www.xma.co.uk/images/services/empty-office_from-microsoft_j0423076.jpg?sfvrsn=0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5" r="14850"/>
            <a:stretch/>
          </p:blipFill>
          <p:spPr bwMode="auto">
            <a:xfrm>
              <a:off x="130250" y="2743200"/>
              <a:ext cx="2743200" cy="2743200"/>
            </a:xfrm>
            <a:prstGeom prst="rect">
              <a:avLst/>
            </a:prstGeom>
            <a:noFill/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5791200" y="3883415"/>
            <a:ext cx="2454194" cy="2593585"/>
            <a:chOff x="6018298" y="2363957"/>
            <a:chExt cx="2954631" cy="3122443"/>
          </a:xfrm>
        </p:grpSpPr>
        <p:pic>
          <p:nvPicPr>
            <p:cNvPr id="27" name="Picture 6" descr="http://img2.timeinc.net/health/images/slides/dimmer-switch-400x400.jp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729" y="2766204"/>
              <a:ext cx="2743200" cy="2720196"/>
            </a:xfrm>
            <a:prstGeom prst="rect">
              <a:avLst/>
            </a:prstGeom>
            <a:noFill/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018298" y="2363957"/>
              <a:ext cx="2851302" cy="407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a typeface="Kozuka Gothic Pro L" pitchFamily="34" charset="-128"/>
                </a:rPr>
                <a:t>Light Level Tuning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70146" y="879167"/>
            <a:ext cx="2409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Kozuka Gothic Pro L" pitchFamily="34" charset="-128"/>
              </a:rPr>
              <a:t>Daylight Harvesting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31" name="Rectangle 30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 smtClean="0">
                  <a:solidFill>
                    <a:schemeClr val="tx1"/>
                  </a:solidFill>
                </a:rPr>
                <a:t>Daylight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Double Façade  |  Raised Floor  |  Gravity  |  Lateral  |  Photovoltaic  |  CHP  |  Algae  |  Results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34" name="Title 1">
              <a:hlinkClick r:id="rId6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35" name="Moon 34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05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919">
        <p:fade/>
      </p:transition>
    </mc:Choice>
    <mc:Fallback xmlns="">
      <p:transition spd="med" advTm="53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08" y="1198112"/>
            <a:ext cx="4916192" cy="52183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-1"/>
          <a:stretch/>
        </p:blipFill>
        <p:spPr>
          <a:xfrm>
            <a:off x="228600" y="1179730"/>
            <a:ext cx="5107984" cy="5223807"/>
          </a:xfrm>
          <a:prstGeom prst="rect">
            <a:avLst/>
          </a:prstGeom>
          <a:ln>
            <a:noFill/>
          </a:ln>
        </p:spPr>
      </p:pic>
      <p:sp>
        <p:nvSpPr>
          <p:cNvPr id="69" name="TextBox 68"/>
          <p:cNvSpPr txBox="1"/>
          <p:nvPr/>
        </p:nvSpPr>
        <p:spPr>
          <a:xfrm>
            <a:off x="5770452" y="4494785"/>
            <a:ext cx="2409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Kozuka Gothic Pro L" pitchFamily="34" charset="-128"/>
              </a:rPr>
              <a:t>Vacancy Sensing</a:t>
            </a:r>
          </a:p>
          <a:p>
            <a:pPr fontAlgn="b"/>
            <a:r>
              <a:rPr lang="en-US" sz="1200" dirty="0" smtClean="0">
                <a:ea typeface="Kozuka Gothic Pro L" pitchFamily="34" charset="-128"/>
              </a:rPr>
              <a:t>turning </a:t>
            </a:r>
            <a:r>
              <a:rPr lang="en-US" sz="1200" dirty="0">
                <a:ea typeface="Kozuka Gothic Pro L" pitchFamily="34" charset="-128"/>
              </a:rPr>
              <a:t>off lights in </a:t>
            </a:r>
            <a:r>
              <a:rPr lang="en-US" sz="1200" dirty="0" smtClean="0">
                <a:ea typeface="Kozuka Gothic Pro L" pitchFamily="34" charset="-128"/>
              </a:rPr>
              <a:t/>
            </a:r>
            <a:br>
              <a:rPr lang="en-US" sz="1200" dirty="0" smtClean="0">
                <a:ea typeface="Kozuka Gothic Pro L" pitchFamily="34" charset="-128"/>
              </a:rPr>
            </a:br>
            <a:r>
              <a:rPr lang="en-US" sz="1200" dirty="0" smtClean="0">
                <a:ea typeface="Kozuka Gothic Pro L" pitchFamily="34" charset="-128"/>
              </a:rPr>
              <a:t>unoccupied spaces</a:t>
            </a:r>
          </a:p>
          <a:p>
            <a:pPr fontAlgn="b"/>
            <a:endParaRPr lang="en-US" sz="1200" b="1" dirty="0">
              <a:solidFill>
                <a:schemeClr val="accent5">
                  <a:lumMod val="60000"/>
                  <a:lumOff val="40000"/>
                </a:schemeClr>
              </a:solidFill>
              <a:ea typeface="Kozuka Gothic Pro L" pitchFamily="34" charset="-128"/>
            </a:endParaRPr>
          </a:p>
          <a:p>
            <a:pPr fontAlgn="b"/>
            <a:r>
              <a:rPr lang="en-U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Kozuka Gothic Pro L" pitchFamily="34" charset="-128"/>
              </a:rPr>
              <a:t>29,000 kWhr</a:t>
            </a:r>
            <a:endParaRPr lang="en-US" sz="1600" b="1" dirty="0" smtClean="0">
              <a:solidFill>
                <a:schemeClr val="accent5">
                  <a:lumMod val="60000"/>
                  <a:lumOff val="40000"/>
                </a:schemeClr>
              </a:solidFill>
              <a:ea typeface="Kozuka Gothic Pro L" pitchFamily="34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70452" y="3395720"/>
            <a:ext cx="23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Kozuka Gothic Pro L" pitchFamily="34" charset="-128"/>
              </a:rPr>
              <a:t>Light Level Tuning</a:t>
            </a:r>
            <a:endParaRPr lang="en-US" sz="1600" dirty="0">
              <a:solidFill>
                <a:schemeClr val="accent3">
                  <a:lumMod val="20000"/>
                  <a:lumOff val="80000"/>
                </a:schemeClr>
              </a:solidFill>
              <a:ea typeface="Kozuka Gothic Pro L" pitchFamily="34" charset="-128"/>
            </a:endParaRPr>
          </a:p>
          <a:p>
            <a:r>
              <a:rPr lang="en-US" sz="1200" dirty="0" smtClean="0">
                <a:ea typeface="Kozuka Gothic Pro L" pitchFamily="34" charset="-128"/>
              </a:rPr>
              <a:t>continually </a:t>
            </a:r>
            <a:r>
              <a:rPr lang="en-US" sz="1200" dirty="0">
                <a:ea typeface="Kozuka Gothic Pro L" pitchFamily="34" charset="-128"/>
              </a:rPr>
              <a:t>reducing </a:t>
            </a:r>
            <a:r>
              <a:rPr lang="en-US" sz="1200" dirty="0" smtClean="0">
                <a:ea typeface="Kozuka Gothic Pro L" pitchFamily="34" charset="-128"/>
              </a:rPr>
              <a:t>lighting output</a:t>
            </a:r>
            <a:r>
              <a:rPr lang="en-US" sz="1200" dirty="0">
                <a:ea typeface="Kozuka Gothic Pro L" pitchFamily="34" charset="-128"/>
              </a:rPr>
              <a:t>, until it is too </a:t>
            </a:r>
            <a:r>
              <a:rPr lang="en-US" sz="1200" dirty="0" smtClean="0">
                <a:ea typeface="Kozuka Gothic Pro L" pitchFamily="34" charset="-128"/>
              </a:rPr>
              <a:t>low</a:t>
            </a:r>
          </a:p>
          <a:p>
            <a:endParaRPr lang="en-US" sz="1200" b="1" dirty="0">
              <a:solidFill>
                <a:schemeClr val="accent5">
                  <a:lumMod val="60000"/>
                  <a:lumOff val="40000"/>
                </a:schemeClr>
              </a:solidFill>
              <a:ea typeface="Kozuka Gothic Pro L" pitchFamily="34" charset="-128"/>
            </a:endParaRPr>
          </a:p>
          <a:p>
            <a:r>
              <a:rPr lang="en-U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Kozuka Gothic Pro L" pitchFamily="34" charset="-128"/>
              </a:rPr>
              <a:t>24,700 kWhr</a:t>
            </a:r>
            <a:endParaRPr lang="en-US" sz="1600" b="1" dirty="0" smtClean="0">
              <a:solidFill>
                <a:schemeClr val="accent5">
                  <a:lumMod val="60000"/>
                  <a:lumOff val="40000"/>
                </a:schemeClr>
              </a:solidFill>
              <a:ea typeface="Kozuka Gothic Pro L" pitchFamily="34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70452" y="2287725"/>
            <a:ext cx="2409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Kozuka Gothic Pro L" pitchFamily="34" charset="-128"/>
              </a:rPr>
              <a:t>Daylight Harvesting</a:t>
            </a:r>
            <a:endParaRPr lang="en-US" sz="1600" dirty="0">
              <a:solidFill>
                <a:schemeClr val="accent3">
                  <a:lumMod val="20000"/>
                  <a:lumOff val="80000"/>
                </a:schemeClr>
              </a:solidFill>
              <a:ea typeface="Kozuka Gothic Pro L" pitchFamily="34" charset="-128"/>
            </a:endParaRPr>
          </a:p>
          <a:p>
            <a:pPr fontAlgn="b"/>
            <a:r>
              <a:rPr lang="en-US" sz="1200" dirty="0" smtClean="0">
                <a:ea typeface="Kozuka Gothic Pro L" pitchFamily="34" charset="-128"/>
              </a:rPr>
              <a:t>dimming </a:t>
            </a:r>
            <a:r>
              <a:rPr lang="en-US" sz="1200" dirty="0">
                <a:ea typeface="Kozuka Gothic Pro L" pitchFamily="34" charset="-128"/>
              </a:rPr>
              <a:t>38 fixtures to </a:t>
            </a:r>
            <a:r>
              <a:rPr lang="en-US" sz="1200" dirty="0" smtClean="0">
                <a:ea typeface="Kozuka Gothic Pro L" pitchFamily="34" charset="-128"/>
              </a:rPr>
              <a:t>an average </a:t>
            </a:r>
            <a:r>
              <a:rPr lang="en-US" sz="1200" dirty="0">
                <a:ea typeface="Kozuka Gothic Pro L" pitchFamily="34" charset="-128"/>
              </a:rPr>
              <a:t>level of </a:t>
            </a:r>
            <a:r>
              <a:rPr lang="en-US" sz="1200" dirty="0" smtClean="0">
                <a:ea typeface="Kozuka Gothic Pro L" pitchFamily="34" charset="-128"/>
              </a:rPr>
              <a:t>24%</a:t>
            </a:r>
          </a:p>
          <a:p>
            <a:pPr fontAlgn="b"/>
            <a:endParaRPr lang="en-US" sz="1200" b="1" dirty="0">
              <a:solidFill>
                <a:schemeClr val="accent5">
                  <a:lumMod val="60000"/>
                  <a:lumOff val="40000"/>
                </a:schemeClr>
              </a:solidFill>
              <a:ea typeface="Kozuka Gothic Pro L" pitchFamily="34" charset="-128"/>
            </a:endParaRPr>
          </a:p>
          <a:p>
            <a:pPr fontAlgn="b"/>
            <a:r>
              <a:rPr lang="en-U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Kozuka Gothic Pro L" pitchFamily="34" charset="-128"/>
              </a:rPr>
              <a:t>98,300 kWhr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70452" y="1179729"/>
            <a:ext cx="2409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Kozuka Gothic Pro L" pitchFamily="34" charset="-128"/>
              </a:rPr>
              <a:t>LPD Reduction</a:t>
            </a:r>
          </a:p>
          <a:p>
            <a:pPr fontAlgn="b"/>
            <a:r>
              <a:rPr lang="en-US" sz="1200" dirty="0" smtClean="0">
                <a:ea typeface="Kozuka Gothic Pro L" pitchFamily="34" charset="-128"/>
              </a:rPr>
              <a:t>0.67 W/ft</a:t>
            </a:r>
            <a:r>
              <a:rPr lang="en-US" sz="1200" baseline="30000" dirty="0" smtClean="0">
                <a:ea typeface="Kozuka Gothic Pro L" pitchFamily="34" charset="-128"/>
              </a:rPr>
              <a:t>2</a:t>
            </a:r>
            <a:r>
              <a:rPr lang="en-US" sz="1200" dirty="0" smtClean="0">
                <a:ea typeface="Kozuka Gothic Pro L" pitchFamily="34" charset="-128"/>
              </a:rPr>
              <a:t> out of 0.9 allowable, 36% reduction</a:t>
            </a:r>
            <a:endParaRPr lang="en-US" sz="1200" dirty="0">
              <a:ea typeface="Kozuka Gothic Pro L" pitchFamily="34" charset="-128"/>
            </a:endParaRPr>
          </a:p>
          <a:p>
            <a:pPr fontAlgn="b"/>
            <a:endParaRPr lang="en-US" sz="1200" b="1" dirty="0" smtClean="0">
              <a:solidFill>
                <a:schemeClr val="accent5">
                  <a:lumMod val="60000"/>
                  <a:lumOff val="40000"/>
                </a:schemeClr>
              </a:solidFill>
              <a:ea typeface="Kozuka Gothic Pro L" pitchFamily="34" charset="-128"/>
            </a:endParaRPr>
          </a:p>
          <a:p>
            <a:pPr fontAlgn="b"/>
            <a:r>
              <a:rPr lang="en-U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Kozuka Gothic Pro L" pitchFamily="34" charset="-128"/>
              </a:rPr>
              <a:t>191,360 kWhr</a:t>
            </a:r>
            <a:endParaRPr lang="en-US" sz="1100" b="1" dirty="0">
              <a:solidFill>
                <a:schemeClr val="accent5">
                  <a:lumMod val="60000"/>
                  <a:lumOff val="40000"/>
                </a:schemeClr>
              </a:solidFill>
              <a:ea typeface="Kozuka Gothic Pro L" pitchFamily="34" charset="-12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65800" y="5604862"/>
            <a:ext cx="373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Kozuka Gothic Pro L" pitchFamily="34" charset="-128"/>
              </a:rPr>
              <a:t>Total</a:t>
            </a:r>
          </a:p>
          <a:p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Kozuka Gothic Pro L" pitchFamily="34" charset="-128"/>
              </a:rPr>
              <a:t>383,814 kWhr</a:t>
            </a: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  <a:ea typeface="Kozuka Gothic Pro L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4" name="Rectangle 13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 smtClean="0">
                  <a:solidFill>
                    <a:schemeClr val="tx1"/>
                  </a:solidFill>
                </a:rPr>
                <a:t>Daylight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Double Façade  |  Raised Floor  |  Gravity  |  Lateral  |  Photovoltaic  |  CHP  |  Algae  |  Results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7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8" name="Moon 17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457200" y="208448"/>
            <a:ext cx="8229600" cy="6297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Energy Savings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1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439">
        <p:fade/>
      </p:transition>
    </mc:Choice>
    <mc:Fallback xmlns="">
      <p:transition spd="med" advTm="514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70" grpId="0" build="p"/>
      <p:bldP spid="71" grpId="0" build="p"/>
      <p:bldP spid="72" grpId="0" build="p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r>
              <a:rPr lang="en-US" sz="4400" dirty="0" smtClean="0"/>
              <a:t>Double Façade</a:t>
            </a:r>
            <a:br>
              <a:rPr lang="en-US" sz="4400" dirty="0" smtClean="0"/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~$13 M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</a:t>
              </a:r>
              <a:r>
                <a:rPr lang="en-US" sz="1200" dirty="0" smtClean="0">
                  <a:solidFill>
                    <a:schemeClr val="tx1"/>
                  </a:solidFill>
                </a:rPr>
                <a:t>Double Façade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Raised Floor  |  Gravity  |  Lateral  |  Photovoltaic  |  CHP  |  Algae  |  Results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0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1" name="Moon 1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60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53">
        <p:fade/>
      </p:transition>
    </mc:Choice>
    <mc:Fallback xmlns="">
      <p:transition spd="med" advTm="67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</a:t>
            </a:r>
            <a:r>
              <a:rPr lang="en-US" dirty="0"/>
              <a:t>Façade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40204"/>
              </p:ext>
            </p:extLst>
          </p:nvPr>
        </p:nvGraphicFramePr>
        <p:xfrm>
          <a:off x="685800" y="1752600"/>
          <a:ext cx="4953000" cy="2743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564"/>
                <a:gridCol w="2941436"/>
              </a:tblGrid>
              <a:tr h="524985">
                <a:tc gridSpan="2">
                  <a:txBody>
                    <a:bodyPr/>
                    <a:lstStyle/>
                    <a:p>
                      <a:pPr marL="914400" marR="0" indent="-9144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effectLst/>
                        </a:rPr>
                        <a:t>Summer </a:t>
                      </a: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</a:rPr>
                        <a:t>Conditions </a:t>
                      </a:r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effectLst/>
                        </a:rPr>
                        <a:t>(&gt;74</a:t>
                      </a:r>
                      <a:r>
                        <a:rPr lang="en-US" sz="2400" u="non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400" u="none" dirty="0" smtClean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3262"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Window Layer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indent="-9144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Action</a:t>
                      </a:r>
                      <a:endParaRPr lang="en-US" sz="1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24985"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>
                          <a:solidFill>
                            <a:schemeClr val="tx1"/>
                          </a:solidFill>
                          <a:effectLst/>
                        </a:rPr>
                        <a:t>Outer </a:t>
                      </a:r>
                      <a:endParaRPr lang="en-US" sz="18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Open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24985"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>
                          <a:solidFill>
                            <a:schemeClr val="tx1"/>
                          </a:solidFill>
                          <a:effectLst/>
                        </a:rPr>
                        <a:t>Plenum</a:t>
                      </a:r>
                      <a:endParaRPr lang="en-US" sz="18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Opens when plenum &gt;85</a:t>
                      </a:r>
                      <a:r>
                        <a:rPr lang="en-US" sz="1800" u="none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24985"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Inner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Closed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2" name="Rectangle 11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</a:t>
              </a:r>
              <a:r>
                <a:rPr lang="en-US" sz="1200" dirty="0" smtClean="0">
                  <a:solidFill>
                    <a:schemeClr val="tx1"/>
                  </a:solidFill>
                </a:rPr>
                <a:t>Double Façade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Raised Floor  |  Gravity  |  Lateral  |  Photovoltaic  |  CHP  |  Algae  |  Results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7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8" name="Moon 17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Up Arrow 35"/>
          <p:cNvSpPr/>
          <p:nvPr/>
        </p:nvSpPr>
        <p:spPr>
          <a:xfrm>
            <a:off x="7222769" y="833028"/>
            <a:ext cx="168744" cy="4774832"/>
          </a:xfrm>
          <a:prstGeom prst="upArrow">
            <a:avLst/>
          </a:prstGeom>
          <a:gradFill>
            <a:gsLst>
              <a:gs pos="24000">
                <a:srgbClr val="C00000">
                  <a:alpha val="8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7397016" y="4862029"/>
            <a:ext cx="677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230222" y="4824639"/>
            <a:ext cx="0" cy="7732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387833" y="3921512"/>
            <a:ext cx="0" cy="1676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00191" y="3679830"/>
            <a:ext cx="677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384250" y="3921512"/>
            <a:ext cx="677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397016" y="4685378"/>
            <a:ext cx="677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40658" y="3683208"/>
            <a:ext cx="0" cy="102130"/>
          </a:xfrm>
          <a:prstGeom prst="line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40658" y="3802360"/>
            <a:ext cx="0" cy="102130"/>
          </a:xfrm>
          <a:prstGeom prst="line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40658" y="4665603"/>
            <a:ext cx="0" cy="102130"/>
          </a:xfrm>
          <a:prstGeom prst="line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91512" y="3673682"/>
            <a:ext cx="0" cy="2478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7241655" y="1037386"/>
            <a:ext cx="786888" cy="2635652"/>
            <a:chOff x="3124200" y="381000"/>
            <a:chExt cx="2547256" cy="6019800"/>
          </a:xfrm>
        </p:grpSpPr>
        <p:grpSp>
          <p:nvGrpSpPr>
            <p:cNvPr id="61" name="Group 60"/>
            <p:cNvGrpSpPr/>
            <p:nvPr/>
          </p:nvGrpSpPr>
          <p:grpSpPr>
            <a:xfrm>
              <a:off x="3124200" y="381000"/>
              <a:ext cx="2547256" cy="6019800"/>
              <a:chOff x="674914" y="228600"/>
              <a:chExt cx="2547256" cy="60198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1143000" y="4103914"/>
                <a:ext cx="2057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7" name="Group 66"/>
              <p:cNvGrpSpPr/>
              <p:nvPr/>
            </p:nvGrpSpPr>
            <p:grpSpPr>
              <a:xfrm>
                <a:off x="674914" y="228600"/>
                <a:ext cx="2547256" cy="6019800"/>
                <a:chOff x="674914" y="228600"/>
                <a:chExt cx="2547256" cy="601980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685800" y="2286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674914" y="24384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143000" y="2286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153886" y="24384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164770" y="45720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143000" y="1905000"/>
                  <a:ext cx="2057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143000" y="2438400"/>
                  <a:ext cx="2057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164770" y="4572000"/>
                  <a:ext cx="2057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2" name="Straight Connector 61"/>
            <p:cNvCxnSpPr/>
            <p:nvPr/>
          </p:nvCxnSpPr>
          <p:spPr>
            <a:xfrm>
              <a:off x="3135086" y="20574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135086" y="23241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135086" y="4256314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135086" y="4523014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>
            <a:off x="7386254" y="1771365"/>
            <a:ext cx="3364" cy="2335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389422" y="2729674"/>
            <a:ext cx="3364" cy="2335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241838" y="4773574"/>
            <a:ext cx="0" cy="102130"/>
          </a:xfrm>
          <a:prstGeom prst="line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230222" y="2939059"/>
            <a:ext cx="0" cy="798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230222" y="3853425"/>
            <a:ext cx="0" cy="8666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Bent Arrow 95"/>
          <p:cNvSpPr/>
          <p:nvPr/>
        </p:nvSpPr>
        <p:spPr>
          <a:xfrm rot="16200000" flipV="1">
            <a:off x="6839306" y="1289588"/>
            <a:ext cx="333550" cy="830179"/>
          </a:xfrm>
          <a:prstGeom prst="bentArrow">
            <a:avLst>
              <a:gd name="adj1" fmla="val 25000"/>
              <a:gd name="adj2" fmla="val 25669"/>
              <a:gd name="adj3" fmla="val 25000"/>
              <a:gd name="adj4" fmla="val 43750"/>
            </a:avLst>
          </a:prstGeom>
          <a:gradFill>
            <a:gsLst>
              <a:gs pos="0">
                <a:srgbClr val="C00000">
                  <a:alpha val="98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Bent Arrow 96"/>
          <p:cNvSpPr/>
          <p:nvPr/>
        </p:nvSpPr>
        <p:spPr>
          <a:xfrm rot="10800000" flipV="1">
            <a:off x="7010402" y="1814604"/>
            <a:ext cx="333550" cy="912707"/>
          </a:xfrm>
          <a:prstGeom prst="bentArrow">
            <a:avLst>
              <a:gd name="adj1" fmla="val 25000"/>
              <a:gd name="adj2" fmla="val 25669"/>
              <a:gd name="adj3" fmla="val 25000"/>
              <a:gd name="adj4" fmla="val 43750"/>
            </a:avLst>
          </a:prstGeom>
          <a:gradFill>
            <a:gsLst>
              <a:gs pos="0">
                <a:srgbClr val="C00000">
                  <a:alpha val="98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Bent Arrow 93"/>
          <p:cNvSpPr/>
          <p:nvPr/>
        </p:nvSpPr>
        <p:spPr>
          <a:xfrm rot="16200000" flipV="1">
            <a:off x="6839305" y="2202296"/>
            <a:ext cx="333550" cy="830179"/>
          </a:xfrm>
          <a:prstGeom prst="bentArrow">
            <a:avLst>
              <a:gd name="adj1" fmla="val 25000"/>
              <a:gd name="adj2" fmla="val 25669"/>
              <a:gd name="adj3" fmla="val 25000"/>
              <a:gd name="adj4" fmla="val 43750"/>
            </a:avLst>
          </a:prstGeom>
          <a:gradFill>
            <a:gsLst>
              <a:gs pos="0">
                <a:srgbClr val="C00000">
                  <a:alpha val="98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Bent Arrow 94"/>
          <p:cNvSpPr/>
          <p:nvPr/>
        </p:nvSpPr>
        <p:spPr>
          <a:xfrm rot="10800000" flipV="1">
            <a:off x="7010401" y="2727312"/>
            <a:ext cx="333550" cy="830179"/>
          </a:xfrm>
          <a:prstGeom prst="bentArrow">
            <a:avLst>
              <a:gd name="adj1" fmla="val 25000"/>
              <a:gd name="adj2" fmla="val 25669"/>
              <a:gd name="adj3" fmla="val 25000"/>
              <a:gd name="adj4" fmla="val 43750"/>
            </a:avLst>
          </a:prstGeom>
          <a:gradFill>
            <a:gsLst>
              <a:gs pos="0">
                <a:srgbClr val="C00000">
                  <a:alpha val="98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Bent Arrow 91"/>
          <p:cNvSpPr/>
          <p:nvPr/>
        </p:nvSpPr>
        <p:spPr>
          <a:xfrm rot="16200000" flipV="1">
            <a:off x="6839305" y="3203473"/>
            <a:ext cx="333550" cy="830179"/>
          </a:xfrm>
          <a:prstGeom prst="bentArrow">
            <a:avLst>
              <a:gd name="adj1" fmla="val 25000"/>
              <a:gd name="adj2" fmla="val 25669"/>
              <a:gd name="adj3" fmla="val 25000"/>
              <a:gd name="adj4" fmla="val 43750"/>
            </a:avLst>
          </a:prstGeom>
          <a:gradFill>
            <a:gsLst>
              <a:gs pos="0">
                <a:srgbClr val="C00000">
                  <a:alpha val="98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Bent Arrow 92"/>
          <p:cNvSpPr/>
          <p:nvPr/>
        </p:nvSpPr>
        <p:spPr>
          <a:xfrm rot="10800000" flipV="1">
            <a:off x="7010401" y="3728489"/>
            <a:ext cx="333550" cy="830179"/>
          </a:xfrm>
          <a:prstGeom prst="bentArrow">
            <a:avLst>
              <a:gd name="adj1" fmla="val 25000"/>
              <a:gd name="adj2" fmla="val 25669"/>
              <a:gd name="adj3" fmla="val 25000"/>
              <a:gd name="adj4" fmla="val 43750"/>
            </a:avLst>
          </a:prstGeom>
          <a:gradFill>
            <a:gsLst>
              <a:gs pos="0">
                <a:srgbClr val="C00000">
                  <a:alpha val="98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Bent Arrow 90"/>
          <p:cNvSpPr/>
          <p:nvPr/>
        </p:nvSpPr>
        <p:spPr>
          <a:xfrm rot="16200000" flipV="1">
            <a:off x="6839305" y="4242716"/>
            <a:ext cx="333550" cy="830179"/>
          </a:xfrm>
          <a:prstGeom prst="bentArrow">
            <a:avLst>
              <a:gd name="adj1" fmla="val 25000"/>
              <a:gd name="adj2" fmla="val 25669"/>
              <a:gd name="adj3" fmla="val 25000"/>
              <a:gd name="adj4" fmla="val 43750"/>
            </a:avLst>
          </a:prstGeom>
          <a:gradFill>
            <a:gsLst>
              <a:gs pos="0">
                <a:srgbClr val="C00000">
                  <a:alpha val="98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Bent Arrow 89"/>
          <p:cNvSpPr/>
          <p:nvPr/>
        </p:nvSpPr>
        <p:spPr>
          <a:xfrm rot="10800000" flipV="1">
            <a:off x="7010401" y="4767732"/>
            <a:ext cx="333550" cy="830179"/>
          </a:xfrm>
          <a:prstGeom prst="bentArrow">
            <a:avLst>
              <a:gd name="adj1" fmla="val 25000"/>
              <a:gd name="adj2" fmla="val 25669"/>
              <a:gd name="adj3" fmla="val 25000"/>
              <a:gd name="adj4" fmla="val 43750"/>
            </a:avLst>
          </a:prstGeom>
          <a:gradFill>
            <a:gsLst>
              <a:gs pos="0">
                <a:srgbClr val="C00000">
                  <a:alpha val="98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501">
        <p:fade/>
      </p:transition>
    </mc:Choice>
    <mc:Fallback xmlns="">
      <p:transition spd="med" advTm="265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Façade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57387"/>
              </p:ext>
            </p:extLst>
          </p:nvPr>
        </p:nvGraphicFramePr>
        <p:xfrm>
          <a:off x="685800" y="1752600"/>
          <a:ext cx="4953000" cy="2743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564"/>
                <a:gridCol w="2941436"/>
              </a:tblGrid>
              <a:tr h="524985">
                <a:tc gridSpan="2">
                  <a:txBody>
                    <a:bodyPr/>
                    <a:lstStyle/>
                    <a:p>
                      <a:pPr marL="914400" marR="0" indent="-9144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</a:rPr>
                        <a:t>Winter Conditions (0-45 </a:t>
                      </a:r>
                      <a:r>
                        <a:rPr lang="en-US" sz="2400" u="none" baseline="30000" dirty="0" err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400" u="none" dirty="0" err="1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3262"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Window Layer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indent="-9144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Action</a:t>
                      </a:r>
                      <a:endParaRPr lang="en-US" sz="1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24985"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>
                          <a:solidFill>
                            <a:schemeClr val="tx1"/>
                          </a:solidFill>
                          <a:effectLst/>
                        </a:rPr>
                        <a:t>Outer </a:t>
                      </a:r>
                      <a:endParaRPr lang="en-US" sz="18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Closed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24985"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>
                          <a:solidFill>
                            <a:schemeClr val="tx1"/>
                          </a:solidFill>
                          <a:effectLst/>
                        </a:rPr>
                        <a:t>Plenum</a:t>
                      </a:r>
                      <a:endParaRPr lang="en-US" sz="18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Opens when plenum &gt;85</a:t>
                      </a:r>
                      <a:r>
                        <a:rPr lang="en-US" sz="1800" u="none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24985"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Inner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Opens when plenum &gt; 70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2" name="Rectangle 11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</a:t>
              </a:r>
              <a:r>
                <a:rPr lang="en-US" sz="1200" dirty="0" smtClean="0">
                  <a:solidFill>
                    <a:schemeClr val="tx1"/>
                  </a:solidFill>
                </a:rPr>
                <a:t>Double Façade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Raised Floor  |  Gravity  |  Lateral  |  Photovoltaic  |  CHP  |  Algae  |  Results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7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8" name="Moon 17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1" name="Straight Connector 90"/>
          <p:cNvCxnSpPr/>
          <p:nvPr/>
        </p:nvCxnSpPr>
        <p:spPr>
          <a:xfrm>
            <a:off x="7397016" y="4862029"/>
            <a:ext cx="677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387833" y="4862029"/>
            <a:ext cx="0" cy="735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389617" y="3673038"/>
            <a:ext cx="687582" cy="6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384250" y="3921512"/>
            <a:ext cx="677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241656" y="4685378"/>
            <a:ext cx="8323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7241655" y="1037386"/>
            <a:ext cx="786888" cy="4560526"/>
            <a:chOff x="674914" y="228600"/>
            <a:chExt cx="2547256" cy="10416191"/>
          </a:xfrm>
          <a:solidFill>
            <a:srgbClr val="0070C0"/>
          </a:solidFill>
        </p:grpSpPr>
        <p:cxnSp>
          <p:nvCxnSpPr>
            <p:cNvPr id="107" name="Straight Connector 106"/>
            <p:cNvCxnSpPr/>
            <p:nvPr/>
          </p:nvCxnSpPr>
          <p:spPr>
            <a:xfrm>
              <a:off x="1136512" y="4093767"/>
              <a:ext cx="2063888" cy="1014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8" name="Group 107"/>
            <p:cNvGrpSpPr/>
            <p:nvPr/>
          </p:nvGrpSpPr>
          <p:grpSpPr>
            <a:xfrm>
              <a:off x="674914" y="228600"/>
              <a:ext cx="2547256" cy="10416191"/>
              <a:chOff x="674914" y="228600"/>
              <a:chExt cx="2547256" cy="10416191"/>
            </a:xfrm>
            <a:grpFill/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674914" y="228600"/>
                <a:ext cx="3" cy="10416191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143000" y="228600"/>
                <a:ext cx="0" cy="16764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153886" y="2438400"/>
                <a:ext cx="0" cy="16764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1164770" y="4572000"/>
                <a:ext cx="0" cy="16764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674917" y="1905000"/>
                <a:ext cx="2525483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143000" y="2438400"/>
                <a:ext cx="205740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164770" y="4572000"/>
                <a:ext cx="205740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4" name="Straight Connector 123"/>
          <p:cNvCxnSpPr/>
          <p:nvPr/>
        </p:nvCxnSpPr>
        <p:spPr>
          <a:xfrm flipH="1">
            <a:off x="7392979" y="3921512"/>
            <a:ext cx="431" cy="7638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Bent Arrow 125"/>
          <p:cNvSpPr/>
          <p:nvPr/>
        </p:nvSpPr>
        <p:spPr>
          <a:xfrm rot="10800000" flipH="1" flipV="1">
            <a:off x="7267750" y="4708344"/>
            <a:ext cx="267794" cy="889568"/>
          </a:xfrm>
          <a:prstGeom prst="bentArrow">
            <a:avLst>
              <a:gd name="adj1" fmla="val 25000"/>
              <a:gd name="adj2" fmla="val 25669"/>
              <a:gd name="adj3" fmla="val 25000"/>
              <a:gd name="adj4" fmla="val 43750"/>
            </a:avLst>
          </a:prstGeom>
          <a:gradFill>
            <a:gsLst>
              <a:gs pos="0">
                <a:srgbClr val="C00000">
                  <a:alpha val="98000"/>
                </a:srgb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0" name="Bent Arrow 149"/>
          <p:cNvSpPr/>
          <p:nvPr/>
        </p:nvSpPr>
        <p:spPr>
          <a:xfrm rot="10800000" flipH="1" flipV="1">
            <a:off x="7267750" y="1829308"/>
            <a:ext cx="267794" cy="2856069"/>
          </a:xfrm>
          <a:prstGeom prst="bentArrow">
            <a:avLst>
              <a:gd name="adj1" fmla="val 25000"/>
              <a:gd name="adj2" fmla="val 25669"/>
              <a:gd name="adj3" fmla="val 25000"/>
              <a:gd name="adj4" fmla="val 43750"/>
            </a:avLst>
          </a:prstGeom>
          <a:gradFill>
            <a:gsLst>
              <a:gs pos="0">
                <a:srgbClr val="C00000">
                  <a:alpha val="98000"/>
                </a:srgb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Bent Arrow 148"/>
          <p:cNvSpPr/>
          <p:nvPr/>
        </p:nvSpPr>
        <p:spPr>
          <a:xfrm rot="10800000" flipH="1" flipV="1">
            <a:off x="7267750" y="2790262"/>
            <a:ext cx="267794" cy="1895116"/>
          </a:xfrm>
          <a:prstGeom prst="bentArrow">
            <a:avLst>
              <a:gd name="adj1" fmla="val 25000"/>
              <a:gd name="adj2" fmla="val 25669"/>
              <a:gd name="adj3" fmla="val 25000"/>
              <a:gd name="adj4" fmla="val 43750"/>
            </a:avLst>
          </a:prstGeom>
          <a:gradFill>
            <a:gsLst>
              <a:gs pos="0">
                <a:srgbClr val="C00000">
                  <a:alpha val="98000"/>
                </a:srgb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8" name="Bent Arrow 147"/>
          <p:cNvSpPr/>
          <p:nvPr/>
        </p:nvSpPr>
        <p:spPr>
          <a:xfrm rot="10800000" flipH="1" flipV="1">
            <a:off x="7267750" y="3783220"/>
            <a:ext cx="267794" cy="889568"/>
          </a:xfrm>
          <a:prstGeom prst="bentArrow">
            <a:avLst>
              <a:gd name="adj1" fmla="val 25000"/>
              <a:gd name="adj2" fmla="val 25669"/>
              <a:gd name="adj3" fmla="val 25000"/>
              <a:gd name="adj4" fmla="val 43750"/>
            </a:avLst>
          </a:prstGeom>
          <a:gradFill>
            <a:gsLst>
              <a:gs pos="0">
                <a:srgbClr val="C00000">
                  <a:alpha val="98000"/>
                </a:srgb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1" name="Bent Arrow 150"/>
          <p:cNvSpPr/>
          <p:nvPr/>
        </p:nvSpPr>
        <p:spPr>
          <a:xfrm rot="10800000" flipH="1" flipV="1">
            <a:off x="7267750" y="881797"/>
            <a:ext cx="267794" cy="889568"/>
          </a:xfrm>
          <a:prstGeom prst="bentArrow">
            <a:avLst>
              <a:gd name="adj1" fmla="val 25000"/>
              <a:gd name="adj2" fmla="val 25669"/>
              <a:gd name="adj3" fmla="val 25000"/>
              <a:gd name="adj4" fmla="val 43750"/>
            </a:avLst>
          </a:prstGeom>
          <a:gradFill>
            <a:gsLst>
              <a:gs pos="0">
                <a:srgbClr val="C00000">
                  <a:alpha val="98000"/>
                </a:srgb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  <a:scene3d>
            <a:camera prst="orthographicFront">
              <a:rot lat="0" lon="206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896">
        <p:fade/>
      </p:transition>
    </mc:Choice>
    <mc:Fallback xmlns="">
      <p:transition spd="med" advTm="308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4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5" name="Moon 4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Introduction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Phasing  |  Daylight  |  Double Façade  |  Raised Floor  |  Gravity  |  Lateral  |  Photovoltaic  |  CHP  |  Algae  |  Results </a:t>
              </a:r>
            </a:p>
          </p:txBody>
        </p:sp>
      </p:grpSp>
      <p:pic>
        <p:nvPicPr>
          <p:cNvPr id="2050" name="Picture 2" descr="http://www.socketsite.com/350%20Mission%20Render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1195" r="2258" b="1339"/>
          <a:stretch/>
        </p:blipFill>
        <p:spPr bwMode="auto">
          <a:xfrm>
            <a:off x="257175" y="1447800"/>
            <a:ext cx="2638425" cy="4848316"/>
          </a:xfrm>
          <a:prstGeom prst="rect">
            <a:avLst/>
          </a:prstGeom>
          <a:noFill/>
          <a:ln w="12700">
            <a:solidFill>
              <a:schemeClr val="accent3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1" y="1447799"/>
            <a:ext cx="350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30 Story Mixed-Use          High-Rise</a:t>
            </a:r>
          </a:p>
          <a:p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4 Story Lobby</a:t>
            </a:r>
          </a:p>
          <a:p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Restaurant</a:t>
            </a:r>
          </a:p>
          <a:p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Retail</a:t>
            </a:r>
          </a:p>
          <a:p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25 Office Floors</a:t>
            </a:r>
          </a:p>
          <a:p>
            <a:endParaRPr lang="en-US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4 Story Underground Parking Garage</a:t>
            </a: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San Francisco , CA</a:t>
            </a:r>
          </a:p>
          <a:p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350 Mission</a:t>
            </a:r>
            <a:endParaRPr lang="en-US" sz="3600" dirty="0">
              <a:latin typeface="Trajan Pro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0" y="1447800"/>
            <a:ext cx="2758999" cy="2390570"/>
            <a:chOff x="379412" y="1600200"/>
            <a:chExt cx="4402090" cy="425926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" r="1"/>
            <a:stretch/>
          </p:blipFill>
          <p:spPr bwMode="auto">
            <a:xfrm>
              <a:off x="379412" y="1600200"/>
              <a:ext cx="4402090" cy="4259263"/>
            </a:xfrm>
            <a:prstGeom prst="rect">
              <a:avLst/>
            </a:prstGeom>
            <a:noFill/>
            <a:ln w="12700">
              <a:solidFill>
                <a:schemeClr val="accent3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Oval 15"/>
            <p:cNvSpPr/>
            <p:nvPr/>
          </p:nvSpPr>
          <p:spPr>
            <a:xfrm rot="2053188">
              <a:off x="2148198" y="3254004"/>
              <a:ext cx="533400" cy="453231"/>
            </a:xfrm>
            <a:prstGeom prst="ellipse">
              <a:avLst/>
            </a:prstGeom>
            <a:solidFill>
              <a:srgbClr val="D16349">
                <a:alpha val="25098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0" y="4002314"/>
            <a:ext cx="2757628" cy="2246086"/>
            <a:chOff x="6096000" y="4002314"/>
            <a:chExt cx="2757628" cy="224608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65" r="1614" b="11136"/>
            <a:stretch/>
          </p:blipFill>
          <p:spPr bwMode="auto">
            <a:xfrm>
              <a:off x="6096000" y="4002314"/>
              <a:ext cx="2757628" cy="22460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924800" y="5334000"/>
              <a:ext cx="928828" cy="914400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squawk1200.files.wordpress.com/2011/06/compass2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45615">
              <a:off x="7924800" y="5334000"/>
              <a:ext cx="911225" cy="895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405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230">
        <p:fade/>
      </p:transition>
    </mc:Choice>
    <mc:Fallback xmlns="">
      <p:transition spd="med" advTm="392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Façade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374863"/>
              </p:ext>
            </p:extLst>
          </p:nvPr>
        </p:nvGraphicFramePr>
        <p:xfrm>
          <a:off x="685800" y="1752600"/>
          <a:ext cx="4953000" cy="2743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564"/>
                <a:gridCol w="2941436"/>
              </a:tblGrid>
              <a:tr h="524985">
                <a:tc gridSpan="2">
                  <a:txBody>
                    <a:bodyPr/>
                    <a:lstStyle/>
                    <a:p>
                      <a:pPr marL="914400" marR="0" indent="-9144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2000" u="none" dirty="0" smtClean="0">
                          <a:solidFill>
                            <a:schemeClr val="tx1"/>
                          </a:solidFill>
                          <a:effectLst/>
                        </a:rPr>
                        <a:t>Natural Ventilation Conditions (55-74</a:t>
                      </a:r>
                      <a:r>
                        <a:rPr lang="en-US" sz="2000" u="non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000" u="none" dirty="0" smtClean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3262"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Window Layer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indent="-9144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Action</a:t>
                      </a:r>
                      <a:endParaRPr lang="en-US" sz="1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24985"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>
                          <a:solidFill>
                            <a:schemeClr val="tx1"/>
                          </a:solidFill>
                          <a:effectLst/>
                        </a:rPr>
                        <a:t>Outer </a:t>
                      </a:r>
                      <a:endParaRPr lang="en-US" sz="1800" u="none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Open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24985"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Plenum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Opens when plenum &gt;85</a:t>
                      </a:r>
                      <a:r>
                        <a:rPr lang="en-US" sz="1800" u="none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24985"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</a:rPr>
                        <a:t>Inner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indent="-914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</a:rPr>
                        <a:t>Open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3" name="Rectangle 12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</a:t>
              </a:r>
              <a:r>
                <a:rPr lang="en-US" sz="1200" dirty="0" smtClean="0">
                  <a:solidFill>
                    <a:schemeClr val="tx1"/>
                  </a:solidFill>
                </a:rPr>
                <a:t>Double Façade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Raised Floor  |  Gravity  |  Lateral  |  Photovoltaic  |  CHP  |  Algae  |  Results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7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8" name="Moon 17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83045" y="1003300"/>
            <a:ext cx="1399742" cy="4643438"/>
            <a:chOff x="6695745" y="1193823"/>
            <a:chExt cx="1399742" cy="4643438"/>
          </a:xfrm>
        </p:grpSpPr>
        <p:grpSp>
          <p:nvGrpSpPr>
            <p:cNvPr id="40" name="Group 39"/>
            <p:cNvGrpSpPr/>
            <p:nvPr/>
          </p:nvGrpSpPr>
          <p:grpSpPr>
            <a:xfrm>
              <a:off x="7257287" y="3147835"/>
              <a:ext cx="838200" cy="2689426"/>
              <a:chOff x="674914" y="228600"/>
              <a:chExt cx="2547256" cy="60198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143000" y="4103914"/>
                <a:ext cx="2057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674914" y="228600"/>
                <a:ext cx="2547256" cy="6019800"/>
                <a:chOff x="674914" y="228600"/>
                <a:chExt cx="2547256" cy="6019800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685800" y="2286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674914" y="24384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685800" y="45720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143000" y="2286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153886" y="24384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164770" y="45720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143000" y="1905000"/>
                  <a:ext cx="2057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143000" y="2438400"/>
                  <a:ext cx="2057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164770" y="4572000"/>
                  <a:ext cx="2057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" name="Group 56"/>
            <p:cNvGrpSpPr/>
            <p:nvPr/>
          </p:nvGrpSpPr>
          <p:grpSpPr>
            <a:xfrm>
              <a:off x="7261501" y="1220409"/>
              <a:ext cx="786888" cy="1901673"/>
              <a:chOff x="674914" y="228600"/>
              <a:chExt cx="2547256" cy="43434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1143000" y="4103914"/>
                <a:ext cx="2057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674914" y="228600"/>
                <a:ext cx="2547256" cy="4343400"/>
                <a:chOff x="674914" y="228600"/>
                <a:chExt cx="2547256" cy="4343400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85800" y="2286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674914" y="24384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143000" y="2286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53886" y="2438400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143000" y="1905000"/>
                  <a:ext cx="2057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143000" y="2438400"/>
                  <a:ext cx="2057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164770" y="4572000"/>
                  <a:ext cx="2057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9" name="Right Arrow Callout 68"/>
            <p:cNvSpPr/>
            <p:nvPr/>
          </p:nvSpPr>
          <p:spPr>
            <a:xfrm>
              <a:off x="7286296" y="3629842"/>
              <a:ext cx="533400" cy="759619"/>
            </a:xfrm>
            <a:prstGeom prst="rightArrowCallout">
              <a:avLst>
                <a:gd name="adj1" fmla="val 25000"/>
                <a:gd name="adj2" fmla="val 17857"/>
                <a:gd name="adj3" fmla="val 25000"/>
                <a:gd name="adj4" fmla="val 1720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Callout 70"/>
            <p:cNvSpPr/>
            <p:nvPr/>
          </p:nvSpPr>
          <p:spPr>
            <a:xfrm>
              <a:off x="7286296" y="1709761"/>
              <a:ext cx="533400" cy="721272"/>
            </a:xfrm>
            <a:prstGeom prst="rightArrowCallout">
              <a:avLst>
                <a:gd name="adj1" fmla="val 25000"/>
                <a:gd name="adj2" fmla="val 17857"/>
                <a:gd name="adj3" fmla="val 25000"/>
                <a:gd name="adj4" fmla="val 1720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Callout 71"/>
            <p:cNvSpPr/>
            <p:nvPr/>
          </p:nvSpPr>
          <p:spPr>
            <a:xfrm>
              <a:off x="7286296" y="4389461"/>
              <a:ext cx="533400" cy="1178472"/>
            </a:xfrm>
            <a:prstGeom prst="rightArrowCallout">
              <a:avLst>
                <a:gd name="adj1" fmla="val 25000"/>
                <a:gd name="adj2" fmla="val 17857"/>
                <a:gd name="adj3" fmla="val 25000"/>
                <a:gd name="adj4" fmla="val 1720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279513" y="1193823"/>
              <a:ext cx="111125" cy="5207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755637" y="1995511"/>
              <a:ext cx="590551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711620" y="2943523"/>
              <a:ext cx="590551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95745" y="3933451"/>
              <a:ext cx="590551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761987" y="4902497"/>
              <a:ext cx="590551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7262049" y="4987155"/>
              <a:ext cx="0" cy="10213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257287" y="4885025"/>
              <a:ext cx="0" cy="10213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262049" y="4009651"/>
              <a:ext cx="0" cy="10213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257287" y="3907521"/>
              <a:ext cx="0" cy="10213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265631" y="3043272"/>
              <a:ext cx="0" cy="10213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260869" y="2941142"/>
              <a:ext cx="0" cy="10213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266811" y="2071711"/>
              <a:ext cx="0" cy="10213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262049" y="1969581"/>
              <a:ext cx="0" cy="102130"/>
            </a:xfrm>
            <a:prstGeom prst="line">
              <a:avLst/>
            </a:prstGeom>
            <a:ln w="19050">
              <a:solidFill>
                <a:schemeClr val="tx1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Right Arrow Callout 106"/>
            <p:cNvSpPr/>
            <p:nvPr/>
          </p:nvSpPr>
          <p:spPr>
            <a:xfrm>
              <a:off x="7286296" y="2431032"/>
              <a:ext cx="533400" cy="1198809"/>
            </a:xfrm>
            <a:prstGeom prst="rightArrowCallout">
              <a:avLst>
                <a:gd name="adj1" fmla="val 25000"/>
                <a:gd name="adj2" fmla="val 17857"/>
                <a:gd name="adj3" fmla="val 25000"/>
                <a:gd name="adj4" fmla="val 1720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95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346">
        <p:fade/>
      </p:transition>
    </mc:Choice>
    <mc:Fallback xmlns="">
      <p:transition spd="med" advTm="163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r>
              <a:rPr lang="en-US" sz="4400" dirty="0" smtClean="0"/>
              <a:t>Raised Floor</a:t>
            </a:r>
            <a:br>
              <a:rPr lang="en-US" sz="4400" dirty="0" smtClean="0"/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~ $6 M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</a:t>
              </a:r>
              <a:r>
                <a:rPr lang="en-US" sz="1200" dirty="0" smtClean="0">
                  <a:solidFill>
                    <a:schemeClr val="tx1"/>
                  </a:solidFill>
                </a:rPr>
                <a:t>Raised Floor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Gravity  |  Lateral  |  Photovoltaic  |  CHP  |  Algae  |  Results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3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4" name="Moon 13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60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812">
        <p:fade/>
      </p:transition>
    </mc:Choice>
    <mc:Fallback xmlns="">
      <p:transition spd="med" advTm="68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Raised Floor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-1"/>
          <a:stretch/>
        </p:blipFill>
        <p:spPr>
          <a:xfrm>
            <a:off x="3733800" y="1024593"/>
            <a:ext cx="5107984" cy="522380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0" y="2831182"/>
            <a:ext cx="8229600" cy="2350418"/>
            <a:chOff x="0" y="2831182"/>
            <a:chExt cx="8229600" cy="2350418"/>
          </a:xfrm>
        </p:grpSpPr>
        <p:sp>
          <p:nvSpPr>
            <p:cNvPr id="37" name="TextBox 36"/>
            <p:cNvSpPr txBox="1"/>
            <p:nvPr/>
          </p:nvSpPr>
          <p:spPr>
            <a:xfrm>
              <a:off x="0" y="4719935"/>
              <a:ext cx="4390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rgbClr val="00B0F0"/>
                  </a:solidFill>
                </a:rPr>
                <a:t>Pods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029200" y="4407174"/>
              <a:ext cx="990600" cy="393426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flipV="1">
              <a:off x="7696200" y="2831182"/>
              <a:ext cx="533400" cy="1610628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7318" y="1049482"/>
            <a:ext cx="8763000" cy="5185063"/>
            <a:chOff x="17318" y="1049482"/>
            <a:chExt cx="8763000" cy="5185063"/>
          </a:xfrm>
        </p:grpSpPr>
        <p:sp>
          <p:nvSpPr>
            <p:cNvPr id="7" name="Freeform 6"/>
            <p:cNvSpPr/>
            <p:nvPr/>
          </p:nvSpPr>
          <p:spPr>
            <a:xfrm>
              <a:off x="6400800" y="2831182"/>
              <a:ext cx="533400" cy="1575992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7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18" y="2362200"/>
              <a:ext cx="4390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Raised Floor System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855027" y="1049482"/>
              <a:ext cx="4925291" cy="5185063"/>
            </a:xfrm>
            <a:custGeom>
              <a:avLst/>
              <a:gdLst>
                <a:gd name="connsiteX0" fmla="*/ 4914900 w 4925291"/>
                <a:gd name="connsiteY0" fmla="*/ 0 h 5185063"/>
                <a:gd name="connsiteX1" fmla="*/ 0 w 4925291"/>
                <a:gd name="connsiteY1" fmla="*/ 0 h 5185063"/>
                <a:gd name="connsiteX2" fmla="*/ 0 w 4925291"/>
                <a:gd name="connsiteY2" fmla="*/ 5185063 h 5185063"/>
                <a:gd name="connsiteX3" fmla="*/ 4925291 w 4925291"/>
                <a:gd name="connsiteY3" fmla="*/ 5185063 h 5185063"/>
                <a:gd name="connsiteX4" fmla="*/ 4925291 w 4925291"/>
                <a:gd name="connsiteY4" fmla="*/ 3345873 h 5185063"/>
                <a:gd name="connsiteX5" fmla="*/ 2150918 w 4925291"/>
                <a:gd name="connsiteY5" fmla="*/ 3345873 h 5185063"/>
                <a:gd name="connsiteX6" fmla="*/ 2150918 w 4925291"/>
                <a:gd name="connsiteY6" fmla="*/ 3761509 h 5185063"/>
                <a:gd name="connsiteX7" fmla="*/ 1174173 w 4925291"/>
                <a:gd name="connsiteY7" fmla="*/ 3761509 h 5185063"/>
                <a:gd name="connsiteX8" fmla="*/ 1174173 w 4925291"/>
                <a:gd name="connsiteY8" fmla="*/ 3335482 h 5185063"/>
                <a:gd name="connsiteX9" fmla="*/ 1828800 w 4925291"/>
                <a:gd name="connsiteY9" fmla="*/ 3335482 h 5185063"/>
                <a:gd name="connsiteX10" fmla="*/ 2192482 w 4925291"/>
                <a:gd name="connsiteY10" fmla="*/ 3335482 h 5185063"/>
                <a:gd name="connsiteX11" fmla="*/ 2192482 w 4925291"/>
                <a:gd name="connsiteY11" fmla="*/ 2795154 h 5185063"/>
                <a:gd name="connsiteX12" fmla="*/ 1839191 w 4925291"/>
                <a:gd name="connsiteY12" fmla="*/ 2795154 h 5185063"/>
                <a:gd name="connsiteX13" fmla="*/ 1839191 w 4925291"/>
                <a:gd name="connsiteY13" fmla="*/ 1776845 h 5185063"/>
                <a:gd name="connsiteX14" fmla="*/ 4914900 w 4925291"/>
                <a:gd name="connsiteY14" fmla="*/ 1776845 h 5185063"/>
                <a:gd name="connsiteX15" fmla="*/ 4914900 w 4925291"/>
                <a:gd name="connsiteY15" fmla="*/ 0 h 5185063"/>
                <a:gd name="connsiteX0" fmla="*/ 4914900 w 4925291"/>
                <a:gd name="connsiteY0" fmla="*/ 0 h 5185063"/>
                <a:gd name="connsiteX1" fmla="*/ 0 w 4925291"/>
                <a:gd name="connsiteY1" fmla="*/ 0 h 5185063"/>
                <a:gd name="connsiteX2" fmla="*/ 0 w 4925291"/>
                <a:gd name="connsiteY2" fmla="*/ 5185063 h 5185063"/>
                <a:gd name="connsiteX3" fmla="*/ 4925291 w 4925291"/>
                <a:gd name="connsiteY3" fmla="*/ 5185063 h 5185063"/>
                <a:gd name="connsiteX4" fmla="*/ 4925291 w 4925291"/>
                <a:gd name="connsiteY4" fmla="*/ 3345873 h 5185063"/>
                <a:gd name="connsiteX5" fmla="*/ 2150918 w 4925291"/>
                <a:gd name="connsiteY5" fmla="*/ 3345873 h 5185063"/>
                <a:gd name="connsiteX6" fmla="*/ 2150918 w 4925291"/>
                <a:gd name="connsiteY6" fmla="*/ 3761509 h 5185063"/>
                <a:gd name="connsiteX7" fmla="*/ 1174173 w 4925291"/>
                <a:gd name="connsiteY7" fmla="*/ 3761509 h 5185063"/>
                <a:gd name="connsiteX8" fmla="*/ 1174173 w 4925291"/>
                <a:gd name="connsiteY8" fmla="*/ 3335482 h 5185063"/>
                <a:gd name="connsiteX9" fmla="*/ 1828800 w 4925291"/>
                <a:gd name="connsiteY9" fmla="*/ 3335482 h 5185063"/>
                <a:gd name="connsiteX10" fmla="*/ 2192482 w 4925291"/>
                <a:gd name="connsiteY10" fmla="*/ 3335482 h 5185063"/>
                <a:gd name="connsiteX11" fmla="*/ 1840057 w 4925291"/>
                <a:gd name="connsiteY11" fmla="*/ 2799917 h 5185063"/>
                <a:gd name="connsiteX12" fmla="*/ 1839191 w 4925291"/>
                <a:gd name="connsiteY12" fmla="*/ 2795154 h 5185063"/>
                <a:gd name="connsiteX13" fmla="*/ 1839191 w 4925291"/>
                <a:gd name="connsiteY13" fmla="*/ 1776845 h 5185063"/>
                <a:gd name="connsiteX14" fmla="*/ 4914900 w 4925291"/>
                <a:gd name="connsiteY14" fmla="*/ 1776845 h 5185063"/>
                <a:gd name="connsiteX15" fmla="*/ 4914900 w 4925291"/>
                <a:gd name="connsiteY15" fmla="*/ 0 h 5185063"/>
                <a:gd name="connsiteX0" fmla="*/ 4914900 w 4925291"/>
                <a:gd name="connsiteY0" fmla="*/ 0 h 5185063"/>
                <a:gd name="connsiteX1" fmla="*/ 0 w 4925291"/>
                <a:gd name="connsiteY1" fmla="*/ 0 h 5185063"/>
                <a:gd name="connsiteX2" fmla="*/ 0 w 4925291"/>
                <a:gd name="connsiteY2" fmla="*/ 5185063 h 5185063"/>
                <a:gd name="connsiteX3" fmla="*/ 4925291 w 4925291"/>
                <a:gd name="connsiteY3" fmla="*/ 5185063 h 5185063"/>
                <a:gd name="connsiteX4" fmla="*/ 4925291 w 4925291"/>
                <a:gd name="connsiteY4" fmla="*/ 3345873 h 5185063"/>
                <a:gd name="connsiteX5" fmla="*/ 2150918 w 4925291"/>
                <a:gd name="connsiteY5" fmla="*/ 3345873 h 5185063"/>
                <a:gd name="connsiteX6" fmla="*/ 2150918 w 4925291"/>
                <a:gd name="connsiteY6" fmla="*/ 3761509 h 5185063"/>
                <a:gd name="connsiteX7" fmla="*/ 1174173 w 4925291"/>
                <a:gd name="connsiteY7" fmla="*/ 3761509 h 5185063"/>
                <a:gd name="connsiteX8" fmla="*/ 1174173 w 4925291"/>
                <a:gd name="connsiteY8" fmla="*/ 3335482 h 5185063"/>
                <a:gd name="connsiteX9" fmla="*/ 1828800 w 4925291"/>
                <a:gd name="connsiteY9" fmla="*/ 3335482 h 5185063"/>
                <a:gd name="connsiteX10" fmla="*/ 1832914 w 4925291"/>
                <a:gd name="connsiteY10" fmla="*/ 3335482 h 5185063"/>
                <a:gd name="connsiteX11" fmla="*/ 1840057 w 4925291"/>
                <a:gd name="connsiteY11" fmla="*/ 2799917 h 5185063"/>
                <a:gd name="connsiteX12" fmla="*/ 1839191 w 4925291"/>
                <a:gd name="connsiteY12" fmla="*/ 2795154 h 5185063"/>
                <a:gd name="connsiteX13" fmla="*/ 1839191 w 4925291"/>
                <a:gd name="connsiteY13" fmla="*/ 1776845 h 5185063"/>
                <a:gd name="connsiteX14" fmla="*/ 4914900 w 4925291"/>
                <a:gd name="connsiteY14" fmla="*/ 1776845 h 5185063"/>
                <a:gd name="connsiteX15" fmla="*/ 4914900 w 4925291"/>
                <a:gd name="connsiteY15" fmla="*/ 0 h 518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25291" h="5185063">
                  <a:moveTo>
                    <a:pt x="4914900" y="0"/>
                  </a:moveTo>
                  <a:lnTo>
                    <a:pt x="0" y="0"/>
                  </a:lnTo>
                  <a:lnTo>
                    <a:pt x="0" y="5185063"/>
                  </a:lnTo>
                  <a:lnTo>
                    <a:pt x="4925291" y="5185063"/>
                  </a:lnTo>
                  <a:lnTo>
                    <a:pt x="4925291" y="3345873"/>
                  </a:lnTo>
                  <a:lnTo>
                    <a:pt x="2150918" y="3345873"/>
                  </a:lnTo>
                  <a:lnTo>
                    <a:pt x="2150918" y="3761509"/>
                  </a:lnTo>
                  <a:lnTo>
                    <a:pt x="1174173" y="3761509"/>
                  </a:lnTo>
                  <a:lnTo>
                    <a:pt x="1174173" y="3335482"/>
                  </a:lnTo>
                  <a:lnTo>
                    <a:pt x="1828800" y="3335482"/>
                  </a:lnTo>
                  <a:lnTo>
                    <a:pt x="1832914" y="3335482"/>
                  </a:lnTo>
                  <a:lnTo>
                    <a:pt x="1840057" y="2799917"/>
                  </a:lnTo>
                  <a:lnTo>
                    <a:pt x="1839191" y="2795154"/>
                  </a:lnTo>
                  <a:lnTo>
                    <a:pt x="1839191" y="1776845"/>
                  </a:lnTo>
                  <a:lnTo>
                    <a:pt x="4914900" y="1776845"/>
                  </a:lnTo>
                  <a:lnTo>
                    <a:pt x="491490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17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7318" y="1059873"/>
            <a:ext cx="8763484" cy="5129645"/>
            <a:chOff x="17318" y="1059873"/>
            <a:chExt cx="8763484" cy="5129645"/>
          </a:xfrm>
        </p:grpSpPr>
        <p:sp>
          <p:nvSpPr>
            <p:cNvPr id="43" name="TextBox 42"/>
            <p:cNvSpPr txBox="1"/>
            <p:nvPr/>
          </p:nvSpPr>
          <p:spPr>
            <a:xfrm>
              <a:off x="17318" y="3352800"/>
              <a:ext cx="40212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rgbClr val="FF0000"/>
                  </a:solidFill>
                </a:rPr>
                <a:t>Walls that penetrate     the raised floor</a:t>
              </a:r>
              <a:endParaRPr lang="en-US" sz="3200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029199" y="1059873"/>
              <a:ext cx="3751603" cy="5129645"/>
              <a:chOff x="5029199" y="1059873"/>
              <a:chExt cx="3751603" cy="5129645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>
                <a:off x="8382000" y="2667000"/>
                <a:ext cx="39831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8382000" y="1447800"/>
                <a:ext cx="0" cy="1219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6781800" y="1447800"/>
                <a:ext cx="1600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6567054" y="5791200"/>
                <a:ext cx="0" cy="3983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8382000" y="4572000"/>
                <a:ext cx="39831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8382000" y="4572000"/>
                <a:ext cx="0" cy="1219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6553200" y="5791200"/>
                <a:ext cx="18669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6771408" y="1059873"/>
                <a:ext cx="0" cy="3983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7086600" y="4617027"/>
                <a:ext cx="1066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5038725" y="2819400"/>
                <a:ext cx="10391" cy="158777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5029200" y="3602896"/>
                <a:ext cx="65462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5029199" y="2831182"/>
                <a:ext cx="65462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8365743" y="5029200"/>
                <a:ext cx="39831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>
                <a:off x="8365743" y="5410200"/>
                <a:ext cx="39831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8382484" y="5791200"/>
                <a:ext cx="39831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7086600" y="5791200"/>
                <a:ext cx="0" cy="3983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7486650" y="5791200"/>
                <a:ext cx="0" cy="3983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7962900" y="5791200"/>
                <a:ext cx="0" cy="3983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8382000" y="2209800"/>
                <a:ext cx="39831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>
                <a:off x="8382000" y="1828800"/>
                <a:ext cx="39831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8382000" y="1458191"/>
                <a:ext cx="39831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7061200" y="1059873"/>
                <a:ext cx="0" cy="3983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7486650" y="1059873"/>
                <a:ext cx="0" cy="3983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7994650" y="1059873"/>
                <a:ext cx="0" cy="3983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6287792" y="1059873"/>
                <a:ext cx="0" cy="54032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791200" y="1059873"/>
                <a:ext cx="0" cy="54032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5049116" y="1059873"/>
                <a:ext cx="0" cy="54032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V="1">
                <a:off x="7061200" y="4603888"/>
                <a:ext cx="0" cy="42531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6667500" y="5029200"/>
                <a:ext cx="393700" cy="786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50" name="Rectangle 49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</a:t>
              </a:r>
              <a:r>
                <a:rPr lang="en-US" sz="1200" dirty="0" smtClean="0">
                  <a:solidFill>
                    <a:schemeClr val="tx1"/>
                  </a:solidFill>
                </a:rPr>
                <a:t>Raised Floor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Gravity  |  Lateral  |  Photovoltaic  |  CHP  |  Algae  |  Results 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3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55" name="Moon 54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973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380">
        <p:fade/>
      </p:transition>
    </mc:Choice>
    <mc:Fallback xmlns="">
      <p:transition spd="med" advTm="803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Raised Floor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-1"/>
          <a:stretch/>
        </p:blipFill>
        <p:spPr>
          <a:xfrm>
            <a:off x="7391400" y="4765129"/>
            <a:ext cx="1450384" cy="1483271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50" name="Rectangle 49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</a:t>
              </a:r>
              <a:r>
                <a:rPr lang="en-US" sz="1200" dirty="0" smtClean="0">
                  <a:solidFill>
                    <a:schemeClr val="tx1"/>
                  </a:solidFill>
                </a:rPr>
                <a:t>Raised Floor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Gravity  |  Lateral  |  Photovoltaic  |  CHP  |  Algae  |  Results 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53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55" name="Moon 54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Isosceles Triangle 55"/>
          <p:cNvSpPr/>
          <p:nvPr/>
        </p:nvSpPr>
        <p:spPr>
          <a:xfrm rot="19161157">
            <a:off x="7785949" y="5496058"/>
            <a:ext cx="356583" cy="875540"/>
          </a:xfrm>
          <a:prstGeom prst="triangle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54078"/>
            <a:ext cx="6388016" cy="53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0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76">
        <p:fade/>
      </p:transition>
    </mc:Choice>
    <mc:Fallback xmlns="">
      <p:transition spd="med" advTm="237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r>
              <a:rPr lang="en-US" sz="4400" dirty="0" smtClean="0"/>
              <a:t>Gravity Elements</a:t>
            </a:r>
            <a:br>
              <a:rPr lang="en-US" sz="4400" dirty="0" smtClean="0"/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~ $5.5 M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</a:t>
              </a:r>
              <a:r>
                <a:rPr lang="en-US" sz="1200" dirty="0" smtClean="0">
                  <a:solidFill>
                    <a:schemeClr val="tx1"/>
                  </a:solidFill>
                </a:rPr>
                <a:t>Gravity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Lateral  |  Photovoltaic  |  CHP  |  Algae  |  Results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0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1" name="Moon 1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7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39">
        <p:fade/>
      </p:transition>
    </mc:Choice>
    <mc:Fallback xmlns="">
      <p:transition spd="med" advTm="73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Elements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265237"/>
            <a:ext cx="41148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Steel Super-Structure</a:t>
            </a:r>
          </a:p>
          <a:p>
            <a:r>
              <a:rPr lang="en-US" dirty="0" smtClean="0">
                <a:latin typeface="+mn-lt"/>
              </a:rPr>
              <a:t>Design Considerations:</a:t>
            </a:r>
          </a:p>
          <a:p>
            <a:pPr lvl="1"/>
            <a:r>
              <a:rPr lang="en-US" dirty="0" smtClean="0">
                <a:latin typeface="+mn-lt"/>
              </a:rPr>
              <a:t>Long span conditions for steel beams</a:t>
            </a:r>
          </a:p>
          <a:p>
            <a:pPr lvl="1"/>
            <a:r>
              <a:rPr lang="en-US" dirty="0" smtClean="0">
                <a:latin typeface="+mn-lt"/>
              </a:rPr>
              <a:t>Limit excessive beam depths</a:t>
            </a:r>
          </a:p>
          <a:p>
            <a:pPr lvl="1"/>
            <a:r>
              <a:rPr lang="en-US" dirty="0" smtClean="0">
                <a:latin typeface="+mn-lt"/>
              </a:rPr>
              <a:t>Limit Floor to Floor height increase</a:t>
            </a:r>
          </a:p>
          <a:p>
            <a:pPr marL="457200" lvl="1" indent="0">
              <a:buNone/>
            </a:pPr>
            <a:endParaRPr lang="en-US" sz="1800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Loads:</a:t>
            </a:r>
            <a:endParaRPr lang="en-US" dirty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Live Load: 100 </a:t>
            </a:r>
            <a:r>
              <a:rPr lang="en-US" dirty="0" err="1" smtClean="0">
                <a:latin typeface="+mn-lt"/>
              </a:rPr>
              <a:t>psf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Dead load: self weight + 10 </a:t>
            </a:r>
            <a:r>
              <a:rPr lang="en-US" dirty="0" err="1" smtClean="0">
                <a:latin typeface="+mn-lt"/>
              </a:rPr>
              <a:t>psf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Partition Load: 20 </a:t>
            </a:r>
            <a:r>
              <a:rPr lang="en-US" dirty="0" err="1" smtClean="0">
                <a:latin typeface="+mn-lt"/>
              </a:rPr>
              <a:t>psf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Raised Floor: 10 </a:t>
            </a:r>
            <a:r>
              <a:rPr lang="en-US" dirty="0" err="1" smtClean="0">
                <a:latin typeface="+mn-lt"/>
              </a:rPr>
              <a:t>psf</a:t>
            </a:r>
            <a:endParaRPr lang="en-US" dirty="0">
              <a:latin typeface="+mn-lt"/>
            </a:endParaRPr>
          </a:p>
          <a:p>
            <a:pPr marL="457200" lvl="1" indent="0">
              <a:buNone/>
            </a:pPr>
            <a:endParaRPr lang="en-US" dirty="0" smtClean="0">
              <a:latin typeface="+mn-lt"/>
            </a:endParaRP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  <a:p>
            <a:pPr marL="457200" lvl="1" indent="0">
              <a:buNone/>
            </a:pPr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339" y1="84178" x2="30796" y2="85407"/>
                        <a14:foregroundMark x1="58478" y1="88786" x2="62284" y2="94470"/>
                        <a14:foregroundMark x1="62976" y1="94777" x2="86851" y2="93395"/>
                        <a14:foregroundMark x1="85813" y1="93395" x2="84775" y2="61598"/>
                        <a14:foregroundMark x1="86159" y1="88479" x2="88235" y2="93548"/>
                        <a14:foregroundMark x1="40138" y1="3687" x2="31488" y2="8756"/>
                        <a14:foregroundMark x1="29758" y1="93241" x2="41869" y2="96006"/>
                        <a14:foregroundMark x1="41869" y1="96006" x2="69204" y2="93395"/>
                        <a14:backgroundMark x1="29412" y1="95545" x2="46021" y2="98925"/>
                        <a14:backgroundMark x1="42907" y1="98925" x2="97578" y2="9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38200"/>
            <a:ext cx="2514600" cy="56643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1" name="Rectangle 10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</a:t>
              </a:r>
              <a:r>
                <a:rPr lang="en-US" sz="1200" dirty="0" smtClean="0">
                  <a:solidFill>
                    <a:schemeClr val="tx1"/>
                  </a:solidFill>
                </a:rPr>
                <a:t>Gravity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Lateral  |  Photovoltaic  |  CHP  |  Algae  |  Results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4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5" name="Moon 14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55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194">
        <p:fade/>
      </p:transition>
    </mc:Choice>
    <mc:Fallback xmlns="">
      <p:transition spd="med" advTm="411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Elements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167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Strategy</a:t>
            </a:r>
          </a:p>
          <a:p>
            <a:pPr lvl="1"/>
            <a:r>
              <a:rPr lang="en-US" dirty="0" smtClean="0">
                <a:latin typeface="+mn-lt"/>
              </a:rPr>
              <a:t>RAM SS was used to design all gravity elements</a:t>
            </a:r>
          </a:p>
          <a:p>
            <a:pPr lvl="1"/>
            <a:r>
              <a:rPr lang="en-US" dirty="0" smtClean="0">
                <a:latin typeface="+mn-lt"/>
              </a:rPr>
              <a:t>Initial RAM model was built for a typical floor with non-composite beams and unreducible </a:t>
            </a:r>
            <a:r>
              <a:rPr lang="en-US" dirty="0" smtClean="0">
                <a:latin typeface="+mn-lt"/>
                <a:ea typeface="Kozuka Gothic Pro EL" pitchFamily="34" charset="-128"/>
              </a:rPr>
              <a:t>loads</a:t>
            </a:r>
            <a:r>
              <a:rPr lang="en-US" dirty="0" smtClean="0">
                <a:latin typeface="+mn-lt"/>
              </a:rPr>
              <a:t> to determine a worst case beam depth </a:t>
            </a:r>
          </a:p>
          <a:p>
            <a:pPr lvl="1"/>
            <a:r>
              <a:rPr lang="en-US" dirty="0" smtClean="0">
                <a:latin typeface="+mn-lt"/>
              </a:rPr>
              <a:t>Team check-in to discuss beam depths</a:t>
            </a:r>
          </a:p>
          <a:p>
            <a:pPr lvl="1"/>
            <a:r>
              <a:rPr lang="en-US" dirty="0" smtClean="0">
                <a:latin typeface="+mn-lt"/>
              </a:rPr>
              <a:t>RAM model rebuilt to a typical floor with composite beams and reducible loads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52800"/>
            <a:ext cx="8305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latin typeface="+mn-lt"/>
              </a:rPr>
              <a:t>Structural Elements</a:t>
            </a:r>
          </a:p>
          <a:p>
            <a:pPr lvl="1"/>
            <a:r>
              <a:rPr lang="en-US" sz="1500" dirty="0" smtClean="0">
                <a:latin typeface="+mn-lt"/>
              </a:rPr>
              <a:t>Beams range from W14 shapes to W36 shapes</a:t>
            </a:r>
          </a:p>
          <a:p>
            <a:pPr lvl="1"/>
            <a:r>
              <a:rPr lang="en-US" sz="1500" dirty="0" smtClean="0">
                <a:latin typeface="+mn-lt"/>
              </a:rPr>
              <a:t>All columns in upper floors are W14 shapes</a:t>
            </a:r>
          </a:p>
          <a:p>
            <a:pPr lvl="1"/>
            <a:r>
              <a:rPr lang="en-US" sz="1500" dirty="0" smtClean="0">
                <a:latin typeface="+mn-lt"/>
              </a:rPr>
              <a:t>Built up columns were designed where W14 had inadequate capacity</a:t>
            </a:r>
          </a:p>
          <a:p>
            <a:pPr lvl="1"/>
            <a:r>
              <a:rPr lang="en-US" sz="1500" dirty="0" smtClean="0">
                <a:latin typeface="+mn-lt"/>
              </a:rPr>
              <a:t>2VLI20 deck from the </a:t>
            </a:r>
            <a:r>
              <a:rPr lang="en-US" sz="1500" dirty="0" err="1" smtClean="0">
                <a:latin typeface="+mn-lt"/>
              </a:rPr>
              <a:t>Vulcraft</a:t>
            </a:r>
            <a:r>
              <a:rPr lang="en-US" sz="1500" dirty="0" smtClean="0">
                <a:latin typeface="+mn-lt"/>
              </a:rPr>
              <a:t> Manufacturer’s catalog was used with a 4 ½ inch topping thickness of normal weight concrete (2 hour fire rating)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0" name="Rectangle 9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</a:t>
              </a:r>
              <a:r>
                <a:rPr lang="en-US" sz="1200" dirty="0" smtClean="0">
                  <a:solidFill>
                    <a:schemeClr val="tx1"/>
                  </a:solidFill>
                </a:rPr>
                <a:t>Gravity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Lateral  |  Photovoltaic  |  CHP  |  Algae  |  Results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3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4" name="Moon 13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07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749">
        <p:fade/>
      </p:transition>
    </mc:Choice>
    <mc:Fallback xmlns="">
      <p:transition spd="med" advTm="637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Elements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Typical Floor Beam Layout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3781836" cy="39103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2971800" y="3757551"/>
            <a:ext cx="2286000" cy="1424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00200" y="2180953"/>
            <a:ext cx="1371600" cy="15765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71800" y="1657597"/>
            <a:ext cx="2286000" cy="5233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2" t="2785" r="41932" b="57028"/>
          <a:stretch/>
        </p:blipFill>
        <p:spPr>
          <a:xfrm>
            <a:off x="5268686" y="1657597"/>
            <a:ext cx="3250293" cy="3524003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5" name="Rectangle 14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</a:t>
              </a:r>
              <a:r>
                <a:rPr lang="en-US" sz="1200" dirty="0" smtClean="0">
                  <a:solidFill>
                    <a:schemeClr val="tx1"/>
                  </a:solidFill>
                </a:rPr>
                <a:t>Gravity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Lateral  |  Photovoltaic  |  CHP  |  Algae  |  Results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8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9" name="Moon 1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05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309">
        <p:fade/>
      </p:transition>
    </mc:Choice>
    <mc:Fallback xmlns="">
      <p:transition spd="med" advTm="36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Elements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3886200" cy="3505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Columns</a:t>
            </a:r>
          </a:p>
          <a:p>
            <a:pPr lvl="1"/>
            <a:r>
              <a:rPr lang="en-US" sz="1800" dirty="0" smtClean="0">
                <a:latin typeface="+mn-lt"/>
              </a:rPr>
              <a:t>Spliced every 2 levels</a:t>
            </a:r>
          </a:p>
          <a:p>
            <a:pPr lvl="1"/>
            <a:r>
              <a:rPr lang="en-US" sz="1800" dirty="0" smtClean="0">
                <a:latin typeface="+mn-lt"/>
              </a:rPr>
              <a:t>W14 shape</a:t>
            </a:r>
          </a:p>
          <a:p>
            <a:pPr lvl="1"/>
            <a:r>
              <a:rPr lang="en-US" sz="1800" dirty="0" smtClean="0">
                <a:latin typeface="+mn-lt"/>
              </a:rPr>
              <a:t>Built-up columns designed in lower levels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92870"/>
            <a:ext cx="3429000" cy="613653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0" name="Rectangle 9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</a:t>
              </a:r>
              <a:r>
                <a:rPr lang="en-US" sz="1200" dirty="0" smtClean="0">
                  <a:solidFill>
                    <a:schemeClr val="tx1"/>
                  </a:solidFill>
                </a:rPr>
                <a:t>Gravity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Lateral  |  Photovoltaic  |  CHP  |  Algae  |  Results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3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4" name="Moon 13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32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159">
        <p:fade/>
      </p:transition>
    </mc:Choice>
    <mc:Fallback xmlns="">
      <p:transition spd="med" advTm="251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Elements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7675" y="1016000"/>
            <a:ext cx="83058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Problems</a:t>
            </a:r>
          </a:p>
          <a:p>
            <a:pPr lvl="1"/>
            <a:r>
              <a:rPr lang="en-US" sz="1800" dirty="0" smtClean="0">
                <a:latin typeface="+mn-lt"/>
              </a:rPr>
              <a:t>Beam depths still excessive</a:t>
            </a:r>
          </a:p>
          <a:p>
            <a:pPr lvl="1"/>
            <a:r>
              <a:rPr lang="en-US" sz="1800" dirty="0" smtClean="0">
                <a:latin typeface="+mn-lt"/>
              </a:rPr>
              <a:t>Cantilever</a:t>
            </a:r>
          </a:p>
          <a:p>
            <a:pPr lvl="1"/>
            <a:endParaRPr lang="en-US" sz="1800" dirty="0" smtClean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990600"/>
            <a:ext cx="45720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+mn-lt"/>
              </a:rPr>
              <a:t>Solution </a:t>
            </a:r>
          </a:p>
          <a:p>
            <a:pPr lvl="1"/>
            <a:r>
              <a:rPr lang="en-US" sz="1800" dirty="0" smtClean="0">
                <a:latin typeface="+mn-lt"/>
              </a:rPr>
              <a:t>Interior columns added, new spaces created</a:t>
            </a:r>
          </a:p>
          <a:p>
            <a:pPr lvl="1"/>
            <a:r>
              <a:rPr lang="en-US" sz="1800" dirty="0" smtClean="0">
                <a:latin typeface="+mn-lt"/>
              </a:rPr>
              <a:t>Corner column introduced above lobby level, cantilever now only exists at lobby level</a:t>
            </a:r>
          </a:p>
          <a:p>
            <a:pPr lvl="1"/>
            <a:r>
              <a:rPr lang="en-US" sz="1800" dirty="0" smtClean="0">
                <a:latin typeface="+mn-lt"/>
              </a:rPr>
              <a:t>Transfer braces added to cantilevered corner to transfer load away from corner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1" y="2739035"/>
            <a:ext cx="2599039" cy="2687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8785" r="55849" b="31223"/>
          <a:stretch/>
        </p:blipFill>
        <p:spPr>
          <a:xfrm>
            <a:off x="3546255" y="2319522"/>
            <a:ext cx="1219957" cy="2285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2" r="77433"/>
          <a:stretch/>
        </p:blipFill>
        <p:spPr>
          <a:xfrm>
            <a:off x="3553646" y="4913741"/>
            <a:ext cx="1212566" cy="11060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3059" y="4330283"/>
            <a:ext cx="212166" cy="2121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4080" y="3587701"/>
            <a:ext cx="212166" cy="2121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1004" y="5193153"/>
            <a:ext cx="212166" cy="2121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1156246" y="2739036"/>
            <a:ext cx="2655217" cy="954748"/>
          </a:xfrm>
          <a:prstGeom prst="straightConnector1">
            <a:avLst/>
          </a:prstGeom>
          <a:ln w="1905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</p:cNvCxnSpPr>
          <p:nvPr/>
        </p:nvCxnSpPr>
        <p:spPr>
          <a:xfrm flipV="1">
            <a:off x="1145225" y="4330284"/>
            <a:ext cx="2666238" cy="106082"/>
          </a:xfrm>
          <a:prstGeom prst="straightConnector1">
            <a:avLst/>
          </a:prstGeom>
          <a:ln w="1905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3170" y="5299236"/>
            <a:ext cx="3268293" cy="410129"/>
          </a:xfrm>
          <a:prstGeom prst="straightConnector1">
            <a:avLst/>
          </a:prstGeom>
          <a:ln w="1905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638801" y="3894868"/>
            <a:ext cx="2743199" cy="2549916"/>
            <a:chOff x="3581400" y="1676400"/>
            <a:chExt cx="4943910" cy="459556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352" y1="2589" x2="9021" y2="67638"/>
                          <a14:foregroundMark x1="9480" y1="70388" x2="46636" y2="94822"/>
                          <a14:foregroundMark x1="46177" y1="95955" x2="84251" y2="74272"/>
                          <a14:foregroundMark x1="84557" y1="73948" x2="91284" y2="0"/>
                          <a14:foregroundMark x1="8716" y1="71359" x2="39144" y2="91909"/>
                          <a14:foregroundMark x1="57034" y1="91586" x2="85321" y2="75081"/>
                          <a14:backgroundMark x1="36850" y1="94337" x2="44954" y2="99838"/>
                          <a14:backgroundMark x1="62997" y1="93204" x2="44190" y2="996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1"/>
            <a:stretch/>
          </p:blipFill>
          <p:spPr>
            <a:xfrm>
              <a:off x="3581400" y="1676400"/>
              <a:ext cx="4943910" cy="459556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867400" y="4953000"/>
              <a:ext cx="185955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26" name="Rectangle 25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</a:t>
              </a:r>
              <a:r>
                <a:rPr lang="en-US" sz="1200" dirty="0" smtClean="0">
                  <a:solidFill>
                    <a:schemeClr val="tx1"/>
                  </a:solidFill>
                </a:rPr>
                <a:t>Gravity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Lateral  |  Photovoltaic  |  CHP  |  Algae  |  Results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9" name="Title 1">
              <a:hlinkClick r:id="rId6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30" name="Moon 29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23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844">
        <p:fade/>
      </p:transition>
    </mc:Choice>
    <mc:Fallback xmlns="">
      <p:transition spd="med" advTm="498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19600" y="1752600"/>
            <a:ext cx="91439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Net-Zero Design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  <a:endParaRPr lang="en-US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Seismic Activity Response</a:t>
            </a:r>
          </a:p>
          <a:p>
            <a:pPr lvl="1"/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1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High Quality for Occupants</a:t>
            </a:r>
          </a:p>
          <a:p>
            <a:pPr lvl="1"/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599" y="1828800"/>
            <a:ext cx="45720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Producing energy</a:t>
            </a:r>
            <a:endParaRPr lang="en-US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Reducing energy load</a:t>
            </a:r>
            <a:endParaRPr lang="en-US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Continuous operation after   	    a design level earthquake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Half of code allowed drift</a:t>
            </a:r>
            <a:endParaRPr lang="en-US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System performance</a:t>
            </a:r>
            <a:endParaRPr 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533400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Project Goals</a:t>
            </a:r>
            <a:endParaRPr lang="en-US" sz="3600" dirty="0">
              <a:latin typeface="Trajan Pro" pitchFamily="18" charset="0"/>
            </a:endParaRPr>
          </a:p>
        </p:txBody>
      </p:sp>
      <p:pic>
        <p:nvPicPr>
          <p:cNvPr id="39" name="Picture 2" descr="http://www.socketsite.com/350%20Mission%20Rendering%20Ta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629" r="3299" b="1627"/>
          <a:stretch/>
        </p:blipFill>
        <p:spPr bwMode="auto">
          <a:xfrm>
            <a:off x="0" y="0"/>
            <a:ext cx="458096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7" name="Rectangle 1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Introduction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Phasing  |  Daylight  |  Double Façade  |  Raised Floor  |  Gravity  |  Lateral  |  Photovoltaic  |  CHP  |  Algae  |  Results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0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1" name="Moon 2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55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615">
        <p:fade/>
      </p:transition>
    </mc:Choice>
    <mc:Fallback xmlns="">
      <p:transition spd="med" advTm="436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r>
              <a:rPr lang="en-US" sz="4400" dirty="0" smtClean="0"/>
              <a:t>Lateral Elements</a:t>
            </a:r>
            <a:br>
              <a:rPr lang="en-US" sz="4400" dirty="0" smtClean="0"/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~ $15 M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</a:t>
              </a:r>
              <a:r>
                <a:rPr lang="en-US" sz="1200" dirty="0" smtClean="0">
                  <a:solidFill>
                    <a:schemeClr val="tx1"/>
                  </a:solidFill>
                </a:rPr>
                <a:t>Lateral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Photovoltaic  |  CHP  |  Algae  |  Results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0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1" name="Moon 1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7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58">
        <p:fade/>
      </p:transition>
    </mc:Choice>
    <mc:Fallback xmlns="">
      <p:transition spd="med" advTm="46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1148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Design considerations:</a:t>
            </a:r>
          </a:p>
          <a:p>
            <a:pPr lvl="1"/>
            <a:r>
              <a:rPr lang="en-US" sz="1800" dirty="0" smtClean="0">
                <a:latin typeface="+mn-lt"/>
              </a:rPr>
              <a:t>Building is to be able to withstand a design level earthquake with near immediate occupancy required after the event.</a:t>
            </a:r>
          </a:p>
          <a:p>
            <a:pPr lvl="1"/>
            <a:r>
              <a:rPr lang="en-US" sz="1800" dirty="0" smtClean="0">
                <a:latin typeface="+mn-lt"/>
              </a:rPr>
              <a:t>The structure is to comply with one half the code allowed drift limit.</a:t>
            </a:r>
          </a:p>
          <a:p>
            <a:pPr lvl="1"/>
            <a:r>
              <a:rPr lang="en-US" sz="1800" dirty="0" smtClean="0">
                <a:latin typeface="+mn-lt"/>
              </a:rPr>
              <a:t>While economy is not explicitly mentioned in the competition guidelines, the design team did consider the cost of different systems.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8" y="774700"/>
            <a:ext cx="2777757" cy="5715001"/>
          </a:xfrm>
          <a:prstGeom prst="rect">
            <a:avLst/>
          </a:prstGeom>
          <a:ln w="38100"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0" name="Rectangle 9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</a:t>
              </a:r>
              <a:r>
                <a:rPr lang="en-US" sz="1200" dirty="0" smtClean="0">
                  <a:solidFill>
                    <a:schemeClr val="tx1"/>
                  </a:solidFill>
                </a:rPr>
                <a:t>Lateral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Photovoltaic  |  CHP  |  Algae  |  Results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3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4" name="Moon 13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919">
        <p:fade/>
      </p:transition>
    </mc:Choice>
    <mc:Fallback xmlns="">
      <p:transition spd="med" advTm="299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Initial Strategy:</a:t>
            </a:r>
          </a:p>
          <a:p>
            <a:pPr lvl="1"/>
            <a:r>
              <a:rPr lang="en-US" sz="1800" dirty="0" smtClean="0">
                <a:latin typeface="+mn-lt"/>
              </a:rPr>
              <a:t>Remove concrete structure as the primary LFRS and replace with steel</a:t>
            </a:r>
          </a:p>
          <a:p>
            <a:pPr lvl="1"/>
            <a:endParaRPr lang="en-US" sz="1800" dirty="0" smtClean="0">
              <a:latin typeface="+mn-lt"/>
            </a:endParaRPr>
          </a:p>
          <a:p>
            <a:pPr lvl="1"/>
            <a:r>
              <a:rPr lang="en-US" sz="1800" dirty="0" smtClean="0">
                <a:latin typeface="+mn-lt"/>
              </a:rPr>
              <a:t>Determine the new drift limit for the high rise</a:t>
            </a:r>
          </a:p>
          <a:p>
            <a:pPr lvl="1"/>
            <a:endParaRPr lang="en-US" sz="1800" dirty="0" smtClean="0">
              <a:latin typeface="+mn-lt"/>
            </a:endParaRPr>
          </a:p>
          <a:p>
            <a:pPr lvl="1"/>
            <a:r>
              <a:rPr lang="en-US" sz="1800" dirty="0" smtClean="0">
                <a:latin typeface="+mn-lt"/>
              </a:rPr>
              <a:t>Investigate potential damping systems</a:t>
            </a:r>
          </a:p>
          <a:p>
            <a:pPr lvl="1"/>
            <a:endParaRPr lang="en-US" sz="1800" dirty="0" smtClean="0">
              <a:latin typeface="+mn-lt"/>
            </a:endParaRPr>
          </a:p>
          <a:p>
            <a:pPr lvl="1"/>
            <a:r>
              <a:rPr lang="en-US" sz="1800" dirty="0" smtClean="0">
                <a:latin typeface="+mn-lt"/>
              </a:rPr>
              <a:t>Propose a new LFRS based on investigation and check progress for drift and ease of repair after a seismic event</a:t>
            </a:r>
          </a:p>
          <a:p>
            <a:pPr marL="514350" lvl="1" indent="0" algn="just">
              <a:buNone/>
            </a:pPr>
            <a:endParaRPr lang="en-US" sz="1800" dirty="0">
              <a:latin typeface="+mn-lt"/>
            </a:endParaRPr>
          </a:p>
          <a:p>
            <a:pPr marL="114300" indent="0" algn="just">
              <a:buNone/>
            </a:pPr>
            <a:endParaRPr lang="en-US" sz="28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</a:t>
              </a:r>
              <a:r>
                <a:rPr lang="en-US" sz="1200" dirty="0" smtClean="0">
                  <a:solidFill>
                    <a:schemeClr val="tx1"/>
                  </a:solidFill>
                </a:rPr>
                <a:t>Lateral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Photovoltaic  |  CHP  |  Algae  |  Results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1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2" name="Moon 11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22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073">
        <p:fade/>
      </p:transition>
    </mc:Choice>
    <mc:Fallback xmlns="">
      <p:transition spd="med" advTm="380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Lateral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1148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Equivalent Lateral Force </a:t>
            </a:r>
          </a:p>
          <a:p>
            <a:pPr lvl="1"/>
            <a:r>
              <a:rPr lang="en-US" dirty="0" smtClean="0">
                <a:latin typeface="+mn-lt"/>
              </a:rPr>
              <a:t>Performed for the estimated design weight in order to determine the approximate forces that the design team would be dealing with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Revised drift limit</a:t>
            </a:r>
          </a:p>
          <a:p>
            <a:pPr lvl="1"/>
            <a:r>
              <a:rPr lang="en-US" dirty="0" smtClean="0">
                <a:latin typeface="+mn-lt"/>
              </a:rPr>
              <a:t>Upon accounting for extra height imposed by the new steel construction and mechanical systems the drift limit was determined to be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41.5 inches </a:t>
            </a:r>
            <a:r>
              <a:rPr lang="en-US" dirty="0" smtClean="0">
                <a:latin typeface="+mn-lt"/>
              </a:rPr>
              <a:t>at the full height of the building</a:t>
            </a:r>
            <a:endParaRPr lang="en-US" dirty="0">
              <a:latin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73427"/>
              </p:ext>
            </p:extLst>
          </p:nvPr>
        </p:nvGraphicFramePr>
        <p:xfrm>
          <a:off x="5257800" y="990600"/>
          <a:ext cx="3323843" cy="5181614"/>
        </p:xfrm>
        <a:graphic>
          <a:graphicData uri="http://schemas.openxmlformats.org/drawingml/2006/table">
            <a:tbl>
              <a:tblPr/>
              <a:tblGrid>
                <a:gridCol w="1219200"/>
                <a:gridCol w="1143000"/>
                <a:gridCol w="961643"/>
              </a:tblGrid>
              <a:tr h="2222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Level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lang="en-US" sz="14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(kips)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(kip-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ft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4" marR="8854" marT="88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Roof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221.60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85130.23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207.66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76835.23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195.04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69598.54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182.76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62809.38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170.82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56455.63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159.21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50525.63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147.96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45005.28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137.05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39883.79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126.50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35147.91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116.31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30784.84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106.49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26781.59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97.03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23125.00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87.94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19801.73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79.24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16798.22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70.92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14100.72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62.99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11695.24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55.46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9567.51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48.34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7703.02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31.64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6086.94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35.37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4707.10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29.53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3538.98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24.15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2575.59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19.22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1797.51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14.78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1187.73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10.85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728.58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7.44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401.59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Lobby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20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4" marR="8854" marT="88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2456.30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702769.9</a:t>
                      </a: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2" name="Rectangle 11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</a:t>
              </a:r>
              <a:r>
                <a:rPr lang="en-US" sz="1200" dirty="0" smtClean="0">
                  <a:solidFill>
                    <a:schemeClr val="tx1"/>
                  </a:solidFill>
                </a:rPr>
                <a:t>Lateral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Photovoltaic  |  CHP  |  Algae  |  Results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6" name="Moon 1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34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675">
        <p:fade/>
      </p:transition>
    </mc:Choice>
    <mc:Fallback xmlns="">
      <p:transition spd="med" advTm="456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448"/>
            <a:ext cx="9144000" cy="629752"/>
          </a:xfrm>
        </p:spPr>
        <p:txBody>
          <a:bodyPr/>
          <a:lstStyle/>
          <a:p>
            <a:r>
              <a:rPr lang="en-US" dirty="0" smtClean="0"/>
              <a:t>Lateral System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After performing the initial calculations and discovering the significant forces on the building, lateral systems and damping were investigated. This investigation included:</a:t>
            </a:r>
          </a:p>
          <a:p>
            <a:r>
              <a:rPr lang="en-US" dirty="0" smtClean="0">
                <a:latin typeface="+mn-lt"/>
              </a:rPr>
              <a:t>Base Isolation</a:t>
            </a:r>
          </a:p>
          <a:p>
            <a:r>
              <a:rPr lang="en-US" dirty="0" smtClean="0">
                <a:latin typeface="+mn-lt"/>
              </a:rPr>
              <a:t>Outrigger systems</a:t>
            </a:r>
          </a:p>
          <a:p>
            <a:r>
              <a:rPr lang="en-US" dirty="0" smtClean="0">
                <a:latin typeface="+mn-lt"/>
              </a:rPr>
              <a:t>Damping systems (primarily viscous fluid damping)</a:t>
            </a:r>
          </a:p>
          <a:p>
            <a:r>
              <a:rPr lang="en-US" dirty="0" smtClean="0">
                <a:latin typeface="+mn-lt"/>
              </a:rPr>
              <a:t>Steel plate shear walls</a:t>
            </a:r>
          </a:p>
          <a:p>
            <a:r>
              <a:rPr lang="en-US" dirty="0" smtClean="0">
                <a:latin typeface="+mn-lt"/>
              </a:rPr>
              <a:t>Special braced and moment frames</a:t>
            </a:r>
          </a:p>
          <a:p>
            <a:endParaRPr lang="en-US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</a:t>
              </a:r>
              <a:r>
                <a:rPr lang="en-US" sz="1200" dirty="0" smtClean="0">
                  <a:solidFill>
                    <a:schemeClr val="tx1"/>
                  </a:solidFill>
                </a:rPr>
                <a:t>Lateral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Photovoltaic  |  CHP  |  Algae  |  Results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1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2" name="Moon 11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35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678">
        <p:fade/>
      </p:transition>
    </mc:Choice>
    <mc:Fallback xmlns="">
      <p:transition spd="med" advTm="616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77968"/>
            <a:ext cx="8229600" cy="629752"/>
          </a:xfrm>
        </p:spPr>
        <p:txBody>
          <a:bodyPr/>
          <a:lstStyle/>
          <a:p>
            <a:r>
              <a:rPr lang="en-US" dirty="0" smtClean="0"/>
              <a:t>New Lateral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960120"/>
            <a:ext cx="41148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Equivalent Lateral Force </a:t>
            </a:r>
          </a:p>
          <a:p>
            <a:pPr lvl="1"/>
            <a:r>
              <a:rPr lang="en-US" dirty="0" smtClean="0">
                <a:latin typeface="+mn-lt"/>
              </a:rPr>
              <a:t>Performed for the proposed steel structure with estimated lateral  members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Increased loads and moments at each floor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21544"/>
              </p:ext>
            </p:extLst>
          </p:nvPr>
        </p:nvGraphicFramePr>
        <p:xfrm>
          <a:off x="5064760" y="749069"/>
          <a:ext cx="3539744" cy="5499904"/>
        </p:xfrm>
        <a:graphic>
          <a:graphicData uri="http://schemas.openxmlformats.org/drawingml/2006/table">
            <a:tbl>
              <a:tblPr/>
              <a:tblGrid>
                <a:gridCol w="1110508"/>
                <a:gridCol w="1110508"/>
                <a:gridCol w="1318728"/>
              </a:tblGrid>
              <a:tr h="214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Level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lang="en-US" sz="1400" b="0" i="0" u="none" strike="noStrike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4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(kips)</a:t>
                      </a:r>
                      <a:endParaRPr lang="en-US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4" marR="8854" marT="8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(kip-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ft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54" marR="8854" marT="88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Roof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258.12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114603.37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194.45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83419.72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182.84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75695.71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171.53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68441.00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160.53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61643.12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153.02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56465.09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142.42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50417.00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132.14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44796.41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122.19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39590.04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115.81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35785.56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106.26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31239.88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97.05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27078.25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88.21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23286.27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80.14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19955.64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71.98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16842.28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64.18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14055.75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56.77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11580.62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51.01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9640.52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44.21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7692.35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37.82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6014.15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31.87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4588.70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26.59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3429.76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21.47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2447.39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16.82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1665.09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12.66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1063.25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9.45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652.03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6.18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333.92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Restaurant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0.58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10.52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Lobby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9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83" marR="8283" marT="82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2456.3</a:t>
                      </a:r>
                      <a:endParaRPr lang="en-US" sz="11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812433.396</a:t>
                      </a:r>
                      <a:endParaRPr lang="en-US" sz="11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283" marR="8283" marT="82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2" name="Rectangle 11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</a:t>
              </a:r>
              <a:r>
                <a:rPr lang="en-US" sz="1200" dirty="0" smtClean="0">
                  <a:solidFill>
                    <a:schemeClr val="tx1"/>
                  </a:solidFill>
                </a:rPr>
                <a:t>Lateral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Photovoltaic  |  CHP  |  Algae  |  Results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5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6" name="Moon 1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21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30">
        <p:fade/>
      </p:transition>
    </mc:Choice>
    <mc:Fallback xmlns="">
      <p:transition spd="med" advTm="125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Lateral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1148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Composed of special concentrically braced frames in the core</a:t>
            </a:r>
          </a:p>
          <a:p>
            <a:pPr lvl="1"/>
            <a:r>
              <a:rPr lang="en-US" dirty="0" smtClean="0">
                <a:latin typeface="+mn-lt"/>
              </a:rPr>
              <a:t>Includes moment frames on the perimeter as required by code although the core alone meets requirements</a:t>
            </a:r>
          </a:p>
          <a:p>
            <a:pPr marL="57150" indent="0">
              <a:buNone/>
            </a:pPr>
            <a:r>
              <a:rPr lang="en-US" dirty="0" smtClean="0">
                <a:latin typeface="+mn-lt"/>
              </a:rPr>
              <a:t>Originally composed of SPSW and braced frames</a:t>
            </a:r>
          </a:p>
          <a:p>
            <a:pPr marL="800100" lvl="1"/>
            <a:r>
              <a:rPr lang="en-US" dirty="0" smtClean="0">
                <a:latin typeface="+mn-lt"/>
              </a:rPr>
              <a:t>SPSW actually proved to be not only stiffer than was needed, but also significantly more expensive than the final design.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34" y="914400"/>
            <a:ext cx="2140266" cy="54864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6781800" y="2971800"/>
            <a:ext cx="914400" cy="53340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56" y="2206625"/>
            <a:ext cx="3591969" cy="206374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1" name="Rectangle 10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</a:t>
              </a:r>
              <a:r>
                <a:rPr lang="en-US" sz="1200" dirty="0" smtClean="0">
                  <a:solidFill>
                    <a:schemeClr val="tx1"/>
                  </a:solidFill>
                </a:rPr>
                <a:t>Lateral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Photovoltaic  |  CHP  |  Algae  |  Results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4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5" name="Moon 14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50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858">
        <p:fade/>
      </p:transition>
    </mc:Choice>
    <mc:Fallback xmlns="">
      <p:transition spd="med" advTm="508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Lateral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1148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Drift achieved: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39 inches</a:t>
            </a:r>
          </a:p>
          <a:p>
            <a:pPr lvl="1"/>
            <a:r>
              <a:rPr lang="en-US" dirty="0" smtClean="0">
                <a:latin typeface="+mn-lt"/>
              </a:rPr>
              <a:t>Compare to 41.5 inch requirement</a:t>
            </a:r>
          </a:p>
          <a:p>
            <a:pPr lvl="2"/>
            <a:r>
              <a:rPr lang="en-US" dirty="0" smtClean="0">
                <a:latin typeface="+mn-lt"/>
              </a:rPr>
              <a:t>Neither over nor under-designed </a:t>
            </a:r>
          </a:p>
          <a:p>
            <a:pPr lvl="2"/>
            <a:r>
              <a:rPr lang="en-US" dirty="0" smtClean="0">
                <a:latin typeface="+mn-lt"/>
              </a:rPr>
              <a:t>Results in an economic design meeting requirements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Withstands normal low magnitude seismic events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Minimal drift during design level events and presents an easily repairable structure.</a:t>
            </a:r>
          </a:p>
          <a:p>
            <a:pPr lvl="2"/>
            <a:endParaRPr lang="en-US" dirty="0" smtClean="0">
              <a:latin typeface="+mn-lt"/>
            </a:endParaRPr>
          </a:p>
          <a:p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t="20972" r="38748" b="20972"/>
          <a:stretch/>
        </p:blipFill>
        <p:spPr>
          <a:xfrm>
            <a:off x="4800600" y="1066800"/>
            <a:ext cx="3710203" cy="44196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334000" y="1066800"/>
            <a:ext cx="990600" cy="914400"/>
          </a:xfrm>
          <a:prstGeom prst="roundRect">
            <a:avLst/>
          </a:prstGeom>
          <a:solidFill>
            <a:srgbClr val="FFE947">
              <a:alpha val="30196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0" name="Rectangle 9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</a:t>
              </a:r>
              <a:r>
                <a:rPr lang="en-US" sz="1200" dirty="0" smtClean="0">
                  <a:solidFill>
                    <a:schemeClr val="tx1"/>
                  </a:solidFill>
                </a:rPr>
                <a:t>Lateral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Photovoltaic  |  CHP  |  Algae  |  Results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3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4" name="Moon 13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98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434">
        <p:fade/>
      </p:transition>
    </mc:Choice>
    <mc:Fallback xmlns="">
      <p:transition spd="med" advTm="474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r>
              <a:rPr lang="en-US" sz="4400" dirty="0" smtClean="0"/>
              <a:t>Photovoltaic</a:t>
            </a:r>
            <a:br>
              <a:rPr lang="en-US" sz="4400" dirty="0" smtClean="0"/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~$510,000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</a:t>
              </a:r>
              <a:r>
                <a:rPr lang="en-US" sz="1200" dirty="0" smtClean="0">
                  <a:solidFill>
                    <a:schemeClr val="tx1"/>
                  </a:solidFill>
                </a:rPr>
                <a:t>Photovoltaic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CHP  |  Algae  |  Results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0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1" name="Moon 1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60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13">
        <p:fade/>
      </p:transition>
    </mc:Choice>
    <mc:Fallback xmlns="">
      <p:transition spd="med" advTm="48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7"/>
          <a:stretch/>
        </p:blipFill>
        <p:spPr bwMode="auto">
          <a:xfrm>
            <a:off x="-533400" y="762000"/>
            <a:ext cx="7010400" cy="595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Photovoltaic System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</a:t>
              </a:r>
              <a:r>
                <a:rPr lang="en-US" sz="1200" dirty="0" smtClean="0">
                  <a:solidFill>
                    <a:schemeClr val="tx1"/>
                  </a:solidFill>
                </a:rPr>
                <a:t>Photovoltaic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CHP  |  Algae  |  Results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1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2" name="Moon 11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2200" y="1142999"/>
            <a:ext cx="2913888" cy="396240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b="1" dirty="0" smtClean="0">
                <a:latin typeface="+mn-lt"/>
              </a:rPr>
              <a:t>Size</a:t>
            </a:r>
          </a:p>
          <a:p>
            <a:pPr marL="0" lvl="0" indent="0">
              <a:buNone/>
            </a:pPr>
            <a:r>
              <a:rPr lang="en-US" sz="1600" dirty="0" smtClean="0">
                <a:latin typeface="+mn-lt"/>
              </a:rPr>
              <a:t>816 Photovoltaic panels mounted on 68 telescoping poles</a:t>
            </a:r>
          </a:p>
          <a:p>
            <a:pPr marL="0" lvl="0" indent="0">
              <a:buNone/>
            </a:pPr>
            <a:endParaRPr lang="en-US" sz="1600" dirty="0">
              <a:latin typeface="+mn-lt"/>
            </a:endParaRPr>
          </a:p>
          <a:p>
            <a:pPr marL="0" lvl="0" indent="0">
              <a:buNone/>
            </a:pPr>
            <a:r>
              <a:rPr lang="en-US" sz="2000" b="1" dirty="0" smtClean="0">
                <a:latin typeface="+mn-lt"/>
              </a:rPr>
              <a:t>Distribution</a:t>
            </a:r>
            <a:endParaRPr lang="en-US" sz="2000" b="1" dirty="0">
              <a:latin typeface="+mn-lt"/>
            </a:endParaRPr>
          </a:p>
          <a:p>
            <a:pPr marL="0" lvl="0" indent="0">
              <a:buNone/>
            </a:pPr>
            <a:r>
              <a:rPr lang="en-US" sz="1600" dirty="0" smtClean="0">
                <a:latin typeface="+mn-lt"/>
              </a:rPr>
              <a:t>Transformed and fed into a distribution panel in rooftop electrical room</a:t>
            </a:r>
          </a:p>
          <a:p>
            <a:pPr marL="0" lvl="0" indent="0">
              <a:buNone/>
            </a:pPr>
            <a:endParaRPr lang="en-US" sz="1600" dirty="0">
              <a:latin typeface="+mn-lt"/>
            </a:endParaRPr>
          </a:p>
          <a:p>
            <a:pPr marL="0" lvl="0" indent="0">
              <a:buNone/>
            </a:pPr>
            <a:r>
              <a:rPr lang="en-US" sz="2000" b="1" dirty="0" smtClean="0">
                <a:latin typeface="+mn-lt"/>
              </a:rPr>
              <a:t>Output</a:t>
            </a:r>
          </a:p>
          <a:p>
            <a:pPr marL="0" lvl="0" indent="0">
              <a:buNone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313,250 </a:t>
            </a:r>
            <a:r>
              <a:rPr lang="en-U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kBTU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per year</a:t>
            </a:r>
          </a:p>
          <a:p>
            <a:pPr marL="0" lvl="0" indent="0">
              <a:buNone/>
            </a:pPr>
            <a:r>
              <a:rPr lang="en-US" sz="1600" dirty="0" smtClean="0">
                <a:latin typeface="+mn-lt"/>
              </a:rPr>
              <a:t>Over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3%</a:t>
            </a:r>
            <a:r>
              <a:rPr lang="en-US" sz="1600" dirty="0" smtClean="0">
                <a:latin typeface="+mn-lt"/>
              </a:rPr>
              <a:t> of total energy use</a:t>
            </a:r>
          </a:p>
        </p:txBody>
      </p:sp>
      <p:pic>
        <p:nvPicPr>
          <p:cNvPr id="14" name="Picture 2" descr="http://squawk1200.files.wordpress.com/2011/06/compass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677" y="951427"/>
            <a:ext cx="762000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2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339">
        <p:fade/>
      </p:transition>
    </mc:Choice>
    <mc:Fallback xmlns="">
      <p:transition spd="med" advTm="353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Zero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105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dirty="0">
                <a:latin typeface="+mn-lt"/>
                <a:ea typeface="Kozuka Gothic Pro M" pitchFamily="34" charset="-128"/>
              </a:rPr>
              <a:t>Net Off-Site Energy Use (ZEB) </a:t>
            </a:r>
            <a:r>
              <a:rPr lang="en-US" sz="1600" dirty="0">
                <a:latin typeface="+mn-lt"/>
              </a:rPr>
              <a:t>- 100% of the energy purchased comes from renewable energy sources, even if the energy is generated off the site. </a:t>
            </a:r>
            <a:endParaRPr lang="en-US" sz="1600" dirty="0" smtClean="0">
              <a:latin typeface="+mn-lt"/>
            </a:endParaRPr>
          </a:p>
          <a:p>
            <a:pPr marL="0" lvl="0" indent="0">
              <a:buNone/>
            </a:pPr>
            <a:r>
              <a:rPr lang="en-US" sz="1600" dirty="0">
                <a:latin typeface="+mn-lt"/>
              </a:rPr>
              <a:t>	</a:t>
            </a:r>
            <a:r>
              <a:rPr lang="en-US" sz="1600" i="1" dirty="0" smtClean="0">
                <a:latin typeface="+mn-lt"/>
              </a:rPr>
              <a:t>Strategy: 	buy energy from renewable sources and PV Eco-districts.</a:t>
            </a:r>
          </a:p>
          <a:p>
            <a:pPr marL="0" lvl="0" indent="0" algn="ctr">
              <a:buNone/>
            </a:pPr>
            <a:endParaRPr lang="en-US" sz="1800" dirty="0" smtClean="0">
              <a:solidFill>
                <a:srgbClr val="FFC000"/>
              </a:solidFill>
              <a:latin typeface="+mn-lt"/>
              <a:ea typeface="Kozuka Gothic Pro M" pitchFamily="34" charset="-128"/>
            </a:endParaRPr>
          </a:p>
          <a:p>
            <a:pPr marL="0" lvl="0" indent="0" algn="ctr"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Kozuka Gothic Pro M" pitchFamily="34" charset="-128"/>
              </a:rPr>
              <a:t>Goal: 35%</a:t>
            </a:r>
          </a:p>
          <a:p>
            <a:pPr marL="0" indent="0">
              <a:buNone/>
            </a:pPr>
            <a:endParaRPr lang="en-US" sz="1800" dirty="0">
              <a:solidFill>
                <a:srgbClr val="FFC000"/>
              </a:solidFill>
              <a:latin typeface="+mn-lt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1800" dirty="0" smtClean="0">
                <a:latin typeface="+mn-lt"/>
                <a:ea typeface="Kozuka Gothic Pro M" pitchFamily="34" charset="-128"/>
              </a:rPr>
              <a:t>Net-Zero </a:t>
            </a:r>
            <a:r>
              <a:rPr lang="en-US" sz="1800" dirty="0">
                <a:latin typeface="+mn-lt"/>
                <a:ea typeface="Kozuka Gothic Pro M" pitchFamily="34" charset="-128"/>
              </a:rPr>
              <a:t>Source Energy Use (ZNE) </a:t>
            </a:r>
            <a:r>
              <a:rPr lang="en-US" sz="1600" dirty="0">
                <a:latin typeface="+mn-lt"/>
              </a:rPr>
              <a:t>- The building generates the same amount of energy that it consumes. </a:t>
            </a:r>
          </a:p>
          <a:p>
            <a:pPr marL="0" lvl="0" indent="0">
              <a:buNone/>
            </a:pPr>
            <a:r>
              <a:rPr lang="en-US" sz="1600" dirty="0" smtClean="0">
                <a:latin typeface="+mn-lt"/>
              </a:rPr>
              <a:t>	</a:t>
            </a:r>
            <a:r>
              <a:rPr lang="en-US" sz="1600" i="1" dirty="0" smtClean="0">
                <a:latin typeface="+mn-lt"/>
              </a:rPr>
              <a:t>Strategy: 	use a combined heat-and-power system to generate energy on-site.</a:t>
            </a:r>
            <a:endParaRPr lang="en-US" sz="1600" dirty="0" smtClean="0">
              <a:latin typeface="+mn-lt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rgbClr val="FFC000"/>
              </a:solidFill>
              <a:latin typeface="+mn-lt"/>
              <a:ea typeface="Kozuka Gothic Pro M" pitchFamily="34" charset="-128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Kozuka Gothic Pro M" pitchFamily="34" charset="-128"/>
              </a:rPr>
              <a:t>Goal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Kozuka Gothic Pro M" pitchFamily="34" charset="-128"/>
              </a:rPr>
              <a:t>: 20%</a:t>
            </a:r>
          </a:p>
          <a:p>
            <a:endParaRPr lang="en-US" sz="1600" dirty="0">
              <a:latin typeface="+mn-lt"/>
            </a:endParaRPr>
          </a:p>
          <a:p>
            <a:pPr marL="0" lvl="0" indent="0">
              <a:buNone/>
            </a:pPr>
            <a:r>
              <a:rPr lang="en-US" sz="1800" dirty="0">
                <a:latin typeface="+mn-lt"/>
                <a:ea typeface="Kozuka Gothic Pro M" pitchFamily="34" charset="-128"/>
              </a:rPr>
              <a:t>Net-Zero Energy Emissions (ZEE) </a:t>
            </a:r>
            <a:r>
              <a:rPr lang="en-US" sz="1600" b="1" dirty="0">
                <a:latin typeface="+mn-lt"/>
              </a:rPr>
              <a:t>– </a:t>
            </a:r>
            <a:r>
              <a:rPr lang="en-US" sz="1600" dirty="0">
                <a:latin typeface="+mn-lt"/>
              </a:rPr>
              <a:t>A building with zero net carbon emissions. </a:t>
            </a:r>
            <a:endParaRPr lang="en-US" sz="1600" dirty="0" smtClean="0">
              <a:latin typeface="+mn-lt"/>
            </a:endParaRPr>
          </a:p>
          <a:p>
            <a:pPr marL="0" lvl="0" indent="0">
              <a:buNone/>
            </a:pPr>
            <a:r>
              <a:rPr lang="en-US" sz="1600" dirty="0" smtClean="0">
                <a:latin typeface="+mn-lt"/>
              </a:rPr>
              <a:t>	</a:t>
            </a:r>
            <a:r>
              <a:rPr lang="en-US" sz="1600" i="1" dirty="0" smtClean="0">
                <a:latin typeface="+mn-lt"/>
              </a:rPr>
              <a:t>Strategy: 	use algae bioreactors to offset the carbon emissions of the combined</a:t>
            </a:r>
          </a:p>
          <a:p>
            <a:pPr marL="0" lvl="0" indent="0">
              <a:buNone/>
            </a:pPr>
            <a:r>
              <a:rPr lang="en-US" sz="1600" i="1" dirty="0">
                <a:latin typeface="+mn-lt"/>
              </a:rPr>
              <a:t>		</a:t>
            </a:r>
            <a:r>
              <a:rPr lang="en-US" sz="1600" i="1" dirty="0" smtClean="0">
                <a:latin typeface="+mn-lt"/>
              </a:rPr>
              <a:t>heat-and-power system.</a:t>
            </a:r>
            <a:endParaRPr lang="en-US" sz="1600" dirty="0">
              <a:latin typeface="+mn-lt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rgbClr val="FFC000"/>
              </a:solidFill>
              <a:latin typeface="+mn-lt"/>
              <a:ea typeface="Kozuka Gothic Pro M" pitchFamily="34" charset="-128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Kozuka Gothic Pro M" pitchFamily="34" charset="-128"/>
              </a:rPr>
              <a:t>Goal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Kozuka Gothic Pro M" pitchFamily="34" charset="-128"/>
              </a:rPr>
              <a:t>: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Kozuka Gothic Pro M" pitchFamily="34" charset="-128"/>
              </a:rPr>
              <a:t>50%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Kozuka Gothic Pro M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9" name="Rectangle 8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Introduction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Phasing  |  Daylight  |  Double Façade  |  Raised Floor  |  Gravity  |  Lateral  |  Photovoltaic  |  CHP  |  Algae  |  Results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2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3" name="Moon 12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60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980">
        <p:fade/>
      </p:transition>
    </mc:Choice>
    <mc:Fallback xmlns="">
      <p:transition spd="med" advTm="61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r>
              <a:rPr lang="en-US" sz="4400" dirty="0" smtClean="0"/>
              <a:t>Combined Heat and Power</a:t>
            </a:r>
            <a:br>
              <a:rPr lang="en-US" sz="4400" dirty="0" smtClean="0"/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~$815,000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Photovoltaic  |  </a:t>
              </a:r>
              <a:r>
                <a:rPr lang="en-US" sz="1200" dirty="0" smtClean="0">
                  <a:solidFill>
                    <a:schemeClr val="tx1"/>
                  </a:solidFill>
                </a:rPr>
                <a:t>CHP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Algae  |  Results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0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1" name="Moon 1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60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02">
        <p:fade/>
      </p:transition>
    </mc:Choice>
    <mc:Fallback xmlns="">
      <p:transition spd="med" advTm="65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Heat and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562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latin typeface="+mn-lt"/>
                  </a:rPr>
                  <a:t>Feasibility</a:t>
                </a:r>
              </a:p>
              <a:p>
                <a:pPr marL="914400" lvl="2" indent="0">
                  <a:buNone/>
                </a:pPr>
                <a:r>
                  <a:rPr lang="en-US" sz="1800" b="1" dirty="0">
                    <a:latin typeface="+mn-lt"/>
                  </a:rPr>
                  <a:t>High Electric Rates:			</a:t>
                </a:r>
                <a:r>
                  <a:rPr lang="en-US" sz="1800" b="1" dirty="0" smtClean="0">
                    <a:latin typeface="+mn-lt"/>
                  </a:rPr>
                  <a:t>	</a:t>
                </a:r>
                <a:r>
                  <a:rPr lang="en-US" sz="1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$</a:t>
                </a:r>
                <a:r>
                  <a:rPr lang="en-US" sz="1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0.18/kWh</a:t>
                </a:r>
              </a:p>
              <a:p>
                <a:pPr marL="457200" lvl="1" indent="0">
                  <a:buNone/>
                </a:pPr>
                <a:r>
                  <a:rPr lang="en-US" sz="1800" b="1" dirty="0">
                    <a:latin typeface="+mn-lt"/>
                  </a:rPr>
                  <a:t>	Desirable Spark Spread: 		</a:t>
                </a:r>
                <a:r>
                  <a:rPr lang="en-US" sz="1800" b="1" dirty="0" smtClean="0">
                    <a:latin typeface="+mn-lt"/>
                  </a:rPr>
                  <a:t>		</a:t>
                </a:r>
                <a:r>
                  <a:rPr lang="en-US" sz="1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$</a:t>
                </a:r>
                <a:r>
                  <a:rPr lang="en-US" sz="1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0.10/kWh</a:t>
                </a:r>
              </a:p>
              <a:p>
                <a:pPr marL="914400" lvl="2" indent="0">
                  <a:buNone/>
                </a:pPr>
                <a:r>
                  <a:rPr lang="en-US" sz="1800" b="1" dirty="0">
                    <a:latin typeface="+mn-lt"/>
                  </a:rPr>
                  <a:t>Future Energy Cost Concerns:		</a:t>
                </a:r>
                <a:r>
                  <a:rPr lang="en-US" sz="1800" b="1" dirty="0" smtClean="0">
                    <a:latin typeface="+mn-lt"/>
                  </a:rPr>
                  <a:t>	</a:t>
                </a:r>
                <a:r>
                  <a:rPr lang="en-US" sz="1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Yes</a:t>
                </a:r>
                <a:endParaRPr lang="en-US" sz="18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marL="914400" lvl="2" indent="0">
                  <a:buNone/>
                </a:pPr>
                <a:r>
                  <a:rPr lang="en-US" sz="1800" b="1" dirty="0">
                    <a:latin typeface="+mn-lt"/>
                  </a:rPr>
                  <a:t>Reducing Environmental Impact:	</a:t>
                </a:r>
                <a:r>
                  <a:rPr lang="en-US" sz="1800" b="1" dirty="0" smtClean="0">
                    <a:latin typeface="+mn-lt"/>
                  </a:rPr>
                  <a:t>		</a:t>
                </a:r>
                <a:r>
                  <a:rPr lang="en-US" sz="1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Yes</a:t>
                </a:r>
                <a:endParaRPr lang="en-US" sz="18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</a:endParaRPr>
              </a:p>
              <a:p>
                <a:pPr marL="914400" lvl="2" indent="0">
                  <a:buNone/>
                </a:pPr>
                <a:endParaRPr lang="en-US" sz="1400" dirty="0"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+mn-lt"/>
                  </a:rPr>
                  <a:t>Simple Payback </a:t>
                </a:r>
                <a:r>
                  <a:rPr lang="en-US" sz="2000" b="1" dirty="0" smtClean="0">
                    <a:latin typeface="+mn-lt"/>
                  </a:rPr>
                  <a:t>Period (SPP)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en-US" sz="1400" b="1" dirty="0" smtClean="0">
                    <a:latin typeface="+mn-lt"/>
                  </a:rPr>
                  <a:t>	</a:t>
                </a:r>
                <a:r>
                  <a:rPr lang="en-US" b="1" dirty="0" smtClean="0">
                    <a:latin typeface="+mn-lt"/>
                  </a:rPr>
                  <a:t>Initial System Cost					</a:t>
                </a:r>
                <a:r>
                  <a:rPr lang="en-US" sz="1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$</a:t>
                </a:r>
                <a:r>
                  <a:rPr lang="en-US" sz="1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815,000</a:t>
                </a:r>
                <a:r>
                  <a:rPr lang="en-US" b="1" dirty="0" smtClean="0">
                    <a:solidFill>
                      <a:srgbClr val="FFFF00"/>
                    </a:solidFill>
                    <a:latin typeface="+mn-lt"/>
                  </a:rPr>
                  <a:t/>
                </a:r>
                <a:br>
                  <a:rPr lang="en-US" b="1" dirty="0" smtClean="0">
                    <a:solidFill>
                      <a:srgbClr val="FFFF00"/>
                    </a:solidFill>
                    <a:latin typeface="+mn-lt"/>
                  </a:rPr>
                </a:br>
                <a:r>
                  <a:rPr lang="en-US" b="1" dirty="0" smtClean="0">
                    <a:latin typeface="+mn-lt"/>
                  </a:rPr>
                  <a:t>	California CHP/Cogeneration Incentives Rebates		</a:t>
                </a:r>
                <a:r>
                  <a:rPr lang="en-US" sz="1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$</a:t>
                </a:r>
                <a:r>
                  <a:rPr lang="en-US" sz="1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312,000</a:t>
                </a:r>
              </a:p>
              <a:p>
                <a:pPr marL="0" indent="0">
                  <a:buNone/>
                </a:pPr>
                <a:r>
                  <a:rPr lang="en-US" sz="1600" b="1" dirty="0" smtClean="0">
                    <a:latin typeface="+mn-lt"/>
                  </a:rPr>
                  <a:t>	Capital Cost Post Rebate				</a:t>
                </a:r>
                <a:r>
                  <a:rPr lang="en-US" sz="1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$</a:t>
                </a:r>
                <a:r>
                  <a:rPr lang="en-US" sz="1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503,000</a:t>
                </a:r>
              </a:p>
              <a:p>
                <a:pPr marL="914400" lvl="2" indent="0">
                  <a:buNone/>
                </a:pPr>
                <a:r>
                  <a:rPr lang="en-US" b="1" dirty="0" smtClean="0">
                    <a:latin typeface="+mn-lt"/>
                  </a:rPr>
                  <a:t>Annual Operational Savings				</a:t>
                </a:r>
                <a:r>
                  <a:rPr lang="en-US" sz="1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$</a:t>
                </a:r>
                <a:r>
                  <a:rPr lang="en-US" sz="1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101,400</a:t>
                </a:r>
              </a:p>
              <a:p>
                <a:endParaRPr lang="en-US" sz="1800" b="1" dirty="0" smtClean="0">
                  <a:latin typeface="+mn-lt"/>
                </a:endParaRPr>
              </a:p>
              <a:p>
                <a:endParaRPr lang="en-US" sz="1800" b="1" dirty="0" smtClean="0">
                  <a:latin typeface="+mn-lt"/>
                </a:endParaRPr>
              </a:p>
              <a:p>
                <a:pPr marL="114300" indent="0" algn="ctr">
                  <a:buNone/>
                </a:pPr>
                <a:r>
                  <a:rPr lang="en-US" sz="2000" b="1" dirty="0" smtClean="0">
                    <a:latin typeface="+mn-lt"/>
                  </a:rPr>
                  <a:t>SPP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𝑪𝒂𝒑𝒊𝒕𝒂𝒍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𝑪𝒐𝒔𝒕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𝑨𝒏𝒏𝒖𝒂𝒍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𝑺𝒂𝒗𝒊𝒏𝒈𝒔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𝟓𝟎𝟑</m:t>
                        </m:r>
                        <m:r>
                          <a:rPr lang="en-US" sz="2000" b="1" i="1" smtClean="0">
                            <a:latin typeface="Cambria Math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𝟎𝟎𝟎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𝟏𝟎𝟏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𝟒𝟎𝟎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>
                    <a:latin typeface="+mn-lt"/>
                  </a:rPr>
                  <a:t>=</a:t>
                </a:r>
                <a:r>
                  <a:rPr lang="en-US" sz="2000" b="1" i="1" dirty="0">
                    <a:latin typeface="+mn-lt"/>
                  </a:rPr>
                  <a:t> </a:t>
                </a:r>
                <a:r>
                  <a:rPr lang="en-US" sz="20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</a:rPr>
                  <a:t>5 years</a:t>
                </a:r>
              </a:p>
              <a:p>
                <a:endParaRPr lang="en-US" sz="1400" b="1" dirty="0"/>
              </a:p>
              <a:p>
                <a:endParaRPr lang="en-US" sz="1400" b="1" dirty="0" smtClean="0"/>
              </a:p>
              <a:p>
                <a:pPr lvl="1"/>
                <a:endParaRPr lang="en-US" sz="1000" b="1" dirty="0" smtClean="0"/>
              </a:p>
              <a:p>
                <a:pPr marL="914400" lvl="2" indent="0">
                  <a:buNone/>
                </a:pPr>
                <a:endParaRPr lang="en-US" sz="1100" dirty="0"/>
              </a:p>
              <a:p>
                <a:pPr marL="914400" lvl="2" indent="0">
                  <a:buNone/>
                </a:pPr>
                <a:endParaRPr lang="en-US" sz="1100" dirty="0"/>
              </a:p>
              <a:p>
                <a:pPr marL="914400" lvl="2" indent="0">
                  <a:buNone/>
                </a:pPr>
                <a:r>
                  <a:rPr lang="en-US" sz="1100" dirty="0" smtClean="0"/>
                  <a:t>	</a:t>
                </a:r>
                <a:endParaRPr lang="en-US" sz="1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562600"/>
              </a:xfrm>
              <a:blipFill rotWithShape="1">
                <a:blip r:embed="rId3"/>
                <a:stretch>
                  <a:fillRect l="-741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Photovoltaic  |  </a:t>
              </a:r>
              <a:r>
                <a:rPr lang="en-US" sz="1200" dirty="0" smtClean="0">
                  <a:solidFill>
                    <a:schemeClr val="tx1"/>
                  </a:solidFill>
                </a:rPr>
                <a:t>CHP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Algae  |  Results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1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2" name="Moon 11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11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477">
        <p:fade/>
      </p:transition>
    </mc:Choice>
    <mc:Fallback xmlns="">
      <p:transition spd="med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Heat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+mn-lt"/>
              </a:rPr>
              <a:t>Electrical Output</a:t>
            </a:r>
          </a:p>
          <a:p>
            <a:pPr marL="457200" lvl="1" indent="0">
              <a:buNone/>
            </a:pPr>
            <a:r>
              <a:rPr lang="en-US" b="1" dirty="0" smtClean="0">
                <a:latin typeface="+mn-lt"/>
              </a:rPr>
              <a:t>Generation Capacity:	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650 kW</a:t>
            </a:r>
            <a:endParaRPr lang="en-US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+mn-lt"/>
              </a:rPr>
              <a:t>Generated Power: 	</a:t>
            </a:r>
            <a:r>
              <a:rPr lang="en-US" b="1" dirty="0">
                <a:latin typeface="+mn-lt"/>
              </a:rPr>
              <a:t>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1,014,000 kWh/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yr</a:t>
            </a:r>
            <a:endParaRPr lang="en-US" baseline="-25000" dirty="0">
              <a:solidFill>
                <a:srgbClr val="FFFF00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+mn-lt"/>
              </a:rPr>
              <a:t>Electrical Capacity Met:</a:t>
            </a:r>
            <a:r>
              <a:rPr lang="en-US" b="1" dirty="0">
                <a:latin typeface="+mn-lt"/>
              </a:rPr>
              <a:t>	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27%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FFC000"/>
              </a:solidFill>
              <a:latin typeface="+mn-lt"/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FFC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n-lt"/>
              </a:rPr>
              <a:t>Thermal </a:t>
            </a:r>
            <a:r>
              <a:rPr lang="en-US" sz="2000" b="1" dirty="0">
                <a:latin typeface="+mn-lt"/>
              </a:rPr>
              <a:t>Output</a:t>
            </a:r>
          </a:p>
          <a:p>
            <a:pPr marL="457200" lvl="1" indent="0">
              <a:buNone/>
            </a:pPr>
            <a:r>
              <a:rPr lang="en-US" b="1" dirty="0" smtClean="0">
                <a:latin typeface="+mn-lt"/>
              </a:rPr>
              <a:t>Heat Recovery: </a:t>
            </a:r>
            <a:r>
              <a:rPr lang="en-US" b="1" dirty="0">
                <a:latin typeface="+mn-lt"/>
              </a:rPr>
              <a:t>	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1,850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MBtu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/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hr</a:t>
            </a:r>
            <a:endParaRPr lang="en-US" baseline="-25000" dirty="0">
              <a:solidFill>
                <a:srgbClr val="FFFF00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+mn-lt"/>
              </a:rPr>
              <a:t>Heat Recovery Efficiency:</a:t>
            </a:r>
            <a:r>
              <a:rPr lang="en-US" b="1" dirty="0">
                <a:latin typeface="+mn-lt"/>
              </a:rPr>
              <a:t>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45%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n-US" b="1" dirty="0">
                <a:latin typeface="+mn-lt"/>
              </a:rPr>
              <a:t>Heat </a:t>
            </a:r>
            <a:r>
              <a:rPr lang="en-US" b="1" dirty="0" smtClean="0">
                <a:latin typeface="+mn-lt"/>
              </a:rPr>
              <a:t>Capacity </a:t>
            </a:r>
            <a:r>
              <a:rPr lang="en-US" b="1" dirty="0">
                <a:latin typeface="+mn-lt"/>
              </a:rPr>
              <a:t>Met:	</a:t>
            </a:r>
            <a:r>
              <a:rPr lang="en-US" b="1" dirty="0" smtClean="0">
                <a:solidFill>
                  <a:srgbClr val="FFC000"/>
                </a:solidFill>
                <a:latin typeface="+mn-lt"/>
              </a:rPr>
              <a:t>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88%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endParaRPr lang="en-US" sz="1200" b="1" dirty="0">
              <a:solidFill>
                <a:srgbClr val="FFC000"/>
              </a:solidFill>
            </a:endParaRPr>
          </a:p>
          <a:p>
            <a:endParaRPr lang="en-US" sz="2000" b="1" dirty="0"/>
          </a:p>
          <a:p>
            <a:endParaRPr lang="en-US" sz="2000" b="1" dirty="0" smtClean="0"/>
          </a:p>
          <a:p>
            <a:pPr lvl="1"/>
            <a:endParaRPr lang="en-US" sz="1200" b="1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1" b="28025"/>
          <a:stretch/>
        </p:blipFill>
        <p:spPr>
          <a:xfrm>
            <a:off x="5079402" y="1295400"/>
            <a:ext cx="4267797" cy="4267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9" name="Rectangle 8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Photovoltaic  |  </a:t>
              </a:r>
              <a:r>
                <a:rPr lang="en-US" sz="1200" dirty="0" smtClean="0">
                  <a:solidFill>
                    <a:schemeClr val="tx1"/>
                  </a:solidFill>
                </a:rPr>
                <a:t>CHP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Algae  |  Results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2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3" name="Moon 12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146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244">
        <p:fade/>
      </p:transition>
    </mc:Choice>
    <mc:Fallback xmlns="">
      <p:transition spd="med" advTm="29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Heat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229600" cy="16365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chemeClr val="tx1"/>
                </a:solidFill>
                <a:latin typeface="+mn-lt"/>
              </a:rPr>
              <a:t>CHP Fuel Savings and Carbon Emission Reduction </a:t>
            </a:r>
          </a:p>
          <a:p>
            <a:pPr marL="914400" lvl="2" indent="0">
              <a:buNone/>
            </a:pPr>
            <a:endParaRPr lang="en-US" sz="2000" dirty="0">
              <a:latin typeface="+mn-lt"/>
            </a:endParaRPr>
          </a:p>
          <a:p>
            <a:pPr marL="914400" lvl="2" indent="0">
              <a:buNone/>
            </a:pPr>
            <a:endParaRPr lang="en-US" sz="4000" dirty="0">
              <a:latin typeface="+mn-lt"/>
            </a:endParaRPr>
          </a:p>
          <a:p>
            <a:pPr marL="0" indent="0">
              <a:buNone/>
            </a:pPr>
            <a:r>
              <a:rPr lang="en-US" sz="6400" b="1" dirty="0" smtClean="0">
                <a:solidFill>
                  <a:schemeClr val="tx1"/>
                </a:solidFill>
                <a:latin typeface="+mn-lt"/>
              </a:rPr>
              <a:t>Fuel Savings:</a:t>
            </a:r>
            <a:r>
              <a:rPr lang="en-US" sz="6400" b="1" dirty="0" smtClean="0">
                <a:latin typeface="+mn-lt"/>
              </a:rPr>
              <a:t>		</a:t>
            </a:r>
            <a:r>
              <a:rPr lang="en-US" sz="6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625 MCF (5%)</a:t>
            </a:r>
          </a:p>
          <a:p>
            <a:pPr marL="0" indent="0">
              <a:buNone/>
            </a:pPr>
            <a:r>
              <a:rPr lang="en-US" sz="6400" b="1" dirty="0" smtClean="0">
                <a:solidFill>
                  <a:schemeClr val="tx1"/>
                </a:solidFill>
                <a:latin typeface="+mn-lt"/>
              </a:rPr>
              <a:t>Carbon Reduction:</a:t>
            </a:r>
            <a:r>
              <a:rPr lang="en-US" sz="6400" b="1" dirty="0" smtClean="0">
                <a:latin typeface="+mn-lt"/>
              </a:rPr>
              <a:t>		</a:t>
            </a:r>
            <a:r>
              <a:rPr lang="en-US" sz="6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355,663 lbs. CO</a:t>
            </a:r>
            <a:r>
              <a:rPr lang="en-US" sz="6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2 </a:t>
            </a:r>
            <a:r>
              <a:rPr lang="en-US" sz="6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(20%)</a:t>
            </a:r>
            <a:endParaRPr lang="en-US" sz="6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endParaRPr lang="en-US" sz="2000" b="1" dirty="0" smtClean="0"/>
          </a:p>
          <a:p>
            <a:pPr lvl="2"/>
            <a:endParaRPr lang="en-US" sz="12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pPr lvl="1"/>
            <a:endParaRPr lang="en-US" sz="1200" b="1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695700" y="2066533"/>
            <a:ext cx="1905000" cy="114656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95700" y="246658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350 Mission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24400" y="3270250"/>
            <a:ext cx="2895600" cy="2925536"/>
            <a:chOff x="4724400" y="3270250"/>
            <a:chExt cx="2895600" cy="2925536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5257800" y="4584700"/>
              <a:ext cx="990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181600" y="3270250"/>
              <a:ext cx="838200" cy="1314450"/>
              <a:chOff x="5029200" y="3352800"/>
              <a:chExt cx="838200" cy="12192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5029200" y="3352800"/>
                <a:ext cx="0" cy="1219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029200" y="4572000"/>
                <a:ext cx="838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4991100" y="3270250"/>
              <a:ext cx="1028700" cy="2119602"/>
              <a:chOff x="5029200" y="3352800"/>
              <a:chExt cx="838200" cy="12192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V="1">
                <a:off x="5029200" y="3352800"/>
                <a:ext cx="0" cy="1219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029200" y="4572000"/>
                <a:ext cx="838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/>
            <p:cNvSpPr/>
            <p:nvPr/>
          </p:nvSpPr>
          <p:spPr>
            <a:xfrm>
              <a:off x="6019800" y="4214586"/>
              <a:ext cx="1600200" cy="1981200"/>
            </a:xfrm>
            <a:prstGeom prst="rect">
              <a:avLst/>
            </a:prstGeom>
            <a:solidFill>
              <a:srgbClr val="FFE9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9800" y="502052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CHP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724400" y="3584575"/>
              <a:ext cx="685800" cy="685800"/>
            </a:xfrm>
            <a:prstGeom prst="ellipse">
              <a:avLst/>
            </a:prstGeom>
            <a:solidFill>
              <a:srgbClr val="FFE9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24400" y="3792665"/>
              <a:ext cx="704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74%</a:t>
              </a:r>
              <a:endPara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81600" y="4584700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Electricity</a:t>
              </a:r>
              <a:endParaRPr 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86400" y="5415420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Heat</a:t>
              </a:r>
              <a:endParaRPr lang="en-US" sz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52600" y="61087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ea typeface="Kozuka Gothic Pro L" pitchFamily="34" charset="-128"/>
              </a:rPr>
              <a:t>System</a:t>
            </a:r>
            <a:r>
              <a:rPr lang="en-US" dirty="0" smtClean="0"/>
              <a:t> </a:t>
            </a:r>
            <a:r>
              <a:rPr lang="en-US" sz="1400" b="1" dirty="0">
                <a:ea typeface="Kozuka Gothic Pro L" pitchFamily="34" charset="-128"/>
              </a:rPr>
              <a:t>Efficiency</a:t>
            </a:r>
            <a:r>
              <a:rPr lang="en-US" dirty="0" smtClean="0"/>
              <a:t> </a:t>
            </a:r>
            <a:r>
              <a:rPr lang="en-US" sz="1400" b="1" dirty="0">
                <a:ea typeface="Kozuka Gothic Pro L" pitchFamily="34" charset="-128"/>
              </a:rPr>
              <a:t>Model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45" name="Rectangle 44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Photovoltaic  |  </a:t>
              </a:r>
              <a:r>
                <a:rPr lang="en-US" sz="1200" dirty="0" smtClean="0">
                  <a:solidFill>
                    <a:schemeClr val="tx1"/>
                  </a:solidFill>
                </a:rPr>
                <a:t>CHP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Algae  |  Results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49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50" name="Moon 49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52600" y="3270250"/>
            <a:ext cx="3200400" cy="2925536"/>
            <a:chOff x="1752600" y="3270250"/>
            <a:chExt cx="3200400" cy="2925536"/>
          </a:xfrm>
        </p:grpSpPr>
        <p:grpSp>
          <p:nvGrpSpPr>
            <p:cNvPr id="16" name="Group 15"/>
            <p:cNvGrpSpPr/>
            <p:nvPr/>
          </p:nvGrpSpPr>
          <p:grpSpPr>
            <a:xfrm>
              <a:off x="1752600" y="3270250"/>
              <a:ext cx="3200400" cy="2925536"/>
              <a:chOff x="1752600" y="3270250"/>
              <a:chExt cx="3200400" cy="292553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752600" y="3270250"/>
                <a:ext cx="2895600" cy="2925536"/>
                <a:chOff x="1752600" y="3270250"/>
                <a:chExt cx="2895600" cy="2925536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2819400" y="4584700"/>
                  <a:ext cx="13716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3048000" y="5389852"/>
                  <a:ext cx="13716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" name="Rectangle 3"/>
                <p:cNvSpPr/>
                <p:nvPr/>
              </p:nvSpPr>
              <p:spPr>
                <a:xfrm>
                  <a:off x="1752600" y="4214586"/>
                  <a:ext cx="1600200" cy="914400"/>
                </a:xfrm>
                <a:prstGeom prst="rect">
                  <a:avLst/>
                </a:prstGeom>
                <a:solidFill>
                  <a:schemeClr val="tx1">
                    <a:lumMod val="6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1752600" y="5281386"/>
                  <a:ext cx="1600200" cy="914400"/>
                </a:xfrm>
                <a:prstGeom prst="rect">
                  <a:avLst/>
                </a:prstGeom>
                <a:solidFill>
                  <a:schemeClr val="tx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752600" y="4487120"/>
                  <a:ext cx="1600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/>
                      </a:solidFill>
                    </a:rPr>
                    <a:t>Power Plant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752600" y="5553920"/>
                  <a:ext cx="1600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/>
                      </a:solidFill>
                    </a:rPr>
                    <a:t>Boiler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 flipV="1">
                  <a:off x="4191000" y="3275497"/>
                  <a:ext cx="0" cy="130920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4419600" y="3270250"/>
                  <a:ext cx="0" cy="21196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/>
                <p:cNvSpPr/>
                <p:nvPr/>
              </p:nvSpPr>
              <p:spPr>
                <a:xfrm>
                  <a:off x="3962400" y="3599543"/>
                  <a:ext cx="685800" cy="685800"/>
                </a:xfrm>
                <a:prstGeom prst="ellipse">
                  <a:avLst/>
                </a:prstGeom>
                <a:solidFill>
                  <a:schemeClr val="tx1">
                    <a:lumMod val="6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3352800" y="4584700"/>
                <a:ext cx="1600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Electricity</a:t>
                </a:r>
                <a:endParaRPr lang="en-US" sz="12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352800" y="5422900"/>
                <a:ext cx="1600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Heat</a:t>
                </a:r>
                <a:endParaRPr lang="en-US" sz="1200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952875" y="3776209"/>
              <a:ext cx="7715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33%</a:t>
              </a:r>
              <a:endPara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21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493">
        <p:fade/>
      </p:transition>
    </mc:Choice>
    <mc:Fallback xmlns="">
      <p:transition spd="med" advTm="364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8" grpId="0" animBg="1"/>
      <p:bldP spid="12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r>
              <a:rPr lang="en-US" sz="4400" dirty="0" smtClean="0"/>
              <a:t>Algae Bioreactors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Photovoltaic  |  CHP  |  </a:t>
              </a:r>
              <a:r>
                <a:rPr lang="en-US" sz="1200" dirty="0" smtClean="0">
                  <a:solidFill>
                    <a:schemeClr val="tx1"/>
                  </a:solidFill>
                </a:rPr>
                <a:t>Algae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Results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0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1" name="Moon 1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60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84">
        <p:fade/>
      </p:transition>
    </mc:Choice>
    <mc:Fallback xmlns="">
      <p:transition spd="med" advTm="94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Algae Bioreactors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+mn-lt"/>
              </a:rPr>
              <a:t>Carbon Reduction</a:t>
            </a:r>
          </a:p>
          <a:p>
            <a:pPr marL="457200" lvl="1" indent="0">
              <a:buNone/>
            </a:pPr>
            <a:r>
              <a:rPr lang="en-US" b="1" dirty="0" smtClean="0">
                <a:latin typeface="+mn-lt"/>
              </a:rPr>
              <a:t>Yearly Emissions:	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1,369,638 lbs. CO</a:t>
            </a:r>
            <a:r>
              <a:rPr lang="en-US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</a:p>
          <a:p>
            <a:pPr marL="457200" lvl="1" indent="0">
              <a:buNone/>
            </a:pPr>
            <a:r>
              <a:rPr lang="en-US" b="1" dirty="0" smtClean="0">
                <a:latin typeface="+mn-lt"/>
              </a:rPr>
              <a:t>Algae Sequestration:        	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837,503 lbs. CO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</a:p>
          <a:p>
            <a:pPr marL="457200" lvl="1" indent="0">
              <a:buNone/>
            </a:pPr>
            <a:r>
              <a:rPr lang="en-US" b="1" dirty="0">
                <a:latin typeface="+mn-lt"/>
              </a:rPr>
              <a:t>Percent Reduction:	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60%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1600" b="1" dirty="0">
              <a:latin typeface="+mn-lt"/>
            </a:endParaRPr>
          </a:p>
          <a:p>
            <a:pPr marL="0" indent="0">
              <a:buNone/>
            </a:pPr>
            <a:r>
              <a:rPr lang="en-US" sz="1600" b="1" u="sng" dirty="0" smtClean="0">
                <a:latin typeface="+mn-lt"/>
              </a:rPr>
              <a:t>Photosynthesis </a:t>
            </a:r>
            <a:r>
              <a:rPr lang="en-US" sz="1600" b="1" u="sng" dirty="0">
                <a:latin typeface="+mn-lt"/>
              </a:rPr>
              <a:t>Chemical Reaction: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6CO2 + 12H2O + Light → C6H12O6 + 6O2 + 6H2O</a:t>
            </a:r>
          </a:p>
          <a:p>
            <a:endParaRPr lang="en-US" sz="2800" b="1" dirty="0" smtClean="0">
              <a:latin typeface="+mn-lt"/>
            </a:endParaRPr>
          </a:p>
          <a:p>
            <a:endParaRPr lang="en-US" sz="1600" b="1" dirty="0">
              <a:latin typeface="+mn-lt"/>
            </a:endParaRPr>
          </a:p>
          <a:p>
            <a:pPr lvl="1"/>
            <a:endParaRPr lang="en-US" b="1" dirty="0" smtClean="0">
              <a:latin typeface="+mn-lt"/>
            </a:endParaRPr>
          </a:p>
          <a:p>
            <a:pPr marL="914400" lvl="2" indent="0">
              <a:buNone/>
            </a:pPr>
            <a:endParaRPr lang="en-US" sz="2000" dirty="0" smtClean="0">
              <a:latin typeface="+mn-lt"/>
            </a:endParaRPr>
          </a:p>
          <a:p>
            <a:pPr marL="914400" lvl="2" indent="0">
              <a:buNone/>
            </a:pPr>
            <a:endParaRPr lang="en-US" sz="2000" dirty="0">
              <a:latin typeface="+mn-lt"/>
            </a:endParaRPr>
          </a:p>
          <a:p>
            <a:pPr marL="914400" lvl="2" indent="0">
              <a:buNone/>
            </a:pPr>
            <a:r>
              <a:rPr lang="en-US" sz="2000" dirty="0" smtClean="0">
                <a:latin typeface="+mn-lt"/>
              </a:rPr>
              <a:t>	</a:t>
            </a:r>
            <a:endParaRPr lang="en-US" sz="2000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76" y="3810000"/>
            <a:ext cx="4914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048000" y="3528695"/>
            <a:ext cx="4126773" cy="2443480"/>
            <a:chOff x="457200" y="4205572"/>
            <a:chExt cx="4760595" cy="2463165"/>
          </a:xfrm>
        </p:grpSpPr>
        <p:pic>
          <p:nvPicPr>
            <p:cNvPr id="23" name="Picture 22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96" t="11321" r="26887" b="12998"/>
            <a:stretch/>
          </p:blipFill>
          <p:spPr bwMode="auto">
            <a:xfrm>
              <a:off x="457200" y="4205572"/>
              <a:ext cx="2421890" cy="24631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771091" y="4509135"/>
              <a:ext cx="4446704" cy="2159602"/>
              <a:chOff x="771091" y="4509135"/>
              <a:chExt cx="4446704" cy="215960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693746" y="4509135"/>
                <a:ext cx="3524049" cy="1746885"/>
                <a:chOff x="1693746" y="4509135"/>
                <a:chExt cx="3524049" cy="1746885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2306955" y="4509135"/>
                  <a:ext cx="2910840" cy="278130"/>
                  <a:chOff x="2306955" y="4509135"/>
                  <a:chExt cx="2910840" cy="278130"/>
                </a:xfrm>
              </p:grpSpPr>
              <p:cxnSp>
                <p:nvCxnSpPr>
                  <p:cNvPr id="32" name="Straight Arrow Connector 31"/>
                  <p:cNvCxnSpPr/>
                  <p:nvPr/>
                </p:nvCxnSpPr>
                <p:spPr>
                  <a:xfrm flipH="1">
                    <a:off x="2306955" y="4648200"/>
                    <a:ext cx="1045845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9000" y="4509135"/>
                    <a:ext cx="1788795" cy="2781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 b="1" dirty="0">
                        <a:effectLst/>
                        <a:latin typeface="Calibri"/>
                        <a:ea typeface="Calibri"/>
                        <a:cs typeface="Times New Roman"/>
                      </a:rPr>
                      <a:t>Algae Bioreactor Cylinders</a:t>
                    </a:r>
                    <a:endParaRPr lang="en-US" sz="1100" dirty="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cxnSp>
              <p:nvCxnSpPr>
                <p:cNvPr id="30" name="Straight Arrow Connector 29"/>
                <p:cNvCxnSpPr/>
                <p:nvPr/>
              </p:nvCxnSpPr>
              <p:spPr>
                <a:xfrm flipH="1">
                  <a:off x="1693746" y="5772150"/>
                  <a:ext cx="14312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908502" y="5639435"/>
                  <a:ext cx="2212133" cy="6165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161925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CO</a:t>
                  </a:r>
                  <a:r>
                    <a:rPr lang="en-US" sz="1100" b="1" baseline="-25000" dirty="0">
                      <a:effectLst/>
                      <a:latin typeface="Calibri"/>
                      <a:ea typeface="Calibri"/>
                      <a:cs typeface="Times New Roman"/>
                    </a:rPr>
                    <a:t>2 </a:t>
                  </a: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Intake</a:t>
                  </a:r>
                  <a:r>
                    <a:rPr lang="en-US" sz="1100" dirty="0">
                      <a:effectLst/>
                      <a:latin typeface="Calibri"/>
                      <a:ea typeface="Calibri"/>
                      <a:cs typeface="Times New Roman"/>
                    </a:rPr>
                    <a:t> (Connected to CHP flue gas exhaust)</a:t>
                  </a:r>
                </a:p>
              </p:txBody>
            </p:sp>
          </p:grp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3056456" y="6255385"/>
                <a:ext cx="1788795" cy="413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 dirty="0">
                    <a:effectLst/>
                    <a:latin typeface="Calibri"/>
                    <a:ea typeface="Calibri"/>
                    <a:cs typeface="Times New Roman"/>
                  </a:rPr>
                  <a:t>Degassing Column</a:t>
                </a:r>
                <a:endParaRPr lang="en-US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771091" y="5422900"/>
                <a:ext cx="10160" cy="9855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771726" y="6400800"/>
                <a:ext cx="23514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21" name="Rectangle 20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Photovoltaic  |  CHP  |  </a:t>
              </a:r>
              <a:r>
                <a:rPr lang="en-US" sz="1200" dirty="0" smtClean="0">
                  <a:solidFill>
                    <a:schemeClr val="tx1"/>
                  </a:solidFill>
                </a:rPr>
                <a:t>Algae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Results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36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37" name="Moon 36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09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972">
        <p:fade/>
      </p:transition>
    </mc:Choice>
    <mc:Fallback xmlns="">
      <p:transition spd="med" advTm="589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r>
              <a:rPr lang="en-US" sz="4400" dirty="0" smtClean="0"/>
              <a:t>Results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Photovoltaic  |  CHP  |  Algae  |  </a:t>
              </a:r>
              <a:r>
                <a:rPr lang="en-US" sz="1200" dirty="0" smtClean="0">
                  <a:solidFill>
                    <a:schemeClr val="tx1"/>
                  </a:solidFill>
                </a:rPr>
                <a:t>Results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0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1" name="Moon 1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60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28">
        <p:fade/>
      </p:transition>
    </mc:Choice>
    <mc:Fallback xmlns="">
      <p:transition spd="med" advTm="61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04953" y="1149070"/>
            <a:ext cx="2391493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6031468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04754" y="602170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</a:t>
            </a: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" y="4642563"/>
            <a:ext cx="2523027" cy="84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lug Load</a:t>
            </a:r>
          </a:p>
          <a:p>
            <a:pPr marL="0" indent="0">
              <a:buNone/>
            </a:pPr>
            <a:r>
              <a:rPr lang="en-US" sz="1600" dirty="0" smtClean="0">
                <a:latin typeface="+mn-lt"/>
              </a:rPr>
              <a:t>	4,900,000 </a:t>
            </a:r>
            <a:r>
              <a:rPr lang="en-US" sz="1600" dirty="0" err="1" smtClean="0">
                <a:latin typeface="+mn-lt"/>
              </a:rPr>
              <a:t>kBtu</a:t>
            </a:r>
            <a:endParaRPr lang="en-US" sz="1600" dirty="0" smtClean="0">
              <a:latin typeface="+mn-lt"/>
            </a:endParaRPr>
          </a:p>
          <a:p>
            <a:pPr marL="457200" lvl="1" indent="0">
              <a:buNone/>
            </a:pP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71107" y="3886199"/>
            <a:ext cx="1085462" cy="961835"/>
          </a:xfrm>
          <a:prstGeom prst="rect">
            <a:avLst/>
          </a:prstGeom>
          <a:solidFill>
            <a:srgbClr val="00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71107" y="5679186"/>
            <a:ext cx="1066800" cy="273558"/>
          </a:xfrm>
          <a:prstGeom prst="rect">
            <a:avLst/>
          </a:prstGeom>
          <a:solidFill>
            <a:srgbClr val="00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762000"/>
            <a:ext cx="2819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Lighting</a:t>
            </a:r>
          </a:p>
          <a:p>
            <a:r>
              <a:rPr lang="en-US" sz="1600" dirty="0">
                <a:solidFill>
                  <a:schemeClr val="tx2"/>
                </a:solidFill>
                <a:ea typeface="Kozuka Gothic Pro L" pitchFamily="34" charset="-128"/>
              </a:rPr>
              <a:t>	1,456,000 </a:t>
            </a:r>
            <a:r>
              <a:rPr lang="en-US" sz="1600" dirty="0" err="1">
                <a:solidFill>
                  <a:schemeClr val="tx2"/>
                </a:solidFill>
                <a:ea typeface="Kozuka Gothic Pro L" pitchFamily="34" charset="-128"/>
              </a:rPr>
              <a:t>kBtu</a:t>
            </a:r>
            <a:endParaRPr lang="en-US" sz="1600" dirty="0">
              <a:solidFill>
                <a:schemeClr val="tx2"/>
              </a:solidFill>
              <a:ea typeface="Kozuka Gothic Pro L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1107" y="5485335"/>
            <a:ext cx="1085462" cy="229665"/>
          </a:xfrm>
          <a:prstGeom prst="rect">
            <a:avLst/>
          </a:prstGeom>
          <a:solidFill>
            <a:srgbClr val="00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1106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Heating</a:t>
            </a:r>
          </a:p>
          <a:p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	</a:t>
            </a:r>
            <a:r>
              <a:rPr lang="en-US" sz="1600" dirty="0">
                <a:solidFill>
                  <a:schemeClr val="tx2"/>
                </a:solidFill>
                <a:ea typeface="Kozuka Gothic Pro L" pitchFamily="34" charset="-128"/>
              </a:rPr>
              <a:t>1,870,000 </a:t>
            </a:r>
            <a:r>
              <a:rPr lang="en-US" sz="1600" dirty="0" err="1">
                <a:solidFill>
                  <a:schemeClr val="tx2"/>
                </a:solidFill>
                <a:ea typeface="Kozuka Gothic Pro L" pitchFamily="34" charset="-128"/>
              </a:rPr>
              <a:t>kBtu</a:t>
            </a:r>
            <a:endParaRPr lang="en-US" sz="1600" dirty="0">
              <a:solidFill>
                <a:schemeClr val="tx2"/>
              </a:solidFill>
              <a:ea typeface="Kozuka Gothic Pro L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71107" y="5372099"/>
            <a:ext cx="1085462" cy="114301"/>
          </a:xfrm>
          <a:prstGeom prst="rect">
            <a:avLst/>
          </a:prstGeom>
          <a:solidFill>
            <a:srgbClr val="00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57200" y="2074506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a typeface="Kozuka Gothic Pro L" pitchFamily="34" charset="-128"/>
              </a:rPr>
              <a:t>Cooling</a:t>
            </a:r>
            <a:endParaRPr lang="en-US" dirty="0">
              <a:solidFill>
                <a:schemeClr val="tx2"/>
              </a:solidFill>
              <a:ea typeface="Kozuka Gothic Pro L" pitchFamily="34" charset="-128"/>
            </a:endParaRPr>
          </a:p>
          <a:p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ea typeface="Kozuka Gothic Pro L" pitchFamily="34" charset="-128"/>
              </a:rPr>
              <a:t>517,000 </a:t>
            </a:r>
            <a:r>
              <a:rPr lang="en-US" sz="1600" dirty="0" err="1" smtClean="0">
                <a:solidFill>
                  <a:schemeClr val="tx2"/>
                </a:solidFill>
                <a:ea typeface="Kozuka Gothic Pro L" pitchFamily="34" charset="-128"/>
              </a:rPr>
              <a:t>kBtu</a:t>
            </a:r>
            <a:endParaRPr lang="en-US" sz="1600" dirty="0">
              <a:solidFill>
                <a:schemeClr val="tx2"/>
              </a:solidFill>
              <a:ea typeface="Kozuka Gothic Pro L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71107" y="5343143"/>
            <a:ext cx="1085462" cy="67057"/>
          </a:xfrm>
          <a:prstGeom prst="rect">
            <a:avLst/>
          </a:prstGeom>
          <a:solidFill>
            <a:srgbClr val="00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7200" y="27432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a typeface="Kozuka Gothic Pro L" pitchFamily="34" charset="-128"/>
              </a:rPr>
              <a:t>Pumps</a:t>
            </a:r>
            <a:endParaRPr lang="en-US" dirty="0">
              <a:solidFill>
                <a:schemeClr val="tx2"/>
              </a:solidFill>
              <a:ea typeface="Kozuka Gothic Pro L" pitchFamily="34" charset="-128"/>
            </a:endParaRPr>
          </a:p>
          <a:p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ea typeface="Kozuka Gothic Pro L" pitchFamily="34" charset="-128"/>
              </a:rPr>
              <a:t>38,000 </a:t>
            </a:r>
            <a:r>
              <a:rPr lang="en-US" sz="1600" dirty="0" err="1">
                <a:solidFill>
                  <a:schemeClr val="tx2"/>
                </a:solidFill>
                <a:ea typeface="Kozuka Gothic Pro L" pitchFamily="34" charset="-128"/>
              </a:rPr>
              <a:t>kBtu</a:t>
            </a:r>
            <a:endParaRPr lang="en-US" sz="1600" dirty="0">
              <a:solidFill>
                <a:schemeClr val="tx2"/>
              </a:solidFill>
              <a:ea typeface="Kozuka Gothic Pro L" pitchFamily="34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71107" y="5191125"/>
            <a:ext cx="1085461" cy="156971"/>
          </a:xfrm>
          <a:prstGeom prst="rect">
            <a:avLst/>
          </a:prstGeom>
          <a:solidFill>
            <a:srgbClr val="00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342188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a typeface="Kozuka Gothic Pro L" pitchFamily="34" charset="-128"/>
              </a:rPr>
              <a:t>Heat Rejection</a:t>
            </a:r>
            <a:endParaRPr lang="en-US" dirty="0">
              <a:solidFill>
                <a:schemeClr val="tx2"/>
              </a:solidFill>
              <a:ea typeface="Kozuka Gothic Pro L" pitchFamily="34" charset="-128"/>
            </a:endParaRPr>
          </a:p>
          <a:p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ea typeface="Kozuka Gothic Pro L" pitchFamily="34" charset="-128"/>
              </a:rPr>
              <a:t>419,000 </a:t>
            </a:r>
            <a:r>
              <a:rPr lang="en-US" sz="1600" dirty="0" err="1">
                <a:solidFill>
                  <a:schemeClr val="tx2"/>
                </a:solidFill>
                <a:ea typeface="Kozuka Gothic Pro L" pitchFamily="34" charset="-128"/>
              </a:rPr>
              <a:t>kBtu</a:t>
            </a:r>
            <a:endParaRPr lang="en-US" sz="1600" dirty="0">
              <a:solidFill>
                <a:schemeClr val="tx2"/>
              </a:solidFill>
              <a:ea typeface="Kozuka Gothic Pro L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71107" y="4848035"/>
            <a:ext cx="1085462" cy="343090"/>
          </a:xfrm>
          <a:prstGeom prst="rect">
            <a:avLst/>
          </a:prstGeom>
          <a:solidFill>
            <a:srgbClr val="00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7200" y="4019853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a typeface="Kozuka Gothic Pro L" pitchFamily="34" charset="-128"/>
              </a:rPr>
              <a:t>Fans</a:t>
            </a:r>
            <a:endParaRPr lang="en-US" dirty="0">
              <a:solidFill>
                <a:schemeClr val="tx2"/>
              </a:solidFill>
              <a:ea typeface="Kozuka Gothic Pro L" pitchFamily="34" charset="-128"/>
            </a:endParaRPr>
          </a:p>
          <a:p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ea typeface="Kozuka Gothic Pro L" pitchFamily="34" charset="-128"/>
              </a:rPr>
              <a:t>1,240,000 </a:t>
            </a:r>
            <a:r>
              <a:rPr lang="en-US" sz="1600" dirty="0" err="1">
                <a:solidFill>
                  <a:schemeClr val="tx2"/>
                </a:solidFill>
                <a:ea typeface="Kozuka Gothic Pro L" pitchFamily="34" charset="-128"/>
              </a:rPr>
              <a:t>kBtu</a:t>
            </a:r>
            <a:endParaRPr lang="en-US" sz="1600" dirty="0">
              <a:solidFill>
                <a:schemeClr val="tx2"/>
              </a:solidFill>
              <a:ea typeface="Kozuka Gothic Pro L" pitchFamily="34" charset="-128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5267325" y="1247775"/>
            <a:ext cx="819150" cy="1009650"/>
          </a:xfrm>
          <a:custGeom>
            <a:avLst/>
            <a:gdLst>
              <a:gd name="connsiteX0" fmla="*/ 0 w 819150"/>
              <a:gd name="connsiteY0" fmla="*/ 1000125 h 1000125"/>
              <a:gd name="connsiteX1" fmla="*/ 819150 w 819150"/>
              <a:gd name="connsiteY1" fmla="*/ 990600 h 1000125"/>
              <a:gd name="connsiteX2" fmla="*/ 723900 w 819150"/>
              <a:gd name="connsiteY2" fmla="*/ 0 h 1000125"/>
              <a:gd name="connsiteX3" fmla="*/ 0 w 819150"/>
              <a:gd name="connsiteY3" fmla="*/ 100012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150" h="1000125">
                <a:moveTo>
                  <a:pt x="0" y="1000125"/>
                </a:moveTo>
                <a:lnTo>
                  <a:pt x="819150" y="990600"/>
                </a:lnTo>
                <a:lnTo>
                  <a:pt x="723900" y="0"/>
                </a:lnTo>
                <a:lnTo>
                  <a:pt x="0" y="1000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067300" y="2209800"/>
            <a:ext cx="1123950" cy="1275277"/>
          </a:xfrm>
          <a:custGeom>
            <a:avLst/>
            <a:gdLst>
              <a:gd name="connsiteX0" fmla="*/ 0 w 1123950"/>
              <a:gd name="connsiteY0" fmla="*/ 1190625 h 1190625"/>
              <a:gd name="connsiteX1" fmla="*/ 1123950 w 1123950"/>
              <a:gd name="connsiteY1" fmla="*/ 1190625 h 1190625"/>
              <a:gd name="connsiteX2" fmla="*/ 1028700 w 1123950"/>
              <a:gd name="connsiteY2" fmla="*/ 0 h 1190625"/>
              <a:gd name="connsiteX3" fmla="*/ 200025 w 1123950"/>
              <a:gd name="connsiteY3" fmla="*/ 9525 h 1190625"/>
              <a:gd name="connsiteX4" fmla="*/ 0 w 1123950"/>
              <a:gd name="connsiteY4" fmla="*/ 295275 h 1190625"/>
              <a:gd name="connsiteX5" fmla="*/ 0 w 1123950"/>
              <a:gd name="connsiteY5" fmla="*/ 1190625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950" h="1190625">
                <a:moveTo>
                  <a:pt x="0" y="1190625"/>
                </a:moveTo>
                <a:lnTo>
                  <a:pt x="1123950" y="1190625"/>
                </a:lnTo>
                <a:lnTo>
                  <a:pt x="1028700" y="0"/>
                </a:lnTo>
                <a:lnTo>
                  <a:pt x="200025" y="9525"/>
                </a:lnTo>
                <a:lnTo>
                  <a:pt x="0" y="295275"/>
                </a:lnTo>
                <a:lnTo>
                  <a:pt x="0" y="1190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053584" y="3485077"/>
            <a:ext cx="1143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053584" y="3561277"/>
            <a:ext cx="1143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053584" y="3637477"/>
            <a:ext cx="1143000" cy="3940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053584" y="3962018"/>
            <a:ext cx="1143000" cy="10001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053584" y="4962144"/>
            <a:ext cx="1143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343650" y="4642563"/>
            <a:ext cx="2523027" cy="84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lug Load</a:t>
            </a:r>
          </a:p>
          <a:p>
            <a:pPr marL="0" indent="0">
              <a:buNone/>
            </a:pPr>
            <a:r>
              <a:rPr lang="en-US" sz="1600" dirty="0" smtClean="0">
                <a:latin typeface="+mn-lt"/>
              </a:rPr>
              <a:t>	4,900,000 </a:t>
            </a:r>
            <a:r>
              <a:rPr lang="en-US" sz="1600" dirty="0" err="1" smtClean="0">
                <a:latin typeface="+mn-lt"/>
              </a:rPr>
              <a:t>kBtu</a:t>
            </a:r>
            <a:endParaRPr lang="en-US" sz="1600" dirty="0" smtClean="0">
              <a:latin typeface="+mn-lt"/>
            </a:endParaRPr>
          </a:p>
          <a:p>
            <a:pPr marL="457200" lvl="1" indent="0">
              <a:buNone/>
            </a:pP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43650" y="762000"/>
            <a:ext cx="2819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Lighting</a:t>
            </a:r>
          </a:p>
          <a:p>
            <a:r>
              <a:rPr lang="en-US" sz="1600" dirty="0">
                <a:solidFill>
                  <a:schemeClr val="tx2"/>
                </a:solidFill>
                <a:ea typeface="Kozuka Gothic Pro L" pitchFamily="34" charset="-128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ea typeface="Kozuka Gothic Pro L" pitchFamily="34" charset="-128"/>
              </a:rPr>
              <a:t>4,567,000 </a:t>
            </a:r>
            <a:r>
              <a:rPr lang="en-US" sz="1600" dirty="0" err="1">
                <a:solidFill>
                  <a:schemeClr val="tx2"/>
                </a:solidFill>
                <a:ea typeface="Kozuka Gothic Pro L" pitchFamily="34" charset="-128"/>
              </a:rPr>
              <a:t>kBtu</a:t>
            </a:r>
            <a:endParaRPr lang="en-US" sz="1600" dirty="0">
              <a:solidFill>
                <a:schemeClr val="tx2"/>
              </a:solidFill>
              <a:ea typeface="Kozuka Gothic Pro L" pitchFamily="34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43650" y="141106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Heating</a:t>
            </a:r>
          </a:p>
          <a:p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ea typeface="Kozuka Gothic Pro L" pitchFamily="34" charset="-128"/>
              </a:rPr>
              <a:t>4,625,000 </a:t>
            </a:r>
            <a:r>
              <a:rPr lang="en-US" sz="1600" dirty="0" err="1">
                <a:solidFill>
                  <a:schemeClr val="tx2"/>
                </a:solidFill>
                <a:ea typeface="Kozuka Gothic Pro L" pitchFamily="34" charset="-128"/>
              </a:rPr>
              <a:t>kBtu</a:t>
            </a:r>
            <a:endParaRPr lang="en-US" sz="1600" dirty="0">
              <a:solidFill>
                <a:schemeClr val="tx2"/>
              </a:solidFill>
              <a:ea typeface="Kozuka Gothic Pro L" pitchFamily="34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43650" y="2074506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a typeface="Kozuka Gothic Pro L" pitchFamily="34" charset="-128"/>
              </a:rPr>
              <a:t>Cooling</a:t>
            </a:r>
            <a:endParaRPr lang="en-US" dirty="0">
              <a:solidFill>
                <a:schemeClr val="tx2"/>
              </a:solidFill>
              <a:ea typeface="Kozuka Gothic Pro L" pitchFamily="34" charset="-128"/>
            </a:endParaRPr>
          </a:p>
          <a:p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ea typeface="Kozuka Gothic Pro L" pitchFamily="34" charset="-128"/>
              </a:rPr>
              <a:t>1,550,000 </a:t>
            </a:r>
            <a:r>
              <a:rPr lang="en-US" sz="1600" dirty="0" err="1" smtClean="0">
                <a:solidFill>
                  <a:schemeClr val="tx2"/>
                </a:solidFill>
                <a:ea typeface="Kozuka Gothic Pro L" pitchFamily="34" charset="-128"/>
              </a:rPr>
              <a:t>kBtu</a:t>
            </a:r>
            <a:endParaRPr lang="en-US" sz="1600" dirty="0">
              <a:solidFill>
                <a:schemeClr val="tx2"/>
              </a:solidFill>
              <a:ea typeface="Kozuka Gothic Pro L" pitchFamily="34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43650" y="27432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a typeface="Kozuka Gothic Pro L" pitchFamily="34" charset="-128"/>
              </a:rPr>
              <a:t>Pumps</a:t>
            </a:r>
            <a:endParaRPr lang="en-US" dirty="0">
              <a:solidFill>
                <a:schemeClr val="tx2"/>
              </a:solidFill>
              <a:ea typeface="Kozuka Gothic Pro L" pitchFamily="34" charset="-128"/>
            </a:endParaRPr>
          </a:p>
          <a:p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ea typeface="Kozuka Gothic Pro L" pitchFamily="34" charset="-128"/>
              </a:rPr>
              <a:t>155,000 </a:t>
            </a:r>
            <a:r>
              <a:rPr lang="en-US" sz="1600" dirty="0" err="1">
                <a:solidFill>
                  <a:schemeClr val="tx2"/>
                </a:solidFill>
                <a:ea typeface="Kozuka Gothic Pro L" pitchFamily="34" charset="-128"/>
              </a:rPr>
              <a:t>kBtu</a:t>
            </a:r>
            <a:endParaRPr lang="en-US" sz="1600" dirty="0">
              <a:solidFill>
                <a:schemeClr val="tx2"/>
              </a:solidFill>
              <a:ea typeface="Kozuka Gothic Pro L" pitchFamily="34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43650" y="342188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a typeface="Kozuka Gothic Pro L" pitchFamily="34" charset="-128"/>
              </a:rPr>
              <a:t>Heat Rejection</a:t>
            </a:r>
            <a:endParaRPr lang="en-US" dirty="0">
              <a:solidFill>
                <a:schemeClr val="tx2"/>
              </a:solidFill>
              <a:ea typeface="Kozuka Gothic Pro L" pitchFamily="34" charset="-128"/>
            </a:endParaRPr>
          </a:p>
          <a:p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ea typeface="Kozuka Gothic Pro L" pitchFamily="34" charset="-128"/>
              </a:rPr>
              <a:t>481,000 </a:t>
            </a:r>
            <a:r>
              <a:rPr lang="en-US" sz="1600" dirty="0" err="1">
                <a:solidFill>
                  <a:schemeClr val="tx2"/>
                </a:solidFill>
                <a:ea typeface="Kozuka Gothic Pro L" pitchFamily="34" charset="-128"/>
              </a:rPr>
              <a:t>kBtu</a:t>
            </a:r>
            <a:endParaRPr lang="en-US" sz="1600" dirty="0">
              <a:solidFill>
                <a:schemeClr val="tx2"/>
              </a:solidFill>
              <a:ea typeface="Kozuka Gothic Pro L" pitchFamily="34" charset="-12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343650" y="4019853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a typeface="Kozuka Gothic Pro L" pitchFamily="34" charset="-128"/>
              </a:rPr>
              <a:t>Fans</a:t>
            </a:r>
            <a:endParaRPr lang="en-US" dirty="0">
              <a:solidFill>
                <a:schemeClr val="tx2"/>
              </a:solidFill>
              <a:ea typeface="Kozuka Gothic Pro L" pitchFamily="34" charset="-128"/>
            </a:endParaRPr>
          </a:p>
          <a:p>
            <a:r>
              <a:rPr lang="en-US" dirty="0">
                <a:solidFill>
                  <a:schemeClr val="tx2"/>
                </a:solidFill>
                <a:ea typeface="Kozuka Gothic Pro L" pitchFamily="34" charset="-128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ea typeface="Kozuka Gothic Pro L" pitchFamily="34" charset="-128"/>
              </a:rPr>
              <a:t>6,578,000 </a:t>
            </a:r>
            <a:r>
              <a:rPr lang="en-US" sz="1600" dirty="0" err="1">
                <a:solidFill>
                  <a:schemeClr val="tx2"/>
                </a:solidFill>
                <a:ea typeface="Kozuka Gothic Pro L" pitchFamily="34" charset="-128"/>
              </a:rPr>
              <a:t>kBtu</a:t>
            </a:r>
            <a:endParaRPr lang="en-US" sz="1600" dirty="0">
              <a:solidFill>
                <a:schemeClr val="tx2"/>
              </a:solidFill>
              <a:ea typeface="Kozuka Gothic Pro L" pitchFamily="3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41" name="Rectangle 40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Photovoltaic  |  CHP  |  Algae  |  </a:t>
              </a:r>
              <a:r>
                <a:rPr lang="en-US" sz="1200" dirty="0" smtClean="0">
                  <a:solidFill>
                    <a:schemeClr val="tx1"/>
                  </a:solidFill>
                </a:rPr>
                <a:t>Results 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60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61" name="Moon 6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Content Placeholder 2"/>
          <p:cNvSpPr txBox="1">
            <a:spLocks/>
          </p:cNvSpPr>
          <p:nvPr/>
        </p:nvSpPr>
        <p:spPr>
          <a:xfrm>
            <a:off x="457199" y="5257800"/>
            <a:ext cx="2523027" cy="84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Total</a:t>
            </a:r>
          </a:p>
          <a:p>
            <a:pPr marL="0" indent="0">
              <a:buNone/>
            </a:pPr>
            <a:r>
              <a:rPr lang="en-US" sz="1600" dirty="0" smtClean="0">
                <a:latin typeface="+mn-lt"/>
              </a:rPr>
              <a:t>	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10,440,000 </a:t>
            </a:r>
            <a:r>
              <a:rPr lang="en-U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kBtu</a:t>
            </a:r>
            <a:endParaRPr lang="en-US" sz="160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6343649" y="5257800"/>
            <a:ext cx="2523027" cy="84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+mn-lt"/>
              </a:rPr>
              <a:t>   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Total</a:t>
            </a:r>
          </a:p>
          <a:p>
            <a:pPr marL="0" indent="0">
              <a:buNone/>
            </a:pPr>
            <a:r>
              <a:rPr lang="en-US" sz="1600" dirty="0" smtClean="0">
                <a:latin typeface="+mn-lt"/>
              </a:rPr>
              <a:t>	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22,856,000 </a:t>
            </a:r>
            <a:r>
              <a:rPr lang="en-U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kBtu</a:t>
            </a:r>
            <a:endParaRPr lang="en-US" sz="160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5307" y="1143000"/>
            <a:ext cx="2391493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04953" y="1149070"/>
            <a:ext cx="2391493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443646" y="3878817"/>
            <a:ext cx="112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46%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2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048">
        <p:fade/>
      </p:transition>
    </mc:Choice>
    <mc:Fallback xmlns="">
      <p:transition spd="med" advTm="42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10" grpId="0" animBg="1"/>
      <p:bldP spid="3" grpId="0"/>
      <p:bldP spid="16" grpId="0" animBg="1"/>
      <p:bldP spid="4" grpId="0"/>
      <p:bldP spid="17" grpId="0" animBg="1"/>
      <p:bldP spid="25" grpId="0"/>
      <p:bldP spid="18" grpId="0" animBg="1"/>
      <p:bldP spid="26" grpId="0"/>
      <p:bldP spid="21" grpId="0" animBg="1"/>
      <p:bldP spid="27" grpId="0"/>
      <p:bldP spid="23" grpId="0" animBg="1"/>
      <p:bldP spid="28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  <p:bldP spid="5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35100"/>
            <a:ext cx="8229600" cy="4221163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Building Energy Use Reduction:		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	30%</a:t>
            </a:r>
            <a:r>
              <a:rPr lang="en-US" sz="1800" dirty="0">
                <a:solidFill>
                  <a:srgbClr val="E2AC00"/>
                </a:solidFill>
                <a:latin typeface="+mn-lt"/>
                <a:ea typeface="+mn-ea"/>
              </a:rPr>
              <a:t>	 </a:t>
            </a:r>
            <a:r>
              <a:rPr lang="en-US" sz="1800" dirty="0" smtClean="0">
                <a:solidFill>
                  <a:srgbClr val="E2AC00"/>
                </a:solidFill>
                <a:latin typeface="+mn-lt"/>
                <a:ea typeface="+mn-ea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54%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  <a:p>
            <a:endParaRPr lang="en-US" sz="18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Net-Zero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Energy Emissions:		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	50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%	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 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68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%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Net-Zero Source Energy Use:		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	20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%	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 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30%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</a:rPr>
              <a:t>Net Off-Site Energy Use:			35%	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 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19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%</a:t>
            </a:r>
          </a:p>
          <a:p>
            <a:endParaRPr lang="en-US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Drift Limit:					41.5 in	 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39 in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  <a:p>
            <a:endParaRPr lang="en-US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Lifecycle					5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</a:rPr>
              <a:t>yrs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	   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-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Schedule Time				2.5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</a:rPr>
              <a:t>yrs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</a:rPr>
              <a:t>	   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-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011714"/>
            <a:ext cx="794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						Goal	Achieved</a:t>
            </a:r>
            <a:endParaRPr lang="en-US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0" name="Rectangle 9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Photovoltaic  |  CHP  |  Algae  |  </a:t>
              </a:r>
              <a:r>
                <a:rPr lang="en-US" sz="1200" dirty="0" smtClean="0">
                  <a:solidFill>
                    <a:schemeClr val="tx1"/>
                  </a:solidFill>
                </a:rPr>
                <a:t>Results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3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4" name="Moon 13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374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85">
        <p:fade/>
      </p:transition>
    </mc:Choice>
    <mc:Fallback xmlns="">
      <p:transition spd="med" advTm="27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296455"/>
              </p:ext>
            </p:extLst>
          </p:nvPr>
        </p:nvGraphicFramePr>
        <p:xfrm>
          <a:off x="609600" y="990600"/>
          <a:ext cx="5390389" cy="338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3946"/>
                <a:gridCol w="20164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u="none" dirty="0" smtClean="0"/>
                        <a:t>Project Checklist</a:t>
                      </a:r>
                      <a:endParaRPr lang="en-US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none" dirty="0" smtClean="0"/>
                        <a:t>Possible</a:t>
                      </a:r>
                      <a:r>
                        <a:rPr lang="en-US" sz="2000" b="1" u="none" baseline="0" dirty="0" smtClean="0"/>
                        <a:t> Points</a:t>
                      </a:r>
                      <a:endParaRPr lang="en-US" sz="2000" b="1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Sustainable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Water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Energy and Atmosphere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Materials and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Indoor</a:t>
                      </a:r>
                      <a:r>
                        <a:rPr lang="en-US" baseline="0" dirty="0" smtClean="0"/>
                        <a:t> Environmental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Innovation and Design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Regional Priority</a:t>
                      </a:r>
                      <a:r>
                        <a:rPr lang="en-US" baseline="0" dirty="0" smtClean="0"/>
                        <a:t> 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9" name="Rectangle 8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Photovoltaic  |  CHP  |  Algae  |  </a:t>
              </a:r>
              <a:r>
                <a:rPr lang="en-US" sz="1200" dirty="0" smtClean="0">
                  <a:solidFill>
                    <a:schemeClr val="tx1"/>
                  </a:solidFill>
                </a:rPr>
                <a:t>Results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2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3" name="Moon 12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98" name="Picture 2" descr="http://news.theregistrysf.com/wp-content/uploads/2013/02/LEED-Platinum-The-Registry-real-estat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00">
                        <a14:foregroundMark x1="10700" y1="73400" x2="15700" y2="69100"/>
                        <a14:foregroundMark x1="50900" y1="4900" x2="50600" y2="8600"/>
                        <a14:foregroundMark x1="89100" y1="72700" x2="83500" y2="68400"/>
                        <a14:foregroundMark x1="52600" y1="5300" x2="48300" y2="13600"/>
                        <a14:foregroundMark x1="49500" y1="3400" x2="52200" y2="4200"/>
                        <a14:foregroundMark x1="52400" y1="4300" x2="53800" y2="6400"/>
                        <a14:foregroundMark x1="52900" y1="4500" x2="51100" y2="33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95675"/>
            <a:ext cx="28860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463">
        <p:fade/>
      </p:transition>
    </mc:Choice>
    <mc:Fallback xmlns="">
      <p:transition spd="med" advTm="124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2841242" cy="52361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1"/>
            <a:ext cx="2841242" cy="523610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2841241" cy="523610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1"/>
            <a:ext cx="2841241" cy="52361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2841242" cy="5236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Price Estimate: $93 million</a:t>
            </a:r>
            <a:br>
              <a:rPr lang="en-US" sz="2800" dirty="0" smtClean="0">
                <a:latin typeface="+mn-lt"/>
              </a:rPr>
            </a:br>
            <a:r>
              <a:rPr lang="en-US" sz="700" dirty="0" smtClean="0">
                <a:latin typeface="+mn-lt"/>
              </a:rPr>
              <a:t> </a:t>
            </a: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Schedule: 2.5 - 3 years</a:t>
            </a:r>
            <a:br>
              <a:rPr lang="en-US" sz="2800" dirty="0" smtClean="0">
                <a:latin typeface="+mn-lt"/>
              </a:rPr>
            </a:br>
            <a:r>
              <a:rPr lang="en-US" sz="800" dirty="0" smtClean="0">
                <a:latin typeface="+mn-lt"/>
              </a:rPr>
              <a:t> </a:t>
            </a: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LEED Certification: Platinum</a:t>
            </a:r>
            <a:br>
              <a:rPr lang="en-US" sz="2800" dirty="0" smtClean="0">
                <a:latin typeface="+mn-lt"/>
              </a:rPr>
            </a:br>
            <a:r>
              <a:rPr lang="en-US" sz="700" dirty="0" smtClean="0">
                <a:latin typeface="+mn-lt"/>
              </a:rPr>
              <a:t> </a:t>
            </a:r>
            <a:r>
              <a:rPr lang="en-US" sz="800" dirty="0" smtClean="0">
                <a:latin typeface="+mn-lt"/>
              </a:rPr>
              <a:t> </a:t>
            </a: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Systems</a:t>
            </a:r>
          </a:p>
          <a:p>
            <a:pPr lvl="1"/>
            <a:r>
              <a:rPr lang="en-US" sz="1800" dirty="0" smtClean="0">
                <a:latin typeface="+mn-lt"/>
              </a:rPr>
              <a:t>Double Façade </a:t>
            </a:r>
          </a:p>
          <a:p>
            <a:pPr lvl="1"/>
            <a:r>
              <a:rPr lang="en-US" sz="1800" dirty="0" smtClean="0">
                <a:latin typeface="+mn-lt"/>
              </a:rPr>
              <a:t>Raised Access Floor System</a:t>
            </a:r>
          </a:p>
          <a:p>
            <a:pPr lvl="1"/>
            <a:r>
              <a:rPr lang="en-US" sz="1800" dirty="0" smtClean="0">
                <a:latin typeface="+mn-lt"/>
              </a:rPr>
              <a:t>Structural Steel System</a:t>
            </a:r>
          </a:p>
          <a:p>
            <a:pPr lvl="1"/>
            <a:r>
              <a:rPr lang="en-US" sz="1800" dirty="0" smtClean="0">
                <a:latin typeface="+mn-lt"/>
              </a:rPr>
              <a:t>Photovoltaic Grid</a:t>
            </a:r>
          </a:p>
          <a:p>
            <a:pPr lvl="1"/>
            <a:r>
              <a:rPr lang="en-US" sz="1800" dirty="0" smtClean="0">
                <a:latin typeface="+mn-lt"/>
              </a:rPr>
              <a:t>Combined Heat and Power</a:t>
            </a:r>
          </a:p>
          <a:p>
            <a:pPr marL="0" indent="0">
              <a:buNone/>
            </a:pP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4 Story Parking Garage</a:t>
            </a:r>
            <a:endParaRPr lang="en-US" sz="1800" dirty="0" smtClean="0">
              <a:latin typeface="+mn-lt"/>
            </a:endParaRPr>
          </a:p>
          <a:p>
            <a:pPr lvl="1"/>
            <a:endParaRPr lang="en-US" sz="1800" dirty="0" smtClean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Introduction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Phasing  |  Daylight  |  Double Façade  |  Raised Floor  |  Gravity  |  Lateral  |  Photovoltaic  |  CHP  |  Algae  |  Results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1" name="Title 1">
              <a:hlinkClick r:id="rId8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2" name="Moon 11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reeform 13"/>
          <p:cNvSpPr/>
          <p:nvPr/>
        </p:nvSpPr>
        <p:spPr>
          <a:xfrm>
            <a:off x="6331743" y="5381625"/>
            <a:ext cx="1833562" cy="576263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331743" y="4876800"/>
            <a:ext cx="1811972" cy="63583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331743" y="4724400"/>
            <a:ext cx="1811972" cy="63583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331743" y="4588668"/>
            <a:ext cx="1811972" cy="63583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331743" y="4470955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31743" y="4343399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331743" y="4204655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324123" y="4064716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331743" y="3940265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331743" y="3809999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331743" y="3695729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331743" y="3571815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331743" y="3439405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338093" y="3290121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338093" y="3155007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338093" y="3023749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338093" y="2888635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316503" y="2790786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316503" y="2655672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316503" y="2520379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338093" y="2384609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331743" y="2253229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331743" y="2140113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6353333" y="2012646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322853" y="1872990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315233" y="1718723"/>
            <a:ext cx="1811972" cy="648619"/>
          </a:xfrm>
          <a:custGeom>
            <a:avLst/>
            <a:gdLst>
              <a:gd name="connsiteX0" fmla="*/ 0 w 1947862"/>
              <a:gd name="connsiteY0" fmla="*/ 290513 h 576263"/>
              <a:gd name="connsiteX1" fmla="*/ 957262 w 1947862"/>
              <a:gd name="connsiteY1" fmla="*/ 576263 h 576263"/>
              <a:gd name="connsiteX2" fmla="*/ 1947862 w 1947862"/>
              <a:gd name="connsiteY2" fmla="*/ 280988 h 576263"/>
              <a:gd name="connsiteX3" fmla="*/ 871537 w 1947862"/>
              <a:gd name="connsiteY3" fmla="*/ 0 h 576263"/>
              <a:gd name="connsiteX4" fmla="*/ 0 w 1947862"/>
              <a:gd name="connsiteY4" fmla="*/ 29051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862" h="576263">
                <a:moveTo>
                  <a:pt x="0" y="290513"/>
                </a:moveTo>
                <a:lnTo>
                  <a:pt x="957262" y="576263"/>
                </a:lnTo>
                <a:lnTo>
                  <a:pt x="1947862" y="280988"/>
                </a:lnTo>
                <a:lnTo>
                  <a:pt x="871537" y="0"/>
                </a:lnTo>
                <a:lnTo>
                  <a:pt x="0" y="290513"/>
                </a:lnTo>
                <a:close/>
              </a:path>
            </a:pathLst>
          </a:custGeom>
          <a:gradFill flip="none" rotWithShape="1">
            <a:gsLst>
              <a:gs pos="100000">
                <a:srgbClr val="0070C0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286500" y="5648325"/>
            <a:ext cx="1995488" cy="740569"/>
          </a:xfrm>
          <a:custGeom>
            <a:avLst/>
            <a:gdLst>
              <a:gd name="connsiteX0" fmla="*/ 0 w 1995488"/>
              <a:gd name="connsiteY0" fmla="*/ 23813 h 740569"/>
              <a:gd name="connsiteX1" fmla="*/ 2381 w 1995488"/>
              <a:gd name="connsiteY1" fmla="*/ 431006 h 740569"/>
              <a:gd name="connsiteX2" fmla="*/ 985838 w 1995488"/>
              <a:gd name="connsiteY2" fmla="*/ 740569 h 740569"/>
              <a:gd name="connsiteX3" fmla="*/ 1995488 w 1995488"/>
              <a:gd name="connsiteY3" fmla="*/ 409575 h 740569"/>
              <a:gd name="connsiteX4" fmla="*/ 1971675 w 1995488"/>
              <a:gd name="connsiteY4" fmla="*/ 0 h 740569"/>
              <a:gd name="connsiteX5" fmla="*/ 1938338 w 1995488"/>
              <a:gd name="connsiteY5" fmla="*/ 2381 h 740569"/>
              <a:gd name="connsiteX6" fmla="*/ 978694 w 1995488"/>
              <a:gd name="connsiteY6" fmla="*/ 314325 h 740569"/>
              <a:gd name="connsiteX7" fmla="*/ 0 w 1995488"/>
              <a:gd name="connsiteY7" fmla="*/ 23813 h 74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5488" h="740569">
                <a:moveTo>
                  <a:pt x="0" y="23813"/>
                </a:moveTo>
                <a:cubicBezTo>
                  <a:pt x="794" y="159544"/>
                  <a:pt x="1587" y="295275"/>
                  <a:pt x="2381" y="431006"/>
                </a:cubicBezTo>
                <a:lnTo>
                  <a:pt x="985838" y="740569"/>
                </a:lnTo>
                <a:lnTo>
                  <a:pt x="1995488" y="409575"/>
                </a:lnTo>
                <a:lnTo>
                  <a:pt x="1971675" y="0"/>
                </a:lnTo>
                <a:lnTo>
                  <a:pt x="1938338" y="2381"/>
                </a:lnTo>
                <a:lnTo>
                  <a:pt x="978694" y="314325"/>
                </a:lnTo>
                <a:lnTo>
                  <a:pt x="0" y="23813"/>
                </a:lnTo>
                <a:close/>
              </a:path>
            </a:pathLst>
          </a:custGeom>
          <a:solidFill>
            <a:srgbClr val="D163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116">
        <p:fade/>
      </p:transition>
    </mc:Choice>
    <mc:Fallback xmlns="">
      <p:transition spd="med" advTm="73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ocketsite.com/350%20Mission%20Rendering%20T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629" r="3299" b="1627"/>
          <a:stretch/>
        </p:blipFill>
        <p:spPr bwMode="auto">
          <a:xfrm>
            <a:off x="0" y="0"/>
            <a:ext cx="458096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580966" y="0"/>
            <a:ext cx="0" cy="6720221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85631" y="2293815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rajan Pro" pitchFamily="18" charset="0"/>
              </a:rPr>
              <a:t>350 Mission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Trajan Pr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9262" y="2838271"/>
            <a:ext cx="4558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 iconic building that sets a precedent for sustainable architecture in San Francisco</a:t>
            </a:r>
            <a:endParaRPr lang="en-US" sz="2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8" name="Rectangle 1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  <a:hlinkClick r:id="rId3" action="ppaction://hlinksldjump"/>
                </a:rPr>
                <a:t>Introduction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</a:rPr>
                <a:t>  |  </a:t>
              </a:r>
              <a:r>
                <a:rPr lang="en-US" sz="1200" dirty="0">
                  <a:solidFill>
                    <a:schemeClr val="tx1">
                      <a:lumMod val="65000"/>
                    </a:schemeClr>
                  </a:solidFill>
                  <a:hlinkClick r:id="rId4" action="ppaction://hlinksldjump"/>
                </a:rPr>
                <a:t>Phasing</a:t>
              </a:r>
              <a:r>
                <a:rPr lang="en-US" sz="1200" dirty="0">
                  <a:solidFill>
                    <a:schemeClr val="tx1">
                      <a:lumMod val="65000"/>
                    </a:schemeClr>
                  </a:solidFill>
                </a:rPr>
                <a:t>  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</a:rPr>
                <a:t>|  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  <a:hlinkClick r:id="rId5" action="ppaction://hlinksldjump"/>
                </a:rPr>
                <a:t>Daylight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</a:rPr>
                <a:t>  |  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  <a:hlinkClick r:id="rId6" action="ppaction://hlinksldjump"/>
                </a:rPr>
                <a:t>Double Façade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</a:rPr>
                <a:t>  |  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  <a:hlinkClick r:id="rId7" action="ppaction://hlinksldjump"/>
                </a:rPr>
                <a:t>Raised Floor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</a:rPr>
                <a:t>  |  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  <a:hlinkClick r:id="rId8" action="ppaction://hlinksldjump"/>
                </a:rPr>
                <a:t>Gravity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</a:rPr>
                <a:t>  |  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  <a:hlinkClick r:id="rId9" action="ppaction://hlinksldjump"/>
                </a:rPr>
                <a:t>Lateral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</a:rPr>
                <a:t>  |  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  <a:hlinkClick r:id="rId10" action="ppaction://hlinksldjump"/>
                </a:rPr>
                <a:t>Photovoltaic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</a:rPr>
                <a:t>  |  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  <a:hlinkClick r:id="rId11" action="ppaction://hlinksldjump"/>
                </a:rPr>
                <a:t>CHP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</a:rPr>
                <a:t>  |  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  <a:hlinkClick r:id="rId12" action="ppaction://hlinksldjump"/>
                </a:rPr>
                <a:t>Algae</a:t>
              </a:r>
              <a:r>
                <a:rPr lang="en-US" sz="1200" dirty="0" smtClean="0">
                  <a:solidFill>
                    <a:schemeClr val="tx1">
                      <a:lumMod val="65000"/>
                    </a:schemeClr>
                  </a:solidFill>
                </a:rPr>
                <a:t>  |  </a:t>
              </a:r>
              <a:r>
                <a:rPr lang="en-US" sz="1200" dirty="0">
                  <a:solidFill>
                    <a:schemeClr val="tx1">
                      <a:lumMod val="65000"/>
                    </a:schemeClr>
                  </a:solidFill>
                  <a:hlinkClick r:id="rId13" action="ppaction://hlinksldjump"/>
                </a:rPr>
                <a:t>Results</a:t>
              </a:r>
              <a:r>
                <a:rPr lang="en-US" sz="1200" dirty="0">
                  <a:solidFill>
                    <a:schemeClr val="tx1">
                      <a:lumMod val="6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1" name="Title 1">
              <a:hlinkClick r:id="rId1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2" name="Moon 21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5969267"/>
      </p:ext>
    </p:extLst>
  </p:cSld>
  <p:clrMapOvr>
    <a:masterClrMapping/>
  </p:clrMapOvr>
  <p:transition spd="slow" advTm="1082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8" name="Rectangle 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Introduction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Phasing  |  Daylight  |  Double Façade  |  Raised Floor  |  Gravity  |  Lateral  |  Photovoltaic  |  CHP  |  Algae  |  Results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1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2" name="Moon 11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24134" y="900158"/>
            <a:ext cx="5352708" cy="5276507"/>
            <a:chOff x="224134" y="900158"/>
            <a:chExt cx="5352708" cy="527650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02" y="1251986"/>
              <a:ext cx="4467421" cy="438681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457200" y="5715000"/>
              <a:ext cx="5119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Mission Street</a:t>
              </a:r>
              <a:endPara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-2104854" y="3229146"/>
              <a:ext cx="5119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Fremont Street</a:t>
              </a:r>
              <a:endParaRPr lang="en-US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43583" y="1336588"/>
            <a:ext cx="8142505" cy="4237361"/>
            <a:chOff x="943583" y="1336588"/>
            <a:chExt cx="8142505" cy="4237361"/>
          </a:xfrm>
        </p:grpSpPr>
        <p:sp>
          <p:nvSpPr>
            <p:cNvPr id="52" name="Freeform 51"/>
            <p:cNvSpPr/>
            <p:nvPr/>
          </p:nvSpPr>
          <p:spPr>
            <a:xfrm>
              <a:off x="2966936" y="2937753"/>
              <a:ext cx="350196" cy="1225685"/>
            </a:xfrm>
            <a:custGeom>
              <a:avLst/>
              <a:gdLst>
                <a:gd name="connsiteX0" fmla="*/ 0 w 350196"/>
                <a:gd name="connsiteY0" fmla="*/ 0 h 1225685"/>
                <a:gd name="connsiteX1" fmla="*/ 0 w 350196"/>
                <a:gd name="connsiteY1" fmla="*/ 1225685 h 1225685"/>
                <a:gd name="connsiteX2" fmla="*/ 350196 w 350196"/>
                <a:gd name="connsiteY2" fmla="*/ 1225685 h 1225685"/>
                <a:gd name="connsiteX3" fmla="*/ 350196 w 350196"/>
                <a:gd name="connsiteY3" fmla="*/ 0 h 1225685"/>
                <a:gd name="connsiteX4" fmla="*/ 0 w 350196"/>
                <a:gd name="connsiteY4" fmla="*/ 0 h 12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196" h="1225685">
                  <a:moveTo>
                    <a:pt x="0" y="0"/>
                  </a:moveTo>
                  <a:lnTo>
                    <a:pt x="0" y="1225685"/>
                  </a:lnTo>
                  <a:lnTo>
                    <a:pt x="350196" y="1225685"/>
                  </a:lnTo>
                  <a:lnTo>
                    <a:pt x="350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>
                <a:alpha val="29804"/>
              </a:srgb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038600" y="4662507"/>
              <a:ext cx="762000" cy="900093"/>
            </a:xfrm>
            <a:custGeom>
              <a:avLst/>
              <a:gdLst>
                <a:gd name="connsiteX0" fmla="*/ 0 w 350196"/>
                <a:gd name="connsiteY0" fmla="*/ 0 h 1225685"/>
                <a:gd name="connsiteX1" fmla="*/ 0 w 350196"/>
                <a:gd name="connsiteY1" fmla="*/ 1225685 h 1225685"/>
                <a:gd name="connsiteX2" fmla="*/ 350196 w 350196"/>
                <a:gd name="connsiteY2" fmla="*/ 1225685 h 1225685"/>
                <a:gd name="connsiteX3" fmla="*/ 350196 w 350196"/>
                <a:gd name="connsiteY3" fmla="*/ 0 h 1225685"/>
                <a:gd name="connsiteX4" fmla="*/ 0 w 350196"/>
                <a:gd name="connsiteY4" fmla="*/ 0 h 122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196" h="1225685">
                  <a:moveTo>
                    <a:pt x="0" y="0"/>
                  </a:moveTo>
                  <a:lnTo>
                    <a:pt x="0" y="1225685"/>
                  </a:lnTo>
                  <a:lnTo>
                    <a:pt x="350196" y="1225685"/>
                  </a:lnTo>
                  <a:lnTo>
                    <a:pt x="350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0196"/>
              </a:srgb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43583" y="2898843"/>
              <a:ext cx="3677055" cy="2675106"/>
            </a:xfrm>
            <a:custGeom>
              <a:avLst/>
              <a:gdLst>
                <a:gd name="connsiteX0" fmla="*/ 0 w 3677055"/>
                <a:gd name="connsiteY0" fmla="*/ 0 h 2675106"/>
                <a:gd name="connsiteX1" fmla="*/ 262647 w 3677055"/>
                <a:gd name="connsiteY1" fmla="*/ 0 h 2675106"/>
                <a:gd name="connsiteX2" fmla="*/ 262647 w 3677055"/>
                <a:gd name="connsiteY2" fmla="*/ 428017 h 2675106"/>
                <a:gd name="connsiteX3" fmla="*/ 593387 w 3677055"/>
                <a:gd name="connsiteY3" fmla="*/ 428017 h 2675106"/>
                <a:gd name="connsiteX4" fmla="*/ 350196 w 3677055"/>
                <a:gd name="connsiteY4" fmla="*/ 1040859 h 2675106"/>
                <a:gd name="connsiteX5" fmla="*/ 1060315 w 3677055"/>
                <a:gd name="connsiteY5" fmla="*/ 1040859 h 2675106"/>
                <a:gd name="connsiteX6" fmla="*/ 1060315 w 3677055"/>
                <a:gd name="connsiteY6" fmla="*/ 778212 h 2675106"/>
                <a:gd name="connsiteX7" fmla="*/ 1400783 w 3677055"/>
                <a:gd name="connsiteY7" fmla="*/ 778212 h 2675106"/>
                <a:gd name="connsiteX8" fmla="*/ 1400783 w 3677055"/>
                <a:gd name="connsiteY8" fmla="*/ 1284051 h 2675106"/>
                <a:gd name="connsiteX9" fmla="*/ 3677055 w 3677055"/>
                <a:gd name="connsiteY9" fmla="*/ 1284051 h 2675106"/>
                <a:gd name="connsiteX10" fmla="*/ 3677055 w 3677055"/>
                <a:gd name="connsiteY10" fmla="*/ 1750978 h 2675106"/>
                <a:gd name="connsiteX11" fmla="*/ 3083668 w 3677055"/>
                <a:gd name="connsiteY11" fmla="*/ 1750978 h 2675106"/>
                <a:gd name="connsiteX12" fmla="*/ 3083668 w 3677055"/>
                <a:gd name="connsiteY12" fmla="*/ 2675106 h 2675106"/>
                <a:gd name="connsiteX13" fmla="*/ 9728 w 3677055"/>
                <a:gd name="connsiteY13" fmla="*/ 2675106 h 2675106"/>
                <a:gd name="connsiteX14" fmla="*/ 0 w 3677055"/>
                <a:gd name="connsiteY14" fmla="*/ 0 h 267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77055" h="2675106">
                  <a:moveTo>
                    <a:pt x="0" y="0"/>
                  </a:moveTo>
                  <a:lnTo>
                    <a:pt x="262647" y="0"/>
                  </a:lnTo>
                  <a:lnTo>
                    <a:pt x="262647" y="428017"/>
                  </a:lnTo>
                  <a:lnTo>
                    <a:pt x="593387" y="428017"/>
                  </a:lnTo>
                  <a:lnTo>
                    <a:pt x="350196" y="1040859"/>
                  </a:lnTo>
                  <a:lnTo>
                    <a:pt x="1060315" y="1040859"/>
                  </a:lnTo>
                  <a:lnTo>
                    <a:pt x="1060315" y="778212"/>
                  </a:lnTo>
                  <a:lnTo>
                    <a:pt x="1400783" y="778212"/>
                  </a:lnTo>
                  <a:lnTo>
                    <a:pt x="1400783" y="1284051"/>
                  </a:lnTo>
                  <a:lnTo>
                    <a:pt x="3677055" y="1284051"/>
                  </a:lnTo>
                  <a:lnTo>
                    <a:pt x="3677055" y="1750978"/>
                  </a:lnTo>
                  <a:lnTo>
                    <a:pt x="3083668" y="1750978"/>
                  </a:lnTo>
                  <a:lnTo>
                    <a:pt x="3083668" y="2675106"/>
                  </a:lnTo>
                  <a:lnTo>
                    <a:pt x="9728" y="2675106"/>
                  </a:lnTo>
                  <a:cubicBezTo>
                    <a:pt x="6485" y="1783404"/>
                    <a:pt x="3243" y="891702"/>
                    <a:pt x="0" y="0"/>
                  </a:cubicBezTo>
                  <a:close/>
                </a:path>
              </a:pathLst>
            </a:custGeom>
            <a:solidFill>
              <a:srgbClr val="00B050">
                <a:alpha val="3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210050" y="3848100"/>
              <a:ext cx="1019175" cy="1724025"/>
            </a:xfrm>
            <a:custGeom>
              <a:avLst/>
              <a:gdLst>
                <a:gd name="connsiteX0" fmla="*/ 9525 w 1019175"/>
                <a:gd name="connsiteY0" fmla="*/ 133350 h 1724025"/>
                <a:gd name="connsiteX1" fmla="*/ 0 w 1019175"/>
                <a:gd name="connsiteY1" fmla="*/ 314325 h 1724025"/>
                <a:gd name="connsiteX2" fmla="*/ 409575 w 1019175"/>
                <a:gd name="connsiteY2" fmla="*/ 314325 h 1724025"/>
                <a:gd name="connsiteX3" fmla="*/ 409575 w 1019175"/>
                <a:gd name="connsiteY3" fmla="*/ 809625 h 1724025"/>
                <a:gd name="connsiteX4" fmla="*/ 495300 w 1019175"/>
                <a:gd name="connsiteY4" fmla="*/ 819150 h 1724025"/>
                <a:gd name="connsiteX5" fmla="*/ 495300 w 1019175"/>
                <a:gd name="connsiteY5" fmla="*/ 819150 h 1724025"/>
                <a:gd name="connsiteX6" fmla="*/ 590550 w 1019175"/>
                <a:gd name="connsiteY6" fmla="*/ 819150 h 1724025"/>
                <a:gd name="connsiteX7" fmla="*/ 590550 w 1019175"/>
                <a:gd name="connsiteY7" fmla="*/ 1724025 h 1724025"/>
                <a:gd name="connsiteX8" fmla="*/ 1019175 w 1019175"/>
                <a:gd name="connsiteY8" fmla="*/ 1724025 h 1724025"/>
                <a:gd name="connsiteX9" fmla="*/ 1019175 w 1019175"/>
                <a:gd name="connsiteY9" fmla="*/ 0 h 1724025"/>
                <a:gd name="connsiteX10" fmla="*/ 190500 w 1019175"/>
                <a:gd name="connsiteY10" fmla="*/ 0 h 1724025"/>
                <a:gd name="connsiteX11" fmla="*/ 190500 w 1019175"/>
                <a:gd name="connsiteY11" fmla="*/ 152400 h 1724025"/>
                <a:gd name="connsiteX12" fmla="*/ 9525 w 1019175"/>
                <a:gd name="connsiteY12" fmla="*/ 133350 h 172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9175" h="1724025">
                  <a:moveTo>
                    <a:pt x="9525" y="133350"/>
                  </a:moveTo>
                  <a:lnTo>
                    <a:pt x="0" y="314325"/>
                  </a:lnTo>
                  <a:lnTo>
                    <a:pt x="409575" y="314325"/>
                  </a:lnTo>
                  <a:lnTo>
                    <a:pt x="409575" y="809625"/>
                  </a:lnTo>
                  <a:lnTo>
                    <a:pt x="495300" y="819150"/>
                  </a:lnTo>
                  <a:lnTo>
                    <a:pt x="495300" y="819150"/>
                  </a:lnTo>
                  <a:lnTo>
                    <a:pt x="590550" y="819150"/>
                  </a:lnTo>
                  <a:lnTo>
                    <a:pt x="590550" y="1724025"/>
                  </a:lnTo>
                  <a:lnTo>
                    <a:pt x="1019175" y="1724025"/>
                  </a:lnTo>
                  <a:lnTo>
                    <a:pt x="1019175" y="0"/>
                  </a:lnTo>
                  <a:lnTo>
                    <a:pt x="190500" y="0"/>
                  </a:lnTo>
                  <a:lnTo>
                    <a:pt x="190500" y="152400"/>
                  </a:lnTo>
                  <a:lnTo>
                    <a:pt x="9525" y="133350"/>
                  </a:lnTo>
                  <a:close/>
                </a:path>
              </a:pathLst>
            </a:custGeom>
            <a:solidFill>
              <a:srgbClr val="161926">
                <a:alpha val="3019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29225" y="1336588"/>
              <a:ext cx="38568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Street Level</a:t>
              </a:r>
            </a:p>
            <a:p>
              <a:pPr lvl="1"/>
              <a:r>
                <a:rPr lang="en-US" sz="24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	</a:t>
              </a:r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</a:rPr>
                <a:t>Lower Lobby</a:t>
              </a:r>
            </a:p>
            <a:p>
              <a:pPr lvl="1"/>
              <a:r>
                <a:rPr lang="en-US" sz="24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	</a:t>
              </a:r>
              <a:r>
                <a:rPr lang="en-US" sz="2400" dirty="0" smtClean="0">
                  <a:solidFill>
                    <a:srgbClr val="81B9F7"/>
                  </a:solidFill>
                </a:rPr>
                <a:t>Retail</a:t>
              </a:r>
            </a:p>
            <a:p>
              <a:pPr lvl="1"/>
              <a:r>
                <a:rPr lang="en-US" sz="2400" dirty="0">
                  <a:solidFill>
                    <a:schemeClr val="bg1"/>
                  </a:solidFill>
                </a:rPr>
                <a:t>	</a:t>
              </a:r>
              <a:r>
                <a:rPr lang="en-US" sz="2400" dirty="0" smtClean="0">
                  <a:solidFill>
                    <a:schemeClr val="bg1"/>
                  </a:solidFill>
                </a:rPr>
                <a:t>Back of House</a:t>
              </a:r>
            </a:p>
            <a:p>
              <a:pPr lvl="1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	Elevator 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Lobby</a:t>
              </a:r>
              <a:endParaRPr lang="en-US" sz="2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53311" y="1319842"/>
            <a:ext cx="8129310" cy="4226053"/>
            <a:chOff x="953311" y="1319842"/>
            <a:chExt cx="8129310" cy="4226053"/>
          </a:xfrm>
        </p:grpSpPr>
        <p:sp>
          <p:nvSpPr>
            <p:cNvPr id="58" name="Freeform 57"/>
            <p:cNvSpPr/>
            <p:nvPr/>
          </p:nvSpPr>
          <p:spPr>
            <a:xfrm>
              <a:off x="2337758" y="1319842"/>
              <a:ext cx="2855344" cy="2663990"/>
            </a:xfrm>
            <a:custGeom>
              <a:avLst/>
              <a:gdLst>
                <a:gd name="connsiteX0" fmla="*/ 0 w 2855344"/>
                <a:gd name="connsiteY0" fmla="*/ 0 h 2829464"/>
                <a:gd name="connsiteX1" fmla="*/ 0 w 2855344"/>
                <a:gd name="connsiteY1" fmla="*/ 1380226 h 2829464"/>
                <a:gd name="connsiteX2" fmla="*/ 1802921 w 2855344"/>
                <a:gd name="connsiteY2" fmla="*/ 1380226 h 2829464"/>
                <a:gd name="connsiteX3" fmla="*/ 1802921 w 2855344"/>
                <a:gd name="connsiteY3" fmla="*/ 2648309 h 2829464"/>
                <a:gd name="connsiteX4" fmla="*/ 1871933 w 2855344"/>
                <a:gd name="connsiteY4" fmla="*/ 2648309 h 2829464"/>
                <a:gd name="connsiteX5" fmla="*/ 1871933 w 2855344"/>
                <a:gd name="connsiteY5" fmla="*/ 2829464 h 2829464"/>
                <a:gd name="connsiteX6" fmla="*/ 2855344 w 2855344"/>
                <a:gd name="connsiteY6" fmla="*/ 2829464 h 2829464"/>
                <a:gd name="connsiteX7" fmla="*/ 2855344 w 2855344"/>
                <a:gd name="connsiteY7" fmla="*/ 25879 h 2829464"/>
                <a:gd name="connsiteX8" fmla="*/ 0 w 2855344"/>
                <a:gd name="connsiteY8" fmla="*/ 0 h 2829464"/>
                <a:gd name="connsiteX0" fmla="*/ 0 w 2855344"/>
                <a:gd name="connsiteY0" fmla="*/ 0 h 2829464"/>
                <a:gd name="connsiteX1" fmla="*/ 0 w 2855344"/>
                <a:gd name="connsiteY1" fmla="*/ 1380226 h 2829464"/>
                <a:gd name="connsiteX2" fmla="*/ 1802921 w 2855344"/>
                <a:gd name="connsiteY2" fmla="*/ 1380226 h 2829464"/>
                <a:gd name="connsiteX3" fmla="*/ 1802921 w 2855344"/>
                <a:gd name="connsiteY3" fmla="*/ 2648309 h 2829464"/>
                <a:gd name="connsiteX4" fmla="*/ 1871933 w 2855344"/>
                <a:gd name="connsiteY4" fmla="*/ 2648309 h 2829464"/>
                <a:gd name="connsiteX5" fmla="*/ 2076214 w 2855344"/>
                <a:gd name="connsiteY5" fmla="*/ 2673821 h 2829464"/>
                <a:gd name="connsiteX6" fmla="*/ 2855344 w 2855344"/>
                <a:gd name="connsiteY6" fmla="*/ 2829464 h 2829464"/>
                <a:gd name="connsiteX7" fmla="*/ 2855344 w 2855344"/>
                <a:gd name="connsiteY7" fmla="*/ 25879 h 2829464"/>
                <a:gd name="connsiteX8" fmla="*/ 0 w 2855344"/>
                <a:gd name="connsiteY8" fmla="*/ 0 h 2829464"/>
                <a:gd name="connsiteX0" fmla="*/ 0 w 2855344"/>
                <a:gd name="connsiteY0" fmla="*/ 0 h 2673821"/>
                <a:gd name="connsiteX1" fmla="*/ 0 w 2855344"/>
                <a:gd name="connsiteY1" fmla="*/ 1380226 h 2673821"/>
                <a:gd name="connsiteX2" fmla="*/ 1802921 w 2855344"/>
                <a:gd name="connsiteY2" fmla="*/ 1380226 h 2673821"/>
                <a:gd name="connsiteX3" fmla="*/ 1802921 w 2855344"/>
                <a:gd name="connsiteY3" fmla="*/ 2648309 h 2673821"/>
                <a:gd name="connsiteX4" fmla="*/ 1871933 w 2855344"/>
                <a:gd name="connsiteY4" fmla="*/ 2648309 h 2673821"/>
                <a:gd name="connsiteX5" fmla="*/ 2076214 w 2855344"/>
                <a:gd name="connsiteY5" fmla="*/ 2673821 h 2673821"/>
                <a:gd name="connsiteX6" fmla="*/ 2855344 w 2855344"/>
                <a:gd name="connsiteY6" fmla="*/ 2527906 h 2673821"/>
                <a:gd name="connsiteX7" fmla="*/ 2855344 w 2855344"/>
                <a:gd name="connsiteY7" fmla="*/ 25879 h 2673821"/>
                <a:gd name="connsiteX8" fmla="*/ 0 w 2855344"/>
                <a:gd name="connsiteY8" fmla="*/ 0 h 2673821"/>
                <a:gd name="connsiteX0" fmla="*/ 0 w 2855344"/>
                <a:gd name="connsiteY0" fmla="*/ 0 h 2648309"/>
                <a:gd name="connsiteX1" fmla="*/ 0 w 2855344"/>
                <a:gd name="connsiteY1" fmla="*/ 1380226 h 2648309"/>
                <a:gd name="connsiteX2" fmla="*/ 1802921 w 2855344"/>
                <a:gd name="connsiteY2" fmla="*/ 1380226 h 2648309"/>
                <a:gd name="connsiteX3" fmla="*/ 1802921 w 2855344"/>
                <a:gd name="connsiteY3" fmla="*/ 2648309 h 2648309"/>
                <a:gd name="connsiteX4" fmla="*/ 1871933 w 2855344"/>
                <a:gd name="connsiteY4" fmla="*/ 2648309 h 2648309"/>
                <a:gd name="connsiteX5" fmla="*/ 2095669 w 2855344"/>
                <a:gd name="connsiteY5" fmla="*/ 2537634 h 2648309"/>
                <a:gd name="connsiteX6" fmla="*/ 2855344 w 2855344"/>
                <a:gd name="connsiteY6" fmla="*/ 2527906 h 2648309"/>
                <a:gd name="connsiteX7" fmla="*/ 2855344 w 2855344"/>
                <a:gd name="connsiteY7" fmla="*/ 25879 h 2648309"/>
                <a:gd name="connsiteX8" fmla="*/ 0 w 2855344"/>
                <a:gd name="connsiteY8" fmla="*/ 0 h 2648309"/>
                <a:gd name="connsiteX0" fmla="*/ 0 w 2855344"/>
                <a:gd name="connsiteY0" fmla="*/ 0 h 2648309"/>
                <a:gd name="connsiteX1" fmla="*/ 0 w 2855344"/>
                <a:gd name="connsiteY1" fmla="*/ 1380226 h 2648309"/>
                <a:gd name="connsiteX2" fmla="*/ 1802921 w 2855344"/>
                <a:gd name="connsiteY2" fmla="*/ 1380226 h 2648309"/>
                <a:gd name="connsiteX3" fmla="*/ 1802921 w 2855344"/>
                <a:gd name="connsiteY3" fmla="*/ 2648309 h 2648309"/>
                <a:gd name="connsiteX4" fmla="*/ 2066486 w 2855344"/>
                <a:gd name="connsiteY4" fmla="*/ 2648309 h 2648309"/>
                <a:gd name="connsiteX5" fmla="*/ 2095669 w 2855344"/>
                <a:gd name="connsiteY5" fmla="*/ 2537634 h 2648309"/>
                <a:gd name="connsiteX6" fmla="*/ 2855344 w 2855344"/>
                <a:gd name="connsiteY6" fmla="*/ 2527906 h 2648309"/>
                <a:gd name="connsiteX7" fmla="*/ 2855344 w 2855344"/>
                <a:gd name="connsiteY7" fmla="*/ 25879 h 2648309"/>
                <a:gd name="connsiteX8" fmla="*/ 0 w 2855344"/>
                <a:gd name="connsiteY8" fmla="*/ 0 h 2648309"/>
                <a:gd name="connsiteX0" fmla="*/ 0 w 2855344"/>
                <a:gd name="connsiteY0" fmla="*/ 0 h 2648309"/>
                <a:gd name="connsiteX1" fmla="*/ 0 w 2855344"/>
                <a:gd name="connsiteY1" fmla="*/ 1380226 h 2648309"/>
                <a:gd name="connsiteX2" fmla="*/ 1802921 w 2855344"/>
                <a:gd name="connsiteY2" fmla="*/ 1380226 h 2648309"/>
                <a:gd name="connsiteX3" fmla="*/ 1802921 w 2855344"/>
                <a:gd name="connsiteY3" fmla="*/ 2648309 h 2648309"/>
                <a:gd name="connsiteX4" fmla="*/ 2066486 w 2855344"/>
                <a:gd name="connsiteY4" fmla="*/ 2648309 h 2648309"/>
                <a:gd name="connsiteX5" fmla="*/ 2045662 w 2855344"/>
                <a:gd name="connsiteY5" fmla="*/ 2528109 h 2648309"/>
                <a:gd name="connsiteX6" fmla="*/ 2855344 w 2855344"/>
                <a:gd name="connsiteY6" fmla="*/ 2527906 h 2648309"/>
                <a:gd name="connsiteX7" fmla="*/ 2855344 w 2855344"/>
                <a:gd name="connsiteY7" fmla="*/ 25879 h 2648309"/>
                <a:gd name="connsiteX8" fmla="*/ 0 w 2855344"/>
                <a:gd name="connsiteY8" fmla="*/ 0 h 2648309"/>
                <a:gd name="connsiteX0" fmla="*/ 0 w 2855344"/>
                <a:gd name="connsiteY0" fmla="*/ 0 h 2663994"/>
                <a:gd name="connsiteX1" fmla="*/ 0 w 2855344"/>
                <a:gd name="connsiteY1" fmla="*/ 1380226 h 2663994"/>
                <a:gd name="connsiteX2" fmla="*/ 1802921 w 2855344"/>
                <a:gd name="connsiteY2" fmla="*/ 1380226 h 2663994"/>
                <a:gd name="connsiteX3" fmla="*/ 1802921 w 2855344"/>
                <a:gd name="connsiteY3" fmla="*/ 2648309 h 2663994"/>
                <a:gd name="connsiteX4" fmla="*/ 2038980 w 2855344"/>
                <a:gd name="connsiteY4" fmla="*/ 2663990 h 2663994"/>
                <a:gd name="connsiteX5" fmla="*/ 2066486 w 2855344"/>
                <a:gd name="connsiteY5" fmla="*/ 2648309 h 2663994"/>
                <a:gd name="connsiteX6" fmla="*/ 2045662 w 2855344"/>
                <a:gd name="connsiteY6" fmla="*/ 2528109 h 2663994"/>
                <a:gd name="connsiteX7" fmla="*/ 2855344 w 2855344"/>
                <a:gd name="connsiteY7" fmla="*/ 2527906 h 2663994"/>
                <a:gd name="connsiteX8" fmla="*/ 2855344 w 2855344"/>
                <a:gd name="connsiteY8" fmla="*/ 25879 h 2663994"/>
                <a:gd name="connsiteX9" fmla="*/ 0 w 2855344"/>
                <a:gd name="connsiteY9" fmla="*/ 0 h 2663994"/>
                <a:gd name="connsiteX0" fmla="*/ 0 w 2855344"/>
                <a:gd name="connsiteY0" fmla="*/ 0 h 2663994"/>
                <a:gd name="connsiteX1" fmla="*/ 0 w 2855344"/>
                <a:gd name="connsiteY1" fmla="*/ 1380226 h 2663994"/>
                <a:gd name="connsiteX2" fmla="*/ 1802921 w 2855344"/>
                <a:gd name="connsiteY2" fmla="*/ 1380226 h 2663994"/>
                <a:gd name="connsiteX3" fmla="*/ 1802921 w 2855344"/>
                <a:gd name="connsiteY3" fmla="*/ 2648309 h 2663994"/>
                <a:gd name="connsiteX4" fmla="*/ 2038980 w 2855344"/>
                <a:gd name="connsiteY4" fmla="*/ 2663990 h 2663994"/>
                <a:gd name="connsiteX5" fmla="*/ 2042673 w 2855344"/>
                <a:gd name="connsiteY5" fmla="*/ 2655453 h 2663994"/>
                <a:gd name="connsiteX6" fmla="*/ 2045662 w 2855344"/>
                <a:gd name="connsiteY6" fmla="*/ 2528109 h 2663994"/>
                <a:gd name="connsiteX7" fmla="*/ 2855344 w 2855344"/>
                <a:gd name="connsiteY7" fmla="*/ 2527906 h 2663994"/>
                <a:gd name="connsiteX8" fmla="*/ 2855344 w 2855344"/>
                <a:gd name="connsiteY8" fmla="*/ 25879 h 2663994"/>
                <a:gd name="connsiteX9" fmla="*/ 0 w 2855344"/>
                <a:gd name="connsiteY9" fmla="*/ 0 h 2663994"/>
                <a:gd name="connsiteX0" fmla="*/ 0 w 2855344"/>
                <a:gd name="connsiteY0" fmla="*/ 0 h 2663990"/>
                <a:gd name="connsiteX1" fmla="*/ 0 w 2855344"/>
                <a:gd name="connsiteY1" fmla="*/ 1380226 h 2663990"/>
                <a:gd name="connsiteX2" fmla="*/ 1802921 w 2855344"/>
                <a:gd name="connsiteY2" fmla="*/ 1380226 h 2663990"/>
                <a:gd name="connsiteX3" fmla="*/ 1805303 w 2855344"/>
                <a:gd name="connsiteY3" fmla="*/ 2662597 h 2663990"/>
                <a:gd name="connsiteX4" fmla="*/ 2038980 w 2855344"/>
                <a:gd name="connsiteY4" fmla="*/ 2663990 h 2663990"/>
                <a:gd name="connsiteX5" fmla="*/ 2042673 w 2855344"/>
                <a:gd name="connsiteY5" fmla="*/ 2655453 h 2663990"/>
                <a:gd name="connsiteX6" fmla="*/ 2045662 w 2855344"/>
                <a:gd name="connsiteY6" fmla="*/ 2528109 h 2663990"/>
                <a:gd name="connsiteX7" fmla="*/ 2855344 w 2855344"/>
                <a:gd name="connsiteY7" fmla="*/ 2527906 h 2663990"/>
                <a:gd name="connsiteX8" fmla="*/ 2855344 w 2855344"/>
                <a:gd name="connsiteY8" fmla="*/ 25879 h 2663990"/>
                <a:gd name="connsiteX9" fmla="*/ 0 w 2855344"/>
                <a:gd name="connsiteY9" fmla="*/ 0 h 26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5344" h="2663990">
                  <a:moveTo>
                    <a:pt x="0" y="0"/>
                  </a:moveTo>
                  <a:lnTo>
                    <a:pt x="0" y="1380226"/>
                  </a:lnTo>
                  <a:lnTo>
                    <a:pt x="1802921" y="1380226"/>
                  </a:lnTo>
                  <a:lnTo>
                    <a:pt x="1805303" y="2662597"/>
                  </a:lnTo>
                  <a:lnTo>
                    <a:pt x="2038980" y="2663990"/>
                  </a:lnTo>
                  <a:lnTo>
                    <a:pt x="2042673" y="2655453"/>
                  </a:lnTo>
                  <a:cubicBezTo>
                    <a:pt x="2043669" y="2613005"/>
                    <a:pt x="2044666" y="2570557"/>
                    <a:pt x="2045662" y="2528109"/>
                  </a:cubicBezTo>
                  <a:lnTo>
                    <a:pt x="2855344" y="2527906"/>
                  </a:lnTo>
                  <a:lnTo>
                    <a:pt x="2855344" y="25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53311" y="1546698"/>
              <a:ext cx="1371600" cy="1750979"/>
            </a:xfrm>
            <a:custGeom>
              <a:avLst/>
              <a:gdLst>
                <a:gd name="connsiteX0" fmla="*/ 1371600 w 1371600"/>
                <a:gd name="connsiteY0" fmla="*/ 175098 h 1750979"/>
                <a:gd name="connsiteX1" fmla="*/ 1128408 w 1371600"/>
                <a:gd name="connsiteY1" fmla="*/ 175098 h 1750979"/>
                <a:gd name="connsiteX2" fmla="*/ 1128408 w 1371600"/>
                <a:gd name="connsiteY2" fmla="*/ 0 h 1750979"/>
                <a:gd name="connsiteX3" fmla="*/ 0 w 1371600"/>
                <a:gd name="connsiteY3" fmla="*/ 0 h 1750979"/>
                <a:gd name="connsiteX4" fmla="*/ 0 w 1371600"/>
                <a:gd name="connsiteY4" fmla="*/ 1352145 h 1750979"/>
                <a:gd name="connsiteX5" fmla="*/ 272374 w 1371600"/>
                <a:gd name="connsiteY5" fmla="*/ 1352145 h 1750979"/>
                <a:gd name="connsiteX6" fmla="*/ 272374 w 1371600"/>
                <a:gd name="connsiteY6" fmla="*/ 1167319 h 1750979"/>
                <a:gd name="connsiteX7" fmla="*/ 1031132 w 1371600"/>
                <a:gd name="connsiteY7" fmla="*/ 1167319 h 1750979"/>
                <a:gd name="connsiteX8" fmla="*/ 1031132 w 1371600"/>
                <a:gd name="connsiteY8" fmla="*/ 1750979 h 1750979"/>
                <a:gd name="connsiteX9" fmla="*/ 1371600 w 1371600"/>
                <a:gd name="connsiteY9" fmla="*/ 1750979 h 1750979"/>
                <a:gd name="connsiteX10" fmla="*/ 1371600 w 1371600"/>
                <a:gd name="connsiteY10" fmla="*/ 175098 h 175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600" h="1750979">
                  <a:moveTo>
                    <a:pt x="1371600" y="175098"/>
                  </a:moveTo>
                  <a:lnTo>
                    <a:pt x="1128408" y="175098"/>
                  </a:lnTo>
                  <a:lnTo>
                    <a:pt x="1128408" y="0"/>
                  </a:lnTo>
                  <a:lnTo>
                    <a:pt x="0" y="0"/>
                  </a:lnTo>
                  <a:lnTo>
                    <a:pt x="0" y="1352145"/>
                  </a:lnTo>
                  <a:lnTo>
                    <a:pt x="272374" y="1352145"/>
                  </a:lnTo>
                  <a:lnTo>
                    <a:pt x="272374" y="1167319"/>
                  </a:lnTo>
                  <a:lnTo>
                    <a:pt x="1031132" y="1167319"/>
                  </a:lnTo>
                  <a:lnTo>
                    <a:pt x="1031132" y="1750979"/>
                  </a:lnTo>
                  <a:lnTo>
                    <a:pt x="1371600" y="1750979"/>
                  </a:lnTo>
                  <a:lnTo>
                    <a:pt x="1371600" y="175098"/>
                  </a:lnTo>
                  <a:close/>
                </a:path>
              </a:pathLst>
            </a:custGeom>
            <a:solidFill>
              <a:srgbClr val="EEE913">
                <a:alpha val="29804"/>
              </a:srgbClr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225758" y="3976235"/>
              <a:ext cx="38568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Second Level</a:t>
              </a:r>
            </a:p>
            <a:p>
              <a:pPr lvl="1"/>
              <a:r>
                <a:rPr lang="en-US" sz="24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	</a:t>
              </a:r>
              <a:r>
                <a:rPr lang="en-US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Upper Lobby</a:t>
              </a:r>
            </a:p>
            <a:p>
              <a:pPr lvl="1"/>
              <a:r>
                <a:rPr lang="en-US" sz="2400" dirty="0">
                  <a:solidFill>
                    <a:srgbClr val="FF2D2D"/>
                  </a:solidFill>
                </a:rPr>
                <a:t>	</a:t>
              </a:r>
              <a:r>
                <a:rPr lang="en-US" sz="2400" dirty="0" smtClean="0">
                  <a:solidFill>
                    <a:srgbClr val="FF2D2D"/>
                  </a:solidFill>
                </a:rPr>
                <a:t>Restaurant</a:t>
              </a:r>
            </a:p>
            <a:p>
              <a:pPr lvl="1"/>
              <a:r>
                <a:rPr lang="en-US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	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Elevator Lobby</a:t>
              </a:r>
              <a:endParaRPr lang="en-US" sz="2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215956" y="2714017"/>
            <a:ext cx="7866666" cy="1215957"/>
            <a:chOff x="1215956" y="2714017"/>
            <a:chExt cx="7866666" cy="1215957"/>
          </a:xfrm>
        </p:grpSpPr>
        <p:sp>
          <p:nvSpPr>
            <p:cNvPr id="62" name="Freeform 61"/>
            <p:cNvSpPr/>
            <p:nvPr/>
          </p:nvSpPr>
          <p:spPr>
            <a:xfrm>
              <a:off x="1215956" y="2714017"/>
              <a:ext cx="765243" cy="1215957"/>
            </a:xfrm>
            <a:custGeom>
              <a:avLst/>
              <a:gdLst>
                <a:gd name="connsiteX0" fmla="*/ 0 w 710120"/>
                <a:gd name="connsiteY0" fmla="*/ 0 h 1215957"/>
                <a:gd name="connsiteX1" fmla="*/ 0 w 710120"/>
                <a:gd name="connsiteY1" fmla="*/ 593387 h 1215957"/>
                <a:gd name="connsiteX2" fmla="*/ 321013 w 710120"/>
                <a:gd name="connsiteY2" fmla="*/ 593387 h 1215957"/>
                <a:gd name="connsiteX3" fmla="*/ 87549 w 710120"/>
                <a:gd name="connsiteY3" fmla="*/ 1215957 h 1215957"/>
                <a:gd name="connsiteX4" fmla="*/ 710120 w 710120"/>
                <a:gd name="connsiteY4" fmla="*/ 1215957 h 1215957"/>
                <a:gd name="connsiteX5" fmla="*/ 710120 w 710120"/>
                <a:gd name="connsiteY5" fmla="*/ 29183 h 1215957"/>
                <a:gd name="connsiteX6" fmla="*/ 0 w 710120"/>
                <a:gd name="connsiteY6" fmla="*/ 0 h 121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120" h="1215957">
                  <a:moveTo>
                    <a:pt x="0" y="0"/>
                  </a:moveTo>
                  <a:lnTo>
                    <a:pt x="0" y="593387"/>
                  </a:lnTo>
                  <a:lnTo>
                    <a:pt x="321013" y="593387"/>
                  </a:lnTo>
                  <a:lnTo>
                    <a:pt x="87549" y="1215957"/>
                  </a:lnTo>
                  <a:lnTo>
                    <a:pt x="710120" y="1215957"/>
                  </a:lnTo>
                  <a:lnTo>
                    <a:pt x="710120" y="29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>
                <a:alpha val="30196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25759" y="3352800"/>
              <a:ext cx="3856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rgbClr val="AC75D5"/>
                  </a:solidFill>
                </a:rPr>
                <a:t>Staircase</a:t>
              </a:r>
            </a:p>
          </p:txBody>
        </p:sp>
      </p:grpSp>
      <p:pic>
        <p:nvPicPr>
          <p:cNvPr id="64" name="Picture 2" descr="http://squawk1200.files.wordpress.com/2011/06/compass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3806">
            <a:off x="207497" y="107011"/>
            <a:ext cx="1165584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609600" y="360848"/>
            <a:ext cx="8229600" cy="6297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Lobby Layout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472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429">
        <p:fade/>
      </p:transition>
    </mc:Choice>
    <mc:Fallback xmlns="">
      <p:transition spd="med" advTm="634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-1"/>
          <a:stretch/>
        </p:blipFill>
        <p:spPr>
          <a:xfrm>
            <a:off x="226016" y="1179730"/>
            <a:ext cx="5107984" cy="522380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49401" y="2961372"/>
            <a:ext cx="7518399" cy="1610628"/>
            <a:chOff x="1549401" y="2961372"/>
            <a:chExt cx="7518399" cy="1610628"/>
          </a:xfrm>
        </p:grpSpPr>
        <p:sp>
          <p:nvSpPr>
            <p:cNvPr id="8" name="Freeform 7"/>
            <p:cNvSpPr/>
            <p:nvPr/>
          </p:nvSpPr>
          <p:spPr>
            <a:xfrm>
              <a:off x="1549401" y="2961372"/>
              <a:ext cx="666750" cy="1610628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913">
                <a:alpha val="30196"/>
              </a:srgbClr>
            </a:solidFill>
            <a:ln w="19050">
              <a:solidFill>
                <a:srgbClr val="EEE9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10937" y="3729335"/>
              <a:ext cx="38568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Conference Rooms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30550" y="1168400"/>
            <a:ext cx="5952072" cy="5224243"/>
            <a:chOff x="3130550" y="1168400"/>
            <a:chExt cx="5952072" cy="5224243"/>
          </a:xfrm>
        </p:grpSpPr>
        <p:sp>
          <p:nvSpPr>
            <p:cNvPr id="11" name="Rectangle 10"/>
            <p:cNvSpPr/>
            <p:nvPr/>
          </p:nvSpPr>
          <p:spPr>
            <a:xfrm>
              <a:off x="3543300" y="1168400"/>
              <a:ext cx="920750" cy="420578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30550" y="5972065"/>
              <a:ext cx="1295400" cy="420578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819650" y="1631464"/>
              <a:ext cx="444500" cy="349736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838700" y="5094196"/>
              <a:ext cx="444500" cy="906443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25759" y="2766367"/>
              <a:ext cx="3856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rgbClr val="FF2D2D"/>
                  </a:solidFill>
                </a:rPr>
                <a:t>Partner Offices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64050" y="1179731"/>
            <a:ext cx="4618572" cy="5223806"/>
            <a:chOff x="4464050" y="1179731"/>
            <a:chExt cx="4618572" cy="5223806"/>
          </a:xfrm>
        </p:grpSpPr>
        <p:sp>
          <p:nvSpPr>
            <p:cNvPr id="17" name="Rectangle 16"/>
            <p:cNvSpPr/>
            <p:nvPr/>
          </p:nvSpPr>
          <p:spPr>
            <a:xfrm>
              <a:off x="4464050" y="5994290"/>
              <a:ext cx="793750" cy="409247"/>
            </a:xfrm>
            <a:prstGeom prst="rect">
              <a:avLst/>
            </a:prstGeom>
            <a:solidFill>
              <a:srgbClr val="00B0F0">
                <a:alpha val="30196"/>
              </a:srgb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89450" y="1179731"/>
              <a:ext cx="793750" cy="409247"/>
            </a:xfrm>
            <a:prstGeom prst="rect">
              <a:avLst/>
            </a:prstGeom>
            <a:solidFill>
              <a:srgbClr val="00B0F0">
                <a:alpha val="30196"/>
              </a:srgbClr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5759" y="2281535"/>
              <a:ext cx="3856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rgbClr val="81B9F7"/>
                  </a:solidFill>
                </a:rPr>
                <a:t>Executive Offices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38400" y="1824335"/>
            <a:ext cx="6644222" cy="3433465"/>
            <a:chOff x="2438400" y="1824335"/>
            <a:chExt cx="6644222" cy="3433465"/>
          </a:xfrm>
        </p:grpSpPr>
        <p:sp>
          <p:nvSpPr>
            <p:cNvPr id="21" name="Rectangle 20"/>
            <p:cNvSpPr/>
            <p:nvPr/>
          </p:nvSpPr>
          <p:spPr>
            <a:xfrm>
              <a:off x="2438400" y="4572000"/>
              <a:ext cx="1104900" cy="685800"/>
            </a:xfrm>
            <a:prstGeom prst="rect">
              <a:avLst/>
            </a:prstGeom>
            <a:solidFill>
              <a:srgbClr val="00B050">
                <a:alpha val="30196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25759" y="1824335"/>
              <a:ext cx="3856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</a:rPr>
                <a:t>Reception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08300" y="1385832"/>
            <a:ext cx="6174322" cy="3183896"/>
            <a:chOff x="2908300" y="1385832"/>
            <a:chExt cx="6174322" cy="3183896"/>
          </a:xfrm>
        </p:grpSpPr>
        <p:sp>
          <p:nvSpPr>
            <p:cNvPr id="24" name="Freeform 23"/>
            <p:cNvSpPr/>
            <p:nvPr/>
          </p:nvSpPr>
          <p:spPr>
            <a:xfrm>
              <a:off x="2908300" y="2959100"/>
              <a:ext cx="444500" cy="1610628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>
                <a:alpha val="29804"/>
              </a:srgb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25759" y="1385832"/>
              <a:ext cx="3856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Elevator Lobby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49401" y="1168400"/>
            <a:ext cx="7533220" cy="3921368"/>
            <a:chOff x="1549401" y="1168400"/>
            <a:chExt cx="7533220" cy="3921368"/>
          </a:xfrm>
        </p:grpSpPr>
        <p:sp>
          <p:nvSpPr>
            <p:cNvPr id="27" name="Freeform 26"/>
            <p:cNvSpPr/>
            <p:nvPr/>
          </p:nvSpPr>
          <p:spPr>
            <a:xfrm>
              <a:off x="1574800" y="1168400"/>
              <a:ext cx="1968500" cy="596900"/>
            </a:xfrm>
            <a:custGeom>
              <a:avLst/>
              <a:gdLst>
                <a:gd name="connsiteX0" fmla="*/ 0 w 1968500"/>
                <a:gd name="connsiteY0" fmla="*/ 38100 h 596900"/>
                <a:gd name="connsiteX1" fmla="*/ 0 w 1968500"/>
                <a:gd name="connsiteY1" fmla="*/ 596900 h 596900"/>
                <a:gd name="connsiteX2" fmla="*/ 1968500 w 1968500"/>
                <a:gd name="connsiteY2" fmla="*/ 596900 h 596900"/>
                <a:gd name="connsiteX3" fmla="*/ 1968500 w 1968500"/>
                <a:gd name="connsiteY3" fmla="*/ 0 h 596900"/>
                <a:gd name="connsiteX4" fmla="*/ 0 w 1968500"/>
                <a:gd name="connsiteY4" fmla="*/ 3810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00" h="596900">
                  <a:moveTo>
                    <a:pt x="0" y="38100"/>
                  </a:moveTo>
                  <a:lnTo>
                    <a:pt x="0" y="596900"/>
                  </a:lnTo>
                  <a:lnTo>
                    <a:pt x="1968500" y="596900"/>
                  </a:lnTo>
                  <a:lnTo>
                    <a:pt x="196850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7030A0">
                <a:alpha val="30196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49401" y="4569728"/>
              <a:ext cx="889000" cy="345172"/>
            </a:xfrm>
            <a:prstGeom prst="rect">
              <a:avLst/>
            </a:prstGeom>
            <a:solidFill>
              <a:srgbClr val="7030A0">
                <a:alpha val="30196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819650" y="1990724"/>
              <a:ext cx="444500" cy="828675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>
                <a:alpha val="30196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838700" y="4740032"/>
              <a:ext cx="444500" cy="349736"/>
            </a:xfrm>
            <a:custGeom>
              <a:avLst/>
              <a:gdLst>
                <a:gd name="connsiteX0" fmla="*/ 0 w 444500"/>
                <a:gd name="connsiteY0" fmla="*/ 0 h 1562100"/>
                <a:gd name="connsiteX1" fmla="*/ 0 w 444500"/>
                <a:gd name="connsiteY1" fmla="*/ 1562100 h 1562100"/>
                <a:gd name="connsiteX2" fmla="*/ 444500 w 444500"/>
                <a:gd name="connsiteY2" fmla="*/ 1562100 h 1562100"/>
                <a:gd name="connsiteX3" fmla="*/ 444500 w 444500"/>
                <a:gd name="connsiteY3" fmla="*/ 0 h 1562100"/>
                <a:gd name="connsiteX4" fmla="*/ 0 w 444500"/>
                <a:gd name="connsiteY4" fmla="*/ 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00" h="1562100">
                  <a:moveTo>
                    <a:pt x="0" y="0"/>
                  </a:moveTo>
                  <a:lnTo>
                    <a:pt x="0" y="1562100"/>
                  </a:lnTo>
                  <a:lnTo>
                    <a:pt x="444500" y="1562100"/>
                  </a:lnTo>
                  <a:lnTo>
                    <a:pt x="44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>
                <a:alpha val="30196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556000" y="2997200"/>
              <a:ext cx="1193800" cy="1765300"/>
            </a:xfrm>
            <a:custGeom>
              <a:avLst/>
              <a:gdLst>
                <a:gd name="connsiteX0" fmla="*/ 596900 w 1193800"/>
                <a:gd name="connsiteY0" fmla="*/ 0 h 1765300"/>
                <a:gd name="connsiteX1" fmla="*/ 596900 w 1193800"/>
                <a:gd name="connsiteY1" fmla="*/ 0 h 1765300"/>
                <a:gd name="connsiteX2" fmla="*/ 1193800 w 1193800"/>
                <a:gd name="connsiteY2" fmla="*/ 0 h 1765300"/>
                <a:gd name="connsiteX3" fmla="*/ 1193800 w 1193800"/>
                <a:gd name="connsiteY3" fmla="*/ 1765300 h 1765300"/>
                <a:gd name="connsiteX4" fmla="*/ 0 w 1193800"/>
                <a:gd name="connsiteY4" fmla="*/ 1765300 h 1765300"/>
                <a:gd name="connsiteX5" fmla="*/ 0 w 1193800"/>
                <a:gd name="connsiteY5" fmla="*/ 1574800 h 1765300"/>
                <a:gd name="connsiteX6" fmla="*/ 647700 w 1193800"/>
                <a:gd name="connsiteY6" fmla="*/ 1574800 h 1765300"/>
                <a:gd name="connsiteX7" fmla="*/ 596900 w 1193800"/>
                <a:gd name="connsiteY7" fmla="*/ 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800" h="1765300">
                  <a:moveTo>
                    <a:pt x="596900" y="0"/>
                  </a:moveTo>
                  <a:lnTo>
                    <a:pt x="596900" y="0"/>
                  </a:lnTo>
                  <a:lnTo>
                    <a:pt x="1193800" y="0"/>
                  </a:lnTo>
                  <a:lnTo>
                    <a:pt x="1193800" y="1765300"/>
                  </a:lnTo>
                  <a:lnTo>
                    <a:pt x="0" y="1765300"/>
                  </a:lnTo>
                  <a:lnTo>
                    <a:pt x="0" y="1574800"/>
                  </a:lnTo>
                  <a:lnTo>
                    <a:pt x="647700" y="157480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7030A0">
                <a:alpha val="30196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25758" y="4186535"/>
              <a:ext cx="3856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 smtClean="0">
                  <a:solidFill>
                    <a:srgbClr val="AC75D5"/>
                  </a:solidFill>
                </a:rPr>
                <a:t>Ancillary Spaces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375" y="1181100"/>
            <a:ext cx="8723847" cy="5194300"/>
            <a:chOff x="333375" y="1181100"/>
            <a:chExt cx="8723847" cy="5194300"/>
          </a:xfrm>
        </p:grpSpPr>
        <p:sp>
          <p:nvSpPr>
            <p:cNvPr id="34" name="Freeform 33"/>
            <p:cNvSpPr/>
            <p:nvPr/>
          </p:nvSpPr>
          <p:spPr>
            <a:xfrm>
              <a:off x="333375" y="1181100"/>
              <a:ext cx="4495800" cy="5194300"/>
            </a:xfrm>
            <a:custGeom>
              <a:avLst/>
              <a:gdLst>
                <a:gd name="connsiteX0" fmla="*/ 1244600 w 4495800"/>
                <a:gd name="connsiteY0" fmla="*/ 0 h 5194300"/>
                <a:gd name="connsiteX1" fmla="*/ 0 w 4495800"/>
                <a:gd name="connsiteY1" fmla="*/ 0 h 5194300"/>
                <a:gd name="connsiteX2" fmla="*/ 0 w 4495800"/>
                <a:gd name="connsiteY2" fmla="*/ 5194300 h 5194300"/>
                <a:gd name="connsiteX3" fmla="*/ 2781300 w 4495800"/>
                <a:gd name="connsiteY3" fmla="*/ 5194300 h 5194300"/>
                <a:gd name="connsiteX4" fmla="*/ 2781300 w 4495800"/>
                <a:gd name="connsiteY4" fmla="*/ 4762500 h 5194300"/>
                <a:gd name="connsiteX5" fmla="*/ 4495800 w 4495800"/>
                <a:gd name="connsiteY5" fmla="*/ 4762500 h 5194300"/>
                <a:gd name="connsiteX6" fmla="*/ 4495800 w 4495800"/>
                <a:gd name="connsiteY6" fmla="*/ 3619500 h 5194300"/>
                <a:gd name="connsiteX7" fmla="*/ 3187700 w 4495800"/>
                <a:gd name="connsiteY7" fmla="*/ 3619500 h 5194300"/>
                <a:gd name="connsiteX8" fmla="*/ 3187700 w 4495800"/>
                <a:gd name="connsiteY8" fmla="*/ 4076700 h 5194300"/>
                <a:gd name="connsiteX9" fmla="*/ 2070100 w 4495800"/>
                <a:gd name="connsiteY9" fmla="*/ 4076700 h 5194300"/>
                <a:gd name="connsiteX10" fmla="*/ 2070100 w 4495800"/>
                <a:gd name="connsiteY10" fmla="*/ 3759200 h 5194300"/>
                <a:gd name="connsiteX11" fmla="*/ 1219200 w 4495800"/>
                <a:gd name="connsiteY11" fmla="*/ 3759200 h 5194300"/>
                <a:gd name="connsiteX12" fmla="*/ 1219200 w 4495800"/>
                <a:gd name="connsiteY12" fmla="*/ 1778000 h 5194300"/>
                <a:gd name="connsiteX13" fmla="*/ 4483100 w 4495800"/>
                <a:gd name="connsiteY13" fmla="*/ 1778000 h 5194300"/>
                <a:gd name="connsiteX14" fmla="*/ 4483100 w 4495800"/>
                <a:gd name="connsiteY14" fmla="*/ 406400 h 5194300"/>
                <a:gd name="connsiteX15" fmla="*/ 3225800 w 4495800"/>
                <a:gd name="connsiteY15" fmla="*/ 406400 h 5194300"/>
                <a:gd name="connsiteX16" fmla="*/ 3225800 w 4495800"/>
                <a:gd name="connsiteY16" fmla="*/ 635000 h 5194300"/>
                <a:gd name="connsiteX17" fmla="*/ 1206500 w 4495800"/>
                <a:gd name="connsiteY17" fmla="*/ 635000 h 5194300"/>
                <a:gd name="connsiteX18" fmla="*/ 1244600 w 4495800"/>
                <a:gd name="connsiteY18" fmla="*/ 0 h 519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95800" h="5194300">
                  <a:moveTo>
                    <a:pt x="1244600" y="0"/>
                  </a:moveTo>
                  <a:lnTo>
                    <a:pt x="0" y="0"/>
                  </a:lnTo>
                  <a:lnTo>
                    <a:pt x="0" y="5194300"/>
                  </a:lnTo>
                  <a:lnTo>
                    <a:pt x="2781300" y="5194300"/>
                  </a:lnTo>
                  <a:lnTo>
                    <a:pt x="2781300" y="4762500"/>
                  </a:lnTo>
                  <a:lnTo>
                    <a:pt x="4495800" y="4762500"/>
                  </a:lnTo>
                  <a:lnTo>
                    <a:pt x="4495800" y="3619500"/>
                  </a:lnTo>
                  <a:lnTo>
                    <a:pt x="3187700" y="3619500"/>
                  </a:lnTo>
                  <a:lnTo>
                    <a:pt x="3187700" y="4076700"/>
                  </a:lnTo>
                  <a:lnTo>
                    <a:pt x="2070100" y="4076700"/>
                  </a:lnTo>
                  <a:lnTo>
                    <a:pt x="2070100" y="3759200"/>
                  </a:lnTo>
                  <a:lnTo>
                    <a:pt x="1219200" y="3759200"/>
                  </a:lnTo>
                  <a:lnTo>
                    <a:pt x="1219200" y="1778000"/>
                  </a:lnTo>
                  <a:lnTo>
                    <a:pt x="4483100" y="1778000"/>
                  </a:lnTo>
                  <a:lnTo>
                    <a:pt x="4483100" y="406400"/>
                  </a:lnTo>
                  <a:lnTo>
                    <a:pt x="3225800" y="406400"/>
                  </a:lnTo>
                  <a:lnTo>
                    <a:pt x="3225800" y="635000"/>
                  </a:lnTo>
                  <a:lnTo>
                    <a:pt x="1206500" y="635000"/>
                  </a:lnTo>
                  <a:lnTo>
                    <a:pt x="1244600" y="0"/>
                  </a:lnTo>
                  <a:close/>
                </a:path>
              </a:pathLst>
            </a:custGeom>
            <a:solidFill>
              <a:srgbClr val="161926">
                <a:alpha val="3019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00359" y="3272135"/>
              <a:ext cx="3856863" cy="46166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1"/>
              <a:r>
                <a:rPr lang="en-US" sz="2400" b="1" dirty="0">
                  <a:solidFill>
                    <a:sysClr val="windowText" lastClr="000000"/>
                  </a:solidFill>
                </a:rPr>
                <a:t>Open Offices</a:t>
              </a: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457200" y="208448"/>
            <a:ext cx="8229600" cy="6297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Typical Office Layout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38" name="Rectangle 37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</a:t>
              </a:r>
              <a:r>
                <a:rPr lang="en-US" sz="1200" dirty="0">
                  <a:solidFill>
                    <a:srgbClr val="7C86B0"/>
                  </a:solidFill>
                </a:rPr>
                <a:t> Phasing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 smtClean="0">
                  <a:solidFill>
                    <a:schemeClr val="tx1"/>
                  </a:solidFill>
                </a:rPr>
                <a:t>Daylight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Double Façade  |  Raised Floor  |  Gravity  |  Lateral  |  Photovoltaic  |  CHP  |  Algae  |  Results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41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42" name="Moon 41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3" name="Picture 2" descr="http://squawk1200.files.wordpress.com/2011/06/compass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3806">
            <a:off x="207497" y="107011"/>
            <a:ext cx="1165584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6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590">
        <p:fade/>
      </p:transition>
    </mc:Choice>
    <mc:Fallback xmlns="">
      <p:transition spd="med" advTm="515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r>
              <a:rPr lang="en-US" sz="4400" dirty="0" smtClean="0"/>
              <a:t>Project Phasing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>
                  <a:solidFill>
                    <a:srgbClr val="7C86B0"/>
                  </a:solidFill>
                </a:rPr>
                <a:t>|  </a:t>
              </a:r>
              <a:r>
                <a:rPr lang="en-US" sz="1200" dirty="0">
                  <a:solidFill>
                    <a:schemeClr val="tx1"/>
                  </a:solidFill>
                </a:rPr>
                <a:t>Phasing</a:t>
              </a:r>
              <a:r>
                <a:rPr lang="en-US" sz="1200" dirty="0">
                  <a:solidFill>
                    <a:srgbClr val="7C86B0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Daylight  |  Double Façade  |  Raised Floor  |  Gravity  |  Lateral  |  Photovoltaic  |  CHP  |  Algae  |  Results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0" name="Title 1">
              <a:hlinkClick r:id="rId2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1" name="Moon 1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60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25">
        <p:fade/>
      </p:transition>
    </mc:Choice>
    <mc:Fallback xmlns="">
      <p:transition spd="med" advTm="35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/>
          <a:stretch/>
        </p:blipFill>
        <p:spPr>
          <a:xfrm>
            <a:off x="228600" y="916545"/>
            <a:ext cx="6080261" cy="3579255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4038600"/>
            <a:ext cx="2562225" cy="229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Demolition Phase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1295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884147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 Bus Lines</a:t>
            </a:r>
          </a:p>
          <a:p>
            <a:endParaRPr lang="en-US" dirty="0" smtClean="0"/>
          </a:p>
          <a:p>
            <a:r>
              <a:rPr lang="en-US" dirty="0" smtClean="0"/>
              <a:t>Asbestos Abatement</a:t>
            </a:r>
          </a:p>
          <a:p>
            <a:endParaRPr lang="en-US" dirty="0"/>
          </a:p>
          <a:p>
            <a:r>
              <a:rPr lang="en-US" dirty="0" smtClean="0"/>
              <a:t>Demolition Mat</a:t>
            </a:r>
          </a:p>
          <a:p>
            <a:endParaRPr lang="en-US" dirty="0"/>
          </a:p>
          <a:p>
            <a:r>
              <a:rPr lang="en-US" dirty="0" smtClean="0"/>
              <a:t>Sort &amp; Recycle off-site</a:t>
            </a:r>
          </a:p>
          <a:p>
            <a:endParaRPr lang="en-US" dirty="0"/>
          </a:p>
          <a:p>
            <a:r>
              <a:rPr lang="en-US" dirty="0" smtClean="0"/>
              <a:t>Concrete Reuse</a:t>
            </a:r>
          </a:p>
          <a:p>
            <a:endParaRPr lang="en-US" dirty="0"/>
          </a:p>
          <a:p>
            <a:r>
              <a:rPr lang="en-US" dirty="0" smtClean="0"/>
              <a:t>Off Site Trailer </a:t>
            </a:r>
          </a:p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0198419">
            <a:off x="7088239" y="5389480"/>
            <a:ext cx="457200" cy="896624"/>
          </a:xfrm>
          <a:prstGeom prst="triangle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66280" y="4724400"/>
            <a:ext cx="673678" cy="802265"/>
          </a:xfrm>
          <a:custGeom>
            <a:avLst/>
            <a:gdLst>
              <a:gd name="connsiteX0" fmla="*/ 0 w 654628"/>
              <a:gd name="connsiteY0" fmla="*/ 238990 h 768927"/>
              <a:gd name="connsiteX1" fmla="*/ 228600 w 654628"/>
              <a:gd name="connsiteY1" fmla="*/ 0 h 768927"/>
              <a:gd name="connsiteX2" fmla="*/ 654628 w 654628"/>
              <a:gd name="connsiteY2" fmla="*/ 374072 h 768927"/>
              <a:gd name="connsiteX3" fmla="*/ 290946 w 654628"/>
              <a:gd name="connsiteY3" fmla="*/ 768927 h 768927"/>
              <a:gd name="connsiteX4" fmla="*/ 10391 w 654628"/>
              <a:gd name="connsiteY4" fmla="*/ 498763 h 768927"/>
              <a:gd name="connsiteX5" fmla="*/ 0 w 654628"/>
              <a:gd name="connsiteY5" fmla="*/ 238990 h 768927"/>
              <a:gd name="connsiteX0" fmla="*/ 0 w 647484"/>
              <a:gd name="connsiteY0" fmla="*/ 229465 h 768927"/>
              <a:gd name="connsiteX1" fmla="*/ 221456 w 647484"/>
              <a:gd name="connsiteY1" fmla="*/ 0 h 768927"/>
              <a:gd name="connsiteX2" fmla="*/ 647484 w 647484"/>
              <a:gd name="connsiteY2" fmla="*/ 374072 h 768927"/>
              <a:gd name="connsiteX3" fmla="*/ 283802 w 647484"/>
              <a:gd name="connsiteY3" fmla="*/ 768927 h 768927"/>
              <a:gd name="connsiteX4" fmla="*/ 3247 w 647484"/>
              <a:gd name="connsiteY4" fmla="*/ 498763 h 768927"/>
              <a:gd name="connsiteX5" fmla="*/ 0 w 647484"/>
              <a:gd name="connsiteY5" fmla="*/ 229465 h 768927"/>
              <a:gd name="connsiteX0" fmla="*/ 0 w 647484"/>
              <a:gd name="connsiteY0" fmla="*/ 260422 h 799884"/>
              <a:gd name="connsiteX1" fmla="*/ 247650 w 647484"/>
              <a:gd name="connsiteY1" fmla="*/ 0 h 799884"/>
              <a:gd name="connsiteX2" fmla="*/ 647484 w 647484"/>
              <a:gd name="connsiteY2" fmla="*/ 405029 h 799884"/>
              <a:gd name="connsiteX3" fmla="*/ 283802 w 647484"/>
              <a:gd name="connsiteY3" fmla="*/ 799884 h 799884"/>
              <a:gd name="connsiteX4" fmla="*/ 3247 w 647484"/>
              <a:gd name="connsiteY4" fmla="*/ 529720 h 799884"/>
              <a:gd name="connsiteX5" fmla="*/ 0 w 647484"/>
              <a:gd name="connsiteY5" fmla="*/ 260422 h 799884"/>
              <a:gd name="connsiteX0" fmla="*/ 0 w 673678"/>
              <a:gd name="connsiteY0" fmla="*/ 260422 h 799884"/>
              <a:gd name="connsiteX1" fmla="*/ 247650 w 673678"/>
              <a:gd name="connsiteY1" fmla="*/ 0 h 799884"/>
              <a:gd name="connsiteX2" fmla="*/ 673678 w 673678"/>
              <a:gd name="connsiteY2" fmla="*/ 407410 h 799884"/>
              <a:gd name="connsiteX3" fmla="*/ 283802 w 673678"/>
              <a:gd name="connsiteY3" fmla="*/ 799884 h 799884"/>
              <a:gd name="connsiteX4" fmla="*/ 3247 w 673678"/>
              <a:gd name="connsiteY4" fmla="*/ 529720 h 799884"/>
              <a:gd name="connsiteX5" fmla="*/ 0 w 673678"/>
              <a:gd name="connsiteY5" fmla="*/ 260422 h 799884"/>
              <a:gd name="connsiteX0" fmla="*/ 0 w 673678"/>
              <a:gd name="connsiteY0" fmla="*/ 260422 h 802265"/>
              <a:gd name="connsiteX1" fmla="*/ 247650 w 673678"/>
              <a:gd name="connsiteY1" fmla="*/ 0 h 802265"/>
              <a:gd name="connsiteX2" fmla="*/ 673678 w 673678"/>
              <a:gd name="connsiteY2" fmla="*/ 407410 h 802265"/>
              <a:gd name="connsiteX3" fmla="*/ 293327 w 673678"/>
              <a:gd name="connsiteY3" fmla="*/ 802265 h 802265"/>
              <a:gd name="connsiteX4" fmla="*/ 3247 w 673678"/>
              <a:gd name="connsiteY4" fmla="*/ 529720 h 802265"/>
              <a:gd name="connsiteX5" fmla="*/ 0 w 673678"/>
              <a:gd name="connsiteY5" fmla="*/ 260422 h 80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678" h="802265">
                <a:moveTo>
                  <a:pt x="0" y="260422"/>
                </a:moveTo>
                <a:lnTo>
                  <a:pt x="247650" y="0"/>
                </a:lnTo>
                <a:lnTo>
                  <a:pt x="673678" y="407410"/>
                </a:lnTo>
                <a:lnTo>
                  <a:pt x="293327" y="802265"/>
                </a:lnTo>
                <a:lnTo>
                  <a:pt x="3247" y="529720"/>
                </a:lnTo>
                <a:cubicBezTo>
                  <a:pt x="2165" y="439954"/>
                  <a:pt x="1082" y="350188"/>
                  <a:pt x="0" y="260422"/>
                </a:cubicBezTo>
                <a:close/>
              </a:path>
            </a:pathLst>
          </a:custGeom>
          <a:solidFill>
            <a:srgbClr val="00F028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553200"/>
            <a:ext cx="9144000" cy="304800"/>
            <a:chOff x="0" y="6553200"/>
            <a:chExt cx="9144000" cy="304800"/>
          </a:xfrm>
        </p:grpSpPr>
        <p:sp>
          <p:nvSpPr>
            <p:cNvPr id="14" name="Rectangle 13"/>
            <p:cNvSpPr/>
            <p:nvPr/>
          </p:nvSpPr>
          <p:spPr>
            <a:xfrm>
              <a:off x="0" y="6553200"/>
              <a:ext cx="9144000" cy="304800"/>
            </a:xfrm>
            <a:prstGeom prst="rect">
              <a:avLst/>
            </a:prstGeom>
            <a:solidFill>
              <a:srgbClr val="1619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0" y="6582442"/>
              <a:ext cx="9144000" cy="2755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7C86B0"/>
                  </a:solidFill>
                </a:rPr>
                <a:t>Introduction</a:t>
              </a:r>
              <a:r>
                <a:rPr lang="en-US" sz="1200" dirty="0" smtClean="0">
                  <a:solidFill>
                    <a:schemeClr val="tx1"/>
                  </a:solidFill>
                </a:rPr>
                <a:t>  </a:t>
              </a:r>
              <a:r>
                <a:rPr lang="en-US" sz="1200" dirty="0" smtClean="0">
                  <a:solidFill>
                    <a:srgbClr val="7C86B0"/>
                  </a:solidFill>
                </a:rPr>
                <a:t>|  </a:t>
              </a:r>
              <a:r>
                <a:rPr lang="en-US" sz="1200" dirty="0" smtClean="0">
                  <a:solidFill>
                    <a:schemeClr val="tx1"/>
                  </a:solidFill>
                </a:rPr>
                <a:t>Phasing</a:t>
              </a:r>
              <a:r>
                <a:rPr lang="en-US" sz="1200" dirty="0" smtClean="0">
                  <a:solidFill>
                    <a:srgbClr val="7C86B0"/>
                  </a:solidFill>
                </a:rPr>
                <a:t>  |  Daylight  |  Double Façade  |  Raised Floor  |  Gravity  |  Lateral  |  Photovoltaic  |  CHP  |  Algae  |  Results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7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8" name="Moon 17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2" descr="http://squawk1200.files.wordpress.com/2011/06/compass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5615">
            <a:off x="8153400" y="5334000"/>
            <a:ext cx="911225" cy="89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9664">
        <p:fade/>
      </p:transition>
    </mc:Choice>
    <mc:Fallback xmlns="">
      <p:transition spd="med" advTm="796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5.2|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2.3|7.4|7.3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6|9.3|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3.2|9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7|8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0.6|1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6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4.5|6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6|9.3|15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4.4|5.5|3|2|1.9|1.8|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6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0.3|1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8.7|9.7|4.5|7.6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1|1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4|5.2|3.6|5.2|3.6|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6.9|14.2|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6|16.1|9|5.3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4802</TotalTime>
  <Words>2746</Words>
  <Application>Microsoft Office PowerPoint</Application>
  <PresentationFormat>On-screen Show (4:3)</PresentationFormat>
  <Paragraphs>744</Paragraphs>
  <Slides>50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Executive</vt:lpstr>
      <vt:lpstr> Apollo</vt:lpstr>
      <vt:lpstr>PowerPoint Presentation</vt:lpstr>
      <vt:lpstr>PowerPoint Presentation</vt:lpstr>
      <vt:lpstr>Net Zero</vt:lpstr>
      <vt:lpstr>Building Overview</vt:lpstr>
      <vt:lpstr>PowerPoint Presentation</vt:lpstr>
      <vt:lpstr>PowerPoint Presentation</vt:lpstr>
      <vt:lpstr>Project Phasing</vt:lpstr>
      <vt:lpstr>Demolition Phase</vt:lpstr>
      <vt:lpstr>Excavation Phase</vt:lpstr>
      <vt:lpstr>Erection Phase</vt:lpstr>
      <vt:lpstr>Systems</vt:lpstr>
      <vt:lpstr>Daylight</vt:lpstr>
      <vt:lpstr>PowerPoint Presentation</vt:lpstr>
      <vt:lpstr>PowerPoint Presentation</vt:lpstr>
      <vt:lpstr>PowerPoint Presentation</vt:lpstr>
      <vt:lpstr>Double Façade ~$13 M</vt:lpstr>
      <vt:lpstr>Double Façade</vt:lpstr>
      <vt:lpstr>Double Façade</vt:lpstr>
      <vt:lpstr>Double Façade</vt:lpstr>
      <vt:lpstr>Raised Floor ~ $6 M</vt:lpstr>
      <vt:lpstr>Raised Floor</vt:lpstr>
      <vt:lpstr>Raised Floor</vt:lpstr>
      <vt:lpstr>Gravity Elements ~ $5.5 M</vt:lpstr>
      <vt:lpstr>Gravity Elements</vt:lpstr>
      <vt:lpstr>Gravity Elements</vt:lpstr>
      <vt:lpstr>Gravity Elements</vt:lpstr>
      <vt:lpstr>Gravity Elements</vt:lpstr>
      <vt:lpstr>Gravity Elements</vt:lpstr>
      <vt:lpstr>Lateral Elements ~ $15 M</vt:lpstr>
      <vt:lpstr>Lateral Elements</vt:lpstr>
      <vt:lpstr>Lateral Elements</vt:lpstr>
      <vt:lpstr>Initial Lateral Calculations</vt:lpstr>
      <vt:lpstr>Lateral System Investigation</vt:lpstr>
      <vt:lpstr>New Lateral Calculations</vt:lpstr>
      <vt:lpstr>Final Lateral Design</vt:lpstr>
      <vt:lpstr>Final Lateral Design</vt:lpstr>
      <vt:lpstr>Photovoltaic ~$510,000</vt:lpstr>
      <vt:lpstr>Photovoltaic System</vt:lpstr>
      <vt:lpstr>Combined Heat and Power ~$815,000</vt:lpstr>
      <vt:lpstr>Combined Heat and Power</vt:lpstr>
      <vt:lpstr>Combined Heat and Power</vt:lpstr>
      <vt:lpstr>Combined Heat and Power</vt:lpstr>
      <vt:lpstr>Algae Bioreactors</vt:lpstr>
      <vt:lpstr>Algae Bioreactors</vt:lpstr>
      <vt:lpstr>Results</vt:lpstr>
      <vt:lpstr>Energy Savings</vt:lpstr>
      <vt:lpstr>Achievements</vt:lpstr>
      <vt:lpstr>LEED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</dc:title>
  <dc:creator>PSUAE</dc:creator>
  <cp:lastModifiedBy>PSUAE</cp:lastModifiedBy>
  <cp:revision>486</cp:revision>
  <dcterms:created xsi:type="dcterms:W3CDTF">2013-09-02T13:34:35Z</dcterms:created>
  <dcterms:modified xsi:type="dcterms:W3CDTF">2014-04-24T23:50:45Z</dcterms:modified>
</cp:coreProperties>
</file>