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5" r:id="rId3"/>
    <p:sldId id="348" r:id="rId4"/>
    <p:sldId id="319" r:id="rId5"/>
    <p:sldId id="350" r:id="rId6"/>
    <p:sldId id="351" r:id="rId7"/>
    <p:sldId id="316" r:id="rId8"/>
    <p:sldId id="352" r:id="rId9"/>
    <p:sldId id="353" r:id="rId10"/>
    <p:sldId id="368" r:id="rId11"/>
    <p:sldId id="359" r:id="rId12"/>
    <p:sldId id="356" r:id="rId13"/>
    <p:sldId id="354" r:id="rId14"/>
    <p:sldId id="355" r:id="rId15"/>
    <p:sldId id="358" r:id="rId16"/>
    <p:sldId id="357" r:id="rId17"/>
    <p:sldId id="360" r:id="rId18"/>
    <p:sldId id="377" r:id="rId19"/>
    <p:sldId id="373" r:id="rId20"/>
    <p:sldId id="374" r:id="rId21"/>
    <p:sldId id="375" r:id="rId22"/>
    <p:sldId id="376" r:id="rId23"/>
    <p:sldId id="364" r:id="rId24"/>
    <p:sldId id="369" r:id="rId25"/>
    <p:sldId id="370" r:id="rId26"/>
    <p:sldId id="372" r:id="rId27"/>
    <p:sldId id="337" r:id="rId28"/>
    <p:sldId id="338" r:id="rId29"/>
    <p:sldId id="331" r:id="rId30"/>
    <p:sldId id="339" r:id="rId31"/>
    <p:sldId id="276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656090-8725-440B-85A4-A6F1C97B3AC8}">
          <p14:sldIdLst>
            <p14:sldId id="256"/>
            <p14:sldId id="315"/>
            <p14:sldId id="348"/>
            <p14:sldId id="319"/>
            <p14:sldId id="350"/>
            <p14:sldId id="351"/>
            <p14:sldId id="316"/>
            <p14:sldId id="352"/>
            <p14:sldId id="353"/>
            <p14:sldId id="368"/>
            <p14:sldId id="359"/>
            <p14:sldId id="356"/>
            <p14:sldId id="354"/>
            <p14:sldId id="355"/>
            <p14:sldId id="358"/>
            <p14:sldId id="357"/>
            <p14:sldId id="360"/>
            <p14:sldId id="377"/>
            <p14:sldId id="373"/>
            <p14:sldId id="374"/>
            <p14:sldId id="375"/>
            <p14:sldId id="376"/>
            <p14:sldId id="364"/>
            <p14:sldId id="369"/>
            <p14:sldId id="370"/>
            <p14:sldId id="372"/>
            <p14:sldId id="337"/>
            <p14:sldId id="338"/>
            <p14:sldId id="331"/>
            <p14:sldId id="339"/>
          </p14:sldIdLst>
        </p14:section>
        <p14:section name="Untitled Section" id="{54C16716-45B2-4D27-9150-9DF06A68C14D}">
          <p14:sldIdLst>
            <p14:sldId id="276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00"/>
    <a:srgbClr val="339933"/>
    <a:srgbClr val="FF9933"/>
    <a:srgbClr val="FF2D2D"/>
    <a:srgbClr val="FF6600"/>
    <a:srgbClr val="000000"/>
    <a:srgbClr val="EEE913"/>
    <a:srgbClr val="FFE947"/>
    <a:srgbClr val="81B9F7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028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9933"/>
            </a:solidFill>
          </c:spPr>
          <c:dPt>
            <c:idx val="0"/>
            <c:bubble3D val="0"/>
            <c:spPr>
              <a:solidFill>
                <a:srgbClr val="DA8200"/>
              </a:solidFill>
            </c:spPr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Saved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139732</c:v>
                </c:pt>
                <c:pt idx="1">
                  <c:v>249069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230921916010501"/>
          <c:y val="0.35299335629921258"/>
          <c:w val="0.15852411417322837"/>
          <c:h val="0.18776328740157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E832D-689B-44B5-8225-C528FEDE5DF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0528-197C-44C1-9C96-4DF12A657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D4766-C5FE-4A65-8456-BFCE608E790B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5B07-C4B1-49DF-86FE-9B9185A1D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48"/>
            <a:ext cx="8229600" cy="6297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485176"/>
            </a:gs>
            <a:gs pos="76000">
              <a:srgbClr val="3D4259"/>
            </a:gs>
            <a:gs pos="92000">
              <a:srgbClr val="272C3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648"/>
            <a:ext cx="8229600" cy="629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ECAD4E-322D-412D-823E-1B75AF732CA6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31.xml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png"/><Relationship Id="rId7" Type="http://schemas.openxmlformats.org/officeDocument/2006/relationships/image" Target="../media/image20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tools/faqs/faq.cfm?id=667&amp;t=6" TargetMode="External"/><Relationship Id="rId3" Type="http://schemas.openxmlformats.org/officeDocument/2006/relationships/hyperlink" Target="https://engineering.purdue.edu/~jliu/courses/CE697R/CE697R_BRB_F12.pdf" TargetMode="External"/><Relationship Id="rId7" Type="http://schemas.openxmlformats.org/officeDocument/2006/relationships/hyperlink" Target="http://www.asmproducts.com/seismiczones.htm" TargetMode="External"/><Relationship Id="rId2" Type="http://schemas.openxmlformats.org/officeDocument/2006/relationships/hyperlink" Target="http://www.bsc.ca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optenusa.org/Top-Ten-Computers/Top-Ten-Laptop-Computers" TargetMode="External"/><Relationship Id="rId5" Type="http://schemas.openxmlformats.org/officeDocument/2006/relationships/hyperlink" Target="http://www.efficientproducts.org/reports/plugload/OfficePlugLoadAssessment_ExecutiveSummary.pdf" TargetMode="External"/><Relationship Id="rId4" Type="http://schemas.openxmlformats.org/officeDocument/2006/relationships/hyperlink" Target="http://thespectrusgroup.com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846" y="2895599"/>
            <a:ext cx="4190999" cy="1219201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Trajan Pro" pitchFamily="18" charset="0"/>
              </a:rPr>
              <a:t> Apollo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0415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C86B0"/>
                </a:solidFill>
                <a:latin typeface="Kozuka Gothic Pro L" pitchFamily="34" charset="-128"/>
                <a:ea typeface="Kozuka Gothic Pro L" pitchFamily="34" charset="-128"/>
              </a:rPr>
              <a:t> Scott Brown  |  Andrew Levy </a:t>
            </a:r>
            <a:endParaRPr lang="en-US" dirty="0">
              <a:solidFill>
                <a:srgbClr val="7C86B0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Moon 4"/>
          <p:cNvSpPr/>
          <p:nvPr/>
        </p:nvSpPr>
        <p:spPr>
          <a:xfrm rot="5400000">
            <a:off x="3688975" y="844924"/>
            <a:ext cx="1766047" cy="4190999"/>
          </a:xfrm>
          <a:prstGeom prst="moon">
            <a:avLst>
              <a:gd name="adj" fmla="val 325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Lobby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4284368"/>
            <a:ext cx="2218858" cy="217882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1083"/>
            <a:ext cx="3962400" cy="36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85850"/>
            <a:ext cx="4016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89213"/>
              </p:ext>
            </p:extLst>
          </p:nvPr>
        </p:nvGraphicFramePr>
        <p:xfrm>
          <a:off x="4546599" y="1781586"/>
          <a:ext cx="4526499" cy="952500"/>
        </p:xfrm>
        <a:graphic>
          <a:graphicData uri="http://schemas.openxmlformats.org/drawingml/2006/table">
            <a:tbl>
              <a:tblPr/>
              <a:tblGrid>
                <a:gridCol w="1318156"/>
                <a:gridCol w="1566866"/>
                <a:gridCol w="1026579"/>
                <a:gridCol w="614898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Horizontal </a:t>
                      </a:r>
                      <a:r>
                        <a:rPr lang="en-US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Illuminance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Avg:Min</a:t>
                      </a:r>
                      <a:r>
                        <a:rPr lang="en-US" sz="11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Ratio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LPD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.8W/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sf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0.64W/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sf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Staircase 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Staircase Design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3811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146300" y="1724503"/>
            <a:ext cx="6926798" cy="1708962"/>
            <a:chOff x="2146300" y="1724503"/>
            <a:chExt cx="6926798" cy="1708962"/>
          </a:xfrm>
        </p:grpSpPr>
        <p:sp>
          <p:nvSpPr>
            <p:cNvPr id="10" name="Freeform 9"/>
            <p:cNvSpPr/>
            <p:nvPr/>
          </p:nvSpPr>
          <p:spPr>
            <a:xfrm>
              <a:off x="2741612" y="1724503"/>
              <a:ext cx="515302" cy="748188"/>
            </a:xfrm>
            <a:custGeom>
              <a:avLst/>
              <a:gdLst>
                <a:gd name="connsiteX0" fmla="*/ 0 w 541020"/>
                <a:gd name="connsiteY0" fmla="*/ 0 h 655320"/>
                <a:gd name="connsiteX1" fmla="*/ 541020 w 541020"/>
                <a:gd name="connsiteY1" fmla="*/ 144780 h 655320"/>
                <a:gd name="connsiteX2" fmla="*/ 541020 w 541020"/>
                <a:gd name="connsiteY2" fmla="*/ 655320 h 655320"/>
                <a:gd name="connsiteX3" fmla="*/ 0 w 541020"/>
                <a:gd name="connsiteY3" fmla="*/ 579120 h 655320"/>
                <a:gd name="connsiteX4" fmla="*/ 0 w 541020"/>
                <a:gd name="connsiteY4" fmla="*/ 0 h 655320"/>
                <a:gd name="connsiteX0" fmla="*/ 1 w 541021"/>
                <a:gd name="connsiteY0" fmla="*/ 0 h 655320"/>
                <a:gd name="connsiteX1" fmla="*/ 541021 w 541021"/>
                <a:gd name="connsiteY1" fmla="*/ 144780 h 655320"/>
                <a:gd name="connsiteX2" fmla="*/ 541021 w 541021"/>
                <a:gd name="connsiteY2" fmla="*/ 655320 h 655320"/>
                <a:gd name="connsiteX3" fmla="*/ 1 w 541021"/>
                <a:gd name="connsiteY3" fmla="*/ 579120 h 655320"/>
                <a:gd name="connsiteX4" fmla="*/ 16194 w 541021"/>
                <a:gd name="connsiteY4" fmla="*/ 568643 h 655320"/>
                <a:gd name="connsiteX5" fmla="*/ 1 w 541021"/>
                <a:gd name="connsiteY5" fmla="*/ 0 h 655320"/>
                <a:gd name="connsiteX0" fmla="*/ 16670 w 541021"/>
                <a:gd name="connsiteY0" fmla="*/ 0 h 652938"/>
                <a:gd name="connsiteX1" fmla="*/ 541021 w 541021"/>
                <a:gd name="connsiteY1" fmla="*/ 142398 h 652938"/>
                <a:gd name="connsiteX2" fmla="*/ 541021 w 541021"/>
                <a:gd name="connsiteY2" fmla="*/ 652938 h 652938"/>
                <a:gd name="connsiteX3" fmla="*/ 1 w 541021"/>
                <a:gd name="connsiteY3" fmla="*/ 576738 h 652938"/>
                <a:gd name="connsiteX4" fmla="*/ 16194 w 541021"/>
                <a:gd name="connsiteY4" fmla="*/ 566261 h 652938"/>
                <a:gd name="connsiteX5" fmla="*/ 16670 w 541021"/>
                <a:gd name="connsiteY5" fmla="*/ 0 h 652938"/>
                <a:gd name="connsiteX0" fmla="*/ 16670 w 541021"/>
                <a:gd name="connsiteY0" fmla="*/ 0 h 652938"/>
                <a:gd name="connsiteX1" fmla="*/ 541021 w 541021"/>
                <a:gd name="connsiteY1" fmla="*/ 142398 h 652938"/>
                <a:gd name="connsiteX2" fmla="*/ 526733 w 541021"/>
                <a:gd name="connsiteY2" fmla="*/ 652938 h 652938"/>
                <a:gd name="connsiteX3" fmla="*/ 1 w 541021"/>
                <a:gd name="connsiteY3" fmla="*/ 576738 h 652938"/>
                <a:gd name="connsiteX4" fmla="*/ 16194 w 541021"/>
                <a:gd name="connsiteY4" fmla="*/ 566261 h 652938"/>
                <a:gd name="connsiteX5" fmla="*/ 16670 w 541021"/>
                <a:gd name="connsiteY5" fmla="*/ 0 h 652938"/>
                <a:gd name="connsiteX0" fmla="*/ 16670 w 531496"/>
                <a:gd name="connsiteY0" fmla="*/ 0 h 652938"/>
                <a:gd name="connsiteX1" fmla="*/ 531496 w 531496"/>
                <a:gd name="connsiteY1" fmla="*/ 142398 h 652938"/>
                <a:gd name="connsiteX2" fmla="*/ 526733 w 531496"/>
                <a:gd name="connsiteY2" fmla="*/ 652938 h 652938"/>
                <a:gd name="connsiteX3" fmla="*/ 1 w 531496"/>
                <a:gd name="connsiteY3" fmla="*/ 576738 h 652938"/>
                <a:gd name="connsiteX4" fmla="*/ 16194 w 531496"/>
                <a:gd name="connsiteY4" fmla="*/ 566261 h 652938"/>
                <a:gd name="connsiteX5" fmla="*/ 16670 w 531496"/>
                <a:gd name="connsiteY5" fmla="*/ 0 h 652938"/>
                <a:gd name="connsiteX0" fmla="*/ 476 w 515302"/>
                <a:gd name="connsiteY0" fmla="*/ 0 h 652938"/>
                <a:gd name="connsiteX1" fmla="*/ 515302 w 515302"/>
                <a:gd name="connsiteY1" fmla="*/ 142398 h 652938"/>
                <a:gd name="connsiteX2" fmla="*/ 510539 w 515302"/>
                <a:gd name="connsiteY2" fmla="*/ 652938 h 652938"/>
                <a:gd name="connsiteX3" fmla="*/ 476 w 515302"/>
                <a:gd name="connsiteY3" fmla="*/ 583882 h 652938"/>
                <a:gd name="connsiteX4" fmla="*/ 0 w 515302"/>
                <a:gd name="connsiteY4" fmla="*/ 566261 h 652938"/>
                <a:gd name="connsiteX5" fmla="*/ 476 w 515302"/>
                <a:gd name="connsiteY5" fmla="*/ 0 h 652938"/>
                <a:gd name="connsiteX0" fmla="*/ 476 w 515302"/>
                <a:gd name="connsiteY0" fmla="*/ 0 h 683895"/>
                <a:gd name="connsiteX1" fmla="*/ 515302 w 515302"/>
                <a:gd name="connsiteY1" fmla="*/ 142398 h 683895"/>
                <a:gd name="connsiteX2" fmla="*/ 510539 w 515302"/>
                <a:gd name="connsiteY2" fmla="*/ 652938 h 683895"/>
                <a:gd name="connsiteX3" fmla="*/ 5238 w 515302"/>
                <a:gd name="connsiteY3" fmla="*/ 683895 h 683895"/>
                <a:gd name="connsiteX4" fmla="*/ 0 w 515302"/>
                <a:gd name="connsiteY4" fmla="*/ 566261 h 683895"/>
                <a:gd name="connsiteX5" fmla="*/ 476 w 515302"/>
                <a:gd name="connsiteY5" fmla="*/ 0 h 683895"/>
                <a:gd name="connsiteX0" fmla="*/ 476 w 515302"/>
                <a:gd name="connsiteY0" fmla="*/ 0 h 781526"/>
                <a:gd name="connsiteX1" fmla="*/ 515302 w 515302"/>
                <a:gd name="connsiteY1" fmla="*/ 142398 h 781526"/>
                <a:gd name="connsiteX2" fmla="*/ 510539 w 515302"/>
                <a:gd name="connsiteY2" fmla="*/ 781526 h 781526"/>
                <a:gd name="connsiteX3" fmla="*/ 5238 w 515302"/>
                <a:gd name="connsiteY3" fmla="*/ 683895 h 781526"/>
                <a:gd name="connsiteX4" fmla="*/ 0 w 515302"/>
                <a:gd name="connsiteY4" fmla="*/ 566261 h 781526"/>
                <a:gd name="connsiteX5" fmla="*/ 476 w 515302"/>
                <a:gd name="connsiteY5" fmla="*/ 0 h 781526"/>
                <a:gd name="connsiteX0" fmla="*/ 476 w 515302"/>
                <a:gd name="connsiteY0" fmla="*/ 0 h 748188"/>
                <a:gd name="connsiteX1" fmla="*/ 515302 w 515302"/>
                <a:gd name="connsiteY1" fmla="*/ 142398 h 748188"/>
                <a:gd name="connsiteX2" fmla="*/ 510539 w 515302"/>
                <a:gd name="connsiteY2" fmla="*/ 748188 h 748188"/>
                <a:gd name="connsiteX3" fmla="*/ 5238 w 515302"/>
                <a:gd name="connsiteY3" fmla="*/ 683895 h 748188"/>
                <a:gd name="connsiteX4" fmla="*/ 0 w 515302"/>
                <a:gd name="connsiteY4" fmla="*/ 566261 h 748188"/>
                <a:gd name="connsiteX5" fmla="*/ 476 w 515302"/>
                <a:gd name="connsiteY5" fmla="*/ 0 h 74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302" h="748188">
                  <a:moveTo>
                    <a:pt x="476" y="0"/>
                  </a:moveTo>
                  <a:lnTo>
                    <a:pt x="515302" y="142398"/>
                  </a:lnTo>
                  <a:cubicBezTo>
                    <a:pt x="513714" y="312578"/>
                    <a:pt x="512127" y="578008"/>
                    <a:pt x="510539" y="748188"/>
                  </a:cubicBezTo>
                  <a:lnTo>
                    <a:pt x="5238" y="683895"/>
                  </a:lnTo>
                  <a:cubicBezTo>
                    <a:pt x="5079" y="680403"/>
                    <a:pt x="159" y="569753"/>
                    <a:pt x="0" y="566261"/>
                  </a:cubicBezTo>
                  <a:cubicBezTo>
                    <a:pt x="159" y="377507"/>
                    <a:pt x="317" y="188754"/>
                    <a:pt x="4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65975" y="1892142"/>
              <a:ext cx="308287" cy="601504"/>
            </a:xfrm>
            <a:custGeom>
              <a:avLst/>
              <a:gdLst>
                <a:gd name="connsiteX0" fmla="*/ 0 w 350520"/>
                <a:gd name="connsiteY0" fmla="*/ 0 h 518160"/>
                <a:gd name="connsiteX1" fmla="*/ 342900 w 350520"/>
                <a:gd name="connsiteY1" fmla="*/ 76200 h 518160"/>
                <a:gd name="connsiteX2" fmla="*/ 350520 w 350520"/>
                <a:gd name="connsiteY2" fmla="*/ 518160 h 518160"/>
                <a:gd name="connsiteX3" fmla="*/ 22860 w 350520"/>
                <a:gd name="connsiteY3" fmla="*/ 480060 h 518160"/>
                <a:gd name="connsiteX4" fmla="*/ 0 w 350520"/>
                <a:gd name="connsiteY4" fmla="*/ 0 h 518160"/>
                <a:gd name="connsiteX0" fmla="*/ 0 w 329088"/>
                <a:gd name="connsiteY0" fmla="*/ 0 h 508635"/>
                <a:gd name="connsiteX1" fmla="*/ 321468 w 329088"/>
                <a:gd name="connsiteY1" fmla="*/ 66675 h 508635"/>
                <a:gd name="connsiteX2" fmla="*/ 329088 w 329088"/>
                <a:gd name="connsiteY2" fmla="*/ 508635 h 508635"/>
                <a:gd name="connsiteX3" fmla="*/ 1428 w 329088"/>
                <a:gd name="connsiteY3" fmla="*/ 470535 h 508635"/>
                <a:gd name="connsiteX4" fmla="*/ 0 w 329088"/>
                <a:gd name="connsiteY4" fmla="*/ 0 h 508635"/>
                <a:gd name="connsiteX0" fmla="*/ 953 w 330041"/>
                <a:gd name="connsiteY0" fmla="*/ 0 h 508635"/>
                <a:gd name="connsiteX1" fmla="*/ 322421 w 330041"/>
                <a:gd name="connsiteY1" fmla="*/ 66675 h 508635"/>
                <a:gd name="connsiteX2" fmla="*/ 330041 w 330041"/>
                <a:gd name="connsiteY2" fmla="*/ 508635 h 508635"/>
                <a:gd name="connsiteX3" fmla="*/ 0 w 330041"/>
                <a:gd name="connsiteY3" fmla="*/ 484823 h 508635"/>
                <a:gd name="connsiteX4" fmla="*/ 953 w 330041"/>
                <a:gd name="connsiteY4" fmla="*/ 0 h 508635"/>
                <a:gd name="connsiteX0" fmla="*/ 953 w 322421"/>
                <a:gd name="connsiteY0" fmla="*/ 0 h 532448"/>
                <a:gd name="connsiteX1" fmla="*/ 322421 w 322421"/>
                <a:gd name="connsiteY1" fmla="*/ 66675 h 532448"/>
                <a:gd name="connsiteX2" fmla="*/ 306229 w 322421"/>
                <a:gd name="connsiteY2" fmla="*/ 532448 h 532448"/>
                <a:gd name="connsiteX3" fmla="*/ 0 w 322421"/>
                <a:gd name="connsiteY3" fmla="*/ 484823 h 532448"/>
                <a:gd name="connsiteX4" fmla="*/ 953 w 322421"/>
                <a:gd name="connsiteY4" fmla="*/ 0 h 532448"/>
                <a:gd name="connsiteX0" fmla="*/ 953 w 306229"/>
                <a:gd name="connsiteY0" fmla="*/ 0 h 532448"/>
                <a:gd name="connsiteX1" fmla="*/ 303371 w 306229"/>
                <a:gd name="connsiteY1" fmla="*/ 83343 h 532448"/>
                <a:gd name="connsiteX2" fmla="*/ 306229 w 306229"/>
                <a:gd name="connsiteY2" fmla="*/ 532448 h 532448"/>
                <a:gd name="connsiteX3" fmla="*/ 0 w 306229"/>
                <a:gd name="connsiteY3" fmla="*/ 484823 h 532448"/>
                <a:gd name="connsiteX4" fmla="*/ 953 w 306229"/>
                <a:gd name="connsiteY4" fmla="*/ 0 h 532448"/>
                <a:gd name="connsiteX0" fmla="*/ 953 w 306229"/>
                <a:gd name="connsiteY0" fmla="*/ 0 h 532448"/>
                <a:gd name="connsiteX1" fmla="*/ 303371 w 306229"/>
                <a:gd name="connsiteY1" fmla="*/ 64293 h 532448"/>
                <a:gd name="connsiteX2" fmla="*/ 306229 w 306229"/>
                <a:gd name="connsiteY2" fmla="*/ 532448 h 532448"/>
                <a:gd name="connsiteX3" fmla="*/ 0 w 306229"/>
                <a:gd name="connsiteY3" fmla="*/ 484823 h 532448"/>
                <a:gd name="connsiteX4" fmla="*/ 953 w 306229"/>
                <a:gd name="connsiteY4" fmla="*/ 0 h 532448"/>
                <a:gd name="connsiteX0" fmla="*/ 33 w 307690"/>
                <a:gd name="connsiteY0" fmla="*/ 0 h 539592"/>
                <a:gd name="connsiteX1" fmla="*/ 304832 w 307690"/>
                <a:gd name="connsiteY1" fmla="*/ 71437 h 539592"/>
                <a:gd name="connsiteX2" fmla="*/ 307690 w 307690"/>
                <a:gd name="connsiteY2" fmla="*/ 539592 h 539592"/>
                <a:gd name="connsiteX3" fmla="*/ 1461 w 307690"/>
                <a:gd name="connsiteY3" fmla="*/ 491967 h 539592"/>
                <a:gd name="connsiteX4" fmla="*/ 33 w 307690"/>
                <a:gd name="connsiteY4" fmla="*/ 0 h 539592"/>
                <a:gd name="connsiteX0" fmla="*/ 3334 w 310991"/>
                <a:gd name="connsiteY0" fmla="*/ 0 h 577692"/>
                <a:gd name="connsiteX1" fmla="*/ 308133 w 310991"/>
                <a:gd name="connsiteY1" fmla="*/ 71437 h 577692"/>
                <a:gd name="connsiteX2" fmla="*/ 310991 w 310991"/>
                <a:gd name="connsiteY2" fmla="*/ 539592 h 577692"/>
                <a:gd name="connsiteX3" fmla="*/ 0 w 310991"/>
                <a:gd name="connsiteY3" fmla="*/ 577692 h 577692"/>
                <a:gd name="connsiteX4" fmla="*/ 3334 w 310991"/>
                <a:gd name="connsiteY4" fmla="*/ 0 h 577692"/>
                <a:gd name="connsiteX0" fmla="*/ 3334 w 308287"/>
                <a:gd name="connsiteY0" fmla="*/ 0 h 601504"/>
                <a:gd name="connsiteX1" fmla="*/ 308133 w 308287"/>
                <a:gd name="connsiteY1" fmla="*/ 71437 h 601504"/>
                <a:gd name="connsiteX2" fmla="*/ 306228 w 308287"/>
                <a:gd name="connsiteY2" fmla="*/ 601504 h 601504"/>
                <a:gd name="connsiteX3" fmla="*/ 0 w 308287"/>
                <a:gd name="connsiteY3" fmla="*/ 577692 h 601504"/>
                <a:gd name="connsiteX4" fmla="*/ 3334 w 308287"/>
                <a:gd name="connsiteY4" fmla="*/ 0 h 60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87" h="601504">
                  <a:moveTo>
                    <a:pt x="3334" y="0"/>
                  </a:moveTo>
                  <a:lnTo>
                    <a:pt x="308133" y="71437"/>
                  </a:lnTo>
                  <a:cubicBezTo>
                    <a:pt x="309086" y="221139"/>
                    <a:pt x="305275" y="451802"/>
                    <a:pt x="306228" y="601504"/>
                  </a:cubicBezTo>
                  <a:lnTo>
                    <a:pt x="0" y="577692"/>
                  </a:lnTo>
                  <a:cubicBezTo>
                    <a:pt x="318" y="416084"/>
                    <a:pt x="3016" y="161608"/>
                    <a:pt x="33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46300" y="1740695"/>
              <a:ext cx="466724" cy="692944"/>
            </a:xfrm>
            <a:custGeom>
              <a:avLst/>
              <a:gdLst>
                <a:gd name="connsiteX0" fmla="*/ 457200 w 457200"/>
                <a:gd name="connsiteY0" fmla="*/ 0 h 588169"/>
                <a:gd name="connsiteX1" fmla="*/ 0 w 457200"/>
                <a:gd name="connsiteY1" fmla="*/ 121444 h 588169"/>
                <a:gd name="connsiteX2" fmla="*/ 0 w 457200"/>
                <a:gd name="connsiteY2" fmla="*/ 533400 h 588169"/>
                <a:gd name="connsiteX3" fmla="*/ 64294 w 457200"/>
                <a:gd name="connsiteY3" fmla="*/ 523875 h 588169"/>
                <a:gd name="connsiteX4" fmla="*/ 314325 w 457200"/>
                <a:gd name="connsiteY4" fmla="*/ 545306 h 588169"/>
                <a:gd name="connsiteX5" fmla="*/ 314325 w 457200"/>
                <a:gd name="connsiteY5" fmla="*/ 588169 h 588169"/>
                <a:gd name="connsiteX6" fmla="*/ 457200 w 457200"/>
                <a:gd name="connsiteY6" fmla="*/ 564356 h 588169"/>
                <a:gd name="connsiteX7" fmla="*/ 457200 w 457200"/>
                <a:gd name="connsiteY7" fmla="*/ 0 h 588169"/>
                <a:gd name="connsiteX0" fmla="*/ 457200 w 457200"/>
                <a:gd name="connsiteY0" fmla="*/ 0 h 692944"/>
                <a:gd name="connsiteX1" fmla="*/ 0 w 457200"/>
                <a:gd name="connsiteY1" fmla="*/ 121444 h 692944"/>
                <a:gd name="connsiteX2" fmla="*/ 0 w 457200"/>
                <a:gd name="connsiteY2" fmla="*/ 533400 h 692944"/>
                <a:gd name="connsiteX3" fmla="*/ 64294 w 457200"/>
                <a:gd name="connsiteY3" fmla="*/ 523875 h 692944"/>
                <a:gd name="connsiteX4" fmla="*/ 314325 w 457200"/>
                <a:gd name="connsiteY4" fmla="*/ 545306 h 692944"/>
                <a:gd name="connsiteX5" fmla="*/ 323850 w 457200"/>
                <a:gd name="connsiteY5" fmla="*/ 692944 h 692944"/>
                <a:gd name="connsiteX6" fmla="*/ 457200 w 457200"/>
                <a:gd name="connsiteY6" fmla="*/ 564356 h 692944"/>
                <a:gd name="connsiteX7" fmla="*/ 457200 w 457200"/>
                <a:gd name="connsiteY7" fmla="*/ 0 h 692944"/>
                <a:gd name="connsiteX0" fmla="*/ 457200 w 457200"/>
                <a:gd name="connsiteY0" fmla="*/ 0 h 692944"/>
                <a:gd name="connsiteX1" fmla="*/ 0 w 457200"/>
                <a:gd name="connsiteY1" fmla="*/ 121444 h 692944"/>
                <a:gd name="connsiteX2" fmla="*/ 0 w 457200"/>
                <a:gd name="connsiteY2" fmla="*/ 533400 h 692944"/>
                <a:gd name="connsiteX3" fmla="*/ 64294 w 457200"/>
                <a:gd name="connsiteY3" fmla="*/ 523875 h 692944"/>
                <a:gd name="connsiteX4" fmla="*/ 314325 w 457200"/>
                <a:gd name="connsiteY4" fmla="*/ 545306 h 692944"/>
                <a:gd name="connsiteX5" fmla="*/ 323850 w 457200"/>
                <a:gd name="connsiteY5" fmla="*/ 692944 h 692944"/>
                <a:gd name="connsiteX6" fmla="*/ 452437 w 457200"/>
                <a:gd name="connsiteY6" fmla="*/ 688181 h 692944"/>
                <a:gd name="connsiteX7" fmla="*/ 457200 w 457200"/>
                <a:gd name="connsiteY7" fmla="*/ 0 h 692944"/>
                <a:gd name="connsiteX0" fmla="*/ 457200 w 466724"/>
                <a:gd name="connsiteY0" fmla="*/ 0 h 692944"/>
                <a:gd name="connsiteX1" fmla="*/ 0 w 466724"/>
                <a:gd name="connsiteY1" fmla="*/ 121444 h 692944"/>
                <a:gd name="connsiteX2" fmla="*/ 0 w 466724"/>
                <a:gd name="connsiteY2" fmla="*/ 533400 h 692944"/>
                <a:gd name="connsiteX3" fmla="*/ 64294 w 466724"/>
                <a:gd name="connsiteY3" fmla="*/ 523875 h 692944"/>
                <a:gd name="connsiteX4" fmla="*/ 314325 w 466724"/>
                <a:gd name="connsiteY4" fmla="*/ 545306 h 692944"/>
                <a:gd name="connsiteX5" fmla="*/ 323850 w 466724"/>
                <a:gd name="connsiteY5" fmla="*/ 692944 h 692944"/>
                <a:gd name="connsiteX6" fmla="*/ 466724 w 466724"/>
                <a:gd name="connsiteY6" fmla="*/ 692944 h 692944"/>
                <a:gd name="connsiteX7" fmla="*/ 457200 w 466724"/>
                <a:gd name="connsiteY7" fmla="*/ 0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724" h="692944">
                  <a:moveTo>
                    <a:pt x="457200" y="0"/>
                  </a:moveTo>
                  <a:lnTo>
                    <a:pt x="0" y="121444"/>
                  </a:lnTo>
                  <a:lnTo>
                    <a:pt x="0" y="533400"/>
                  </a:lnTo>
                  <a:lnTo>
                    <a:pt x="64294" y="523875"/>
                  </a:lnTo>
                  <a:lnTo>
                    <a:pt x="314325" y="545306"/>
                  </a:lnTo>
                  <a:lnTo>
                    <a:pt x="323850" y="692944"/>
                  </a:lnTo>
                  <a:lnTo>
                    <a:pt x="466724" y="692944"/>
                  </a:lnTo>
                  <a:cubicBezTo>
                    <a:pt x="464343" y="501650"/>
                    <a:pt x="452437" y="181769"/>
                    <a:pt x="457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67276" y="2971800"/>
              <a:ext cx="4205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/>
                <a:t>LED Video Display Walls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3400" y="4328815"/>
            <a:ext cx="2478382" cy="2102442"/>
            <a:chOff x="4343400" y="4328815"/>
            <a:chExt cx="2478382" cy="2102442"/>
          </a:xfrm>
        </p:grpSpPr>
        <p:pic>
          <p:nvPicPr>
            <p:cNvPr id="1026" name="Picture 2" descr="http://www.winonalighting.com/admin/uploads/products/linear-recessed-ceiling-6200-FC-HC1_T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343400"/>
              <a:ext cx="2087857" cy="2087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343400" y="4328815"/>
              <a:ext cx="2468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200" dirty="0" smtClean="0">
                  <a:solidFill>
                    <a:schemeClr val="bg1"/>
                  </a:solidFill>
                </a:rPr>
                <a:t>Winona Linear Recessed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4400" y="5791200"/>
              <a:ext cx="209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 smtClean="0">
                  <a:solidFill>
                    <a:schemeClr val="bg1"/>
                  </a:solidFill>
                </a:rPr>
                <a:t>Ø8‘, 12‘,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 smtClean="0">
                  <a:solidFill>
                    <a:schemeClr val="bg1"/>
                  </a:solidFill>
                </a:rPr>
                <a:t>16‘, 24‘</a:t>
              </a: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3000K 21W T5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4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Typical Office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226016" y="1179730"/>
            <a:ext cx="5107984" cy="522380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549401" y="2961372"/>
            <a:ext cx="7518399" cy="1610628"/>
            <a:chOff x="1549401" y="2961372"/>
            <a:chExt cx="7518399" cy="1610628"/>
          </a:xfrm>
        </p:grpSpPr>
        <p:sp>
          <p:nvSpPr>
            <p:cNvPr id="28" name="Freeform 27"/>
            <p:cNvSpPr/>
            <p:nvPr/>
          </p:nvSpPr>
          <p:spPr>
            <a:xfrm>
              <a:off x="1549401" y="2961372"/>
              <a:ext cx="666750" cy="1610628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913">
                <a:alpha val="30196"/>
              </a:srgbClr>
            </a:solidFill>
            <a:ln w="19050">
              <a:solidFill>
                <a:srgbClr val="EEE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10937" y="3653135"/>
              <a:ext cx="38568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Conference Rooms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30550" y="1168400"/>
            <a:ext cx="5952072" cy="5224243"/>
            <a:chOff x="3130550" y="1168400"/>
            <a:chExt cx="5952072" cy="5224243"/>
          </a:xfrm>
        </p:grpSpPr>
        <p:sp>
          <p:nvSpPr>
            <p:cNvPr id="26" name="Rectangle 25"/>
            <p:cNvSpPr/>
            <p:nvPr/>
          </p:nvSpPr>
          <p:spPr>
            <a:xfrm>
              <a:off x="3543300" y="1168400"/>
              <a:ext cx="920750" cy="42057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0550" y="5972065"/>
              <a:ext cx="1295400" cy="42057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19650" y="1631464"/>
              <a:ext cx="444500" cy="349736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38700" y="5094196"/>
              <a:ext cx="444500" cy="906443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25759" y="2766367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FF2D2D"/>
                  </a:solidFill>
                </a:rPr>
                <a:t>Partner Offices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64050" y="1179731"/>
            <a:ext cx="4618572" cy="5223806"/>
            <a:chOff x="4464050" y="1179731"/>
            <a:chExt cx="4618572" cy="5223806"/>
          </a:xfrm>
        </p:grpSpPr>
        <p:sp>
          <p:nvSpPr>
            <p:cNvPr id="24" name="Rectangle 23"/>
            <p:cNvSpPr/>
            <p:nvPr/>
          </p:nvSpPr>
          <p:spPr>
            <a:xfrm>
              <a:off x="4464050" y="5994290"/>
              <a:ext cx="793750" cy="409247"/>
            </a:xfrm>
            <a:prstGeom prst="rect">
              <a:avLst/>
            </a:prstGeom>
            <a:solidFill>
              <a:srgbClr val="00B0F0">
                <a:alpha val="30196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89450" y="1179731"/>
              <a:ext cx="793750" cy="409247"/>
            </a:xfrm>
            <a:prstGeom prst="rect">
              <a:avLst/>
            </a:prstGeom>
            <a:solidFill>
              <a:srgbClr val="00B0F0">
                <a:alpha val="30196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25759" y="2281535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81B9F7"/>
                  </a:solidFill>
                </a:rPr>
                <a:t>Executive Offices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38400" y="1824335"/>
            <a:ext cx="6644222" cy="3433465"/>
            <a:chOff x="2438400" y="1824335"/>
            <a:chExt cx="6644222" cy="3433465"/>
          </a:xfrm>
        </p:grpSpPr>
        <p:sp>
          <p:nvSpPr>
            <p:cNvPr id="22" name="Rectangle 21"/>
            <p:cNvSpPr/>
            <p:nvPr/>
          </p:nvSpPr>
          <p:spPr>
            <a:xfrm>
              <a:off x="2438400" y="4572000"/>
              <a:ext cx="1104900" cy="685800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25759" y="1824335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Reception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08300" y="1385832"/>
            <a:ext cx="6174322" cy="3183896"/>
            <a:chOff x="2908300" y="1385832"/>
            <a:chExt cx="6174322" cy="3183896"/>
          </a:xfrm>
        </p:grpSpPr>
        <p:sp>
          <p:nvSpPr>
            <p:cNvPr id="21" name="Freeform 20"/>
            <p:cNvSpPr/>
            <p:nvPr/>
          </p:nvSpPr>
          <p:spPr>
            <a:xfrm>
              <a:off x="2908300" y="2959100"/>
              <a:ext cx="444500" cy="1610628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29804"/>
              </a:srgb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5759" y="1385832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Elevator Lobby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49401" y="1168400"/>
            <a:ext cx="7533220" cy="3921368"/>
            <a:chOff x="1549401" y="1168400"/>
            <a:chExt cx="7533220" cy="3921368"/>
          </a:xfrm>
        </p:grpSpPr>
        <p:sp>
          <p:nvSpPr>
            <p:cNvPr id="2" name="Freeform 1"/>
            <p:cNvSpPr/>
            <p:nvPr/>
          </p:nvSpPr>
          <p:spPr>
            <a:xfrm>
              <a:off x="1574800" y="1168400"/>
              <a:ext cx="1968500" cy="596900"/>
            </a:xfrm>
            <a:custGeom>
              <a:avLst/>
              <a:gdLst>
                <a:gd name="connsiteX0" fmla="*/ 0 w 1968500"/>
                <a:gd name="connsiteY0" fmla="*/ 38100 h 596900"/>
                <a:gd name="connsiteX1" fmla="*/ 0 w 1968500"/>
                <a:gd name="connsiteY1" fmla="*/ 596900 h 596900"/>
                <a:gd name="connsiteX2" fmla="*/ 1968500 w 1968500"/>
                <a:gd name="connsiteY2" fmla="*/ 596900 h 596900"/>
                <a:gd name="connsiteX3" fmla="*/ 1968500 w 1968500"/>
                <a:gd name="connsiteY3" fmla="*/ 0 h 596900"/>
                <a:gd name="connsiteX4" fmla="*/ 0 w 1968500"/>
                <a:gd name="connsiteY4" fmla="*/ 381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0" h="596900">
                  <a:moveTo>
                    <a:pt x="0" y="38100"/>
                  </a:moveTo>
                  <a:lnTo>
                    <a:pt x="0" y="596900"/>
                  </a:lnTo>
                  <a:lnTo>
                    <a:pt x="1968500" y="596900"/>
                  </a:lnTo>
                  <a:lnTo>
                    <a:pt x="196850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49401" y="4569728"/>
              <a:ext cx="889000" cy="345172"/>
            </a:xfrm>
            <a:prstGeom prst="rect">
              <a:avLst/>
            </a:pr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19650" y="1990724"/>
              <a:ext cx="444500" cy="828675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38700" y="4740032"/>
              <a:ext cx="444500" cy="349736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56000" y="2997200"/>
              <a:ext cx="1193800" cy="1765300"/>
            </a:xfrm>
            <a:custGeom>
              <a:avLst/>
              <a:gdLst>
                <a:gd name="connsiteX0" fmla="*/ 596900 w 1193800"/>
                <a:gd name="connsiteY0" fmla="*/ 0 h 1765300"/>
                <a:gd name="connsiteX1" fmla="*/ 596900 w 1193800"/>
                <a:gd name="connsiteY1" fmla="*/ 0 h 1765300"/>
                <a:gd name="connsiteX2" fmla="*/ 1193800 w 1193800"/>
                <a:gd name="connsiteY2" fmla="*/ 0 h 1765300"/>
                <a:gd name="connsiteX3" fmla="*/ 1193800 w 1193800"/>
                <a:gd name="connsiteY3" fmla="*/ 1765300 h 1765300"/>
                <a:gd name="connsiteX4" fmla="*/ 0 w 1193800"/>
                <a:gd name="connsiteY4" fmla="*/ 1765300 h 1765300"/>
                <a:gd name="connsiteX5" fmla="*/ 0 w 1193800"/>
                <a:gd name="connsiteY5" fmla="*/ 1574800 h 1765300"/>
                <a:gd name="connsiteX6" fmla="*/ 647700 w 1193800"/>
                <a:gd name="connsiteY6" fmla="*/ 1574800 h 1765300"/>
                <a:gd name="connsiteX7" fmla="*/ 596900 w 1193800"/>
                <a:gd name="connsiteY7" fmla="*/ 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800" h="1765300">
                  <a:moveTo>
                    <a:pt x="596900" y="0"/>
                  </a:moveTo>
                  <a:lnTo>
                    <a:pt x="596900" y="0"/>
                  </a:lnTo>
                  <a:lnTo>
                    <a:pt x="1193800" y="0"/>
                  </a:lnTo>
                  <a:lnTo>
                    <a:pt x="1193800" y="1765300"/>
                  </a:lnTo>
                  <a:lnTo>
                    <a:pt x="0" y="1765300"/>
                  </a:lnTo>
                  <a:lnTo>
                    <a:pt x="0" y="1574800"/>
                  </a:lnTo>
                  <a:lnTo>
                    <a:pt x="647700" y="157480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25758" y="4110335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AC75D5"/>
                  </a:solidFill>
                </a:rPr>
                <a:t>Ancillary Spaces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3375" y="1181100"/>
            <a:ext cx="8723847" cy="5194300"/>
            <a:chOff x="333375" y="1181100"/>
            <a:chExt cx="8723847" cy="5194300"/>
          </a:xfrm>
        </p:grpSpPr>
        <p:sp>
          <p:nvSpPr>
            <p:cNvPr id="38" name="Freeform 37"/>
            <p:cNvSpPr/>
            <p:nvPr/>
          </p:nvSpPr>
          <p:spPr>
            <a:xfrm>
              <a:off x="333375" y="1181100"/>
              <a:ext cx="4495800" cy="5194300"/>
            </a:xfrm>
            <a:custGeom>
              <a:avLst/>
              <a:gdLst>
                <a:gd name="connsiteX0" fmla="*/ 1244600 w 4495800"/>
                <a:gd name="connsiteY0" fmla="*/ 0 h 5194300"/>
                <a:gd name="connsiteX1" fmla="*/ 0 w 4495800"/>
                <a:gd name="connsiteY1" fmla="*/ 0 h 5194300"/>
                <a:gd name="connsiteX2" fmla="*/ 0 w 4495800"/>
                <a:gd name="connsiteY2" fmla="*/ 5194300 h 5194300"/>
                <a:gd name="connsiteX3" fmla="*/ 2781300 w 4495800"/>
                <a:gd name="connsiteY3" fmla="*/ 5194300 h 5194300"/>
                <a:gd name="connsiteX4" fmla="*/ 2781300 w 4495800"/>
                <a:gd name="connsiteY4" fmla="*/ 4762500 h 5194300"/>
                <a:gd name="connsiteX5" fmla="*/ 4495800 w 4495800"/>
                <a:gd name="connsiteY5" fmla="*/ 4762500 h 5194300"/>
                <a:gd name="connsiteX6" fmla="*/ 4495800 w 4495800"/>
                <a:gd name="connsiteY6" fmla="*/ 3619500 h 5194300"/>
                <a:gd name="connsiteX7" fmla="*/ 3187700 w 4495800"/>
                <a:gd name="connsiteY7" fmla="*/ 3619500 h 5194300"/>
                <a:gd name="connsiteX8" fmla="*/ 3187700 w 4495800"/>
                <a:gd name="connsiteY8" fmla="*/ 4076700 h 5194300"/>
                <a:gd name="connsiteX9" fmla="*/ 2070100 w 4495800"/>
                <a:gd name="connsiteY9" fmla="*/ 4076700 h 5194300"/>
                <a:gd name="connsiteX10" fmla="*/ 2070100 w 4495800"/>
                <a:gd name="connsiteY10" fmla="*/ 3759200 h 5194300"/>
                <a:gd name="connsiteX11" fmla="*/ 1219200 w 4495800"/>
                <a:gd name="connsiteY11" fmla="*/ 3759200 h 5194300"/>
                <a:gd name="connsiteX12" fmla="*/ 1219200 w 4495800"/>
                <a:gd name="connsiteY12" fmla="*/ 1778000 h 5194300"/>
                <a:gd name="connsiteX13" fmla="*/ 4483100 w 4495800"/>
                <a:gd name="connsiteY13" fmla="*/ 1778000 h 5194300"/>
                <a:gd name="connsiteX14" fmla="*/ 4483100 w 4495800"/>
                <a:gd name="connsiteY14" fmla="*/ 406400 h 5194300"/>
                <a:gd name="connsiteX15" fmla="*/ 3225800 w 4495800"/>
                <a:gd name="connsiteY15" fmla="*/ 406400 h 5194300"/>
                <a:gd name="connsiteX16" fmla="*/ 3225800 w 4495800"/>
                <a:gd name="connsiteY16" fmla="*/ 635000 h 5194300"/>
                <a:gd name="connsiteX17" fmla="*/ 1206500 w 4495800"/>
                <a:gd name="connsiteY17" fmla="*/ 635000 h 5194300"/>
                <a:gd name="connsiteX18" fmla="*/ 1244600 w 4495800"/>
                <a:gd name="connsiteY18" fmla="*/ 0 h 51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5800" h="5194300">
                  <a:moveTo>
                    <a:pt x="1244600" y="0"/>
                  </a:moveTo>
                  <a:lnTo>
                    <a:pt x="0" y="0"/>
                  </a:lnTo>
                  <a:lnTo>
                    <a:pt x="0" y="5194300"/>
                  </a:lnTo>
                  <a:lnTo>
                    <a:pt x="2781300" y="5194300"/>
                  </a:lnTo>
                  <a:lnTo>
                    <a:pt x="2781300" y="4762500"/>
                  </a:lnTo>
                  <a:lnTo>
                    <a:pt x="4495800" y="4762500"/>
                  </a:lnTo>
                  <a:lnTo>
                    <a:pt x="4495800" y="3619500"/>
                  </a:lnTo>
                  <a:lnTo>
                    <a:pt x="3187700" y="3619500"/>
                  </a:lnTo>
                  <a:lnTo>
                    <a:pt x="3187700" y="4076700"/>
                  </a:lnTo>
                  <a:lnTo>
                    <a:pt x="2070100" y="4076700"/>
                  </a:lnTo>
                  <a:lnTo>
                    <a:pt x="2070100" y="3759200"/>
                  </a:lnTo>
                  <a:lnTo>
                    <a:pt x="1219200" y="3759200"/>
                  </a:lnTo>
                  <a:lnTo>
                    <a:pt x="1219200" y="1778000"/>
                  </a:lnTo>
                  <a:lnTo>
                    <a:pt x="4483100" y="1778000"/>
                  </a:lnTo>
                  <a:lnTo>
                    <a:pt x="4483100" y="406400"/>
                  </a:lnTo>
                  <a:lnTo>
                    <a:pt x="3225800" y="406400"/>
                  </a:lnTo>
                  <a:lnTo>
                    <a:pt x="3225800" y="635000"/>
                  </a:lnTo>
                  <a:lnTo>
                    <a:pt x="1206500" y="6350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161926">
                <a:alpha val="3019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00359" y="3195935"/>
              <a:ext cx="3856863" cy="461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r>
                <a:rPr lang="en-US" dirty="0">
                  <a:solidFill>
                    <a:sysClr val="windowText" lastClr="000000"/>
                  </a:solidFill>
                </a:rPr>
                <a:t>Open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5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Typical Office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0623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Elevator Lobby</a:t>
            </a:r>
            <a:endParaRPr lang="en-US" sz="2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/>
          <a:stretch/>
        </p:blipFill>
        <p:spPr>
          <a:xfrm>
            <a:off x="400050" y="1447800"/>
            <a:ext cx="3105150" cy="5105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72399" y="5106880"/>
            <a:ext cx="1323213" cy="1369661"/>
            <a:chOff x="7772399" y="5106880"/>
            <a:chExt cx="1323213" cy="13696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99" y="5106880"/>
              <a:ext cx="1323213" cy="1369661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8351044" y="5591175"/>
              <a:ext cx="280987" cy="585788"/>
            </a:xfrm>
            <a:custGeom>
              <a:avLst/>
              <a:gdLst>
                <a:gd name="connsiteX0" fmla="*/ 116681 w 280987"/>
                <a:gd name="connsiteY0" fmla="*/ 0 h 585788"/>
                <a:gd name="connsiteX1" fmla="*/ 233362 w 280987"/>
                <a:gd name="connsiteY1" fmla="*/ 2381 h 585788"/>
                <a:gd name="connsiteX2" fmla="*/ 230981 w 280987"/>
                <a:gd name="connsiteY2" fmla="*/ 402431 h 585788"/>
                <a:gd name="connsiteX3" fmla="*/ 280987 w 280987"/>
                <a:gd name="connsiteY3" fmla="*/ 402431 h 585788"/>
                <a:gd name="connsiteX4" fmla="*/ 280987 w 280987"/>
                <a:gd name="connsiteY4" fmla="*/ 585788 h 585788"/>
                <a:gd name="connsiteX5" fmla="*/ 4762 w 280987"/>
                <a:gd name="connsiteY5" fmla="*/ 585788 h 585788"/>
                <a:gd name="connsiteX6" fmla="*/ 0 w 280987"/>
                <a:gd name="connsiteY6" fmla="*/ 564356 h 585788"/>
                <a:gd name="connsiteX7" fmla="*/ 0 w 280987"/>
                <a:gd name="connsiteY7" fmla="*/ 402431 h 585788"/>
                <a:gd name="connsiteX8" fmla="*/ 126206 w 280987"/>
                <a:gd name="connsiteY8" fmla="*/ 402431 h 585788"/>
                <a:gd name="connsiteX9" fmla="*/ 116681 w 280987"/>
                <a:gd name="connsiteY9" fmla="*/ 0 h 58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987" h="585788">
                  <a:moveTo>
                    <a:pt x="116681" y="0"/>
                  </a:moveTo>
                  <a:lnTo>
                    <a:pt x="233362" y="2381"/>
                  </a:lnTo>
                  <a:cubicBezTo>
                    <a:pt x="232568" y="135731"/>
                    <a:pt x="231775" y="269081"/>
                    <a:pt x="230981" y="402431"/>
                  </a:cubicBezTo>
                  <a:lnTo>
                    <a:pt x="280987" y="402431"/>
                  </a:lnTo>
                  <a:lnTo>
                    <a:pt x="280987" y="585788"/>
                  </a:lnTo>
                  <a:lnTo>
                    <a:pt x="4762" y="585788"/>
                  </a:lnTo>
                  <a:lnTo>
                    <a:pt x="0" y="564356"/>
                  </a:lnTo>
                  <a:lnTo>
                    <a:pt x="0" y="402431"/>
                  </a:lnTo>
                  <a:lnTo>
                    <a:pt x="126206" y="402431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FFF185">
                <a:alpha val="50196"/>
              </a:srgb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70777"/>
              </p:ext>
            </p:extLst>
          </p:nvPr>
        </p:nvGraphicFramePr>
        <p:xfrm>
          <a:off x="3634978" y="1676400"/>
          <a:ext cx="4007644" cy="571500"/>
        </p:xfrm>
        <a:graphic>
          <a:graphicData uri="http://schemas.openxmlformats.org/drawingml/2006/table">
            <a:tbl>
              <a:tblPr/>
              <a:tblGrid>
                <a:gridCol w="1735200"/>
                <a:gridCol w="1631755"/>
                <a:gridCol w="64068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Horizontal Illuminance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LPD </a:t>
                      </a:r>
                      <a:r>
                        <a:rPr lang="en-US" sz="11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15FC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0.67W/</a:t>
                      </a:r>
                      <a:r>
                        <a:rPr lang="en-US" sz="1100" b="0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20FC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0.72W/</a:t>
                      </a:r>
                      <a:r>
                        <a:rPr lang="en-US" sz="1100" b="0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124200" y="2667000"/>
            <a:ext cx="2468857" cy="1490384"/>
            <a:chOff x="5216457" y="4986157"/>
            <a:chExt cx="2468857" cy="1490384"/>
          </a:xfrm>
        </p:grpSpPr>
        <p:pic>
          <p:nvPicPr>
            <p:cNvPr id="2050" name="Picture 2" descr="http://www.winonalighting.com/admin/uploads/products/linear-recessed-ceiling-6200-RS-HC_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5" t="23618" r="14077" b="26706"/>
            <a:stretch/>
          </p:blipFill>
          <p:spPr bwMode="auto">
            <a:xfrm>
              <a:off x="5695429" y="4986157"/>
              <a:ext cx="1924571" cy="149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216457" y="4986157"/>
              <a:ext cx="2468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200" dirty="0" smtClean="0">
                  <a:solidFill>
                    <a:schemeClr val="bg1"/>
                  </a:solidFill>
                </a:rPr>
                <a:t>Winona Linear Recessed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4800" y="6011177"/>
              <a:ext cx="209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 smtClean="0">
                  <a:solidFill>
                    <a:schemeClr val="bg1"/>
                  </a:solidFill>
                </a:rPr>
                <a:t>Ø8</a:t>
              </a: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3000K 21W T5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14852" y="4256432"/>
            <a:ext cx="2097382" cy="2207886"/>
            <a:chOff x="3467418" y="4878534"/>
            <a:chExt cx="2097382" cy="2207886"/>
          </a:xfrm>
        </p:grpSpPr>
        <p:grpSp>
          <p:nvGrpSpPr>
            <p:cNvPr id="15" name="Group 14"/>
            <p:cNvGrpSpPr/>
            <p:nvPr/>
          </p:nvGrpSpPr>
          <p:grpSpPr>
            <a:xfrm>
              <a:off x="3655738" y="4878534"/>
              <a:ext cx="1909062" cy="2207886"/>
              <a:chOff x="3655738" y="4878534"/>
              <a:chExt cx="1909062" cy="220788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655738" y="4878534"/>
                <a:ext cx="1909062" cy="2207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2" name="Picture 4" descr="http://pluto1.genlyte.com/MKACatImages/calculite/pics/C420LEDDL_sm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566" y="5346502"/>
                <a:ext cx="1379383" cy="1379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3733800" y="4968380"/>
              <a:ext cx="183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200" dirty="0" err="1" smtClean="0">
                  <a:solidFill>
                    <a:schemeClr val="bg1"/>
                  </a:solidFill>
                </a:rPr>
                <a:t>Lightolier</a:t>
              </a:r>
              <a:r>
                <a:rPr lang="en-US" sz="1200" dirty="0" smtClean="0">
                  <a:solidFill>
                    <a:schemeClr val="bg1"/>
                  </a:solidFill>
                </a:rPr>
                <a:t> Round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7418" y="6624755"/>
              <a:ext cx="209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3000K 8.7W LED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0" y="1062335"/>
            <a:ext cx="762001" cy="39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58" y="2667000"/>
            <a:ext cx="2086864" cy="379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2.22222E-6 L -0.02674 -0.40972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-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Typical Office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0623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Reception and Open Office</a:t>
            </a:r>
            <a:endParaRPr lang="en-US" sz="2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/>
        </p:blipFill>
        <p:spPr>
          <a:xfrm>
            <a:off x="206374" y="1769033"/>
            <a:ext cx="4765676" cy="303156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772399" y="5106880"/>
            <a:ext cx="1323213" cy="1369661"/>
            <a:chOff x="7772399" y="5106880"/>
            <a:chExt cx="1323213" cy="13696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99" y="5106880"/>
              <a:ext cx="1323213" cy="1369661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8350250" y="5997575"/>
              <a:ext cx="574675" cy="317500"/>
            </a:xfrm>
            <a:custGeom>
              <a:avLst/>
              <a:gdLst>
                <a:gd name="connsiteX0" fmla="*/ 0 w 574675"/>
                <a:gd name="connsiteY0" fmla="*/ 0 h 317500"/>
                <a:gd name="connsiteX1" fmla="*/ 574675 w 574675"/>
                <a:gd name="connsiteY1" fmla="*/ 0 h 317500"/>
                <a:gd name="connsiteX2" fmla="*/ 574675 w 574675"/>
                <a:gd name="connsiteY2" fmla="*/ 317500 h 317500"/>
                <a:gd name="connsiteX3" fmla="*/ 0 w 574675"/>
                <a:gd name="connsiteY3" fmla="*/ 317500 h 317500"/>
                <a:gd name="connsiteX4" fmla="*/ 0 w 574675"/>
                <a:gd name="connsiteY4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675" h="317500">
                  <a:moveTo>
                    <a:pt x="0" y="0"/>
                  </a:moveTo>
                  <a:lnTo>
                    <a:pt x="574675" y="0"/>
                  </a:lnTo>
                  <a:lnTo>
                    <a:pt x="574675" y="317500"/>
                  </a:lnTo>
                  <a:lnTo>
                    <a:pt x="0" y="317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85">
                <a:alpha val="50196"/>
              </a:srgb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59583"/>
              </p:ext>
            </p:extLst>
          </p:nvPr>
        </p:nvGraphicFramePr>
        <p:xfrm>
          <a:off x="152400" y="4767943"/>
          <a:ext cx="3809999" cy="1333500"/>
        </p:xfrm>
        <a:graphic>
          <a:graphicData uri="http://schemas.openxmlformats.org/drawingml/2006/table">
            <a:tbl>
              <a:tblPr/>
              <a:tblGrid>
                <a:gridCol w="1649625"/>
                <a:gridCol w="1551282"/>
                <a:gridCol w="6090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Horizontal </a:t>
                      </a:r>
                      <a:r>
                        <a:rPr lang="en-US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Illuminance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LPD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10-20FC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0.67W/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Design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0.51W/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Reception Desk Target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30-50FC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Reception</a:t>
                      </a:r>
                      <a:r>
                        <a:rPr lang="en-US" sz="11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Desk Design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45-55FC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Office Desk Target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30-50FC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Office Desk Design*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30FC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www.gammalux.com/siteSpecific/images/productphotos/GB45B-C-AS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5013984"/>
            <a:ext cx="2208212" cy="14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74275" y="4989856"/>
            <a:ext cx="246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200" dirty="0" err="1" smtClean="0">
                <a:solidFill>
                  <a:schemeClr val="bg1"/>
                </a:solidFill>
              </a:rPr>
              <a:t>Gammalux</a:t>
            </a:r>
            <a:r>
              <a:rPr lang="en-US" sz="1200" dirty="0" smtClean="0">
                <a:solidFill>
                  <a:schemeClr val="bg1"/>
                </a:solidFill>
              </a:rPr>
              <a:t> G-Beam Suspended Direct/Indirect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2618" y="6014876"/>
            <a:ext cx="209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4’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3000K 68W 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gammalux.com/uploads/images/full/8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5013983"/>
            <a:ext cx="1145536" cy="14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r="9792" b="15451"/>
          <a:stretch/>
        </p:blipFill>
        <p:spPr bwMode="auto">
          <a:xfrm>
            <a:off x="4972050" y="1524000"/>
            <a:ext cx="1599259" cy="138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6"/>
          <a:stretch/>
        </p:blipFill>
        <p:spPr bwMode="auto">
          <a:xfrm>
            <a:off x="6606694" y="2984385"/>
            <a:ext cx="1599260" cy="182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0" y="1062335"/>
            <a:ext cx="762001" cy="39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265654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8274" y="6084242"/>
            <a:ext cx="209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*Additional Task Lighting at each desk for desired light levels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11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15" y="1707441"/>
            <a:ext cx="3639231" cy="35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Typical Office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0623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Conference Rooms and Open Office</a:t>
            </a:r>
            <a:endParaRPr lang="en-US" sz="2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/>
          <a:stretch/>
        </p:blipFill>
        <p:spPr>
          <a:xfrm>
            <a:off x="241363" y="1619250"/>
            <a:ext cx="3073273" cy="39433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72399" y="5106880"/>
            <a:ext cx="1323213" cy="1369661"/>
            <a:chOff x="7772399" y="5106880"/>
            <a:chExt cx="1323213" cy="13696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99" y="5106880"/>
              <a:ext cx="1323213" cy="13696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924801" y="5562600"/>
              <a:ext cx="381000" cy="457200"/>
            </a:xfrm>
            <a:prstGeom prst="rect">
              <a:avLst/>
            </a:prstGeom>
            <a:solidFill>
              <a:srgbClr val="FFF185">
                <a:alpha val="50196"/>
              </a:srgb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66364"/>
              </p:ext>
            </p:extLst>
          </p:nvPr>
        </p:nvGraphicFramePr>
        <p:xfrm>
          <a:off x="380999" y="5562600"/>
          <a:ext cx="3352801" cy="571500"/>
        </p:xfrm>
        <a:graphic>
          <a:graphicData uri="http://schemas.openxmlformats.org/drawingml/2006/table">
            <a:tbl>
              <a:tblPr/>
              <a:tblGrid>
                <a:gridCol w="737616"/>
                <a:gridCol w="1886829"/>
                <a:gridCol w="7283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Horizontal </a:t>
                      </a:r>
                      <a:r>
                        <a:rPr lang="en-US" sz="1100" b="1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Illuminance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on Table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LPD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10FC, 30-50FC*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0.9W/</a:t>
                      </a:r>
                      <a:r>
                        <a:rPr lang="en-US" sz="1100" b="1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5FC, 23-45FC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1.1W/</a:t>
                      </a:r>
                      <a:r>
                        <a:rPr lang="en-US" sz="1100" b="1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0" y="1062335"/>
            <a:ext cx="762001" cy="39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043244" y="1695722"/>
            <a:ext cx="230428" cy="3746318"/>
            <a:chOff x="3043244" y="1695722"/>
            <a:chExt cx="230428" cy="3746318"/>
          </a:xfrm>
        </p:grpSpPr>
        <p:sp>
          <p:nvSpPr>
            <p:cNvPr id="35" name="Rectangle 34"/>
            <p:cNvSpPr/>
            <p:nvPr/>
          </p:nvSpPr>
          <p:spPr>
            <a:xfrm>
              <a:off x="3043244" y="3590925"/>
              <a:ext cx="230428" cy="1851115"/>
            </a:xfrm>
            <a:prstGeom prst="rect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3244" y="1695722"/>
              <a:ext cx="230428" cy="1851115"/>
            </a:xfrm>
            <a:prstGeom prst="rect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5000" y="1619249"/>
            <a:ext cx="1253458" cy="3907971"/>
            <a:chOff x="1905000" y="1619249"/>
            <a:chExt cx="1253458" cy="3907971"/>
          </a:xfrm>
        </p:grpSpPr>
        <p:sp>
          <p:nvSpPr>
            <p:cNvPr id="14" name="Donut 13"/>
            <p:cNvSpPr/>
            <p:nvPr/>
          </p:nvSpPr>
          <p:spPr>
            <a:xfrm>
              <a:off x="1905000" y="1619249"/>
              <a:ext cx="1253458" cy="1736815"/>
            </a:xfrm>
            <a:prstGeom prst="donut">
              <a:avLst>
                <a:gd name="adj" fmla="val 24987"/>
              </a:avLst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Donut 47"/>
            <p:cNvSpPr/>
            <p:nvPr/>
          </p:nvSpPr>
          <p:spPr>
            <a:xfrm>
              <a:off x="1905000" y="3790405"/>
              <a:ext cx="1253458" cy="1736815"/>
            </a:xfrm>
            <a:prstGeom prst="donut">
              <a:avLst>
                <a:gd name="adj" fmla="val 24987"/>
              </a:avLst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04060" y="3241765"/>
            <a:ext cx="1066800" cy="674915"/>
            <a:chOff x="2004060" y="3241765"/>
            <a:chExt cx="1066800" cy="674915"/>
          </a:xfrm>
        </p:grpSpPr>
        <p:sp>
          <p:nvSpPr>
            <p:cNvPr id="24" name="Oval 23"/>
            <p:cNvSpPr/>
            <p:nvPr/>
          </p:nvSpPr>
          <p:spPr>
            <a:xfrm>
              <a:off x="2438400" y="3241765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42260" y="3241765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04060" y="3241765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38400" y="368808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42260" y="368808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04060" y="368808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38400" y="1981200"/>
            <a:ext cx="228600" cy="3268362"/>
            <a:chOff x="2438400" y="1981200"/>
            <a:chExt cx="228600" cy="3268362"/>
          </a:xfrm>
        </p:grpSpPr>
        <p:sp>
          <p:nvSpPr>
            <p:cNvPr id="16" name="Oval 15"/>
            <p:cNvSpPr/>
            <p:nvPr/>
          </p:nvSpPr>
          <p:spPr>
            <a:xfrm>
              <a:off x="2438400" y="225552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38400" y="198120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251460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38400" y="2822665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419100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438400" y="445770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438400" y="4724400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38400" y="5020962"/>
              <a:ext cx="228600" cy="228600"/>
            </a:xfrm>
            <a:prstGeom prst="ellipse">
              <a:avLst/>
            </a:prstGeom>
            <a:solidFill>
              <a:srgbClr val="FFE947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15" y="1680011"/>
            <a:ext cx="3657599" cy="36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15" y="1688120"/>
            <a:ext cx="3636170" cy="35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15" y="1680011"/>
            <a:ext cx="3657599" cy="35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81000" y="6154579"/>
            <a:ext cx="188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*Depending on the activity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31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Typical Office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0623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Typical Executive Office and Partner Office</a:t>
            </a:r>
            <a:endParaRPr lang="en-US" sz="2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52400" y="1676400"/>
            <a:ext cx="5334001" cy="25789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72399" y="5106880"/>
            <a:ext cx="1323213" cy="1370120"/>
            <a:chOff x="7772399" y="5106880"/>
            <a:chExt cx="1323213" cy="13701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99" y="5106880"/>
              <a:ext cx="1323213" cy="13696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686800" y="6324600"/>
              <a:ext cx="381001" cy="152400"/>
            </a:xfrm>
            <a:prstGeom prst="rect">
              <a:avLst/>
            </a:prstGeom>
            <a:solidFill>
              <a:srgbClr val="FFF185">
                <a:alpha val="50196"/>
              </a:srgb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45"/>
              </p:ext>
            </p:extLst>
          </p:nvPr>
        </p:nvGraphicFramePr>
        <p:xfrm>
          <a:off x="5247513" y="1752600"/>
          <a:ext cx="2905887" cy="939165"/>
        </p:xfrm>
        <a:graphic>
          <a:graphicData uri="http://schemas.openxmlformats.org/drawingml/2006/table">
            <a:tbl>
              <a:tblPr/>
              <a:tblGrid>
                <a:gridCol w="848487"/>
                <a:gridCol w="14478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Horizontal </a:t>
                      </a:r>
                      <a:r>
                        <a:rPr lang="en-US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Illuminance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LPD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0-20FC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.83W/SF </a:t>
                      </a:r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12FC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.81W/SF</a:t>
                      </a:r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Desk Target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30-50FC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Desk Design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34FC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0" y="1062335"/>
            <a:ext cx="762001" cy="39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995250"/>
            <a:ext cx="5156200" cy="24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181600" y="2764997"/>
            <a:ext cx="2468857" cy="1490384"/>
            <a:chOff x="5216457" y="4986157"/>
            <a:chExt cx="2468857" cy="1490384"/>
          </a:xfrm>
        </p:grpSpPr>
        <p:pic>
          <p:nvPicPr>
            <p:cNvPr id="19" name="Picture 2" descr="http://www.winonalighting.com/admin/uploads/products/linear-recessed-ceiling-6200-RS-HC_T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5" t="23618" r="14077" b="26706"/>
            <a:stretch/>
          </p:blipFill>
          <p:spPr bwMode="auto">
            <a:xfrm>
              <a:off x="5695429" y="4986157"/>
              <a:ext cx="1924571" cy="149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216457" y="4986157"/>
              <a:ext cx="2468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200" dirty="0" smtClean="0">
                  <a:solidFill>
                    <a:schemeClr val="bg1"/>
                  </a:solidFill>
                </a:rPr>
                <a:t>Winona Linear Recessed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4800" y="6011177"/>
              <a:ext cx="209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 smtClean="0">
                  <a:solidFill>
                    <a:schemeClr val="bg1"/>
                  </a:solidFill>
                </a:rPr>
                <a:t>Ø8</a:t>
              </a: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3000K 21W T5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72252" y="4354429"/>
            <a:ext cx="2097382" cy="2122571"/>
            <a:chOff x="3467418" y="4878534"/>
            <a:chExt cx="2097382" cy="2207886"/>
          </a:xfrm>
        </p:grpSpPr>
        <p:grpSp>
          <p:nvGrpSpPr>
            <p:cNvPr id="23" name="Group 22"/>
            <p:cNvGrpSpPr/>
            <p:nvPr/>
          </p:nvGrpSpPr>
          <p:grpSpPr>
            <a:xfrm>
              <a:off x="3655738" y="4878534"/>
              <a:ext cx="1909062" cy="2207886"/>
              <a:chOff x="3655738" y="4878534"/>
              <a:chExt cx="1909062" cy="22078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55738" y="4878534"/>
                <a:ext cx="1909062" cy="2207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4" descr="http://pluto1.genlyte.com/MKACatImages/calculite/pics/C420LEDDL_sm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566" y="5346502"/>
                <a:ext cx="1379383" cy="1379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3733800" y="4968380"/>
              <a:ext cx="183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200" dirty="0" err="1" smtClean="0">
                  <a:solidFill>
                    <a:schemeClr val="bg1"/>
                  </a:solidFill>
                </a:rPr>
                <a:t>Lightolier</a:t>
              </a:r>
              <a:r>
                <a:rPr lang="en-US" sz="1200" dirty="0" smtClean="0">
                  <a:solidFill>
                    <a:schemeClr val="bg1"/>
                  </a:solidFill>
                </a:rPr>
                <a:t> Round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67418" y="6624755"/>
              <a:ext cx="209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3000K 8.7W LED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Typical Office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062335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Break Room and Library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4"/>
          <a:stretch/>
        </p:blipFill>
        <p:spPr>
          <a:xfrm>
            <a:off x="228600" y="1258728"/>
            <a:ext cx="4713352" cy="343709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72399" y="5105400"/>
            <a:ext cx="1323213" cy="1371141"/>
            <a:chOff x="7772399" y="5105400"/>
            <a:chExt cx="1323213" cy="13711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99" y="5106880"/>
              <a:ext cx="1323213" cy="13696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048242" y="5105400"/>
              <a:ext cx="385763" cy="304800"/>
            </a:xfrm>
            <a:prstGeom prst="rect">
              <a:avLst/>
            </a:prstGeom>
            <a:solidFill>
              <a:srgbClr val="FFF185">
                <a:alpha val="50196"/>
              </a:srgb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44645"/>
              </p:ext>
            </p:extLst>
          </p:nvPr>
        </p:nvGraphicFramePr>
        <p:xfrm>
          <a:off x="152400" y="4953000"/>
          <a:ext cx="5562600" cy="1333500"/>
        </p:xfrm>
        <a:graphic>
          <a:graphicData uri="http://schemas.openxmlformats.org/drawingml/2006/table">
            <a:tbl>
              <a:tblPr/>
              <a:tblGrid>
                <a:gridCol w="1711569"/>
                <a:gridCol w="1869831"/>
                <a:gridCol w="1349236"/>
                <a:gridCol w="6319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Horizontal </a:t>
                      </a:r>
                      <a:r>
                        <a:rPr lang="en-US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Illuminance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Vertical </a:t>
                      </a:r>
                      <a:r>
                        <a:rPr lang="en-US" sz="1100" b="1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Illuminance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LPD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10-20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.9W/</a:t>
                      </a:r>
                      <a:r>
                        <a:rPr lang="en-US" sz="1100" b="0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Design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14FC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1.01W/</a:t>
                      </a:r>
                      <a:r>
                        <a:rPr lang="en-US" sz="1100" b="0" i="0" u="none" strike="noStrike" dirty="0" err="1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sf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Desk</a:t>
                      </a:r>
                      <a:r>
                        <a:rPr lang="en-US" sz="11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30-50FC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Desk Design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44FC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Bookshelf</a:t>
                      </a:r>
                      <a:r>
                        <a:rPr lang="en-US" sz="11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Target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30FC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Bookshelf</a:t>
                      </a:r>
                      <a:r>
                        <a:rPr lang="en-US" sz="11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 Design</a:t>
                      </a:r>
                      <a:endParaRPr lang="en-US" sz="11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21FC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0" y="1062335"/>
            <a:ext cx="762001" cy="39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252533"/>
              </a:clrFrom>
              <a:clrTo>
                <a:srgbClr val="25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10544" b="29307"/>
          <a:stretch/>
        </p:blipFill>
        <p:spPr bwMode="auto">
          <a:xfrm>
            <a:off x="5029201" y="1287303"/>
            <a:ext cx="3095624" cy="34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Automated Controls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</a:t>
              </a:r>
              <a:r>
                <a:rPr lang="en-US" sz="1200" dirty="0">
                  <a:solidFill>
                    <a:schemeClr val="tx1"/>
                  </a:solidFill>
                </a:rPr>
                <a:t>Lighting </a:t>
              </a:r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Energy Savings  |  Conclusions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281535"/>
            <a:ext cx="285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Occupancy Sensing</a:t>
            </a:r>
          </a:p>
        </p:txBody>
      </p:sp>
      <p:pic>
        <p:nvPicPr>
          <p:cNvPr id="1026" name="Picture 2" descr="http://www.xma.co.uk/images/services/empty-office_from-microsoft_j0423076.jpg?sfvrsn=0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14850"/>
          <a:stretch/>
        </p:blipFill>
        <p:spPr bwMode="auto">
          <a:xfrm>
            <a:off x="130250" y="2743200"/>
            <a:ext cx="2743200" cy="2743200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hroedersolutions.com/wp-content/uploads/2013/11/a-view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r="11863"/>
          <a:stretch/>
        </p:blipFill>
        <p:spPr bwMode="auto">
          <a:xfrm>
            <a:off x="3194293" y="2743200"/>
            <a:ext cx="2743200" cy="2743200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97678" y="2281535"/>
            <a:ext cx="3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Daylight Harvesting</a:t>
            </a:r>
          </a:p>
        </p:txBody>
      </p:sp>
      <p:pic>
        <p:nvPicPr>
          <p:cNvPr id="1030" name="Picture 6" descr="http://img2.timeinc.net/health/images/slides/dimmer-switch-400x400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29" y="2766204"/>
            <a:ext cx="2743200" cy="2720196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94348" y="2304539"/>
            <a:ext cx="285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 Level Tuning</a:t>
            </a:r>
          </a:p>
        </p:txBody>
      </p:sp>
    </p:spTree>
    <p:extLst>
      <p:ext uri="{BB962C8B-B14F-4D97-AF65-F5344CB8AC3E}">
        <p14:creationId xmlns:p14="http://schemas.microsoft.com/office/powerpoint/2010/main" val="1032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Automated Controls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</a:t>
              </a:r>
              <a:r>
                <a:rPr lang="en-US" sz="1200" dirty="0">
                  <a:solidFill>
                    <a:schemeClr val="tx1"/>
                  </a:solidFill>
                </a:rPr>
                <a:t>Lighting </a:t>
              </a:r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Energy Savings  |  Conclusions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281535"/>
            <a:ext cx="285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Occupancy Sensing</a:t>
            </a:r>
          </a:p>
        </p:txBody>
      </p:sp>
      <p:pic>
        <p:nvPicPr>
          <p:cNvPr id="1026" name="Picture 2" descr="http://www.xma.co.uk/images/services/empty-office_from-microsoft_j0423076.jpg?sfvrsn=0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14850"/>
          <a:stretch/>
        </p:blipFill>
        <p:spPr bwMode="auto">
          <a:xfrm>
            <a:off x="130250" y="2743200"/>
            <a:ext cx="2743200" cy="2743200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hroedersolutions.com/wp-content/uploads/2013/11/a-view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r="11863"/>
          <a:stretch/>
        </p:blipFill>
        <p:spPr bwMode="auto">
          <a:xfrm>
            <a:off x="3194293" y="2743200"/>
            <a:ext cx="2743200" cy="2743200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97678" y="2281535"/>
            <a:ext cx="3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Daylight Harvesting</a:t>
            </a:r>
          </a:p>
        </p:txBody>
      </p:sp>
      <p:pic>
        <p:nvPicPr>
          <p:cNvPr id="1030" name="Picture 6" descr="http://img2.timeinc.net/health/images/slides/dimmer-switch-400x400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29" y="2766204"/>
            <a:ext cx="2743200" cy="2720196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94348" y="2304539"/>
            <a:ext cx="285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 Level Tuning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2281535"/>
            <a:ext cx="285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Occupancy Sensing</a:t>
            </a:r>
          </a:p>
        </p:txBody>
      </p:sp>
      <p:pic>
        <p:nvPicPr>
          <p:cNvPr id="16" name="Picture 2" descr="http://www.xma.co.uk/images/services/empty-office_from-microsoft_j0423076.jpg?sfvrsn=0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14850"/>
          <a:stretch/>
        </p:blipFill>
        <p:spPr bwMode="auto">
          <a:xfrm>
            <a:off x="130250" y="2743200"/>
            <a:ext cx="2743200" cy="2743200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img2.timeinc.net/health/images/slides/dimmer-switch-400x400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29" y="2766204"/>
            <a:ext cx="2743200" cy="2720196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94348" y="2304539"/>
            <a:ext cx="285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 Level Tuning</a:t>
            </a:r>
          </a:p>
        </p:txBody>
      </p:sp>
    </p:spTree>
    <p:extLst>
      <p:ext uri="{BB962C8B-B14F-4D97-AF65-F5344CB8AC3E}">
        <p14:creationId xmlns:p14="http://schemas.microsoft.com/office/powerpoint/2010/main" val="38718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Typical Office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</a:t>
              </a:r>
              <a:r>
                <a:rPr lang="en-US" sz="1200" dirty="0">
                  <a:solidFill>
                    <a:schemeClr val="tx1"/>
                  </a:solidFill>
                </a:rPr>
                <a:t>Lighting </a:t>
              </a:r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Energy Savings  |  Conclusions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226016" y="1179730"/>
            <a:ext cx="5107984" cy="5223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371600"/>
            <a:ext cx="381000" cy="1447800"/>
          </a:xfrm>
          <a:prstGeom prst="rect">
            <a:avLst/>
          </a:prstGeom>
          <a:solidFill>
            <a:srgbClr val="FF0000">
              <a:alpha val="30196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371600"/>
            <a:ext cx="381000" cy="1447800"/>
          </a:xfrm>
          <a:prstGeom prst="rect">
            <a:avLst/>
          </a:prstGeom>
          <a:solidFill>
            <a:srgbClr val="92D050">
              <a:alpha val="30196"/>
            </a:srgb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1854681"/>
            <a:ext cx="2895600" cy="964719"/>
          </a:xfrm>
          <a:prstGeom prst="rect">
            <a:avLst/>
          </a:prstGeom>
          <a:solidFill>
            <a:srgbClr val="000000">
              <a:alpha val="6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Non-Dimmed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3400" y="3056626"/>
            <a:ext cx="381000" cy="1447800"/>
          </a:xfrm>
          <a:prstGeom prst="rect">
            <a:avLst/>
          </a:prstGeom>
          <a:solidFill>
            <a:srgbClr val="D16349">
              <a:alpha val="30196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3056626"/>
            <a:ext cx="381000" cy="1447800"/>
          </a:xfrm>
          <a:prstGeom prst="rect">
            <a:avLst/>
          </a:prstGeom>
          <a:solidFill>
            <a:srgbClr val="00B050">
              <a:alpha val="30196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" y="4771846"/>
            <a:ext cx="381000" cy="1447800"/>
          </a:xfrm>
          <a:prstGeom prst="rect">
            <a:avLst/>
          </a:prstGeom>
          <a:solidFill>
            <a:srgbClr val="FFFFFF">
              <a:alpha val="3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" y="4771846"/>
            <a:ext cx="381000" cy="1447800"/>
          </a:xfrm>
          <a:prstGeom prst="rect">
            <a:avLst/>
          </a:prstGeom>
          <a:solidFill>
            <a:srgbClr val="00B0F0">
              <a:alpha val="30196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5332561"/>
            <a:ext cx="1219200" cy="887085"/>
          </a:xfrm>
          <a:prstGeom prst="rect">
            <a:avLst/>
          </a:prstGeom>
          <a:solidFill>
            <a:srgbClr val="8C7B70">
              <a:alpha val="30196"/>
            </a:srgb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71000" y="4876800"/>
            <a:ext cx="1656273" cy="911523"/>
          </a:xfrm>
          <a:prstGeom prst="rect">
            <a:avLst/>
          </a:prstGeom>
          <a:solidFill>
            <a:srgbClr val="000000">
              <a:alpha val="6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Non-Dimmed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123950" y="2492497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6750" y="2505075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11189" y="3650412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3989" y="3662990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36711" y="4804019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9511" y="4816597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49894" y="5332561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www.socketsite.com/350%20Mission%20Rendering%20T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629" r="3299" b="1627"/>
          <a:stretch/>
        </p:blipFill>
        <p:spPr bwMode="auto">
          <a:xfrm>
            <a:off x="0" y="0"/>
            <a:ext cx="458096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580966" y="0"/>
            <a:ext cx="0" cy="6720221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85631" y="3036944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350 Mission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2" name="Rectangle 1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Design  |  Lighting Controls  |  Energy Savings  |  Conclusions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55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DAYSIM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</a:t>
              </a:r>
              <a:r>
                <a:rPr lang="en-US" sz="1200" dirty="0">
                  <a:solidFill>
                    <a:schemeClr val="tx1"/>
                  </a:solidFill>
                </a:rPr>
                <a:t>Lighting </a:t>
              </a:r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Energy Savings  |  Conclusions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"/>
          <a:stretch/>
        </p:blipFill>
        <p:spPr bwMode="auto">
          <a:xfrm>
            <a:off x="275455" y="1295400"/>
            <a:ext cx="5439545" cy="23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5930" y="3733800"/>
            <a:ext cx="5449070" cy="2332855"/>
            <a:chOff x="1842701" y="3733800"/>
            <a:chExt cx="5449070" cy="23328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" t="1747" r="949" b="873"/>
            <a:stretch/>
          </p:blipFill>
          <p:spPr bwMode="auto">
            <a:xfrm>
              <a:off x="1842701" y="3733800"/>
              <a:ext cx="5449070" cy="233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914525" y="5734050"/>
              <a:ext cx="2514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766629" y="1905000"/>
            <a:ext cx="1066800" cy="990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66629" y="4343400"/>
            <a:ext cx="1066800" cy="990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1916036"/>
            <a:ext cx="2708564" cy="3505200"/>
            <a:chOff x="6096000" y="1916036"/>
            <a:chExt cx="2708564" cy="3505200"/>
          </a:xfrm>
        </p:grpSpPr>
        <p:sp>
          <p:nvSpPr>
            <p:cNvPr id="13" name="Rectangle 12"/>
            <p:cNvSpPr/>
            <p:nvPr/>
          </p:nvSpPr>
          <p:spPr>
            <a:xfrm>
              <a:off x="6096000" y="1916036"/>
              <a:ext cx="2708564" cy="3505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Lost Input Buttons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Have you seen me?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1F242C"/>
                </a:clrFrom>
                <a:clrTo>
                  <a:srgbClr val="1F24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075"/>
            <a:stretch/>
          </p:blipFill>
          <p:spPr bwMode="auto">
            <a:xfrm>
              <a:off x="6781800" y="2767012"/>
              <a:ext cx="1417213" cy="1500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Explosion 1 14"/>
            <p:cNvSpPr/>
            <p:nvPr/>
          </p:nvSpPr>
          <p:spPr>
            <a:xfrm rot="20854815">
              <a:off x="6837502" y="4029600"/>
              <a:ext cx="1854782" cy="1245947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Reward!!!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3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Calibration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</a:t>
              </a:r>
              <a:r>
                <a:rPr lang="en-US" sz="1200" dirty="0">
                  <a:solidFill>
                    <a:schemeClr val="tx1"/>
                  </a:solidFill>
                </a:rPr>
                <a:t>Lighting </a:t>
              </a:r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Energy Savings  |  Conclusions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80"/>
            <a:ext cx="4391025" cy="32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3480"/>
            <a:ext cx="4724399" cy="32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52" b="67072"/>
          <a:stretch/>
        </p:blipFill>
        <p:spPr bwMode="auto">
          <a:xfrm>
            <a:off x="4419600" y="2203480"/>
            <a:ext cx="146684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Results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</a:t>
              </a:r>
              <a:r>
                <a:rPr lang="en-US" sz="1200" dirty="0">
                  <a:solidFill>
                    <a:schemeClr val="tx1"/>
                  </a:solidFill>
                </a:rPr>
                <a:t>Lighting </a:t>
              </a:r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Energy Savings  |  Conclusions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226016" y="1179730"/>
            <a:ext cx="5107984" cy="5223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371600"/>
            <a:ext cx="381000" cy="1447800"/>
          </a:xfrm>
          <a:prstGeom prst="rect">
            <a:avLst/>
          </a:prstGeom>
          <a:solidFill>
            <a:srgbClr val="FF0000">
              <a:alpha val="30196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371600"/>
            <a:ext cx="381000" cy="1447800"/>
          </a:xfrm>
          <a:prstGeom prst="rect">
            <a:avLst/>
          </a:prstGeom>
          <a:solidFill>
            <a:srgbClr val="92D050">
              <a:alpha val="30196"/>
            </a:srgb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1854681"/>
            <a:ext cx="2895600" cy="964719"/>
          </a:xfrm>
          <a:prstGeom prst="rect">
            <a:avLst/>
          </a:prstGeom>
          <a:solidFill>
            <a:srgbClr val="000000">
              <a:alpha val="6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Non-Dimmed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3400" y="3056626"/>
            <a:ext cx="381000" cy="1447800"/>
          </a:xfrm>
          <a:prstGeom prst="rect">
            <a:avLst/>
          </a:prstGeom>
          <a:solidFill>
            <a:srgbClr val="D16349">
              <a:alpha val="30196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3056626"/>
            <a:ext cx="381000" cy="1447800"/>
          </a:xfrm>
          <a:prstGeom prst="rect">
            <a:avLst/>
          </a:prstGeom>
          <a:solidFill>
            <a:srgbClr val="00B050">
              <a:alpha val="30196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" y="4771846"/>
            <a:ext cx="381000" cy="1447800"/>
          </a:xfrm>
          <a:prstGeom prst="rect">
            <a:avLst/>
          </a:prstGeom>
          <a:solidFill>
            <a:srgbClr val="FFFFFF">
              <a:alpha val="3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" y="4771846"/>
            <a:ext cx="381000" cy="1447800"/>
          </a:xfrm>
          <a:prstGeom prst="rect">
            <a:avLst/>
          </a:prstGeom>
          <a:solidFill>
            <a:srgbClr val="00B0F0">
              <a:alpha val="30196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5332561"/>
            <a:ext cx="1219200" cy="887085"/>
          </a:xfrm>
          <a:prstGeom prst="rect">
            <a:avLst/>
          </a:prstGeom>
          <a:solidFill>
            <a:srgbClr val="8C7B70">
              <a:alpha val="30196"/>
            </a:srgb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71000" y="4876800"/>
            <a:ext cx="1656273" cy="911523"/>
          </a:xfrm>
          <a:prstGeom prst="rect">
            <a:avLst/>
          </a:prstGeom>
          <a:solidFill>
            <a:srgbClr val="000000">
              <a:alpha val="6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Non-Dimmed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1179729"/>
            <a:ext cx="1837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Zone 1: 19%</a:t>
            </a:r>
          </a:p>
          <a:p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Zone 2: 19%</a:t>
            </a:r>
          </a:p>
          <a:p>
            <a:r>
              <a:rPr lang="en-US" sz="2400" dirty="0">
                <a:solidFill>
                  <a:srgbClr val="FF9933"/>
                </a:solidFill>
              </a:rPr>
              <a:t/>
            </a:r>
            <a:br>
              <a:rPr lang="en-US" sz="2400" dirty="0">
                <a:solidFill>
                  <a:srgbClr val="FF9933"/>
                </a:solidFill>
              </a:rPr>
            </a:br>
            <a:r>
              <a:rPr lang="en-US" sz="2400" dirty="0" smtClean="0">
                <a:solidFill>
                  <a:srgbClr val="FF9933"/>
                </a:solidFill>
              </a:rPr>
              <a:t>Zone 3: 18%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Zone 4: 31%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/>
              <a:t>Zone 5: 11%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Zone 6: 17%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Zone 7: 25%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1202353"/>
            <a:ext cx="1837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Average: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24%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Results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</a:t>
              </a:r>
              <a:r>
                <a:rPr lang="en-US" sz="1200" dirty="0">
                  <a:solidFill>
                    <a:schemeClr val="tx1"/>
                  </a:solidFill>
                </a:rPr>
                <a:t>Lighting </a:t>
              </a:r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Energy Savings  |  Conclusions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8651" y="1452026"/>
            <a:ext cx="7972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this model, we predict to save roughly </a:t>
            </a:r>
          </a:p>
          <a:p>
            <a:endParaRPr lang="en-US" sz="2400" dirty="0"/>
          </a:p>
          <a:p>
            <a:r>
              <a:rPr lang="en-US" sz="2400" dirty="0" smtClean="0"/>
              <a:t>- 98,000 </a:t>
            </a:r>
            <a:r>
              <a:rPr lang="en-US" sz="2400" dirty="0" err="1" smtClean="0"/>
              <a:t>kWhr</a:t>
            </a:r>
            <a:r>
              <a:rPr lang="en-US" sz="2400" dirty="0" smtClean="0"/>
              <a:t> every year </a:t>
            </a:r>
          </a:p>
          <a:p>
            <a:endParaRPr lang="en-US" sz="2400" dirty="0" smtClean="0"/>
          </a:p>
          <a:p>
            <a:r>
              <a:rPr lang="en-US" sz="2400" dirty="0" smtClean="0"/>
              <a:t>- $25,500 every year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with daylight harvesting alone.</a:t>
            </a:r>
          </a:p>
        </p:txBody>
      </p:sp>
    </p:spTree>
    <p:extLst>
      <p:ext uri="{BB962C8B-B14F-4D97-AF65-F5344CB8AC3E}">
        <p14:creationId xmlns:p14="http://schemas.microsoft.com/office/powerpoint/2010/main" val="31158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Energy Saving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Lighting Controls  |  </a:t>
              </a:r>
              <a:r>
                <a:rPr lang="en-US" sz="1200" dirty="0">
                  <a:solidFill>
                    <a:schemeClr val="tx1"/>
                  </a:solidFill>
                </a:rPr>
                <a:t>Energy </a:t>
              </a:r>
              <a:r>
                <a:rPr lang="en-US" sz="1200" dirty="0" smtClean="0">
                  <a:solidFill>
                    <a:schemeClr val="tx1"/>
                  </a:solidFill>
                </a:rPr>
                <a:t>Savings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Conclusions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8651" y="1295400"/>
            <a:ext cx="79720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LPDs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(calculated)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– 0.67 W/ft2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– less than 75% of baseline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– 97,200 </a:t>
            </a:r>
            <a:r>
              <a:rPr lang="en-US" sz="2400" dirty="0" err="1" smtClean="0"/>
              <a:t>kWhr</a:t>
            </a:r>
            <a:r>
              <a:rPr lang="en-US" sz="2400" dirty="0" smtClean="0"/>
              <a:t>/</a:t>
            </a:r>
            <a:r>
              <a:rPr lang="en-US" sz="2400" dirty="0" err="1" smtClean="0"/>
              <a:t>yr</a:t>
            </a:r>
            <a:r>
              <a:rPr lang="en-US" sz="2400" dirty="0" smtClean="0"/>
              <a:t> energy savings</a:t>
            </a:r>
          </a:p>
          <a:p>
            <a:endParaRPr lang="en-US" sz="2400" dirty="0" smtClean="0"/>
          </a:p>
          <a:p>
            <a:r>
              <a:rPr lang="en-US" sz="2400" dirty="0" smtClean="0"/>
              <a:t>Daylight Harvesting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(DAYSIM estimated)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– 98,300 </a:t>
            </a:r>
            <a:r>
              <a:rPr lang="en-US" sz="2400" dirty="0"/>
              <a:t>kW/</a:t>
            </a:r>
            <a:r>
              <a:rPr lang="en-US" sz="2400" dirty="0" err="1"/>
              <a:t>yr</a:t>
            </a:r>
            <a:r>
              <a:rPr lang="en-US" sz="2400" dirty="0"/>
              <a:t> energy </a:t>
            </a:r>
            <a:r>
              <a:rPr lang="en-US" sz="2400" dirty="0" smtClean="0"/>
              <a:t>savings</a:t>
            </a:r>
          </a:p>
          <a:p>
            <a:endParaRPr lang="en-US" sz="2400" dirty="0" smtClean="0"/>
          </a:p>
          <a:p>
            <a:r>
              <a:rPr lang="en-US" sz="2400" dirty="0" smtClean="0"/>
              <a:t>Light Level Tuning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(estimated)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– 24,700 </a:t>
            </a:r>
            <a:r>
              <a:rPr lang="en-US" sz="2400" dirty="0"/>
              <a:t>kW/</a:t>
            </a:r>
            <a:r>
              <a:rPr lang="en-US" sz="2400" dirty="0" err="1"/>
              <a:t>yr</a:t>
            </a:r>
            <a:r>
              <a:rPr lang="en-US" sz="2400" dirty="0"/>
              <a:t> energy </a:t>
            </a:r>
            <a:r>
              <a:rPr lang="en-US" sz="2400" dirty="0" smtClean="0"/>
              <a:t>savings</a:t>
            </a:r>
          </a:p>
          <a:p>
            <a:endParaRPr lang="en-US" sz="2400" dirty="0"/>
          </a:p>
          <a:p>
            <a:r>
              <a:rPr lang="en-US" sz="2400" dirty="0" smtClean="0"/>
              <a:t>Occupancy Sensing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(estimated)</a:t>
            </a:r>
          </a:p>
          <a:p>
            <a:r>
              <a:rPr lang="en-US" sz="2400" dirty="0" smtClean="0"/>
              <a:t>	– 29,00 kW/</a:t>
            </a:r>
            <a:r>
              <a:rPr lang="en-US" sz="2400" dirty="0" err="1" smtClean="0"/>
              <a:t>yr</a:t>
            </a:r>
            <a:r>
              <a:rPr lang="en-US" sz="2400" dirty="0" smtClean="0"/>
              <a:t> energy savings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58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  |  Lighting Design  |  Lighting Controls  |  Energy Savings  |  </a:t>
              </a:r>
              <a:r>
                <a:rPr lang="en-US" sz="1200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01272830"/>
              </p:ext>
            </p:extLst>
          </p:nvPr>
        </p:nvGraphicFramePr>
        <p:xfrm>
          <a:off x="9525" y="1273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92" y="3581399"/>
            <a:ext cx="6295496" cy="2933701"/>
          </a:xfrm>
          <a:prstGeom prst="rect">
            <a:avLst/>
          </a:prstGeom>
          <a:noFill/>
          <a:ln>
            <a:noFill/>
          </a:ln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71751" y="838200"/>
            <a:ext cx="173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139,732  </a:t>
            </a:r>
            <a:r>
              <a:rPr lang="en-US" sz="2000" dirty="0" err="1" smtClean="0"/>
              <a:t>kWhr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2000" y="842694"/>
            <a:ext cx="173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249,069 </a:t>
            </a:r>
          </a:p>
          <a:p>
            <a:pPr algn="ctr"/>
            <a:r>
              <a:rPr lang="en-US" sz="2000" dirty="0" err="1" smtClean="0"/>
              <a:t>kWhr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744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www.socketsite.com/350%20Mission%20Rendering%20T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629" r="3299" b="1627"/>
          <a:stretch/>
        </p:blipFill>
        <p:spPr bwMode="auto">
          <a:xfrm>
            <a:off x="0" y="0"/>
            <a:ext cx="458096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580966" y="0"/>
            <a:ext cx="0" cy="6720221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85631" y="2293815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350 Mission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2" name="Rectangle 1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Design  |  Lighting Controls  |  Energy Savings  |  </a:t>
              </a:r>
              <a:r>
                <a:rPr lang="en-US" sz="1200" dirty="0" smtClean="0">
                  <a:solidFill>
                    <a:schemeClr val="tx1"/>
                  </a:solidFill>
                </a:rPr>
                <a:t>Conclusions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99262" y="2838271"/>
            <a:ext cx="455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 iconic building that sets a precedent for sustainable architecture in San Francisco</a:t>
            </a:r>
            <a:endParaRPr lang="en-US" sz="2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Solar energy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8651" y="1452026"/>
            <a:ext cx="79720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Photovoltaic </a:t>
            </a:r>
            <a:r>
              <a:rPr lang="en-US" sz="2400" dirty="0"/>
              <a:t>(PV</a:t>
            </a:r>
            <a:r>
              <a:rPr lang="en-US" sz="2400" dirty="0" smtClean="0"/>
              <a:t>) and Ecodistricts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Onsite PV </a:t>
            </a:r>
          </a:p>
          <a:p>
            <a:r>
              <a:rPr lang="en-US" sz="2400" dirty="0" smtClean="0"/>
              <a:t>	</a:t>
            </a:r>
            <a:r>
              <a:rPr lang="en-US" sz="2200" dirty="0"/>
              <a:t>PV roof area:		</a:t>
            </a:r>
            <a:r>
              <a:rPr lang="en-US" sz="2200" dirty="0" smtClean="0"/>
              <a:t>8,000 </a:t>
            </a:r>
            <a:r>
              <a:rPr lang="en-US" sz="2200" dirty="0"/>
              <a:t>SF (half of roof</a:t>
            </a:r>
            <a:r>
              <a:rPr lang="en-US" sz="2200" dirty="0" smtClean="0"/>
              <a:t>)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PV Efficiency:		21%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Energy Produced:	210,704 KWh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EUI Reduction:	1 kBTU/SF</a:t>
            </a:r>
            <a:r>
              <a:rPr lang="en-US" sz="2400" dirty="0"/>
              <a:t>	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Ecodistrict PV</a:t>
            </a:r>
          </a:p>
          <a:p>
            <a:pPr lvl="2"/>
            <a:r>
              <a:rPr lang="en-US" sz="2200" dirty="0" smtClean="0"/>
              <a:t>Estimated area:	75,000 SF (w/o incentive)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75903"/>
            <a:ext cx="2595562" cy="21056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81" y="4428546"/>
            <a:ext cx="2907019" cy="21056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Reducing Energy Use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8651" y="1452026"/>
            <a:ext cx="7972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Lighting Power Density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Whole Building Method: 0.9 W/SF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Space By Space Method: 0.89 W/SF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Energy Used for 1 year……………… 786 kW-h</a:t>
            </a: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Designed to 75% of code…………590 kW-h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Dimming and Solar Harvesting…442 </a:t>
            </a:r>
            <a:r>
              <a:rPr lang="en-US" sz="2400" dirty="0"/>
              <a:t>kW-h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Reduction of 344 kW-h, or 44% of 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32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Floor Layout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42973" y="1447800"/>
            <a:ext cx="328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Floor Plan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228600" y="1447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350 Mission Plan</a:t>
            </a:r>
          </a:p>
        </p:txBody>
      </p:sp>
      <p:pic>
        <p:nvPicPr>
          <p:cNvPr id="1028" name="Picture 4" descr="Y:\Taxes09\Drawings From AEI\Typical Floor Plan\Typical Office Floor Layout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3110" r="6360" b="4953"/>
          <a:stretch/>
        </p:blipFill>
        <p:spPr bwMode="auto">
          <a:xfrm>
            <a:off x="4343400" y="1938040"/>
            <a:ext cx="3687000" cy="386739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6" y="1965147"/>
            <a:ext cx="3599728" cy="3813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Function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4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5" name="Moon 4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Design  |  Lighting Controls  |  Energy Savings  |  Conclusions</a:t>
              </a:r>
            </a:p>
          </p:txBody>
        </p:sp>
      </p:grpSp>
      <p:pic>
        <p:nvPicPr>
          <p:cNvPr id="2050" name="Picture 2" descr="http://www.socketsite.com/350%20Mission%20Render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1195" r="2258" b="1339"/>
          <a:stretch/>
        </p:blipFill>
        <p:spPr bwMode="auto">
          <a:xfrm>
            <a:off x="257175" y="1447800"/>
            <a:ext cx="2638425" cy="4848316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0" y="1447799"/>
            <a:ext cx="449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30 story mixed-use high-rise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 story lobby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restaurant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retail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25 office floors</a:t>
            </a:r>
          </a:p>
        </p:txBody>
      </p:sp>
    </p:spTree>
    <p:extLst>
      <p:ext uri="{BB962C8B-B14F-4D97-AF65-F5344CB8AC3E}">
        <p14:creationId xmlns:p14="http://schemas.microsoft.com/office/powerpoint/2010/main" val="25413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rajan Pro" pitchFamily="18" charset="0"/>
              </a:rPr>
              <a:t>Daylighting</a:t>
            </a:r>
            <a:r>
              <a:rPr lang="en-US" sz="3600" dirty="0" smtClean="0">
                <a:latin typeface="Trajan Pro" pitchFamily="18" charset="0"/>
              </a:rPr>
              <a:t> Study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1978968"/>
            <a:ext cx="724298" cy="3888432"/>
            <a:chOff x="8051402" y="2436168"/>
            <a:chExt cx="724298" cy="3888432"/>
          </a:xfrm>
        </p:grpSpPr>
        <p:pic>
          <p:nvPicPr>
            <p:cNvPr id="13" name="Picture 3" descr="Y:\Taxes09\Lighting\UDI - our pla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07" t="8208" r="4115" b="8691"/>
            <a:stretch/>
          </p:blipFill>
          <p:spPr bwMode="auto">
            <a:xfrm>
              <a:off x="8051402" y="2466975"/>
              <a:ext cx="324247" cy="378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56599" y="2436168"/>
              <a:ext cx="4191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.75</a:t>
              </a:r>
              <a:endParaRPr lang="en-US" sz="9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56598" y="3121968"/>
              <a:ext cx="4191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.6</a:t>
              </a:r>
              <a:endParaRPr lang="en-US" sz="9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56598" y="3883968"/>
              <a:ext cx="4191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.45</a:t>
              </a:r>
              <a:endParaRPr lang="en-US" sz="9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56598" y="4645968"/>
              <a:ext cx="4191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.3</a:t>
              </a:r>
              <a:endParaRPr lang="en-US" sz="9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56598" y="5407968"/>
              <a:ext cx="4191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.15</a:t>
              </a:r>
              <a:endParaRPr lang="en-US" sz="9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56598" y="6093768"/>
              <a:ext cx="4191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0</a:t>
              </a:r>
              <a:endParaRPr lang="en-US" sz="900" dirty="0"/>
            </a:p>
          </p:txBody>
        </p:sp>
      </p:grpSp>
      <p:pic>
        <p:nvPicPr>
          <p:cNvPr id="25" name="Picture 24" descr="Y:\Taxes09\Lighting\UDI - thei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636200" cy="378301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228600" y="1447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350 Mission Plan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3571" r="6323" b="5904"/>
          <a:stretch/>
        </p:blipFill>
        <p:spPr bwMode="auto">
          <a:xfrm>
            <a:off x="4364800" y="1981200"/>
            <a:ext cx="3636200" cy="37763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542973" y="1447800"/>
            <a:ext cx="328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Floor Plan</a:t>
            </a:r>
          </a:p>
        </p:txBody>
      </p:sp>
    </p:spTree>
    <p:extLst>
      <p:ext uri="{BB962C8B-B14F-4D97-AF65-F5344CB8AC3E}">
        <p14:creationId xmlns:p14="http://schemas.microsoft.com/office/powerpoint/2010/main" val="30676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1828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2093" y="2438400"/>
            <a:ext cx="3130107" cy="3048000"/>
            <a:chOff x="3042093" y="2514600"/>
            <a:chExt cx="3130107" cy="3048000"/>
          </a:xfrm>
        </p:grpSpPr>
        <p:sp>
          <p:nvSpPr>
            <p:cNvPr id="2" name="Oval 1"/>
            <p:cNvSpPr/>
            <p:nvPr/>
          </p:nvSpPr>
          <p:spPr>
            <a:xfrm>
              <a:off x="3042093" y="2514600"/>
              <a:ext cx="3048000" cy="3048000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293" y="2667000"/>
              <a:ext cx="767907" cy="761999"/>
            </a:xfrm>
            <a:prstGeom prst="rect">
              <a:avLst/>
            </a:prstGeom>
          </p:spPr>
        </p:pic>
        <p:pic>
          <p:nvPicPr>
            <p:cNvPr id="8" name="Picture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292" y="4648201"/>
              <a:ext cx="767907" cy="761999"/>
            </a:xfrm>
            <a:prstGeom prst="rect">
              <a:avLst/>
            </a:prstGeom>
          </p:spPr>
        </p:pic>
        <p:pic>
          <p:nvPicPr>
            <p:cNvPr id="9" name="Picture 8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293" y="4648200"/>
              <a:ext cx="767907" cy="761999"/>
            </a:xfrm>
            <a:prstGeom prst="rect">
              <a:avLst/>
            </a:prstGeom>
          </p:spPr>
        </p:pic>
        <p:pic>
          <p:nvPicPr>
            <p:cNvPr id="10" name="Picture 9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292" y="2667000"/>
              <a:ext cx="767907" cy="76199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5" t="16260" r="15869" b="12895"/>
            <a:stretch/>
          </p:blipFill>
          <p:spPr>
            <a:xfrm flipH="1" flipV="1">
              <a:off x="3705223" y="3190871"/>
              <a:ext cx="1699070" cy="1743077"/>
            </a:xfrm>
            <a:prstGeom prst="rect">
              <a:avLst/>
            </a:prstGeom>
          </p:spPr>
        </p:pic>
      </p:grpSp>
      <p:sp>
        <p:nvSpPr>
          <p:cNvPr id="12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rgbClr val="7C86B0"/>
                </a:solidFill>
                <a:hlinkClick r:id="rId3" action="ppaction://hlinksldjump"/>
              </a:rPr>
              <a:t>Introduction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rgbClr val="7C86B0"/>
                </a:solidFill>
                <a:hlinkClick r:id="rId8" action="ppaction://hlinksldjump"/>
              </a:rPr>
              <a:t>Net</a:t>
            </a:r>
            <a:r>
              <a:rPr lang="en-US" sz="1200" dirty="0" smtClean="0">
                <a:solidFill>
                  <a:schemeClr val="tx1"/>
                </a:solidFill>
                <a:hlinkClick r:id="rId8" action="ppaction://hlinksldjump"/>
              </a:rPr>
              <a:t>  </a:t>
            </a:r>
            <a:r>
              <a:rPr lang="en-US" sz="1200" dirty="0" smtClean="0">
                <a:solidFill>
                  <a:srgbClr val="7C86B0"/>
                </a:solidFill>
                <a:hlinkClick r:id="rId8" action="ppaction://hlinksldjump"/>
              </a:rPr>
              <a:t>Zero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  <a:hlinkClick r:id="rId8" action="ppaction://hlinksldjump"/>
              </a:rPr>
              <a:t>Floor</a:t>
            </a:r>
            <a:r>
              <a:rPr lang="en-US" sz="1200" dirty="0" smtClean="0">
                <a:solidFill>
                  <a:srgbClr val="7C86B0"/>
                </a:solidFill>
                <a:hlinkClick r:id="rId8" action="ppaction://hlinksldjump"/>
              </a:rPr>
              <a:t> System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rgbClr val="7C86B0"/>
                </a:solidFill>
                <a:hlinkClick r:id="rId9" action="ppaction://hlinksldjump"/>
              </a:rPr>
              <a:t>Façade System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  <a:hlinkClick r:id="" action="ppaction://noaction"/>
              </a:rPr>
              <a:t>Core</a:t>
            </a:r>
            <a:endParaRPr lang="en-US" sz="1200" dirty="0">
              <a:solidFill>
                <a:srgbClr val="7C8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84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67013"/>
            <a:ext cx="9372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Tower at PNC Plaza</a:t>
            </a:r>
            <a:r>
              <a:rPr lang="en-US" sz="1400" dirty="0" smtClean="0"/>
              <a:t>: www.toweratpncplaza.com </a:t>
            </a:r>
          </a:p>
          <a:p>
            <a:r>
              <a:rPr lang="en-US" sz="1400" b="1" dirty="0" err="1" smtClean="0"/>
              <a:t>ITcon</a:t>
            </a:r>
            <a:r>
              <a:rPr lang="en-US" sz="1400" b="1" dirty="0" smtClean="0"/>
              <a:t> Journals: </a:t>
            </a:r>
            <a:r>
              <a:rPr lang="en-US" sz="1400" dirty="0" smtClean="0"/>
              <a:t>www.itcon.org</a:t>
            </a:r>
          </a:p>
          <a:p>
            <a:r>
              <a:rPr lang="en-US" sz="1400" b="1" dirty="0" smtClean="0"/>
              <a:t>ASCE Journals: </a:t>
            </a:r>
            <a:r>
              <a:rPr lang="en-US" sz="1400" dirty="0" smtClean="0"/>
              <a:t>www.asce.org</a:t>
            </a:r>
          </a:p>
          <a:p>
            <a:r>
              <a:rPr lang="en-US" sz="1400" b="1" dirty="0" smtClean="0"/>
              <a:t>Images Found Through Google: </a:t>
            </a:r>
            <a:r>
              <a:rPr lang="en-US" sz="1400" dirty="0" smtClean="0"/>
              <a:t>www.google.com </a:t>
            </a:r>
          </a:p>
          <a:p>
            <a:r>
              <a:rPr lang="en-US" sz="1400" dirty="0"/>
              <a:t>https://law.resource.org/pub/us/code/bsc.ca.gov</a:t>
            </a:r>
            <a:r>
              <a:rPr lang="en-US" sz="1400" dirty="0" smtClean="0"/>
              <a:t>/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www.energy.ca.gov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://apps1.eere.energy.gov/buildings/publications/pdfs/corporate/bt_stateindustry.pdf</a:t>
            </a:r>
          </a:p>
          <a:p>
            <a:r>
              <a:rPr lang="en-US" sz="1400" dirty="0"/>
              <a:t>http://smud.apogee.net/comsuite/content/ces/?</a:t>
            </a:r>
            <a:r>
              <a:rPr lang="en-US" sz="1400" dirty="0" smtClean="0"/>
              <a:t>utilid=s&amp;id=963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www.ppg.com/corporate/ideascapes/sitecollectiondocuments/high-reflectance_coatings_white_paper.pdf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www.denvergov.org/portals/646/documents/chk_lst_elect_hi_rise.pdf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www.glumac.com/articles/Net_Zero_Buildings.html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www.wbdg.org/resources/microturbines.php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www.amlegal.com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://zeb.buildinggreen.com</a:t>
            </a:r>
            <a:r>
              <a:rPr lang="en-US" sz="1400" dirty="0" smtClean="0"/>
              <a:t>/ </a:t>
            </a:r>
          </a:p>
          <a:p>
            <a:r>
              <a:rPr lang="en-US" sz="1400" b="1" dirty="0" smtClean="0"/>
              <a:t>California Building Code: </a:t>
            </a:r>
            <a:r>
              <a:rPr lang="en-US" sz="1400" dirty="0" smtClean="0">
                <a:hlinkClick r:id="rId2"/>
              </a:rPr>
              <a:t>www.bsc.ca.gov</a:t>
            </a:r>
            <a:endParaRPr lang="en-US" sz="1400" dirty="0" smtClean="0"/>
          </a:p>
          <a:p>
            <a:r>
              <a:rPr lang="en-US" sz="1400" b="1" dirty="0"/>
              <a:t>“Buckling restrained braced frames”</a:t>
            </a:r>
          </a:p>
          <a:p>
            <a:r>
              <a:rPr lang="en-US" sz="1400" b="1" dirty="0"/>
              <a:t>Michael D. </a:t>
            </a:r>
            <a:r>
              <a:rPr lang="en-US" sz="1400" b="1" dirty="0" err="1"/>
              <a:t>Engelhardt</a:t>
            </a:r>
            <a:endParaRPr lang="en-US" sz="1400" b="1" dirty="0"/>
          </a:p>
          <a:p>
            <a:r>
              <a:rPr lang="en-US" sz="1400" b="1" dirty="0">
                <a:hlinkClick r:id="rId3"/>
              </a:rPr>
              <a:t>https://engineering.purdue.edu/~</a:t>
            </a:r>
            <a:r>
              <a:rPr lang="en-US" sz="1400" b="1" dirty="0" smtClean="0">
                <a:hlinkClick r:id="rId3"/>
              </a:rPr>
              <a:t>jliu/courses/CE697R/CE697R_BRB_F12.pdf</a:t>
            </a:r>
            <a:endParaRPr lang="en-US" sz="1400" b="1" dirty="0" smtClean="0"/>
          </a:p>
          <a:p>
            <a:r>
              <a:rPr lang="en-US" sz="1400" b="1" dirty="0"/>
              <a:t>“Fluid Viscous Damping as an Alternative to Base Isolation”</a:t>
            </a:r>
          </a:p>
          <a:p>
            <a:r>
              <a:rPr lang="en-US" sz="1400" b="1" dirty="0"/>
              <a:t>Gregg Haskell , David Lee </a:t>
            </a:r>
          </a:p>
          <a:p>
            <a:r>
              <a:rPr lang="en-US" sz="1400" b="1" dirty="0"/>
              <a:t>http://taylordevices.com/fluidviciousdamping.html</a:t>
            </a:r>
          </a:p>
          <a:p>
            <a:r>
              <a:rPr lang="en-US" sz="1400" b="1" dirty="0"/>
              <a:t>The </a:t>
            </a:r>
            <a:r>
              <a:rPr lang="en-US" sz="1400" b="1" dirty="0" err="1"/>
              <a:t>Spectrus</a:t>
            </a:r>
            <a:r>
              <a:rPr lang="en-US" sz="1400" b="1" dirty="0"/>
              <a:t> group</a:t>
            </a:r>
          </a:p>
          <a:p>
            <a:r>
              <a:rPr lang="en-US" sz="1400" b="1" dirty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thespectrusgroup.com/index.html</a:t>
            </a:r>
            <a:endParaRPr lang="en-US" sz="1400" b="1" dirty="0" smtClean="0"/>
          </a:p>
          <a:p>
            <a:r>
              <a:rPr lang="en-US" sz="1400" b="1" dirty="0">
                <a:hlinkClick r:id="rId5"/>
              </a:rPr>
              <a:t>http://</a:t>
            </a:r>
            <a:r>
              <a:rPr lang="en-US" sz="1400" b="1" dirty="0" smtClean="0">
                <a:hlinkClick r:id="rId5"/>
              </a:rPr>
              <a:t>www.efficientproducts.org/reports/plugload/OfficePlugLoadAssessment_ExecutiveSummary.pdf</a:t>
            </a:r>
            <a:endParaRPr lang="en-US" sz="1400" b="1" dirty="0" smtClean="0"/>
          </a:p>
          <a:p>
            <a:r>
              <a:rPr lang="en-US" sz="1400" b="1" dirty="0">
                <a:hlinkClick r:id="rId6"/>
              </a:rPr>
              <a:t>http://</a:t>
            </a:r>
            <a:r>
              <a:rPr lang="en-US" sz="1400" b="1" dirty="0" smtClean="0">
                <a:hlinkClick r:id="rId6"/>
              </a:rPr>
              <a:t>www.toptenusa.org/Top-Ten-Computers/Top-Ten-Laptop-Computers</a:t>
            </a:r>
            <a:r>
              <a:rPr lang="en-US" sz="1400" b="1" dirty="0" smtClean="0"/>
              <a:t> </a:t>
            </a:r>
          </a:p>
          <a:p>
            <a:endParaRPr lang="en-US" sz="1400" b="1" dirty="0" smtClean="0"/>
          </a:p>
          <a:p>
            <a:r>
              <a:rPr lang="en-US" sz="1400" dirty="0">
                <a:hlinkClick r:id="rId7"/>
              </a:rPr>
              <a:t>http://www.asmproducts.com/seismiczones.htm</a:t>
            </a:r>
            <a:endParaRPr lang="en-US" sz="1400" b="1" dirty="0"/>
          </a:p>
          <a:p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54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hlinkClick r:id="rId8"/>
              </a:rPr>
              <a:t>http://www.eia.gov/tools/faqs/faq.cfm?id=667&amp;t=6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41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r="1614" b="1252"/>
          <a:stretch/>
        </p:blipFill>
        <p:spPr bwMode="auto">
          <a:xfrm>
            <a:off x="4505324" y="2286000"/>
            <a:ext cx="4728750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Location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AutoShape 2" descr="ASM's Atlas Seismic Pedest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52400" y="2286000"/>
            <a:ext cx="4648199" cy="4343400"/>
            <a:chOff x="379412" y="1600200"/>
            <a:chExt cx="4402090" cy="42592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r="1"/>
            <a:stretch/>
          </p:blipFill>
          <p:spPr bwMode="auto">
            <a:xfrm>
              <a:off x="379412" y="1600200"/>
              <a:ext cx="4402090" cy="4259263"/>
            </a:xfrm>
            <a:prstGeom prst="rect">
              <a:avLst/>
            </a:prstGeom>
            <a:noFill/>
            <a:ln w="12700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 rot="2053188">
              <a:off x="2148198" y="3254004"/>
              <a:ext cx="533400" cy="453231"/>
            </a:xfrm>
            <a:prstGeom prst="ellipse">
              <a:avLst/>
            </a:prstGeom>
            <a:solidFill>
              <a:srgbClr val="D16349">
                <a:alpha val="25098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" name="AutoShape 4" descr="ASM's Atlas Seismic Pedesta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7" name="Rectangle 1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Design  |  Lighting Controls  |  Energy Savings  |  Conclusions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99309" y="1062335"/>
            <a:ext cx="494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San Francisco Business District</a:t>
            </a:r>
            <a:endParaRPr lang="en-US" sz="2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Design Goal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Design  |  Lighting Controls  |  Energy Savings  |  Conclusions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2173033"/>
            <a:ext cx="91439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Producing Energy</a:t>
            </a: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Reducing Energy use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Continuous operation after a design level earthquake</a:t>
            </a: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Half of code allowed drift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Lighting Design</a:t>
            </a:r>
          </a:p>
          <a:p>
            <a:pPr lvl="1"/>
            <a:r>
              <a:rPr lang="en-US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Lighting Controls</a:t>
            </a: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2135832"/>
            <a:ext cx="91439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Net Zero Design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Structural Integrity</a:t>
            </a: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High Quality for Occupants</a:t>
            </a:r>
          </a:p>
          <a:p>
            <a:pPr lvl="1"/>
            <a:r>
              <a:rPr lang="en-US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6233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Create an iconic building that sets a precedent for </a:t>
            </a:r>
          </a:p>
          <a:p>
            <a:pPr algn="ctr"/>
            <a:r>
              <a:rPr lang="en-US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sustainable architecture in San Francisco</a:t>
            </a:r>
            <a:endParaRPr lang="en-US" sz="2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Design Goal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Design  |  Lighting Controls  |  Energy Savings  |  Conclusions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06233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Create an iconic building that sets a precedent for </a:t>
            </a:r>
          </a:p>
          <a:p>
            <a:pPr algn="ctr"/>
            <a:r>
              <a:rPr lang="en-US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sustainable architecture in San Francisco</a:t>
            </a:r>
            <a:endParaRPr lang="en-US" sz="2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2135832"/>
            <a:ext cx="91439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Net Zero Design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sz="2200" dirty="0" smtClean="0">
                <a:solidFill>
                  <a:srgbClr val="A3B1B1"/>
                </a:solidFill>
              </a:rPr>
              <a:t>Producing Energy</a:t>
            </a: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Reducing Energy use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rgbClr val="737D7D"/>
                </a:solidFill>
              </a:rPr>
              <a:t>Structural Integrity</a:t>
            </a:r>
          </a:p>
          <a:p>
            <a:pPr lvl="1"/>
            <a:r>
              <a:rPr lang="en-US" sz="2200" dirty="0">
                <a:solidFill>
                  <a:srgbClr val="737D7D"/>
                </a:solidFill>
              </a:rPr>
              <a:t>	Continuous operation after a design level earthquake</a:t>
            </a:r>
          </a:p>
          <a:p>
            <a:pPr lvl="1"/>
            <a:r>
              <a:rPr lang="en-US" sz="2200" dirty="0">
                <a:solidFill>
                  <a:srgbClr val="737D7D"/>
                </a:solidFill>
              </a:rPr>
              <a:t>	Half of code allowed drift</a:t>
            </a: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High Quality for Occupants</a:t>
            </a:r>
          </a:p>
          <a:p>
            <a:pPr lvl="1"/>
            <a:r>
              <a:rPr lang="en-US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Lighting Design</a:t>
            </a:r>
          </a:p>
          <a:p>
            <a:pPr lvl="1"/>
            <a:r>
              <a:rPr lang="en-US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Lighting Controls</a:t>
            </a: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49666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Defining Net Zero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9601" y="1452027"/>
            <a:ext cx="79720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 Off-Site </a:t>
            </a:r>
            <a:r>
              <a:rPr lang="en-US" sz="2400" dirty="0"/>
              <a:t>E</a:t>
            </a:r>
            <a:r>
              <a:rPr lang="en-US" sz="2400" dirty="0" smtClean="0"/>
              <a:t>nergy Use (Buy From Renewable Sources)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100% of the energy purchased comes from renewable energy sources, even if the energy is generated off the site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" y="2971800"/>
            <a:ext cx="7972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Zero Net Site Energy Use (Onsite Renewable)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Amount of energy provided by on-site renewable energy sources is equal to the amount of energy used by the building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4724400"/>
            <a:ext cx="79720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Zero Net Source Energy Use (Co-generation)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building generates the same amount of energy that it uses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3" name="Rectangle 12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Design  |  Lighting Controls  |  Energy Savings  |  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Lighting Design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06233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Concept: Use geometry to lead people through</a:t>
            </a:r>
            <a:b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areas of transition and to create places of congregation</a:t>
            </a:r>
            <a:endParaRPr lang="en-US" sz="2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www.units.muohio.edu/partnershipoffice/sites/edu.partnershipoffice/files/Study%20Circle%20Project%2010-18-05%20Tom%20Poetter_edit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 b="6952"/>
          <a:stretch/>
        </p:blipFill>
        <p:spPr bwMode="auto">
          <a:xfrm>
            <a:off x="457200" y="2195931"/>
            <a:ext cx="3048000" cy="17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ttp://www.ics.uci.edu/~eppstein/pix/vvbc/Campfire2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95930"/>
            <a:ext cx="3048000" cy="17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ssets.nydailynews.com/polopoly_fs/1.1265245!/img/httpImage/image.jpg_gen/derivatives/landscape_635/shutterstock-people-walk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6"/>
          <a:stretch/>
        </p:blipFill>
        <p:spPr bwMode="auto">
          <a:xfrm>
            <a:off x="457200" y="4572000"/>
            <a:ext cx="3048000" cy="17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ISEBUUEhQUFRQWFxQXFxYYGBcYFRcVFRcVFhQVGBQXHCYeFxojGRQUHy8gIycpLCwsFR4xNTAqNSYrLCkBCQoKDgwOGg8PGikkHyQpLCksKikpKSwpLCwpLCkpLCksLCwsLCksLCwsLCwsKSwsLCwpKSksLCwsLCkpLCksLP/AABEIAKABOwMBIgACEQEDEQH/xAAcAAACAwADAQAAAAAAAAAAAAAGBwMEBQECCAD/xABDEAABAwIEAgcGAwcCBQUBAAABAgMRAAQFBhIhMUETIlFhcYGRBzKhscHRQuHwFCNSYnKCkhUzU6LC0vFkc5Ojshb/xAAaAQACAwEBAAAAAAAAAAAAAAACAwEEBQAG/8QAKREAAgICAwACAQIHAQAAAAAAAAECEQMhBBIxIkETMlEFFCNhgaHhM//aAAwDAQACEQMRAD8ADHsFS84goMJHmKY2AYfoQndPkKVOF4qsLCVLCQedNbL6QUjrk+lKcJp7eh35MbXmwlaTU6BUbLe1TpRTEIZzFcxXIFcxUkHRQisHHcfDCCraBJredTIoNzhhy3GlJSYJBiiIpGtgGMJuW0rHBQmtS6w1OmfrQDke2fQgBatxynhRy5dHozvyoVJMKUHEEcdvbdCFdI5p8iefjvQDjeN262yltZJ7NEfMmtTP7BLZj9b0tlJKTTVOgOpu4dmBbB6ilx2TA+AorsPak6BHQoPipdAdrfIHvA0TYHl5N4JbWE9okT5iiSXp0m6oKWPas5/wmvIr+9TK9rSwP9lB/uVVE+ylQTP7QAfL7VWV7OyNg8FH+ofQUbnSAUbdI2sKz2/cu6CyykcdlOKMeG1E74SpPAA9uqPmqgFvInRK1KXIHIbfExUV/fhtJQASP5Zj1kVXXITfVFh8Z9ez0bOI5TbfMLdWUTJSHBE8tgK6XmSbFpE6JgczxoOFyQCUKKf7lfeh2/xN4kgurUPE12bHK7TOxZIpU0dcUCS+oJSEJB2AMj1oky5f8Ek70P4NZNuK66wnxMfGrIZ0u6Wzqj1+FV5v6HwX2F2KXJqDAbs9IRNZV3dqKRq2I7ortl5z99xpUPR2TwI84YoptmUneNqBMKvn3HUpCiZO+/zNHGa2mVMwuZjl8KHss4M4lQWnfVtuJjsq2u1fEpLrexpZSSDAKRIHbI9Jo4AEbUC5XaWl0BaYkcQIHzo9SnalwUl+oZmcW/ixSe2YDS2CNyqZ8Bv86XWVExdp/XZTP9sludDR5BUeo/KlrgrRTctnvowEtD1wX3RWupNY+Aq6orcUKkAqqbqB3BlL4CtFgDVwrbtVJI4CiSOQAu5LdJkafjXZnKrrfEp+P2pkoQnsFdH20nsrqRIEMWik1n424Ak0Z3AAmgDOT+lKiDyNRI5LYncdVqeWoDmaqNYktIABUI5SfvVm8dmZrLKqQWqols9S3UeIp35aACEz2UrLfL6OOs90H8qK8FvHGoBcKh3j66ab3TEfikNhlQPA1YCKFcMxdRiTRDbXk1ItlvTX0V8DXBNTZBVu7nSKF8QxJBVpUie08q18WcIBNLLEcyqS4sQJBI50SlR1DCwq2bPu6UHu+01pXlvoRGrVPOPzpd5Rx1ThIURIPwo9SrUjj8aF1+xLv7YEZ4tkhonj3Usr1CN9jPiKZ+crFSmzCkjxpWrTvuQSOwVKOM5TXYD8a1MGx9+1VKNxEaVTp+BFdi3I4fr1qhcMnsoupFsKVe066IjQx/is/wDXUNlnRzUSr3iZ22HkOVCJNcA1zkvDq+0MG6zE+4iBAPaTPwoVurx0rhap8DtVVrECOddnLmTMJ9PyqFCKdoJzlVNlhVwYrLcMmpXVd/z+1dbe3KlgDiTRSlYMVR3NgsJ1EbeI+VTWToSQZMjevr1talQEqgbcD61rYJlxaklxyEoHbEqI5eFIkh0HRPeXjSiCSRIHLtrnDtCXdQVO364VQeCVv6Sep28vKi/AbW3bBPLtP03pWTIscfNjseN5Je6B286dRU4rZI4cT5ARxqnaZhcbXOpQHMAJPwVRPmfEEqZMKhPIDie6gnDMPDyoLiEAc1GPQUziZZ5YXQvlYo45aDnDfaYlK0lQUYPNCBtz3FN7BMxN3DaVNkEET+uykQ1k1AQVm6ZgcuJPhBohydmJqyQElBWZMkKO/fBTtV3JVVWypHfgde0bL71ywA0kKIUDGpI2HHiaXmF5HuS4klKEEEe8r192aY9t7QrZ0adK0953qC0fK3ZQJRPHhPlSo4r2yXk66Rq4ThS0JGop8p+1apTXLI6omvlGlBHDSo3NTN40ykwXEg9lZeJuwmlFjOOOnEmm0q2kfGpTCR6HtrtKhsQa+ecrAwBlekTW2phVSHRRu1bGlr7QniGj6Uyb9uAZNKDPOKoce6ARMiVEmAeIEAV0k2tEJpbYursyapKO/CmLZezlKwFKfHglE/FSvpWun2WWkbuPz4oHw00pQYx5Ii3Ga3RwUav2maXY3dI9aHzanRI+Q+dQi0c46FeMGjcEvQe8hmZYx1S/eUTvzNMLDbyQN6VvszutDig60pSTGncpE8/pTpw+6Zj/AGf/ALFfaiS/Yj8U3uiW3d241KVCrTd01yaH+ZP0qT9pb/4X/MagW016CmMNbHekpjqNNw4J5zXonELpmDLAP9xH0pEe0q5aF0kobCOqZElU77HeoOQPN4mto6kGDRvlPOa3Oqvj4fnQRhj6VqjQpXcBJ9BTDytlPcOFC0J4wZBND2d0Gopq2y9jtsHUGZjupZYwwltcJEU873ErZlolbEgA79JFBDuZsMeVC7M8eIOr6ijV2AxYvXSgIFQKdJG80xs35WadY6ay06UCVIQIMc/MUt3HRyBHnTLARAs711rk18KWxhZsLTpFad+E7VsDL23FXPlUeUXm0v8AXbDgKSIUSAOG+1Hv+qtBJi2YGx7TyqUCKlazzq/ZEJaccOx2SnxPf4SfKvkrCjuTx7R9q2xaIdtEtJSlK0r1dJJlQgggjhzHpR06OsqZVy7+1PpQpR0galRM6Ry7pJApl39sy2jQEwkCAAIAHCBtQrku/wD9PeWHGkuocCUhcSEkExO8gGd9uQogzNj6VphLaEzzTM/Cl/ZJgX2XmVpMSKzrfDVBkpBnRPHsrRQ+vT7qvjVRvEC2HAUglYAE7x302cFJUdGTi7RgYhehSSgnccqYHs+wC2dZBdTrWeZUoR3AA0s7y34xR9kHFC2gExHjvPOj4sFjbQrlTc1YeYjkK1UjZoaogHWvbw3igvDMiOB5XSBKkpOwM8OW1FmIZ30AHQog7bKE+lVLPH1LJMKJO/M8aXzMi8j6M4ULtyJ0ZbbQn/aQJ4kDf51r4aptsBIkeSvtWTb361LlTSikdogT60Q2uLtk726J79X2pePt12Mzde2i+i9THP8AxV9q6m6TP4v8TVhGJpja3R6H7V8rFf8A0zf+P5VAsHsdvk6TAVw5A0oLe2dViXS6F6Qv3ik7U4MbzMEAyw2nwTvWAyVuCZ2O/BP2oG/oZHWwrwrMpQACj4irj2eUpmWyI/mFB6WlAgnSfKfkKr43euhs6W25j/hkmp7UHd+lfOHti0ShpoFXaTsPIcaV+Guu3D5W4tUFRUojtJmKp4uFKdOrjPDh8OVTWqH0CEIHjH3NFtrQLq9jTwfG0agiDAHE8/jR1buApB24d1IPA75w3IC4B2EAAfLjTktCdCeHDvpsFrYnI1egEw/2Xl5IIdieUcK1V+zi5twOjdCwPwkEHyMxTBy9Zo0jrHlW3cWCSPePw+1E6foMZyTsV9niC2lBDqCmOcCPI86KGcUTIiIjaszNVkkJnXEb7nsHdWHht0oqCUHUe6dq511s9Px3Hk4+z00MNm6Bq0hU1VwkrgTWul1VZc+Zukv9mXnwq7RhYmNjSN9odnFzJ4EbeR/OvQ9+dSd6WWd8qB1JUn3kgkceNWccnNXRSaoVmWlOJuEhskTx8Kbn7xLSdbqU9upQHzNLLD7N1CwpJQFCeIJjyqe8TJ/erKz2nUfSrv8ALZEuzWhP5Yt0mbOdrvU0lLbiXFFXuplRjyFc5Pyw6VpKmkRtJKd5rPy/h4ddOl0NoRBWTsInhx40zMIxWwZEftKdhurVP/nyqvOMk9DYyjWwicwsfs2jSOHZt6V55zbldxi4XsNJMiIHHlFei0YtbuICkupIPDf6GhrFsLYWekXuBwntHcOVRLt9Ewivs8+XdoWyATJIB2B58t6h0nsotzSnpLoqZSSOEwACR2b71p5ayuX5DzKtuB07fKijFN1YMm4q6BfKjK1XKQhOrt2nanNZZTQtG7atxyB+1XcrZQZt90J0k8dhPnR227CaRyJTxeKycbUxA5o9nBZClsl4cTpKSR4AhINCGBEF3S6pQ3iJgz6U8PaVmcWlspXFauq2O1R5nuA3P50lsq2Tj1xr0OLEypQEiSZ3PbSuNmnlTk1SDnFRD9rKrASFBS9x2j/trDx+wSzuCT4qHymjwuJSkCFCB/CaFc0aFII3mOyrQAF3GILI6qwn+77CuloFFY1EqBMHiePPcVTbudKoJPkAK1GbxvlM7cT2UadnGXipKFlPIEjcb+dT4bf3AACEKI7Qk/8Aiu92CtwrGxmRvwNbOAZfW9JdQ44n++PgKCU3HZKgpemcb7pRuVE9xIj0rvZY9cWigpCl6Z4KMgjmIUNqNcFyZaISSoqB5iSI7twKHM+s2qEhLQ60zOonx2iKCOVNjXhqNjByvi5ukBRVIUOQA+lELGWEgyC6f7zHoKEPY9iwcZ6JUEoMcBMcqcbFmkpFNyd2rQpRijAYwsjglXqasmxV/DWz0EV1Wj9SaypcvJGVNIPogKxzANaTq2pf4hirlusoiRy4/oU3sYQCkj6mldmG1a1mSkbcyPqasQn3VkrWjKRnMg7zV+9zYvSk9brdnD51jfs7c8lDuI+hrTGGNO6ZGwiADHyFMW/Rsbq0Uk5M/aHukcMFW52TW/8A/wAfbITpJTPeB9BUreGExCiO4GrpwBomVKUT4n70xOhD9As5LV+1BTQ2HdtRywVJSAUqkdxqxYXCGyRyB51rJv0HeaCWaUAOqZSwW5UEjetG8v1x7xrCyr1mwTPDtrcftwRz9TVsSwBzTfSYUSfny7K3Mm9FAhJG3MQSefEzQxngaTxI2PMxPHv7Kv5Ht3VaXDcrKY9wNoA7utANV+TOMYfMtYcmSusHobLDaQKmMVn2rhjiTVjVtWJD5ytD5ebZXuZJisPEWNjNaV0qJNLXNudU9IWmzw2Ud+PYIr0nCwPI0kZ+bJ1TZgY+8lLii2RHaOE84oExC6KlHrE1sYpiWqYED9dtU8sW9u5dJF0sJb4meBPIEjlWt/EJ1FY0VuNH2bKdiw+UqLSVqG2opSTw5SBW5g+FXThSA0uCYJI3Hkd69F5UtLUNDoAgp5aRt8BWjiWENLElABHMCCPOsWSdaey5Cav5eCus8r6Gm+s71CVcOJNdMbxnqBCveIg7x29tFOIYO9+Dccjtv40tMz2rqXZWCOI4SZ8jQ4FJ33LkskYxuFFzAGbXpIIOod/5CjZjo0p6gVSoSiCFJKge1Mz8K1sKx94K0lTi+ySR8TTP5f5WhOTl918kNPDriau4hfhptS1mEJBJPcP18aH8BvTtqSB/fNED5S6jSoBSTEjkYII+Iqvzp9EI4+zzZnPMi726W4pRKASG0/hSjsA+vOm1kfKzLds2SDqUlKldZXFQngDFL+8yP0N50b8hpanAFpiANUtq1EEAEQD2b8qa9jfISAnUnYAbGdq6Di4rqMlf2aTmFMHiJ81VjYrly2UD1E+hrWcvARtUDrkimA2JHNmCJYdMFISeEcvhQ9IB96mtnOwC21SJpRrSUmDxFQSht+x3L5cKn1JKkzCJHZxIJ9NqebAOmAlI8aWns2xlC2G0twkJSnqgQAedMhlffSYZezoKUaAz2i4Prt1nq6gCQRIUCPCvN+IJVqkkmvUmbV/ul+BrzNjDO805Cm6kbPs1xYM3UHiqI8RXo3BcTKkivJli+pDiVJnUCCI40+8i5rS4lI62qNwoQZoZ3WmMSGglRPGuVA1UtrsEbVa17Vi5X8tjkjMxJJjgPX8qV+Y0jpFbCmniCurSxxsguLOrnHpVnjyvRLQGvSFfnW5gBKtttu0Vj3oAXEjjxNb2BtFJBA+dXUtkKVJmhils+EjoyBv2cqrsWzikgreUk8xArUxDFFpT7hPhQ09mmD123EgHkB9aJ+i0bjWEoSdXSqVPGfyq2i6bAiRVDC8fZdEBLnp+VVLrCEKWT19z21zipeg0UML9pNogqSdaQDsdJPyrVc9pVoRsp3/4l/OKUuXXki4SViRv28e3Y0z27m30z+78Ot9Vb015KOjh7bBvMedWlyEpWZBElMDu40TeyjE0uMlJ4pURHYDuKCc93bSykN6JHGAZ9SSKKvZOwpCCoiAT3b1R5su2K3+4yEOsqHGw3tXd5QCZNZyMUSAN65dvwoRNVeNiloKckKTO+f7jUtCRoQFKSEiQSBwUpQ7eyhDCLW4ulEpACR7yuCE+fM93GjT2o4WtKCtsdRWlKiOREwCeQJPqBV1LzYsmuhCUpLaeqkAdYgapA/Fqme8VvQm8bTiVXHt6K/FDoUpEzG01XwLDunuWmuS1AHw4n4UXt5DW4SsrAkk1bwbKn7Nesq1atzPoanLm/I1bDjhcYtj4yrbobaSlAAAAEeFbi1Vi4B7lazh2pQpAvmS5W2lSkE7AmPCkTmDF7xZnpTPZpQDv5U+cwQW1CJkGk0iybcmEgQSCAB2xTYpMFugFTjTyOM1p4NjhK+sY+Na15lFJknYdpmPlWE7hiWlpgg7xU3KL9C+MkMrC8XKlISkKUT8B2wOAph4WRtq40EZRtg0yCU9ZW57Y5Ci61vgeUVifxGUsnhYwRUUX7/A2FmVNpJ5GBWfc2aRwSPICthF2I3NV3oUNqTwotPY3J4ZBYP8ACa5NsY4GtJKK63LiUJKlGAASSeAA3JmtkrUA+Z7I6FHhAJk8BSWbty6/pEq1K4jee0iaJ/aBng3bhbZJSwk+BcI/Ef5eweZ7jX2UZDDbYuXxLix1Eke4g8Cf5jx8IpWbJ+ONhxjbNvJWDJYbAQ2RsJJMk+nOmBZOSN6oragdlQ/t2iq+KX2x0lZDms/u1RJ2OwBJ+FeeMUA3EGZ3HDnvXo+4vwpPKkv7RcPSl0rH45PnVyLKc007BvCXdI9wAdwHzFFWV8RUblImAeQ+vOg7BsGuXlfum1KE8eA/yNNHKfs5W2oOurOvs2gecmal01Qf9xlYNwFbSU1l2DIbT4VDdZst2wdSo8dqx8uJq9FhOzQvWRpMkDjueFI7MObWEvrbbUp0AnrpT1D2wTEx28K08152fvFFpnUGpiBxX6fhqng/suddV0j0to48BrPgDw8TR8VdX8g8kHFWVMDwr9p1OuSEgwlPInjJ7aILHD1zs6IHLTy9a2FYehpAQgQlOw+/ea+sGgDWoqK2yB66CEyrrR3VjXWYLeDPHwotfZRHWihfF8VsGQelUBP8qj8hQNEop2+YU7aEk8uBq4pTpMxxqhg2Z7B50NI1SeB0kD40fM2zGkcKTPLGDphqNiEcyHdoO7KyJ5aD/wBVZt9gbrQJW04nvMR6CvRt0zt7pPlQDn20V0CzogAGSRAirrorqTE3RHl7NrrHVmU8pnahyi/KXs+euyFrBQ1xngpQ7p5d9V8rxqP9TwYr+gwwzMC3UpWVDQdpnmONFdjeJI94GqKMnW7LKW4BCZPHmeNV2WkJVCUCPH8q7DlWRaVESjRtYiNaCnqkEEEHcEHiCOdAl/Yi3aKUoVp1KVpTqIBVxjnHdR3ZrT/CRWgLZpQ66gPGn1ZAjns4rSkpDaknkTPyNWMlYu4/iDXSEbauHhTOxTK+EqUC6pJV2JauXCe790oV3wjBsPaeSWGHgqDCjbKbH+b4n41Kgc8jqg/wSAir7qpGxqrYRp2G3l9KsTUCzLxOAnc+NedsexRVviFyGlKSCvV1THEAn4mvQuPNwknurzFm57VfPH+aPQAV1hJG69mhSkAFSiecqmsVV30jyVKiAsbHsFZgKzzPwFdrcEqAhZMjYRXO2SqR6FwJltaBIHDtP3ogTgTB/i8iRQLkZL60gFpTSQPxTJ8BTEs7VXM15vkOUX1bLsaqyFGDtJMgrPiZHoRX1wqry7Y1Qubc1b4jbaAmQa6p4oErbKFcFCD4Vb6A1UvbZRGwJrXK4is15YRa3SFDe3UtM/y9Yakny3FPnBXRoEREbdlLzNuC3LiSEtKUOyD9Aa3cjWr7VuhtSFp0iIUDtJJjcd9VOVSimxmP0OXFTVVy0CuNTs2iyN6r3Ky3x4eNVYZ8fljqZVusLQE8D6mlfnTBtbnvEDsJo8xTNlulO7ifUUrsYxVD1wVJ4DnVyG/BU2l6FuR8P6HqzImfXjTHYWIpY5RvBIEeY3H3pk2xJA3NWPBN2zRZdBoEzFgAfukpCikEmfLs76NWkVE9g4UsL/EKp531THQZ2wPLlvboGhCQe2Nz4mrd2RBrlu2WBxqC5ZVFZmGVPY2WzAvANRqFgAGo8XQoGYPpWQcQCeJityDtFdp2bl68IpUe0R9MADiT2ijN/GWzt0gnxpZZwxHprgwZSnqg+HGiY3HDZP7PcIL12OxIn12FPhjB2wkUt/ZDlxSkrflSROkREGOPEHtproslRxP/AC/9tZedd57Y1vrpA1iSHiD1gP7lfalTntS0iFOk6vwyrffsPKnFjPUbUozCQVGBvsJ2rztmG/W6+paj7x27hyT4Ctkz0QYPYF59DYE6lCfDn8K9EYUz0baUhPAAfrelX7NcHXJeCCSeqkwYA5wfH5U1rZDu0pI8qyM8vyZev0i3FVElumdXH9fGq7NiBy/XrVh9Lh7K7tMr5mr+GHWIiTtkSbTfhU6dA95S0/0z9KlDav0K6XCSRulR8KcCDeYsVw1H++9f+DalD6ivsn3WHOKUu2Ye4xreWSox2So1VzHgjTiTqZcP90fUV9krDA2mEoKBJMEkn5mqnLyyx47VDYRTYwbjMjNsypxxKwhIJOnrGBuYEiaG3fbVhnJbs9haXWjmHD9dk8O1tf8A+TXmxTZKqng5JZ4vs9oHJBR8Hriecnrtkmy6KD+J1REf26ePjShxvLFwlxTjqmlSZJQsHfw41JhuPvto6NKyEjlCfnpmtzCrB66UnVJQDO52PkBWosKrsyu5tOkcZbyQl9sFcg8vCrmL5ISwApudSeO/GmJg+GBtI2ArjF7AKSaQpb0H10WMl3HSMoUewfKjVpO1A+StLY0RskxR02sRXneTH+qy3H9KPlis+6rTKazbyn8X9VES8Kwrg1zFfRWsJIlIqxapqOKsWtIzfpCj6XEjahrMiQUKHaDRG85AoZxp4QSowO3urAlC8iRZTpCTHs4eKirUIknccuO5qgLfoXS2SFAH3hMeVHGYMYKkkIBSgbDvA/Ee3woPwyyVc3IQNhxUqJgfKa9PGNJWUXLswxydZOKUNO6ecj8ppqWTMJFYeXsPS0gJSIgeZ8aIkGubsJImQnerrYqjNWWl1UzxtBxZbAqu+3NSpXXVw1jy0xyMW9YrOfb2rbuiKxblWxrZ48riKmtgZnO/6FhawBq4J4bE7A+VJkgk07Mw2yXBCwCBOx4TBA+dLG/wBTBS4hSHACCUEiQQZiJ3Hhvxp47FNJUx3+z/AA/oLFlB2VpClf1L6xHlIHlRUDQnljHA8yhZTpJAlMzBoiTdCKq5sexXa22CWIYw6QYaB8V/lSszHlYlxTmgISZMJVISo/EAmnyxgG3WA+FSOZYaUNwB4Afak5+fKD1E6GJfuLfJ+bWUsNtgaClIBQBASR70dxMme+i1nHUrG01q2eVWGZ0JG/HYD5Cuz1oBwqvxuk5Wovf9w56RklUmrKKnbtRUwYrb+isVwo11eeMVb6AV0UyK4kGsTxFxO6UFXdpmazcJzZfKdKTYqSgcFwQPiBR4hgRvQfmD2m2ltrS2hTriZHABuR2rPLw7KzeR3zfDHG2PhUdtmljmYdNq5+0Q2FIUntVuCOqmZUd+Fef9SVLkHnEc9q1MUzDdXzvBalKMAJnySAOXcKJ8v+y1SUh69kRuGZEn/wBxQ4f0jzPKr3Gxw4UKlK2/f+Cpt5H4AmHtlbwTw33py5ZtEpQkCho4NqudWgkTyTtRzhTEAdUirc5NoUvTWRXW5RIrjphXweBpHgRnWHUd8aMbG6BAoVftpO0zWth6SI5+p+VUOTi/I+0fR0H10whUvas+7cqTpu0gek1VuV0OHH0lt7Ibs6ByudVQhVdgutEUS1NbVV112ae40rIviw4vZJePUvM+XhSQ0kkEnXPIgCNPx+VGrj8qqnjWCNXSIVAWAdCuw9h7UnnWU5LFlUmPa7RaFrl7BV4g8pt0qS2hMlSTBPIASCCZ41Ry4G0Yo621PRgqQkkyToOkqJ7zJ86MMuOC0ulNuDQVCFJPdulQPNP8w23pY4Lffs9+FcQHFpM9hJBPjzrThOU5t3qtCHFJaH3h5rVQaE8PzC2Y3FbtviAVwpwJp6qmZNUUPVYYcpWRXEKPpoJrlaK6tmpaxckfkPRRuGqx7liiB1NZl2ir3Fl9C5g/c4aFjefIxWOrJTGrV15/q/Ki1aBUSm60hJkWeGpb2TNa6DtUfQiuwboXGyQpSiuSKi/a4/CfUV0/1H+X4/lWTk42ST8GqSR3eTWbcip3L+eXxP2qo4uTVrjceUHbQMppnyE120V1CgK7wew1eFn2ivkt19J/RH3r5D4HGol4SgIzxi7jaXRq0AFI24iSr4ERv96A8v5fexFzTbtJKUnrvuD92id/7lfyj4caP/aOUqROkhC06VGNpHu7jgftRRlm8ZZtWm2milCUjhAk7ST3k7k0qPIy48fTHHbDcIt22R5eyMxZI6g1uxu6oDV3hIGzae4eZNQY4iEnwrZfxsR7h9RQrj+LApO3xqhixZZZO2S/8h9lVIzre4UlQAAPn+Vbtq8vTJgUK4bjDfSbzt40SM4ilXCfQ/atlyfhXpFhxueNdW7cTX2uamY470qT0Ei9bWIPbWj/AKUhQhQJHYSqPSaq296hPEK9Pzq4jF2+xXoPvWNkx5Zy+x/ZUdRhbafdSB5VVuGoq/8A6kg8Er9PzqB53VwSfOrHHxzg9oGUk0UAmuQmp9PdX2mtISQ11UKs9F4+hrshn+r0qH4SjDfQqdt/MfWpbcr5pI801uhaRyP6865Nyj+E/D71m5e7f/nY6OvsG8RwwupMmNjBISYns50vMPycq1ulqeYU8yomSka9j2p404X7xsiCCPT6GsW7tWV8Fup/pWpPypvGcovcKBnT+ylh2VbVfWYbgc51JjtkKNaCLFCDAExzFRW2FQf9+4WOxbhUPQitJu3irz2KWj5lNWmRvUYZPYr0P2qUNqngr/E0LWgky+1U6RVFu4jiD8KlF+P4VfD71lzxSb0htkyxVC8RVr9rnglXw+9QPmfwL9KPFjnF3RDaoy1CoyKsOMkcQR4iolIrTEnQIrnTXOnwruGFfwn0Nc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blog.seattlepi.com/thebigblog/files/2011/06/hong_kong_traffic_crosswal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/>
          <a:stretch/>
        </p:blipFill>
        <p:spPr bwMode="auto">
          <a:xfrm>
            <a:off x="5715000" y="4572000"/>
            <a:ext cx="3048000" cy="17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53713"/>
            <a:ext cx="4762500" cy="2219325"/>
          </a:xfrm>
          <a:prstGeom prst="rect">
            <a:avLst/>
          </a:prstGeom>
          <a:noFill/>
          <a:ln>
            <a:noFill/>
          </a:ln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ajan Pro" pitchFamily="18" charset="0"/>
              </a:rPr>
              <a:t>Lobby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rajan Pro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" name="Moon 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Lighting Design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Lighting Controls  |  Energy Savings  |  Conclusions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4134" y="900158"/>
            <a:ext cx="5352708" cy="5276507"/>
            <a:chOff x="224134" y="900158"/>
            <a:chExt cx="5352708" cy="52765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02" y="1251986"/>
              <a:ext cx="4467421" cy="438681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57200" y="5715000"/>
              <a:ext cx="5119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Mission Street</a:t>
              </a:r>
              <a:endPara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2104854" y="3229146"/>
              <a:ext cx="5119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Freemont Street</a:t>
              </a:r>
              <a:endPara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43583" y="1336588"/>
            <a:ext cx="8142505" cy="4237361"/>
            <a:chOff x="943583" y="1336588"/>
            <a:chExt cx="8142505" cy="4237361"/>
          </a:xfrm>
        </p:grpSpPr>
        <p:sp>
          <p:nvSpPr>
            <p:cNvPr id="14" name="Freeform 13"/>
            <p:cNvSpPr/>
            <p:nvPr/>
          </p:nvSpPr>
          <p:spPr>
            <a:xfrm>
              <a:off x="2966936" y="2937753"/>
              <a:ext cx="350196" cy="1225685"/>
            </a:xfrm>
            <a:custGeom>
              <a:avLst/>
              <a:gdLst>
                <a:gd name="connsiteX0" fmla="*/ 0 w 350196"/>
                <a:gd name="connsiteY0" fmla="*/ 0 h 1225685"/>
                <a:gd name="connsiteX1" fmla="*/ 0 w 350196"/>
                <a:gd name="connsiteY1" fmla="*/ 1225685 h 1225685"/>
                <a:gd name="connsiteX2" fmla="*/ 350196 w 350196"/>
                <a:gd name="connsiteY2" fmla="*/ 1225685 h 1225685"/>
                <a:gd name="connsiteX3" fmla="*/ 350196 w 350196"/>
                <a:gd name="connsiteY3" fmla="*/ 0 h 1225685"/>
                <a:gd name="connsiteX4" fmla="*/ 0 w 350196"/>
                <a:gd name="connsiteY4" fmla="*/ 0 h 12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96" h="1225685">
                  <a:moveTo>
                    <a:pt x="0" y="0"/>
                  </a:moveTo>
                  <a:lnTo>
                    <a:pt x="0" y="1225685"/>
                  </a:lnTo>
                  <a:lnTo>
                    <a:pt x="350196" y="1225685"/>
                  </a:lnTo>
                  <a:lnTo>
                    <a:pt x="350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29804"/>
              </a:srgb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38600" y="4662507"/>
              <a:ext cx="762000" cy="900093"/>
            </a:xfrm>
            <a:custGeom>
              <a:avLst/>
              <a:gdLst>
                <a:gd name="connsiteX0" fmla="*/ 0 w 350196"/>
                <a:gd name="connsiteY0" fmla="*/ 0 h 1225685"/>
                <a:gd name="connsiteX1" fmla="*/ 0 w 350196"/>
                <a:gd name="connsiteY1" fmla="*/ 1225685 h 1225685"/>
                <a:gd name="connsiteX2" fmla="*/ 350196 w 350196"/>
                <a:gd name="connsiteY2" fmla="*/ 1225685 h 1225685"/>
                <a:gd name="connsiteX3" fmla="*/ 350196 w 350196"/>
                <a:gd name="connsiteY3" fmla="*/ 0 h 1225685"/>
                <a:gd name="connsiteX4" fmla="*/ 0 w 350196"/>
                <a:gd name="connsiteY4" fmla="*/ 0 h 12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96" h="1225685">
                  <a:moveTo>
                    <a:pt x="0" y="0"/>
                  </a:moveTo>
                  <a:lnTo>
                    <a:pt x="0" y="1225685"/>
                  </a:lnTo>
                  <a:lnTo>
                    <a:pt x="350196" y="1225685"/>
                  </a:lnTo>
                  <a:lnTo>
                    <a:pt x="350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196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43583" y="2898843"/>
              <a:ext cx="3677055" cy="2675106"/>
            </a:xfrm>
            <a:custGeom>
              <a:avLst/>
              <a:gdLst>
                <a:gd name="connsiteX0" fmla="*/ 0 w 3677055"/>
                <a:gd name="connsiteY0" fmla="*/ 0 h 2675106"/>
                <a:gd name="connsiteX1" fmla="*/ 262647 w 3677055"/>
                <a:gd name="connsiteY1" fmla="*/ 0 h 2675106"/>
                <a:gd name="connsiteX2" fmla="*/ 262647 w 3677055"/>
                <a:gd name="connsiteY2" fmla="*/ 428017 h 2675106"/>
                <a:gd name="connsiteX3" fmla="*/ 593387 w 3677055"/>
                <a:gd name="connsiteY3" fmla="*/ 428017 h 2675106"/>
                <a:gd name="connsiteX4" fmla="*/ 350196 w 3677055"/>
                <a:gd name="connsiteY4" fmla="*/ 1040859 h 2675106"/>
                <a:gd name="connsiteX5" fmla="*/ 1060315 w 3677055"/>
                <a:gd name="connsiteY5" fmla="*/ 1040859 h 2675106"/>
                <a:gd name="connsiteX6" fmla="*/ 1060315 w 3677055"/>
                <a:gd name="connsiteY6" fmla="*/ 778212 h 2675106"/>
                <a:gd name="connsiteX7" fmla="*/ 1400783 w 3677055"/>
                <a:gd name="connsiteY7" fmla="*/ 778212 h 2675106"/>
                <a:gd name="connsiteX8" fmla="*/ 1400783 w 3677055"/>
                <a:gd name="connsiteY8" fmla="*/ 1284051 h 2675106"/>
                <a:gd name="connsiteX9" fmla="*/ 3677055 w 3677055"/>
                <a:gd name="connsiteY9" fmla="*/ 1284051 h 2675106"/>
                <a:gd name="connsiteX10" fmla="*/ 3677055 w 3677055"/>
                <a:gd name="connsiteY10" fmla="*/ 1750978 h 2675106"/>
                <a:gd name="connsiteX11" fmla="*/ 3083668 w 3677055"/>
                <a:gd name="connsiteY11" fmla="*/ 1750978 h 2675106"/>
                <a:gd name="connsiteX12" fmla="*/ 3083668 w 3677055"/>
                <a:gd name="connsiteY12" fmla="*/ 2675106 h 2675106"/>
                <a:gd name="connsiteX13" fmla="*/ 9728 w 3677055"/>
                <a:gd name="connsiteY13" fmla="*/ 2675106 h 2675106"/>
                <a:gd name="connsiteX14" fmla="*/ 0 w 3677055"/>
                <a:gd name="connsiteY14" fmla="*/ 0 h 267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7055" h="2675106">
                  <a:moveTo>
                    <a:pt x="0" y="0"/>
                  </a:moveTo>
                  <a:lnTo>
                    <a:pt x="262647" y="0"/>
                  </a:lnTo>
                  <a:lnTo>
                    <a:pt x="262647" y="428017"/>
                  </a:lnTo>
                  <a:lnTo>
                    <a:pt x="593387" y="428017"/>
                  </a:lnTo>
                  <a:lnTo>
                    <a:pt x="350196" y="1040859"/>
                  </a:lnTo>
                  <a:lnTo>
                    <a:pt x="1060315" y="1040859"/>
                  </a:lnTo>
                  <a:lnTo>
                    <a:pt x="1060315" y="778212"/>
                  </a:lnTo>
                  <a:lnTo>
                    <a:pt x="1400783" y="778212"/>
                  </a:lnTo>
                  <a:lnTo>
                    <a:pt x="1400783" y="1284051"/>
                  </a:lnTo>
                  <a:lnTo>
                    <a:pt x="3677055" y="1284051"/>
                  </a:lnTo>
                  <a:lnTo>
                    <a:pt x="3677055" y="1750978"/>
                  </a:lnTo>
                  <a:lnTo>
                    <a:pt x="3083668" y="1750978"/>
                  </a:lnTo>
                  <a:lnTo>
                    <a:pt x="3083668" y="2675106"/>
                  </a:lnTo>
                  <a:lnTo>
                    <a:pt x="9728" y="2675106"/>
                  </a:lnTo>
                  <a:cubicBezTo>
                    <a:pt x="6485" y="1783404"/>
                    <a:pt x="3243" y="891702"/>
                    <a:pt x="0" y="0"/>
                  </a:cubicBezTo>
                  <a:close/>
                </a:path>
              </a:pathLst>
            </a:custGeom>
            <a:solidFill>
              <a:srgbClr val="00B050">
                <a:alpha val="3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210050" y="3848100"/>
              <a:ext cx="1019175" cy="1724025"/>
            </a:xfrm>
            <a:custGeom>
              <a:avLst/>
              <a:gdLst>
                <a:gd name="connsiteX0" fmla="*/ 9525 w 1019175"/>
                <a:gd name="connsiteY0" fmla="*/ 133350 h 1724025"/>
                <a:gd name="connsiteX1" fmla="*/ 0 w 1019175"/>
                <a:gd name="connsiteY1" fmla="*/ 314325 h 1724025"/>
                <a:gd name="connsiteX2" fmla="*/ 409575 w 1019175"/>
                <a:gd name="connsiteY2" fmla="*/ 314325 h 1724025"/>
                <a:gd name="connsiteX3" fmla="*/ 409575 w 1019175"/>
                <a:gd name="connsiteY3" fmla="*/ 809625 h 1724025"/>
                <a:gd name="connsiteX4" fmla="*/ 495300 w 1019175"/>
                <a:gd name="connsiteY4" fmla="*/ 819150 h 1724025"/>
                <a:gd name="connsiteX5" fmla="*/ 495300 w 1019175"/>
                <a:gd name="connsiteY5" fmla="*/ 819150 h 1724025"/>
                <a:gd name="connsiteX6" fmla="*/ 590550 w 1019175"/>
                <a:gd name="connsiteY6" fmla="*/ 819150 h 1724025"/>
                <a:gd name="connsiteX7" fmla="*/ 590550 w 1019175"/>
                <a:gd name="connsiteY7" fmla="*/ 1724025 h 1724025"/>
                <a:gd name="connsiteX8" fmla="*/ 1019175 w 1019175"/>
                <a:gd name="connsiteY8" fmla="*/ 1724025 h 1724025"/>
                <a:gd name="connsiteX9" fmla="*/ 1019175 w 1019175"/>
                <a:gd name="connsiteY9" fmla="*/ 0 h 1724025"/>
                <a:gd name="connsiteX10" fmla="*/ 190500 w 1019175"/>
                <a:gd name="connsiteY10" fmla="*/ 0 h 1724025"/>
                <a:gd name="connsiteX11" fmla="*/ 190500 w 1019175"/>
                <a:gd name="connsiteY11" fmla="*/ 152400 h 1724025"/>
                <a:gd name="connsiteX12" fmla="*/ 9525 w 1019175"/>
                <a:gd name="connsiteY12" fmla="*/ 133350 h 17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9175" h="1724025">
                  <a:moveTo>
                    <a:pt x="9525" y="133350"/>
                  </a:moveTo>
                  <a:lnTo>
                    <a:pt x="0" y="314325"/>
                  </a:lnTo>
                  <a:lnTo>
                    <a:pt x="409575" y="314325"/>
                  </a:lnTo>
                  <a:lnTo>
                    <a:pt x="409575" y="809625"/>
                  </a:lnTo>
                  <a:lnTo>
                    <a:pt x="495300" y="819150"/>
                  </a:lnTo>
                  <a:lnTo>
                    <a:pt x="495300" y="819150"/>
                  </a:lnTo>
                  <a:lnTo>
                    <a:pt x="590550" y="819150"/>
                  </a:lnTo>
                  <a:lnTo>
                    <a:pt x="590550" y="1724025"/>
                  </a:lnTo>
                  <a:lnTo>
                    <a:pt x="1019175" y="1724025"/>
                  </a:lnTo>
                  <a:lnTo>
                    <a:pt x="1019175" y="0"/>
                  </a:lnTo>
                  <a:lnTo>
                    <a:pt x="190500" y="0"/>
                  </a:lnTo>
                  <a:lnTo>
                    <a:pt x="190500" y="152400"/>
                  </a:lnTo>
                  <a:lnTo>
                    <a:pt x="9525" y="133350"/>
                  </a:lnTo>
                  <a:close/>
                </a:path>
              </a:pathLst>
            </a:custGeom>
            <a:solidFill>
              <a:srgbClr val="161926">
                <a:alpha val="3019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29225" y="1336588"/>
              <a:ext cx="38568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Street Level</a:t>
              </a:r>
            </a:p>
            <a:p>
              <a:pPr lvl="1"/>
              <a:r>
                <a:rPr lang="en-US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Lower Lobby</a:t>
              </a:r>
            </a:p>
            <a:p>
              <a:pPr lvl="1"/>
              <a:r>
                <a:rPr lang="en-US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rgbClr val="81B9F7"/>
                  </a:solidFill>
                </a:rPr>
                <a:t>Retail</a:t>
              </a:r>
            </a:p>
            <a:p>
              <a:pPr lvl="1"/>
              <a:r>
                <a:rPr lang="en-US" sz="2400" dirty="0">
                  <a:solidFill>
                    <a:schemeClr val="bg1"/>
                  </a:solidFill>
                </a:rPr>
                <a:t>	</a:t>
              </a:r>
              <a:r>
                <a:rPr lang="en-US" sz="2400" dirty="0" smtClean="0">
                  <a:solidFill>
                    <a:schemeClr val="bg1"/>
                  </a:solidFill>
                </a:rPr>
                <a:t>Back of House</a:t>
              </a:r>
            </a:p>
            <a:p>
              <a:pPr lvl="1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	Elevator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Lobby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53311" y="1319842"/>
            <a:ext cx="8129310" cy="4226053"/>
            <a:chOff x="953311" y="1319842"/>
            <a:chExt cx="8129310" cy="4226053"/>
          </a:xfrm>
        </p:grpSpPr>
        <p:sp>
          <p:nvSpPr>
            <p:cNvPr id="10" name="Freeform 9"/>
            <p:cNvSpPr/>
            <p:nvPr/>
          </p:nvSpPr>
          <p:spPr>
            <a:xfrm>
              <a:off x="2337758" y="1319842"/>
              <a:ext cx="2855344" cy="2663990"/>
            </a:xfrm>
            <a:custGeom>
              <a:avLst/>
              <a:gdLst>
                <a:gd name="connsiteX0" fmla="*/ 0 w 2855344"/>
                <a:gd name="connsiteY0" fmla="*/ 0 h 2829464"/>
                <a:gd name="connsiteX1" fmla="*/ 0 w 2855344"/>
                <a:gd name="connsiteY1" fmla="*/ 1380226 h 2829464"/>
                <a:gd name="connsiteX2" fmla="*/ 1802921 w 2855344"/>
                <a:gd name="connsiteY2" fmla="*/ 1380226 h 2829464"/>
                <a:gd name="connsiteX3" fmla="*/ 1802921 w 2855344"/>
                <a:gd name="connsiteY3" fmla="*/ 2648309 h 2829464"/>
                <a:gd name="connsiteX4" fmla="*/ 1871933 w 2855344"/>
                <a:gd name="connsiteY4" fmla="*/ 2648309 h 2829464"/>
                <a:gd name="connsiteX5" fmla="*/ 1871933 w 2855344"/>
                <a:gd name="connsiteY5" fmla="*/ 2829464 h 2829464"/>
                <a:gd name="connsiteX6" fmla="*/ 2855344 w 2855344"/>
                <a:gd name="connsiteY6" fmla="*/ 2829464 h 2829464"/>
                <a:gd name="connsiteX7" fmla="*/ 2855344 w 2855344"/>
                <a:gd name="connsiteY7" fmla="*/ 25879 h 2829464"/>
                <a:gd name="connsiteX8" fmla="*/ 0 w 2855344"/>
                <a:gd name="connsiteY8" fmla="*/ 0 h 2829464"/>
                <a:gd name="connsiteX0" fmla="*/ 0 w 2855344"/>
                <a:gd name="connsiteY0" fmla="*/ 0 h 2829464"/>
                <a:gd name="connsiteX1" fmla="*/ 0 w 2855344"/>
                <a:gd name="connsiteY1" fmla="*/ 1380226 h 2829464"/>
                <a:gd name="connsiteX2" fmla="*/ 1802921 w 2855344"/>
                <a:gd name="connsiteY2" fmla="*/ 1380226 h 2829464"/>
                <a:gd name="connsiteX3" fmla="*/ 1802921 w 2855344"/>
                <a:gd name="connsiteY3" fmla="*/ 2648309 h 2829464"/>
                <a:gd name="connsiteX4" fmla="*/ 1871933 w 2855344"/>
                <a:gd name="connsiteY4" fmla="*/ 2648309 h 2829464"/>
                <a:gd name="connsiteX5" fmla="*/ 2076214 w 2855344"/>
                <a:gd name="connsiteY5" fmla="*/ 2673821 h 2829464"/>
                <a:gd name="connsiteX6" fmla="*/ 2855344 w 2855344"/>
                <a:gd name="connsiteY6" fmla="*/ 2829464 h 2829464"/>
                <a:gd name="connsiteX7" fmla="*/ 2855344 w 2855344"/>
                <a:gd name="connsiteY7" fmla="*/ 25879 h 2829464"/>
                <a:gd name="connsiteX8" fmla="*/ 0 w 2855344"/>
                <a:gd name="connsiteY8" fmla="*/ 0 h 2829464"/>
                <a:gd name="connsiteX0" fmla="*/ 0 w 2855344"/>
                <a:gd name="connsiteY0" fmla="*/ 0 h 2673821"/>
                <a:gd name="connsiteX1" fmla="*/ 0 w 2855344"/>
                <a:gd name="connsiteY1" fmla="*/ 1380226 h 2673821"/>
                <a:gd name="connsiteX2" fmla="*/ 1802921 w 2855344"/>
                <a:gd name="connsiteY2" fmla="*/ 1380226 h 2673821"/>
                <a:gd name="connsiteX3" fmla="*/ 1802921 w 2855344"/>
                <a:gd name="connsiteY3" fmla="*/ 2648309 h 2673821"/>
                <a:gd name="connsiteX4" fmla="*/ 1871933 w 2855344"/>
                <a:gd name="connsiteY4" fmla="*/ 2648309 h 2673821"/>
                <a:gd name="connsiteX5" fmla="*/ 2076214 w 2855344"/>
                <a:gd name="connsiteY5" fmla="*/ 2673821 h 2673821"/>
                <a:gd name="connsiteX6" fmla="*/ 2855344 w 2855344"/>
                <a:gd name="connsiteY6" fmla="*/ 2527906 h 2673821"/>
                <a:gd name="connsiteX7" fmla="*/ 2855344 w 2855344"/>
                <a:gd name="connsiteY7" fmla="*/ 25879 h 2673821"/>
                <a:gd name="connsiteX8" fmla="*/ 0 w 2855344"/>
                <a:gd name="connsiteY8" fmla="*/ 0 h 2673821"/>
                <a:gd name="connsiteX0" fmla="*/ 0 w 2855344"/>
                <a:gd name="connsiteY0" fmla="*/ 0 h 2648309"/>
                <a:gd name="connsiteX1" fmla="*/ 0 w 2855344"/>
                <a:gd name="connsiteY1" fmla="*/ 1380226 h 2648309"/>
                <a:gd name="connsiteX2" fmla="*/ 1802921 w 2855344"/>
                <a:gd name="connsiteY2" fmla="*/ 1380226 h 2648309"/>
                <a:gd name="connsiteX3" fmla="*/ 1802921 w 2855344"/>
                <a:gd name="connsiteY3" fmla="*/ 2648309 h 2648309"/>
                <a:gd name="connsiteX4" fmla="*/ 1871933 w 2855344"/>
                <a:gd name="connsiteY4" fmla="*/ 2648309 h 2648309"/>
                <a:gd name="connsiteX5" fmla="*/ 2095669 w 2855344"/>
                <a:gd name="connsiteY5" fmla="*/ 2537634 h 2648309"/>
                <a:gd name="connsiteX6" fmla="*/ 2855344 w 2855344"/>
                <a:gd name="connsiteY6" fmla="*/ 2527906 h 2648309"/>
                <a:gd name="connsiteX7" fmla="*/ 2855344 w 2855344"/>
                <a:gd name="connsiteY7" fmla="*/ 25879 h 2648309"/>
                <a:gd name="connsiteX8" fmla="*/ 0 w 2855344"/>
                <a:gd name="connsiteY8" fmla="*/ 0 h 2648309"/>
                <a:gd name="connsiteX0" fmla="*/ 0 w 2855344"/>
                <a:gd name="connsiteY0" fmla="*/ 0 h 2648309"/>
                <a:gd name="connsiteX1" fmla="*/ 0 w 2855344"/>
                <a:gd name="connsiteY1" fmla="*/ 1380226 h 2648309"/>
                <a:gd name="connsiteX2" fmla="*/ 1802921 w 2855344"/>
                <a:gd name="connsiteY2" fmla="*/ 1380226 h 2648309"/>
                <a:gd name="connsiteX3" fmla="*/ 1802921 w 2855344"/>
                <a:gd name="connsiteY3" fmla="*/ 2648309 h 2648309"/>
                <a:gd name="connsiteX4" fmla="*/ 2066486 w 2855344"/>
                <a:gd name="connsiteY4" fmla="*/ 2648309 h 2648309"/>
                <a:gd name="connsiteX5" fmla="*/ 2095669 w 2855344"/>
                <a:gd name="connsiteY5" fmla="*/ 2537634 h 2648309"/>
                <a:gd name="connsiteX6" fmla="*/ 2855344 w 2855344"/>
                <a:gd name="connsiteY6" fmla="*/ 2527906 h 2648309"/>
                <a:gd name="connsiteX7" fmla="*/ 2855344 w 2855344"/>
                <a:gd name="connsiteY7" fmla="*/ 25879 h 2648309"/>
                <a:gd name="connsiteX8" fmla="*/ 0 w 2855344"/>
                <a:gd name="connsiteY8" fmla="*/ 0 h 2648309"/>
                <a:gd name="connsiteX0" fmla="*/ 0 w 2855344"/>
                <a:gd name="connsiteY0" fmla="*/ 0 h 2648309"/>
                <a:gd name="connsiteX1" fmla="*/ 0 w 2855344"/>
                <a:gd name="connsiteY1" fmla="*/ 1380226 h 2648309"/>
                <a:gd name="connsiteX2" fmla="*/ 1802921 w 2855344"/>
                <a:gd name="connsiteY2" fmla="*/ 1380226 h 2648309"/>
                <a:gd name="connsiteX3" fmla="*/ 1802921 w 2855344"/>
                <a:gd name="connsiteY3" fmla="*/ 2648309 h 2648309"/>
                <a:gd name="connsiteX4" fmla="*/ 2066486 w 2855344"/>
                <a:gd name="connsiteY4" fmla="*/ 2648309 h 2648309"/>
                <a:gd name="connsiteX5" fmla="*/ 2045662 w 2855344"/>
                <a:gd name="connsiteY5" fmla="*/ 2528109 h 2648309"/>
                <a:gd name="connsiteX6" fmla="*/ 2855344 w 2855344"/>
                <a:gd name="connsiteY6" fmla="*/ 2527906 h 2648309"/>
                <a:gd name="connsiteX7" fmla="*/ 2855344 w 2855344"/>
                <a:gd name="connsiteY7" fmla="*/ 25879 h 2648309"/>
                <a:gd name="connsiteX8" fmla="*/ 0 w 2855344"/>
                <a:gd name="connsiteY8" fmla="*/ 0 h 2648309"/>
                <a:gd name="connsiteX0" fmla="*/ 0 w 2855344"/>
                <a:gd name="connsiteY0" fmla="*/ 0 h 2663994"/>
                <a:gd name="connsiteX1" fmla="*/ 0 w 2855344"/>
                <a:gd name="connsiteY1" fmla="*/ 1380226 h 2663994"/>
                <a:gd name="connsiteX2" fmla="*/ 1802921 w 2855344"/>
                <a:gd name="connsiteY2" fmla="*/ 1380226 h 2663994"/>
                <a:gd name="connsiteX3" fmla="*/ 1802921 w 2855344"/>
                <a:gd name="connsiteY3" fmla="*/ 2648309 h 2663994"/>
                <a:gd name="connsiteX4" fmla="*/ 2038980 w 2855344"/>
                <a:gd name="connsiteY4" fmla="*/ 2663990 h 2663994"/>
                <a:gd name="connsiteX5" fmla="*/ 2066486 w 2855344"/>
                <a:gd name="connsiteY5" fmla="*/ 2648309 h 2663994"/>
                <a:gd name="connsiteX6" fmla="*/ 2045662 w 2855344"/>
                <a:gd name="connsiteY6" fmla="*/ 2528109 h 2663994"/>
                <a:gd name="connsiteX7" fmla="*/ 2855344 w 2855344"/>
                <a:gd name="connsiteY7" fmla="*/ 2527906 h 2663994"/>
                <a:gd name="connsiteX8" fmla="*/ 2855344 w 2855344"/>
                <a:gd name="connsiteY8" fmla="*/ 25879 h 2663994"/>
                <a:gd name="connsiteX9" fmla="*/ 0 w 2855344"/>
                <a:gd name="connsiteY9" fmla="*/ 0 h 2663994"/>
                <a:gd name="connsiteX0" fmla="*/ 0 w 2855344"/>
                <a:gd name="connsiteY0" fmla="*/ 0 h 2663994"/>
                <a:gd name="connsiteX1" fmla="*/ 0 w 2855344"/>
                <a:gd name="connsiteY1" fmla="*/ 1380226 h 2663994"/>
                <a:gd name="connsiteX2" fmla="*/ 1802921 w 2855344"/>
                <a:gd name="connsiteY2" fmla="*/ 1380226 h 2663994"/>
                <a:gd name="connsiteX3" fmla="*/ 1802921 w 2855344"/>
                <a:gd name="connsiteY3" fmla="*/ 2648309 h 2663994"/>
                <a:gd name="connsiteX4" fmla="*/ 2038980 w 2855344"/>
                <a:gd name="connsiteY4" fmla="*/ 2663990 h 2663994"/>
                <a:gd name="connsiteX5" fmla="*/ 2042673 w 2855344"/>
                <a:gd name="connsiteY5" fmla="*/ 2655453 h 2663994"/>
                <a:gd name="connsiteX6" fmla="*/ 2045662 w 2855344"/>
                <a:gd name="connsiteY6" fmla="*/ 2528109 h 2663994"/>
                <a:gd name="connsiteX7" fmla="*/ 2855344 w 2855344"/>
                <a:gd name="connsiteY7" fmla="*/ 2527906 h 2663994"/>
                <a:gd name="connsiteX8" fmla="*/ 2855344 w 2855344"/>
                <a:gd name="connsiteY8" fmla="*/ 25879 h 2663994"/>
                <a:gd name="connsiteX9" fmla="*/ 0 w 2855344"/>
                <a:gd name="connsiteY9" fmla="*/ 0 h 2663994"/>
                <a:gd name="connsiteX0" fmla="*/ 0 w 2855344"/>
                <a:gd name="connsiteY0" fmla="*/ 0 h 2663990"/>
                <a:gd name="connsiteX1" fmla="*/ 0 w 2855344"/>
                <a:gd name="connsiteY1" fmla="*/ 1380226 h 2663990"/>
                <a:gd name="connsiteX2" fmla="*/ 1802921 w 2855344"/>
                <a:gd name="connsiteY2" fmla="*/ 1380226 h 2663990"/>
                <a:gd name="connsiteX3" fmla="*/ 1805303 w 2855344"/>
                <a:gd name="connsiteY3" fmla="*/ 2662597 h 2663990"/>
                <a:gd name="connsiteX4" fmla="*/ 2038980 w 2855344"/>
                <a:gd name="connsiteY4" fmla="*/ 2663990 h 2663990"/>
                <a:gd name="connsiteX5" fmla="*/ 2042673 w 2855344"/>
                <a:gd name="connsiteY5" fmla="*/ 2655453 h 2663990"/>
                <a:gd name="connsiteX6" fmla="*/ 2045662 w 2855344"/>
                <a:gd name="connsiteY6" fmla="*/ 2528109 h 2663990"/>
                <a:gd name="connsiteX7" fmla="*/ 2855344 w 2855344"/>
                <a:gd name="connsiteY7" fmla="*/ 2527906 h 2663990"/>
                <a:gd name="connsiteX8" fmla="*/ 2855344 w 2855344"/>
                <a:gd name="connsiteY8" fmla="*/ 25879 h 2663990"/>
                <a:gd name="connsiteX9" fmla="*/ 0 w 2855344"/>
                <a:gd name="connsiteY9" fmla="*/ 0 h 26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5344" h="2663990">
                  <a:moveTo>
                    <a:pt x="0" y="0"/>
                  </a:moveTo>
                  <a:lnTo>
                    <a:pt x="0" y="1380226"/>
                  </a:lnTo>
                  <a:lnTo>
                    <a:pt x="1802921" y="1380226"/>
                  </a:lnTo>
                  <a:lnTo>
                    <a:pt x="1805303" y="2662597"/>
                  </a:lnTo>
                  <a:lnTo>
                    <a:pt x="2038980" y="2663990"/>
                  </a:lnTo>
                  <a:lnTo>
                    <a:pt x="2042673" y="2655453"/>
                  </a:lnTo>
                  <a:cubicBezTo>
                    <a:pt x="2043669" y="2613005"/>
                    <a:pt x="2044666" y="2570557"/>
                    <a:pt x="2045662" y="2528109"/>
                  </a:cubicBezTo>
                  <a:lnTo>
                    <a:pt x="2855344" y="2527906"/>
                  </a:lnTo>
                  <a:lnTo>
                    <a:pt x="2855344" y="25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53311" y="1546698"/>
              <a:ext cx="1371600" cy="1750979"/>
            </a:xfrm>
            <a:custGeom>
              <a:avLst/>
              <a:gdLst>
                <a:gd name="connsiteX0" fmla="*/ 1371600 w 1371600"/>
                <a:gd name="connsiteY0" fmla="*/ 175098 h 1750979"/>
                <a:gd name="connsiteX1" fmla="*/ 1128408 w 1371600"/>
                <a:gd name="connsiteY1" fmla="*/ 175098 h 1750979"/>
                <a:gd name="connsiteX2" fmla="*/ 1128408 w 1371600"/>
                <a:gd name="connsiteY2" fmla="*/ 0 h 1750979"/>
                <a:gd name="connsiteX3" fmla="*/ 0 w 1371600"/>
                <a:gd name="connsiteY3" fmla="*/ 0 h 1750979"/>
                <a:gd name="connsiteX4" fmla="*/ 0 w 1371600"/>
                <a:gd name="connsiteY4" fmla="*/ 1352145 h 1750979"/>
                <a:gd name="connsiteX5" fmla="*/ 272374 w 1371600"/>
                <a:gd name="connsiteY5" fmla="*/ 1352145 h 1750979"/>
                <a:gd name="connsiteX6" fmla="*/ 272374 w 1371600"/>
                <a:gd name="connsiteY6" fmla="*/ 1167319 h 1750979"/>
                <a:gd name="connsiteX7" fmla="*/ 1031132 w 1371600"/>
                <a:gd name="connsiteY7" fmla="*/ 1167319 h 1750979"/>
                <a:gd name="connsiteX8" fmla="*/ 1031132 w 1371600"/>
                <a:gd name="connsiteY8" fmla="*/ 1750979 h 1750979"/>
                <a:gd name="connsiteX9" fmla="*/ 1371600 w 1371600"/>
                <a:gd name="connsiteY9" fmla="*/ 1750979 h 1750979"/>
                <a:gd name="connsiteX10" fmla="*/ 1371600 w 1371600"/>
                <a:gd name="connsiteY10" fmla="*/ 175098 h 175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600" h="1750979">
                  <a:moveTo>
                    <a:pt x="1371600" y="175098"/>
                  </a:moveTo>
                  <a:lnTo>
                    <a:pt x="1128408" y="175098"/>
                  </a:lnTo>
                  <a:lnTo>
                    <a:pt x="1128408" y="0"/>
                  </a:lnTo>
                  <a:lnTo>
                    <a:pt x="0" y="0"/>
                  </a:lnTo>
                  <a:lnTo>
                    <a:pt x="0" y="1352145"/>
                  </a:lnTo>
                  <a:lnTo>
                    <a:pt x="272374" y="1352145"/>
                  </a:lnTo>
                  <a:lnTo>
                    <a:pt x="272374" y="1167319"/>
                  </a:lnTo>
                  <a:lnTo>
                    <a:pt x="1031132" y="1167319"/>
                  </a:lnTo>
                  <a:lnTo>
                    <a:pt x="1031132" y="1750979"/>
                  </a:lnTo>
                  <a:lnTo>
                    <a:pt x="1371600" y="1750979"/>
                  </a:lnTo>
                  <a:lnTo>
                    <a:pt x="1371600" y="175098"/>
                  </a:lnTo>
                  <a:close/>
                </a:path>
              </a:pathLst>
            </a:custGeom>
            <a:solidFill>
              <a:srgbClr val="EEE913">
                <a:alpha val="29804"/>
              </a:srgb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5758" y="3976235"/>
              <a:ext cx="38568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Second Level</a:t>
              </a:r>
            </a:p>
            <a:p>
              <a:pPr lvl="1"/>
              <a:r>
                <a:rPr lang="en-US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Upper Lobby</a:t>
              </a:r>
            </a:p>
            <a:p>
              <a:pPr lvl="1"/>
              <a:r>
                <a:rPr lang="en-US" sz="2400" dirty="0">
                  <a:solidFill>
                    <a:srgbClr val="FF2D2D"/>
                  </a:solidFill>
                </a:rPr>
                <a:t>	</a:t>
              </a:r>
              <a:r>
                <a:rPr lang="en-US" sz="2400" dirty="0" smtClean="0">
                  <a:solidFill>
                    <a:srgbClr val="FF2D2D"/>
                  </a:solidFill>
                </a:rPr>
                <a:t>Restaurant</a:t>
              </a:r>
            </a:p>
            <a:p>
              <a:pPr lvl="1"/>
              <a:r>
                <a:rPr lang="en-US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Elevator Lobby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15956" y="2714017"/>
            <a:ext cx="7866666" cy="1215957"/>
            <a:chOff x="1215956" y="2714017"/>
            <a:chExt cx="7866666" cy="1215957"/>
          </a:xfrm>
        </p:grpSpPr>
        <p:sp>
          <p:nvSpPr>
            <p:cNvPr id="13" name="Freeform 12"/>
            <p:cNvSpPr/>
            <p:nvPr/>
          </p:nvSpPr>
          <p:spPr>
            <a:xfrm>
              <a:off x="1215956" y="2714017"/>
              <a:ext cx="765243" cy="1215957"/>
            </a:xfrm>
            <a:custGeom>
              <a:avLst/>
              <a:gdLst>
                <a:gd name="connsiteX0" fmla="*/ 0 w 710120"/>
                <a:gd name="connsiteY0" fmla="*/ 0 h 1215957"/>
                <a:gd name="connsiteX1" fmla="*/ 0 w 710120"/>
                <a:gd name="connsiteY1" fmla="*/ 593387 h 1215957"/>
                <a:gd name="connsiteX2" fmla="*/ 321013 w 710120"/>
                <a:gd name="connsiteY2" fmla="*/ 593387 h 1215957"/>
                <a:gd name="connsiteX3" fmla="*/ 87549 w 710120"/>
                <a:gd name="connsiteY3" fmla="*/ 1215957 h 1215957"/>
                <a:gd name="connsiteX4" fmla="*/ 710120 w 710120"/>
                <a:gd name="connsiteY4" fmla="*/ 1215957 h 1215957"/>
                <a:gd name="connsiteX5" fmla="*/ 710120 w 710120"/>
                <a:gd name="connsiteY5" fmla="*/ 29183 h 1215957"/>
                <a:gd name="connsiteX6" fmla="*/ 0 w 710120"/>
                <a:gd name="connsiteY6" fmla="*/ 0 h 12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120" h="1215957">
                  <a:moveTo>
                    <a:pt x="0" y="0"/>
                  </a:moveTo>
                  <a:lnTo>
                    <a:pt x="0" y="593387"/>
                  </a:lnTo>
                  <a:lnTo>
                    <a:pt x="321013" y="593387"/>
                  </a:lnTo>
                  <a:lnTo>
                    <a:pt x="87549" y="1215957"/>
                  </a:lnTo>
                  <a:lnTo>
                    <a:pt x="710120" y="1215957"/>
                  </a:lnTo>
                  <a:lnTo>
                    <a:pt x="710120" y="29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25759" y="3352800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AC75D5"/>
                  </a:solidFill>
                </a:rPr>
                <a:t>Staircase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7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1066</Words>
  <Application>Microsoft Office PowerPoint</Application>
  <PresentationFormat>On-screen Show (4:3)</PresentationFormat>
  <Paragraphs>402</Paragraphs>
  <Slides>32</Slides>
  <Notes>8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 Apollo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</dc:title>
  <dc:creator>PSUAE</dc:creator>
  <cp:lastModifiedBy>PSUAE</cp:lastModifiedBy>
  <cp:revision>403</cp:revision>
  <dcterms:created xsi:type="dcterms:W3CDTF">2013-09-02T13:34:35Z</dcterms:created>
  <dcterms:modified xsi:type="dcterms:W3CDTF">2014-04-30T03:49:27Z</dcterms:modified>
</cp:coreProperties>
</file>