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44"/>
  </p:notesMasterIdLst>
  <p:sldIdLst>
    <p:sldId id="365" r:id="rId2"/>
    <p:sldId id="257" r:id="rId3"/>
    <p:sldId id="275" r:id="rId4"/>
    <p:sldId id="267" r:id="rId5"/>
    <p:sldId id="281" r:id="rId6"/>
    <p:sldId id="277" r:id="rId7"/>
    <p:sldId id="323" r:id="rId8"/>
    <p:sldId id="299" r:id="rId9"/>
    <p:sldId id="362" r:id="rId10"/>
    <p:sldId id="312" r:id="rId11"/>
    <p:sldId id="364" r:id="rId12"/>
    <p:sldId id="278" r:id="rId13"/>
    <p:sldId id="279" r:id="rId14"/>
    <p:sldId id="325" r:id="rId15"/>
    <p:sldId id="326" r:id="rId16"/>
    <p:sldId id="283" r:id="rId17"/>
    <p:sldId id="284" r:id="rId18"/>
    <p:sldId id="285" r:id="rId19"/>
    <p:sldId id="328" r:id="rId20"/>
    <p:sldId id="329" r:id="rId21"/>
    <p:sldId id="331" r:id="rId22"/>
    <p:sldId id="356" r:id="rId23"/>
    <p:sldId id="357" r:id="rId24"/>
    <p:sldId id="340" r:id="rId25"/>
    <p:sldId id="358" r:id="rId26"/>
    <p:sldId id="359" r:id="rId27"/>
    <p:sldId id="287" r:id="rId28"/>
    <p:sldId id="288" r:id="rId29"/>
    <p:sldId id="290" r:id="rId30"/>
    <p:sldId id="317" r:id="rId31"/>
    <p:sldId id="318" r:id="rId32"/>
    <p:sldId id="307" r:id="rId33"/>
    <p:sldId id="349" r:id="rId34"/>
    <p:sldId id="366" r:id="rId35"/>
    <p:sldId id="293" r:id="rId36"/>
    <p:sldId id="294" r:id="rId37"/>
    <p:sldId id="361" r:id="rId38"/>
    <p:sldId id="351" r:id="rId39"/>
    <p:sldId id="353" r:id="rId40"/>
    <p:sldId id="354" r:id="rId41"/>
    <p:sldId id="355" r:id="rId42"/>
    <p:sldId id="360" r:id="rId43"/>
  </p:sldIdLst>
  <p:sldSz cx="36576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ject Information" id="{6800A96B-FE1C-4047-AE30-B2E702BCDEEF}">
          <p14:sldIdLst>
            <p14:sldId id="365"/>
            <p14:sldId id="257"/>
            <p14:sldId id="275"/>
          </p14:sldIdLst>
        </p14:section>
        <p14:section name="Analysis 1: Stormwater" id="{01A1E705-867A-43D4-99FF-D8DB3060CEBA}">
          <p14:sldIdLst>
            <p14:sldId id="267"/>
            <p14:sldId id="281"/>
            <p14:sldId id="277"/>
            <p14:sldId id="323"/>
            <p14:sldId id="299"/>
            <p14:sldId id="362"/>
            <p14:sldId id="312"/>
            <p14:sldId id="364"/>
          </p14:sldIdLst>
        </p14:section>
        <p14:section name="Analysis 2: Excavation" id="{73C64A2B-68BE-49C7-968E-8CED11EAAE3F}">
          <p14:sldIdLst>
            <p14:sldId id="278"/>
            <p14:sldId id="279"/>
            <p14:sldId id="325"/>
            <p14:sldId id="326"/>
          </p14:sldIdLst>
        </p14:section>
        <p14:section name="Analysis 3: Facade Retention" id="{CDF17B1F-8167-44A7-A120-5E9A0A6897C6}">
          <p14:sldIdLst>
            <p14:sldId id="283"/>
            <p14:sldId id="284"/>
            <p14:sldId id="285"/>
            <p14:sldId id="328"/>
            <p14:sldId id="329"/>
            <p14:sldId id="331"/>
            <p14:sldId id="356"/>
            <p14:sldId id="357"/>
            <p14:sldId id="340"/>
            <p14:sldId id="358"/>
            <p14:sldId id="359"/>
          </p14:sldIdLst>
        </p14:section>
        <p14:section name="Analysis 4: Schedule" id="{E5ED8A21-6BA7-4E25-86D8-4CA5C069FF45}">
          <p14:sldIdLst>
            <p14:sldId id="287"/>
            <p14:sldId id="288"/>
            <p14:sldId id="290"/>
            <p14:sldId id="317"/>
            <p14:sldId id="318"/>
            <p14:sldId id="307"/>
            <p14:sldId id="349"/>
          </p14:sldIdLst>
        </p14:section>
        <p14:section name="Conclusion" id="{D1D53E39-02AB-4E1A-92F6-A6D5F94EC5CA}">
          <p14:sldIdLst>
            <p14:sldId id="366"/>
            <p14:sldId id="293"/>
            <p14:sldId id="294"/>
          </p14:sldIdLst>
        </p14:section>
        <p14:section name="Appendix" id="{AA72DB99-A79A-4D54-AC92-8B2932D3D7E6}">
          <p14:sldIdLst>
            <p14:sldId id="361"/>
            <p14:sldId id="351"/>
            <p14:sldId id="353"/>
            <p14:sldId id="354"/>
            <p14:sldId id="355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20" userDrawn="1">
          <p15:clr>
            <a:srgbClr val="A4A3A4"/>
          </p15:clr>
        </p15:guide>
        <p15:guide id="2" pos="15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7BA946"/>
    <a:srgbClr val="284C94"/>
    <a:srgbClr val="1A3260"/>
    <a:srgbClr val="3360BB"/>
    <a:srgbClr val="CCCDD2"/>
    <a:srgbClr val="E7E8EA"/>
    <a:srgbClr val="2A5FD6"/>
    <a:srgbClr val="0066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1" autoAdjust="0"/>
    <p:restoredTop sz="81129" autoAdjust="0"/>
  </p:normalViewPr>
  <p:slideViewPr>
    <p:cSldViewPr>
      <p:cViewPr varScale="1">
        <p:scale>
          <a:sx n="26" d="100"/>
          <a:sy n="26" d="100"/>
        </p:scale>
        <p:origin x="240" y="582"/>
      </p:cViewPr>
      <p:guideLst>
        <p:guide orient="horz" pos="1320"/>
        <p:guide pos="15360"/>
      </p:guideLst>
    </p:cSldViewPr>
  </p:slideViewPr>
  <p:outlineViewPr>
    <p:cViewPr>
      <p:scale>
        <a:sx n="33" d="100"/>
        <a:sy n="33" d="100"/>
      </p:scale>
      <p:origin x="0" y="-101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204" y="84"/>
      </p:cViewPr>
      <p:guideLst>
        <p:guide orient="horz" pos="2880"/>
        <p:guide pos="2160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F4EB3-BDE7-42F0-9334-ABA14FC3382A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734A0B51-FA03-40DF-8CBE-2D7FF93C14C8}">
      <dgm:prSet phldrT="[Text]" custT="1"/>
      <dgm:spPr/>
      <dgm:t>
        <a:bodyPr/>
        <a:lstStyle/>
        <a:p>
          <a:pPr algn="ctr"/>
          <a:r>
            <a:rPr lang="en-US" sz="2400" dirty="0"/>
            <a:t>2-21-2014</a:t>
          </a:r>
          <a:endParaRPr lang="en-US" sz="2400" b="1" dirty="0"/>
        </a:p>
        <a:p>
          <a:pPr algn="ctr"/>
          <a:r>
            <a:rPr lang="en-US" sz="2400" b="1" dirty="0"/>
            <a:t>Public Space Finishes Completed</a:t>
          </a:r>
          <a:endParaRPr lang="en-US" sz="2400" dirty="0"/>
        </a:p>
      </dgm:t>
    </dgm:pt>
    <dgm:pt modelId="{B149D85B-7974-4C22-81E3-5173FFE575E5}" type="parTrans" cxnId="{235E2767-F89D-485F-9770-B27B35520276}">
      <dgm:prSet/>
      <dgm:spPr/>
      <dgm:t>
        <a:bodyPr/>
        <a:lstStyle/>
        <a:p>
          <a:pPr algn="ctr"/>
          <a:endParaRPr lang="en-US"/>
        </a:p>
      </dgm:t>
    </dgm:pt>
    <dgm:pt modelId="{26AF4F00-8332-465E-9837-F770BB688472}" type="sibTrans" cxnId="{235E2767-F89D-485F-9770-B27B35520276}">
      <dgm:prSet/>
      <dgm:spPr/>
      <dgm:t>
        <a:bodyPr/>
        <a:lstStyle/>
        <a:p>
          <a:pPr algn="ctr"/>
          <a:endParaRPr lang="en-US"/>
        </a:p>
      </dgm:t>
    </dgm:pt>
    <dgm:pt modelId="{454DAFA2-0E3C-4D2F-B2C9-4D5A61370A9A}">
      <dgm:prSet phldrT="[Text]" custT="1"/>
      <dgm:spPr/>
      <dgm:t>
        <a:bodyPr/>
        <a:lstStyle/>
        <a:p>
          <a:pPr algn="ctr"/>
          <a:r>
            <a:rPr lang="en-US" sz="2400" dirty="0"/>
            <a:t>3-28-2014</a:t>
          </a:r>
          <a:endParaRPr lang="en-US" sz="2400" b="1" dirty="0"/>
        </a:p>
        <a:p>
          <a:pPr algn="ctr"/>
          <a:r>
            <a:rPr lang="en-US" sz="2400" b="1" dirty="0"/>
            <a:t>Cx &amp; Testing Complete</a:t>
          </a:r>
        </a:p>
        <a:p>
          <a:pPr algn="ctr"/>
          <a:r>
            <a:rPr lang="en-US" sz="2400" b="1" dirty="0"/>
            <a:t>Substantial Completion</a:t>
          </a:r>
          <a:endParaRPr lang="en-US" sz="2400" dirty="0"/>
        </a:p>
      </dgm:t>
    </dgm:pt>
    <dgm:pt modelId="{CD79C18B-D38F-4467-9322-80431CB15447}" type="parTrans" cxnId="{BF900AE2-1A82-40AF-913C-E75CBE501729}">
      <dgm:prSet/>
      <dgm:spPr/>
      <dgm:t>
        <a:bodyPr/>
        <a:lstStyle/>
        <a:p>
          <a:pPr algn="ctr"/>
          <a:endParaRPr lang="en-US"/>
        </a:p>
      </dgm:t>
    </dgm:pt>
    <dgm:pt modelId="{EFD7D73E-73FF-494F-B42E-EA8203798A1E}" type="sibTrans" cxnId="{BF900AE2-1A82-40AF-913C-E75CBE501729}">
      <dgm:prSet/>
      <dgm:spPr/>
      <dgm:t>
        <a:bodyPr/>
        <a:lstStyle/>
        <a:p>
          <a:pPr algn="ctr"/>
          <a:endParaRPr lang="en-US"/>
        </a:p>
      </dgm:t>
    </dgm:pt>
    <dgm:pt modelId="{742DAFA1-68F9-48F2-BFC3-BED5FA9EDB82}">
      <dgm:prSet phldrT="[Text]" custT="1"/>
      <dgm:spPr/>
      <dgm:t>
        <a:bodyPr/>
        <a:lstStyle/>
        <a:p>
          <a:pPr algn="ctr"/>
          <a:r>
            <a:rPr lang="en-US" sz="2400" dirty="0"/>
            <a:t>4-25-2014</a:t>
          </a:r>
          <a:endParaRPr lang="en-US" sz="2400" b="1" dirty="0"/>
        </a:p>
        <a:p>
          <a:pPr algn="ctr"/>
          <a:r>
            <a:rPr lang="en-US" sz="2400" b="1" dirty="0"/>
            <a:t>Hotel Open</a:t>
          </a:r>
          <a:endParaRPr lang="en-US" sz="2400" dirty="0"/>
        </a:p>
      </dgm:t>
    </dgm:pt>
    <dgm:pt modelId="{D3A6DB31-E984-448A-97B8-CD528C3FC285}" type="parTrans" cxnId="{B0F11A2F-0A1D-4ED9-9979-C5C2D7C03F37}">
      <dgm:prSet/>
      <dgm:spPr/>
      <dgm:t>
        <a:bodyPr/>
        <a:lstStyle/>
        <a:p>
          <a:pPr algn="ctr"/>
          <a:endParaRPr lang="en-US"/>
        </a:p>
      </dgm:t>
    </dgm:pt>
    <dgm:pt modelId="{E6E65B2E-B164-45F5-A4E8-85C2AEF05E38}" type="sibTrans" cxnId="{B0F11A2F-0A1D-4ED9-9979-C5C2D7C03F37}">
      <dgm:prSet/>
      <dgm:spPr/>
      <dgm:t>
        <a:bodyPr/>
        <a:lstStyle/>
        <a:p>
          <a:pPr algn="ctr"/>
          <a:endParaRPr lang="en-US"/>
        </a:p>
      </dgm:t>
    </dgm:pt>
    <dgm:pt modelId="{DB385AFE-8659-488A-8D1E-A4ECE8088A4D}" type="pres">
      <dgm:prSet presAssocID="{C9FF4EB3-BDE7-42F0-9334-ABA14FC3382A}" presName="Name0" presStyleCnt="0">
        <dgm:presLayoutVars>
          <dgm:dir/>
          <dgm:resizeHandles val="exact"/>
        </dgm:presLayoutVars>
      </dgm:prSet>
      <dgm:spPr/>
    </dgm:pt>
    <dgm:pt modelId="{80523EBC-4AFB-42CD-ABAF-D04D39171D12}" type="pres">
      <dgm:prSet presAssocID="{734A0B51-FA03-40DF-8CBE-2D7FF93C14C8}" presName="node" presStyleLbl="node1" presStyleIdx="0" presStyleCnt="3" custScaleX="83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B8863-45C3-4214-B459-2E042BDBA95D}" type="pres">
      <dgm:prSet presAssocID="{26AF4F00-8332-465E-9837-F770BB68847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1127414-29E3-4681-8F19-A5116E74BD12}" type="pres">
      <dgm:prSet presAssocID="{26AF4F00-8332-465E-9837-F770BB68847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5D64E11-7786-4127-A93D-02065E4D5596}" type="pres">
      <dgm:prSet presAssocID="{454DAFA2-0E3C-4D2F-B2C9-4D5A61370A9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4EE6C-ED3E-49DD-9235-266912F98581}" type="pres">
      <dgm:prSet presAssocID="{EFD7D73E-73FF-494F-B42E-EA8203798A1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0DCA31D-8A09-4042-AE77-8EDDC3285E46}" type="pres">
      <dgm:prSet presAssocID="{EFD7D73E-73FF-494F-B42E-EA8203798A1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A72A89F-D186-4C74-A9BF-E9F4638B65A4}" type="pres">
      <dgm:prSet presAssocID="{742DAFA1-68F9-48F2-BFC3-BED5FA9EDB82}" presName="node" presStyleLbl="node1" presStyleIdx="2" presStyleCnt="3" custScaleX="77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258B5E-8E72-4113-A491-D6CE12001233}" type="presOf" srcId="{26AF4F00-8332-465E-9837-F770BB688472}" destId="{15EB8863-45C3-4214-B459-2E042BDBA95D}" srcOrd="0" destOrd="0" presId="urn:microsoft.com/office/officeart/2005/8/layout/process1"/>
    <dgm:cxn modelId="{228711F2-7DA1-41C2-AAB1-6FB42AA1B477}" type="presOf" srcId="{742DAFA1-68F9-48F2-BFC3-BED5FA9EDB82}" destId="{4A72A89F-D186-4C74-A9BF-E9F4638B65A4}" srcOrd="0" destOrd="0" presId="urn:microsoft.com/office/officeart/2005/8/layout/process1"/>
    <dgm:cxn modelId="{5B4715F4-C0B2-4F89-BEF9-DDAE782C6C1D}" type="presOf" srcId="{EFD7D73E-73FF-494F-B42E-EA8203798A1E}" destId="{F0DCA31D-8A09-4042-AE77-8EDDC3285E46}" srcOrd="1" destOrd="0" presId="urn:microsoft.com/office/officeart/2005/8/layout/process1"/>
    <dgm:cxn modelId="{417E241A-DE65-4755-BE96-8319AF653E94}" type="presOf" srcId="{C9FF4EB3-BDE7-42F0-9334-ABA14FC3382A}" destId="{DB385AFE-8659-488A-8D1E-A4ECE8088A4D}" srcOrd="0" destOrd="0" presId="urn:microsoft.com/office/officeart/2005/8/layout/process1"/>
    <dgm:cxn modelId="{C3849698-85D2-4C9D-ADA1-9D56FFD0E510}" type="presOf" srcId="{734A0B51-FA03-40DF-8CBE-2D7FF93C14C8}" destId="{80523EBC-4AFB-42CD-ABAF-D04D39171D12}" srcOrd="0" destOrd="0" presId="urn:microsoft.com/office/officeart/2005/8/layout/process1"/>
    <dgm:cxn modelId="{EC734DE6-8367-4F8C-9DEB-9FBC5789755F}" type="presOf" srcId="{454DAFA2-0E3C-4D2F-B2C9-4D5A61370A9A}" destId="{15D64E11-7786-4127-A93D-02065E4D5596}" srcOrd="0" destOrd="0" presId="urn:microsoft.com/office/officeart/2005/8/layout/process1"/>
    <dgm:cxn modelId="{B0F11A2F-0A1D-4ED9-9979-C5C2D7C03F37}" srcId="{C9FF4EB3-BDE7-42F0-9334-ABA14FC3382A}" destId="{742DAFA1-68F9-48F2-BFC3-BED5FA9EDB82}" srcOrd="2" destOrd="0" parTransId="{D3A6DB31-E984-448A-97B8-CD528C3FC285}" sibTransId="{E6E65B2E-B164-45F5-A4E8-85C2AEF05E38}"/>
    <dgm:cxn modelId="{BF900AE2-1A82-40AF-913C-E75CBE501729}" srcId="{C9FF4EB3-BDE7-42F0-9334-ABA14FC3382A}" destId="{454DAFA2-0E3C-4D2F-B2C9-4D5A61370A9A}" srcOrd="1" destOrd="0" parTransId="{CD79C18B-D38F-4467-9322-80431CB15447}" sibTransId="{EFD7D73E-73FF-494F-B42E-EA8203798A1E}"/>
    <dgm:cxn modelId="{235E2767-F89D-485F-9770-B27B35520276}" srcId="{C9FF4EB3-BDE7-42F0-9334-ABA14FC3382A}" destId="{734A0B51-FA03-40DF-8CBE-2D7FF93C14C8}" srcOrd="0" destOrd="0" parTransId="{B149D85B-7974-4C22-81E3-5173FFE575E5}" sibTransId="{26AF4F00-8332-465E-9837-F770BB688472}"/>
    <dgm:cxn modelId="{FEC79CFA-54C1-4EA1-B423-BC6BD1142DC7}" type="presOf" srcId="{EFD7D73E-73FF-494F-B42E-EA8203798A1E}" destId="{E314EE6C-ED3E-49DD-9235-266912F98581}" srcOrd="0" destOrd="0" presId="urn:microsoft.com/office/officeart/2005/8/layout/process1"/>
    <dgm:cxn modelId="{DEDAAA7C-35EE-4C2A-809B-D6ABB77705E7}" type="presOf" srcId="{26AF4F00-8332-465E-9837-F770BB688472}" destId="{11127414-29E3-4681-8F19-A5116E74BD12}" srcOrd="1" destOrd="0" presId="urn:microsoft.com/office/officeart/2005/8/layout/process1"/>
    <dgm:cxn modelId="{3B32589A-31AC-48F2-A568-3BDF4642CFB8}" type="presParOf" srcId="{DB385AFE-8659-488A-8D1E-A4ECE8088A4D}" destId="{80523EBC-4AFB-42CD-ABAF-D04D39171D12}" srcOrd="0" destOrd="0" presId="urn:microsoft.com/office/officeart/2005/8/layout/process1"/>
    <dgm:cxn modelId="{E30C3A33-82FC-4AB6-940B-89EAF4F3C70C}" type="presParOf" srcId="{DB385AFE-8659-488A-8D1E-A4ECE8088A4D}" destId="{15EB8863-45C3-4214-B459-2E042BDBA95D}" srcOrd="1" destOrd="0" presId="urn:microsoft.com/office/officeart/2005/8/layout/process1"/>
    <dgm:cxn modelId="{BFD19B4D-5180-4C7E-AB87-9AC48B9F451A}" type="presParOf" srcId="{15EB8863-45C3-4214-B459-2E042BDBA95D}" destId="{11127414-29E3-4681-8F19-A5116E74BD12}" srcOrd="0" destOrd="0" presId="urn:microsoft.com/office/officeart/2005/8/layout/process1"/>
    <dgm:cxn modelId="{5B824DFD-44E1-43F8-9C4C-28D50C9FD116}" type="presParOf" srcId="{DB385AFE-8659-488A-8D1E-A4ECE8088A4D}" destId="{15D64E11-7786-4127-A93D-02065E4D5596}" srcOrd="2" destOrd="0" presId="urn:microsoft.com/office/officeart/2005/8/layout/process1"/>
    <dgm:cxn modelId="{D15DE2F1-9671-4C6B-9DCF-299FB2C33D91}" type="presParOf" srcId="{DB385AFE-8659-488A-8D1E-A4ECE8088A4D}" destId="{E314EE6C-ED3E-49DD-9235-266912F98581}" srcOrd="3" destOrd="0" presId="urn:microsoft.com/office/officeart/2005/8/layout/process1"/>
    <dgm:cxn modelId="{8F3E84CD-7199-49F4-BBAF-4C62A048007B}" type="presParOf" srcId="{E314EE6C-ED3E-49DD-9235-266912F98581}" destId="{F0DCA31D-8A09-4042-AE77-8EDDC3285E46}" srcOrd="0" destOrd="0" presId="urn:microsoft.com/office/officeart/2005/8/layout/process1"/>
    <dgm:cxn modelId="{29C9EC9F-9887-490D-8F8A-6D9100F7752E}" type="presParOf" srcId="{DB385AFE-8659-488A-8D1E-A4ECE8088A4D}" destId="{4A72A89F-D186-4C74-A9BF-E9F4638B65A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3FE96F-B60E-4214-98A8-891430A04AB5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78981E4-FE79-427C-9F0C-9B49E2920722}">
      <dgm:prSet phldrT="[Text]"/>
      <dgm:spPr/>
      <dgm:t>
        <a:bodyPr/>
        <a:lstStyle/>
        <a:p>
          <a:r>
            <a:rPr lang="en-US" dirty="0" smtClean="0"/>
            <a:t>Schedule Decrease</a:t>
          </a:r>
          <a:endParaRPr lang="en-US" dirty="0"/>
        </a:p>
      </dgm:t>
    </dgm:pt>
    <dgm:pt modelId="{59C1546E-FBB3-4F74-BB50-4BA8EFD4DDC2}" type="parTrans" cxnId="{C0E15D0F-EB5D-4DC3-9FEC-A2F1B7B8BC2E}">
      <dgm:prSet/>
      <dgm:spPr/>
      <dgm:t>
        <a:bodyPr/>
        <a:lstStyle/>
        <a:p>
          <a:endParaRPr lang="en-US"/>
        </a:p>
      </dgm:t>
    </dgm:pt>
    <dgm:pt modelId="{FC0F6AF0-220B-43BE-B335-8410B985B64A}" type="sibTrans" cxnId="{C0E15D0F-EB5D-4DC3-9FEC-A2F1B7B8BC2E}">
      <dgm:prSet/>
      <dgm:spPr/>
      <dgm:t>
        <a:bodyPr/>
        <a:lstStyle/>
        <a:p>
          <a:endParaRPr lang="en-US"/>
        </a:p>
      </dgm:t>
    </dgm:pt>
    <dgm:pt modelId="{2421F6D6-0921-4C51-88B7-CC687FC755A2}">
      <dgm:prSet phldrT="[Text]"/>
      <dgm:spPr/>
      <dgm:t>
        <a:bodyPr/>
        <a:lstStyle/>
        <a:p>
          <a:r>
            <a:rPr lang="en-US" dirty="0" smtClean="0"/>
            <a:t>Profitability</a:t>
          </a:r>
          <a:endParaRPr lang="en-US" dirty="0"/>
        </a:p>
      </dgm:t>
    </dgm:pt>
    <dgm:pt modelId="{7395DDCA-D101-4815-A71D-C25355B01D3E}" type="parTrans" cxnId="{12B029C2-83F7-4B6B-9256-647FF9E92729}">
      <dgm:prSet/>
      <dgm:spPr/>
      <dgm:t>
        <a:bodyPr/>
        <a:lstStyle/>
        <a:p>
          <a:endParaRPr lang="en-US"/>
        </a:p>
      </dgm:t>
    </dgm:pt>
    <dgm:pt modelId="{7D4EA033-E6FB-49CD-BA5B-B7CCEB879DDC}" type="sibTrans" cxnId="{12B029C2-83F7-4B6B-9256-647FF9E92729}">
      <dgm:prSet/>
      <dgm:spPr/>
      <dgm:t>
        <a:bodyPr/>
        <a:lstStyle/>
        <a:p>
          <a:endParaRPr lang="en-US"/>
        </a:p>
      </dgm:t>
    </dgm:pt>
    <dgm:pt modelId="{EABCBF1F-4DE8-41EE-AB66-B8B91E901030}">
      <dgm:prSet phldrT="[Text]"/>
      <dgm:spPr/>
      <dgm:t>
        <a:bodyPr/>
        <a:lstStyle/>
        <a:p>
          <a:r>
            <a:rPr lang="en-US" dirty="0" smtClean="0"/>
            <a:t>Annual Savings</a:t>
          </a:r>
          <a:endParaRPr lang="en-US" dirty="0"/>
        </a:p>
      </dgm:t>
    </dgm:pt>
    <dgm:pt modelId="{5AA75630-151C-4FED-9C25-8157F09E2E39}" type="parTrans" cxnId="{AC09AC50-303E-43C2-8DEC-8FE1ECAA3834}">
      <dgm:prSet/>
      <dgm:spPr/>
      <dgm:t>
        <a:bodyPr/>
        <a:lstStyle/>
        <a:p>
          <a:endParaRPr lang="en-US"/>
        </a:p>
      </dgm:t>
    </dgm:pt>
    <dgm:pt modelId="{4323113B-9B7B-45D1-9C30-C8C1B361F0C9}" type="sibTrans" cxnId="{AC09AC50-303E-43C2-8DEC-8FE1ECAA3834}">
      <dgm:prSet/>
      <dgm:spPr/>
      <dgm:t>
        <a:bodyPr/>
        <a:lstStyle/>
        <a:p>
          <a:endParaRPr lang="en-US"/>
        </a:p>
      </dgm:t>
    </dgm:pt>
    <dgm:pt modelId="{BEB4ADE9-AB1F-4B7D-B5D1-7570010C07B4}" type="pres">
      <dgm:prSet presAssocID="{083FE96F-B60E-4214-98A8-891430A04AB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2AD571A-1782-49B5-A3E2-282F35F8D758}" type="pres">
      <dgm:prSet presAssocID="{F78981E4-FE79-427C-9F0C-9B49E2920722}" presName="Accent1" presStyleCnt="0"/>
      <dgm:spPr/>
    </dgm:pt>
    <dgm:pt modelId="{5BFB60EB-FCA0-42B4-8F2B-D799C8BB0616}" type="pres">
      <dgm:prSet presAssocID="{F78981E4-FE79-427C-9F0C-9B49E2920722}" presName="Accent" presStyleLbl="node1" presStyleIdx="0" presStyleCnt="3" custScaleX="128686"/>
      <dgm:spPr/>
    </dgm:pt>
    <dgm:pt modelId="{792B0F0B-5A3E-4FD0-A116-A098CA659E56}" type="pres">
      <dgm:prSet presAssocID="{F78981E4-FE79-427C-9F0C-9B49E292072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E49D7-FB2D-47A8-9482-418080431C5C}" type="pres">
      <dgm:prSet presAssocID="{2421F6D6-0921-4C51-88B7-CC687FC755A2}" presName="Accent2" presStyleCnt="0"/>
      <dgm:spPr/>
    </dgm:pt>
    <dgm:pt modelId="{B662A7DA-E29C-4E7E-805D-312B87DFD961}" type="pres">
      <dgm:prSet presAssocID="{2421F6D6-0921-4C51-88B7-CC687FC755A2}" presName="Accent" presStyleLbl="node1" presStyleIdx="1" presStyleCnt="3" custScaleX="127168"/>
      <dgm:spPr/>
    </dgm:pt>
    <dgm:pt modelId="{D809C7A3-37A3-46F8-AE63-12612C91AE0C}" type="pres">
      <dgm:prSet presAssocID="{2421F6D6-0921-4C51-88B7-CC687FC755A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E8F87-5629-4327-B4D8-36B3B61AE4CD}" type="pres">
      <dgm:prSet presAssocID="{EABCBF1F-4DE8-41EE-AB66-B8B91E901030}" presName="Accent3" presStyleCnt="0"/>
      <dgm:spPr/>
    </dgm:pt>
    <dgm:pt modelId="{B8C3F033-AE55-4BCF-B4BD-E47D75AF23F3}" type="pres">
      <dgm:prSet presAssocID="{EABCBF1F-4DE8-41EE-AB66-B8B91E901030}" presName="Accent" presStyleLbl="node1" presStyleIdx="2" presStyleCnt="3" custScaleX="132578"/>
      <dgm:spPr/>
    </dgm:pt>
    <dgm:pt modelId="{0C1ACBB6-CFF2-45AB-B17C-53188A49CFC7}" type="pres">
      <dgm:prSet presAssocID="{EABCBF1F-4DE8-41EE-AB66-B8B91E90103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09AC50-303E-43C2-8DEC-8FE1ECAA3834}" srcId="{083FE96F-B60E-4214-98A8-891430A04AB5}" destId="{EABCBF1F-4DE8-41EE-AB66-B8B91E901030}" srcOrd="2" destOrd="0" parTransId="{5AA75630-151C-4FED-9C25-8157F09E2E39}" sibTransId="{4323113B-9B7B-45D1-9C30-C8C1B361F0C9}"/>
    <dgm:cxn modelId="{B1B623F8-7164-4ACD-A536-3446DB6BC5A9}" type="presOf" srcId="{083FE96F-B60E-4214-98A8-891430A04AB5}" destId="{BEB4ADE9-AB1F-4B7D-B5D1-7570010C07B4}" srcOrd="0" destOrd="0" presId="urn:microsoft.com/office/officeart/2009/layout/CircleArrowProcess"/>
    <dgm:cxn modelId="{6F66FBD6-33FB-4B22-AE7A-EDF0E9D5627D}" type="presOf" srcId="{F78981E4-FE79-427C-9F0C-9B49E2920722}" destId="{792B0F0B-5A3E-4FD0-A116-A098CA659E56}" srcOrd="0" destOrd="0" presId="urn:microsoft.com/office/officeart/2009/layout/CircleArrowProcess"/>
    <dgm:cxn modelId="{40657C8E-D814-4225-9C72-33E1BA7D9D9D}" type="presOf" srcId="{EABCBF1F-4DE8-41EE-AB66-B8B91E901030}" destId="{0C1ACBB6-CFF2-45AB-B17C-53188A49CFC7}" srcOrd="0" destOrd="0" presId="urn:microsoft.com/office/officeart/2009/layout/CircleArrowProcess"/>
    <dgm:cxn modelId="{7C509EBC-BFDA-4FE7-891C-0A6FD3F3524F}" type="presOf" srcId="{2421F6D6-0921-4C51-88B7-CC687FC755A2}" destId="{D809C7A3-37A3-46F8-AE63-12612C91AE0C}" srcOrd="0" destOrd="0" presId="urn:microsoft.com/office/officeart/2009/layout/CircleArrowProcess"/>
    <dgm:cxn modelId="{12B029C2-83F7-4B6B-9256-647FF9E92729}" srcId="{083FE96F-B60E-4214-98A8-891430A04AB5}" destId="{2421F6D6-0921-4C51-88B7-CC687FC755A2}" srcOrd="1" destOrd="0" parTransId="{7395DDCA-D101-4815-A71D-C25355B01D3E}" sibTransId="{7D4EA033-E6FB-49CD-BA5B-B7CCEB879DDC}"/>
    <dgm:cxn modelId="{C0E15D0F-EB5D-4DC3-9FEC-A2F1B7B8BC2E}" srcId="{083FE96F-B60E-4214-98A8-891430A04AB5}" destId="{F78981E4-FE79-427C-9F0C-9B49E2920722}" srcOrd="0" destOrd="0" parTransId="{59C1546E-FBB3-4F74-BB50-4BA8EFD4DDC2}" sibTransId="{FC0F6AF0-220B-43BE-B335-8410B985B64A}"/>
    <dgm:cxn modelId="{057D67EA-0A24-4230-A0CA-B9E5E56098C2}" type="presParOf" srcId="{BEB4ADE9-AB1F-4B7D-B5D1-7570010C07B4}" destId="{B2AD571A-1782-49B5-A3E2-282F35F8D758}" srcOrd="0" destOrd="0" presId="urn:microsoft.com/office/officeart/2009/layout/CircleArrowProcess"/>
    <dgm:cxn modelId="{9B2E6A92-178E-4EDA-ACA6-B92F06DD63E3}" type="presParOf" srcId="{B2AD571A-1782-49B5-A3E2-282F35F8D758}" destId="{5BFB60EB-FCA0-42B4-8F2B-D799C8BB0616}" srcOrd="0" destOrd="0" presId="urn:microsoft.com/office/officeart/2009/layout/CircleArrowProcess"/>
    <dgm:cxn modelId="{3C621663-C348-46A2-BBCD-C361652677DE}" type="presParOf" srcId="{BEB4ADE9-AB1F-4B7D-B5D1-7570010C07B4}" destId="{792B0F0B-5A3E-4FD0-A116-A098CA659E56}" srcOrd="1" destOrd="0" presId="urn:microsoft.com/office/officeart/2009/layout/CircleArrowProcess"/>
    <dgm:cxn modelId="{BD0953DA-3C33-4B1A-B3E5-DE8D1DA48129}" type="presParOf" srcId="{BEB4ADE9-AB1F-4B7D-B5D1-7570010C07B4}" destId="{88DE49D7-FB2D-47A8-9482-418080431C5C}" srcOrd="2" destOrd="0" presId="urn:microsoft.com/office/officeart/2009/layout/CircleArrowProcess"/>
    <dgm:cxn modelId="{FDAAC921-B46C-4F56-BA7C-D4A9DC9AC808}" type="presParOf" srcId="{88DE49D7-FB2D-47A8-9482-418080431C5C}" destId="{B662A7DA-E29C-4E7E-805D-312B87DFD961}" srcOrd="0" destOrd="0" presId="urn:microsoft.com/office/officeart/2009/layout/CircleArrowProcess"/>
    <dgm:cxn modelId="{429A8DF1-EA44-4C07-B9C2-273BDCBD81D6}" type="presParOf" srcId="{BEB4ADE9-AB1F-4B7D-B5D1-7570010C07B4}" destId="{D809C7A3-37A3-46F8-AE63-12612C91AE0C}" srcOrd="3" destOrd="0" presId="urn:microsoft.com/office/officeart/2009/layout/CircleArrowProcess"/>
    <dgm:cxn modelId="{42608E5B-46FD-42A2-9C64-B33A342130E2}" type="presParOf" srcId="{BEB4ADE9-AB1F-4B7D-B5D1-7570010C07B4}" destId="{266E8F87-5629-4327-B4D8-36B3B61AE4CD}" srcOrd="4" destOrd="0" presId="urn:microsoft.com/office/officeart/2009/layout/CircleArrowProcess"/>
    <dgm:cxn modelId="{3239AFCC-B891-4783-AC5E-99AC27EB202F}" type="presParOf" srcId="{266E8F87-5629-4327-B4D8-36B3B61AE4CD}" destId="{B8C3F033-AE55-4BCF-B4BD-E47D75AF23F3}" srcOrd="0" destOrd="0" presId="urn:microsoft.com/office/officeart/2009/layout/CircleArrowProcess"/>
    <dgm:cxn modelId="{85C7CF57-4BDA-455A-8425-D73D2F70B805}" type="presParOf" srcId="{BEB4ADE9-AB1F-4B7D-B5D1-7570010C07B4}" destId="{0C1ACBB6-CFF2-45AB-B17C-53188A49CFC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23EBC-4AFB-42CD-ABAF-D04D39171D12}">
      <dsp:nvSpPr>
        <dsp:cNvPr id="0" name=""/>
        <dsp:cNvSpPr/>
      </dsp:nvSpPr>
      <dsp:spPr>
        <a:xfrm>
          <a:off x="19534" y="0"/>
          <a:ext cx="7656873" cy="27156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2-21-2014</a:t>
          </a:r>
          <a:endParaRPr lang="en-US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Public Space Finishes Completed</a:t>
          </a:r>
          <a:endParaRPr lang="en-US" sz="2400" kern="1200" dirty="0"/>
        </a:p>
      </dsp:txBody>
      <dsp:txXfrm>
        <a:off x="99073" y="79539"/>
        <a:ext cx="7497795" cy="2556571"/>
      </dsp:txXfrm>
    </dsp:sp>
    <dsp:sp modelId="{15EB8863-45C3-4214-B459-2E042BDBA95D}">
      <dsp:nvSpPr>
        <dsp:cNvPr id="0" name=""/>
        <dsp:cNvSpPr/>
      </dsp:nvSpPr>
      <dsp:spPr>
        <a:xfrm>
          <a:off x="8592817" y="221477"/>
          <a:ext cx="1942787" cy="22726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8592817" y="676016"/>
        <a:ext cx="1359951" cy="1363616"/>
      </dsp:txXfrm>
    </dsp:sp>
    <dsp:sp modelId="{15D64E11-7786-4127-A93D-02065E4D5596}">
      <dsp:nvSpPr>
        <dsp:cNvPr id="0" name=""/>
        <dsp:cNvSpPr/>
      </dsp:nvSpPr>
      <dsp:spPr>
        <a:xfrm>
          <a:off x="11342045" y="0"/>
          <a:ext cx="9164091" cy="27156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3-28-2014</a:t>
          </a:r>
          <a:endParaRPr lang="en-US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Cx &amp; Testing Complete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Substantial Completion</a:t>
          </a:r>
          <a:endParaRPr lang="en-US" sz="2400" kern="1200" dirty="0"/>
        </a:p>
      </dsp:txBody>
      <dsp:txXfrm>
        <a:off x="11421584" y="79539"/>
        <a:ext cx="9005013" cy="2556571"/>
      </dsp:txXfrm>
    </dsp:sp>
    <dsp:sp modelId="{E314EE6C-ED3E-49DD-9235-266912F98581}">
      <dsp:nvSpPr>
        <dsp:cNvPr id="0" name=""/>
        <dsp:cNvSpPr/>
      </dsp:nvSpPr>
      <dsp:spPr>
        <a:xfrm>
          <a:off x="21422546" y="221477"/>
          <a:ext cx="1942787" cy="22726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21422546" y="676016"/>
        <a:ext cx="1359951" cy="1363616"/>
      </dsp:txXfrm>
    </dsp:sp>
    <dsp:sp modelId="{4A72A89F-D186-4C74-A9BF-E9F4638B65A4}">
      <dsp:nvSpPr>
        <dsp:cNvPr id="0" name=""/>
        <dsp:cNvSpPr/>
      </dsp:nvSpPr>
      <dsp:spPr>
        <a:xfrm>
          <a:off x="24171773" y="0"/>
          <a:ext cx="7088791" cy="27156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4-25-2014</a:t>
          </a:r>
          <a:endParaRPr lang="en-US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Hotel Open</a:t>
          </a:r>
          <a:endParaRPr lang="en-US" sz="2400" kern="1200" dirty="0"/>
        </a:p>
      </dsp:txBody>
      <dsp:txXfrm>
        <a:off x="24251312" y="79539"/>
        <a:ext cx="6929713" cy="2556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2E4A8AFF-DCE6-41AF-BF92-50B5D5C4C43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743200" y="1143000"/>
            <a:ext cx="1234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87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0D581B8A-E969-477C-9C6C-F817112FF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43200" y="1143000"/>
            <a:ext cx="12344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Hello, I am Nathan Braskey and welcome to my final presentation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62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Utilizing RSMeans Data I conducted a takeoff for the system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analysis of the weather database information I concluded that an average of 17,000 gallons of rainwater may be collected during a given storm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 safe, I chose a 25,000 gallon storage tank with an overflow release to the stormwater utility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total estimate came out to about $60,800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5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the savings create a payback period of approximately 2.4 years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that period, the hotel will benefit from an annual savings of $27,800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Utilizing a stormwater harvesting system can also generate more LEED points towards the LEED certification that the project team is pursuing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28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second analysis consisted of in-depth research of the currently employed excavation method utilized by the project team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55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hotel consists of 7 below grade levels which include a grand ballroom, two junior ballrooms, 87 meeting rooms, and a parking garage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38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excavation method utilized by the project team consisted of a top-down construction in which the slab-on-grade was poured with several holes left out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crane was then utilized to dig the soil out of the holes, in which larger equipment was lowered into to continue digging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most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below-grade level was excavated, a new slab-on-grade was poured for that level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continued for each level below grade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Utilizing top-down excavation was very difficult due to the amount of large equipment that was utilized within each below-grade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11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excavation method was chosen due to the highly constrained project site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project was located within a dense city on a lot that included to existing structures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also extensive excavation below the east street to allow for an underground concourse construction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constraints made it unfavorable to utilize typical excavation and shoring methods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were also extensive safety concerns involved in this excavation method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slurry wall was extremely deep and consisted of a thin concrete mixture to prevent blockage or honeycombing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created a risk of a worker sinking if they were to fall into the mixture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High-pressure lines were also utilized to pump the concrete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excavation also created confined space underground</a:t>
            </a:r>
          </a:p>
          <a:p>
            <a:pPr marL="685800" marR="0" lvl="1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tunneling expert was hired full-time to ensure appropriate measures were taken for oxygen circulation and equipment usage</a:t>
            </a:r>
          </a:p>
          <a:p>
            <a:pPr marL="685800" marR="0" lvl="1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confined space rescue team also participated in regular drills to stay current with the changing environment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30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third analysis consisted of utilizing façade retention to preserve the existing building in place of renovation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0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existing building, known as the Plumber’s Union Building, was required to be maintained due to the historical elements, it is a brick and concrete structure located in the southeast corner of the 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43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structural analysis was conducted for the wind load 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brick facade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4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research and interviews concerning structural support and façade retention structures, it was determined that a truss system would be the most efficient way to retain the façade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2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43200" y="1143000"/>
            <a:ext cx="12344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Sunnyvale Plaza is a 752,000 sq. ft. high rise hotel located within the mid-Atlantic region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22 story structure, 15 of which are above grade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hotel consists of 1,175 guestrooms, 5 restaurants, 3 ballrooms, and a parking garage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also connected to the neighboring convention center via an underground concourse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05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Horizontal beams were secured on both sides of the wall with a through-bolt connection and attached to the vertical truss system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the façade is retained, the structure can be demolished and rebuilt with the rest of the new construction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new structural system will create a higher value for the hotel compared to renovating an existing structure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82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cost estimate was completed using RSMeans Data for the façade retention method including the retention structure, demolition of the existing building, and the new structure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total estimate came out to about $2,575,000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70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square foot estimate for the renovation method was completed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estimate came out to about $3,408,000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15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Thus, there is an estimated cost difference of approximately $833,000 between the two methods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Utilizing façade retention is estimated to be more cost efficient for the PUB construction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60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then completed a duration analysis for each of the methods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 schedule reflected a total duration of 236 days for the renovation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8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façade retention duration consisted of a total of 37 days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creates a difference in duration of approximately 6.5 months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this is significantly different, it is important to review how it may actually effect the schedule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10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re-sequencing the schedule, I found that the fit-out start dates for the PUB began on average 30 days after the new construction area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completing the PUB structure with the rest of the building will allow for a 30 day decrease in the overall schedule from lead time</a:t>
            </a:r>
          </a:p>
          <a:p>
            <a:pPr lvl="0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73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final analysis consisted of analyzing the profitability of opening the hotel earlier than the originally scheduled opening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382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hotel is set to open on April 25, 2014, just 12 days after the National Cherry Blossom Festival has ended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Utilizing the façade retention method from Analysis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creates the possibility of opening on a targeted date just before the festival</a:t>
            </a:r>
          </a:p>
          <a:p>
            <a:pPr lvl="0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 for the festival also allows for a low-risk, high revenue opening for the business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267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Guestroom data was collected throughout the winter at two week intervals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data was collected from three hotels of similar owner, quality, and location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average room rate was determined to approximate the revenue that can be earned each month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5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43200" y="1143000"/>
            <a:ext cx="12344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four analyses that I conducted consisted of the implementation of a stormwater harvesting system, an in-depth analysis of the excavation, the use of façade retention for the existing building, and the profitability of opening the hotel early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049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profit margin was then determined through cost data for the hotel chain from the past four years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generated an average profit margin of 12.45%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837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Occupancy rates were also determined through business analysis reports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high occupancy rate was also utilized for the festival duration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then factored the profit margin and occupancy rates into the revenue data to determine the approximate profit for each month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can see, opening 30 days earlier will generate a profit of about $1.6 million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885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general conditions savings for those 30 days were also calculated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was determined that approximately $551,000 can be saved by decreasing the schedule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06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the total profit through the schedule decrease is about $1.85 million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081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conclusion, utilizing the façade retention will create a direct construction cost saving while decreasing the schedule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this schedule decrease, the hotel can open before the festival and generate a total profit of $2.7 million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profit can be used to fund the addition of the stormwater harvesting system which will in turn generate annual savings for the hotel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094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5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 1 consisted of the implementation of a stormwater harvesting system and included a plumbing breadth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53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step included analyzing the average water usage for a hotel room lavatory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toilet fixtures within the guestrooms were considered due to the high quantity of guestrooms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total water usage for toilet fixtures alone added up to about 157 million gallons/yr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47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then considered the roof area available for rainwater collection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roof area was separated into two areas directly split by the peak of the atrium skylight due to the high amount of rainwater that may be collected during a given storm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0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Utilizing a weather database, the rainfall for each month was collected to calculate the accumulation over the total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roof area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% savings of water from rainfall collection was then calculated and averaged about 1.3%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80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then calculated the total water and stormwater utility cost for the hotel guestrooms utilizing local utility rates and the average water usage from the beginning of the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75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allowed me to generate an estimated savings of approximately $27,800 per year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the collected rainwater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B8A-E969-477C-9C6C-F817112FF0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3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86400"/>
            <a:ext cx="36576000" cy="3034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3579" y="1360576"/>
            <a:ext cx="32980647" cy="196668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3582" y="3327263"/>
            <a:ext cx="32980638" cy="78709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17853" y="7941519"/>
            <a:ext cx="8534400" cy="48683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3576" y="7935750"/>
            <a:ext cx="20751630" cy="48683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74900" y="7941519"/>
            <a:ext cx="3049320" cy="48683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1320858" y="819210"/>
            <a:ext cx="33928014" cy="15857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43576" y="936208"/>
            <a:ext cx="33088848" cy="13517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0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6517604" y="799634"/>
            <a:ext cx="8720451" cy="77559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3" y="900972"/>
            <a:ext cx="6012492" cy="691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24771" y="900972"/>
            <a:ext cx="23688837" cy="691076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981025" y="7941519"/>
            <a:ext cx="3984423" cy="48683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4771" y="7935750"/>
            <a:ext cx="23688837" cy="4868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339851" y="7941519"/>
            <a:ext cx="3492585" cy="48683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58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0" y="931568"/>
            <a:ext cx="36576000" cy="1034943"/>
          </a:xfrm>
          <a:prstGeom prst="rect">
            <a:avLst/>
          </a:prstGeom>
          <a:solidFill>
            <a:srgbClr val="1A3260"/>
          </a:solidFill>
          <a:ln>
            <a:solidFill>
              <a:srgbClr val="1A32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3" y="2210732"/>
            <a:ext cx="10448418" cy="56010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74900" y="7941519"/>
            <a:ext cx="3157524" cy="48683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5517976" y="995066"/>
            <a:ext cx="10067424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cap="none" dirty="0" smtClean="0"/>
              <a:t>Nathan Braskey</a:t>
            </a:r>
          </a:p>
          <a:p>
            <a:r>
              <a:rPr lang="en-US" cap="none" dirty="0" smtClean="0"/>
              <a:t>Construction Option</a:t>
            </a:r>
            <a:endParaRPr lang="en-US" cap="none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066800" y="995066"/>
            <a:ext cx="10067424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cap="none" dirty="0" smtClean="0"/>
              <a:t>Sunnyvale Plaza</a:t>
            </a:r>
            <a:br>
              <a:rPr lang="en-US" cap="none" dirty="0" smtClean="0"/>
            </a:br>
            <a:r>
              <a:rPr lang="en-US" cap="none" dirty="0" smtClean="0"/>
              <a:t>Mid - Atlantic Region</a:t>
            </a:r>
            <a:endParaRPr lang="en-US" cap="non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51153" y="990600"/>
            <a:ext cx="10067424" cy="952500"/>
          </a:xfrm>
        </p:spPr>
        <p:txBody>
          <a:bodyPr anchor="ctr">
            <a:normAutofit/>
          </a:bodyPr>
          <a:lstStyle>
            <a:lvl1pPr algn="ctr">
              <a:defRPr sz="3200" cap="none" baseline="0"/>
            </a:lvl1pPr>
          </a:lstStyle>
          <a:p>
            <a:r>
              <a:rPr lang="en-US" dirty="0" smtClean="0"/>
              <a:t>ENTER TEXT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3060656" y="2210732"/>
            <a:ext cx="10448418" cy="56010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25327479" y="2210731"/>
            <a:ext cx="10448418" cy="56010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26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1343451" y="6855969"/>
            <a:ext cx="33872580" cy="1678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585" y="4058550"/>
            <a:ext cx="33088845" cy="199667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3582" y="6055224"/>
            <a:ext cx="33088845" cy="80074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3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1337946" y="808743"/>
            <a:ext cx="33900108" cy="1678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579" y="972878"/>
            <a:ext cx="33088848" cy="13177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3579" y="2970673"/>
            <a:ext cx="16267170" cy="48440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65251" y="2970673"/>
            <a:ext cx="16267176" cy="48440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77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1337946" y="808743"/>
            <a:ext cx="33900108" cy="1678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43579" y="972878"/>
            <a:ext cx="33088848" cy="13177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1663" y="3001191"/>
            <a:ext cx="15261225" cy="714674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3582" y="3901406"/>
            <a:ext cx="16179300" cy="391333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71211" y="3001193"/>
            <a:ext cx="15261219" cy="737831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653127" y="3901406"/>
            <a:ext cx="16179300" cy="391333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4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1322049" y="808743"/>
            <a:ext cx="33900108" cy="1678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27682" y="972878"/>
            <a:ext cx="33088848" cy="13177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7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1343451" y="6855966"/>
            <a:ext cx="33894600" cy="169960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582" y="7016395"/>
            <a:ext cx="14728335" cy="919353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48" y="801600"/>
            <a:ext cx="33878520" cy="56064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22475" y="7016398"/>
            <a:ext cx="17609961" cy="919354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8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579" y="6257853"/>
            <a:ext cx="33088848" cy="755651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43457" y="799634"/>
            <a:ext cx="33872577" cy="474300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3582" y="7013507"/>
            <a:ext cx="33088851" cy="79822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88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3576" y="266700"/>
            <a:ext cx="33088848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3576" y="1551587"/>
            <a:ext cx="33088848" cy="6260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17856" y="7941519"/>
            <a:ext cx="8534397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3576" y="7935750"/>
            <a:ext cx="2075163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74900" y="7941519"/>
            <a:ext cx="315753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14400" y="114300"/>
            <a:ext cx="34736314" cy="124813"/>
            <a:chOff x="914400" y="457341"/>
            <a:chExt cx="34736314" cy="9360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914400" y="457341"/>
              <a:ext cx="10363200" cy="93016"/>
            </a:xfrm>
            <a:prstGeom prst="rect">
              <a:avLst/>
            </a:prstGeom>
            <a:solidFill>
              <a:srgbClr val="2244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 userDrawn="1"/>
          </p:nvSpPr>
          <p:spPr>
            <a:xfrm>
              <a:off x="13106400" y="457341"/>
              <a:ext cx="10363200" cy="93016"/>
            </a:xfrm>
            <a:prstGeom prst="rect">
              <a:avLst/>
            </a:prstGeom>
            <a:solidFill>
              <a:srgbClr val="2B57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 userDrawn="1"/>
          </p:nvSpPr>
          <p:spPr>
            <a:xfrm>
              <a:off x="25287514" y="457934"/>
              <a:ext cx="10363200" cy="93016"/>
            </a:xfrm>
            <a:prstGeom prst="rect">
              <a:avLst/>
            </a:prstGeom>
            <a:solidFill>
              <a:srgbClr val="6D94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9373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896" userDrawn="1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3200" y="820268"/>
            <a:ext cx="10993549" cy="1388500"/>
          </a:xfrm>
        </p:spPr>
        <p:txBody>
          <a:bodyPr anchor="t">
            <a:normAutofit fontScale="90000"/>
          </a:bodyPr>
          <a:lstStyle/>
          <a:p>
            <a:r>
              <a:rPr lang="en-US" sz="4900" dirty="0" smtClean="0"/>
              <a:t>Final Thesis – Nathan Braskey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700" dirty="0" smtClean="0"/>
              <a:t>Construction Option</a:t>
            </a:r>
            <a:br>
              <a:rPr lang="en-US" sz="2700" dirty="0" smtClean="0"/>
            </a:br>
            <a:r>
              <a:rPr lang="en-US" sz="2700" dirty="0" smtClean="0"/>
              <a:t>Craig Dubler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73194" y="2489505"/>
            <a:ext cx="10993546" cy="78709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Sunnyvale plaza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00" y="1514518"/>
            <a:ext cx="10058400" cy="623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1514518"/>
            <a:ext cx="8296275" cy="6197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194" y="4229100"/>
            <a:ext cx="10994465" cy="3149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6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507" y="2065414"/>
            <a:ext cx="11120715" cy="6468986"/>
          </a:xfr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</a:t>
            </a:r>
            <a:r>
              <a:rPr lang="en-US" sz="2400" dirty="0" smtClean="0">
                <a:solidFill>
                  <a:srgbClr val="FF9933"/>
                </a:solidFill>
              </a:rPr>
              <a:t>Analysis 1</a:t>
            </a:r>
            <a:r>
              <a:rPr lang="en-US" sz="2400" dirty="0" smtClean="0"/>
              <a:t>								Analysis 2								Analysis 3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826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0" y="2308117"/>
            <a:ext cx="9443494" cy="596755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507" y="2057400"/>
            <a:ext cx="11120715" cy="6468986"/>
          </a:xfr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</a:t>
            </a:r>
            <a:r>
              <a:rPr lang="en-US" sz="2400" dirty="0" smtClean="0">
                <a:solidFill>
                  <a:srgbClr val="FF9933"/>
                </a:solidFill>
              </a:rPr>
              <a:t>Analysis 1</a:t>
            </a:r>
            <a:r>
              <a:rPr lang="en-US" sz="2400" dirty="0" smtClean="0"/>
              <a:t>								Analysis 2								Analysis 3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72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2192000" y="2133599"/>
            <a:ext cx="12191999" cy="567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Analysis #2: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Analysis of Excavation Method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</a:t>
            </a:r>
            <a:r>
              <a:rPr lang="en-US" sz="2400" dirty="0" smtClean="0">
                <a:solidFill>
                  <a:srgbClr val="FF9933"/>
                </a:solidFill>
              </a:rPr>
              <a:t>Analysis 2</a:t>
            </a:r>
            <a:r>
              <a:rPr lang="en-US" sz="2400" dirty="0" smtClean="0"/>
              <a:t>								Analysis 3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85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 / Research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105022"/>
            <a:ext cx="9021539" cy="631507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</a:t>
            </a:r>
            <a:r>
              <a:rPr lang="en-US" sz="2400" dirty="0" smtClean="0">
                <a:solidFill>
                  <a:srgbClr val="FF9933"/>
                </a:solidFill>
              </a:rPr>
              <a:t>Analysis 2</a:t>
            </a:r>
            <a:r>
              <a:rPr lang="en-US" sz="2400" dirty="0" smtClean="0"/>
              <a:t>								Analysis 3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89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 / Research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095500"/>
            <a:ext cx="9021539" cy="631507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434" y="2095500"/>
            <a:ext cx="8416861" cy="631264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</a:t>
            </a:r>
            <a:r>
              <a:rPr lang="en-US" sz="2400" dirty="0" smtClean="0">
                <a:solidFill>
                  <a:srgbClr val="FF9933"/>
                </a:solidFill>
              </a:rPr>
              <a:t>Analysis 2</a:t>
            </a:r>
            <a:r>
              <a:rPr lang="en-US" sz="2400" dirty="0" smtClean="0"/>
              <a:t>								Analysis 3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719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t="14258" r="6186" b="7511"/>
          <a:stretch/>
        </p:blipFill>
        <p:spPr>
          <a:xfrm>
            <a:off x="25846769" y="2095500"/>
            <a:ext cx="9448800" cy="631751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 / Research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095500"/>
            <a:ext cx="9021539" cy="631507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434" y="2095500"/>
            <a:ext cx="8416861" cy="631264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</a:t>
            </a:r>
            <a:r>
              <a:rPr lang="en-US" sz="2400" dirty="0" smtClean="0">
                <a:solidFill>
                  <a:srgbClr val="FF9933"/>
                </a:solidFill>
              </a:rPr>
              <a:t>Analysis 2</a:t>
            </a:r>
            <a:r>
              <a:rPr lang="en-US" sz="2400" dirty="0" smtClean="0"/>
              <a:t>								Analysis 3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036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2192000" y="2095500"/>
            <a:ext cx="12191999" cy="567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Analysis #3: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Façade Retention Method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Breadth 2: Structural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Analysis 2								</a:t>
            </a:r>
            <a:r>
              <a:rPr lang="en-US" sz="2400" dirty="0" smtClean="0">
                <a:solidFill>
                  <a:srgbClr val="FF9933"/>
                </a:solidFill>
              </a:rPr>
              <a:t>Analysis 3</a:t>
            </a:r>
            <a:r>
              <a:rPr lang="en-US" sz="2400" dirty="0" smtClean="0"/>
              <a:t>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586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565" y="2137603"/>
            <a:ext cx="8252600" cy="618945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116" y="2137603"/>
            <a:ext cx="10995584" cy="618945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2133600"/>
            <a:ext cx="8296275" cy="6197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Analysis 2								</a:t>
            </a:r>
            <a:r>
              <a:rPr lang="en-US" sz="2400" dirty="0" smtClean="0">
                <a:solidFill>
                  <a:srgbClr val="FF9933"/>
                </a:solidFill>
              </a:rPr>
              <a:t>Analysis 3</a:t>
            </a:r>
            <a:r>
              <a:rPr lang="en-US" sz="2400" dirty="0" smtClean="0"/>
              <a:t>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84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32" y="2140363"/>
            <a:ext cx="9787497" cy="6013037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Retaining Structure Analysis</a:t>
            </a:r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Analysis 2								</a:t>
            </a:r>
            <a:r>
              <a:rPr lang="en-US" sz="2400" dirty="0" smtClean="0">
                <a:solidFill>
                  <a:srgbClr val="FF9933"/>
                </a:solidFill>
              </a:rPr>
              <a:t>Analysis 3</a:t>
            </a:r>
            <a:r>
              <a:rPr lang="en-US" sz="2400" dirty="0" smtClean="0"/>
              <a:t>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7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32" y="2133600"/>
            <a:ext cx="9787497" cy="6013037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Retaining Structure Analysis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12192" r="32819" b="6807"/>
          <a:stretch/>
        </p:blipFill>
        <p:spPr>
          <a:xfrm>
            <a:off x="15652141" y="2137833"/>
            <a:ext cx="5265447" cy="6008804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Analysis 2								</a:t>
            </a:r>
            <a:r>
              <a:rPr lang="en-US" sz="2400" dirty="0" smtClean="0">
                <a:solidFill>
                  <a:srgbClr val="FF9933"/>
                </a:solidFill>
              </a:rPr>
              <a:t>Analysis 3</a:t>
            </a:r>
            <a:r>
              <a:rPr lang="en-US" sz="2400" dirty="0" smtClean="0"/>
              <a:t>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43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rgbClr val="FF9933"/>
                </a:solidFill>
              </a:rPr>
              <a:t>Project Overview		</a:t>
            </a:r>
            <a:r>
              <a:rPr lang="en-US" sz="2400" dirty="0" smtClean="0"/>
              <a:t>						Analysis Overview								Analysis 1								Analysis 2								Analysis 3								Analysis 4								Conclusions &amp; Recommendations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050" y="2108128"/>
            <a:ext cx="9895625" cy="6131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creenCapture_4-8-2014 4.09.44 P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98799" y="2090566"/>
            <a:ext cx="10572129" cy="6197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2057400"/>
            <a:ext cx="8296275" cy="6197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5374600" y="2057400"/>
            <a:ext cx="11598196" cy="6197456"/>
          </a:xfrm>
        </p:spPr>
        <p:txBody>
          <a:bodyPr numCol="2" anchor="t"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Size: </a:t>
            </a:r>
            <a:r>
              <a:rPr lang="en-US" sz="2400" dirty="0" smtClean="0"/>
              <a:t>752,000 Gross Sq. Ft.</a:t>
            </a:r>
          </a:p>
          <a:p>
            <a:pPr marL="0" indent="0">
              <a:buNone/>
            </a:pPr>
            <a:r>
              <a:rPr lang="en-US" sz="2400" b="1" dirty="0" smtClean="0"/>
              <a:t>Stories: </a:t>
            </a:r>
            <a:r>
              <a:rPr lang="en-US" sz="2400" dirty="0" smtClean="0"/>
              <a:t>15 Above Grade, 7 Below Grade</a:t>
            </a:r>
          </a:p>
          <a:p>
            <a:pPr marL="0" indent="0">
              <a:buNone/>
            </a:pPr>
            <a:r>
              <a:rPr lang="en-US" sz="2400" b="1" dirty="0" smtClean="0"/>
              <a:t>Location:</a:t>
            </a:r>
            <a:r>
              <a:rPr lang="en-US" sz="2400" b="1" dirty="0"/>
              <a:t> </a:t>
            </a:r>
            <a:r>
              <a:rPr lang="en-US" sz="2400" dirty="0" smtClean="0"/>
              <a:t>Mid-Atlantic</a:t>
            </a:r>
          </a:p>
          <a:p>
            <a:pPr marL="0" indent="0">
              <a:buNone/>
            </a:pPr>
            <a:r>
              <a:rPr lang="en-US" sz="2400" b="1" dirty="0" smtClean="0"/>
              <a:t>Prime Cost: </a:t>
            </a:r>
            <a:r>
              <a:rPr lang="en-US" sz="2400" dirty="0" smtClean="0"/>
              <a:t>$500 million</a:t>
            </a:r>
          </a:p>
          <a:p>
            <a:pPr marL="0" indent="0">
              <a:buNone/>
            </a:pPr>
            <a:r>
              <a:rPr lang="en-US" sz="2400" b="1" dirty="0" smtClean="0"/>
              <a:t>Contract: </a:t>
            </a:r>
            <a:r>
              <a:rPr lang="en-US" sz="2400" dirty="0" smtClean="0"/>
              <a:t>Guaranteed Maximum Price</a:t>
            </a:r>
          </a:p>
          <a:p>
            <a:pPr marL="0" indent="0">
              <a:buNone/>
            </a:pPr>
            <a:r>
              <a:rPr lang="en-US" sz="2400" b="1" dirty="0" smtClean="0"/>
              <a:t>Delivery Method: </a:t>
            </a:r>
            <a:r>
              <a:rPr lang="en-US" sz="2400" dirty="0" smtClean="0"/>
              <a:t>Design-Build</a:t>
            </a:r>
          </a:p>
          <a:p>
            <a:pPr marL="0" indent="0">
              <a:buNone/>
            </a:pPr>
            <a:r>
              <a:rPr lang="en-US" sz="2400" b="1" dirty="0" smtClean="0"/>
              <a:t>Completion: </a:t>
            </a:r>
            <a:r>
              <a:rPr lang="en-US" sz="2400" dirty="0" smtClean="0"/>
              <a:t>May 2014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Architect: </a:t>
            </a:r>
            <a:r>
              <a:rPr lang="en-US" sz="2400" dirty="0" smtClean="0"/>
              <a:t>Cooper Carry, TVS</a:t>
            </a:r>
          </a:p>
          <a:p>
            <a:pPr marL="0" indent="0">
              <a:buNone/>
            </a:pPr>
            <a:r>
              <a:rPr lang="en-US" sz="2400" b="1" dirty="0" smtClean="0"/>
              <a:t>Gen. Contractor: </a:t>
            </a:r>
            <a:r>
              <a:rPr lang="en-US" sz="2400" dirty="0" smtClean="0"/>
              <a:t>Hensel Phelps</a:t>
            </a:r>
          </a:p>
          <a:p>
            <a:pPr marL="0" indent="0">
              <a:buNone/>
            </a:pPr>
            <a:r>
              <a:rPr lang="en-US" sz="2400" b="1" dirty="0" smtClean="0"/>
              <a:t>Structural: </a:t>
            </a:r>
            <a:r>
              <a:rPr lang="en-US" sz="2400" dirty="0" smtClean="0"/>
              <a:t>GEI Consultants, Inc.</a:t>
            </a:r>
          </a:p>
          <a:p>
            <a:pPr marL="0" indent="0">
              <a:buNone/>
            </a:pPr>
            <a:r>
              <a:rPr lang="en-US" sz="2400" b="1" dirty="0" smtClean="0"/>
              <a:t>MEP: </a:t>
            </a:r>
            <a:r>
              <a:rPr lang="en-US" sz="2400" dirty="0" smtClean="0"/>
              <a:t>GHT Limited</a:t>
            </a:r>
          </a:p>
          <a:p>
            <a:pPr marL="0" indent="0">
              <a:buNone/>
            </a:pPr>
            <a:r>
              <a:rPr lang="en-US" sz="2400" b="1" dirty="0" smtClean="0"/>
              <a:t>Electrical: </a:t>
            </a:r>
            <a:r>
              <a:rPr lang="en-US" sz="2400" dirty="0" smtClean="0"/>
              <a:t>Truland Systems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5091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32" y="2133600"/>
            <a:ext cx="9787497" cy="6013037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Retaining Structure Analysis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0" y="2137833"/>
            <a:ext cx="9791700" cy="601310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12192" r="32819" b="6807"/>
          <a:stretch/>
        </p:blipFill>
        <p:spPr>
          <a:xfrm>
            <a:off x="15652141" y="2137833"/>
            <a:ext cx="5265447" cy="6008804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Analysis 2								</a:t>
            </a:r>
            <a:r>
              <a:rPr lang="en-US" sz="2400" dirty="0" smtClean="0">
                <a:solidFill>
                  <a:srgbClr val="FF9933"/>
                </a:solidFill>
              </a:rPr>
              <a:t>Analysis 3</a:t>
            </a:r>
            <a:r>
              <a:rPr lang="en-US" sz="2400" dirty="0" smtClean="0"/>
              <a:t>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010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Analysis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619500"/>
            <a:ext cx="8379827" cy="2776649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Analysis 2								</a:t>
            </a:r>
            <a:r>
              <a:rPr lang="en-US" sz="2400" dirty="0" smtClean="0">
                <a:solidFill>
                  <a:srgbClr val="FF9933"/>
                </a:solidFill>
              </a:rPr>
              <a:t>Analysis 3</a:t>
            </a:r>
            <a:r>
              <a:rPr lang="en-US" sz="2400" dirty="0" smtClean="0"/>
              <a:t>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5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Analysis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619500"/>
            <a:ext cx="8379827" cy="27766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816" y="4185517"/>
            <a:ext cx="12098098" cy="1491383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Analysis 2								</a:t>
            </a:r>
            <a:r>
              <a:rPr lang="en-US" sz="2400" dirty="0" smtClean="0">
                <a:solidFill>
                  <a:srgbClr val="FF9933"/>
                </a:solidFill>
              </a:rPr>
              <a:t>Analysis 3</a:t>
            </a:r>
            <a:r>
              <a:rPr lang="en-US" sz="2400" dirty="0" smtClean="0"/>
              <a:t>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701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Analysis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619500"/>
            <a:ext cx="8379827" cy="27766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4900" y="3920408"/>
            <a:ext cx="5791200" cy="202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816" y="4185517"/>
            <a:ext cx="12098098" cy="1491383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Analysis 2								</a:t>
            </a:r>
            <a:r>
              <a:rPr lang="en-US" sz="2400" dirty="0" smtClean="0">
                <a:solidFill>
                  <a:srgbClr val="FF9933"/>
                </a:solidFill>
              </a:rPr>
              <a:t>Analysis 3</a:t>
            </a:r>
            <a:r>
              <a:rPr lang="en-US" sz="2400" dirty="0" smtClean="0"/>
              <a:t>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14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420525"/>
            <a:ext cx="11925300" cy="121735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Analysis 2								</a:t>
            </a:r>
            <a:r>
              <a:rPr lang="en-US" sz="2400" dirty="0" smtClean="0">
                <a:solidFill>
                  <a:srgbClr val="FF9933"/>
                </a:solidFill>
              </a:rPr>
              <a:t>Analysis 3</a:t>
            </a:r>
            <a:r>
              <a:rPr lang="en-US" sz="2400" dirty="0" smtClean="0"/>
              <a:t>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38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Analysis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420525"/>
            <a:ext cx="11925300" cy="1217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922" y="3743214"/>
            <a:ext cx="7777886" cy="2571971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Analysis 2								</a:t>
            </a:r>
            <a:r>
              <a:rPr lang="en-US" sz="2400" dirty="0" smtClean="0">
                <a:solidFill>
                  <a:srgbClr val="FF9933"/>
                </a:solidFill>
              </a:rPr>
              <a:t>Analysis 3</a:t>
            </a:r>
            <a:r>
              <a:rPr lang="en-US" sz="2400" dirty="0" smtClean="0"/>
              <a:t>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966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Analysis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420525"/>
            <a:ext cx="11925300" cy="121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922" y="3743214"/>
            <a:ext cx="7777886" cy="257197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0130" y="2438400"/>
            <a:ext cx="11964738" cy="4923692"/>
          </a:xfr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Analysis 2								</a:t>
            </a:r>
            <a:r>
              <a:rPr lang="en-US" sz="2400" dirty="0" smtClean="0">
                <a:solidFill>
                  <a:srgbClr val="FF9933"/>
                </a:solidFill>
              </a:rPr>
              <a:t>Analysis 3</a:t>
            </a:r>
            <a:r>
              <a:rPr lang="en-US" sz="2400" dirty="0" smtClean="0"/>
              <a:t>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457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2192000" y="2095499"/>
            <a:ext cx="12191999" cy="5716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Analysis #4: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Profitability of Early Scheduled Opening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Analysis 2								Analysis 3								</a:t>
            </a:r>
            <a:r>
              <a:rPr lang="en-US" sz="2400" dirty="0" smtClean="0">
                <a:solidFill>
                  <a:srgbClr val="FF9933"/>
                </a:solidFill>
              </a:rPr>
              <a:t>Analysis 4	</a:t>
            </a:r>
            <a:r>
              <a:rPr lang="en-US" sz="2400" dirty="0" smtClean="0"/>
              <a:t>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609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514600" y="2819400"/>
            <a:ext cx="31280100" cy="3879498"/>
            <a:chOff x="2552700" y="3429000"/>
            <a:chExt cx="31280100" cy="3879498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3741293454"/>
                </p:ext>
              </p:extLst>
            </p:nvPr>
          </p:nvGraphicFramePr>
          <p:xfrm>
            <a:off x="2552700" y="4592849"/>
            <a:ext cx="31280100" cy="27156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4" name="Group 13"/>
            <p:cNvGrpSpPr/>
            <p:nvPr/>
          </p:nvGrpSpPr>
          <p:grpSpPr>
            <a:xfrm>
              <a:off x="12788521" y="3429000"/>
              <a:ext cx="12874125" cy="1306101"/>
              <a:chOff x="12788521" y="3429000"/>
              <a:chExt cx="12874125" cy="130610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3205754" y="3539836"/>
                <a:ext cx="12113054" cy="42256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n-US" sz="1200">
                    <a:solidFill>
                      <a:srgbClr val="FFFFFF"/>
                    </a:solidFill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2788521" y="3429000"/>
                <a:ext cx="12874125" cy="1306101"/>
                <a:chOff x="12788521" y="3429000"/>
                <a:chExt cx="12874125" cy="1306101"/>
              </a:xfrm>
            </p:grpSpPr>
            <p:sp>
              <p:nvSpPr>
                <p:cNvPr id="12" name="Text Box 200"/>
                <p:cNvSpPr txBox="1"/>
                <p:nvPr/>
              </p:nvSpPr>
              <p:spPr>
                <a:xfrm>
                  <a:off x="12788521" y="3429000"/>
                  <a:ext cx="12874125" cy="1306101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91440" rIns="9144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500"/>
                    </a:spcBef>
                    <a:spcAft>
                      <a:spcPts val="1000"/>
                    </a:spcAft>
                  </a:pPr>
                  <a:r>
                    <a:rPr lang="en-US" sz="2400" dirty="0">
                      <a:solidFill>
                        <a:srgbClr val="5B9BD5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March 20 </a:t>
                  </a:r>
                  <a:r>
                    <a:rPr lang="en-US" sz="2400" cap="all" dirty="0">
                      <a:solidFill>
                        <a:srgbClr val="5B9BD5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–</a:t>
                  </a:r>
                  <a:r>
                    <a:rPr lang="en-US" sz="2400" dirty="0">
                      <a:solidFill>
                        <a:srgbClr val="5B9BD5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April 13: Cherry Blossom Festival</a:t>
                  </a:r>
                  <a:endParaRPr lang="en-US" sz="36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9" name="Straight Connector 8"/>
                <p:cNvCxnSpPr/>
                <p:nvPr/>
              </p:nvCxnSpPr>
              <p:spPr>
                <a:xfrm>
                  <a:off x="13182600" y="3539843"/>
                  <a:ext cx="0" cy="1053007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5320397" y="3539843"/>
                  <a:ext cx="0" cy="1053007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6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Analysis 2								Analysis 3								</a:t>
            </a:r>
            <a:r>
              <a:rPr lang="en-US" sz="2400" dirty="0" smtClean="0">
                <a:solidFill>
                  <a:srgbClr val="FF9933"/>
                </a:solidFill>
              </a:rPr>
              <a:t>Analysis 4	</a:t>
            </a:r>
            <a:r>
              <a:rPr lang="en-US" sz="2400" dirty="0" smtClean="0"/>
              <a:t>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347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Analysis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2" y="2895600"/>
            <a:ext cx="11983708" cy="4129691"/>
          </a:xfr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Analysis 2								Analysis 3								</a:t>
            </a:r>
            <a:r>
              <a:rPr lang="en-US" sz="2400" dirty="0" smtClean="0">
                <a:solidFill>
                  <a:srgbClr val="FF9933"/>
                </a:solidFill>
              </a:rPr>
              <a:t>Analysis 4	</a:t>
            </a:r>
            <a:r>
              <a:rPr lang="en-US" sz="2400" dirty="0" smtClean="0"/>
              <a:t>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414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Overview</a:t>
            </a:r>
            <a:endParaRPr lang="en-US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13060363" y="2133600"/>
            <a:ext cx="10448925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Analysis #1:</a:t>
            </a:r>
            <a:r>
              <a:rPr lang="en-US" sz="2800" dirty="0" smtClean="0"/>
              <a:t> Implementation of A Stormwater Harvesting System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800" b="1" dirty="0"/>
              <a:t>Analysis </a:t>
            </a:r>
            <a:r>
              <a:rPr lang="en-US" sz="2800" b="1" dirty="0" smtClean="0"/>
              <a:t>#2:  </a:t>
            </a:r>
            <a:r>
              <a:rPr lang="en-US" sz="2800" dirty="0" smtClean="0"/>
              <a:t>Analysis of Excavation Method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800" b="1" dirty="0"/>
              <a:t>Analysis </a:t>
            </a:r>
            <a:r>
              <a:rPr lang="en-US" sz="2800" b="1" dirty="0" smtClean="0"/>
              <a:t>#3:  </a:t>
            </a:r>
            <a:r>
              <a:rPr lang="en-US" sz="2800" dirty="0" smtClean="0"/>
              <a:t>Façade Retention Method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800" b="1" dirty="0"/>
              <a:t>Analysis </a:t>
            </a:r>
            <a:r>
              <a:rPr lang="en-US" sz="2800" b="1" dirty="0" smtClean="0"/>
              <a:t>#4:  </a:t>
            </a:r>
            <a:r>
              <a:rPr lang="en-US" sz="2800" dirty="0" smtClean="0"/>
              <a:t>Profitability of Early Scheduled Opening</a:t>
            </a:r>
          </a:p>
          <a:p>
            <a:pPr marL="0" indent="0" algn="ctr">
              <a:buNone/>
            </a:pPr>
            <a:endParaRPr lang="en-US" sz="2400" dirty="0" smtClean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</a:t>
            </a:r>
            <a:r>
              <a:rPr lang="en-US" sz="2400" dirty="0" smtClean="0">
                <a:solidFill>
                  <a:srgbClr val="FF9933"/>
                </a:solidFill>
              </a:rPr>
              <a:t>Analysis Overview	</a:t>
            </a:r>
            <a:r>
              <a:rPr lang="en-US" sz="2400" dirty="0" smtClean="0"/>
              <a:t>							Analysis 1								Analysis 2								Analysis 3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69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Analysis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2" y="2895600"/>
            <a:ext cx="11983708" cy="412969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422" y="3774522"/>
            <a:ext cx="9410886" cy="2371849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Analysis 2								Analysis 3								</a:t>
            </a:r>
            <a:r>
              <a:rPr lang="en-US" sz="2400" dirty="0" smtClean="0">
                <a:solidFill>
                  <a:srgbClr val="FF9933"/>
                </a:solidFill>
              </a:rPr>
              <a:t>Analysis 4	</a:t>
            </a:r>
            <a:r>
              <a:rPr lang="en-US" sz="2400" dirty="0" smtClean="0"/>
              <a:t>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110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Analysis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2" y="2895600"/>
            <a:ext cx="11983708" cy="412969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422" y="3774522"/>
            <a:ext cx="9410886" cy="2371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200" y="3173837"/>
            <a:ext cx="12059605" cy="3573216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Analysis 2								Analysis 3								</a:t>
            </a:r>
            <a:r>
              <a:rPr lang="en-US" sz="2400" dirty="0" smtClean="0">
                <a:solidFill>
                  <a:srgbClr val="FF9933"/>
                </a:solidFill>
              </a:rPr>
              <a:t>Analysis 4	</a:t>
            </a:r>
            <a:r>
              <a:rPr lang="en-US" sz="2400" dirty="0" smtClean="0"/>
              <a:t>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672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Conditions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71"/>
          <a:stretch/>
        </p:blipFill>
        <p:spPr>
          <a:xfrm>
            <a:off x="14349472" y="3505200"/>
            <a:ext cx="7870785" cy="2712431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Analysis 2								Analysis 3								</a:t>
            </a:r>
            <a:r>
              <a:rPr lang="en-US" sz="2400" dirty="0" smtClean="0">
                <a:solidFill>
                  <a:srgbClr val="FF9933"/>
                </a:solidFill>
              </a:rPr>
              <a:t>Analysis 4	</a:t>
            </a:r>
            <a:r>
              <a:rPr lang="en-US" sz="2400" dirty="0" smtClean="0"/>
              <a:t>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638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676" y="3810000"/>
            <a:ext cx="5479948" cy="21168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71"/>
          <a:stretch/>
        </p:blipFill>
        <p:spPr>
          <a:xfrm>
            <a:off x="14349472" y="3505200"/>
            <a:ext cx="7870785" cy="2712431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Analysis 2								Analysis 3								</a:t>
            </a:r>
            <a:r>
              <a:rPr lang="en-US" sz="2400" dirty="0" smtClean="0">
                <a:solidFill>
                  <a:srgbClr val="FF9933"/>
                </a:solidFill>
              </a:rPr>
              <a:t>Analysis 4	</a:t>
            </a:r>
            <a:r>
              <a:rPr lang="en-US" sz="2400" dirty="0" smtClean="0"/>
              <a:t>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09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Analysis 2								Analysis 3								Analysis 4								</a:t>
            </a:r>
            <a:r>
              <a:rPr lang="en-US" sz="2400" dirty="0" smtClean="0">
                <a:solidFill>
                  <a:srgbClr val="FF9933"/>
                </a:solidFill>
              </a:rPr>
              <a:t>Conclusions &amp; Recommendations</a:t>
            </a:r>
            <a:endParaRPr lang="en-US" sz="2400" dirty="0">
              <a:solidFill>
                <a:srgbClr val="FF9933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374600" y="2216150"/>
            <a:ext cx="10448925" cy="190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Analysis 1: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800" dirty="0" smtClean="0"/>
              <a:t>Annual savings of $27,800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800" dirty="0" smtClean="0"/>
              <a:t>Payback period of 2.5 years</a:t>
            </a:r>
            <a:endParaRPr lang="en-US" sz="2800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25374600" y="4241800"/>
            <a:ext cx="10448925" cy="177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Analysis 3: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800" dirty="0" smtClean="0"/>
              <a:t>Decrease schedule by 30 days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800" dirty="0" smtClean="0"/>
              <a:t>Cost savings of $832,700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25374599" y="6203950"/>
            <a:ext cx="10448925" cy="1797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Analysis 4:</a:t>
            </a:r>
            <a:endParaRPr lang="en-US" sz="2800" dirty="0" smtClean="0"/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800" dirty="0" smtClean="0"/>
              <a:t>Added revenue of $14,500,000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800" dirty="0" smtClean="0"/>
              <a:t>Profitability of $2,140,000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93966993"/>
              </p:ext>
            </p:extLst>
          </p:nvPr>
        </p:nvGraphicFramePr>
        <p:xfrm>
          <a:off x="1828800" y="1943100"/>
          <a:ext cx="7696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13060402" y="3168650"/>
            <a:ext cx="10448925" cy="3314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Summary: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3200" dirty="0" smtClean="0"/>
              <a:t>Decrease schedule by 30 days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3200" dirty="0" smtClean="0"/>
              <a:t>Total Profit of $3 million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3200" dirty="0" smtClean="0"/>
              <a:t>Annual Savings of $27,800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545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903488"/>
            <a:ext cx="8991396" cy="136416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99" y="5485496"/>
            <a:ext cx="4079331" cy="129452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6" b="38177"/>
          <a:stretch/>
        </p:blipFill>
        <p:spPr bwMode="auto">
          <a:xfrm>
            <a:off x="952500" y="5572272"/>
            <a:ext cx="4587335" cy="1285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677382" y="3048000"/>
            <a:ext cx="9641195" cy="292451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lnSpc>
                <a:spcPct val="150000"/>
              </a:lnSpc>
              <a:spcBef>
                <a:spcPts val="1100"/>
              </a:spcBef>
              <a:spcAft>
                <a:spcPts val="1600"/>
              </a:spcAft>
            </a:pPr>
            <a:r>
              <a:rPr lang="en-US" sz="32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Academic:</a:t>
            </a:r>
            <a:endParaRPr lang="en-US" sz="3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100"/>
              </a:spcBef>
              <a:spcAft>
                <a:spcPts val="1600"/>
              </a:spcAft>
            </a:pP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Craig Dubler - Construction Advisor</a:t>
            </a:r>
          </a:p>
          <a:p>
            <a:pPr algn="ctr">
              <a:lnSpc>
                <a:spcPct val="150000"/>
              </a:lnSpc>
              <a:spcBef>
                <a:spcPts val="1100"/>
              </a:spcBef>
              <a:spcAft>
                <a:spcPts val="1600"/>
              </a:spcAft>
            </a:pP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Penn State AE Faculty</a:t>
            </a:r>
            <a:endParaRPr lang="en-US" sz="3200" b="1" u="sng" dirty="0" smtClean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546300" y="3118338"/>
            <a:ext cx="7392777" cy="403187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sz="3200" b="1" u="sng" dirty="0" smtClean="0">
                <a:latin typeface="Calibri" panose="020F0502020204030204" pitchFamily="34" charset="0"/>
              </a:rPr>
              <a:t>Special </a:t>
            </a:r>
            <a:r>
              <a:rPr lang="en-US" sz="3200" b="1" u="sng" dirty="0">
                <a:latin typeface="Calibri" panose="020F0502020204030204" pitchFamily="34" charset="0"/>
              </a:rPr>
              <a:t>Thanks</a:t>
            </a:r>
            <a:r>
              <a:rPr lang="en-US" sz="3200" b="1" u="sng" dirty="0" smtClean="0">
                <a:latin typeface="Calibri" panose="020F0502020204030204" pitchFamily="34" charset="0"/>
              </a:rPr>
              <a:t>:</a:t>
            </a:r>
          </a:p>
          <a:p>
            <a:pPr algn="ctr"/>
            <a:endParaRPr lang="en-US" sz="3200" dirty="0">
              <a:latin typeface="Calibri" panose="020F0502020204030204" pitchFamily="34" charset="0"/>
            </a:endParaRPr>
          </a:p>
          <a:p>
            <a:pPr algn="ctr"/>
            <a:r>
              <a:rPr lang="en-US" sz="3200" dirty="0">
                <a:latin typeface="Calibri" panose="020F0502020204030204" pitchFamily="34" charset="0"/>
              </a:rPr>
              <a:t>Chris Mihalick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</a:rPr>
              <a:t>Keith Bush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</a:rPr>
              <a:t>David Webb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</a:rPr>
              <a:t>Jeff Overmiller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</a:rPr>
              <a:t>PACE Industry Members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</a:rPr>
              <a:t>Family and </a:t>
            </a:r>
            <a:r>
              <a:rPr lang="en-US" sz="3200" dirty="0" smtClean="0">
                <a:latin typeface="Calibri" panose="020F0502020204030204" pitchFamily="34" charset="0"/>
              </a:rPr>
              <a:t>Friends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Analysis 2								Analysis 3								Analysis 4								</a:t>
            </a:r>
            <a:r>
              <a:rPr lang="en-US" sz="2400" dirty="0" smtClean="0">
                <a:solidFill>
                  <a:srgbClr val="FF9933"/>
                </a:solidFill>
              </a:rPr>
              <a:t>Conclusions &amp; Recommendations</a:t>
            </a:r>
            <a:endParaRPr lang="en-US" sz="24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371" y="2095500"/>
            <a:ext cx="9920229" cy="62557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Sunnyvale Plaza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290" y1="3719" x2="10290" y2="3719"/>
                        <a14:foregroundMark x1="11082" y1="10331" x2="11082" y2="10331"/>
                        <a14:foregroundMark x1="13720" y1="19008" x2="13720" y2="19008"/>
                        <a14:foregroundMark x1="15303" y1="24793" x2="15303" y2="24793"/>
                        <a14:foregroundMark x1="16887" y1="32231" x2="16887" y2="32231"/>
                        <a14:foregroundMark x1="7388" y1="49174" x2="7388" y2="49174"/>
                        <a14:foregroundMark x1="27968" y1="26033" x2="27968" y2="26033"/>
                        <a14:foregroundMark x1="18734" y1="13223" x2="18734" y2="13223"/>
                        <a14:foregroundMark x1="22955" y1="6612" x2="22955" y2="6612"/>
                        <a14:foregroundMark x1="32982" y1="9091" x2="32982" y2="9091"/>
                        <a14:foregroundMark x1="56464" y1="5372" x2="56464" y2="5372"/>
                        <a14:foregroundMark x1="67810" y1="5785" x2="67810" y2="5785"/>
                        <a14:foregroundMark x1="63588" y1="8264" x2="63588" y2="8264"/>
                        <a14:foregroundMark x1="58839" y1="13223" x2="58839" y2="13223"/>
                        <a14:foregroundMark x1="46438" y1="19421" x2="46438" y2="19421"/>
                        <a14:foregroundMark x1="34301" y1="26033" x2="34301" y2="26033"/>
                        <a14:foregroundMark x1="31135" y1="30992" x2="31135" y2="30992"/>
                        <a14:foregroundMark x1="23219" y1="27686" x2="23219" y2="27686"/>
                        <a14:foregroundMark x1="21900" y1="15702" x2="21900" y2="15702"/>
                        <a14:foregroundMark x1="18997" y1="7851" x2="18997" y2="7851"/>
                        <a14:foregroundMark x1="34301" y1="5372" x2="34301" y2="5372"/>
                        <a14:foregroundMark x1="43008" y1="6612" x2="43008" y2="6612"/>
                        <a14:foregroundMark x1="49340" y1="3306" x2="49340" y2="3306"/>
                        <a14:foregroundMark x1="44591" y1="3306" x2="44591" y2="3306"/>
                        <a14:foregroundMark x1="3430" y1="55785" x2="3430" y2="55785"/>
                        <a14:foregroundMark x1="5277" y1="72727" x2="5277" y2="72727"/>
                        <a14:foregroundMark x1="6069" y1="80165" x2="6069" y2="80165"/>
                        <a14:foregroundMark x1="4485" y1="55785" x2="4485" y2="55785"/>
                        <a14:foregroundMark x1="4485" y1="42149" x2="4485" y2="42149"/>
                        <a14:foregroundMark x1="6860" y1="27686" x2="6860" y2="27686"/>
                        <a14:foregroundMark x1="5277" y1="17769" x2="5277" y2="17769"/>
                        <a14:foregroundMark x1="2375" y1="35950" x2="2375" y2="35950"/>
                        <a14:foregroundMark x1="1847" y1="26860" x2="1847" y2="26860"/>
                        <a14:foregroundMark x1="5541" y1="30992" x2="5541" y2="30992"/>
                        <a14:foregroundMark x1="1583" y1="19421" x2="1583" y2="19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4" y="2095500"/>
            <a:ext cx="7353296" cy="6260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2177663"/>
            <a:ext cx="4459616" cy="6117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340" y="990600"/>
            <a:ext cx="14019360" cy="8686800"/>
          </a:xfrm>
          <a:prstGeom prst="rect">
            <a:avLst/>
          </a:prstGeom>
        </p:spPr>
      </p:pic>
      <p:sp>
        <p:nvSpPr>
          <p:cNvPr id="14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Analysis 1								Analysis 2								Analysis 3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426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#1: Zone Rainwater Collection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" y="2362200"/>
            <a:ext cx="12031654" cy="5067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300" y="2362200"/>
            <a:ext cx="12044387" cy="50673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41400" y="2095500"/>
            <a:ext cx="8360343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15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#1: Total Rainwater Collection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575" y="2400300"/>
            <a:ext cx="12179525" cy="5067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400" y="2095500"/>
            <a:ext cx="8364472" cy="62484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96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#3: New Construction Costs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1985"/>
            <a:ext cx="11734800" cy="6291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900" y="2895600"/>
            <a:ext cx="8458200" cy="4238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100" y="3619500"/>
            <a:ext cx="8379827" cy="2776649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64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0" y="2095500"/>
            <a:ext cx="12192000" cy="56769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Analysis #1: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Implementation of A Stormwater Harvesting System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Breadth 1: Plumbing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</a:t>
            </a:r>
            <a:r>
              <a:rPr lang="en-US" sz="2400" dirty="0" smtClean="0">
                <a:solidFill>
                  <a:srgbClr val="FF9933"/>
                </a:solidFill>
              </a:rPr>
              <a:t>Analysis 1</a:t>
            </a:r>
            <a:r>
              <a:rPr lang="en-US" sz="2400" dirty="0" smtClean="0"/>
              <a:t>								Analysis 2								Analysis 3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636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#3: Renovation Costs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4700"/>
            <a:ext cx="12192000" cy="3427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816" y="4121886"/>
            <a:ext cx="12098098" cy="1491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400" y="3670169"/>
            <a:ext cx="6726228" cy="2348001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68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#3: New Construction Durations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" y="2617112"/>
            <a:ext cx="12177346" cy="2507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" y="6038613"/>
            <a:ext cx="12192000" cy="1168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54" y="2381013"/>
            <a:ext cx="10430361" cy="5086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0" y="3428542"/>
            <a:ext cx="7777886" cy="2571971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22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#4: Hotel Rate Data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3" y="2288781"/>
            <a:ext cx="11784397" cy="5327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877" y="2297098"/>
            <a:ext cx="11783623" cy="5322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0" y="2267790"/>
            <a:ext cx="11770545" cy="5322902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291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Water Usage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400" y="2133600"/>
            <a:ext cx="8364472" cy="62484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19300"/>
            <a:ext cx="12001296" cy="6458014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</a:t>
            </a:r>
            <a:r>
              <a:rPr lang="en-US" sz="2400" dirty="0" smtClean="0">
                <a:solidFill>
                  <a:srgbClr val="FF9933"/>
                </a:solidFill>
              </a:rPr>
              <a:t>Analysis 1</a:t>
            </a:r>
            <a:r>
              <a:rPr lang="en-US" sz="2400" dirty="0" smtClean="0"/>
              <a:t>								Analysis 2								Analysis 3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45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 Area Consideration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18818" y="2133600"/>
            <a:ext cx="9532093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41400" y="2133600"/>
            <a:ext cx="8360343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19300"/>
            <a:ext cx="12001296" cy="6458014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</a:t>
            </a:r>
            <a:r>
              <a:rPr lang="en-US" sz="2400" dirty="0" smtClean="0">
                <a:solidFill>
                  <a:srgbClr val="FF9933"/>
                </a:solidFill>
              </a:rPr>
              <a:t>Analysis 1</a:t>
            </a:r>
            <a:r>
              <a:rPr lang="en-US" sz="2400" dirty="0" smtClean="0"/>
              <a:t>								Analysis 2								Analysis 3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61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 Area Consideration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234" y="3162300"/>
            <a:ext cx="11911262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400" y="2133600"/>
            <a:ext cx="8364472" cy="62484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19300"/>
            <a:ext cx="12001296" cy="6458014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</a:t>
            </a:r>
            <a:r>
              <a:rPr lang="en-US" sz="2400" dirty="0" smtClean="0">
                <a:solidFill>
                  <a:srgbClr val="FF9933"/>
                </a:solidFill>
              </a:rPr>
              <a:t>Analysis 1</a:t>
            </a:r>
            <a:r>
              <a:rPr lang="en-US" sz="2400" dirty="0" smtClean="0"/>
              <a:t>								Analysis 2								Analysis 3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57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Utility Fee Analysis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046" y="3593432"/>
            <a:ext cx="12041637" cy="2743664"/>
          </a:xfr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</a:t>
            </a:r>
            <a:r>
              <a:rPr lang="en-US" sz="2400" dirty="0" smtClean="0">
                <a:solidFill>
                  <a:srgbClr val="FF9933"/>
                </a:solidFill>
              </a:rPr>
              <a:t>Analysis 1</a:t>
            </a:r>
            <a:r>
              <a:rPr lang="en-US" sz="2400" dirty="0" smtClean="0"/>
              <a:t>								Analysis 2								Analysis 3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673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Utility Fee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4900" y="3009900"/>
            <a:ext cx="5848794" cy="3940056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046" y="3593432"/>
            <a:ext cx="12041637" cy="2743664"/>
          </a:xfr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0" y="342900"/>
            <a:ext cx="36576000" cy="457200"/>
          </a:xfrm>
          <a:prstGeom prst="rect">
            <a:avLst/>
          </a:prstGeom>
          <a:solidFill>
            <a:srgbClr val="284C94"/>
          </a:solidFill>
          <a:ln>
            <a:solidFill>
              <a:srgbClr val="284C9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Project Overview								Analysis Overview								</a:t>
            </a:r>
            <a:r>
              <a:rPr lang="en-US" sz="2400" dirty="0" smtClean="0">
                <a:solidFill>
                  <a:srgbClr val="FF9933"/>
                </a:solidFill>
              </a:rPr>
              <a:t>Analysis 1</a:t>
            </a:r>
            <a:r>
              <a:rPr lang="en-US" sz="2400" dirty="0" smtClean="0"/>
              <a:t>								Analysis 2								Analysis 3								Analysis 4								Conclusions &amp;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497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20257</TotalTime>
  <Words>1817</Words>
  <Application>Microsoft Office PowerPoint</Application>
  <PresentationFormat>Custom</PresentationFormat>
  <Paragraphs>303</Paragraphs>
  <Slides>42</Slides>
  <Notes>35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Gill Sans MT</vt:lpstr>
      <vt:lpstr>Symbol</vt:lpstr>
      <vt:lpstr>Times New Roman</vt:lpstr>
      <vt:lpstr>Wingdings</vt:lpstr>
      <vt:lpstr>Wingdings 2</vt:lpstr>
      <vt:lpstr>Dividend</vt:lpstr>
      <vt:lpstr>Final Thesis – Nathan Braskey Construction Option Craig Dubler</vt:lpstr>
      <vt:lpstr>Project Overview</vt:lpstr>
      <vt:lpstr>Analysis Overview</vt:lpstr>
      <vt:lpstr>Analysis #1:  Implementation of A Stormwater Harvesting System  Breadth 1: Plumbing</vt:lpstr>
      <vt:lpstr>Average Water Usage</vt:lpstr>
      <vt:lpstr>Roof Area Consideration</vt:lpstr>
      <vt:lpstr>Roof Area Consideration</vt:lpstr>
      <vt:lpstr>Water Utility Fee Analysis</vt:lpstr>
      <vt:lpstr>Water Utility Fee Analysis</vt:lpstr>
      <vt:lpstr>Results</vt:lpstr>
      <vt:lpstr>Results</vt:lpstr>
      <vt:lpstr>PowerPoint Presentation</vt:lpstr>
      <vt:lpstr>Background Information / Research</vt:lpstr>
      <vt:lpstr>Background Information / Research</vt:lpstr>
      <vt:lpstr>Background Information / Research</vt:lpstr>
      <vt:lpstr>PowerPoint Presentation</vt:lpstr>
      <vt:lpstr>Background Information</vt:lpstr>
      <vt:lpstr>Retaining Structure Analysis</vt:lpstr>
      <vt:lpstr>Retaining Structure Analysis</vt:lpstr>
      <vt:lpstr>Retaining Structure Analysis</vt:lpstr>
      <vt:lpstr>Cost Analysis</vt:lpstr>
      <vt:lpstr>Cost Analysis</vt:lpstr>
      <vt:lpstr>Cost Analysis</vt:lpstr>
      <vt:lpstr>Schedule Analysis</vt:lpstr>
      <vt:lpstr>Schedule Analysis</vt:lpstr>
      <vt:lpstr>Schedule Analysis</vt:lpstr>
      <vt:lpstr>PowerPoint Presentation</vt:lpstr>
      <vt:lpstr>Background Information</vt:lpstr>
      <vt:lpstr>Financial Analysis</vt:lpstr>
      <vt:lpstr>Financial Analysis</vt:lpstr>
      <vt:lpstr>Financial Analysis</vt:lpstr>
      <vt:lpstr>General Conditions</vt:lpstr>
      <vt:lpstr>Results</vt:lpstr>
      <vt:lpstr>Conclusion</vt:lpstr>
      <vt:lpstr>Acknowledgements</vt:lpstr>
      <vt:lpstr>Sunnyvale Plaza</vt:lpstr>
      <vt:lpstr>Analysis #1: Zone Rainwater Collection</vt:lpstr>
      <vt:lpstr>Analysis #1: Total Rainwater Collection</vt:lpstr>
      <vt:lpstr>Analysis #3: New Construction Costs</vt:lpstr>
      <vt:lpstr>Analysis #3: Renovation Costs</vt:lpstr>
      <vt:lpstr>Analysis #3: New Construction Durations</vt:lpstr>
      <vt:lpstr>Analysis #4: Hotel Rate Data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assignment #1</dc:title>
  <dc:creator>Nathan Braskey</dc:creator>
  <cp:lastModifiedBy>Nathan Braskey</cp:lastModifiedBy>
  <cp:revision>550</cp:revision>
  <cp:lastPrinted>2013-09-16T15:51:59Z</cp:lastPrinted>
  <dcterms:created xsi:type="dcterms:W3CDTF">2013-09-05T18:49:10Z</dcterms:created>
  <dcterms:modified xsi:type="dcterms:W3CDTF">2014-04-16T23:52:07Z</dcterms:modified>
</cp:coreProperties>
</file>