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24"/>
  </p:handoutMasterIdLst>
  <p:sldIdLst>
    <p:sldId id="301" r:id="rId2"/>
    <p:sldId id="302" r:id="rId3"/>
    <p:sldId id="304" r:id="rId4"/>
    <p:sldId id="308" r:id="rId5"/>
    <p:sldId id="306" r:id="rId6"/>
    <p:sldId id="305" r:id="rId7"/>
    <p:sldId id="309" r:id="rId8"/>
    <p:sldId id="310" r:id="rId9"/>
    <p:sldId id="311" r:id="rId10"/>
    <p:sldId id="312" r:id="rId11"/>
    <p:sldId id="325" r:id="rId12"/>
    <p:sldId id="313" r:id="rId13"/>
    <p:sldId id="314" r:id="rId14"/>
    <p:sldId id="326" r:id="rId15"/>
    <p:sldId id="327" r:id="rId16"/>
    <p:sldId id="315" r:id="rId17"/>
    <p:sldId id="328" r:id="rId18"/>
    <p:sldId id="320" r:id="rId19"/>
    <p:sldId id="330" r:id="rId20"/>
    <p:sldId id="322" r:id="rId21"/>
    <p:sldId id="323" r:id="rId22"/>
    <p:sldId id="324" r:id="rId23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E52C"/>
    <a:srgbClr val="FF0000"/>
    <a:srgbClr val="3E6EDA"/>
    <a:srgbClr val="7598E5"/>
    <a:srgbClr val="5883DF"/>
    <a:srgbClr val="8FABE9"/>
    <a:srgbClr val="1E2E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99630" autoAdjust="0"/>
  </p:normalViewPr>
  <p:slideViewPr>
    <p:cSldViewPr>
      <p:cViewPr varScale="1">
        <p:scale>
          <a:sx n="42" d="100"/>
          <a:sy n="42" d="100"/>
        </p:scale>
        <p:origin x="-186" y="-79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431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4" y="4664147"/>
            <a:ext cx="274532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057400" y="1752602"/>
            <a:ext cx="23317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057400" y="3611607"/>
            <a:ext cx="23317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1294" y="4953000"/>
            <a:ext cx="2744329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81330"/>
            <a:ext cx="24688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532039" y="274641"/>
            <a:ext cx="533241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41"/>
            <a:ext cx="18973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059712"/>
            <a:ext cx="23317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139" y="2931712"/>
            <a:ext cx="1371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10910040" y="3005472"/>
            <a:ext cx="5486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10350792" y="3005472"/>
            <a:ext cx="5486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81329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481329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24688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410200"/>
            <a:ext cx="1212056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80" y="5410200"/>
            <a:ext cx="1212532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1444295"/>
            <a:ext cx="1212056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444295"/>
            <a:ext cx="1212532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876800"/>
            <a:ext cx="22445328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258800" y="5355102"/>
            <a:ext cx="1192377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43200" y="274320"/>
            <a:ext cx="2243937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181096" y="6407944"/>
            <a:ext cx="5760720" cy="365760"/>
          </a:xfrm>
        </p:spPr>
        <p:txBody>
          <a:bodyPr/>
          <a:lstStyle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3696" y="5443402"/>
            <a:ext cx="21488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89968"/>
            <a:ext cx="26060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140218" y="6407945"/>
            <a:ext cx="705204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65122"/>
            <a:ext cx="24226296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497819" y="5944936"/>
            <a:ext cx="1482187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457152" y="5939011"/>
            <a:ext cx="11071353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18126" y="5791253"/>
            <a:ext cx="10206942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27710" y="5787739"/>
            <a:ext cx="1021652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25992336" y="4988440"/>
            <a:ext cx="5486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25433088" y="4988440"/>
            <a:ext cx="5486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1497819" y="5944936"/>
            <a:ext cx="1482187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457152" y="5939011"/>
            <a:ext cx="11071353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18126" y="5791253"/>
            <a:ext cx="10206942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27710" y="5787739"/>
            <a:ext cx="1021652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371600" y="1481329"/>
            <a:ext cx="24688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0181096" y="6407944"/>
            <a:ext cx="57607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5/9/2014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3140218" y="6407945"/>
            <a:ext cx="705204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941816" y="6407945"/>
            <a:ext cx="10972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Tessa\Thesis%20work\Final%20Report\thesissolar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9400" y="304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Twin Rivers Elementary/Intermediate of McKeesport Area School District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0" y="990600"/>
            <a:ext cx="6096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Tessa Bauman</a:t>
            </a:r>
            <a:endParaRPr lang="en-US" sz="2800" b="1" dirty="0" smtClean="0"/>
          </a:p>
          <a:p>
            <a:pPr algn="ctr"/>
            <a:r>
              <a:rPr lang="en-US" sz="2800" dirty="0" smtClean="0"/>
              <a:t>Mechanical Option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Technical Consultant: Laura Miller</a:t>
            </a:r>
            <a:endParaRPr lang="en-US" sz="2800" dirty="0"/>
          </a:p>
        </p:txBody>
      </p:sp>
      <p:pic>
        <p:nvPicPr>
          <p:cNvPr id="17" name="Picture 16" descr="perspective ente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8800" y="1066800"/>
            <a:ext cx="8534400" cy="43796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658600" y="5486400"/>
            <a:ext cx="4374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1600 Cornell St., McKeesport, Pa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580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Hourly Solar Calculations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2600" y="1066800"/>
            <a:ext cx="2840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8" name="Picture 7" descr="solarcal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2600" y="1600200"/>
            <a:ext cx="8463056" cy="2647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40400" y="304800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Array Calculations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10" descr="arraycal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07200" y="1676400"/>
            <a:ext cx="6314831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System Calculations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8" name="Picture 7" descr="systemcal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9800" y="1981200"/>
            <a:ext cx="7691883" cy="3068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System Calculations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10" name="Picture 9" descr="systemcalc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1066800"/>
            <a:ext cx="13425542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ETC VS FPC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8" name="Picture 7" descr="eccelgraphcomp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40400" y="1371600"/>
            <a:ext cx="8882448" cy="4343400"/>
          </a:xfrm>
          <a:prstGeom prst="rect">
            <a:avLst/>
          </a:prstGeom>
        </p:spPr>
      </p:pic>
      <p:pic>
        <p:nvPicPr>
          <p:cNvPr id="10" name="Picture 9" descr="eccelcomp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0800" y="838200"/>
            <a:ext cx="6061570" cy="557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3219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Cost Analysis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00" y="1371600"/>
            <a:ext cx="62760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Cost of  System: $371,450</a:t>
            </a:r>
          </a:p>
          <a:p>
            <a:endParaRPr lang="en-US" sz="2400" dirty="0" smtClean="0"/>
          </a:p>
          <a:p>
            <a:r>
              <a:rPr lang="en-US" sz="2400" dirty="0" smtClean="0"/>
              <a:t>Fuel Savings at Solar Fraction of 0.3: $3,386</a:t>
            </a:r>
          </a:p>
          <a:p>
            <a:endParaRPr lang="en-US" sz="2400" dirty="0" smtClean="0"/>
          </a:p>
          <a:p>
            <a:r>
              <a:rPr lang="en-US" sz="2400" dirty="0" smtClean="0"/>
              <a:t>Life Cycle Cost Analysis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3219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Cost Analysis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8" name="Picture 7" descr="lcc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0" y="895248"/>
            <a:ext cx="14173200" cy="588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Array Effect on Structural Roof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8" name="Picture 7" descr="Array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7400" y="917863"/>
            <a:ext cx="7620000" cy="564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Array Effect on Structural Roof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10" name="Picture 9" descr="struccal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1200" y="1447800"/>
            <a:ext cx="8469630" cy="4333875"/>
          </a:xfrm>
          <a:prstGeom prst="rect">
            <a:avLst/>
          </a:prstGeom>
        </p:spPr>
      </p:pic>
      <p:pic>
        <p:nvPicPr>
          <p:cNvPr id="11" name="Picture 10" descr="Joistweightand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07050" y="457200"/>
            <a:ext cx="912495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8195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Redesign of Mechanical Room Walls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10" name="Picture 9" descr="Acousticsareaofimportwithla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0" y="1066800"/>
            <a:ext cx="6791325" cy="4981872"/>
          </a:xfrm>
          <a:prstGeom prst="rect">
            <a:avLst/>
          </a:prstGeom>
        </p:spPr>
      </p:pic>
      <p:pic>
        <p:nvPicPr>
          <p:cNvPr id="11" name="Picture 10" descr="acoustics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92800" y="521208"/>
            <a:ext cx="8001000" cy="633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8195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Redesign of Mechanical Room Walls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8" name="Picture 7" descr="STCforcorri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0200" y="1395412"/>
            <a:ext cx="9177337" cy="39864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25200" y="5410200"/>
            <a:ext cx="5096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STC of Glass Window: STC-30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364200" y="344269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Proposed Redesign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Picture 16" descr="acoustictreat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0" y="1219200"/>
            <a:ext cx="3427815" cy="528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0200" y="314980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Building Statistics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8800" y="914400"/>
            <a:ext cx="5791200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Occupancy: </a:t>
            </a:r>
            <a:r>
              <a:rPr lang="en-US" sz="2800" dirty="0" smtClean="0"/>
              <a:t>Education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Size: </a:t>
            </a:r>
            <a:r>
              <a:rPr lang="en-US" sz="2800" dirty="0" smtClean="0"/>
              <a:t>127,000 ft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Number of Stories: </a:t>
            </a:r>
            <a:r>
              <a:rPr lang="en-US" sz="28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Completion Date: February 2014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Project  Cost: </a:t>
            </a:r>
            <a:r>
              <a:rPr lang="en-US" sz="2800" dirty="0" smtClean="0"/>
              <a:t>$29 million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440400" y="381000"/>
            <a:ext cx="304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Project Team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92800" y="14478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Owner:</a:t>
            </a:r>
            <a:r>
              <a:rPr lang="en-US" sz="2400" dirty="0" smtClean="0"/>
              <a:t>  McKeesport Area School District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Architect</a:t>
            </a:r>
            <a:r>
              <a:rPr lang="en-US" sz="2400" dirty="0" smtClean="0"/>
              <a:t>:  J C Pierce  </a:t>
            </a:r>
            <a:r>
              <a:rPr lang="en-US" sz="2400" b="1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Construction Manager:</a:t>
            </a:r>
            <a:r>
              <a:rPr lang="en-US" sz="2400" dirty="0" smtClean="0"/>
              <a:t> PJ Dick 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General Contractor</a:t>
            </a:r>
            <a:r>
              <a:rPr lang="en-US" sz="2400" dirty="0" smtClean="0"/>
              <a:t>: </a:t>
            </a:r>
            <a:r>
              <a:rPr lang="en-US" sz="2400" dirty="0" err="1" smtClean="0"/>
              <a:t>Gurtner</a:t>
            </a:r>
            <a:r>
              <a:rPr lang="en-US" sz="2400" dirty="0" smtClean="0"/>
              <a:t> Construction</a:t>
            </a:r>
            <a:r>
              <a:rPr lang="en-US" sz="2400" b="1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Civil Engineers:</a:t>
            </a:r>
            <a:r>
              <a:rPr lang="en-US" sz="2400" dirty="0" smtClean="0"/>
              <a:t> Phillips &amp; Associates, Inc.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Structural &amp; MEP Engineers:</a:t>
            </a:r>
            <a:r>
              <a:rPr lang="en-US" sz="2400" dirty="0" smtClean="0"/>
              <a:t> Loftus Engineers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Environmental Engineers:</a:t>
            </a:r>
            <a:r>
              <a:rPr lang="en-US" sz="2400" dirty="0" smtClean="0"/>
              <a:t> American Geosciences, Inc.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Conclusions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2601" y="685800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As Solar hot Water System is possible and economical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Costly ramifications for structure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Acoustical Treatment is necessary for the mechanical display windows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72600" y="1066800"/>
            <a:ext cx="7205819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Generate More </a:t>
            </a:r>
            <a:r>
              <a:rPr lang="en-US" sz="2800" dirty="0" smtClean="0"/>
              <a:t>A</a:t>
            </a:r>
            <a:r>
              <a:rPr lang="en-US" sz="2800" dirty="0" smtClean="0"/>
              <a:t>ccurate Model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Do not proceed with solar hot water system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  <a:endParaRPr lang="en-US" sz="36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0200" y="314980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Recommendations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87200" y="2514600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</a:rPr>
              <a:t>Questions?</a:t>
            </a:r>
            <a:endParaRPr lang="en-US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0" y="1752600"/>
            <a:ext cx="305083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Special Thanks To: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Nitchkey</a:t>
            </a:r>
            <a:endParaRPr lang="en-US" dirty="0" smtClean="0"/>
          </a:p>
          <a:p>
            <a:pPr lvl="1"/>
            <a:r>
              <a:rPr lang="en-US" dirty="0" smtClean="0"/>
              <a:t>Harry Bauman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Winklebleck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  <a:endParaRPr lang="en-US" sz="36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  <a:endParaRPr lang="en-US" sz="36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45200" y="609600"/>
            <a:ext cx="6954739" cy="5410200"/>
          </a:xfrm>
          <a:prstGeom prst="rect">
            <a:avLst/>
          </a:prstGeom>
          <a:ln w="19050"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11" name="Picture 10" descr="google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0" y="533400"/>
            <a:ext cx="6395478" cy="49058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92400" y="3962400"/>
            <a:ext cx="1208985" cy="3077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McKeesport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220200" y="31498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Location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0400" y="3810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Building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2600" y="1524000"/>
            <a:ext cx="293702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20 miles SE of</a:t>
            </a:r>
          </a:p>
          <a:p>
            <a:pPr lvl="1"/>
            <a:r>
              <a:rPr lang="en-US" dirty="0" smtClean="0"/>
              <a:t>Pittsburgh, Pa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 miles east of </a:t>
            </a:r>
          </a:p>
          <a:p>
            <a:pPr lvl="1"/>
            <a:r>
              <a:rPr lang="en-US" dirty="0" smtClean="0"/>
              <a:t>Allegheny County </a:t>
            </a:r>
          </a:p>
          <a:p>
            <a:pPr lvl="1"/>
            <a:r>
              <a:rPr lang="en-US" dirty="0" smtClean="0"/>
              <a:t>Airport</a:t>
            </a:r>
          </a:p>
        </p:txBody>
      </p:sp>
      <p:pic>
        <p:nvPicPr>
          <p:cNvPr id="13" name="Picture 12" descr="northarr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50344">
            <a:off x="25984200" y="762000"/>
            <a:ext cx="863275" cy="12144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592800" y="2514600"/>
            <a:ext cx="1064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South 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Wing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69800" y="2133600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North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Wing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0" y="14478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Café Roof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22479000" y="2286000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Gym </a:t>
            </a:r>
          </a:p>
          <a:p>
            <a:r>
              <a:rPr lang="en-US" sz="1800" dirty="0" smtClean="0"/>
              <a:t>Roof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2649200" y="1295400"/>
            <a:ext cx="1079142" cy="30777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Pittsburgh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173200" y="3962400"/>
            <a:ext cx="574196" cy="30777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ACA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0200" y="314980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Design Goals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2600" y="1219200"/>
            <a:ext cx="691150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Tracking LEED Gold Accreditation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Mechanical designed with </a:t>
            </a:r>
          </a:p>
          <a:p>
            <a:pPr lvl="2"/>
            <a:r>
              <a:rPr lang="en-US" sz="2400" dirty="0" smtClean="0"/>
              <a:t>ASHRAE Advanced Energy Design Guide </a:t>
            </a:r>
          </a:p>
          <a:p>
            <a:pPr lvl="2"/>
            <a:r>
              <a:rPr lang="en-US" sz="2400" dirty="0" smtClean="0"/>
              <a:t>for K-12 School Buildings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Education Aspects of Sustainable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LCD screens describing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Curtain wall system around Mechanical </a:t>
            </a:r>
          </a:p>
          <a:p>
            <a:pPr lvl="2"/>
            <a:r>
              <a:rPr lang="en-US" sz="2400" dirty="0" smtClean="0"/>
              <a:t>and Electrical Room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21" name="Picture 20" descr="perspectiveglass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21400" y="914400"/>
            <a:ext cx="817245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0200" y="314980"/>
            <a:ext cx="2518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Ventilation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0400" y="381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2600" y="1219200"/>
            <a:ext cx="507337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2 DOAS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Heat Recovery Wheel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Desiccant Wheel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4 AHUs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Single Zone VAV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Multi Zone VAV with reheat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Partial Occupancy</a:t>
            </a:r>
          </a:p>
        </p:txBody>
      </p:sp>
      <p:pic>
        <p:nvPicPr>
          <p:cNvPr id="13" name="Picture 12" descr="ro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2400" y="304800"/>
            <a:ext cx="7677150" cy="5972175"/>
          </a:xfrm>
          <a:prstGeom prst="rect">
            <a:avLst/>
          </a:prstGeom>
          <a:ln w="19050"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22250400" y="2286000"/>
            <a:ext cx="457200" cy="152400"/>
          </a:xfrm>
          <a:prstGeom prst="roundRect">
            <a:avLst/>
          </a:prstGeom>
          <a:solidFill>
            <a:schemeClr val="bg2">
              <a:lumMod val="50000"/>
              <a:alpha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250400" y="2743200"/>
            <a:ext cx="457200" cy="152400"/>
          </a:xfrm>
          <a:prstGeom prst="roundRect">
            <a:avLst/>
          </a:prstGeom>
          <a:solidFill>
            <a:schemeClr val="bg2">
              <a:lumMod val="50000"/>
              <a:alpha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2098000" y="4419600"/>
            <a:ext cx="457200" cy="152400"/>
          </a:xfrm>
          <a:prstGeom prst="roundRect">
            <a:avLst/>
          </a:prstGeom>
          <a:solidFill>
            <a:schemeClr val="bg2">
              <a:lumMod val="50000"/>
              <a:alpha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5400000">
            <a:off x="23317200" y="4800600"/>
            <a:ext cx="457200" cy="152400"/>
          </a:xfrm>
          <a:prstGeom prst="roundRect">
            <a:avLst/>
          </a:prstGeom>
          <a:solidFill>
            <a:schemeClr val="bg2">
              <a:lumMod val="50000"/>
              <a:alpha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1107400" y="3505200"/>
            <a:ext cx="533400" cy="304800"/>
          </a:xfrm>
          <a:prstGeom prst="roundRect">
            <a:avLst/>
          </a:prstGeom>
          <a:solidFill>
            <a:schemeClr val="accent2">
              <a:lumMod val="75000"/>
              <a:alpha val="81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384000" y="3733800"/>
            <a:ext cx="533400" cy="304800"/>
          </a:xfrm>
          <a:prstGeom prst="roundRect">
            <a:avLst/>
          </a:prstGeom>
          <a:solidFill>
            <a:schemeClr val="accent2">
              <a:lumMod val="75000"/>
              <a:alpha val="81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440400" y="3810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Roof Layout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821400" y="2438400"/>
            <a:ext cx="1064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South 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Wing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84200" y="1981200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North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Wing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6000" y="13716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Café Roof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22936200" y="17526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Gym Roof</a:t>
            </a:r>
            <a:endParaRPr lang="en-US" sz="1800" dirty="0"/>
          </a:p>
        </p:txBody>
      </p:sp>
      <p:pic>
        <p:nvPicPr>
          <p:cNvPr id="28" name="Picture 27" descr="northarr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50344">
            <a:off x="24290080" y="321548"/>
            <a:ext cx="512881" cy="721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PW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30600" y="1676400"/>
            <a:ext cx="9077930" cy="36957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Heating and Cooling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0400" y="38100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Schematic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2600" y="1524000"/>
            <a:ext cx="66960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Geothermal Heat Pumps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Closed looped earth coupled vertical water loop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60°F </a:t>
            </a:r>
            <a:r>
              <a:rPr lang="en-US" dirty="0" smtClean="0"/>
              <a:t>water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Chiller supply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Water to Air HPs located in classroom cabinets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Auxiliary heating and cooling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VAV Reheat to Library and Offices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5245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Condenser Water Loop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0400" y="38100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Schematic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2600" y="1066800"/>
            <a:ext cx="436369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30% polyethylene glycol solution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Heat Exchanger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Cooling Towers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Auxiliary Boiler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11" name="Picture 10" descr="CW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0" y="1524000"/>
            <a:ext cx="9620250" cy="4429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97200" y="5715000"/>
            <a:ext cx="1911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Heat Pump Water Supply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9296400" y="4114800"/>
            <a:ext cx="40647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Domestic Hot Water</a:t>
            </a:r>
          </a:p>
          <a:p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5000" y="4876800"/>
            <a:ext cx="41356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Two 125 Gallon Water Heaters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Supply at 140°F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14980"/>
            <a:ext cx="5322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Solar Thermal Auxiliary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2600" y="1066800"/>
            <a:ext cx="58286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Goals: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Reduce dependency on natural gas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Increase sustainability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“If cost is no issue” possibility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Boiler and Water </a:t>
            </a:r>
            <a:r>
              <a:rPr lang="en-US" sz="2400" dirty="0" smtClean="0"/>
              <a:t>Heater Reduced Loads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Solar Thermal Array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40400" y="381000"/>
            <a:ext cx="4014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Shading Analysis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" name="thesissola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202400" y="1066800"/>
            <a:ext cx="7229569" cy="540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0"/>
            <a:ext cx="0" cy="693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0"/>
            <a:ext cx="0" cy="723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269200" y="381000"/>
            <a:ext cx="5322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Solar Thermal Auxiliary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2600" y="1066800"/>
            <a:ext cx="2840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30862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Mechanical Systems Overview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Mechanical Depth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Structural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Acoustical Breadth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Questions</a:t>
            </a:r>
          </a:p>
        </p:txBody>
      </p:sp>
      <p:pic>
        <p:nvPicPr>
          <p:cNvPr id="14" name="Picture 13" descr="CWSRwithso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2600" y="0"/>
            <a:ext cx="9508303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77600" y="6477000"/>
            <a:ext cx="1911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Heat Pump Water Supply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0345400" y="1066800"/>
            <a:ext cx="416780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Main Components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FPC Array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Main Storage Tank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Solar Hot Water Tank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GA Heat Exchanger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5958</TotalTime>
  <Words>662</Words>
  <Application>Microsoft Office PowerPoint</Application>
  <PresentationFormat>Custom</PresentationFormat>
  <Paragraphs>343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Tessa</cp:lastModifiedBy>
  <cp:revision>339</cp:revision>
  <dcterms:created xsi:type="dcterms:W3CDTF">2006-11-29T18:17:25Z</dcterms:created>
  <dcterms:modified xsi:type="dcterms:W3CDTF">2014-05-09T15:11:51Z</dcterms:modified>
</cp:coreProperties>
</file>