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822" r:id="rId1"/>
  </p:sldMasterIdLst>
  <p:notesMasterIdLst>
    <p:notesMasterId r:id="rId47"/>
  </p:notesMasterIdLst>
  <p:handoutMasterIdLst>
    <p:handoutMasterId r:id="rId48"/>
  </p:handoutMasterIdLst>
  <p:sldIdLst>
    <p:sldId id="743" r:id="rId2"/>
    <p:sldId id="839" r:id="rId3"/>
    <p:sldId id="857" r:id="rId4"/>
    <p:sldId id="849" r:id="rId5"/>
    <p:sldId id="840" r:id="rId6"/>
    <p:sldId id="841" r:id="rId7"/>
    <p:sldId id="842" r:id="rId8"/>
    <p:sldId id="843" r:id="rId9"/>
    <p:sldId id="867" r:id="rId10"/>
    <p:sldId id="833" r:id="rId11"/>
    <p:sldId id="834" r:id="rId12"/>
    <p:sldId id="872" r:id="rId13"/>
    <p:sldId id="873" r:id="rId14"/>
    <p:sldId id="865" r:id="rId15"/>
    <p:sldId id="854" r:id="rId16"/>
    <p:sldId id="866" r:id="rId17"/>
    <p:sldId id="863" r:id="rId18"/>
    <p:sldId id="870" r:id="rId19"/>
    <p:sldId id="864" r:id="rId20"/>
    <p:sldId id="851" r:id="rId21"/>
    <p:sldId id="869" r:id="rId22"/>
    <p:sldId id="852" r:id="rId23"/>
    <p:sldId id="860" r:id="rId24"/>
    <p:sldId id="855" r:id="rId25"/>
    <p:sldId id="868" r:id="rId26"/>
    <p:sldId id="823" r:id="rId27"/>
    <p:sldId id="824" r:id="rId28"/>
    <p:sldId id="828" r:id="rId29"/>
    <p:sldId id="825" r:id="rId30"/>
    <p:sldId id="827" r:id="rId31"/>
    <p:sldId id="829" r:id="rId32"/>
    <p:sldId id="832" r:id="rId33"/>
    <p:sldId id="830" r:id="rId34"/>
    <p:sldId id="831" r:id="rId35"/>
    <p:sldId id="874" r:id="rId36"/>
    <p:sldId id="875" r:id="rId37"/>
    <p:sldId id="844" r:id="rId38"/>
    <p:sldId id="876" r:id="rId39"/>
    <p:sldId id="877" r:id="rId40"/>
    <p:sldId id="847" r:id="rId41"/>
    <p:sldId id="848" r:id="rId42"/>
    <p:sldId id="856" r:id="rId43"/>
    <p:sldId id="861" r:id="rId44"/>
    <p:sldId id="871" r:id="rId45"/>
    <p:sldId id="862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RotisSansSerif Bold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RotisSansSerif Bold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RotisSansSerif Bold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RotisSansSerif Bold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RotisSansSerif Bold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RotisSansSerif Bold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RotisSansSerif Bold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RotisSansSerif Bold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RotisSansSerif Bold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636">
          <p15:clr>
            <a:srgbClr val="A4A3A4"/>
          </p15:clr>
        </p15:guide>
        <p15:guide id="4" pos="2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 Seebauer" initials="ES" lastIdx="30" clrIdx="0"/>
  <p:cmAuthor id="1" name="Amr Elnashai" initials="AE" lastIdx="2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3399"/>
    <a:srgbClr val="000074"/>
    <a:srgbClr val="DEF6FE"/>
    <a:srgbClr val="860000"/>
    <a:srgbClr val="FFFF00"/>
    <a:srgbClr val="000086"/>
    <a:srgbClr val="660033"/>
    <a:srgbClr val="C0C0C0"/>
    <a:srgbClr val="FFF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0" autoAdjust="0"/>
    <p:restoredTop sz="96866" autoAdjust="0"/>
  </p:normalViewPr>
  <p:slideViewPr>
    <p:cSldViewPr showGuides="1">
      <p:cViewPr>
        <p:scale>
          <a:sx n="81" d="100"/>
          <a:sy n="81" d="100"/>
        </p:scale>
        <p:origin x="-1572" y="-42"/>
      </p:cViewPr>
      <p:guideLst>
        <p:guide orient="horz" pos="2160"/>
        <p:guide orient="horz" pos="3636"/>
        <p:guide pos="2880"/>
        <p:guide pos="2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-2538" y="-138"/>
      </p:cViewPr>
      <p:guideLst>
        <p:guide orient="horz" pos="3024"/>
        <p:guide pos="2304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University Park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Fall 2009</c:v>
                </c:pt>
                <c:pt idx="1">
                  <c:v>Fall 2010</c:v>
                </c:pt>
                <c:pt idx="2">
                  <c:v>Fall 2011</c:v>
                </c:pt>
                <c:pt idx="3">
                  <c:v>Fall 2012</c:v>
                </c:pt>
                <c:pt idx="4">
                  <c:v>Fall 2013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5937</c:v>
                </c:pt>
                <c:pt idx="1">
                  <c:v>6227</c:v>
                </c:pt>
                <c:pt idx="2">
                  <c:v>6466</c:v>
                </c:pt>
                <c:pt idx="3">
                  <c:v>6800</c:v>
                </c:pt>
                <c:pt idx="4">
                  <c:v>7220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Commonwealth Campuses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Fall 2009</c:v>
                </c:pt>
                <c:pt idx="1">
                  <c:v>Fall 2010</c:v>
                </c:pt>
                <c:pt idx="2">
                  <c:v>Fall 2011</c:v>
                </c:pt>
                <c:pt idx="3">
                  <c:v>Fall 2012</c:v>
                </c:pt>
                <c:pt idx="4">
                  <c:v>Fall 2013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2440</c:v>
                </c:pt>
                <c:pt idx="1">
                  <c:v>2464</c:v>
                </c:pt>
                <c:pt idx="2">
                  <c:v>2556</c:v>
                </c:pt>
                <c:pt idx="3">
                  <c:v>2587</c:v>
                </c:pt>
                <c:pt idx="4">
                  <c:v>2721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33815296"/>
        <c:axId val="134370048"/>
      </c:barChart>
      <c:catAx>
        <c:axId val="133815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370048"/>
        <c:crosses val="autoZero"/>
        <c:auto val="1"/>
        <c:lblAlgn val="ctr"/>
        <c:lblOffset val="100"/>
        <c:noMultiLvlLbl val="0"/>
      </c:catAx>
      <c:valAx>
        <c:axId val="134370048"/>
        <c:scaling>
          <c:orientation val="minMax"/>
          <c:max val="10000"/>
        </c:scaling>
        <c:delete val="1"/>
        <c:axPos val="l"/>
        <c:numFmt formatCode="General" sourceLinked="1"/>
        <c:majorTickMark val="none"/>
        <c:minorTickMark val="none"/>
        <c:tickLblPos val="nextTo"/>
        <c:crossAx val="13381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>
          <a:lumMod val="50000"/>
          <a:lumOff val="50000"/>
        </a:schemeClr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Masters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9050">
              <a:solidFill>
                <a:srgbClr val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Fall 2009</c:v>
                </c:pt>
                <c:pt idx="1">
                  <c:v>Fall 2010</c:v>
                </c:pt>
                <c:pt idx="2">
                  <c:v>Fall 2011</c:v>
                </c:pt>
                <c:pt idx="3">
                  <c:v>Fall 2012</c:v>
                </c:pt>
                <c:pt idx="4">
                  <c:v>Fall 2013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473</c:v>
                </c:pt>
                <c:pt idx="1">
                  <c:v>433</c:v>
                </c:pt>
                <c:pt idx="2">
                  <c:v>473</c:v>
                </c:pt>
                <c:pt idx="3">
                  <c:v>438</c:v>
                </c:pt>
                <c:pt idx="4">
                  <c:v>449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Doctorate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Fall 2009</c:v>
                </c:pt>
                <c:pt idx="1">
                  <c:v>Fall 2010</c:v>
                </c:pt>
                <c:pt idx="2">
                  <c:v>Fall 2011</c:v>
                </c:pt>
                <c:pt idx="3">
                  <c:v>Fall 2012</c:v>
                </c:pt>
                <c:pt idx="4">
                  <c:v>Fall 2013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878</c:v>
                </c:pt>
                <c:pt idx="1">
                  <c:v>893</c:v>
                </c:pt>
                <c:pt idx="2">
                  <c:v>904</c:v>
                </c:pt>
                <c:pt idx="3">
                  <c:v>917</c:v>
                </c:pt>
                <c:pt idx="4">
                  <c:v>920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34406912"/>
        <c:axId val="134408448"/>
      </c:barChart>
      <c:catAx>
        <c:axId val="134406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4408448"/>
        <c:crosses val="autoZero"/>
        <c:auto val="1"/>
        <c:lblAlgn val="ctr"/>
        <c:lblOffset val="100"/>
        <c:noMultiLvlLbl val="0"/>
      </c:catAx>
      <c:valAx>
        <c:axId val="134408448"/>
        <c:scaling>
          <c:orientation val="minMax"/>
          <c:max val="140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134406912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solidFill>
        <a:srgbClr val="7F7F7F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lumMod val="75000"/>
                <a:alpha val="85000"/>
              </a:schemeClr>
            </a:solidFill>
            <a:ln w="19050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AY 2008-09</c:v>
                </c:pt>
                <c:pt idx="1">
                  <c:v>AY 2009-10</c:v>
                </c:pt>
                <c:pt idx="2">
                  <c:v>AY 2010-11</c:v>
                </c:pt>
                <c:pt idx="3">
                  <c:v>AY 2011-12</c:v>
                </c:pt>
                <c:pt idx="4">
                  <c:v>AY 2012-13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1216</c:v>
                </c:pt>
                <c:pt idx="1">
                  <c:v>1316</c:v>
                </c:pt>
                <c:pt idx="2">
                  <c:v>1345</c:v>
                </c:pt>
                <c:pt idx="3">
                  <c:v>1391</c:v>
                </c:pt>
                <c:pt idx="4">
                  <c:v>1456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131136"/>
        <c:axId val="135133824"/>
      </c:barChart>
      <c:catAx>
        <c:axId val="13513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133824"/>
        <c:crosses val="autoZero"/>
        <c:auto val="1"/>
        <c:lblAlgn val="ctr"/>
        <c:lblOffset val="100"/>
        <c:noMultiLvlLbl val="0"/>
      </c:catAx>
      <c:valAx>
        <c:axId val="1351338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513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rgbClr val="7F7F7F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Masters</c:v>
                </c:pt>
              </c:strCache>
            </c:strRef>
          </c:tx>
          <c:spPr>
            <a:solidFill>
              <a:schemeClr val="accent2">
                <a:lumMod val="75000"/>
                <a:alpha val="85000"/>
              </a:schemeClr>
            </a:solidFill>
            <a:ln w="19050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AY 2008-09</c:v>
                </c:pt>
                <c:pt idx="1">
                  <c:v>AY 2009-10</c:v>
                </c:pt>
                <c:pt idx="2">
                  <c:v>AY 2010-11</c:v>
                </c:pt>
                <c:pt idx="3">
                  <c:v>AY 2011-12</c:v>
                </c:pt>
                <c:pt idx="4">
                  <c:v>AY 2012-13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341</c:v>
                </c:pt>
                <c:pt idx="1">
                  <c:v>322</c:v>
                </c:pt>
                <c:pt idx="2">
                  <c:v>321</c:v>
                </c:pt>
                <c:pt idx="3">
                  <c:v>328</c:v>
                </c:pt>
                <c:pt idx="4">
                  <c:v>317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Doctorate</c:v>
                </c:pt>
              </c:strCache>
            </c:strRef>
          </c:tx>
          <c:spPr>
            <a:solidFill>
              <a:schemeClr val="accent1">
                <a:lumMod val="75000"/>
                <a:alpha val="85000"/>
              </a:schemeClr>
            </a:solidFill>
            <a:ln w="19050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AY 2008-09</c:v>
                </c:pt>
                <c:pt idx="1">
                  <c:v>AY 2009-10</c:v>
                </c:pt>
                <c:pt idx="2">
                  <c:v>AY 2010-11</c:v>
                </c:pt>
                <c:pt idx="3">
                  <c:v>AY 2011-12</c:v>
                </c:pt>
                <c:pt idx="4">
                  <c:v>AY 2012-13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137</c:v>
                </c:pt>
                <c:pt idx="1">
                  <c:v>141</c:v>
                </c:pt>
                <c:pt idx="2">
                  <c:v>155</c:v>
                </c:pt>
                <c:pt idx="3">
                  <c:v>118</c:v>
                </c:pt>
                <c:pt idx="4">
                  <c:v>146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149824"/>
        <c:axId val="135188480"/>
      </c:barChart>
      <c:catAx>
        <c:axId val="13514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188480"/>
        <c:crosses val="autoZero"/>
        <c:auto val="1"/>
        <c:lblAlgn val="ctr"/>
        <c:lblOffset val="100"/>
        <c:noMultiLvlLbl val="0"/>
      </c:catAx>
      <c:valAx>
        <c:axId val="13518848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514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079363517060398"/>
          <c:y val="2.04251968503937E-2"/>
          <c:w val="0.34084317585301799"/>
          <c:h val="7.1621801181102396E-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 cap="flat" cmpd="sng" algn="ctr">
      <a:solidFill>
        <a:srgbClr val="7F7F7F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5899151951398E-2"/>
          <c:y val="4.1044037505201199E-2"/>
          <c:w val="0.96398468124380499"/>
          <c:h val="0.84463135101943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75000"/>
                <a:alpha val="85000"/>
              </a:schemeClr>
            </a:solidFill>
            <a:ln w="19050" cap="flat" cmpd="sng" algn="ctr">
              <a:solidFill>
                <a:schemeClr val="tx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5-Year Average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  <c:pt idx="5">
                  <c:v>FY 2013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1067066</c:v>
                </c:pt>
                <c:pt idx="1">
                  <c:v>1146677</c:v>
                </c:pt>
                <c:pt idx="2">
                  <c:v>1085373</c:v>
                </c:pt>
                <c:pt idx="3">
                  <c:v>1076053</c:v>
                </c:pt>
                <c:pt idx="4">
                  <c:v>1007178</c:v>
                </c:pt>
                <c:pt idx="5">
                  <c:v>1020048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766400"/>
        <c:axId val="135769088"/>
      </c:barChart>
      <c:catAx>
        <c:axId val="13576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69088"/>
        <c:crosses val="autoZero"/>
        <c:auto val="1"/>
        <c:lblAlgn val="ctr"/>
        <c:lblOffset val="100"/>
        <c:noMultiLvlLbl val="0"/>
      </c:catAx>
      <c:valAx>
        <c:axId val="135769088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13576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18238749594198E-2"/>
          <c:y val="4.4124610202017002E-2"/>
          <c:w val="0.95851447984225402"/>
          <c:h val="0.85020591144450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5-Year Average</c:v>
                </c:pt>
              </c:strCache>
            </c:strRef>
          </c:tx>
          <c:spPr>
            <a:solidFill>
              <a:schemeClr val="accent2">
                <a:lumMod val="75000"/>
                <a:alpha val="85000"/>
              </a:schemeClr>
            </a:solidFill>
            <a:ln w="285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Engineering</c:v>
                </c:pt>
                <c:pt idx="1">
                  <c:v>Liberal Arts</c:v>
                </c:pt>
                <c:pt idx="2">
                  <c:v>Eberly Science</c:v>
                </c:pt>
                <c:pt idx="3">
                  <c:v>AG Sciences</c:v>
                </c:pt>
                <c:pt idx="4">
                  <c:v>Smeal Business</c:v>
                </c:pt>
                <c:pt idx="5">
                  <c:v>EMS</c:v>
                </c:pt>
              </c:strCache>
            </c:strRef>
          </c:cat>
          <c:val>
            <c:numRef>
              <c:f>Sheet1!$B$2:$B$8</c:f>
              <c:numCache>
                <c:formatCode>_("$"* #,##0_);_("$"* \(#,##0\);_("$"* "-"??_);_(@_)</c:formatCode>
                <c:ptCount val="6"/>
                <c:pt idx="0">
                  <c:v>26750243</c:v>
                </c:pt>
                <c:pt idx="1">
                  <c:v>12834999</c:v>
                </c:pt>
                <c:pt idx="2">
                  <c:v>9472507</c:v>
                </c:pt>
                <c:pt idx="3">
                  <c:v>6995656</c:v>
                </c:pt>
                <c:pt idx="4">
                  <c:v>9299819</c:v>
                </c:pt>
                <c:pt idx="5">
                  <c:v>11579311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807744"/>
        <c:axId val="135810432"/>
      </c:barChart>
      <c:catAx>
        <c:axId val="13580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810432"/>
        <c:crosses val="autoZero"/>
        <c:auto val="0"/>
        <c:lblAlgn val="ctr"/>
        <c:lblOffset val="100"/>
        <c:noMultiLvlLbl val="0"/>
      </c:catAx>
      <c:valAx>
        <c:axId val="1358104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35807744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rgbClr val="7F7F7F"/>
      </a:solidFill>
      <a:round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76783263741999E-4"/>
          <c:y val="1.02081170431646E-2"/>
          <c:w val="0.95851447984225402"/>
          <c:h val="0.85020591144450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5-Year Average</c:v>
                </c:pt>
              </c:strCache>
            </c:strRef>
          </c:tx>
          <c:spPr>
            <a:solidFill>
              <a:schemeClr val="accent5">
                <a:lumMod val="75000"/>
                <a:alpha val="85000"/>
              </a:schemeClr>
            </a:solidFill>
            <a:ln w="28575" cap="flat" cmpd="sng" algn="ctr">
              <a:solidFill>
                <a:schemeClr val="tx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49000"/>
                  </a:schemeClr>
                </a:solidFill>
                <a:round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50000"/>
                  </a:schemeClr>
                </a:solidFill>
                <a:round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50000"/>
                  </a:schemeClr>
                </a:solidFill>
                <a:round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50000"/>
                  </a:schemeClr>
                </a:solidFill>
                <a:round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50000"/>
                  </a:schemeClr>
                </a:solidFill>
                <a:round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75000"/>
                  <a:alpha val="85000"/>
                </a:schemeClr>
              </a:solidFill>
              <a:ln w="12700" cap="flat" cmpd="sng" algn="ctr">
                <a:solidFill>
                  <a:schemeClr val="tx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Engineering</c:v>
                </c:pt>
                <c:pt idx="1">
                  <c:v>Liberal Arts</c:v>
                </c:pt>
                <c:pt idx="2">
                  <c:v>Eberly Science</c:v>
                </c:pt>
                <c:pt idx="3">
                  <c:v>AG Sciences</c:v>
                </c:pt>
                <c:pt idx="4">
                  <c:v>Smeal Business</c:v>
                </c:pt>
                <c:pt idx="5">
                  <c:v>EMS</c:v>
                </c:pt>
              </c:strCache>
            </c:strRef>
          </c:cat>
          <c:val>
            <c:numRef>
              <c:f>Sheet1!$B$2:$B$8</c:f>
              <c:numCache>
                <c:formatCode>_("$"* #,##0_);_("$"* \(#,##0\);_("$"* "-"??_);_(@_)</c:formatCode>
                <c:ptCount val="6"/>
                <c:pt idx="0">
                  <c:v>465207</c:v>
                </c:pt>
                <c:pt idx="1">
                  <c:v>328527</c:v>
                </c:pt>
                <c:pt idx="2">
                  <c:v>311223</c:v>
                </c:pt>
                <c:pt idx="3">
                  <c:v>179150</c:v>
                </c:pt>
                <c:pt idx="4">
                  <c:v>312821</c:v>
                </c:pt>
                <c:pt idx="5">
                  <c:v>387705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5832704"/>
        <c:axId val="135919872"/>
      </c:barChart>
      <c:catAx>
        <c:axId val="1358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919872"/>
        <c:crosses val="autoZero"/>
        <c:auto val="0"/>
        <c:lblAlgn val="ctr"/>
        <c:lblOffset val="100"/>
        <c:noMultiLvlLbl val="0"/>
      </c:catAx>
      <c:valAx>
        <c:axId val="1359198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3583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 w="9525" cap="flat" cmpd="sng" algn="ctr">
      <a:solidFill>
        <a:schemeClr val="tx1">
          <a:lumMod val="50000"/>
          <a:lumOff val="5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188638207256"/>
          <c:y val="5.32123068368128E-2"/>
          <c:w val="0.72351088962021204"/>
          <c:h val="0.845900473696334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cat>
            <c:strRef>
              <c:f>Sheet1!$A$2:$A$3</c:f>
              <c:strCache>
                <c:ptCount val="2"/>
                <c:pt idx="0">
                  <c:v>Pledged</c:v>
                </c:pt>
                <c:pt idx="1">
                  <c:v>Remainder to Goal</c:v>
                </c:pt>
              </c:strCache>
            </c:strRef>
          </c:cat>
          <c:val>
            <c:numRef>
              <c:f>Sheet1!$B$2:$B$3</c:f>
              <c:numCache>
                <c:formatCode>"$"#,##0.00</c:formatCode>
                <c:ptCount val="2"/>
                <c:pt idx="0">
                  <c:v>187047631.28</c:v>
                </c:pt>
                <c:pt idx="1">
                  <c:v>12952368.720000001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7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738527244227804"/>
          <c:y val="0.65563563183642704"/>
          <c:w val="0.21725611606533801"/>
          <c:h val="0.14199687099358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DF4F34-AD56-F540-954C-16697E1C3E3F}" type="doc">
      <dgm:prSet loTypeId="urn:microsoft.com/office/officeart/2005/8/layout/venn1" loCatId="" qsTypeId="urn:microsoft.com/office/officeart/2005/8/quickstyle/simple4" qsCatId="simple" csTypeId="urn:microsoft.com/office/officeart/2005/8/colors/accent1_2" csCatId="accent1" phldr="1"/>
      <dgm:spPr/>
    </dgm:pt>
    <dgm:pt modelId="{E49893C6-59FC-D94B-892A-215B7DC2814A}">
      <dgm:prSet phldrT="[Text]"/>
      <dgm:spPr>
        <a:solidFill>
          <a:srgbClr val="DEF6FE">
            <a:alpha val="50000"/>
          </a:srgbClr>
        </a:solidFill>
      </dgm:spPr>
      <dgm:t>
        <a:bodyPr/>
        <a:lstStyle/>
        <a:p>
          <a:r>
            <a:rPr lang="en-US"/>
            <a:t>Metrics</a:t>
          </a:r>
        </a:p>
      </dgm:t>
    </dgm:pt>
    <dgm:pt modelId="{2509C38B-2A22-5745-8B6E-E37AF6849CD6}" type="parTrans" cxnId="{64BC032C-F084-4143-8D50-7A62CF0C6D26}">
      <dgm:prSet/>
      <dgm:spPr/>
      <dgm:t>
        <a:bodyPr/>
        <a:lstStyle/>
        <a:p>
          <a:endParaRPr lang="en-US"/>
        </a:p>
      </dgm:t>
    </dgm:pt>
    <dgm:pt modelId="{61C3FEE5-325F-7341-A14C-0D920B8BE439}" type="sibTrans" cxnId="{64BC032C-F084-4143-8D50-7A62CF0C6D26}">
      <dgm:prSet/>
      <dgm:spPr/>
      <dgm:t>
        <a:bodyPr/>
        <a:lstStyle/>
        <a:p>
          <a:endParaRPr lang="en-US"/>
        </a:p>
      </dgm:t>
    </dgm:pt>
    <dgm:pt modelId="{8F3080C7-5951-6D45-AED4-2E295C4BA9FD}">
      <dgm:prSet phldrT="[Text]"/>
      <dgm:spPr>
        <a:solidFill>
          <a:srgbClr val="DEF6FE">
            <a:alpha val="50000"/>
          </a:srgbClr>
        </a:solidFill>
      </dgm:spPr>
      <dgm:t>
        <a:bodyPr/>
        <a:lstStyle/>
        <a:p>
          <a:r>
            <a:rPr lang="en-US"/>
            <a:t>Budget Model</a:t>
          </a:r>
        </a:p>
      </dgm:t>
    </dgm:pt>
    <dgm:pt modelId="{CF1A8C83-D4D1-724E-B989-3E28DCE06726}" type="parTrans" cxnId="{77AA6940-ED17-9D49-801C-E0A24A180D47}">
      <dgm:prSet/>
      <dgm:spPr/>
      <dgm:t>
        <a:bodyPr/>
        <a:lstStyle/>
        <a:p>
          <a:endParaRPr lang="en-US"/>
        </a:p>
      </dgm:t>
    </dgm:pt>
    <dgm:pt modelId="{9009BCED-A74D-6148-AD82-BFBF8D4D3182}" type="sibTrans" cxnId="{77AA6940-ED17-9D49-801C-E0A24A180D47}">
      <dgm:prSet/>
      <dgm:spPr/>
      <dgm:t>
        <a:bodyPr/>
        <a:lstStyle/>
        <a:p>
          <a:endParaRPr lang="en-US"/>
        </a:p>
      </dgm:t>
    </dgm:pt>
    <dgm:pt modelId="{2EFF104A-AD7F-E148-B560-EBCFBFD445FB}">
      <dgm:prSet phldrT="[Text]"/>
      <dgm:spPr>
        <a:solidFill>
          <a:srgbClr val="DEF6FE">
            <a:alpha val="50000"/>
          </a:srgbClr>
        </a:solidFill>
      </dgm:spPr>
      <dgm:t>
        <a:bodyPr/>
        <a:lstStyle/>
        <a:p>
          <a:r>
            <a:rPr lang="en-US"/>
            <a:t>Academic Plan</a:t>
          </a:r>
        </a:p>
      </dgm:t>
    </dgm:pt>
    <dgm:pt modelId="{9310E851-F246-924B-928D-296064AF9AE4}" type="parTrans" cxnId="{EF78B1FB-60D7-594D-A830-1FFA6D59977B}">
      <dgm:prSet/>
      <dgm:spPr/>
      <dgm:t>
        <a:bodyPr/>
        <a:lstStyle/>
        <a:p>
          <a:endParaRPr lang="en-US"/>
        </a:p>
      </dgm:t>
    </dgm:pt>
    <dgm:pt modelId="{83F398F5-A8B9-C949-AD5D-57D874E35E42}" type="sibTrans" cxnId="{EF78B1FB-60D7-594D-A830-1FFA6D59977B}">
      <dgm:prSet/>
      <dgm:spPr/>
      <dgm:t>
        <a:bodyPr/>
        <a:lstStyle/>
        <a:p>
          <a:endParaRPr lang="en-US"/>
        </a:p>
      </dgm:t>
    </dgm:pt>
    <dgm:pt modelId="{46A47BA4-DBFC-F244-9840-60DB8C3AB89D}" type="pres">
      <dgm:prSet presAssocID="{29DF4F34-AD56-F540-954C-16697E1C3E3F}" presName="compositeShape" presStyleCnt="0">
        <dgm:presLayoutVars>
          <dgm:chMax val="7"/>
          <dgm:dir/>
          <dgm:resizeHandles val="exact"/>
        </dgm:presLayoutVars>
      </dgm:prSet>
      <dgm:spPr/>
    </dgm:pt>
    <dgm:pt modelId="{CDF41B0F-4202-EB43-8346-2BE0FEC89C86}" type="pres">
      <dgm:prSet presAssocID="{E49893C6-59FC-D94B-892A-215B7DC2814A}" presName="circ1" presStyleLbl="vennNode1" presStyleIdx="0" presStyleCnt="3"/>
      <dgm:spPr/>
      <dgm:t>
        <a:bodyPr/>
        <a:lstStyle/>
        <a:p>
          <a:endParaRPr lang="en-US"/>
        </a:p>
      </dgm:t>
    </dgm:pt>
    <dgm:pt modelId="{1FE2677A-CFD4-504F-AF2B-5B4B2AE63829}" type="pres">
      <dgm:prSet presAssocID="{E49893C6-59FC-D94B-892A-215B7DC2814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9943E-8823-6948-896E-E885A6F2D07D}" type="pres">
      <dgm:prSet presAssocID="{8F3080C7-5951-6D45-AED4-2E295C4BA9FD}" presName="circ2" presStyleLbl="vennNode1" presStyleIdx="1" presStyleCnt="3"/>
      <dgm:spPr/>
      <dgm:t>
        <a:bodyPr/>
        <a:lstStyle/>
        <a:p>
          <a:endParaRPr lang="en-US"/>
        </a:p>
      </dgm:t>
    </dgm:pt>
    <dgm:pt modelId="{C6F2F7AD-A5FA-184D-9FAA-0D45D058DED2}" type="pres">
      <dgm:prSet presAssocID="{8F3080C7-5951-6D45-AED4-2E295C4BA9F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03BA48-8EF8-C841-8EF3-C6733A399BBC}" type="pres">
      <dgm:prSet presAssocID="{2EFF104A-AD7F-E148-B560-EBCFBFD445FB}" presName="circ3" presStyleLbl="vennNode1" presStyleIdx="2" presStyleCnt="3"/>
      <dgm:spPr/>
      <dgm:t>
        <a:bodyPr/>
        <a:lstStyle/>
        <a:p>
          <a:endParaRPr lang="en-US"/>
        </a:p>
      </dgm:t>
    </dgm:pt>
    <dgm:pt modelId="{895A04BA-AA06-5443-866E-492A0143BA35}" type="pres">
      <dgm:prSet presAssocID="{2EFF104A-AD7F-E148-B560-EBCFBFD445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BC032C-F084-4143-8D50-7A62CF0C6D26}" srcId="{29DF4F34-AD56-F540-954C-16697E1C3E3F}" destId="{E49893C6-59FC-D94B-892A-215B7DC2814A}" srcOrd="0" destOrd="0" parTransId="{2509C38B-2A22-5745-8B6E-E37AF6849CD6}" sibTransId="{61C3FEE5-325F-7341-A14C-0D920B8BE439}"/>
    <dgm:cxn modelId="{47E5D3B2-3A2E-3F43-9A71-4A93BE5EE6A8}" type="presOf" srcId="{E49893C6-59FC-D94B-892A-215B7DC2814A}" destId="{CDF41B0F-4202-EB43-8346-2BE0FEC89C86}" srcOrd="0" destOrd="0" presId="urn:microsoft.com/office/officeart/2005/8/layout/venn1"/>
    <dgm:cxn modelId="{3030B091-A974-9745-8226-D1B17F01B4B7}" type="presOf" srcId="{29DF4F34-AD56-F540-954C-16697E1C3E3F}" destId="{46A47BA4-DBFC-F244-9840-60DB8C3AB89D}" srcOrd="0" destOrd="0" presId="urn:microsoft.com/office/officeart/2005/8/layout/venn1"/>
    <dgm:cxn modelId="{9E7A4C7E-3AFE-234C-A3E4-9F4E51B1D1BB}" type="presOf" srcId="{2EFF104A-AD7F-E148-B560-EBCFBFD445FB}" destId="{895A04BA-AA06-5443-866E-492A0143BA35}" srcOrd="1" destOrd="0" presId="urn:microsoft.com/office/officeart/2005/8/layout/venn1"/>
    <dgm:cxn modelId="{EF78B1FB-60D7-594D-A830-1FFA6D59977B}" srcId="{29DF4F34-AD56-F540-954C-16697E1C3E3F}" destId="{2EFF104A-AD7F-E148-B560-EBCFBFD445FB}" srcOrd="2" destOrd="0" parTransId="{9310E851-F246-924B-928D-296064AF9AE4}" sibTransId="{83F398F5-A8B9-C949-AD5D-57D874E35E42}"/>
    <dgm:cxn modelId="{054E2CB9-60CC-6D44-B8F7-6F3F848EC052}" type="presOf" srcId="{2EFF104A-AD7F-E148-B560-EBCFBFD445FB}" destId="{7A03BA48-8EF8-C841-8EF3-C6733A399BBC}" srcOrd="0" destOrd="0" presId="urn:microsoft.com/office/officeart/2005/8/layout/venn1"/>
    <dgm:cxn modelId="{3F142E6D-2A02-124E-8E8A-6E31CCC56E78}" type="presOf" srcId="{8F3080C7-5951-6D45-AED4-2E295C4BA9FD}" destId="{C6F2F7AD-A5FA-184D-9FAA-0D45D058DED2}" srcOrd="1" destOrd="0" presId="urn:microsoft.com/office/officeart/2005/8/layout/venn1"/>
    <dgm:cxn modelId="{7A2F8F2E-E472-BC4E-AE3B-59E693BE4697}" type="presOf" srcId="{E49893C6-59FC-D94B-892A-215B7DC2814A}" destId="{1FE2677A-CFD4-504F-AF2B-5B4B2AE63829}" srcOrd="1" destOrd="0" presId="urn:microsoft.com/office/officeart/2005/8/layout/venn1"/>
    <dgm:cxn modelId="{62E9F45D-BBA4-8247-A758-81754BE3003C}" type="presOf" srcId="{8F3080C7-5951-6D45-AED4-2E295C4BA9FD}" destId="{8B49943E-8823-6948-896E-E885A6F2D07D}" srcOrd="0" destOrd="0" presId="urn:microsoft.com/office/officeart/2005/8/layout/venn1"/>
    <dgm:cxn modelId="{77AA6940-ED17-9D49-801C-E0A24A180D47}" srcId="{29DF4F34-AD56-F540-954C-16697E1C3E3F}" destId="{8F3080C7-5951-6D45-AED4-2E295C4BA9FD}" srcOrd="1" destOrd="0" parTransId="{CF1A8C83-D4D1-724E-B989-3E28DCE06726}" sibTransId="{9009BCED-A74D-6148-AD82-BFBF8D4D3182}"/>
    <dgm:cxn modelId="{F6D906A5-F7D5-C742-9AC9-3A4B0241A048}" type="presParOf" srcId="{46A47BA4-DBFC-F244-9840-60DB8C3AB89D}" destId="{CDF41B0F-4202-EB43-8346-2BE0FEC89C86}" srcOrd="0" destOrd="0" presId="urn:microsoft.com/office/officeart/2005/8/layout/venn1"/>
    <dgm:cxn modelId="{6AAEA552-564B-8741-B449-B26B5D0430EE}" type="presParOf" srcId="{46A47BA4-DBFC-F244-9840-60DB8C3AB89D}" destId="{1FE2677A-CFD4-504F-AF2B-5B4B2AE63829}" srcOrd="1" destOrd="0" presId="urn:microsoft.com/office/officeart/2005/8/layout/venn1"/>
    <dgm:cxn modelId="{EE4ECD8B-C05D-1E4D-B3D8-2227055A3D9C}" type="presParOf" srcId="{46A47BA4-DBFC-F244-9840-60DB8C3AB89D}" destId="{8B49943E-8823-6948-896E-E885A6F2D07D}" srcOrd="2" destOrd="0" presId="urn:microsoft.com/office/officeart/2005/8/layout/venn1"/>
    <dgm:cxn modelId="{30D14388-D018-9843-B518-DDFE5A96D0E7}" type="presParOf" srcId="{46A47BA4-DBFC-F244-9840-60DB8C3AB89D}" destId="{C6F2F7AD-A5FA-184D-9FAA-0D45D058DED2}" srcOrd="3" destOrd="0" presId="urn:microsoft.com/office/officeart/2005/8/layout/venn1"/>
    <dgm:cxn modelId="{9F63BC9E-C1B0-074E-A954-19D9D90BD146}" type="presParOf" srcId="{46A47BA4-DBFC-F244-9840-60DB8C3AB89D}" destId="{7A03BA48-8EF8-C841-8EF3-C6733A399BBC}" srcOrd="4" destOrd="0" presId="urn:microsoft.com/office/officeart/2005/8/layout/venn1"/>
    <dgm:cxn modelId="{609C75F5-1E3E-884B-BE44-F9A680403FC7}" type="presParOf" srcId="{46A47BA4-DBFC-F244-9840-60DB8C3AB89D}" destId="{895A04BA-AA06-5443-866E-492A0143BA3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CD1324-7AC1-455A-804C-DB44CE29FECE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351189-D75C-414D-9082-B3CCB0024984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1600" b="1" dirty="0" smtClean="0">
              <a:solidFill>
                <a:srgbClr val="000000"/>
              </a:solidFill>
              <a:effectLst/>
              <a:latin typeface="Calibri" pitchFamily="34" charset="0"/>
            </a:rPr>
            <a:t>Community</a:t>
          </a:r>
        </a:p>
        <a:p>
          <a:pPr>
            <a:spcAft>
              <a:spcPts val="0"/>
            </a:spcAft>
          </a:pPr>
          <a:r>
            <a:rPr lang="en-US" sz="1600" b="1" dirty="0" smtClean="0">
              <a:solidFill>
                <a:srgbClr val="000000"/>
              </a:solidFill>
              <a:effectLst/>
              <a:latin typeface="Calibri" pitchFamily="34" charset="0"/>
            </a:rPr>
            <a:t>Strategy</a:t>
          </a:r>
          <a:endParaRPr lang="en-US" sz="1600" b="1" dirty="0">
            <a:solidFill>
              <a:srgbClr val="000000"/>
            </a:solidFill>
            <a:effectLst/>
            <a:latin typeface="Calibri" pitchFamily="34" charset="0"/>
          </a:endParaRPr>
        </a:p>
      </dgm:t>
    </dgm:pt>
    <dgm:pt modelId="{A0F46562-7E26-45AD-92D1-9D0607DA837C}" type="parTrans" cxnId="{7AB9B41B-6F56-4D1B-B27D-1F492F7D930F}">
      <dgm:prSet/>
      <dgm:spPr/>
      <dgm:t>
        <a:bodyPr/>
        <a:lstStyle/>
        <a:p>
          <a:endParaRPr lang="en-US"/>
        </a:p>
      </dgm:t>
    </dgm:pt>
    <dgm:pt modelId="{F83550A8-EA26-468D-98B1-8E291FF73657}" type="sibTrans" cxnId="{7AB9B41B-6F56-4D1B-B27D-1F492F7D930F}">
      <dgm:prSet/>
      <dgm:spPr/>
      <dgm:t>
        <a:bodyPr/>
        <a:lstStyle/>
        <a:p>
          <a:endParaRPr lang="en-US"/>
        </a:p>
      </dgm:t>
    </dgm:pt>
    <dgm:pt modelId="{564988A1-81F1-4758-8A4E-853FDA7CFE1E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000000"/>
              </a:solidFill>
              <a:effectLst/>
              <a:latin typeface="Calibri" pitchFamily="34" charset="0"/>
            </a:rPr>
            <a:t>Goals</a:t>
          </a:r>
          <a:endParaRPr lang="en-US" sz="1600" dirty="0">
            <a:solidFill>
              <a:srgbClr val="000000"/>
            </a:solidFill>
            <a:effectLst/>
          </a:endParaRPr>
        </a:p>
      </dgm:t>
    </dgm:pt>
    <dgm:pt modelId="{EA216FBB-A4BC-4329-99B3-8201AEBB6872}" type="parTrans" cxnId="{3D0F03C3-1D4F-469F-B979-3BA562653E2C}">
      <dgm:prSet/>
      <dgm:spPr/>
      <dgm:t>
        <a:bodyPr/>
        <a:lstStyle/>
        <a:p>
          <a:endParaRPr lang="en-US"/>
        </a:p>
      </dgm:t>
    </dgm:pt>
    <dgm:pt modelId="{7AC3DDC5-11F3-457C-922C-1119E3381053}" type="sibTrans" cxnId="{3D0F03C3-1D4F-469F-B979-3BA562653E2C}">
      <dgm:prSet/>
      <dgm:spPr/>
      <dgm:t>
        <a:bodyPr/>
        <a:lstStyle/>
        <a:p>
          <a:endParaRPr lang="en-US"/>
        </a:p>
      </dgm:t>
    </dgm:pt>
    <dgm:pt modelId="{CF224A2D-8250-4D90-B788-287451AA4890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000000"/>
              </a:solidFill>
              <a:effectLst/>
              <a:latin typeface="Calibri" pitchFamily="34" charset="0"/>
            </a:rPr>
            <a:t>Implementation</a:t>
          </a:r>
          <a:endParaRPr lang="en-US" sz="1600" b="1" dirty="0">
            <a:solidFill>
              <a:srgbClr val="000000"/>
            </a:solidFill>
            <a:effectLst/>
            <a:latin typeface="Calibri" pitchFamily="34" charset="0"/>
          </a:endParaRPr>
        </a:p>
      </dgm:t>
    </dgm:pt>
    <dgm:pt modelId="{39972473-3922-42AC-B7D2-31510D10FC4D}" type="parTrans" cxnId="{251297E8-2F80-44ED-9638-97B792D13ECF}">
      <dgm:prSet/>
      <dgm:spPr/>
      <dgm:t>
        <a:bodyPr/>
        <a:lstStyle/>
        <a:p>
          <a:endParaRPr lang="en-US"/>
        </a:p>
      </dgm:t>
    </dgm:pt>
    <dgm:pt modelId="{8DC2E70F-BD33-4DA7-A551-73A340BE361A}" type="sibTrans" cxnId="{251297E8-2F80-44ED-9638-97B792D13ECF}">
      <dgm:prSet/>
      <dgm:spPr/>
      <dgm:t>
        <a:bodyPr/>
        <a:lstStyle/>
        <a:p>
          <a:endParaRPr lang="en-US"/>
        </a:p>
      </dgm:t>
    </dgm:pt>
    <dgm:pt modelId="{B245D03C-E810-4D02-ACA4-916BFF7650AC}" type="pres">
      <dgm:prSet presAssocID="{63CD1324-7AC1-455A-804C-DB44CE29FEC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183B182-B49E-4686-8B51-2B2BE6F0CCCE}" type="pres">
      <dgm:prSet presAssocID="{B6351189-D75C-414D-9082-B3CCB0024984}" presName="Accent1" presStyleCnt="0"/>
      <dgm:spPr/>
    </dgm:pt>
    <dgm:pt modelId="{CB55F599-6784-463B-AEDB-E8B6226300C5}" type="pres">
      <dgm:prSet presAssocID="{B6351189-D75C-414D-9082-B3CCB0024984}" presName="Accent" presStyleLbl="node1" presStyleIdx="0" presStyleCnt="3" custLinFactNeighborX="-1458" custLinFactNeighborY="-1141"/>
      <dgm:spPr>
        <a:solidFill>
          <a:schemeClr val="tx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C00A0677-11AD-460A-A455-9CD8FF85FD64}" type="pres">
      <dgm:prSet presAssocID="{B6351189-D75C-414D-9082-B3CCB0024984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DD2C48-66F9-4041-8C9A-90EDE86D8A20}" type="pres">
      <dgm:prSet presAssocID="{564988A1-81F1-4758-8A4E-853FDA7CFE1E}" presName="Accent2" presStyleCnt="0"/>
      <dgm:spPr/>
    </dgm:pt>
    <dgm:pt modelId="{01DDD2AF-7D83-4D37-A3DD-360B577A00B2}" type="pres">
      <dgm:prSet presAssocID="{564988A1-81F1-4758-8A4E-853FDA7CFE1E}" presName="Accent" presStyleLbl="node1" presStyleIdx="1" presStyleCnt="3"/>
      <dgm:spPr>
        <a:solidFill>
          <a:srgbClr val="00206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FBDCC59-7271-456D-8BEA-9E7AC98489F2}" type="pres">
      <dgm:prSet presAssocID="{564988A1-81F1-4758-8A4E-853FDA7CFE1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A19DE3-F1A4-4128-836E-CBF5C3B45D38}" type="pres">
      <dgm:prSet presAssocID="{CF224A2D-8250-4D90-B788-287451AA4890}" presName="Accent3" presStyleCnt="0"/>
      <dgm:spPr/>
    </dgm:pt>
    <dgm:pt modelId="{2C341E38-106B-4B35-8A7F-DC7FB6034C3C}" type="pres">
      <dgm:prSet presAssocID="{CF224A2D-8250-4D90-B788-287451AA4890}" presName="Accent" presStyleLbl="node1" presStyleIdx="2" presStyleCnt="3"/>
      <dgm:spPr>
        <a:solidFill>
          <a:schemeClr val="tx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36AD554D-5E50-4C75-8FE9-9DC099CEAAB8}" type="pres">
      <dgm:prSet presAssocID="{CF224A2D-8250-4D90-B788-287451AA4890}" presName="Parent3" presStyleLbl="revTx" presStyleIdx="2" presStyleCnt="3" custScaleX="148195" custLinFactNeighborX="-6132" custLinFactNeighborY="-171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1297E8-2F80-44ED-9638-97B792D13ECF}" srcId="{63CD1324-7AC1-455A-804C-DB44CE29FECE}" destId="{CF224A2D-8250-4D90-B788-287451AA4890}" srcOrd="2" destOrd="0" parTransId="{39972473-3922-42AC-B7D2-31510D10FC4D}" sibTransId="{8DC2E70F-BD33-4DA7-A551-73A340BE361A}"/>
    <dgm:cxn modelId="{3D0F03C3-1D4F-469F-B979-3BA562653E2C}" srcId="{63CD1324-7AC1-455A-804C-DB44CE29FECE}" destId="{564988A1-81F1-4758-8A4E-853FDA7CFE1E}" srcOrd="1" destOrd="0" parTransId="{EA216FBB-A4BC-4329-99B3-8201AEBB6872}" sibTransId="{7AC3DDC5-11F3-457C-922C-1119E3381053}"/>
    <dgm:cxn modelId="{12D8ABB7-B106-464A-B32D-8CCCCAE1CFD3}" type="presOf" srcId="{564988A1-81F1-4758-8A4E-853FDA7CFE1E}" destId="{1FBDCC59-7271-456D-8BEA-9E7AC98489F2}" srcOrd="0" destOrd="0" presId="urn:microsoft.com/office/officeart/2009/layout/CircleArrowProcess"/>
    <dgm:cxn modelId="{7AB9B41B-6F56-4D1B-B27D-1F492F7D930F}" srcId="{63CD1324-7AC1-455A-804C-DB44CE29FECE}" destId="{B6351189-D75C-414D-9082-B3CCB0024984}" srcOrd="0" destOrd="0" parTransId="{A0F46562-7E26-45AD-92D1-9D0607DA837C}" sibTransId="{F83550A8-EA26-468D-98B1-8E291FF73657}"/>
    <dgm:cxn modelId="{49144A31-E3FD-49B1-8EA0-DE66FFAD49D4}" type="presOf" srcId="{63CD1324-7AC1-455A-804C-DB44CE29FECE}" destId="{B245D03C-E810-4D02-ACA4-916BFF7650AC}" srcOrd="0" destOrd="0" presId="urn:microsoft.com/office/officeart/2009/layout/CircleArrowProcess"/>
    <dgm:cxn modelId="{F09E8007-193D-46E8-B363-6C7A2A256076}" type="presOf" srcId="{B6351189-D75C-414D-9082-B3CCB0024984}" destId="{C00A0677-11AD-460A-A455-9CD8FF85FD64}" srcOrd="0" destOrd="0" presId="urn:microsoft.com/office/officeart/2009/layout/CircleArrowProcess"/>
    <dgm:cxn modelId="{753370DC-9D5E-4FF9-B217-321E4EC7424C}" type="presOf" srcId="{CF224A2D-8250-4D90-B788-287451AA4890}" destId="{36AD554D-5E50-4C75-8FE9-9DC099CEAAB8}" srcOrd="0" destOrd="0" presId="urn:microsoft.com/office/officeart/2009/layout/CircleArrowProcess"/>
    <dgm:cxn modelId="{B0C25928-DAF4-42E3-9B9F-8630ADCFF5BB}" type="presParOf" srcId="{B245D03C-E810-4D02-ACA4-916BFF7650AC}" destId="{6183B182-B49E-4686-8B51-2B2BE6F0CCCE}" srcOrd="0" destOrd="0" presId="urn:microsoft.com/office/officeart/2009/layout/CircleArrowProcess"/>
    <dgm:cxn modelId="{594AF577-D9AD-42C0-BFF6-83067E0710D8}" type="presParOf" srcId="{6183B182-B49E-4686-8B51-2B2BE6F0CCCE}" destId="{CB55F599-6784-463B-AEDB-E8B6226300C5}" srcOrd="0" destOrd="0" presId="urn:microsoft.com/office/officeart/2009/layout/CircleArrowProcess"/>
    <dgm:cxn modelId="{4917AE7C-BBDE-415D-8990-AC328970B793}" type="presParOf" srcId="{B245D03C-E810-4D02-ACA4-916BFF7650AC}" destId="{C00A0677-11AD-460A-A455-9CD8FF85FD64}" srcOrd="1" destOrd="0" presId="urn:microsoft.com/office/officeart/2009/layout/CircleArrowProcess"/>
    <dgm:cxn modelId="{31447440-7341-4E7D-99D3-019B13C5C9A9}" type="presParOf" srcId="{B245D03C-E810-4D02-ACA4-916BFF7650AC}" destId="{3DDD2C48-66F9-4041-8C9A-90EDE86D8A20}" srcOrd="2" destOrd="0" presId="urn:microsoft.com/office/officeart/2009/layout/CircleArrowProcess"/>
    <dgm:cxn modelId="{A2799D4B-1309-4997-B328-808214B34973}" type="presParOf" srcId="{3DDD2C48-66F9-4041-8C9A-90EDE86D8A20}" destId="{01DDD2AF-7D83-4D37-A3DD-360B577A00B2}" srcOrd="0" destOrd="0" presId="urn:microsoft.com/office/officeart/2009/layout/CircleArrowProcess"/>
    <dgm:cxn modelId="{B0D201C6-AD73-444E-8FD9-349DAD6B08D5}" type="presParOf" srcId="{B245D03C-E810-4D02-ACA4-916BFF7650AC}" destId="{1FBDCC59-7271-456D-8BEA-9E7AC98489F2}" srcOrd="3" destOrd="0" presId="urn:microsoft.com/office/officeart/2009/layout/CircleArrowProcess"/>
    <dgm:cxn modelId="{7F602F5B-8B41-4766-9539-4153A4FF8CEB}" type="presParOf" srcId="{B245D03C-E810-4D02-ACA4-916BFF7650AC}" destId="{3BA19DE3-F1A4-4128-836E-CBF5C3B45D38}" srcOrd="4" destOrd="0" presId="urn:microsoft.com/office/officeart/2009/layout/CircleArrowProcess"/>
    <dgm:cxn modelId="{F32C776F-34D5-45B1-ABF6-2EBFA016D52B}" type="presParOf" srcId="{3BA19DE3-F1A4-4128-836E-CBF5C3B45D38}" destId="{2C341E38-106B-4B35-8A7F-DC7FB6034C3C}" srcOrd="0" destOrd="0" presId="urn:microsoft.com/office/officeart/2009/layout/CircleArrowProcess"/>
    <dgm:cxn modelId="{9E5C409D-8154-49D7-810D-5151D09A171F}" type="presParOf" srcId="{B245D03C-E810-4D02-ACA4-916BFF7650AC}" destId="{36AD554D-5E50-4C75-8FE9-9DC099CEAAB8}" srcOrd="5" destOrd="0" presId="urn:microsoft.com/office/officeart/2009/layout/CircleArrowProcess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41B0F-4202-EB43-8346-2BE0FEC89C86}">
      <dsp:nvSpPr>
        <dsp:cNvPr id="0" name=""/>
        <dsp:cNvSpPr/>
      </dsp:nvSpPr>
      <dsp:spPr>
        <a:xfrm>
          <a:off x="461221" y="25880"/>
          <a:ext cx="1242242" cy="1242242"/>
        </a:xfrm>
        <a:prstGeom prst="ellipse">
          <a:avLst/>
        </a:prstGeom>
        <a:solidFill>
          <a:srgbClr val="DEF6FE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Metrics</a:t>
          </a:r>
        </a:p>
      </dsp:txBody>
      <dsp:txXfrm>
        <a:off x="626853" y="243272"/>
        <a:ext cx="910977" cy="559009"/>
      </dsp:txXfrm>
    </dsp:sp>
    <dsp:sp modelId="{8B49943E-8823-6948-896E-E885A6F2D07D}">
      <dsp:nvSpPr>
        <dsp:cNvPr id="0" name=""/>
        <dsp:cNvSpPr/>
      </dsp:nvSpPr>
      <dsp:spPr>
        <a:xfrm>
          <a:off x="909463" y="802281"/>
          <a:ext cx="1242242" cy="1242242"/>
        </a:xfrm>
        <a:prstGeom prst="ellipse">
          <a:avLst/>
        </a:prstGeom>
        <a:solidFill>
          <a:srgbClr val="DEF6FE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Budget Model</a:t>
          </a:r>
        </a:p>
      </dsp:txBody>
      <dsp:txXfrm>
        <a:off x="1289382" y="1123194"/>
        <a:ext cx="745345" cy="683233"/>
      </dsp:txXfrm>
    </dsp:sp>
    <dsp:sp modelId="{7A03BA48-8EF8-C841-8EF3-C6733A399BBC}">
      <dsp:nvSpPr>
        <dsp:cNvPr id="0" name=""/>
        <dsp:cNvSpPr/>
      </dsp:nvSpPr>
      <dsp:spPr>
        <a:xfrm>
          <a:off x="12978" y="802281"/>
          <a:ext cx="1242242" cy="1242242"/>
        </a:xfrm>
        <a:prstGeom prst="ellipse">
          <a:avLst/>
        </a:prstGeom>
        <a:solidFill>
          <a:srgbClr val="DEF6FE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Academic Plan</a:t>
          </a:r>
        </a:p>
      </dsp:txBody>
      <dsp:txXfrm>
        <a:off x="129956" y="1123194"/>
        <a:ext cx="745345" cy="6832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0.20364</cdr:x>
      <cdr:y>0.66102</cdr:y>
    </cdr:from>
    <cdr:to>
      <cdr:x>0.26474</cdr:x>
      <cdr:y>0.71492</cdr:y>
    </cdr:to>
    <cdr:cxnSp macro="">
      <cdr:nvCxnSpPr>
        <cdr:cNvPr id="2" name="Straight Connector 1"/>
        <cdr:cNvCxnSpPr/>
      </cdr:nvCxnSpPr>
      <cdr:spPr>
        <a:xfrm xmlns:a="http://schemas.openxmlformats.org/drawingml/2006/main" flipV="1">
          <a:off x="1462889" y="2995590"/>
          <a:ext cx="438914" cy="24426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7" rIns="96616" bIns="48307" numCol="1" anchor="t" anchorCtr="0" compatLnSpc="1">
            <a:prstTxWarp prst="textNoShape">
              <a:avLst/>
            </a:prstTxWarp>
          </a:bodyPr>
          <a:lstStyle>
            <a:lvl1pPr defTabSz="966342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7" y="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7" rIns="96616" bIns="48307" numCol="1" anchor="t" anchorCtr="0" compatLnSpc="1">
            <a:prstTxWarp prst="textNoShape">
              <a:avLst/>
            </a:prstTxWarp>
          </a:bodyPr>
          <a:lstStyle>
            <a:lvl1pPr algn="r" defTabSz="966342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7" y="912019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16" tIns="48307" rIns="96616" bIns="48307" numCol="1" anchor="b" anchorCtr="0" compatLnSpc="1">
            <a:prstTxWarp prst="textNoShape">
              <a:avLst/>
            </a:prstTxWarp>
          </a:bodyPr>
          <a:lstStyle>
            <a:lvl1pPr algn="r" defTabSz="966342" eaLnBrk="0" hangingPunct="0">
              <a:defRPr sz="1100" b="0">
                <a:latin typeface="+mn-lt"/>
              </a:defRPr>
            </a:lvl1pPr>
          </a:lstStyle>
          <a:p>
            <a:pPr>
              <a:defRPr/>
            </a:pPr>
            <a:fld id="{0F468D2F-1DB3-401A-B8FB-16A89E41CC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48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35" tIns="47518" rIns="95035" bIns="47518" numCol="1" anchor="t" anchorCtr="0" compatLnSpc="1">
            <a:prstTxWarp prst="textNoShape">
              <a:avLst/>
            </a:prstTxWarp>
          </a:bodyPr>
          <a:lstStyle>
            <a:lvl1pPr defTabSz="950476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7" y="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35" tIns="47518" rIns="95035" bIns="47518" numCol="1" anchor="t" anchorCtr="0" compatLnSpc="1">
            <a:prstTxWarp prst="textNoShape">
              <a:avLst/>
            </a:prstTxWarp>
          </a:bodyPr>
          <a:lstStyle>
            <a:lvl1pPr algn="r" defTabSz="950476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2" y="4560892"/>
            <a:ext cx="58515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35" tIns="47518" rIns="95035" bIns="475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0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2019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35" tIns="47518" rIns="95035" bIns="47518" numCol="1" anchor="b" anchorCtr="0" compatLnSpc="1">
            <a:prstTxWarp prst="textNoShape">
              <a:avLst/>
            </a:prstTxWarp>
          </a:bodyPr>
          <a:lstStyle>
            <a:lvl1pPr defTabSz="950476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0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7" y="9120192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35" tIns="47518" rIns="95035" bIns="47518" numCol="1" anchor="b" anchorCtr="0" compatLnSpc="1">
            <a:prstTxWarp prst="textNoShape">
              <a:avLst/>
            </a:prstTxWarp>
          </a:bodyPr>
          <a:lstStyle>
            <a:lvl1pPr algn="r" defTabSz="950476" eaLnBrk="0" hangingPunct="0">
              <a:defRPr sz="1200" b="0">
                <a:latin typeface="Times" pitchFamily="18" charset="0"/>
              </a:defRPr>
            </a:lvl1pPr>
          </a:lstStyle>
          <a:p>
            <a:pPr>
              <a:defRPr/>
            </a:pPr>
            <a:fld id="{C558E228-285C-4584-8068-CB46436A00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344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43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32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04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321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68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47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42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3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923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68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22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948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20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627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32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987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803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3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970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6321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683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683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683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568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8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4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32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44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8E228-285C-4584-8068-CB46436A00C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2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89427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8839200" cy="914400"/>
          </a:xfrm>
          <a:prstGeom prst="rect">
            <a:avLst/>
          </a:prstGeom>
          <a:effectLst/>
        </p:spPr>
        <p:txBody>
          <a:bodyPr/>
          <a:lstStyle>
            <a:lvl1pPr algn="l">
              <a:defRPr sz="3600" b="0" i="0">
                <a:solidFill>
                  <a:schemeClr val="bg1"/>
                </a:solidFill>
                <a:effectLst/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PennState-CoE-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25" y="6270970"/>
            <a:ext cx="1856225" cy="4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0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0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143000"/>
          </a:xfrm>
          <a:prstGeom prst="rect">
            <a:avLst/>
          </a:prstGeom>
        </p:spPr>
        <p:txBody>
          <a:bodyPr/>
          <a:lstStyle>
            <a:lvl1pPr algn="ctr">
              <a:defRPr sz="3200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14400" y="4800600"/>
            <a:ext cx="7315200" cy="46166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5200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2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5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32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1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63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7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2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90F289-D84F-4B3A-80E2-F57B307FC04D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9FC7EB0-08C1-4005-B695-2DB94225E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4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494063411_3abb3d96e1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9" y="-3700"/>
            <a:ext cx="9161949" cy="68676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6600" y="3697835"/>
            <a:ext cx="9180600" cy="172822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36600" y="4811580"/>
            <a:ext cx="9180600" cy="652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47450" y="3813049"/>
            <a:ext cx="8218670" cy="1079289"/>
          </a:xfrm>
        </p:spPr>
        <p:txBody>
          <a:bodyPr/>
          <a:lstStyle/>
          <a:p>
            <a:pPr algn="l"/>
            <a:r>
              <a:rPr lang="en-US" sz="4800" i="0" dirty="0" smtClean="0">
                <a:solidFill>
                  <a:schemeClr val="bg1"/>
                </a:solidFill>
                <a:latin typeface="Cambria"/>
                <a:cs typeface="Cambria"/>
              </a:rPr>
              <a:t>2014 Overview of the College</a:t>
            </a:r>
            <a:endParaRPr lang="en-US" sz="4800" i="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2485" y="4926794"/>
            <a:ext cx="7924800" cy="694187"/>
          </a:xfrm>
        </p:spPr>
        <p:txBody>
          <a:bodyPr/>
          <a:lstStyle/>
          <a:p>
            <a:pPr algn="l"/>
            <a:r>
              <a:rPr lang="en-US" sz="1800" dirty="0" smtClean="0"/>
              <a:t>Amr Elnashai</a:t>
            </a:r>
          </a:p>
          <a:p>
            <a:pPr algn="l"/>
            <a:endParaRPr lang="en-US" sz="1800" b="1" dirty="0"/>
          </a:p>
          <a:p>
            <a:pPr algn="l"/>
            <a:endParaRPr lang="en-US" sz="1800" b="1" dirty="0"/>
          </a:p>
        </p:txBody>
      </p:sp>
      <p:pic>
        <p:nvPicPr>
          <p:cNvPr id="13" name="Picture 12" descr="PennState-CoE-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135" y="4926794"/>
            <a:ext cx="1856225" cy="4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24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976590228"/>
              </p:ext>
            </p:extLst>
          </p:nvPr>
        </p:nvGraphicFramePr>
        <p:xfrm>
          <a:off x="769905" y="1239915"/>
          <a:ext cx="7582833" cy="4541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– Annual Gifts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1127297"/>
              </p:ext>
            </p:extLst>
          </p:nvPr>
        </p:nvGraphicFramePr>
        <p:xfrm>
          <a:off x="923525" y="1470345"/>
          <a:ext cx="7181735" cy="3718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23525" y="5310845"/>
            <a:ext cx="7143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Annual Average of 5 Years</a:t>
            </a:r>
            <a:endParaRPr lang="en-US">
              <a:latin typeface="+mj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Endowment Comparisons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944858806"/>
              </p:ext>
            </p:extLst>
          </p:nvPr>
        </p:nvGraphicFramePr>
        <p:xfrm>
          <a:off x="846715" y="1239915"/>
          <a:ext cx="7373760" cy="433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49545" y="1669461"/>
            <a:ext cx="2674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Dollars per Donor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8310" y="5618085"/>
            <a:ext cx="7335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Average of 5 Years</a:t>
            </a:r>
            <a:endParaRPr lang="en-US"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Academic Units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3353368808"/>
              </p:ext>
            </p:extLst>
          </p:nvPr>
        </p:nvGraphicFramePr>
        <p:xfrm>
          <a:off x="808310" y="1623965"/>
          <a:ext cx="7183540" cy="453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318611" y="1393535"/>
            <a:ext cx="4493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Endowments Received-to-Goal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1049283" y="4888390"/>
            <a:ext cx="172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$187,047,631.28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665975" y="3121760"/>
            <a:ext cx="1728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$12,952,368.72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9" name="Straight Connector 28"/>
          <p:cNvCxnSpPr>
            <a:endCxn id="27" idx="1"/>
          </p:cNvCxnSpPr>
          <p:nvPr/>
        </p:nvCxnSpPr>
        <p:spPr>
          <a:xfrm>
            <a:off x="6166710" y="3044950"/>
            <a:ext cx="499265" cy="24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70070" y="4633778"/>
            <a:ext cx="10439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dirty="0" smtClean="0"/>
              <a:t>Received</a:t>
            </a:r>
            <a:endParaRPr lang="en-US" sz="14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Goal $200 Million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45" y="1009485"/>
            <a:ext cx="2245514" cy="188559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71" y="1009485"/>
            <a:ext cx="2286779" cy="19202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635" y="1009485"/>
            <a:ext cx="2265895" cy="19027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65" y="2430470"/>
            <a:ext cx="2381110" cy="1999461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90" y="2430470"/>
            <a:ext cx="2359438" cy="19812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Ranking</a:t>
            </a:r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0" y="4197100"/>
            <a:ext cx="2360369" cy="19820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68" y="4197100"/>
            <a:ext cx="2359438" cy="19812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50" y="4197100"/>
            <a:ext cx="2342705" cy="196721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92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504228"/>
              </p:ext>
            </p:extLst>
          </p:nvPr>
        </p:nvGraphicFramePr>
        <p:xfrm>
          <a:off x="409500" y="1163105"/>
          <a:ext cx="8410696" cy="4378172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314331"/>
                <a:gridCol w="743768"/>
                <a:gridCol w="695373"/>
                <a:gridCol w="753957"/>
                <a:gridCol w="723391"/>
                <a:gridCol w="458487"/>
                <a:gridCol w="499241"/>
                <a:gridCol w="529808"/>
                <a:gridCol w="450846"/>
                <a:gridCol w="550185"/>
                <a:gridCol w="937352"/>
                <a:gridCol w="753957"/>
              </a:tblGrid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College of Engineering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 Ranking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Grad Ranking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T/TT Faculty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 Students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UG/Fac.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MS/Fac.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PhD/fac.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Research $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$/faculty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$332,463,000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$896,127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Stanford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$197,409,000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$909,719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Berkeley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$192,495,000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$855,533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CalTech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$88,955,000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$966,902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$195,419,000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$422,985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UIUC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1696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$236,410,660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$586,627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UMich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$196,024,000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$535,585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$204,380,028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$1,335,817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Cornell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$132,414,000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$547,165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UT Austin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$163,883,000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$598,113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Purdue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$222,250,000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$748,316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</a:tr>
              <a:tr h="40244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Averages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4462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872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1387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5.2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$196,554,790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$763,899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048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Penn State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8523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521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1091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3.3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$152,322,978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$454,695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</a:tr>
              <a:tr h="256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Percent Comparison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</a:tr>
              <a:tr h="3414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Target Change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-61%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D5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2664" y="5656490"/>
            <a:ext cx="8180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 smtClean="0"/>
              <a:t>Note that to compare similar numbers, PSU Engineering includes engineering degrees in other colleges and Commonwealth campuses - 2012</a:t>
            </a:r>
            <a:endParaRPr lang="en-US" sz="1000" b="0" i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 Metrics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508" y="164712"/>
            <a:ext cx="8839200" cy="627318"/>
          </a:xfrm>
        </p:spPr>
        <p:txBody>
          <a:bodyPr/>
          <a:lstStyle/>
          <a:p>
            <a:r>
              <a:rPr lang="en-US" dirty="0" smtClean="0"/>
              <a:t>Observations and Implications</a:t>
            </a:r>
            <a:endParaRPr lang="en-US" dirty="0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38740" y="1355130"/>
            <a:ext cx="3533260" cy="1075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5620" y="1355130"/>
            <a:ext cx="3533260" cy="10753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38740" y="2584090"/>
            <a:ext cx="3533260" cy="10753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5620" y="2584090"/>
            <a:ext cx="3533260" cy="107533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8740" y="291367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Graduate Program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740" y="168471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Undergraduate Program Size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5620" y="168471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Faculty Size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5620" y="291367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Research Expenditure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8740" y="3813050"/>
            <a:ext cx="3533260" cy="10753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25620" y="3813050"/>
            <a:ext cx="3533260" cy="10753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038740" y="4120290"/>
            <a:ext cx="3533260" cy="4401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Technical Fields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25620" y="4120290"/>
            <a:ext cx="3533260" cy="4401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Intellectual Footprint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38740" y="5042010"/>
            <a:ext cx="3533260" cy="10753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38740" y="5349250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Quo vadimus?</a:t>
            </a:r>
          </a:p>
        </p:txBody>
      </p:sp>
    </p:spTree>
    <p:extLst>
      <p:ext uri="{BB962C8B-B14F-4D97-AF65-F5344CB8AC3E}">
        <p14:creationId xmlns:p14="http://schemas.microsoft.com/office/powerpoint/2010/main" val="4287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/>
      <p:bldP spid="15" grpId="0" build="p"/>
      <p:bldP spid="20" grpId="0" build="p"/>
      <p:bldP spid="21" grpId="0" build="p"/>
      <p:bldP spid="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789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008015"/>
            <a:ext cx="9144000" cy="74940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effectLst/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sz="4000" dirty="0"/>
              <a:t>Academic Management</a:t>
            </a:r>
          </a:p>
          <a:p>
            <a:pPr algn="ctr"/>
            <a:r>
              <a:rPr lang="en-US" sz="4000" dirty="0"/>
              <a:t>Through Strategic Planning</a:t>
            </a:r>
          </a:p>
          <a:p>
            <a:pPr algn="ctr"/>
            <a:r>
              <a:rPr lang="en-US" sz="4000" dirty="0"/>
              <a:t>and Implementation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67699" y="1662370"/>
            <a:ext cx="6490445" cy="38921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2400" b="0" dirty="0" smtClean="0">
                <a:solidFill>
                  <a:srgbClr val="003399"/>
                </a:solidFill>
                <a:latin typeface="Cambria"/>
                <a:cs typeface="Cambria"/>
              </a:rPr>
              <a:t>“</a:t>
            </a:r>
            <a:r>
              <a:rPr lang="en-US" sz="2400" b="0" dirty="0">
                <a:solidFill>
                  <a:srgbClr val="003399"/>
                </a:solidFill>
                <a:latin typeface="Cambria"/>
                <a:ea typeface="+mj-ea"/>
                <a:cs typeface="Cambria"/>
              </a:rPr>
              <a:t>We must strive to be sure that research universities fulfill their promise as a learning environment that is remarkably well suited to the coming era – one in which undergraduates, graduate students, and faculty alike share in the discipline, joy and continual renewal of original research and scholarship</a:t>
            </a:r>
            <a:r>
              <a:rPr lang="en-US" sz="2400" b="0" dirty="0" smtClean="0">
                <a:solidFill>
                  <a:srgbClr val="003399"/>
                </a:solidFill>
                <a:latin typeface="Cambria"/>
                <a:cs typeface="Cambria"/>
              </a:rPr>
              <a:t>.”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endParaRPr lang="en-US" sz="2000" b="1" dirty="0" smtClean="0">
              <a:latin typeface="+mj-lt"/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– Chuck Vest, late president of the National Academy of Engineering, </a:t>
            </a:r>
            <a:b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</a:b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   past president of MIT, from ‘Pursuing the Endless Frontier’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6" name="Picture 2" descr="http://www.nae.edu/File.aspx?id=368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0"/>
          <a:stretch/>
        </p:blipFill>
        <p:spPr bwMode="auto">
          <a:xfrm>
            <a:off x="616285" y="1662370"/>
            <a:ext cx="1344175" cy="1832832"/>
          </a:xfrm>
          <a:prstGeom prst="rect">
            <a:avLst/>
          </a:prstGeom>
          <a:ln>
            <a:solidFill>
              <a:srgbClr val="00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157508" y="164712"/>
            <a:ext cx="8839200" cy="627318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effectLst/>
                <a:latin typeface="Cambria"/>
                <a:ea typeface="+mj-ea"/>
                <a:cs typeface="Cambria"/>
              </a:defRPr>
            </a:lvl1pPr>
          </a:lstStyle>
          <a:p>
            <a:r>
              <a:rPr lang="en-US" dirty="0" smtClean="0"/>
              <a:t>Research Universities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63175" y="1355130"/>
            <a:ext cx="3187615" cy="44933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3605" y="1654332"/>
            <a:ext cx="2726755" cy="35412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1200"/>
              </a:spcAft>
              <a:buClr>
                <a:srgbClr val="C00000"/>
              </a:buClr>
              <a:buSzPct val="125000"/>
              <a:buNone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THE USUAL</a:t>
            </a:r>
          </a:p>
          <a:p>
            <a:pPr marL="256032" indent="-256032" fontAlgn="auto">
              <a:spcBef>
                <a:spcPts val="300"/>
              </a:spcBef>
              <a:spcAft>
                <a:spcPts val="1200"/>
              </a:spcAft>
              <a:buSzPct val="100000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Most of academe have no multiyear budget planning</a:t>
            </a:r>
          </a:p>
          <a:p>
            <a:pPr marL="256032" indent="-256032" fontAlgn="auto">
              <a:spcBef>
                <a:spcPts val="300"/>
              </a:spcBef>
              <a:spcAft>
                <a:spcPts val="1200"/>
              </a:spcAft>
              <a:buSzPct val="100000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Strategy documents are not turned into plans</a:t>
            </a:r>
          </a:p>
          <a:p>
            <a:pPr marL="256032" indent="-256032" fontAlgn="auto">
              <a:spcBef>
                <a:spcPts val="300"/>
              </a:spcBef>
              <a:spcAft>
                <a:spcPts val="1200"/>
              </a:spcAft>
              <a:buSzPct val="100000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Funds are historically and reactively allocated</a:t>
            </a:r>
          </a:p>
          <a:p>
            <a:pPr marL="256032" indent="-256032" fontAlgn="auto">
              <a:spcBef>
                <a:spcPts val="300"/>
              </a:spcBef>
              <a:spcAft>
                <a:spcPts val="0"/>
              </a:spcAft>
              <a:buSzPct val="100000"/>
            </a:pPr>
            <a:r>
              <a:rPr lang="en-US" sz="1600" b="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No relationship between goals and expenditure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Management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19625" y="1355130"/>
            <a:ext cx="4224550" cy="449338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4411649" y="1654332"/>
            <a:ext cx="3878905" cy="35412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Pct val="125000"/>
              <a:buNone/>
            </a:pPr>
            <a:r>
              <a:rPr lang="en-US" sz="2400" dirty="0" smtClean="0">
                <a:solidFill>
                  <a:srgbClr val="FFFFFF"/>
                </a:solidFill>
                <a:latin typeface="+mj-lt"/>
                <a:cs typeface="Arial" pitchFamily="34" charset="0"/>
              </a:rPr>
              <a:t>BENEFIT OF OPERATIONAL MODEL</a:t>
            </a:r>
          </a:p>
          <a:p>
            <a:pPr marL="256032" indent="-256032" fontAlgn="auto"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en-US" sz="1600" b="0" dirty="0">
                <a:solidFill>
                  <a:srgbClr val="FFFFFF"/>
                </a:solidFill>
                <a:latin typeface="+mj-lt"/>
                <a:cs typeface="Arial" pitchFamily="34" charset="0"/>
              </a:rPr>
              <a:t>Support academic strategy through investment</a:t>
            </a:r>
          </a:p>
          <a:p>
            <a:pPr marL="256032" indent="-256032" fontAlgn="auto">
              <a:spcBef>
                <a:spcPts val="0"/>
              </a:spcBef>
              <a:spcAft>
                <a:spcPts val="1200"/>
              </a:spcAft>
              <a:buSzPct val="100000"/>
            </a:pPr>
            <a:r>
              <a:rPr lang="en-US" sz="1600" b="0" dirty="0">
                <a:solidFill>
                  <a:srgbClr val="FFFFFF"/>
                </a:solidFill>
                <a:latin typeface="+mj-lt"/>
                <a:cs typeface="Arial" pitchFamily="34" charset="0"/>
              </a:rPr>
              <a:t>Increase transparency and accountability</a:t>
            </a:r>
          </a:p>
          <a:p>
            <a:pPr marL="256032" indent="-256032" fontAlgn="auto">
              <a:spcBef>
                <a:spcPts val="300"/>
              </a:spcBef>
              <a:spcAft>
                <a:spcPts val="0"/>
              </a:spcAft>
              <a:buSzPct val="100000"/>
            </a:pPr>
            <a:r>
              <a:rPr lang="en-US" sz="1600" b="0" dirty="0">
                <a:solidFill>
                  <a:srgbClr val="FFFFFF"/>
                </a:solidFill>
                <a:latin typeface="+mj-lt"/>
                <a:cs typeface="Arial" pitchFamily="34" charset="0"/>
              </a:rPr>
              <a:t>Plan for investment </a:t>
            </a:r>
            <a:br>
              <a:rPr lang="en-US" sz="1600" b="0" dirty="0">
                <a:solidFill>
                  <a:srgbClr val="FFFFFF"/>
                </a:solidFill>
                <a:latin typeface="+mj-lt"/>
                <a:cs typeface="Arial" pitchFamily="34" charset="0"/>
              </a:rPr>
            </a:br>
            <a:r>
              <a:rPr lang="en-US" sz="1600" b="0" dirty="0">
                <a:solidFill>
                  <a:srgbClr val="FFFFFF"/>
                </a:solidFill>
                <a:latin typeface="+mj-lt"/>
                <a:cs typeface="Arial" pitchFamily="34" charset="0"/>
              </a:rPr>
              <a:t>and contingencies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endParaRPr lang="en-US" sz="1800" b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endParaRPr lang="en-US" sz="1800" b="0" dirty="0" smtClean="0">
              <a:solidFill>
                <a:srgbClr val="000000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70985549"/>
              </p:ext>
            </p:extLst>
          </p:nvPr>
        </p:nvGraphicFramePr>
        <p:xfrm>
          <a:off x="6101470" y="3624491"/>
          <a:ext cx="2164685" cy="2070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6869570" y="4430996"/>
            <a:ext cx="614480" cy="614480"/>
          </a:xfrm>
          <a:prstGeom prst="ellipse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69570" y="4553302"/>
            <a:ext cx="614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>
                <a:solidFill>
                  <a:srgbClr val="FFFFFF"/>
                </a:solidFill>
                <a:latin typeface="+mn-lt"/>
              </a:rPr>
              <a:t>COE</a:t>
            </a:r>
          </a:p>
        </p:txBody>
      </p:sp>
    </p:spTree>
    <p:extLst>
      <p:ext uri="{BB962C8B-B14F-4D97-AF65-F5344CB8AC3E}">
        <p14:creationId xmlns:p14="http://schemas.microsoft.com/office/powerpoint/2010/main" val="3623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7508" y="164712"/>
            <a:ext cx="8839200" cy="627318"/>
          </a:xfrm>
        </p:spPr>
        <p:txBody>
          <a:bodyPr/>
          <a:lstStyle/>
          <a:p>
            <a:r>
              <a:rPr lang="en-US" dirty="0" smtClean="0"/>
              <a:t>Good-to-Great</a:t>
            </a:r>
            <a:endParaRPr lang="en-US" dirty="0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04635" y="1495506"/>
            <a:ext cx="5645536" cy="38921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  <a:t>“Every institution has its unique set of irrational and difficult constraints, yet some make a leap while others </a:t>
            </a:r>
            <a:b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</a:br>
            <a: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  <a:t>facing the same environmental challenges do not.”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endParaRPr lang="en-US" sz="2000" b="1" dirty="0" smtClean="0">
              <a:latin typeface="+mj-lt"/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– Jim Collins in ‘Good-to-Great and the Social Sector’</a:t>
            </a:r>
          </a:p>
        </p:txBody>
      </p:sp>
      <p:pic>
        <p:nvPicPr>
          <p:cNvPr id="5122" name="Picture 2" descr="http://quotesoflife.info/wp-content/uploads/2012/10/Get-the-right-people-on-the-bus-and-in-the-right-seat-Jim-Collins-business-picture-quot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7" t="587" r="52025" b="11277"/>
          <a:stretch/>
        </p:blipFill>
        <p:spPr bwMode="auto">
          <a:xfrm>
            <a:off x="577880" y="1355130"/>
            <a:ext cx="2488563" cy="224437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0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2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835734" y="1600196"/>
            <a:ext cx="3352800" cy="2971800"/>
            <a:chOff x="2835734" y="1600196"/>
            <a:chExt cx="3352800" cy="2971800"/>
          </a:xfrm>
        </p:grpSpPr>
        <p:sp>
          <p:nvSpPr>
            <p:cNvPr id="22" name="Chord 21"/>
            <p:cNvSpPr/>
            <p:nvPr/>
          </p:nvSpPr>
          <p:spPr bwMode="auto">
            <a:xfrm flipH="1">
              <a:off x="2835734" y="1600196"/>
              <a:ext cx="3352800" cy="2971800"/>
            </a:xfrm>
            <a:prstGeom prst="chord">
              <a:avLst>
                <a:gd name="adj1" fmla="val 5461674"/>
                <a:gd name="adj2" fmla="val 16076240"/>
              </a:avLst>
            </a:prstGeom>
            <a:solidFill>
              <a:schemeClr val="accent4">
                <a:lumMod val="75000"/>
              </a:schemeClr>
            </a:solidFill>
            <a:ln w="9525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72000" y="2670597"/>
              <a:ext cx="1613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FFFFFF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Budget</a:t>
              </a:r>
            </a:p>
            <a:p>
              <a:pPr algn="ctr"/>
              <a:r>
                <a:rPr lang="en-US" sz="2000" b="1" dirty="0" smtClean="0">
                  <a:solidFill>
                    <a:srgbClr val="FFFFFF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+mj-lt"/>
                </a:rPr>
                <a:t>Model</a:t>
              </a:r>
              <a:endParaRPr lang="en-GB" sz="2000" b="1" dirty="0"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24852" y="1600200"/>
            <a:ext cx="3352800" cy="2971800"/>
            <a:chOff x="2824852" y="1600200"/>
            <a:chExt cx="3352800" cy="2971800"/>
          </a:xfrm>
        </p:grpSpPr>
        <p:sp>
          <p:nvSpPr>
            <p:cNvPr id="25" name="Chord 24"/>
            <p:cNvSpPr/>
            <p:nvPr/>
          </p:nvSpPr>
          <p:spPr bwMode="auto">
            <a:xfrm>
              <a:off x="2824852" y="1600200"/>
              <a:ext cx="3352800" cy="2971800"/>
            </a:xfrm>
            <a:prstGeom prst="chord">
              <a:avLst>
                <a:gd name="adj1" fmla="val 5461674"/>
                <a:gd name="adj2" fmla="val 16176928"/>
              </a:avLst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+mj-lt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43775" y="2660900"/>
              <a:ext cx="16514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Academic Plan</a:t>
              </a:r>
              <a:endParaRPr lang="en-GB" sz="2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77652" y="1828800"/>
            <a:ext cx="2280548" cy="49244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Functional Budget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  <a:latin typeface="+mj-lt"/>
              </a:rPr>
              <a:t>Effort, Target</a:t>
            </a:r>
            <a:endParaRPr lang="en-GB" sz="12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2870650"/>
            <a:ext cx="2280548" cy="492443"/>
          </a:xfrm>
          <a:prstGeom prst="rect">
            <a:avLst/>
          </a:prstGeom>
          <a:solidFill>
            <a:srgbClr val="376092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Portfolio Budgets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  <a:latin typeface="+mj-lt"/>
              </a:rPr>
              <a:t>Requests, Audit</a:t>
            </a:r>
            <a:endParaRPr lang="en-GB" sz="12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7652" y="3962400"/>
            <a:ext cx="2280548" cy="492443"/>
          </a:xfrm>
          <a:prstGeom prst="rect">
            <a:avLst/>
          </a:prstGeom>
          <a:solidFill>
            <a:srgbClr val="376092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Five-Year Budget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  <a:latin typeface="+mj-lt"/>
              </a:rPr>
              <a:t>Assumptions</a:t>
            </a:r>
            <a:endParaRPr lang="en-GB" sz="12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" y="1828800"/>
            <a:ext cx="2280548" cy="492443"/>
          </a:xfrm>
          <a:prstGeom prst="rect">
            <a:avLst/>
          </a:prstGeom>
          <a:solidFill>
            <a:srgbClr val="376092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Community Strategy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  <a:latin typeface="+mj-lt"/>
              </a:rPr>
              <a:t>Surveys, Retreats</a:t>
            </a:r>
            <a:endParaRPr lang="en-GB" sz="12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712" y="2862741"/>
            <a:ext cx="2280548" cy="492443"/>
          </a:xfrm>
          <a:prstGeom prst="rect">
            <a:avLst/>
          </a:prstGeom>
          <a:solidFill>
            <a:srgbClr val="376092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Strategic Goals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</a:rPr>
              <a:t>IPACs, Retreats</a:t>
            </a:r>
            <a:endParaRPr lang="en-GB" sz="1200" b="0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2529" y="3962400"/>
            <a:ext cx="2280548" cy="492443"/>
          </a:xfrm>
          <a:prstGeom prst="rect">
            <a:avLst/>
          </a:prstGeom>
          <a:solidFill>
            <a:srgbClr val="376092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FF"/>
                </a:solidFill>
                <a:latin typeface="+mj-lt"/>
              </a:rPr>
              <a:t>Implementation</a:t>
            </a:r>
          </a:p>
          <a:p>
            <a:pPr algn="ctr"/>
            <a:r>
              <a:rPr lang="en-US" sz="1200" b="0" dirty="0">
                <a:solidFill>
                  <a:srgbClr val="FFFFFF"/>
                </a:solidFill>
                <a:latin typeface="+mj-lt"/>
              </a:rPr>
              <a:t>Timeline, Resources, Metrics</a:t>
            </a:r>
            <a:endParaRPr lang="en-GB" sz="12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State Engineering Operational Model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03" y="1124700"/>
            <a:ext cx="7527380" cy="4938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Coupled Academe and Finance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9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3614315" cy="914400"/>
          </a:xfrm>
        </p:spPr>
        <p:txBody>
          <a:bodyPr/>
          <a:lstStyle/>
          <a:p>
            <a:r>
              <a:rPr lang="en-US" dirty="0"/>
              <a:t>Metrics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62665" y="1355130"/>
            <a:ext cx="2656674" cy="34948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3013" y="1654332"/>
            <a:ext cx="2374381" cy="35412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1200"/>
              </a:spcAft>
              <a:buClr>
                <a:srgbClr val="C00000"/>
              </a:buClr>
              <a:buSzPct val="125000"/>
              <a:buNone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INPUTS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The resources (human, space, infrastructure, finance) and management (policies, oversight) required to operate the academic unit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endParaRPr lang="en-US" sz="1600" b="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e.g., students, professors, staff, funds, guidelines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4554" y="1355130"/>
            <a:ext cx="2656674" cy="3494855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94903" y="1654332"/>
            <a:ext cx="2311030" cy="35412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1200"/>
              </a:spcAft>
              <a:buClr>
                <a:srgbClr val="C00000"/>
              </a:buClr>
              <a:buSzPct val="125000"/>
              <a:buNone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OUTCOMES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The results that fulfill the mission and objectives, and contribute to stakeholders and society 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endParaRPr lang="en-US" sz="1600" b="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e.g., graduates, scholarship (i.e., publications, inventions), ranking, recognitions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9714" y="1355130"/>
            <a:ext cx="2656674" cy="349485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60063" y="1654332"/>
            <a:ext cx="2311030" cy="35412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1200"/>
              </a:spcAft>
              <a:buClr>
                <a:srgbClr val="C00000"/>
              </a:buClr>
              <a:buSzPct val="125000"/>
              <a:buNone/>
            </a:pPr>
            <a:r>
              <a:rPr lang="en-US" sz="2400" dirty="0" smtClean="0">
                <a:solidFill>
                  <a:schemeClr val="bg1"/>
                </a:solidFill>
                <a:cs typeface="Arial" pitchFamily="34" charset="0"/>
              </a:rPr>
              <a:t>IMPACTS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Positive change over time (10+ years) resulting from the outcomes above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endParaRPr lang="en-US" sz="1600" b="0" dirty="0">
              <a:solidFill>
                <a:srgbClr val="FFFFFF"/>
              </a:solidFill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e.g., healthier population, abundant water, safer optimized societal system </a:t>
            </a:r>
            <a:br>
              <a:rPr lang="en-US" sz="1600" b="0" dirty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dirty="0">
                <a:solidFill>
                  <a:srgbClr val="FFFFFF"/>
                </a:solidFill>
                <a:cs typeface="Arial" pitchFamily="34" charset="0"/>
              </a:rPr>
              <a:t>of systems</a:t>
            </a:r>
          </a:p>
        </p:txBody>
      </p:sp>
    </p:spTree>
    <p:extLst>
      <p:ext uri="{BB962C8B-B14F-4D97-AF65-F5344CB8AC3E}">
        <p14:creationId xmlns:p14="http://schemas.microsoft.com/office/powerpoint/2010/main" val="8079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4690" y="1355130"/>
            <a:ext cx="5826570" cy="4237607"/>
          </a:xfrm>
          <a:prstGeom prst="rect">
            <a:avLst/>
          </a:prstGeom>
          <a:effectLst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000" b="1" dirty="0" smtClean="0"/>
              <a:t>Existing 11 strategy documents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000" b="1" dirty="0" smtClean="0"/>
              <a:t>Strategy Snapshots</a:t>
            </a:r>
            <a:endParaRPr lang="en-US" sz="2000" b="0" dirty="0" smtClean="0"/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000" b="1" dirty="0" smtClean="0"/>
              <a:t>High Level College Strategy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000" b="1" dirty="0" smtClean="0"/>
              <a:t>Priority Goals – College, Departments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000" b="1" dirty="0" smtClean="0"/>
              <a:t> Implementation Plan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1800" b="1" dirty="0" smtClean="0"/>
              <a:t>Goals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1800" b="1" dirty="0" smtClean="0"/>
              <a:t>Responsibilities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1800" b="1" dirty="0" smtClean="0"/>
              <a:t>Resources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1800" b="1" dirty="0" smtClean="0"/>
              <a:t>Time lines and Metrics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200" b="1" dirty="0" smtClean="0"/>
              <a:t>Implementation-steered budget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80000"/>
            </a:pPr>
            <a:r>
              <a:rPr lang="en-US" sz="2200" b="1" dirty="0" smtClean="0"/>
              <a:t>Finalize, share, implement, continuously review, and refine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501195939"/>
              </p:ext>
            </p:extLst>
          </p:nvPr>
        </p:nvGraphicFramePr>
        <p:xfrm>
          <a:off x="3496660" y="1201510"/>
          <a:ext cx="6970508" cy="4647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Strategy Development Process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789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200040"/>
            <a:ext cx="9144000" cy="74940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effectLst/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sz="4000" dirty="0"/>
              <a:t>Short-term Stimuli</a:t>
            </a:r>
          </a:p>
          <a:p>
            <a:pPr algn="ctr"/>
            <a:r>
              <a:rPr lang="en-US" sz="4000" dirty="0"/>
              <a:t>and Enablers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85120" y="1662370"/>
            <a:ext cx="5645536" cy="38921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None/>
            </a:pPr>
            <a: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  <a:t>“</a:t>
            </a:r>
            <a:r>
              <a:rPr lang="en-US" b="0" dirty="0">
                <a:solidFill>
                  <a:srgbClr val="003399"/>
                </a:solidFill>
                <a:latin typeface="Cambria"/>
                <a:cs typeface="Cambria"/>
              </a:rPr>
              <a:t>The core business of the university is learning, and the most fundamental aspect of that learning is the education of undergraduates.</a:t>
            </a:r>
            <a: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  <a:t>”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endParaRPr lang="en-US" sz="2000" b="1" dirty="0" smtClean="0">
              <a:latin typeface="+mj-lt"/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– Frank Rhodes, President Emeritus, Cornell University, </a:t>
            </a:r>
            <a:b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</a:b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   in ‘The Creation of the Future’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 descr="http://www.cornell.edu/img/president/frank-rhodes-210x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4166" b="27556"/>
          <a:stretch/>
        </p:blipFill>
        <p:spPr bwMode="auto">
          <a:xfrm>
            <a:off x="6761085" y="1662370"/>
            <a:ext cx="1811710" cy="19320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Core Mission of Universities</a:t>
            </a:r>
          </a:p>
        </p:txBody>
      </p:sp>
    </p:spTree>
    <p:extLst>
      <p:ext uri="{BB962C8B-B14F-4D97-AF65-F5344CB8AC3E}">
        <p14:creationId xmlns:p14="http://schemas.microsoft.com/office/powerpoint/2010/main" val="34374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9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4260" y="1200705"/>
            <a:ext cx="253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Projects</a:t>
            </a:r>
            <a:endParaRPr lang="en-US" sz="24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1070" y="1700776"/>
            <a:ext cx="3533260" cy="6912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1070" y="2468875"/>
            <a:ext cx="3533260" cy="9985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1070" y="185439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Opportunities for efficiencies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1070" y="260589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Enabling mechanisms </a:t>
            </a:r>
            <a:br>
              <a:rPr lang="en-US" dirty="0"/>
            </a:br>
            <a:r>
              <a:rPr lang="en-US" dirty="0"/>
              <a:t>for initiatives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070" y="4773175"/>
            <a:ext cx="3533260" cy="157460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1070" y="4909126"/>
            <a:ext cx="35332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Streamlined, efficient organization capable of implementing academic initiatives</a:t>
            </a: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1653220" y="4234968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405" y="1700775"/>
            <a:ext cx="4239596" cy="204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1070" y="3544215"/>
            <a:ext cx="3533260" cy="69128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1070" y="3659430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Accountable business culture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914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9" grpId="0" build="p"/>
      <p:bldP spid="2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4260" y="1200705"/>
            <a:ext cx="2534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Initiatives</a:t>
            </a:r>
            <a:endParaRPr lang="en-US" sz="2400" dirty="0">
              <a:latin typeface="+mj-lt"/>
            </a:endParaRPr>
          </a:p>
        </p:txBody>
      </p:sp>
      <p:pic>
        <p:nvPicPr>
          <p:cNvPr id="12" name="Picture 5" descr="http://www.engr.psu.edu/Images/Alumni/PSE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162" y="1124700"/>
            <a:ext cx="3440804" cy="1715125"/>
          </a:xfrm>
          <a:prstGeom prst="rect">
            <a:avLst/>
          </a:prstGeom>
          <a:ln>
            <a:solidFill>
              <a:srgbClr val="00008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5" y="3889860"/>
            <a:ext cx="2890388" cy="1472702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30" y="2699305"/>
            <a:ext cx="2365683" cy="1574869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1070" y="1700776"/>
            <a:ext cx="3533260" cy="1228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1070" y="3006545"/>
            <a:ext cx="3533260" cy="12289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1070" y="1969610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Strengthening the Undergraduate Program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070" y="3236974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Expanding the </a:t>
            </a:r>
            <a:br>
              <a:rPr lang="en-US" dirty="0"/>
            </a:br>
            <a:r>
              <a:rPr lang="en-US" dirty="0"/>
              <a:t>Graduate Program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1070" y="4773175"/>
            <a:ext cx="3533260" cy="157460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1070" y="5063283"/>
            <a:ext cx="353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Broader UG experience; </a:t>
            </a:r>
            <a:br>
              <a:rPr lang="en-US" dirty="0"/>
            </a:br>
            <a:r>
              <a:rPr lang="en-US" dirty="0"/>
              <a:t>Larger and higher-quality </a:t>
            </a:r>
            <a:br>
              <a:rPr lang="en-US" dirty="0"/>
            </a:br>
            <a:r>
              <a:rPr lang="en-US" dirty="0"/>
              <a:t>Grad program</a:t>
            </a:r>
          </a:p>
        </p:txBody>
      </p:sp>
      <p:sp>
        <p:nvSpPr>
          <p:cNvPr id="9" name="Isosceles Triangle 8"/>
          <p:cNvSpPr/>
          <p:nvPr/>
        </p:nvSpPr>
        <p:spPr>
          <a:xfrm rot="10800000">
            <a:off x="1653220" y="4235505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 build="p"/>
      <p:bldP spid="2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rot="16200000">
            <a:off x="4047855" y="2137647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4128680" y="3327150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" y="1316725"/>
            <a:ext cx="3702665" cy="208274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0" y="3505810"/>
            <a:ext cx="3686880" cy="20738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20479" y="1200705"/>
            <a:ext cx="483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Distinguished Teaching Fellowships</a:t>
            </a:r>
            <a:endParaRPr lang="en-US" sz="2400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7288" y="1815990"/>
            <a:ext cx="4109335" cy="8065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97288" y="2699303"/>
            <a:ext cx="4109335" cy="80650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397288" y="1854393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SzPct val="80000"/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Ten fellowships for </a:t>
            </a:r>
            <a:br>
              <a:rPr lang="en-US" sz="2000" b="0" dirty="0">
                <a:solidFill>
                  <a:prstClr val="white"/>
                </a:solidFill>
                <a:latin typeface="Calibri"/>
              </a:rPr>
            </a:br>
            <a:r>
              <a:rPr lang="en-US" sz="2000" b="0" dirty="0">
                <a:solidFill>
                  <a:prstClr val="white"/>
                </a:solidFill>
                <a:latin typeface="Calibri"/>
              </a:rPr>
              <a:t>senior Ph.D. students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97288" y="2721112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Teach one regular course under professional supervision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97288" y="4849983"/>
            <a:ext cx="4109335" cy="11137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418380" y="5042008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Better prepared, more competitive Ph.D. graduates</a:t>
            </a: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5895084" y="4389123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97288" y="3582618"/>
            <a:ext cx="4109335" cy="8065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397288" y="3604427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Engage with </a:t>
            </a:r>
            <a:br>
              <a:rPr lang="en-US" dirty="0"/>
            </a:br>
            <a:r>
              <a:rPr lang="en-US" dirty="0"/>
              <a:t>award-winning educators</a:t>
            </a:r>
          </a:p>
        </p:txBody>
      </p:sp>
    </p:spTree>
    <p:extLst>
      <p:ext uri="{BB962C8B-B14F-4D97-AF65-F5344CB8AC3E}">
        <p14:creationId xmlns:p14="http://schemas.microsoft.com/office/powerpoint/2010/main" val="9538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3" grpId="0" build="p"/>
      <p:bldP spid="25" grpId="0" build="p"/>
      <p:bldP spid="2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 rot="16200000">
            <a:off x="3483803" y="1919242"/>
            <a:ext cx="828882" cy="511183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8740" y="1200705"/>
            <a:ext cx="750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Frontier Faculty Lines</a:t>
            </a:r>
            <a:endParaRPr lang="en-US" sz="2400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53955" y="1700777"/>
            <a:ext cx="6891808" cy="8065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53955" y="2584090"/>
            <a:ext cx="6891808" cy="92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53955" y="4965200"/>
            <a:ext cx="6891808" cy="88331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75047" y="5195630"/>
            <a:ext cx="68918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Uniquely branded UG and Grad programs; Better S/F Ratio</a:t>
            </a:r>
          </a:p>
        </p:txBody>
      </p:sp>
      <p:sp>
        <p:nvSpPr>
          <p:cNvPr id="29" name="Isosceles Triangle 28"/>
          <p:cNvSpPr/>
          <p:nvPr/>
        </p:nvSpPr>
        <p:spPr>
          <a:xfrm rot="10800000">
            <a:off x="3650280" y="4504340"/>
            <a:ext cx="1932283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53955" y="3582620"/>
            <a:ext cx="6891808" cy="9217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53955" y="1915145"/>
            <a:ext cx="687449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Six interdisciplinary hires on frontier topics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53955" y="3642834"/>
            <a:ext cx="687449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To create further synergies between departments, centers, institutes, Penn State colleges, and other universities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3955" y="2682709"/>
            <a:ext cx="687449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At the intersection of societal challenges, faculty interests, </a:t>
            </a:r>
            <a:br>
              <a:rPr lang="en-US" sz="2000" b="0" dirty="0" smtClean="0">
                <a:solidFill>
                  <a:schemeClr val="bg1"/>
                </a:solidFill>
                <a:latin typeface="+mj-lt"/>
              </a:rPr>
            </a:b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and existing/short term research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84114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0789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02785"/>
            <a:ext cx="9144000" cy="749405"/>
          </a:xfrm>
        </p:spPr>
        <p:txBody>
          <a:bodyPr/>
          <a:lstStyle/>
          <a:p>
            <a:pPr algn="ctr"/>
            <a:r>
              <a:rPr lang="en-US" sz="4000" dirty="0" smtClean="0"/>
              <a:t>State of the College</a:t>
            </a:r>
            <a:endParaRPr lang="en-US" sz="4000" dirty="0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80" y="1278321"/>
            <a:ext cx="2942562" cy="2201232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770" y="3544215"/>
            <a:ext cx="2942562" cy="2225030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 rot="16200000">
            <a:off x="19004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6200000">
            <a:off x="270866" y="3211937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2665" y="1200705"/>
            <a:ext cx="483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Innovation Grants</a:t>
            </a:r>
            <a:endParaRPr lang="en-US" sz="24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9474" y="1700777"/>
            <a:ext cx="4109335" cy="8065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39474" y="2584090"/>
            <a:ext cx="4109335" cy="80650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39474" y="1892800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SzPct val="80000"/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Twenty one-year research grants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9474" y="2605899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Interdisciplinary topics meshing </a:t>
            </a:r>
            <a:br>
              <a:rPr lang="en-US" dirty="0"/>
            </a:br>
            <a:r>
              <a:rPr lang="en-US" dirty="0"/>
              <a:t>with Penn State priorities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9474" y="4734770"/>
            <a:ext cx="4109335" cy="11137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60566" y="4926795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Increased competitiveness of </a:t>
            </a:r>
            <a:br>
              <a:rPr lang="en-US" dirty="0"/>
            </a:br>
            <a:r>
              <a:rPr lang="en-US" dirty="0"/>
              <a:t>Penn State engineering faculty</a:t>
            </a: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37270" y="4273910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39474" y="3467405"/>
            <a:ext cx="4109335" cy="8065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39474" y="3621025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Research gems nearing completion</a:t>
            </a:r>
          </a:p>
        </p:txBody>
      </p:sp>
    </p:spTree>
    <p:extLst>
      <p:ext uri="{BB962C8B-B14F-4D97-AF65-F5344CB8AC3E}">
        <p14:creationId xmlns:p14="http://schemas.microsoft.com/office/powerpoint/2010/main" val="373585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29" grpId="0" build="p"/>
      <p:bldP spid="3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65" y="1355130"/>
            <a:ext cx="2073870" cy="19249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35" y="3429000"/>
            <a:ext cx="2300608" cy="15354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 rot="16200000">
            <a:off x="341606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6200000">
            <a:off x="3496886" y="3211937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88685" y="1200705"/>
            <a:ext cx="483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Excellence Graduate Fellowships</a:t>
            </a:r>
            <a:endParaRPr lang="en-US" sz="24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65494" y="1700777"/>
            <a:ext cx="4109335" cy="8065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65494" y="2584090"/>
            <a:ext cx="4109335" cy="8065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65494" y="1892800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SzPct val="80000"/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Twenty-five full 3-year offers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5494" y="2605899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Targeted at top incoming graduate NSF fellowship-caliber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65494" y="4734770"/>
            <a:ext cx="4109335" cy="11137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86586" y="5080415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Enhanced Ph.D. program quality</a:t>
            </a: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5263290" y="4273910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765494" y="3467405"/>
            <a:ext cx="4109335" cy="80650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765494" y="3505810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Accompanying specific academic </a:t>
            </a:r>
            <a:br>
              <a:rPr lang="en-US" dirty="0"/>
            </a:br>
            <a:r>
              <a:rPr lang="en-US" dirty="0"/>
              <a:t>and social programs</a:t>
            </a:r>
          </a:p>
        </p:txBody>
      </p:sp>
    </p:spTree>
    <p:extLst>
      <p:ext uri="{BB962C8B-B14F-4D97-AF65-F5344CB8AC3E}">
        <p14:creationId xmlns:p14="http://schemas.microsoft.com/office/powerpoint/2010/main" val="29904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29" grpId="0" build="p"/>
      <p:bldP spid="3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079" y="1315994"/>
            <a:ext cx="3085826" cy="15722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2050" name="Picture 2" descr="http://www.soumu.go.jp/english/lac/images/img_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79" y="3044950"/>
            <a:ext cx="3069510" cy="2291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 rot="16200000">
            <a:off x="483855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16200000">
            <a:off x="564680" y="3211937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6479" y="1200705"/>
            <a:ext cx="483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One-year Course-based Masters</a:t>
            </a:r>
            <a:endParaRPr lang="en-US" sz="2400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3288" y="1700777"/>
            <a:ext cx="4109335" cy="80650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33288" y="2584090"/>
            <a:ext cx="4109335" cy="80650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33288" y="1892800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SzPct val="80000"/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Ten grants for complete proposals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3288" y="2776115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Non-thesis residential M.S. degrees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3288" y="4734770"/>
            <a:ext cx="4109335" cy="11137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54380" y="4926795"/>
            <a:ext cx="410933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Enlarged M.S. program; Feeder into Ph.D. program; Revenue generation</a:t>
            </a: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2331084" y="4273910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33288" y="3467405"/>
            <a:ext cx="4109335" cy="80650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33288" y="3621025"/>
            <a:ext cx="41093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August-to-August format</a:t>
            </a:r>
          </a:p>
        </p:txBody>
      </p:sp>
    </p:spTree>
    <p:extLst>
      <p:ext uri="{BB962C8B-B14F-4D97-AF65-F5344CB8AC3E}">
        <p14:creationId xmlns:p14="http://schemas.microsoft.com/office/powerpoint/2010/main" val="33049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 build="p"/>
      <p:bldP spid="27" grpId="0" build="p"/>
      <p:bldP spid="3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21" name="Rectangle 20"/>
          <p:cNvSpPr/>
          <p:nvPr/>
        </p:nvSpPr>
        <p:spPr bwMode="auto">
          <a:xfrm rot="16200000">
            <a:off x="4033687" y="1951219"/>
            <a:ext cx="828882" cy="44723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 rot="16200000">
            <a:off x="4109887" y="3140722"/>
            <a:ext cx="676482" cy="44723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44174" y="1201510"/>
            <a:ext cx="545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Research Experience for Undergraduates</a:t>
            </a:r>
            <a:endParaRPr lang="en-US" sz="24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3336" y="1700777"/>
            <a:ext cx="6029584" cy="8065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433336" y="2584090"/>
            <a:ext cx="6029584" cy="8065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33336" y="1915145"/>
            <a:ext cx="6029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buSzPct val="80000"/>
            </a:pPr>
            <a:r>
              <a:rPr lang="en-US" sz="2000" b="0" dirty="0">
                <a:solidFill>
                  <a:prstClr val="white"/>
                </a:solidFill>
                <a:latin typeface="Calibri"/>
              </a:rPr>
              <a:t>Fifty+ eight-week embedded opportunities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33336" y="2760055"/>
            <a:ext cx="6029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Attendance in research methods seminars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33336" y="4734771"/>
            <a:ext cx="6029584" cy="84491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33336" y="4926795"/>
            <a:ext cx="6029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Broader UG experience; Feeder to Grad program</a:t>
            </a: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3602860" y="4273910"/>
            <a:ext cx="1690538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33336" y="3467405"/>
            <a:ext cx="6029584" cy="80650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433336" y="3643370"/>
            <a:ext cx="6029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Participation in professional conferences</a:t>
            </a:r>
          </a:p>
        </p:txBody>
      </p:sp>
    </p:spTree>
    <p:extLst>
      <p:ext uri="{BB962C8B-B14F-4D97-AF65-F5344CB8AC3E}">
        <p14:creationId xmlns:p14="http://schemas.microsoft.com/office/powerpoint/2010/main" val="415868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29" grpId="0" build="p"/>
      <p:bldP spid="3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914705" y="126170"/>
            <a:ext cx="2035465" cy="614480"/>
          </a:xfrm>
          <a:prstGeom prst="rect">
            <a:avLst/>
          </a:prstGeom>
          <a:solidFill>
            <a:srgbClr val="000074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914704" y="225325"/>
            <a:ext cx="203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FFFFFF"/>
                </a:solidFill>
                <a:latin typeface="+mj-lt"/>
              </a:rPr>
              <a:t>INITIATIVES</a:t>
            </a:r>
            <a:endParaRPr lang="en-US" sz="2000" b="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28" name="Picture 4" descr="http://www.bk.psu.edu/Images/News/ME_Photo_redd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5" y="3429000"/>
            <a:ext cx="3053197" cy="2035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engr.psu.edu/ae/images/102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65" y="1355130"/>
            <a:ext cx="2426805" cy="189649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2980"/>
            <a:ext cx="6456285" cy="914400"/>
          </a:xfrm>
        </p:spPr>
        <p:txBody>
          <a:bodyPr/>
          <a:lstStyle/>
          <a:p>
            <a:r>
              <a:rPr lang="en-US" dirty="0"/>
              <a:t>Enrichment and Invigoration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77144" y="1200705"/>
            <a:ext cx="4070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Instructional and Research Equipment Grants</a:t>
            </a:r>
            <a:endParaRPr lang="en-US" sz="2400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53955" y="2046420"/>
            <a:ext cx="3533260" cy="12289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53955" y="3352189"/>
            <a:ext cx="3533260" cy="12289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53955" y="2315254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Fifteen grants for instruction and research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3955" y="3582618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Innovative content on both education and investigation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53955" y="5118820"/>
            <a:ext cx="3533260" cy="130577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53955" y="5408927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State-of-the-art instruction; </a:t>
            </a:r>
            <a:br>
              <a:rPr lang="en-US" dirty="0"/>
            </a:br>
            <a:r>
              <a:rPr lang="en-US" dirty="0"/>
              <a:t>Top research infrastructure</a:t>
            </a: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2306105" y="4581149"/>
            <a:ext cx="1152150" cy="38405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6715" y="1393534"/>
            <a:ext cx="7681000" cy="21506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6715" y="3736240"/>
            <a:ext cx="7681000" cy="165141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07575" y="1559459"/>
            <a:ext cx="606818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  <a:latin typeface="+mj-lt"/>
              </a:rPr>
              <a:t>Job Description Updates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+mj-lt"/>
              </a:rPr>
              <a:t>Review and complete Job Review Worksheets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+mj-lt"/>
              </a:rPr>
              <a:t>Track JRW completion and updates 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+mj-lt"/>
              </a:rPr>
              <a:t>Work with Department Heads to assess job needs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+mj-lt"/>
              </a:rPr>
              <a:t>Create final inventory for compensation review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bg1"/>
                </a:solidFill>
                <a:latin typeface="+mj-lt"/>
              </a:rPr>
              <a:t>Communicate final outcome to staff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7575" y="3928265"/>
            <a:ext cx="605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rgbClr val="FFFFFF"/>
                </a:solidFill>
                <a:latin typeface="+mj-lt"/>
              </a:rPr>
              <a:t>Compensation Analysis</a:t>
            </a:r>
            <a:endParaRPr lang="en-US" sz="1800" dirty="0" smtClean="0">
              <a:solidFill>
                <a:srgbClr val="FFFFFF"/>
              </a:solidFill>
              <a:latin typeface="+mj-lt"/>
            </a:endParaRP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+mj-lt"/>
              </a:rPr>
              <a:t>Develop timeline with Compensation Analyst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+mj-lt"/>
              </a:rPr>
              <a:t>Compile data to conduct salary analysis of all positions</a:t>
            </a:r>
          </a:p>
          <a:p>
            <a:pPr marL="256032" indent="-256032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FFFFFF"/>
                </a:solidFill>
                <a:latin typeface="+mj-lt"/>
              </a:rPr>
              <a:t>Develop plan for communication to staff upon completion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46715" y="1393534"/>
            <a:ext cx="7681000" cy="2150680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6715" y="3736240"/>
            <a:ext cx="7681000" cy="16514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07575" y="1559459"/>
            <a:ext cx="6068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chemeClr val="bg1"/>
                </a:solidFill>
                <a:latin typeface="+mj-lt"/>
              </a:rPr>
              <a:t>Staff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Career Development</a:t>
            </a: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Collect input 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from 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Department Heads</a:t>
            </a:r>
            <a:endParaRPr lang="en-US" sz="1800" b="0" dirty="0">
              <a:solidFill>
                <a:schemeClr val="bg1"/>
              </a:solidFill>
              <a:latin typeface="+mj-lt"/>
            </a:endParaRP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Communicate 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support for 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training to supervisors</a:t>
            </a: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Make training part </a:t>
            </a:r>
            <a:r>
              <a:rPr lang="en-US" sz="1800" b="0" dirty="0">
                <a:solidFill>
                  <a:schemeClr val="bg1"/>
                </a:solidFill>
                <a:latin typeface="+mj-lt"/>
              </a:rPr>
              <a:t>of </a:t>
            </a: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review process</a:t>
            </a:r>
            <a:endParaRPr lang="en-US" sz="1800" b="0" dirty="0">
              <a:solidFill>
                <a:schemeClr val="bg1"/>
              </a:solidFill>
              <a:latin typeface="+mj-lt"/>
            </a:endParaRP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Communicate available resources</a:t>
            </a:r>
            <a:endParaRPr lang="en-US" sz="1800" b="0" dirty="0">
              <a:solidFill>
                <a:schemeClr val="bg1"/>
              </a:solidFill>
              <a:latin typeface="+mj-lt"/>
            </a:endParaRP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  <a:latin typeface="+mj-lt"/>
              </a:rPr>
              <a:t>Develop annual tracking mechanism</a:t>
            </a:r>
            <a:endParaRPr lang="en-US" sz="1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7575" y="3928265"/>
            <a:ext cx="6054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dirty="0">
                <a:solidFill>
                  <a:srgbClr val="FFFFFF"/>
                </a:solidFill>
                <a:latin typeface="+mj-lt"/>
              </a:rPr>
              <a:t>Staff </a:t>
            </a:r>
            <a:r>
              <a:rPr lang="en-US" sz="1800" dirty="0" smtClean="0">
                <a:solidFill>
                  <a:srgbClr val="FFFFFF"/>
                </a:solidFill>
                <a:latin typeface="+mj-lt"/>
              </a:rPr>
              <a:t>Awards</a:t>
            </a: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Review current programs</a:t>
            </a:r>
            <a:endParaRPr lang="en-US" sz="1800" b="0" dirty="0">
              <a:solidFill>
                <a:srgbClr val="FFFFFF"/>
              </a:solidFill>
              <a:latin typeface="+mj-lt"/>
            </a:endParaRP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Conduct staff survey to </a:t>
            </a:r>
            <a:r>
              <a:rPr lang="en-US" sz="1800" b="0" dirty="0">
                <a:solidFill>
                  <a:srgbClr val="FFFFFF"/>
                </a:solidFill>
                <a:latin typeface="+mj-lt"/>
              </a:rPr>
              <a:t>determine what is of </a:t>
            </a: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value</a:t>
            </a:r>
          </a:p>
          <a:p>
            <a:pPr marL="256032" lvl="0" indent="-256032"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Develop </a:t>
            </a:r>
            <a:r>
              <a:rPr lang="en-US" sz="1800" b="0" dirty="0">
                <a:solidFill>
                  <a:srgbClr val="FFFFFF"/>
                </a:solidFill>
                <a:latin typeface="+mj-lt"/>
              </a:rPr>
              <a:t>new </a:t>
            </a: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programs </a:t>
            </a:r>
            <a:r>
              <a:rPr lang="en-US" sz="1800" b="0" dirty="0">
                <a:solidFill>
                  <a:srgbClr val="FFFFFF"/>
                </a:solidFill>
                <a:latin typeface="+mj-lt"/>
              </a:rPr>
              <a:t>based </a:t>
            </a:r>
            <a:r>
              <a:rPr lang="en-US" sz="1800" b="0" dirty="0" smtClean="0">
                <a:solidFill>
                  <a:srgbClr val="FFFFFF"/>
                </a:solidFill>
                <a:latin typeface="+mj-lt"/>
              </a:rPr>
              <a:t>on feedback</a:t>
            </a:r>
            <a:endParaRPr lang="en-US" sz="1800" b="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64025" y="1431940"/>
            <a:ext cx="4032525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First E-Newsletter sent March 13-14, 2014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Branding on World-Class Engineering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Sent monthly </a:t>
            </a:r>
            <a:endParaRPr lang="en-US" sz="1400" b="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Five highlighted accomplishments</a:t>
            </a:r>
            <a:endParaRPr lang="en-US" sz="1400" b="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Monthly features</a:t>
            </a:r>
            <a:endParaRPr lang="en-US" sz="1400" b="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000000"/>
                </a:solidFill>
              </a:rPr>
              <a:t>Mailing List (55,000) Includes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Alumni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Deans and department heads of ABET-accredited engineering programs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Corporate contacts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>
                <a:solidFill>
                  <a:srgbClr val="000000"/>
                </a:solidFill>
              </a:rPr>
              <a:t>I</a:t>
            </a:r>
            <a:r>
              <a:rPr lang="en-US" sz="1400" b="0" dirty="0" smtClean="0">
                <a:solidFill>
                  <a:srgbClr val="000000"/>
                </a:solidFill>
              </a:rPr>
              <a:t>ndustry CEOs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PSU senior administration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400" b="0" dirty="0" smtClean="0">
                <a:solidFill>
                  <a:srgbClr val="000000"/>
                </a:solidFill>
              </a:rPr>
              <a:t>College of Engineering faculty and staff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200" b="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en-US" sz="1200" b="0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 descr="Screen Shot 2014-03-20 at 12.2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278320"/>
            <a:ext cx="3194537" cy="5019811"/>
          </a:xfrm>
          <a:prstGeom prst="rect">
            <a:avLst/>
          </a:prstGeom>
          <a:ln w="3175" cmpd="sng">
            <a:solidFill>
              <a:srgbClr val="003399"/>
            </a:solidFill>
          </a:ln>
        </p:spPr>
      </p:pic>
      <p:sp>
        <p:nvSpPr>
          <p:cNvPr id="2" name="Right Arrow 1"/>
          <p:cNvSpPr/>
          <p:nvPr/>
        </p:nvSpPr>
        <p:spPr>
          <a:xfrm rot="20056162">
            <a:off x="380425" y="3782263"/>
            <a:ext cx="901472" cy="150466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CoE</a:t>
            </a:r>
            <a:r>
              <a:rPr lang="en-US" dirty="0"/>
              <a:t> e-Newsletter -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3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CoE</a:t>
            </a:r>
            <a:r>
              <a:rPr lang="en-US" dirty="0" smtClean="0"/>
              <a:t> e-Newsletter - Design</a:t>
            </a:r>
            <a:endParaRPr lang="en-US" dirty="0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 descr="Screen Shot 2014-03-20 at 12.26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585" y="1239915"/>
            <a:ext cx="3133905" cy="5173431"/>
          </a:xfrm>
          <a:prstGeom prst="rect">
            <a:avLst/>
          </a:prstGeom>
          <a:ln w="3175" cmpd="sng">
            <a:solidFill>
              <a:srgbClr val="003399"/>
            </a:solidFill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2536535" y="1585561"/>
            <a:ext cx="768100" cy="422454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034330" y="3889860"/>
            <a:ext cx="2841970" cy="268836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954581" y="2238445"/>
            <a:ext cx="921719" cy="3840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724151" y="2238445"/>
            <a:ext cx="1152149" cy="80650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5876552" y="2238445"/>
            <a:ext cx="999748" cy="95890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37895" y="1727797"/>
            <a:ext cx="1843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0" dirty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Clean format using white space, engaging photos, and attractive colors in order to maximize readability and engagement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9905" y="1513695"/>
            <a:ext cx="207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0" dirty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Familiar magazine  </a:t>
            </a:r>
            <a:r>
              <a:rPr lang="en-US" sz="1200" b="0" dirty="0">
                <a:solidFill>
                  <a:srgbClr val="000000"/>
                </a:solidFill>
              </a:rPr>
              <a:t>Engineering Penn State header </a:t>
            </a:r>
            <a:r>
              <a:rPr lang="en-US" sz="1200" b="0" dirty="0" smtClean="0">
                <a:solidFill>
                  <a:srgbClr val="000000"/>
                </a:solidFill>
              </a:rPr>
              <a:t>for brand recognition</a:t>
            </a:r>
            <a:endParaRPr lang="en-US" sz="1200" b="0" dirty="0">
              <a:solidFill>
                <a:srgbClr val="000000"/>
              </a:solidFill>
            </a:endParaRPr>
          </a:p>
          <a:p>
            <a:endParaRPr lang="en-US" sz="1200" b="0" dirty="0" smtClean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37895" y="3813050"/>
            <a:ext cx="1651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0" dirty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Clear calls to action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4994455" y="4158695"/>
            <a:ext cx="1843441" cy="57607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0855" y="2973085"/>
            <a:ext cx="1997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b="0" dirty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Powerful College of Engineering branding and references – through color, graphics, and content 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  <a:p>
            <a:r>
              <a:rPr lang="en-US" sz="1200" b="0" dirty="0" smtClean="0">
                <a:solidFill>
                  <a:srgbClr val="000000"/>
                </a:solidFill>
              </a:rPr>
              <a:t> </a:t>
            </a:r>
          </a:p>
          <a:p>
            <a:endParaRPr lang="en-US" sz="1200" b="0" dirty="0" smtClean="0">
              <a:solidFill>
                <a:srgbClr val="0000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536535" y="3429000"/>
            <a:ext cx="614480" cy="11521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536535" y="1700775"/>
            <a:ext cx="2803565" cy="1728226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536535" y="1777585"/>
            <a:ext cx="1920250" cy="1651415"/>
          </a:xfrm>
          <a:prstGeom prst="straightConnector1">
            <a:avLst/>
          </a:prstGeom>
          <a:ln w="1905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82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33595" y="1278320"/>
            <a:ext cx="4427160" cy="3644766"/>
            <a:chOff x="270640" y="1482392"/>
            <a:chExt cx="4587289" cy="4020478"/>
          </a:xfrm>
        </p:grpSpPr>
        <p:pic>
          <p:nvPicPr>
            <p:cNvPr id="5" name="Picture 4" descr="Screen Shot 2014-03-20 at 2.08.2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0" y="2518461"/>
              <a:ext cx="4587289" cy="1050180"/>
            </a:xfrm>
            <a:prstGeom prst="rect">
              <a:avLst/>
            </a:prstGeom>
          </p:spPr>
        </p:pic>
        <p:pic>
          <p:nvPicPr>
            <p:cNvPr id="6" name="Picture 5" descr="Screen Shot 2014-03-20 at 2.09.1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0" y="3544630"/>
              <a:ext cx="4570704" cy="1053783"/>
            </a:xfrm>
            <a:prstGeom prst="rect">
              <a:avLst/>
            </a:prstGeom>
          </p:spPr>
        </p:pic>
        <p:pic>
          <p:nvPicPr>
            <p:cNvPr id="7" name="Picture 6" descr="Screen Shot 2014-03-20 at 2.11.0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0" y="1482392"/>
              <a:ext cx="4565501" cy="1025303"/>
            </a:xfrm>
            <a:prstGeom prst="rect">
              <a:avLst/>
            </a:prstGeom>
          </p:spPr>
        </p:pic>
        <p:pic>
          <p:nvPicPr>
            <p:cNvPr id="9" name="Picture 8" descr="Screen Shot 2014-03-20 at 2.15.49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640" y="4658249"/>
              <a:ext cx="1728225" cy="844621"/>
            </a:xfrm>
            <a:prstGeom prst="rect">
              <a:avLst/>
            </a:prstGeom>
          </p:spPr>
        </p:pic>
        <p:pic>
          <p:nvPicPr>
            <p:cNvPr id="15" name="Picture 14" descr="Screen Shot 2014-03-20 at 3.30.02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410" y="4677780"/>
              <a:ext cx="1392591" cy="814534"/>
            </a:xfrm>
            <a:prstGeom prst="rect">
              <a:avLst/>
            </a:prstGeom>
          </p:spPr>
        </p:pic>
        <p:pic>
          <p:nvPicPr>
            <p:cNvPr id="16" name="Picture 15" descr="Screen Shot 2014-03-20 at 3.31.39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255" y="4686283"/>
              <a:ext cx="1365475" cy="801700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4260" y="1355130"/>
            <a:ext cx="395571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Open rates by audience segment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Faculty			67%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Staff			67%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+mj-lt"/>
              </a:rPr>
              <a:t>Penn State administration	</a:t>
            </a: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64</a:t>
            </a:r>
            <a:r>
              <a:rPr lang="en-US" sz="1400" b="0" dirty="0">
                <a:solidFill>
                  <a:srgbClr val="000000"/>
                </a:solidFill>
                <a:latin typeface="+mj-lt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Deans			36%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Department Heads		35%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+mj-lt"/>
              </a:rPr>
              <a:t>Alumni		</a:t>
            </a: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	23</a:t>
            </a:r>
            <a:r>
              <a:rPr lang="en-US" sz="1400" b="0" dirty="0">
                <a:solidFill>
                  <a:srgbClr val="000000"/>
                </a:solidFill>
                <a:latin typeface="+mj-lt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CEOs			22%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000000"/>
                </a:solidFill>
                <a:latin typeface="+mj-lt"/>
              </a:rPr>
              <a:t>Corporate contacts		14%</a:t>
            </a:r>
          </a:p>
          <a:p>
            <a:endParaRPr lang="en-US" sz="1400" b="0" dirty="0">
              <a:solidFill>
                <a:srgbClr val="000000"/>
              </a:solidFill>
              <a:latin typeface="+mj-lt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+mj-lt"/>
              </a:rPr>
              <a:t>Top five links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NSF CAREER Awards		1,093 clicks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Drone Attacks		   229 clicks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Graduate Students Win $10,000	   177 clicks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A Grand Experiment		   116 clicks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rgbClr val="000000"/>
                </a:solidFill>
                <a:latin typeface="+mj-lt"/>
              </a:rPr>
              <a:t>Patent Issued		   107 clicks	</a:t>
            </a:r>
          </a:p>
          <a:p>
            <a:endParaRPr lang="en-US" sz="1400" b="0" dirty="0" smtClean="0">
              <a:solidFill>
                <a:srgbClr val="000000"/>
              </a:solidFill>
              <a:latin typeface="+mj-lt"/>
            </a:endParaRPr>
          </a:p>
          <a:p>
            <a:pPr marL="171450" indent="-171450">
              <a:buFont typeface="Arial"/>
              <a:buChar char="•"/>
            </a:pPr>
            <a:endParaRPr lang="en-US" sz="1400" b="0" dirty="0">
              <a:solidFill>
                <a:srgbClr val="000000"/>
              </a:solidFill>
              <a:latin typeface="+mj-lt"/>
            </a:endParaRPr>
          </a:p>
          <a:p>
            <a:endParaRPr lang="en-US" sz="1400" b="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CoE</a:t>
            </a:r>
            <a:r>
              <a:rPr lang="en-US" dirty="0"/>
              <a:t> e-Newsletter - Statistics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0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71296687"/>
              </p:ext>
            </p:extLst>
          </p:nvPr>
        </p:nvGraphicFramePr>
        <p:xfrm>
          <a:off x="1499600" y="1355130"/>
          <a:ext cx="6106395" cy="4102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 Enrollment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64025" y="1815990"/>
            <a:ext cx="4032525" cy="4355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+mj-lt"/>
              </a:rPr>
              <a:t>First widely distributed announcement of College-wide award winners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j-lt"/>
              </a:rPr>
              <a:t>Sending to over 1,000 deans </a:t>
            </a:r>
            <a:r>
              <a:rPr lang="en-US" sz="1800" b="0" dirty="0">
                <a:latin typeface="+mj-lt"/>
              </a:rPr>
              <a:t>of ABET-accredited engineering </a:t>
            </a:r>
            <a:r>
              <a:rPr lang="en-US" sz="1800" b="0" dirty="0" smtClean="0">
                <a:latin typeface="+mj-lt"/>
              </a:rPr>
              <a:t>programs</a:t>
            </a:r>
            <a:endParaRPr lang="en-US" sz="1800" b="0" dirty="0">
              <a:latin typeface="+mj-lt"/>
            </a:endParaRP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j-lt"/>
              </a:rPr>
              <a:t>Most clicked-on story in March e-newsletter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j-lt"/>
              </a:rPr>
              <a:t>Repetition will reinforce this important and news-worthy message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US" sz="1800" b="0" dirty="0" smtClean="0">
                <a:latin typeface="+mj-lt"/>
              </a:rPr>
              <a:t>Beginning of a series of messages that will call attention to the excellent faculty, programs and research across the College</a:t>
            </a:r>
          </a:p>
          <a:p>
            <a:endParaRPr lang="en-US" sz="1800" b="0" dirty="0" smtClean="0">
              <a:latin typeface="+mj-lt"/>
            </a:endParaRPr>
          </a:p>
          <a:p>
            <a:endParaRPr lang="en-US" sz="1800" b="0" dirty="0" smtClean="0">
              <a:latin typeface="+mj-lt"/>
            </a:endParaRPr>
          </a:p>
        </p:txBody>
      </p:sp>
      <p:pic>
        <p:nvPicPr>
          <p:cNvPr id="2" name="Picture 1" descr="CAREERAwards V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0" y="1201510"/>
            <a:ext cx="3810690" cy="4931481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NSF CAREER Award Announcement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8740" y="1355130"/>
            <a:ext cx="3533260" cy="1075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25620" y="1355130"/>
            <a:ext cx="3533260" cy="107533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8740" y="2584090"/>
            <a:ext cx="3533260" cy="10753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5620" y="2584090"/>
            <a:ext cx="3533260" cy="107533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8740" y="275951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Redesign Penn State Engineering magazine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740" y="1684715"/>
            <a:ext cx="35332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Redesign all College websites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5620" y="1547155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Expand College mementos </a:t>
            </a:r>
            <a:br>
              <a:rPr lang="en-US" dirty="0"/>
            </a:br>
            <a:r>
              <a:rPr lang="en-US" dirty="0"/>
              <a:t>and souvenirs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25620" y="275951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Expand persistent </a:t>
            </a:r>
            <a:br>
              <a:rPr lang="en-US" dirty="0"/>
            </a:br>
            <a:r>
              <a:rPr lang="en-US" dirty="0"/>
              <a:t>social media presence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8740" y="3813050"/>
            <a:ext cx="3533260" cy="10753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25620" y="3813050"/>
            <a:ext cx="3533260" cy="107533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38740" y="398847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Create e-newsletters for departments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25620" y="398847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Expand and reconfigure Communications team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38740" y="5042010"/>
            <a:ext cx="3533260" cy="10753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38740" y="5217439"/>
            <a:ext cx="35332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Commission </a:t>
            </a:r>
            <a:br>
              <a:rPr lang="en-US" dirty="0"/>
            </a:br>
            <a:r>
              <a:rPr lang="en-US" dirty="0"/>
              <a:t>promotional videos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Communications Projects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build="p"/>
      <p:bldP spid="14" grpId="0" build="p"/>
      <p:bldP spid="15" grpId="0" build="p"/>
      <p:bldP spid="18" grpId="0" build="p"/>
      <p:bldP spid="19" grpId="0" build="p"/>
      <p:bldP spid="2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78945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0" y="2584090"/>
            <a:ext cx="9144000" cy="74940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effectLst/>
                <a:latin typeface="Cambria"/>
                <a:ea typeface="+mj-ea"/>
                <a:cs typeface="Cambria"/>
              </a:defRPr>
            </a:lvl1pPr>
          </a:lstStyle>
          <a:p>
            <a:pPr algn="ctr"/>
            <a:r>
              <a:rPr lang="en-US" sz="4000" dirty="0"/>
              <a:t>Closure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93094" y="1508750"/>
            <a:ext cx="4723815" cy="38921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b="0" dirty="0" smtClean="0">
                <a:solidFill>
                  <a:srgbClr val="003399"/>
                </a:solidFill>
                <a:latin typeface="Cambria"/>
                <a:cs typeface="Cambria"/>
              </a:rPr>
              <a:t>“Being a university president is no way for an adult to make a living.”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endParaRPr lang="en-US" sz="2000" b="1" dirty="0" smtClean="0">
              <a:latin typeface="+mj-lt"/>
              <a:cs typeface="Arial" pitchFamily="34" charset="0"/>
            </a:endParaRP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Clr>
                <a:srgbClr val="C00000"/>
              </a:buClr>
              <a:buSzPct val="125000"/>
              <a:buFont typeface="Arial" panose="020B0604020202020204" pitchFamily="34" charset="0"/>
              <a:buNone/>
            </a:pP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– Bartlett Giamatti, late president of Yale, </a:t>
            </a:r>
            <a:b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</a:br>
            <a:r>
              <a:rPr lang="en-US" sz="1400" b="0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   from ‘The University and the Public Interest’</a:t>
            </a: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0" name="Picture 2" descr="http://upload.wikimedia.org/wikipedia/en/6/63/Bart_Giamatt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r="21482" b="3673"/>
          <a:stretch/>
        </p:blipFill>
        <p:spPr bwMode="auto">
          <a:xfrm>
            <a:off x="6684275" y="1431939"/>
            <a:ext cx="2035465" cy="2059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Administration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 rot="16200000">
            <a:off x="-215101" y="2022434"/>
            <a:ext cx="8288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16200000">
            <a:off x="-134276" y="3327152"/>
            <a:ext cx="676482" cy="304800"/>
          </a:xfrm>
          <a:prstGeom prst="rect">
            <a:avLst/>
          </a:prstGeom>
          <a:solidFill>
            <a:srgbClr val="FFFFFF">
              <a:alpha val="7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RotisSansSerif Bold" charset="0"/>
            </a:endParaRPr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46715" y="1393534"/>
            <a:ext cx="7681000" cy="729695"/>
          </a:xfrm>
          <a:prstGeom prst="rect">
            <a:avLst/>
          </a:prstGeom>
          <a:solidFill>
            <a:srgbClr val="604A7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6715" y="2200040"/>
            <a:ext cx="7681000" cy="7296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6715" y="3006545"/>
            <a:ext cx="7681000" cy="729695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6715" y="3813050"/>
            <a:ext cx="7681000" cy="7296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46715" y="4619555"/>
            <a:ext cx="7681000" cy="9601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719" y="1508750"/>
            <a:ext cx="7706996" cy="4514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Expansion of Faculty Size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715" y="3928265"/>
            <a:ext cx="7681000" cy="4514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Enhancement of Faculty, Students, Staff </a:t>
            </a:r>
            <a:r>
              <a:rPr lang="en-US" sz="2000" b="0" dirty="0">
                <a:solidFill>
                  <a:schemeClr val="bg1"/>
                </a:solidFill>
                <a:latin typeface="+mj-lt"/>
              </a:rPr>
              <a:t>D</a:t>
            </a: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iversity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719" y="2315255"/>
            <a:ext cx="7706996" cy="4514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Enlargement of Graduate Programs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719" y="3121760"/>
            <a:ext cx="7706996" cy="4514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Renovation of Laboratories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715" y="4734770"/>
            <a:ext cx="770699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Approaching, Breaching Academic Frontiers</a:t>
            </a:r>
          </a:p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EXCELLENCE IN EVERYTHING!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 build="p"/>
      <p:bldP spid="16" grpId="0" build="p"/>
      <p:bldP spid="19" grpId="0" build="p"/>
      <p:bldP spid="20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1930" y="1278320"/>
            <a:ext cx="3533260" cy="16898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5620" y="1278320"/>
            <a:ext cx="3533260" cy="168982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61930" y="3198570"/>
            <a:ext cx="3533260" cy="16898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25620" y="3198570"/>
            <a:ext cx="3533260" cy="16898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1930" y="3544215"/>
            <a:ext cx="353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Development of a </a:t>
            </a:r>
            <a:br>
              <a:rPr lang="en-US" dirty="0"/>
            </a:br>
            <a:r>
              <a:rPr lang="en-US" dirty="0"/>
              <a:t>business model for the </a:t>
            </a:r>
            <a:br>
              <a:rPr lang="en-US" dirty="0"/>
            </a:br>
            <a:r>
              <a:rPr lang="en-US" dirty="0"/>
              <a:t>College is underway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1930" y="1662370"/>
            <a:ext cx="353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80000"/>
            </a:pPr>
            <a:r>
              <a:rPr lang="en-US" sz="2000" b="0" dirty="0" smtClean="0">
                <a:solidFill>
                  <a:schemeClr val="bg1"/>
                </a:solidFill>
                <a:latin typeface="+mj-lt"/>
              </a:rPr>
              <a:t>Exceptional College of Engineering with tremendous strength across the board</a:t>
            </a:r>
            <a:endParaRPr lang="en-US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5620" y="1662370"/>
            <a:ext cx="353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Opportunities for further excellence and a steep</a:t>
            </a:r>
            <a:br>
              <a:rPr lang="en-US" dirty="0"/>
            </a:br>
            <a:r>
              <a:rPr lang="en-US" dirty="0"/>
              <a:t>upward trajectory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25620" y="3544215"/>
            <a:ext cx="35332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Short term enrichments</a:t>
            </a:r>
            <a:br>
              <a:rPr lang="en-US" dirty="0"/>
            </a:br>
            <a:r>
              <a:rPr lang="en-US" dirty="0"/>
              <a:t>and invigoration measures showing early promise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1930" y="5042010"/>
            <a:ext cx="72969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buSzPct val="80000"/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b="1" i="1" dirty="0">
                <a:solidFill>
                  <a:srgbClr val="003399"/>
                </a:solidFill>
              </a:rPr>
              <a:t>Short term enrichments and invigoration measures showing </a:t>
            </a:r>
            <a:br>
              <a:rPr lang="en-US" b="1" i="1" dirty="0">
                <a:solidFill>
                  <a:srgbClr val="003399"/>
                </a:solidFill>
              </a:rPr>
            </a:br>
            <a:r>
              <a:rPr lang="en-US" b="1" i="1" dirty="0">
                <a:solidFill>
                  <a:srgbClr val="003399"/>
                </a:solidFill>
              </a:rPr>
              <a:t>early promise. The present is very good, the future is GREAT.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 build="p"/>
      <p:bldP spid="15" grpId="0" build="p"/>
      <p:bldP spid="16" grpId="0" build="p"/>
      <p:bldP spid="1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25670866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Enrollment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366056625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Baccalaureate Degrees Conferred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6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5578649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Graduate Degrees Conferred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0" y="1508750"/>
            <a:ext cx="7904202" cy="345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- University Park Colleges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47890"/>
            <a:ext cx="9144000" cy="5031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http://www.google.com/url?sa=i&amp;source=images&amp;cd=&amp;docid=0ELA9n1Wr1fDtM&amp;tbnid=_XX2UqQ7AJOujM:&amp;ved=0CAIQjBw&amp;url=http%3A%2F%2Fvoicescentralpa.org%2Fwp-content%2Fuploads%2F2012%2F12%2FDole_4-1.jpg&amp;ei=QH4WUp3MPIaA2wXdkIHQDg&amp;psig=AFQjCNE2Md2IrXCQGaMfiakAg9JFHw_tOw&amp;ust=1377292212629239"/>
          <p:cNvSpPr>
            <a:spLocks noChangeAspect="1" noChangeArrowheads="1"/>
          </p:cNvSpPr>
          <p:nvPr/>
        </p:nvSpPr>
        <p:spPr bwMode="auto">
          <a:xfrm>
            <a:off x="63500" y="-136525"/>
            <a:ext cx="15230475" cy="100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487325" y="1432044"/>
            <a:ext cx="6285753" cy="3769318"/>
            <a:chOff x="1392984" y="1355130"/>
            <a:chExt cx="6285753" cy="3769318"/>
          </a:xfrm>
          <a:effectLst/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2984" y="1355130"/>
              <a:ext cx="6285753" cy="37693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6" name="Straight Connector 5"/>
            <p:cNvCxnSpPr/>
            <p:nvPr/>
          </p:nvCxnSpPr>
          <p:spPr>
            <a:xfrm>
              <a:off x="2106823" y="1684141"/>
              <a:ext cx="52403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Arrow Connector 4"/>
          <p:cNvCxnSpPr/>
          <p:nvPr/>
        </p:nvCxnSpPr>
        <p:spPr>
          <a:xfrm flipV="1">
            <a:off x="2267700" y="1760395"/>
            <a:ext cx="345645" cy="47805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613345" y="5310845"/>
            <a:ext cx="384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Percentage of UP Total</a:t>
            </a:r>
            <a:endParaRPr lang="en-US">
              <a:latin typeface="+mj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Colleges – Research Expenditure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25832</TotalTime>
  <Words>1409</Words>
  <Application>Microsoft Office PowerPoint</Application>
  <PresentationFormat>On-screen Show (4:3)</PresentationFormat>
  <Paragraphs>509</Paragraphs>
  <Slides>45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Custom Design</vt:lpstr>
      <vt:lpstr>2014 Overview of the College</vt:lpstr>
      <vt:lpstr>Good-to-Great</vt:lpstr>
      <vt:lpstr>State of the College</vt:lpstr>
      <vt:lpstr>Undergraduate Enrollment</vt:lpstr>
      <vt:lpstr>Graduate Enrollment</vt:lpstr>
      <vt:lpstr>Baccalaureate Degrees Conferred</vt:lpstr>
      <vt:lpstr>Graduate Degrees Conferred</vt:lpstr>
      <vt:lpstr>Enrollment - University Park Colleges</vt:lpstr>
      <vt:lpstr>UP Colleges – Research Expenditure</vt:lpstr>
      <vt:lpstr>Development – Annual Gifts</vt:lpstr>
      <vt:lpstr>Endowment Comparisons</vt:lpstr>
      <vt:lpstr>Comparison of Academic Units </vt:lpstr>
      <vt:lpstr>Campaign Goal $200 Million</vt:lpstr>
      <vt:lpstr>Departmental Ranking</vt:lpstr>
      <vt:lpstr>College Metrics</vt:lpstr>
      <vt:lpstr>Observations and Implications</vt:lpstr>
      <vt:lpstr>PowerPoint Presentation</vt:lpstr>
      <vt:lpstr>PowerPoint Presentation</vt:lpstr>
      <vt:lpstr>Academic Management</vt:lpstr>
      <vt:lpstr>Penn State Engineering Operational Model</vt:lpstr>
      <vt:lpstr>Coupled Academe and Finance</vt:lpstr>
      <vt:lpstr>Metrics</vt:lpstr>
      <vt:lpstr>Current Strategy Development Process</vt:lpstr>
      <vt:lpstr>PowerPoint Presentation</vt:lpstr>
      <vt:lpstr>Core Mission of Universities</vt:lpstr>
      <vt:lpstr>Enrichment and Invigoration</vt:lpstr>
      <vt:lpstr>Enrichment and Invigoration</vt:lpstr>
      <vt:lpstr>Enrichment and Invigoration</vt:lpstr>
      <vt:lpstr>Enrichment and Invigoration</vt:lpstr>
      <vt:lpstr>Enrichment and Invigoration</vt:lpstr>
      <vt:lpstr>Enrichment and Invigoration</vt:lpstr>
      <vt:lpstr>Enrichment and Invigoration</vt:lpstr>
      <vt:lpstr>Enrichment and Invigoration</vt:lpstr>
      <vt:lpstr>Enrichment and Invigoration</vt:lpstr>
      <vt:lpstr>Human Resources</vt:lpstr>
      <vt:lpstr>Human Resources</vt:lpstr>
      <vt:lpstr>CoE e-Newsletter - Overview</vt:lpstr>
      <vt:lpstr>CoE e-Newsletter - Design</vt:lpstr>
      <vt:lpstr>CoE e-Newsletter - Statistics</vt:lpstr>
      <vt:lpstr>NSF CAREER Award Announcement</vt:lpstr>
      <vt:lpstr>Ongoing Communications Projects</vt:lpstr>
      <vt:lpstr>PowerPoint Presentation</vt:lpstr>
      <vt:lpstr>Academic Administration</vt:lpstr>
      <vt:lpstr>Objectives</vt:lpstr>
      <vt:lpstr>Recap</vt:lpstr>
    </vt:vector>
  </TitlesOfParts>
  <Company>뿿지ۚРҡꃐȰ珬뿿��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Vojak et al 2005 IEEE IEMC presentation</dc:title>
  <dc:subject>Sources of information used in technology planning within the nanotechnology industry</dc:subject>
  <dc:creator>Bruce Vojak</dc:creator>
  <cp:lastModifiedBy>MeJane</cp:lastModifiedBy>
  <cp:revision>2003</cp:revision>
  <cp:lastPrinted>2013-05-31T07:34:35Z</cp:lastPrinted>
  <dcterms:created xsi:type="dcterms:W3CDTF">2004-08-04T20:39:48Z</dcterms:created>
  <dcterms:modified xsi:type="dcterms:W3CDTF">2018-09-01T15:43:32Z</dcterms:modified>
</cp:coreProperties>
</file>