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6" r:id="rId2"/>
    <p:sldId id="341" r:id="rId3"/>
    <p:sldId id="340" r:id="rId4"/>
    <p:sldId id="338" r:id="rId5"/>
    <p:sldId id="339" r:id="rId6"/>
    <p:sldId id="342" r:id="rId7"/>
    <p:sldId id="372" r:id="rId8"/>
    <p:sldId id="325" r:id="rId9"/>
    <p:sldId id="353" r:id="rId10"/>
    <p:sldId id="367" r:id="rId11"/>
    <p:sldId id="366" r:id="rId12"/>
    <p:sldId id="343" r:id="rId13"/>
    <p:sldId id="311" r:id="rId14"/>
    <p:sldId id="326" r:id="rId15"/>
    <p:sldId id="349" r:id="rId16"/>
    <p:sldId id="352" r:id="rId17"/>
    <p:sldId id="344" r:id="rId18"/>
    <p:sldId id="345" r:id="rId19"/>
    <p:sldId id="347" r:id="rId20"/>
    <p:sldId id="348" r:id="rId21"/>
    <p:sldId id="354" r:id="rId22"/>
    <p:sldId id="362" r:id="rId23"/>
    <p:sldId id="363" r:id="rId24"/>
    <p:sldId id="357" r:id="rId25"/>
    <p:sldId id="355" r:id="rId26"/>
    <p:sldId id="359" r:id="rId27"/>
    <p:sldId id="365" r:id="rId28"/>
    <p:sldId id="360" r:id="rId29"/>
    <p:sldId id="356" r:id="rId30"/>
    <p:sldId id="368" r:id="rId31"/>
    <p:sldId id="369" r:id="rId32"/>
    <p:sldId id="370" r:id="rId33"/>
    <p:sldId id="371" r:id="rId34"/>
    <p:sldId id="364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1B2D35"/>
    <a:srgbClr val="F7903B"/>
    <a:srgbClr val="F57B17"/>
    <a:srgbClr val="224361"/>
    <a:srgbClr val="A2D5D5"/>
    <a:srgbClr val="3B3838"/>
    <a:srgbClr val="322A32"/>
    <a:srgbClr val="67696A"/>
    <a:srgbClr val="272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9802" autoAdjust="0"/>
  </p:normalViewPr>
  <p:slideViewPr>
    <p:cSldViewPr snapToGrid="0" snapToObjects="1">
      <p:cViewPr>
        <p:scale>
          <a:sx n="84" d="100"/>
          <a:sy n="84" d="100"/>
        </p:scale>
        <p:origin x="-1122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72B5C-1051-1542-A447-FB23EB635722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79A85-B228-1846-886F-70271FB6A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628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909DF-F58A-FA4F-AF43-BC052CCC4539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94A4D-CC64-9447-AB3A-7C0902F34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018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94A4D-CC64-9447-AB3A-7C0902F344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05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94A4D-CC64-9447-AB3A-7C0902F344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05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94A4D-CC64-9447-AB3A-7C0902F3441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05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108919"/>
            <a:ext cx="9144000" cy="7490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129317"/>
          </a:xfrm>
          <a:prstGeom prst="rect">
            <a:avLst/>
          </a:prstGeom>
          <a:solidFill>
            <a:srgbClr val="1015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CE_Glob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26" y="209934"/>
            <a:ext cx="1374754" cy="1244710"/>
          </a:xfrm>
          <a:prstGeom prst="rect">
            <a:avLst/>
          </a:prstGeom>
        </p:spPr>
      </p:pic>
      <p:pic>
        <p:nvPicPr>
          <p:cNvPr id="6" name="Picture 5" descr="Learnin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25" y="1600196"/>
            <a:ext cx="1458764" cy="1320772"/>
          </a:xfrm>
          <a:prstGeom prst="rect">
            <a:avLst/>
          </a:prstGeom>
        </p:spPr>
      </p:pic>
      <p:pic>
        <p:nvPicPr>
          <p:cNvPr id="7" name="Picture 6" descr="Discovery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25" y="3075418"/>
            <a:ext cx="1492894" cy="1351675"/>
          </a:xfrm>
          <a:prstGeom prst="rect">
            <a:avLst/>
          </a:prstGeom>
        </p:spPr>
      </p:pic>
      <p:pic>
        <p:nvPicPr>
          <p:cNvPr id="8" name="Picture 7" descr="Engagement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25" y="4585156"/>
            <a:ext cx="1412891" cy="1279239"/>
          </a:xfrm>
          <a:prstGeom prst="rect">
            <a:avLst/>
          </a:prstGeom>
        </p:spPr>
      </p:pic>
      <p:pic>
        <p:nvPicPr>
          <p:cNvPr id="10" name="Picture 9" descr="PSU_COE Logo.eps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257" y="6274882"/>
            <a:ext cx="2348915" cy="37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88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87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43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716"/>
            <a:ext cx="8229600" cy="94727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26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411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2420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9264"/>
            <a:ext cx="8229600" cy="100093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6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766"/>
            <a:ext cx="8229600" cy="10285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87161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26923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87161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26923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28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7742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71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892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368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51317"/>
            <a:ext cx="5486400" cy="39762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216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6569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4745"/>
            <a:ext cx="8229600" cy="4194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" name="Picture 1" descr="overview-foote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0592"/>
            <a:ext cx="9144000" cy="59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7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101576"/>
          </a:solidFill>
          <a:latin typeface="+mj-lt"/>
          <a:ea typeface="+mj-ea"/>
          <a:cs typeface="Arial Rounded MT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Arial Rounded MT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+mn-ea"/>
          <a:cs typeface="Arial Rounded MT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Arial Rounded MT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+mn-ea"/>
          <a:cs typeface="Arial Rounded MT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+mn-ea"/>
          <a:cs typeface="Arial Rounded MT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ver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4726" y="2640334"/>
            <a:ext cx="1407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Amr Elnashai</a:t>
            </a:r>
          </a:p>
        </p:txBody>
      </p:sp>
    </p:spTree>
    <p:extLst>
      <p:ext uri="{BB962C8B-B14F-4D97-AF65-F5344CB8AC3E}">
        <p14:creationId xmlns:p14="http://schemas.microsoft.com/office/powerpoint/2010/main" val="362678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6245350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7FFFF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5994" y="208250"/>
            <a:ext cx="8228406" cy="947270"/>
          </a:xfrm>
        </p:spPr>
        <p:txBody>
          <a:bodyPr/>
          <a:lstStyle/>
          <a:p>
            <a:r>
              <a:rPr lang="en-US" sz="4800" dirty="0" smtClean="0">
                <a:solidFill>
                  <a:srgbClr val="91C132"/>
                </a:solidFill>
                <a:latin typeface="Cambria"/>
                <a:cs typeface="Cambria"/>
              </a:rPr>
              <a:t>Communications Firsts</a:t>
            </a:r>
            <a:endParaRPr lang="en-US" sz="4800" dirty="0">
              <a:solidFill>
                <a:srgbClr val="91C132"/>
              </a:solidFill>
              <a:latin typeface="Cambria"/>
              <a:cs typeface="Cambri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7856" y="5623561"/>
            <a:ext cx="3933306" cy="408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2000" dirty="0" smtClean="0">
                <a:solidFill>
                  <a:schemeClr val="bg1"/>
                </a:solidFill>
                <a:latin typeface="Cambria"/>
                <a:cs typeface="Cambria"/>
              </a:rPr>
              <a:t>Marketing Campaign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57140" y="5625185"/>
            <a:ext cx="3477260" cy="408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2000" dirty="0" smtClean="0">
                <a:solidFill>
                  <a:schemeClr val="bg1"/>
                </a:solidFill>
                <a:latin typeface="Cambria"/>
                <a:cs typeface="Cambria"/>
              </a:rPr>
              <a:t>College/Departments Strategy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00558" y="1246960"/>
            <a:ext cx="3841443" cy="4234360"/>
            <a:chOff x="4800558" y="1246960"/>
            <a:chExt cx="3841443" cy="42343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0558" y="1246960"/>
              <a:ext cx="2844427" cy="36866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 descr="College-of-Engineering-Strategies-1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8194" y="1788159"/>
              <a:ext cx="2853807" cy="3693161"/>
            </a:xfrm>
            <a:prstGeom prst="rect">
              <a:avLst/>
            </a:prstGeom>
            <a:ln w="12700" cmpd="sng">
              <a:solidFill>
                <a:srgbClr val="595959"/>
              </a:solidFill>
            </a:ln>
          </p:spPr>
        </p:pic>
      </p:grpSp>
      <p:grpSp>
        <p:nvGrpSpPr>
          <p:cNvPr id="22" name="Group 21"/>
          <p:cNvGrpSpPr/>
          <p:nvPr/>
        </p:nvGrpSpPr>
        <p:grpSpPr>
          <a:xfrm>
            <a:off x="397856" y="1246960"/>
            <a:ext cx="3933306" cy="4203880"/>
            <a:chOff x="397856" y="1246960"/>
            <a:chExt cx="3933306" cy="4203880"/>
          </a:xfrm>
        </p:grpSpPr>
        <p:pic>
          <p:nvPicPr>
            <p:cNvPr id="10" name="Picture 9" descr="PennState-CoE-AAG-final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856" y="1246960"/>
              <a:ext cx="2622204" cy="3393440"/>
            </a:xfrm>
            <a:prstGeom prst="rect">
              <a:avLst/>
            </a:prstGeom>
            <a:ln w="12700" cmpd="sng">
              <a:solidFill>
                <a:srgbClr val="595959"/>
              </a:solidFill>
            </a:ln>
          </p:spPr>
        </p:pic>
        <p:pic>
          <p:nvPicPr>
            <p:cNvPr id="11" name="Picture 10" descr="PennState-IME-AAG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692" y="1654454"/>
              <a:ext cx="2622204" cy="3393440"/>
            </a:xfrm>
            <a:prstGeom prst="rect">
              <a:avLst/>
            </a:prstGeom>
            <a:ln w="12700" cmpd="sng">
              <a:solidFill>
                <a:srgbClr val="595959"/>
              </a:solidFill>
            </a:ln>
          </p:spPr>
        </p:pic>
        <p:pic>
          <p:nvPicPr>
            <p:cNvPr id="13" name="Picture 12" descr="PennState-ME-AAG-final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8958" y="2057400"/>
              <a:ext cx="2622204" cy="3393440"/>
            </a:xfrm>
            <a:prstGeom prst="rect">
              <a:avLst/>
            </a:prstGeom>
            <a:ln w="12700" cmpd="sng">
              <a:solidFill>
                <a:srgbClr val="595959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30262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6245350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7FFFF"/>
              </a:solidFill>
            </a:endParaRPr>
          </a:p>
        </p:txBody>
      </p:sp>
      <p:pic>
        <p:nvPicPr>
          <p:cNvPr id="9" name="Picture 8" descr="Screen Shot 2015-03-10 at 5.44.59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0" y="1155520"/>
            <a:ext cx="4762500" cy="281193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5994" y="208250"/>
            <a:ext cx="8228406" cy="947270"/>
          </a:xfrm>
        </p:spPr>
        <p:txBody>
          <a:bodyPr/>
          <a:lstStyle/>
          <a:p>
            <a:r>
              <a:rPr lang="en-US" sz="4800" dirty="0" smtClean="0">
                <a:solidFill>
                  <a:srgbClr val="91C132"/>
                </a:solidFill>
                <a:latin typeface="Cambria"/>
                <a:cs typeface="Cambria"/>
              </a:rPr>
              <a:t>Communications Firsts</a:t>
            </a:r>
            <a:endParaRPr lang="en-US" sz="4800" dirty="0">
              <a:solidFill>
                <a:srgbClr val="91C132"/>
              </a:solidFill>
              <a:latin typeface="Cambria"/>
              <a:cs typeface="Cambria"/>
            </a:endParaRPr>
          </a:p>
        </p:txBody>
      </p:sp>
      <p:pic>
        <p:nvPicPr>
          <p:cNvPr id="4" name="Picture 3" descr="Screen Shot 2015-03-10 at 5.40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640" y="1950720"/>
            <a:ext cx="4762500" cy="26798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64734" y="1368145"/>
            <a:ext cx="3402406" cy="408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80"/>
              </a:lnSpc>
            </a:pPr>
            <a:r>
              <a:rPr lang="en-US" sz="2000" dirty="0" smtClean="0">
                <a:solidFill>
                  <a:schemeClr val="bg1"/>
                </a:solidFill>
                <a:latin typeface="Cambria"/>
                <a:cs typeface="Cambria"/>
              </a:rPr>
              <a:t>Professional videos</a:t>
            </a:r>
          </a:p>
        </p:txBody>
      </p:sp>
      <p:pic>
        <p:nvPicPr>
          <p:cNvPr id="12" name="Picture 11" descr="Screen Shot 2015-03-10 at 5.46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40" y="3170251"/>
            <a:ext cx="4762500" cy="268077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87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11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9144000" cy="6071616"/>
          </a:xfrm>
          <a:prstGeom prst="rect">
            <a:avLst/>
          </a:prstGeom>
        </p:spPr>
      </p:pic>
      <p:pic>
        <p:nvPicPr>
          <p:cNvPr id="6" name="Picture 5" descr="ddc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387" y="1145784"/>
            <a:ext cx="4256549" cy="42565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20560" y="375920"/>
            <a:ext cx="2123440" cy="5882640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16200000">
            <a:off x="4227754" y="2839690"/>
            <a:ext cx="5017845" cy="947270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bg2">
                    <a:lumMod val="10000"/>
                  </a:schemeClr>
                </a:solidFill>
                <a:latin typeface="Cambria"/>
                <a:cs typeface="Cambria"/>
              </a:rPr>
              <a:t>GOALS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1520" y="518160"/>
            <a:ext cx="2113280" cy="5654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5448" indent="-155448">
              <a:lnSpc>
                <a:spcPts val="1340"/>
              </a:lnSpc>
              <a:spcAft>
                <a:spcPts val="800"/>
              </a:spcAft>
              <a:buClr>
                <a:srgbClr val="A2D5D5"/>
              </a:buCl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Enhanced educational experience</a:t>
            </a:r>
          </a:p>
          <a:p>
            <a:pPr marL="155448" indent="-155448">
              <a:lnSpc>
                <a:spcPts val="1340"/>
              </a:lnSpc>
              <a:spcAft>
                <a:spcPts val="800"/>
              </a:spcAft>
              <a:buClr>
                <a:srgbClr val="A2D5D5"/>
              </a:buCl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Interdisciplinary majors </a:t>
            </a:r>
            <a:br>
              <a:rPr lang="en-US" sz="1200" dirty="0" smtClean="0">
                <a:solidFill>
                  <a:schemeClr val="bg1"/>
                </a:solidFill>
              </a:rPr>
            </a:br>
            <a:r>
              <a:rPr lang="en-US" sz="1200" dirty="0" smtClean="0">
                <a:solidFill>
                  <a:schemeClr val="bg1"/>
                </a:solidFill>
              </a:rPr>
              <a:t>and minors</a:t>
            </a:r>
          </a:p>
          <a:p>
            <a:pPr marL="155448" indent="-155448">
              <a:lnSpc>
                <a:spcPts val="1340"/>
              </a:lnSpc>
              <a:spcAft>
                <a:spcPts val="800"/>
              </a:spcAft>
              <a:buClr>
                <a:srgbClr val="A2D5D5"/>
              </a:buCl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Non-thesis Master</a:t>
            </a:r>
          </a:p>
          <a:p>
            <a:pPr marL="155448" indent="-155448">
              <a:lnSpc>
                <a:spcPts val="1340"/>
              </a:lnSpc>
              <a:spcAft>
                <a:spcPts val="800"/>
              </a:spcAft>
              <a:buClr>
                <a:srgbClr val="A2D5D5"/>
              </a:buCl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Strengthened Ph.D. programs</a:t>
            </a:r>
          </a:p>
          <a:p>
            <a:pPr marL="155448" indent="-155448">
              <a:lnSpc>
                <a:spcPts val="1340"/>
              </a:lnSpc>
              <a:spcAft>
                <a:spcPts val="800"/>
              </a:spcAft>
              <a:buClr>
                <a:srgbClr val="A2D5D5"/>
              </a:buCl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Improve student environments</a:t>
            </a:r>
          </a:p>
          <a:p>
            <a:pPr marL="155448" indent="-155448">
              <a:lnSpc>
                <a:spcPts val="1340"/>
              </a:lnSpc>
              <a:spcAft>
                <a:spcPts val="800"/>
              </a:spcAft>
              <a:buClr>
                <a:srgbClr val="A2D5D5"/>
              </a:buCl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Increased funded projects</a:t>
            </a:r>
          </a:p>
          <a:p>
            <a:pPr marL="155448" indent="-155448">
              <a:lnSpc>
                <a:spcPts val="1340"/>
              </a:lnSpc>
              <a:spcAft>
                <a:spcPts val="800"/>
              </a:spcAft>
              <a:buClr>
                <a:srgbClr val="A2D5D5"/>
              </a:buCl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Research collaboration</a:t>
            </a:r>
          </a:p>
          <a:p>
            <a:pPr marL="155448" indent="-155448">
              <a:lnSpc>
                <a:spcPts val="1340"/>
              </a:lnSpc>
              <a:spcAft>
                <a:spcPts val="800"/>
              </a:spcAft>
              <a:buClr>
                <a:srgbClr val="A2D5D5"/>
              </a:buCl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Research partnerships</a:t>
            </a:r>
          </a:p>
          <a:p>
            <a:pPr marL="155448" indent="-155448">
              <a:lnSpc>
                <a:spcPts val="1340"/>
              </a:lnSpc>
              <a:spcAft>
                <a:spcPts val="800"/>
              </a:spcAft>
              <a:buClr>
                <a:srgbClr val="A2D5D5"/>
              </a:buCl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Improved labs</a:t>
            </a:r>
          </a:p>
          <a:p>
            <a:pPr marL="155448" indent="-155448">
              <a:lnSpc>
                <a:spcPts val="1340"/>
              </a:lnSpc>
              <a:spcAft>
                <a:spcPts val="800"/>
              </a:spcAft>
              <a:buClr>
                <a:srgbClr val="A2D5D5"/>
              </a:buCl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Faculty contributions </a:t>
            </a:r>
            <a:br>
              <a:rPr lang="en-US" sz="1200" dirty="0" smtClean="0">
                <a:solidFill>
                  <a:schemeClr val="bg1"/>
                </a:solidFill>
              </a:rPr>
            </a:br>
            <a:r>
              <a:rPr lang="en-US" sz="1200" dirty="0" smtClean="0">
                <a:solidFill>
                  <a:schemeClr val="bg1"/>
                </a:solidFill>
              </a:rPr>
              <a:t>to policy</a:t>
            </a:r>
          </a:p>
          <a:p>
            <a:pPr marL="155448" indent="-155448">
              <a:lnSpc>
                <a:spcPts val="1340"/>
              </a:lnSpc>
              <a:spcAft>
                <a:spcPts val="800"/>
              </a:spcAft>
              <a:buClr>
                <a:srgbClr val="A2D5D5"/>
              </a:buCl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Engaged service</a:t>
            </a:r>
          </a:p>
          <a:p>
            <a:pPr marL="155448" indent="-155448">
              <a:lnSpc>
                <a:spcPts val="1340"/>
              </a:lnSpc>
              <a:spcAft>
                <a:spcPts val="800"/>
              </a:spcAft>
              <a:buClr>
                <a:srgbClr val="A2D5D5"/>
              </a:buCl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Enhanced business operations</a:t>
            </a:r>
          </a:p>
          <a:p>
            <a:pPr marL="155448" indent="-155448">
              <a:lnSpc>
                <a:spcPts val="1340"/>
              </a:lnSpc>
              <a:spcAft>
                <a:spcPts val="800"/>
              </a:spcAft>
              <a:buClr>
                <a:srgbClr val="A2D5D5"/>
              </a:buCl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Alignment of College priorities</a:t>
            </a:r>
          </a:p>
          <a:p>
            <a:pPr marL="155448" indent="-155448">
              <a:lnSpc>
                <a:spcPts val="1340"/>
              </a:lnSpc>
              <a:spcAft>
                <a:spcPts val="800"/>
              </a:spcAft>
              <a:buClr>
                <a:srgbClr val="A2D5D5"/>
              </a:buCl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Financial system improvements</a:t>
            </a:r>
          </a:p>
          <a:p>
            <a:pPr marL="155448" indent="-155448">
              <a:lnSpc>
                <a:spcPts val="1340"/>
              </a:lnSpc>
              <a:spcAft>
                <a:spcPts val="800"/>
              </a:spcAft>
              <a:buClr>
                <a:srgbClr val="A2D5D5"/>
              </a:buClr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Strengthened institutional effectiveness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2248" y="10250"/>
            <a:ext cx="6412552" cy="947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01576"/>
                </a:solidFill>
                <a:latin typeface="+mj-lt"/>
                <a:ea typeface="+mj-ea"/>
                <a:cs typeface="Arial Rounded MT Bold"/>
              </a:defRPr>
            </a:lvl1pPr>
          </a:lstStyle>
          <a:p>
            <a:r>
              <a:rPr lang="en-US" sz="4800" dirty="0" smtClean="0">
                <a:solidFill>
                  <a:schemeClr val="bg2">
                    <a:lumMod val="10000"/>
                  </a:schemeClr>
                </a:solidFill>
                <a:latin typeface="Cambria"/>
                <a:cs typeface="Cambria"/>
              </a:rPr>
              <a:t>Strategic Goals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54337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plementation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272784"/>
          </a:xfrm>
          <a:prstGeom prst="rect">
            <a:avLst/>
          </a:prstGeom>
        </p:spPr>
      </p:pic>
      <p:pic>
        <p:nvPicPr>
          <p:cNvPr id="11" name="Picture 10" descr="circ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46" y="1417503"/>
            <a:ext cx="4844148" cy="483741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98203" y="3300472"/>
            <a:ext cx="2143541" cy="418417"/>
          </a:xfrm>
          <a:prstGeom prst="ellipse">
            <a:avLst/>
          </a:prstGeom>
          <a:noFill/>
          <a:ln w="28575" cmpd="sng">
            <a:solidFill>
              <a:srgbClr val="E92A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rust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272784"/>
          </a:xfrm>
          <a:prstGeom prst="rect">
            <a:avLst/>
          </a:prstGeom>
        </p:spPr>
      </p:pic>
      <p:pic>
        <p:nvPicPr>
          <p:cNvPr id="8" name="Picture 7" descr="thrusts copy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248" y="112124"/>
            <a:ext cx="4561331" cy="4975997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2248" y="5291321"/>
            <a:ext cx="6412552" cy="947270"/>
          </a:xfrm>
        </p:spPr>
        <p:txBody>
          <a:bodyPr/>
          <a:lstStyle/>
          <a:p>
            <a:r>
              <a:rPr lang="en-US" sz="4800" dirty="0" smtClean="0">
                <a:solidFill>
                  <a:schemeClr val="bg2">
                    <a:lumMod val="10000"/>
                  </a:schemeClr>
                </a:solidFill>
                <a:latin typeface="Cambria"/>
                <a:cs typeface="Cambria"/>
              </a:rPr>
              <a:t>Development Thrusts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Cambria"/>
              <a:cs typeface="Cambri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96240" y="284480"/>
            <a:ext cx="2743200" cy="670891"/>
            <a:chOff x="3431979" y="276973"/>
            <a:chExt cx="2743200" cy="670891"/>
          </a:xfrm>
        </p:grpSpPr>
        <p:sp>
          <p:nvSpPr>
            <p:cNvPr id="16" name="Rectangle 15"/>
            <p:cNvSpPr/>
            <p:nvPr/>
          </p:nvSpPr>
          <p:spPr>
            <a:xfrm>
              <a:off x="3431979" y="276973"/>
              <a:ext cx="2743200" cy="670891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31979" y="314960"/>
              <a:ext cx="27432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A2D5D5"/>
                  </a:solidFill>
                </a:rPr>
                <a:t>Innovation in</a:t>
              </a:r>
            </a:p>
            <a:p>
              <a:pPr algn="ctr"/>
              <a:r>
                <a:rPr lang="en-US" sz="1600" dirty="0" smtClean="0">
                  <a:solidFill>
                    <a:srgbClr val="A2D5D5"/>
                  </a:solidFill>
                </a:rPr>
                <a:t>Undergrad Education</a:t>
              </a:r>
              <a:endParaRPr lang="en-US" sz="1600" dirty="0">
                <a:solidFill>
                  <a:srgbClr val="A2D5D5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6240" y="1059643"/>
            <a:ext cx="2743200" cy="670891"/>
            <a:chOff x="3431979" y="276973"/>
            <a:chExt cx="2743200" cy="670891"/>
          </a:xfrm>
        </p:grpSpPr>
        <p:sp>
          <p:nvSpPr>
            <p:cNvPr id="20" name="Rectangle 19"/>
            <p:cNvSpPr/>
            <p:nvPr/>
          </p:nvSpPr>
          <p:spPr>
            <a:xfrm>
              <a:off x="3431979" y="276973"/>
              <a:ext cx="2743200" cy="670891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31979" y="416560"/>
              <a:ext cx="2743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A2D5D5"/>
                  </a:solidFill>
                </a:rPr>
                <a:t>The Global Engineer</a:t>
              </a:r>
              <a:endParaRPr lang="en-US" sz="1600" dirty="0">
                <a:solidFill>
                  <a:srgbClr val="A2D5D5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6240" y="1861438"/>
            <a:ext cx="2743200" cy="670891"/>
            <a:chOff x="3431979" y="276973"/>
            <a:chExt cx="2743200" cy="670891"/>
          </a:xfrm>
        </p:grpSpPr>
        <p:sp>
          <p:nvSpPr>
            <p:cNvPr id="23" name="Rectangle 22"/>
            <p:cNvSpPr/>
            <p:nvPr/>
          </p:nvSpPr>
          <p:spPr>
            <a:xfrm>
              <a:off x="3431979" y="276973"/>
              <a:ext cx="2743200" cy="670891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31979" y="314960"/>
              <a:ext cx="27432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A2D5D5"/>
                  </a:solidFill>
                </a:rPr>
                <a:t>Pioneers of</a:t>
              </a:r>
            </a:p>
            <a:p>
              <a:pPr algn="ctr"/>
              <a:r>
                <a:rPr lang="en-US" sz="1600" dirty="0" smtClean="0">
                  <a:solidFill>
                    <a:srgbClr val="A2D5D5"/>
                  </a:solidFill>
                </a:rPr>
                <a:t>Economic Development</a:t>
              </a:r>
              <a:endParaRPr lang="en-US" sz="1600" dirty="0">
                <a:solidFill>
                  <a:srgbClr val="A2D5D5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96240" y="2657361"/>
            <a:ext cx="2743200" cy="670891"/>
            <a:chOff x="3431979" y="276973"/>
            <a:chExt cx="2743200" cy="670891"/>
          </a:xfrm>
        </p:grpSpPr>
        <p:sp>
          <p:nvSpPr>
            <p:cNvPr id="26" name="Rectangle 25"/>
            <p:cNvSpPr/>
            <p:nvPr/>
          </p:nvSpPr>
          <p:spPr>
            <a:xfrm>
              <a:off x="3431979" y="276973"/>
              <a:ext cx="2743200" cy="670891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31979" y="436880"/>
              <a:ext cx="2743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A2D5D5"/>
                  </a:solidFill>
                </a:rPr>
                <a:t>Professor of the Future</a:t>
              </a:r>
              <a:endParaRPr lang="en-US" sz="1600" dirty="0">
                <a:solidFill>
                  <a:srgbClr val="A2D5D5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96240" y="3438593"/>
            <a:ext cx="2743200" cy="670891"/>
            <a:chOff x="3431979" y="276973"/>
            <a:chExt cx="2743200" cy="670891"/>
          </a:xfrm>
        </p:grpSpPr>
        <p:sp>
          <p:nvSpPr>
            <p:cNvPr id="29" name="Rectangle 28"/>
            <p:cNvSpPr/>
            <p:nvPr/>
          </p:nvSpPr>
          <p:spPr>
            <a:xfrm>
              <a:off x="3431979" y="276973"/>
              <a:ext cx="2743200" cy="670891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431979" y="426720"/>
              <a:ext cx="2743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A2D5D5"/>
                  </a:solidFill>
                </a:rPr>
                <a:t>Inclusive Penn State</a:t>
              </a:r>
              <a:endParaRPr lang="en-US" sz="1600" dirty="0">
                <a:solidFill>
                  <a:srgbClr val="A2D5D5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6240" y="4212475"/>
            <a:ext cx="2743200" cy="670891"/>
            <a:chOff x="3431979" y="276973"/>
            <a:chExt cx="2743200" cy="670891"/>
          </a:xfrm>
        </p:grpSpPr>
        <p:sp>
          <p:nvSpPr>
            <p:cNvPr id="32" name="Rectangle 31"/>
            <p:cNvSpPr/>
            <p:nvPr/>
          </p:nvSpPr>
          <p:spPr>
            <a:xfrm>
              <a:off x="3431979" y="276973"/>
              <a:ext cx="2743200" cy="670891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31979" y="426720"/>
              <a:ext cx="2743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A2D5D5"/>
                  </a:solidFill>
                </a:rPr>
                <a:t>Frontiers of Discovery</a:t>
              </a:r>
              <a:endParaRPr lang="en-US" sz="1600" dirty="0">
                <a:solidFill>
                  <a:srgbClr val="A2D5D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865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23824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498845" y="2629565"/>
            <a:ext cx="5944960" cy="947270"/>
          </a:xfrm>
        </p:spPr>
        <p:txBody>
          <a:bodyPr/>
          <a:lstStyle/>
          <a:p>
            <a:pPr algn="r"/>
            <a:r>
              <a:rPr lang="en-US" sz="4800" dirty="0" smtClean="0">
                <a:solidFill>
                  <a:schemeClr val="bg2">
                    <a:lumMod val="10000"/>
                  </a:schemeClr>
                </a:solidFill>
                <a:latin typeface="Cambria"/>
                <a:cs typeface="Cambria"/>
              </a:rPr>
              <a:t>STRATEGY: Diversity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6480" y="324909"/>
            <a:ext cx="8097520" cy="1766565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81842" y="511467"/>
            <a:ext cx="6373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A2D5D5"/>
                </a:solidFill>
                <a:latin typeface="Cambria"/>
                <a:cs typeface="Cambria"/>
              </a:rPr>
              <a:t>Develop a shared and inclusive </a:t>
            </a:r>
            <a:br>
              <a:rPr lang="en-US" sz="2400" dirty="0" smtClean="0">
                <a:solidFill>
                  <a:srgbClr val="A2D5D5"/>
                </a:solidFill>
                <a:latin typeface="Cambria"/>
                <a:cs typeface="Cambria"/>
              </a:rPr>
            </a:br>
            <a:r>
              <a:rPr lang="en-US" sz="2400" dirty="0" smtClean="0">
                <a:solidFill>
                  <a:srgbClr val="A2D5D5"/>
                </a:solidFill>
                <a:latin typeface="Cambria"/>
                <a:cs typeface="Cambria"/>
              </a:rPr>
              <a:t>understanding of diversity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33202" y="324911"/>
            <a:ext cx="203200" cy="17659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81842" y="1389012"/>
            <a:ext cx="5509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A2D5D5"/>
                </a:solidFill>
                <a:latin typeface="Cambria"/>
                <a:cs typeface="Cambria"/>
              </a:rPr>
              <a:t>Create a welcoming campus climate</a:t>
            </a:r>
            <a:endParaRPr lang="en-US" dirty="0">
              <a:solidFill>
                <a:srgbClr val="A2D5D5"/>
              </a:solidFill>
              <a:latin typeface="Cambria"/>
              <a:cs typeface="Cambri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33202" y="2252576"/>
            <a:ext cx="8110798" cy="1408480"/>
            <a:chOff x="1033202" y="2252576"/>
            <a:chExt cx="8110798" cy="1408480"/>
          </a:xfrm>
        </p:grpSpPr>
        <p:sp>
          <p:nvSpPr>
            <p:cNvPr id="11" name="Rectangle 10"/>
            <p:cNvSpPr/>
            <p:nvPr/>
          </p:nvSpPr>
          <p:spPr>
            <a:xfrm>
              <a:off x="1046480" y="2252576"/>
              <a:ext cx="8097520" cy="1408480"/>
            </a:xfrm>
            <a:prstGeom prst="rect">
              <a:avLst/>
            </a:prstGeom>
            <a:solidFill>
              <a:srgbClr val="22436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33202" y="2252576"/>
              <a:ext cx="203200" cy="14084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1842" y="2476467"/>
              <a:ext cx="6373438" cy="440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chemeClr val="bg1"/>
                  </a:solidFill>
                </a:defRPr>
              </a:lvl1pPr>
            </a:lstStyle>
            <a:p>
              <a:pPr marL="342900" indent="-342900">
                <a:lnSpc>
                  <a:spcPts val="2680"/>
                </a:lnSpc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A2D5D5"/>
                  </a:solidFill>
                  <a:latin typeface="Cambria"/>
                  <a:cs typeface="Cambria"/>
                </a:rPr>
                <a:t>Recruit and retain a diverse student body</a:t>
              </a:r>
              <a:endParaRPr lang="en-US" dirty="0">
                <a:solidFill>
                  <a:srgbClr val="A2D5D5"/>
                </a:solidFill>
                <a:latin typeface="Cambria"/>
                <a:cs typeface="Cambri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81842" y="2980633"/>
              <a:ext cx="6373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A2D5D5"/>
                  </a:solidFill>
                  <a:latin typeface="Cambria"/>
                  <a:cs typeface="Cambria"/>
                </a:rPr>
                <a:t>Recruit and retain a diverse workforce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46480" y="3847878"/>
            <a:ext cx="8097520" cy="1686632"/>
            <a:chOff x="1046480" y="3847878"/>
            <a:chExt cx="8097520" cy="1686632"/>
          </a:xfrm>
        </p:grpSpPr>
        <p:sp>
          <p:nvSpPr>
            <p:cNvPr id="12" name="Rectangle 11"/>
            <p:cNvSpPr/>
            <p:nvPr/>
          </p:nvSpPr>
          <p:spPr>
            <a:xfrm>
              <a:off x="1054590" y="3847879"/>
              <a:ext cx="8089410" cy="1686631"/>
            </a:xfrm>
            <a:prstGeom prst="rect">
              <a:avLst/>
            </a:prstGeom>
            <a:solidFill>
              <a:srgbClr val="22436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46480" y="3847878"/>
              <a:ext cx="203200" cy="168663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81842" y="3971951"/>
              <a:ext cx="73792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chemeClr val="bg1"/>
                  </a:solidFill>
                </a:defRPr>
              </a:lvl1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A2D5D5"/>
                  </a:solidFill>
                  <a:latin typeface="Cambria"/>
                  <a:cs typeface="Cambria"/>
                </a:rPr>
                <a:t>Develop a curriculum that fosters cultural competencies</a:t>
              </a:r>
              <a:endParaRPr lang="en-US" dirty="0">
                <a:solidFill>
                  <a:srgbClr val="A2D5D5"/>
                </a:solidFill>
                <a:latin typeface="Cambria"/>
                <a:cs typeface="Cambri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81842" y="4840726"/>
              <a:ext cx="7379278" cy="440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chemeClr val="bg1"/>
                  </a:solidFill>
                </a:defRPr>
              </a:lvl1pPr>
            </a:lstStyle>
            <a:p>
              <a:pPr marL="342900" indent="-342900">
                <a:lnSpc>
                  <a:spcPts val="2680"/>
                </a:lnSpc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A2D5D5"/>
                  </a:solidFill>
                  <a:latin typeface="Cambria"/>
                  <a:cs typeface="Cambria"/>
                </a:rPr>
                <a:t>Inclusive University leadership and management</a:t>
              </a:r>
              <a:endParaRPr lang="en-US" dirty="0">
                <a:solidFill>
                  <a:srgbClr val="A2D5D5"/>
                </a:solidFill>
                <a:latin typeface="Cambria"/>
                <a:cs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429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6245350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7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14960"/>
            <a:ext cx="9144000" cy="2682240"/>
          </a:xfrm>
        </p:spPr>
        <p:txBody>
          <a:bodyPr/>
          <a:lstStyle/>
          <a:p>
            <a:pPr algn="ctr">
              <a:lnSpc>
                <a:spcPts val="5360"/>
              </a:lnSpc>
            </a:pPr>
            <a:r>
              <a:rPr lang="en-US" sz="4800" dirty="0" smtClean="0">
                <a:solidFill>
                  <a:srgbClr val="FFFFFF"/>
                </a:solidFill>
                <a:latin typeface="Cambria"/>
                <a:cs typeface="Cambria"/>
              </a:rPr>
              <a:t>Investment in </a:t>
            </a:r>
            <a:br>
              <a:rPr lang="en-US" sz="4800" dirty="0" smtClean="0">
                <a:solidFill>
                  <a:srgbClr val="FFFFFF"/>
                </a:solidFill>
                <a:latin typeface="Cambria"/>
                <a:cs typeface="Cambria"/>
              </a:rPr>
            </a:br>
            <a:r>
              <a:rPr lang="en-US" sz="4800" dirty="0" smtClean="0">
                <a:solidFill>
                  <a:srgbClr val="FFFFFF"/>
                </a:solidFill>
                <a:latin typeface="Cambria"/>
                <a:cs typeface="Cambria"/>
              </a:rPr>
              <a:t>Inclusive Penn State</a:t>
            </a:r>
            <a:br>
              <a:rPr lang="en-US" sz="4800" dirty="0" smtClean="0">
                <a:solidFill>
                  <a:srgbClr val="FFFFFF"/>
                </a:solidFill>
                <a:latin typeface="Cambria"/>
                <a:cs typeface="Cambria"/>
              </a:rPr>
            </a:br>
            <a:r>
              <a:rPr lang="en-US" sz="4800" dirty="0" smtClean="0">
                <a:solidFill>
                  <a:srgbClr val="FFFFFF"/>
                </a:solidFill>
                <a:latin typeface="Cambria"/>
                <a:cs typeface="Cambria"/>
              </a:rPr>
              <a:t>2015-2019:</a:t>
            </a:r>
            <a:endParaRPr lang="en-US" sz="48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537280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spc="-1000" dirty="0" smtClean="0">
                <a:solidFill>
                  <a:schemeClr val="accent6">
                    <a:alpha val="70000"/>
                  </a:schemeClr>
                </a:solidFill>
                <a:latin typeface="Cambria"/>
                <a:cs typeface="Cambria"/>
              </a:rPr>
              <a:t>$900,000</a:t>
            </a:r>
            <a:endParaRPr lang="en-US" sz="15000" spc="-1000" dirty="0">
              <a:solidFill>
                <a:schemeClr val="accent6">
                  <a:alpha val="70000"/>
                </a:schemeClr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6618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6245350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7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74380" y="799920"/>
            <a:ext cx="458187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spc="-2000" dirty="0" smtClean="0">
                <a:solidFill>
                  <a:schemeClr val="bg2">
                    <a:lumMod val="10000"/>
                    <a:alpha val="70000"/>
                  </a:schemeClr>
                </a:solidFill>
                <a:latin typeface="Cambria"/>
                <a:cs typeface="Cambria"/>
              </a:rPr>
              <a:t>12</a:t>
            </a:r>
            <a:endParaRPr lang="en-US" sz="30000" spc="-2000" dirty="0">
              <a:solidFill>
                <a:schemeClr val="bg2">
                  <a:lumMod val="10000"/>
                  <a:alpha val="7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5994" y="154981"/>
            <a:ext cx="8624942" cy="1155577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Cambria"/>
                <a:cs typeface="Cambria"/>
              </a:rPr>
              <a:t>Five-year Plan for Global Preeminence</a:t>
            </a:r>
            <a:endParaRPr lang="en-US" sz="40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758875" y="1486413"/>
            <a:ext cx="4743245" cy="3888433"/>
            <a:chOff x="1758875" y="1486413"/>
            <a:chExt cx="4743245" cy="3888433"/>
          </a:xfrm>
        </p:grpSpPr>
        <p:pic>
          <p:nvPicPr>
            <p:cNvPr id="5" name="Picture 4" descr="strategy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8875" y="1486413"/>
              <a:ext cx="1238045" cy="1238045"/>
            </a:xfrm>
            <a:prstGeom prst="rect">
              <a:avLst/>
            </a:prstGeom>
          </p:spPr>
        </p:pic>
        <p:pic>
          <p:nvPicPr>
            <p:cNvPr id="7" name="Picture 6" descr="strategy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8875" y="2827636"/>
              <a:ext cx="1238045" cy="1238045"/>
            </a:xfrm>
            <a:prstGeom prst="rect">
              <a:avLst/>
            </a:prstGeom>
          </p:spPr>
        </p:pic>
        <p:pic>
          <p:nvPicPr>
            <p:cNvPr id="9" name="Picture 8" descr="strategy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8875" y="4136801"/>
              <a:ext cx="1238045" cy="1238045"/>
            </a:xfrm>
            <a:prstGeom prst="rect">
              <a:avLst/>
            </a:prstGeom>
          </p:spPr>
        </p:pic>
        <p:pic>
          <p:nvPicPr>
            <p:cNvPr id="10" name="Picture 9" descr="strategy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7275" y="1486413"/>
              <a:ext cx="1238045" cy="1238045"/>
            </a:xfrm>
            <a:prstGeom prst="rect">
              <a:avLst/>
            </a:prstGeom>
          </p:spPr>
        </p:pic>
        <p:pic>
          <p:nvPicPr>
            <p:cNvPr id="11" name="Picture 10" descr="strategy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7275" y="2827636"/>
              <a:ext cx="1238045" cy="1238045"/>
            </a:xfrm>
            <a:prstGeom prst="rect">
              <a:avLst/>
            </a:prstGeom>
          </p:spPr>
        </p:pic>
        <p:pic>
          <p:nvPicPr>
            <p:cNvPr id="12" name="Picture 11" descr="strategy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7275" y="4136801"/>
              <a:ext cx="1238045" cy="1238045"/>
            </a:xfrm>
            <a:prstGeom prst="rect">
              <a:avLst/>
            </a:prstGeom>
          </p:spPr>
        </p:pic>
        <p:pic>
          <p:nvPicPr>
            <p:cNvPr id="13" name="Picture 12" descr="strategy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5675" y="1486413"/>
              <a:ext cx="1238045" cy="1238045"/>
            </a:xfrm>
            <a:prstGeom prst="rect">
              <a:avLst/>
            </a:prstGeom>
          </p:spPr>
        </p:pic>
        <p:pic>
          <p:nvPicPr>
            <p:cNvPr id="14" name="Picture 13" descr="strategy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5675" y="2827636"/>
              <a:ext cx="1238045" cy="1238045"/>
            </a:xfrm>
            <a:prstGeom prst="rect">
              <a:avLst/>
            </a:prstGeom>
          </p:spPr>
        </p:pic>
        <p:pic>
          <p:nvPicPr>
            <p:cNvPr id="15" name="Picture 14" descr="strategy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5675" y="4136801"/>
              <a:ext cx="1238045" cy="1238045"/>
            </a:xfrm>
            <a:prstGeom prst="rect">
              <a:avLst/>
            </a:prstGeom>
          </p:spPr>
        </p:pic>
        <p:pic>
          <p:nvPicPr>
            <p:cNvPr id="16" name="Picture 15" descr="strategy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4075" y="1486413"/>
              <a:ext cx="1238045" cy="1238045"/>
            </a:xfrm>
            <a:prstGeom prst="rect">
              <a:avLst/>
            </a:prstGeom>
          </p:spPr>
        </p:pic>
        <p:pic>
          <p:nvPicPr>
            <p:cNvPr id="17" name="Picture 16" descr="strategy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4075" y="2827636"/>
              <a:ext cx="1238045" cy="1238045"/>
            </a:xfrm>
            <a:prstGeom prst="rect">
              <a:avLst/>
            </a:prstGeom>
          </p:spPr>
        </p:pic>
        <p:pic>
          <p:nvPicPr>
            <p:cNvPr id="18" name="Picture 17" descr="strategy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4075" y="4136801"/>
              <a:ext cx="1238045" cy="1238045"/>
            </a:xfrm>
            <a:prstGeom prst="rect">
              <a:avLst/>
            </a:prstGeom>
          </p:spPr>
        </p:pic>
      </p:grpSp>
      <p:sp>
        <p:nvSpPr>
          <p:cNvPr id="3" name="Right Brace 2"/>
          <p:cNvSpPr/>
          <p:nvPr/>
        </p:nvSpPr>
        <p:spPr>
          <a:xfrm>
            <a:off x="6624039" y="1605280"/>
            <a:ext cx="437161" cy="3616960"/>
          </a:xfrm>
          <a:prstGeom prst="rightBrac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7396480" y="1434947"/>
            <a:ext cx="1209041" cy="1209040"/>
            <a:chOff x="7396480" y="1434947"/>
            <a:chExt cx="1209041" cy="1209040"/>
          </a:xfrm>
        </p:grpSpPr>
        <p:sp>
          <p:nvSpPr>
            <p:cNvPr id="8" name="Oval 7"/>
            <p:cNvSpPr/>
            <p:nvPr/>
          </p:nvSpPr>
          <p:spPr>
            <a:xfrm>
              <a:off x="7396481" y="1434947"/>
              <a:ext cx="1209040" cy="1209040"/>
            </a:xfrm>
            <a:prstGeom prst="ellipse">
              <a:avLst/>
            </a:prstGeom>
            <a:solidFill>
              <a:srgbClr val="FFFFFF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96480" y="1733495"/>
              <a:ext cx="1209041" cy="584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192024" indent="-192024">
                <a:buFont typeface="Arial" panose="020B0604020202020204" pitchFamily="34" charset="0"/>
                <a:buChar char="•"/>
                <a:defRPr sz="1400">
                  <a:solidFill>
                    <a:schemeClr val="bg1"/>
                  </a:solidFill>
                </a:defRPr>
              </a:lvl1pPr>
            </a:lstStyle>
            <a:p>
              <a:pPr marL="0" indent="0" algn="ctr">
                <a:buNone/>
              </a:pPr>
              <a:r>
                <a:rPr lang="en-US" sz="1800" dirty="0" smtClean="0"/>
                <a:t>STAFF</a:t>
              </a:r>
            </a:p>
            <a:p>
              <a:pPr marL="0" indent="0" algn="ctr">
                <a:buNone/>
              </a:pPr>
              <a:r>
                <a:rPr lang="en-US" i="1" dirty="0" smtClean="0"/>
                <a:t>5-year plan</a:t>
              </a:r>
              <a:endParaRPr lang="en-US" i="1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396479" y="2848168"/>
            <a:ext cx="1209041" cy="1209040"/>
            <a:chOff x="7396479" y="2848168"/>
            <a:chExt cx="1209041" cy="1209040"/>
          </a:xfrm>
        </p:grpSpPr>
        <p:sp>
          <p:nvSpPr>
            <p:cNvPr id="21" name="Oval 20"/>
            <p:cNvSpPr/>
            <p:nvPr/>
          </p:nvSpPr>
          <p:spPr>
            <a:xfrm>
              <a:off x="7396480" y="2848168"/>
              <a:ext cx="1209040" cy="1209040"/>
            </a:xfrm>
            <a:prstGeom prst="ellipse">
              <a:avLst/>
            </a:prstGeom>
            <a:solidFill>
              <a:srgbClr val="FFFFFF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96479" y="3126098"/>
              <a:ext cx="1209041" cy="584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192024" indent="-192024">
                <a:buFont typeface="Arial" panose="020B0604020202020204" pitchFamily="34" charset="0"/>
                <a:buChar char="•"/>
                <a:defRPr sz="1400">
                  <a:solidFill>
                    <a:schemeClr val="bg1"/>
                  </a:solidFill>
                </a:defRPr>
              </a:lvl1pPr>
            </a:lstStyle>
            <a:p>
              <a:pPr marL="0" indent="0" algn="ctr">
                <a:buNone/>
              </a:pPr>
              <a:r>
                <a:rPr lang="en-US" sz="1800" dirty="0" smtClean="0"/>
                <a:t>SPACE</a:t>
              </a:r>
            </a:p>
            <a:p>
              <a:pPr marL="0" indent="0" algn="ctr">
                <a:buNone/>
              </a:pPr>
              <a:r>
                <a:rPr lang="en-US" i="1" dirty="0" smtClean="0"/>
                <a:t>5-year plan</a:t>
              </a:r>
              <a:endParaRPr lang="en-US" i="1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96481" y="4239107"/>
            <a:ext cx="1209041" cy="1209040"/>
            <a:chOff x="7396481" y="4239107"/>
            <a:chExt cx="1209041" cy="1209040"/>
          </a:xfrm>
        </p:grpSpPr>
        <p:sp>
          <p:nvSpPr>
            <p:cNvPr id="23" name="Oval 22"/>
            <p:cNvSpPr/>
            <p:nvPr/>
          </p:nvSpPr>
          <p:spPr>
            <a:xfrm>
              <a:off x="7396482" y="4239107"/>
              <a:ext cx="1209040" cy="1209040"/>
            </a:xfrm>
            <a:prstGeom prst="ellipse">
              <a:avLst/>
            </a:prstGeom>
            <a:solidFill>
              <a:srgbClr val="FFFFFF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96481" y="4518137"/>
              <a:ext cx="1209041" cy="584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192024" indent="-192024">
                <a:buFont typeface="Arial" panose="020B0604020202020204" pitchFamily="34" charset="0"/>
                <a:buChar char="•"/>
                <a:defRPr sz="1400">
                  <a:solidFill>
                    <a:schemeClr val="bg1"/>
                  </a:solidFill>
                </a:defRPr>
              </a:lvl1pPr>
            </a:lstStyle>
            <a:p>
              <a:pPr marL="0" indent="0" algn="ctr">
                <a:buNone/>
              </a:pPr>
              <a:r>
                <a:rPr lang="en-US" sz="1800" dirty="0" smtClean="0"/>
                <a:t>FINANCE</a:t>
              </a:r>
            </a:p>
            <a:p>
              <a:pPr marL="0" indent="0" algn="ctr">
                <a:buNone/>
              </a:pPr>
              <a:r>
                <a:rPr lang="en-US" i="1" dirty="0" smtClean="0"/>
                <a:t>5-year plan</a:t>
              </a:r>
              <a:endParaRPr lang="en-US" i="1" dirty="0"/>
            </a:p>
          </p:txBody>
        </p:sp>
      </p:grpSp>
      <p:sp>
        <p:nvSpPr>
          <p:cNvPr id="25" name="Oval 24"/>
          <p:cNvSpPr/>
          <p:nvPr/>
        </p:nvSpPr>
        <p:spPr>
          <a:xfrm>
            <a:off x="366955" y="2827636"/>
            <a:ext cx="1209040" cy="1209040"/>
          </a:xfrm>
          <a:prstGeom prst="ellipse">
            <a:avLst/>
          </a:prstGeom>
          <a:solidFill>
            <a:srgbClr val="FFFFFF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66954" y="3126184"/>
            <a:ext cx="1209041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92024" indent="-192024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marL="0" indent="0" algn="ctr">
              <a:buNone/>
            </a:pPr>
            <a:r>
              <a:rPr lang="en-US" sz="1800" dirty="0" smtClean="0"/>
              <a:t>FACULTY</a:t>
            </a:r>
          </a:p>
          <a:p>
            <a:pPr marL="0" indent="0" algn="ctr">
              <a:buNone/>
            </a:pPr>
            <a:r>
              <a:rPr lang="en-US" i="1" dirty="0" smtClean="0"/>
              <a:t>5-year plan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8022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149441101_639be83559_oREV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-14733"/>
            <a:ext cx="9144000" cy="62544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23976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5994" y="208250"/>
            <a:ext cx="8228406" cy="947270"/>
          </a:xfrm>
        </p:spPr>
        <p:txBody>
          <a:bodyPr/>
          <a:lstStyle/>
          <a:p>
            <a:r>
              <a:rPr lang="en-US" sz="4800" dirty="0" smtClean="0">
                <a:solidFill>
                  <a:srgbClr val="A2D5D5"/>
                </a:solidFill>
                <a:latin typeface="Cambria"/>
                <a:cs typeface="Cambria"/>
              </a:rPr>
              <a:t>MS/</a:t>
            </a:r>
            <a:r>
              <a:rPr lang="en-US" sz="4800" dirty="0" err="1" smtClean="0">
                <a:solidFill>
                  <a:srgbClr val="A2D5D5"/>
                </a:solidFill>
                <a:latin typeface="Cambria"/>
                <a:cs typeface="Cambria"/>
              </a:rPr>
              <a:t>MEng</a:t>
            </a:r>
            <a:r>
              <a:rPr lang="en-US" sz="4800" dirty="0" smtClean="0">
                <a:solidFill>
                  <a:srgbClr val="A2D5D5"/>
                </a:solidFill>
                <a:latin typeface="Cambria"/>
                <a:cs typeface="Cambria"/>
              </a:rPr>
              <a:t> Programs</a:t>
            </a:r>
            <a:endParaRPr lang="en-US" sz="4800" dirty="0">
              <a:solidFill>
                <a:srgbClr val="A2D5D5"/>
              </a:solidFill>
              <a:latin typeface="Cambria"/>
              <a:cs typeface="Cambri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5840" y="1065304"/>
            <a:ext cx="368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Aerospace Engineering</a:t>
            </a:r>
            <a:endParaRPr lang="en-US" sz="1600" dirty="0">
              <a:solidFill>
                <a:srgbClr val="A2D5D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5840" y="1526752"/>
            <a:ext cx="437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Chemical Engineering</a:t>
            </a:r>
            <a:endParaRPr lang="en-US" sz="1600" dirty="0">
              <a:solidFill>
                <a:srgbClr val="A2D5D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5840" y="19882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Civil Engineering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05840" y="2449648"/>
            <a:ext cx="4328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Computer Science and Engineering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5840" y="2911096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Electrical Engineering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05840" y="3372544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Engineering Design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5840" y="3833992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Engineering Mechanics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5840" y="475688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Industrial Engineering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09385" y="5252720"/>
            <a:ext cx="8025015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09384" y="5348068"/>
            <a:ext cx="80250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A2D5D5"/>
                </a:solidFill>
              </a:rPr>
              <a:t>Coming Soon:  </a:t>
            </a:r>
            <a:r>
              <a:rPr lang="en-US" sz="1600" dirty="0" smtClean="0">
                <a:solidFill>
                  <a:schemeClr val="bg1"/>
                </a:solidFill>
              </a:rPr>
              <a:t>Acoustics, Leadership and </a:t>
            </a:r>
            <a:r>
              <a:rPr lang="en-US" sz="1600" dirty="0" err="1" smtClean="0">
                <a:solidFill>
                  <a:schemeClr val="bg1"/>
                </a:solidFill>
              </a:rPr>
              <a:t>Intrapreneurship</a:t>
            </a:r>
            <a:r>
              <a:rPr lang="en-US" sz="1600" dirty="0" smtClean="0">
                <a:solidFill>
                  <a:schemeClr val="bg1"/>
                </a:solidFill>
              </a:rPr>
              <a:t>, Engineering at the Nano-scale, Facilities Engineering and Management, Biomedical Engineering, Structural Integrity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52761" y="2377676"/>
            <a:ext cx="3535680" cy="1074263"/>
            <a:chOff x="5011015" y="1975886"/>
            <a:chExt cx="3535680" cy="1074263"/>
          </a:xfrm>
        </p:grpSpPr>
        <p:sp>
          <p:nvSpPr>
            <p:cNvPr id="6" name="Rectangle 5"/>
            <p:cNvSpPr/>
            <p:nvPr/>
          </p:nvSpPr>
          <p:spPr>
            <a:xfrm rot="669905">
              <a:off x="5011015" y="1975886"/>
              <a:ext cx="3535679" cy="1074263"/>
            </a:xfrm>
            <a:prstGeom prst="rect">
              <a:avLst/>
            </a:prstGeom>
            <a:solidFill>
              <a:srgbClr val="3B3838">
                <a:alpha val="67000"/>
              </a:srgbClr>
            </a:solidFill>
            <a:ln w="38100" cmpd="dbl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itle 1"/>
            <p:cNvSpPr txBox="1">
              <a:spLocks/>
            </p:cNvSpPr>
            <p:nvPr/>
          </p:nvSpPr>
          <p:spPr>
            <a:xfrm rot="669905">
              <a:off x="5011015" y="1996027"/>
              <a:ext cx="3535680" cy="94727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101576"/>
                  </a:solidFill>
                  <a:latin typeface="+mj-lt"/>
                  <a:ea typeface="+mj-ea"/>
                  <a:cs typeface="Arial Rounded MT Bold"/>
                </a:defRPr>
              </a:lvl1pPr>
            </a:lstStyle>
            <a:p>
              <a:pPr algn="ctr"/>
              <a:r>
                <a:rPr lang="en-US" sz="4800" dirty="0" smtClean="0">
                  <a:solidFill>
                    <a:schemeClr val="accent6"/>
                  </a:solidFill>
                  <a:latin typeface="Cambria"/>
                  <a:cs typeface="Cambria"/>
                </a:rPr>
                <a:t>APPROVED</a:t>
              </a:r>
              <a:endParaRPr lang="en-US" sz="4800" dirty="0">
                <a:solidFill>
                  <a:schemeClr val="accent6"/>
                </a:solidFill>
                <a:latin typeface="Cambria"/>
                <a:cs typeface="Cambria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05840" y="4295440"/>
            <a:ext cx="2986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Environmental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00687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7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9144000" cy="623824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 rot="16200000">
            <a:off x="-2752845" y="2883565"/>
            <a:ext cx="6452960" cy="947270"/>
          </a:xfrm>
        </p:spPr>
        <p:txBody>
          <a:bodyPr/>
          <a:lstStyle/>
          <a:p>
            <a:pPr algn="r"/>
            <a:r>
              <a:rPr lang="en-US" sz="4800" dirty="0" smtClean="0">
                <a:solidFill>
                  <a:schemeClr val="bg2">
                    <a:lumMod val="10000"/>
                  </a:schemeClr>
                </a:solidFill>
                <a:latin typeface="Cambria"/>
                <a:cs typeface="Cambria"/>
              </a:rPr>
              <a:t>Masters Comparison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Cambria"/>
              <a:cs typeface="Cambria"/>
            </a:endParaRPr>
          </a:p>
        </p:txBody>
      </p:sp>
      <p:pic>
        <p:nvPicPr>
          <p:cNvPr id="2" name="Picture 1" descr="500px-Northwestern_University_Wordmark_sv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240" y="4143825"/>
            <a:ext cx="2062480" cy="416621"/>
          </a:xfrm>
          <a:prstGeom prst="rect">
            <a:avLst/>
          </a:prstGeom>
        </p:spPr>
      </p:pic>
      <p:pic>
        <p:nvPicPr>
          <p:cNvPr id="4" name="Picture 3" descr="stanford-04a2b15fa2fe07652b5922b53e3c007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240" y="1827353"/>
            <a:ext cx="1294130" cy="574391"/>
          </a:xfrm>
          <a:prstGeom prst="rect">
            <a:avLst/>
          </a:prstGeom>
        </p:spPr>
      </p:pic>
      <p:pic>
        <p:nvPicPr>
          <p:cNvPr id="5" name="Picture 4" descr="University_of_Iowa_logo.svg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240" y="2952110"/>
            <a:ext cx="1330960" cy="759063"/>
          </a:xfrm>
          <a:prstGeom prst="rect">
            <a:avLst/>
          </a:prstGeom>
        </p:spPr>
      </p:pic>
      <p:pic>
        <p:nvPicPr>
          <p:cNvPr id="6" name="Picture 5" descr="UofMichigan_logo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240" y="871674"/>
            <a:ext cx="2353679" cy="34926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008799" y="222159"/>
            <a:ext cx="0" cy="5845168"/>
          </a:xfrm>
          <a:prstGeom prst="line">
            <a:avLst/>
          </a:prstGeom>
          <a:ln w="12700" cmpd="sng">
            <a:solidFill>
              <a:srgbClr val="3B383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258880" y="1725290"/>
            <a:ext cx="7301599" cy="0"/>
          </a:xfrm>
          <a:prstGeom prst="line">
            <a:avLst/>
          </a:prstGeom>
          <a:ln w="12700" cmpd="sng">
            <a:solidFill>
              <a:srgbClr val="3B383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258880" y="2842890"/>
            <a:ext cx="7301599" cy="0"/>
          </a:xfrm>
          <a:prstGeom prst="line">
            <a:avLst/>
          </a:prstGeom>
          <a:ln w="12700" cmpd="sng">
            <a:solidFill>
              <a:srgbClr val="3B383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258880" y="3950330"/>
            <a:ext cx="7301599" cy="0"/>
          </a:xfrm>
          <a:prstGeom prst="line">
            <a:avLst/>
          </a:prstGeom>
          <a:ln w="12700" cmpd="sng">
            <a:solidFill>
              <a:srgbClr val="3B383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258880" y="5020847"/>
            <a:ext cx="7301599" cy="0"/>
          </a:xfrm>
          <a:prstGeom prst="line">
            <a:avLst/>
          </a:prstGeom>
          <a:ln w="12700" cmpd="sng">
            <a:solidFill>
              <a:srgbClr val="3B383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psu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240" y="5129475"/>
            <a:ext cx="1847850" cy="739140"/>
          </a:xfrm>
          <a:prstGeom prst="rect">
            <a:avLst/>
          </a:prstGeom>
        </p:spPr>
      </p:pic>
      <p:cxnSp>
        <p:nvCxnSpPr>
          <p:cNvPr id="48" name="Straight Connector 47"/>
          <p:cNvCxnSpPr/>
          <p:nvPr/>
        </p:nvCxnSpPr>
        <p:spPr>
          <a:xfrm>
            <a:off x="5532799" y="222159"/>
            <a:ext cx="0" cy="5845168"/>
          </a:xfrm>
          <a:prstGeom prst="line">
            <a:avLst/>
          </a:prstGeom>
          <a:ln w="12700" cmpd="sng">
            <a:solidFill>
              <a:srgbClr val="3B383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066959" y="222159"/>
            <a:ext cx="0" cy="5845168"/>
          </a:xfrm>
          <a:prstGeom prst="line">
            <a:avLst/>
          </a:prstGeom>
          <a:ln w="12700" cmpd="sng">
            <a:solidFill>
              <a:srgbClr val="3B383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550319" y="222159"/>
            <a:ext cx="0" cy="5845168"/>
          </a:xfrm>
          <a:prstGeom prst="line">
            <a:avLst/>
          </a:prstGeom>
          <a:ln w="12700" cmpd="sng">
            <a:solidFill>
              <a:srgbClr val="3B383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1258880" y="699130"/>
            <a:ext cx="7301599" cy="0"/>
          </a:xfrm>
          <a:prstGeom prst="line">
            <a:avLst/>
          </a:prstGeom>
          <a:ln w="12700" cmpd="sng">
            <a:solidFill>
              <a:srgbClr val="3B383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258880" y="6067327"/>
            <a:ext cx="7301599" cy="0"/>
          </a:xfrm>
          <a:prstGeom prst="line">
            <a:avLst/>
          </a:prstGeom>
          <a:ln w="12700" cmpd="sng">
            <a:solidFill>
              <a:srgbClr val="3B383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258880" y="222159"/>
            <a:ext cx="0" cy="5845168"/>
          </a:xfrm>
          <a:prstGeom prst="line">
            <a:avLst/>
          </a:prstGeom>
          <a:ln w="12700" cmpd="sng">
            <a:solidFill>
              <a:srgbClr val="3B383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258880" y="222159"/>
            <a:ext cx="7291439" cy="476971"/>
          </a:xfrm>
          <a:prstGeom prst="rect">
            <a:avLst/>
          </a:prstGeom>
          <a:solidFill>
            <a:srgbClr val="3B3838"/>
          </a:solidFill>
          <a:ln>
            <a:solidFill>
              <a:srgbClr val="3B38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1341120" y="232810"/>
            <a:ext cx="2545759" cy="433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01576"/>
                </a:solidFill>
                <a:latin typeface="+mj-lt"/>
                <a:ea typeface="+mj-ea"/>
                <a:cs typeface="Arial Rounded MT Bold"/>
              </a:defRPr>
            </a:lvl1pPr>
          </a:lstStyle>
          <a:p>
            <a:r>
              <a:rPr lang="en-US" sz="1400" dirty="0" smtClean="0">
                <a:solidFill>
                  <a:srgbClr val="FFFFFF"/>
                </a:solidFill>
                <a:cs typeface="Cambria"/>
              </a:rPr>
              <a:t>Big Ten+ Engineering College</a:t>
            </a:r>
            <a:endParaRPr lang="en-US" sz="1400" dirty="0">
              <a:solidFill>
                <a:srgbClr val="FFFFFF"/>
              </a:solidFill>
              <a:cs typeface="Cambria"/>
            </a:endParaRP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008800" y="232810"/>
            <a:ext cx="1524000" cy="433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01576"/>
                </a:solidFill>
                <a:latin typeface="+mj-lt"/>
                <a:ea typeface="+mj-ea"/>
                <a:cs typeface="Arial Rounded MT Bold"/>
              </a:defRPr>
            </a:lvl1pPr>
          </a:lstStyle>
          <a:p>
            <a:pPr algn="ctr"/>
            <a:r>
              <a:rPr lang="en-US" sz="1400" dirty="0" smtClean="0">
                <a:solidFill>
                  <a:schemeClr val="bg1"/>
                </a:solidFill>
                <a:cs typeface="Cambria"/>
              </a:rPr>
              <a:t>MS One Year</a:t>
            </a:r>
            <a:endParaRPr lang="en-US" sz="1400" dirty="0">
              <a:solidFill>
                <a:schemeClr val="bg1"/>
              </a:solidFill>
              <a:cs typeface="Cambria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5532799" y="232810"/>
            <a:ext cx="1524000" cy="433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01576"/>
                </a:solidFill>
                <a:latin typeface="+mj-lt"/>
                <a:ea typeface="+mj-ea"/>
                <a:cs typeface="Arial Rounded MT Bold"/>
              </a:defRPr>
            </a:lvl1pPr>
          </a:lstStyle>
          <a:p>
            <a:pPr algn="ctr"/>
            <a:r>
              <a:rPr lang="en-US" sz="1400" dirty="0" smtClean="0">
                <a:solidFill>
                  <a:schemeClr val="bg1"/>
                </a:solidFill>
                <a:cs typeface="Cambria"/>
              </a:rPr>
              <a:t>MS No Research</a:t>
            </a:r>
            <a:endParaRPr lang="en-US" sz="1400" dirty="0">
              <a:solidFill>
                <a:schemeClr val="bg1"/>
              </a:solidFill>
              <a:cs typeface="Cambria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7066959" y="232810"/>
            <a:ext cx="1483360" cy="433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01576"/>
                </a:solidFill>
                <a:latin typeface="+mj-lt"/>
                <a:ea typeface="+mj-ea"/>
                <a:cs typeface="Arial Rounded MT Bold"/>
              </a:defRPr>
            </a:lvl1pPr>
          </a:lstStyle>
          <a:p>
            <a:pPr algn="ctr"/>
            <a:r>
              <a:rPr lang="en-US" sz="1400" dirty="0" err="1" smtClean="0">
                <a:solidFill>
                  <a:schemeClr val="bg1"/>
                </a:solidFill>
                <a:cs typeface="Cambria"/>
              </a:rPr>
              <a:t>MEng</a:t>
            </a:r>
            <a:endParaRPr lang="en-US" sz="1400" dirty="0">
              <a:solidFill>
                <a:schemeClr val="bg1"/>
              </a:solidFill>
              <a:cs typeface="Cambria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3165519" y="1343222"/>
            <a:ext cx="828798" cy="433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01576"/>
                </a:solidFill>
                <a:latin typeface="+mj-lt"/>
                <a:ea typeface="+mj-ea"/>
                <a:cs typeface="Arial Rounded MT Bold"/>
              </a:defRPr>
            </a:lvl1pPr>
          </a:lstStyle>
          <a:p>
            <a:pPr algn="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cs typeface="Cambria"/>
              </a:rPr>
              <a:t>#9 / 3.7</a:t>
            </a:r>
            <a:endParaRPr lang="en-US" sz="1400" dirty="0">
              <a:solidFill>
                <a:schemeClr val="bg1">
                  <a:lumMod val="50000"/>
                </a:schemeClr>
              </a:solidFill>
              <a:cs typeface="Cambria"/>
            </a:endParaRPr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3165519" y="2469017"/>
            <a:ext cx="828798" cy="433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01576"/>
                </a:solidFill>
                <a:latin typeface="+mj-lt"/>
                <a:ea typeface="+mj-ea"/>
                <a:cs typeface="Arial Rounded MT Bold"/>
              </a:defRPr>
            </a:lvl1pPr>
          </a:lstStyle>
          <a:p>
            <a:pPr algn="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cs typeface="Cambria"/>
              </a:rPr>
              <a:t>#2 / 6.8</a:t>
            </a:r>
            <a:endParaRPr lang="en-US" sz="1400" dirty="0">
              <a:solidFill>
                <a:schemeClr val="bg1">
                  <a:lumMod val="50000"/>
                </a:schemeClr>
              </a:solidFill>
              <a:cs typeface="Cambria"/>
            </a:endParaRP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3165519" y="4650531"/>
            <a:ext cx="828798" cy="433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01576"/>
                </a:solidFill>
                <a:latin typeface="+mj-lt"/>
                <a:ea typeface="+mj-ea"/>
                <a:cs typeface="Arial Rounded MT Bold"/>
              </a:defRPr>
            </a:lvl1pPr>
          </a:lstStyle>
          <a:p>
            <a:pPr algn="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cs typeface="Cambria"/>
              </a:rPr>
              <a:t>#20 / 3.0</a:t>
            </a:r>
            <a:endParaRPr lang="en-US" sz="1400" dirty="0">
              <a:solidFill>
                <a:schemeClr val="bg1">
                  <a:lumMod val="50000"/>
                </a:schemeClr>
              </a:solidFill>
              <a:cs typeface="Cambria"/>
            </a:endParaRPr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3165519" y="5652869"/>
            <a:ext cx="828798" cy="433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01576"/>
                </a:solidFill>
                <a:latin typeface="+mj-lt"/>
                <a:ea typeface="+mj-ea"/>
                <a:cs typeface="Arial Rounded MT Bold"/>
              </a:defRPr>
            </a:lvl1pPr>
          </a:lstStyle>
          <a:p>
            <a:pPr algn="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cs typeface="Cambria"/>
              </a:rPr>
              <a:t>#25 / 1.5</a:t>
            </a:r>
            <a:endParaRPr lang="en-US" sz="1400" dirty="0">
              <a:solidFill>
                <a:schemeClr val="bg1">
                  <a:lumMod val="50000"/>
                </a:schemeClr>
              </a:solidFill>
              <a:cs typeface="Cambria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008800" y="699130"/>
            <a:ext cx="1523999" cy="1026160"/>
            <a:chOff x="4318001" y="688970"/>
            <a:chExt cx="1523999" cy="1026160"/>
          </a:xfrm>
        </p:grpSpPr>
        <p:sp>
          <p:nvSpPr>
            <p:cNvPr id="20" name="Rectangle 19"/>
            <p:cNvSpPr/>
            <p:nvPr/>
          </p:nvSpPr>
          <p:spPr>
            <a:xfrm>
              <a:off x="4318001" y="688970"/>
              <a:ext cx="1523999" cy="1026160"/>
            </a:xfrm>
            <a:prstGeom prst="rect">
              <a:avLst/>
            </a:prstGeom>
            <a:solidFill>
              <a:srgbClr val="22436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68520" y="1036276"/>
              <a:ext cx="8331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YES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008799" y="2842890"/>
            <a:ext cx="1524000" cy="1107440"/>
            <a:chOff x="4328160" y="672699"/>
            <a:chExt cx="1524000" cy="1107440"/>
          </a:xfrm>
        </p:grpSpPr>
        <p:sp>
          <p:nvSpPr>
            <p:cNvPr id="74" name="Rectangle 73"/>
            <p:cNvSpPr/>
            <p:nvPr/>
          </p:nvSpPr>
          <p:spPr>
            <a:xfrm>
              <a:off x="4328160" y="672699"/>
              <a:ext cx="1524000" cy="1107440"/>
            </a:xfrm>
            <a:prstGeom prst="rect">
              <a:avLst/>
            </a:prstGeom>
            <a:solidFill>
              <a:srgbClr val="22436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668520" y="1036276"/>
              <a:ext cx="833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YES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008800" y="5020847"/>
            <a:ext cx="1523998" cy="1046480"/>
            <a:chOff x="4307841" y="693214"/>
            <a:chExt cx="1523998" cy="1046480"/>
          </a:xfrm>
        </p:grpSpPr>
        <p:sp>
          <p:nvSpPr>
            <p:cNvPr id="77" name="Rectangle 76"/>
            <p:cNvSpPr/>
            <p:nvPr/>
          </p:nvSpPr>
          <p:spPr>
            <a:xfrm>
              <a:off x="4307841" y="693214"/>
              <a:ext cx="1523998" cy="1046480"/>
            </a:xfrm>
            <a:prstGeom prst="rect">
              <a:avLst/>
            </a:prstGeom>
            <a:solidFill>
              <a:srgbClr val="22436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668520" y="1036276"/>
              <a:ext cx="833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YES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056799" y="699130"/>
            <a:ext cx="1493520" cy="1026160"/>
            <a:chOff x="4348480" y="709290"/>
            <a:chExt cx="1493520" cy="1026160"/>
          </a:xfrm>
        </p:grpSpPr>
        <p:sp>
          <p:nvSpPr>
            <p:cNvPr id="80" name="Rectangle 79"/>
            <p:cNvSpPr/>
            <p:nvPr/>
          </p:nvSpPr>
          <p:spPr>
            <a:xfrm>
              <a:off x="4348480" y="709290"/>
              <a:ext cx="1493520" cy="1026160"/>
            </a:xfrm>
            <a:prstGeom prst="rect">
              <a:avLst/>
            </a:prstGeom>
            <a:solidFill>
              <a:srgbClr val="22436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668520" y="1036276"/>
              <a:ext cx="833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YES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7056799" y="5020846"/>
            <a:ext cx="1493520" cy="1046481"/>
            <a:chOff x="4338320" y="693213"/>
            <a:chExt cx="1493520" cy="1046481"/>
          </a:xfrm>
        </p:grpSpPr>
        <p:sp>
          <p:nvSpPr>
            <p:cNvPr id="83" name="Rectangle 82"/>
            <p:cNvSpPr/>
            <p:nvPr/>
          </p:nvSpPr>
          <p:spPr>
            <a:xfrm>
              <a:off x="4338320" y="693213"/>
              <a:ext cx="1493520" cy="1046481"/>
            </a:xfrm>
            <a:prstGeom prst="rect">
              <a:avLst/>
            </a:prstGeom>
            <a:solidFill>
              <a:srgbClr val="22436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668520" y="1036276"/>
              <a:ext cx="833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YES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532798" y="699130"/>
            <a:ext cx="1524001" cy="1026160"/>
            <a:chOff x="4323079" y="709290"/>
            <a:chExt cx="1524001" cy="1026160"/>
          </a:xfrm>
        </p:grpSpPr>
        <p:sp>
          <p:nvSpPr>
            <p:cNvPr id="86" name="Rectangle 85"/>
            <p:cNvSpPr/>
            <p:nvPr/>
          </p:nvSpPr>
          <p:spPr>
            <a:xfrm>
              <a:off x="4323079" y="709290"/>
              <a:ext cx="1524001" cy="1026160"/>
            </a:xfrm>
            <a:prstGeom prst="rect">
              <a:avLst/>
            </a:prstGeom>
            <a:solidFill>
              <a:srgbClr val="22436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668520" y="1036276"/>
              <a:ext cx="833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YES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532798" y="2842890"/>
            <a:ext cx="1534161" cy="1107440"/>
            <a:chOff x="4302759" y="672699"/>
            <a:chExt cx="1534161" cy="1107440"/>
          </a:xfrm>
        </p:grpSpPr>
        <p:sp>
          <p:nvSpPr>
            <p:cNvPr id="89" name="Rectangle 88"/>
            <p:cNvSpPr/>
            <p:nvPr/>
          </p:nvSpPr>
          <p:spPr>
            <a:xfrm>
              <a:off x="4302759" y="672699"/>
              <a:ext cx="1534161" cy="1107440"/>
            </a:xfrm>
            <a:prstGeom prst="rect">
              <a:avLst/>
            </a:prstGeom>
            <a:solidFill>
              <a:srgbClr val="22436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668520" y="1036276"/>
              <a:ext cx="833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YES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5532800" y="5020847"/>
            <a:ext cx="1523999" cy="1046480"/>
            <a:chOff x="4323081" y="693214"/>
            <a:chExt cx="1523999" cy="1046480"/>
          </a:xfrm>
        </p:grpSpPr>
        <p:sp>
          <p:nvSpPr>
            <p:cNvPr id="92" name="Rectangle 91"/>
            <p:cNvSpPr/>
            <p:nvPr/>
          </p:nvSpPr>
          <p:spPr>
            <a:xfrm>
              <a:off x="4323081" y="693214"/>
              <a:ext cx="1523999" cy="1046480"/>
            </a:xfrm>
            <a:prstGeom prst="rect">
              <a:avLst/>
            </a:prstGeom>
            <a:solidFill>
              <a:srgbClr val="22436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668520" y="1036276"/>
              <a:ext cx="833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YES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5532798" y="1725290"/>
            <a:ext cx="1534161" cy="1117600"/>
            <a:chOff x="4323079" y="658490"/>
            <a:chExt cx="1534161" cy="1117600"/>
          </a:xfrm>
        </p:grpSpPr>
        <p:sp>
          <p:nvSpPr>
            <p:cNvPr id="95" name="Rectangle 94"/>
            <p:cNvSpPr/>
            <p:nvPr/>
          </p:nvSpPr>
          <p:spPr>
            <a:xfrm>
              <a:off x="4323079" y="658490"/>
              <a:ext cx="1534161" cy="1117600"/>
            </a:xfrm>
            <a:prstGeom prst="rect">
              <a:avLst/>
            </a:prstGeom>
            <a:solidFill>
              <a:srgbClr val="22436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668520" y="1036276"/>
              <a:ext cx="833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YES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5532800" y="3950329"/>
            <a:ext cx="1534159" cy="1070517"/>
            <a:chOff x="4323081" y="681945"/>
            <a:chExt cx="1534159" cy="1070517"/>
          </a:xfrm>
        </p:grpSpPr>
        <p:sp>
          <p:nvSpPr>
            <p:cNvPr id="98" name="Rectangle 97"/>
            <p:cNvSpPr/>
            <p:nvPr/>
          </p:nvSpPr>
          <p:spPr>
            <a:xfrm>
              <a:off x="4323081" y="681945"/>
              <a:ext cx="1534159" cy="1070517"/>
            </a:xfrm>
            <a:prstGeom prst="rect">
              <a:avLst/>
            </a:prstGeom>
            <a:solidFill>
              <a:srgbClr val="22436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668520" y="1036276"/>
              <a:ext cx="833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YES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59" name="Straight Connector 58"/>
          <p:cNvCxnSpPr/>
          <p:nvPr/>
        </p:nvCxnSpPr>
        <p:spPr>
          <a:xfrm>
            <a:off x="5532800" y="699130"/>
            <a:ext cx="0" cy="5368197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6959" y="699130"/>
            <a:ext cx="1" cy="5368197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5532799" y="1725290"/>
            <a:ext cx="1534160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5532800" y="2842890"/>
            <a:ext cx="1534160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5532800" y="3928099"/>
            <a:ext cx="1534160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5532800" y="4998616"/>
            <a:ext cx="1534160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itle 1"/>
          <p:cNvSpPr txBox="1">
            <a:spLocks/>
          </p:cNvSpPr>
          <p:nvPr/>
        </p:nvSpPr>
        <p:spPr>
          <a:xfrm>
            <a:off x="3165519" y="3494454"/>
            <a:ext cx="828798" cy="433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01576"/>
                </a:solidFill>
                <a:latin typeface="+mj-lt"/>
                <a:ea typeface="+mj-ea"/>
                <a:cs typeface="Arial Rounded MT Bold"/>
              </a:defRPr>
            </a:lvl1pPr>
          </a:lstStyle>
          <a:p>
            <a:pPr algn="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cs typeface="Cambria"/>
              </a:rPr>
              <a:t>#62 / 1.1</a:t>
            </a:r>
            <a:endParaRPr lang="en-US" sz="1400" dirty="0">
              <a:solidFill>
                <a:schemeClr val="bg1">
                  <a:lumMod val="50000"/>
                </a:schemeClr>
              </a:solidFill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27105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v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833123"/>
            <a:ext cx="4307840" cy="5006842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925478"/>
            <a:ext cx="4216572" cy="4822132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1574" y="1240476"/>
            <a:ext cx="3238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A2D5D5"/>
                </a:solidFill>
                <a:latin typeface="Cambria"/>
                <a:cs typeface="Cambria"/>
              </a:rPr>
              <a:t>CONTENTS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1575" y="1850776"/>
            <a:ext cx="4123305" cy="36830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960"/>
              </a:lnSpc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- Initiatives</a:t>
            </a:r>
          </a:p>
          <a:p>
            <a:pPr>
              <a:lnSpc>
                <a:spcPts val="196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- Administration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ts val="196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smtClean="0">
                <a:solidFill>
                  <a:schemeClr val="bg1"/>
                </a:solidFill>
              </a:rPr>
              <a:t>Communications</a:t>
            </a:r>
          </a:p>
          <a:p>
            <a:pPr>
              <a:lnSpc>
                <a:spcPts val="196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- Strategic </a:t>
            </a:r>
            <a:r>
              <a:rPr lang="en-US" dirty="0" smtClean="0">
                <a:solidFill>
                  <a:schemeClr val="bg1"/>
                </a:solidFill>
              </a:rPr>
              <a:t>Goals</a:t>
            </a:r>
          </a:p>
          <a:p>
            <a:pPr>
              <a:lnSpc>
                <a:spcPts val="196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- Implementation </a:t>
            </a:r>
            <a:r>
              <a:rPr lang="en-US" dirty="0" smtClean="0">
                <a:solidFill>
                  <a:schemeClr val="bg1"/>
                </a:solidFill>
              </a:rPr>
              <a:t>Plan</a:t>
            </a:r>
          </a:p>
          <a:p>
            <a:pPr>
              <a:lnSpc>
                <a:spcPts val="196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- Development </a:t>
            </a:r>
            <a:r>
              <a:rPr lang="en-US" dirty="0" smtClean="0">
                <a:solidFill>
                  <a:schemeClr val="bg1"/>
                </a:solidFill>
              </a:rPr>
              <a:t>Thrusts</a:t>
            </a:r>
          </a:p>
          <a:p>
            <a:pPr>
              <a:lnSpc>
                <a:spcPts val="196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- Diversity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ts val="196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smtClean="0">
                <a:solidFill>
                  <a:schemeClr val="bg1"/>
                </a:solidFill>
              </a:rPr>
              <a:t>Five-year Plan</a:t>
            </a:r>
          </a:p>
          <a:p>
            <a:pPr>
              <a:lnSpc>
                <a:spcPts val="196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- MS</a:t>
            </a:r>
            <a:r>
              <a:rPr lang="en-US" dirty="0" smtClean="0">
                <a:solidFill>
                  <a:schemeClr val="bg1"/>
                </a:solidFill>
              </a:rPr>
              <a:t>/MEng Programs</a:t>
            </a:r>
          </a:p>
          <a:p>
            <a:pPr>
              <a:lnSpc>
                <a:spcPts val="196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- Highlights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ts val="1960"/>
              </a:lnSpc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82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unk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145"/>
            <a:ext cx="9144000" cy="62544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75280" y="274320"/>
            <a:ext cx="5943600" cy="5567680"/>
          </a:xfrm>
          <a:prstGeom prst="rect">
            <a:avLst/>
          </a:prstGeom>
          <a:solidFill>
            <a:srgbClr val="3B3838">
              <a:alpha val="8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75280" y="2473602"/>
            <a:ext cx="5943600" cy="307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600"/>
              </a:spcAft>
            </a:pPr>
            <a:r>
              <a:rPr lang="en-US" sz="2800" dirty="0" err="1">
                <a:solidFill>
                  <a:schemeClr val="bg1"/>
                </a:solidFill>
                <a:latin typeface="Cambria"/>
                <a:cs typeface="Cambria"/>
              </a:rPr>
              <a:t>ChemE</a:t>
            </a:r>
            <a:r>
              <a:rPr lang="en-US" sz="2800" dirty="0">
                <a:solidFill>
                  <a:schemeClr val="bg1"/>
                </a:solidFill>
                <a:latin typeface="Cambria"/>
                <a:cs typeface="Cambria"/>
              </a:rPr>
              <a:t>/Bio building</a:t>
            </a:r>
          </a:p>
          <a:p>
            <a:pPr algn="ctr">
              <a:spcAft>
                <a:spcPts val="6600"/>
              </a:spcAft>
            </a:pPr>
            <a: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  <a:t>School of EECS</a:t>
            </a:r>
            <a:endParaRPr lang="en-US" sz="2800" dirty="0">
              <a:solidFill>
                <a:schemeClr val="bg1"/>
              </a:solidFill>
              <a:latin typeface="Cambria"/>
              <a:cs typeface="Cambria"/>
            </a:endParaRPr>
          </a:p>
          <a:p>
            <a:pPr algn="ctr">
              <a:spcAft>
                <a:spcPts val="6600"/>
              </a:spcAft>
            </a:pPr>
            <a:r>
              <a:rPr lang="en-US" sz="2800" dirty="0">
                <a:solidFill>
                  <a:schemeClr val="bg1"/>
                </a:solidFill>
                <a:latin typeface="Cambria"/>
                <a:cs typeface="Cambria"/>
              </a:rPr>
              <a:t>20% expansion of the faculty</a:t>
            </a:r>
          </a:p>
        </p:txBody>
      </p:sp>
      <p:pic>
        <p:nvPicPr>
          <p:cNvPr id="10" name="Picture 9" descr="CHE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340" y="4475599"/>
            <a:ext cx="665480" cy="665480"/>
          </a:xfrm>
          <a:prstGeom prst="rect">
            <a:avLst/>
          </a:prstGeom>
        </p:spPr>
      </p:pic>
      <p:pic>
        <p:nvPicPr>
          <p:cNvPr id="12" name="Picture 11" descr="CHE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340" y="3187819"/>
            <a:ext cx="665480" cy="665480"/>
          </a:xfrm>
          <a:prstGeom prst="rect">
            <a:avLst/>
          </a:prstGeom>
        </p:spPr>
      </p:pic>
      <p:pic>
        <p:nvPicPr>
          <p:cNvPr id="13" name="Picture 12" descr="CHE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340" y="1897499"/>
            <a:ext cx="665480" cy="66548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875281" y="604490"/>
            <a:ext cx="5841999" cy="947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"/>
                <a:cs typeface="Cambria"/>
              </a:rPr>
              <a:t>The Highlights</a:t>
            </a:r>
            <a:endParaRPr lang="en-US" sz="60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7769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6245350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7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2700" y="544256"/>
            <a:ext cx="14276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0" spc="-500" dirty="0" smtClean="0">
                <a:solidFill>
                  <a:schemeClr val="bg1">
                    <a:alpha val="70000"/>
                  </a:schemeClr>
                </a:solidFill>
                <a:latin typeface="Cambria"/>
                <a:cs typeface="Cambria"/>
              </a:rPr>
              <a:t>8</a:t>
            </a:r>
            <a:endParaRPr lang="en-US" sz="10000" spc="-500" dirty="0">
              <a:solidFill>
                <a:schemeClr val="bg1">
                  <a:alpha val="7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72712" y="1110240"/>
            <a:ext cx="49479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Successful initiatives</a:t>
            </a:r>
          </a:p>
        </p:txBody>
      </p:sp>
      <p:pic>
        <p:nvPicPr>
          <p:cNvPr id="21" name="Picture 20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603" y="5293360"/>
            <a:ext cx="790417" cy="790417"/>
          </a:xfrm>
          <a:prstGeom prst="rect">
            <a:avLst/>
          </a:prstGeom>
        </p:spPr>
      </p:pic>
      <p:pic>
        <p:nvPicPr>
          <p:cNvPr id="22" name="Picture 21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186" y="5293360"/>
            <a:ext cx="790417" cy="790417"/>
          </a:xfrm>
          <a:prstGeom prst="rect">
            <a:avLst/>
          </a:prstGeom>
        </p:spPr>
      </p:pic>
      <p:pic>
        <p:nvPicPr>
          <p:cNvPr id="23" name="Picture 22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769" y="5293360"/>
            <a:ext cx="790417" cy="790417"/>
          </a:xfrm>
          <a:prstGeom prst="rect">
            <a:avLst/>
          </a:prstGeom>
        </p:spPr>
      </p:pic>
      <p:pic>
        <p:nvPicPr>
          <p:cNvPr id="24" name="Picture 23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2" y="5293360"/>
            <a:ext cx="790417" cy="790417"/>
          </a:xfrm>
          <a:prstGeom prst="rect">
            <a:avLst/>
          </a:prstGeom>
        </p:spPr>
      </p:pic>
      <p:pic>
        <p:nvPicPr>
          <p:cNvPr id="25" name="Picture 24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643" y="5293360"/>
            <a:ext cx="790417" cy="790417"/>
          </a:xfrm>
          <a:prstGeom prst="rect">
            <a:avLst/>
          </a:prstGeom>
        </p:spPr>
      </p:pic>
      <p:pic>
        <p:nvPicPr>
          <p:cNvPr id="26" name="Picture 25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226" y="5293360"/>
            <a:ext cx="790417" cy="790417"/>
          </a:xfrm>
          <a:prstGeom prst="rect">
            <a:avLst/>
          </a:prstGeom>
        </p:spPr>
      </p:pic>
      <p:pic>
        <p:nvPicPr>
          <p:cNvPr id="27" name="Picture 26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809" y="5293360"/>
            <a:ext cx="790417" cy="790417"/>
          </a:xfrm>
          <a:prstGeom prst="rect">
            <a:avLst/>
          </a:prstGeom>
        </p:spPr>
      </p:pic>
      <p:pic>
        <p:nvPicPr>
          <p:cNvPr id="28" name="Picture 27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392" y="5293360"/>
            <a:ext cx="790417" cy="79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5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6245350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7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14960" y="544256"/>
            <a:ext cx="2875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0" spc="-500" dirty="0" smtClean="0">
                <a:solidFill>
                  <a:schemeClr val="bg1">
                    <a:alpha val="70000"/>
                  </a:schemeClr>
                </a:solidFill>
                <a:latin typeface="Cambria"/>
                <a:cs typeface="Cambria"/>
              </a:rPr>
              <a:t>14</a:t>
            </a:r>
            <a:endParaRPr lang="en-US" sz="10000" spc="-500" dirty="0">
              <a:solidFill>
                <a:schemeClr val="bg1">
                  <a:alpha val="7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72712" y="1110240"/>
            <a:ext cx="49479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MS/</a:t>
            </a:r>
            <a:r>
              <a:rPr lang="en-US" sz="3200" dirty="0" err="1" smtClean="0">
                <a:solidFill>
                  <a:schemeClr val="bg1"/>
                </a:solidFill>
              </a:rPr>
              <a:t>MEng</a:t>
            </a:r>
            <a:r>
              <a:rPr lang="en-US" sz="3200" dirty="0" smtClean="0">
                <a:solidFill>
                  <a:schemeClr val="bg1"/>
                </a:solidFill>
              </a:rPr>
              <a:t> courses</a:t>
            </a:r>
          </a:p>
        </p:txBody>
      </p:sp>
      <p:pic>
        <p:nvPicPr>
          <p:cNvPr id="33" name="Picture 32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603" y="5293360"/>
            <a:ext cx="790417" cy="790417"/>
          </a:xfrm>
          <a:prstGeom prst="rect">
            <a:avLst/>
          </a:prstGeom>
        </p:spPr>
      </p:pic>
      <p:pic>
        <p:nvPicPr>
          <p:cNvPr id="34" name="Picture 33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186" y="5293360"/>
            <a:ext cx="790417" cy="790417"/>
          </a:xfrm>
          <a:prstGeom prst="rect">
            <a:avLst/>
          </a:prstGeom>
        </p:spPr>
      </p:pic>
      <p:pic>
        <p:nvPicPr>
          <p:cNvPr id="35" name="Picture 34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769" y="5293360"/>
            <a:ext cx="790417" cy="790417"/>
          </a:xfrm>
          <a:prstGeom prst="rect">
            <a:avLst/>
          </a:prstGeom>
        </p:spPr>
      </p:pic>
      <p:pic>
        <p:nvPicPr>
          <p:cNvPr id="36" name="Picture 35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2" y="5293360"/>
            <a:ext cx="790417" cy="790417"/>
          </a:xfrm>
          <a:prstGeom prst="rect">
            <a:avLst/>
          </a:prstGeom>
        </p:spPr>
      </p:pic>
      <p:pic>
        <p:nvPicPr>
          <p:cNvPr id="37" name="Picture 36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643" y="5293360"/>
            <a:ext cx="790417" cy="790417"/>
          </a:xfrm>
          <a:prstGeom prst="rect">
            <a:avLst/>
          </a:prstGeom>
        </p:spPr>
      </p:pic>
      <p:pic>
        <p:nvPicPr>
          <p:cNvPr id="38" name="Picture 37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226" y="5293360"/>
            <a:ext cx="790417" cy="790417"/>
          </a:xfrm>
          <a:prstGeom prst="rect">
            <a:avLst/>
          </a:prstGeom>
        </p:spPr>
      </p:pic>
      <p:pic>
        <p:nvPicPr>
          <p:cNvPr id="39" name="Picture 38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809" y="5293360"/>
            <a:ext cx="790417" cy="790417"/>
          </a:xfrm>
          <a:prstGeom prst="rect">
            <a:avLst/>
          </a:prstGeom>
        </p:spPr>
      </p:pic>
      <p:pic>
        <p:nvPicPr>
          <p:cNvPr id="40" name="Picture 39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392" y="5293360"/>
            <a:ext cx="790417" cy="790417"/>
          </a:xfrm>
          <a:prstGeom prst="rect">
            <a:avLst/>
          </a:prstGeom>
        </p:spPr>
      </p:pic>
      <p:pic>
        <p:nvPicPr>
          <p:cNvPr id="41" name="Picture 40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603" y="4502943"/>
            <a:ext cx="790417" cy="790417"/>
          </a:xfrm>
          <a:prstGeom prst="rect">
            <a:avLst/>
          </a:prstGeom>
        </p:spPr>
      </p:pic>
      <p:pic>
        <p:nvPicPr>
          <p:cNvPr id="42" name="Picture 41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186" y="4502943"/>
            <a:ext cx="790417" cy="790417"/>
          </a:xfrm>
          <a:prstGeom prst="rect">
            <a:avLst/>
          </a:prstGeom>
        </p:spPr>
      </p:pic>
      <p:pic>
        <p:nvPicPr>
          <p:cNvPr id="43" name="Picture 42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769" y="4502943"/>
            <a:ext cx="790417" cy="790417"/>
          </a:xfrm>
          <a:prstGeom prst="rect">
            <a:avLst/>
          </a:prstGeom>
        </p:spPr>
      </p:pic>
      <p:pic>
        <p:nvPicPr>
          <p:cNvPr id="44" name="Picture 43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2" y="4502943"/>
            <a:ext cx="790417" cy="790417"/>
          </a:xfrm>
          <a:prstGeom prst="rect">
            <a:avLst/>
          </a:prstGeom>
        </p:spPr>
      </p:pic>
      <p:pic>
        <p:nvPicPr>
          <p:cNvPr id="45" name="Picture 44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643" y="4502943"/>
            <a:ext cx="790417" cy="790417"/>
          </a:xfrm>
          <a:prstGeom prst="rect">
            <a:avLst/>
          </a:prstGeom>
        </p:spPr>
      </p:pic>
      <p:pic>
        <p:nvPicPr>
          <p:cNvPr id="46" name="Picture 45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226" y="4502943"/>
            <a:ext cx="790417" cy="790417"/>
          </a:xfrm>
          <a:prstGeom prst="rect">
            <a:avLst/>
          </a:prstGeom>
        </p:spPr>
      </p:pic>
      <p:pic>
        <p:nvPicPr>
          <p:cNvPr id="47" name="Picture 46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809" y="4502943"/>
            <a:ext cx="790417" cy="790417"/>
          </a:xfrm>
          <a:prstGeom prst="rect">
            <a:avLst/>
          </a:prstGeom>
        </p:spPr>
      </p:pic>
      <p:pic>
        <p:nvPicPr>
          <p:cNvPr id="48" name="Picture 47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392" y="4502943"/>
            <a:ext cx="790417" cy="790417"/>
          </a:xfrm>
          <a:prstGeom prst="rect">
            <a:avLst/>
          </a:prstGeom>
        </p:spPr>
      </p:pic>
      <p:pic>
        <p:nvPicPr>
          <p:cNvPr id="49" name="Picture 48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603" y="3712526"/>
            <a:ext cx="790417" cy="790417"/>
          </a:xfrm>
          <a:prstGeom prst="rect">
            <a:avLst/>
          </a:prstGeom>
        </p:spPr>
      </p:pic>
      <p:pic>
        <p:nvPicPr>
          <p:cNvPr id="50" name="Picture 49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186" y="3712526"/>
            <a:ext cx="790417" cy="790417"/>
          </a:xfrm>
          <a:prstGeom prst="rect">
            <a:avLst/>
          </a:prstGeom>
        </p:spPr>
      </p:pic>
      <p:pic>
        <p:nvPicPr>
          <p:cNvPr id="51" name="Picture 50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769" y="3712526"/>
            <a:ext cx="790417" cy="790417"/>
          </a:xfrm>
          <a:prstGeom prst="rect">
            <a:avLst/>
          </a:prstGeom>
        </p:spPr>
      </p:pic>
      <p:pic>
        <p:nvPicPr>
          <p:cNvPr id="52" name="Picture 51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2" y="3712526"/>
            <a:ext cx="790417" cy="790417"/>
          </a:xfrm>
          <a:prstGeom prst="rect">
            <a:avLst/>
          </a:prstGeom>
        </p:spPr>
      </p:pic>
      <p:pic>
        <p:nvPicPr>
          <p:cNvPr id="25" name="Picture 24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255" y="3712526"/>
            <a:ext cx="790417" cy="790417"/>
          </a:xfrm>
          <a:prstGeom prst="rect">
            <a:avLst/>
          </a:prstGeom>
        </p:spPr>
      </p:pic>
      <p:pic>
        <p:nvPicPr>
          <p:cNvPr id="26" name="Picture 25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838" y="3712526"/>
            <a:ext cx="790417" cy="79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6245350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7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14960" y="544256"/>
            <a:ext cx="2875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0" spc="-500" dirty="0" smtClean="0">
                <a:solidFill>
                  <a:schemeClr val="bg1">
                    <a:alpha val="70000"/>
                  </a:schemeClr>
                </a:solidFill>
                <a:latin typeface="Cambria"/>
                <a:cs typeface="Cambria"/>
              </a:rPr>
              <a:t>18</a:t>
            </a:r>
            <a:endParaRPr lang="en-US" sz="10000" spc="-500" dirty="0">
              <a:solidFill>
                <a:schemeClr val="bg1">
                  <a:alpha val="7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72712" y="1110240"/>
            <a:ext cx="49479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ABET accredited programs</a:t>
            </a:r>
          </a:p>
        </p:txBody>
      </p:sp>
      <p:pic>
        <p:nvPicPr>
          <p:cNvPr id="13" name="Picture 12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603" y="5293360"/>
            <a:ext cx="790417" cy="790417"/>
          </a:xfrm>
          <a:prstGeom prst="rect">
            <a:avLst/>
          </a:prstGeom>
        </p:spPr>
      </p:pic>
      <p:pic>
        <p:nvPicPr>
          <p:cNvPr id="14" name="Picture 13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186" y="5293360"/>
            <a:ext cx="790417" cy="790417"/>
          </a:xfrm>
          <a:prstGeom prst="rect">
            <a:avLst/>
          </a:prstGeom>
        </p:spPr>
      </p:pic>
      <p:pic>
        <p:nvPicPr>
          <p:cNvPr id="15" name="Picture 14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769" y="5293360"/>
            <a:ext cx="790417" cy="790417"/>
          </a:xfrm>
          <a:prstGeom prst="rect">
            <a:avLst/>
          </a:prstGeom>
        </p:spPr>
      </p:pic>
      <p:pic>
        <p:nvPicPr>
          <p:cNvPr id="16" name="Picture 15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2" y="5293360"/>
            <a:ext cx="790417" cy="790417"/>
          </a:xfrm>
          <a:prstGeom prst="rect">
            <a:avLst/>
          </a:prstGeom>
        </p:spPr>
      </p:pic>
      <p:pic>
        <p:nvPicPr>
          <p:cNvPr id="17" name="Picture 16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643" y="5293360"/>
            <a:ext cx="790417" cy="790417"/>
          </a:xfrm>
          <a:prstGeom prst="rect">
            <a:avLst/>
          </a:prstGeom>
        </p:spPr>
      </p:pic>
      <p:pic>
        <p:nvPicPr>
          <p:cNvPr id="18" name="Picture 17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226" y="5293360"/>
            <a:ext cx="790417" cy="790417"/>
          </a:xfrm>
          <a:prstGeom prst="rect">
            <a:avLst/>
          </a:prstGeom>
        </p:spPr>
      </p:pic>
      <p:pic>
        <p:nvPicPr>
          <p:cNvPr id="19" name="Picture 18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809" y="5293360"/>
            <a:ext cx="790417" cy="790417"/>
          </a:xfrm>
          <a:prstGeom prst="rect">
            <a:avLst/>
          </a:prstGeom>
        </p:spPr>
      </p:pic>
      <p:pic>
        <p:nvPicPr>
          <p:cNvPr id="20" name="Picture 19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392" y="5293360"/>
            <a:ext cx="790417" cy="790417"/>
          </a:xfrm>
          <a:prstGeom prst="rect">
            <a:avLst/>
          </a:prstGeom>
        </p:spPr>
      </p:pic>
      <p:pic>
        <p:nvPicPr>
          <p:cNvPr id="21" name="Picture 20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603" y="4502943"/>
            <a:ext cx="790417" cy="790417"/>
          </a:xfrm>
          <a:prstGeom prst="rect">
            <a:avLst/>
          </a:prstGeom>
        </p:spPr>
      </p:pic>
      <p:pic>
        <p:nvPicPr>
          <p:cNvPr id="22" name="Picture 21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186" y="4502943"/>
            <a:ext cx="790417" cy="790417"/>
          </a:xfrm>
          <a:prstGeom prst="rect">
            <a:avLst/>
          </a:prstGeom>
        </p:spPr>
      </p:pic>
      <p:pic>
        <p:nvPicPr>
          <p:cNvPr id="23" name="Picture 22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769" y="4502943"/>
            <a:ext cx="790417" cy="790417"/>
          </a:xfrm>
          <a:prstGeom prst="rect">
            <a:avLst/>
          </a:prstGeom>
        </p:spPr>
      </p:pic>
      <p:pic>
        <p:nvPicPr>
          <p:cNvPr id="24" name="Picture 23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2" y="4502943"/>
            <a:ext cx="790417" cy="790417"/>
          </a:xfrm>
          <a:prstGeom prst="rect">
            <a:avLst/>
          </a:prstGeom>
        </p:spPr>
      </p:pic>
      <p:pic>
        <p:nvPicPr>
          <p:cNvPr id="25" name="Picture 24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643" y="4502943"/>
            <a:ext cx="790417" cy="790417"/>
          </a:xfrm>
          <a:prstGeom prst="rect">
            <a:avLst/>
          </a:prstGeom>
        </p:spPr>
      </p:pic>
      <p:pic>
        <p:nvPicPr>
          <p:cNvPr id="26" name="Picture 25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226" y="4502943"/>
            <a:ext cx="790417" cy="790417"/>
          </a:xfrm>
          <a:prstGeom prst="rect">
            <a:avLst/>
          </a:prstGeom>
        </p:spPr>
      </p:pic>
      <p:pic>
        <p:nvPicPr>
          <p:cNvPr id="27" name="Picture 26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809" y="4502943"/>
            <a:ext cx="790417" cy="790417"/>
          </a:xfrm>
          <a:prstGeom prst="rect">
            <a:avLst/>
          </a:prstGeom>
        </p:spPr>
      </p:pic>
      <p:pic>
        <p:nvPicPr>
          <p:cNvPr id="28" name="Picture 27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392" y="4502943"/>
            <a:ext cx="790417" cy="790417"/>
          </a:xfrm>
          <a:prstGeom prst="rect">
            <a:avLst/>
          </a:prstGeom>
        </p:spPr>
      </p:pic>
      <p:pic>
        <p:nvPicPr>
          <p:cNvPr id="33" name="Picture 32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603" y="3712526"/>
            <a:ext cx="790417" cy="790417"/>
          </a:xfrm>
          <a:prstGeom prst="rect">
            <a:avLst/>
          </a:prstGeom>
        </p:spPr>
      </p:pic>
      <p:pic>
        <p:nvPicPr>
          <p:cNvPr id="34" name="Picture 33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186" y="3712526"/>
            <a:ext cx="790417" cy="790417"/>
          </a:xfrm>
          <a:prstGeom prst="rect">
            <a:avLst/>
          </a:prstGeom>
        </p:spPr>
      </p:pic>
      <p:pic>
        <p:nvPicPr>
          <p:cNvPr id="35" name="Picture 34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769" y="3712526"/>
            <a:ext cx="790417" cy="790417"/>
          </a:xfrm>
          <a:prstGeom prst="rect">
            <a:avLst/>
          </a:prstGeom>
        </p:spPr>
      </p:pic>
      <p:pic>
        <p:nvPicPr>
          <p:cNvPr id="36" name="Picture 35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2" y="3712526"/>
            <a:ext cx="790417" cy="790417"/>
          </a:xfrm>
          <a:prstGeom prst="rect">
            <a:avLst/>
          </a:prstGeom>
        </p:spPr>
      </p:pic>
      <p:pic>
        <p:nvPicPr>
          <p:cNvPr id="37" name="Picture 36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643" y="3712526"/>
            <a:ext cx="790417" cy="790417"/>
          </a:xfrm>
          <a:prstGeom prst="rect">
            <a:avLst/>
          </a:prstGeom>
        </p:spPr>
      </p:pic>
      <p:pic>
        <p:nvPicPr>
          <p:cNvPr id="38" name="Picture 37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226" y="3712526"/>
            <a:ext cx="790417" cy="790417"/>
          </a:xfrm>
          <a:prstGeom prst="rect">
            <a:avLst/>
          </a:prstGeom>
        </p:spPr>
      </p:pic>
      <p:pic>
        <p:nvPicPr>
          <p:cNvPr id="39" name="Picture 38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809" y="3712526"/>
            <a:ext cx="790417" cy="790417"/>
          </a:xfrm>
          <a:prstGeom prst="rect">
            <a:avLst/>
          </a:prstGeom>
        </p:spPr>
      </p:pic>
      <p:pic>
        <p:nvPicPr>
          <p:cNvPr id="40" name="Picture 39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392" y="3712526"/>
            <a:ext cx="790417" cy="790417"/>
          </a:xfrm>
          <a:prstGeom prst="rect">
            <a:avLst/>
          </a:prstGeom>
        </p:spPr>
      </p:pic>
      <p:pic>
        <p:nvPicPr>
          <p:cNvPr id="41" name="Picture 40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603" y="2922109"/>
            <a:ext cx="790417" cy="790417"/>
          </a:xfrm>
          <a:prstGeom prst="rect">
            <a:avLst/>
          </a:prstGeom>
        </p:spPr>
      </p:pic>
      <p:pic>
        <p:nvPicPr>
          <p:cNvPr id="42" name="Picture 41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186" y="2922109"/>
            <a:ext cx="790417" cy="790417"/>
          </a:xfrm>
          <a:prstGeom prst="rect">
            <a:avLst/>
          </a:prstGeom>
        </p:spPr>
      </p:pic>
      <p:pic>
        <p:nvPicPr>
          <p:cNvPr id="43" name="Picture 42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769" y="2922109"/>
            <a:ext cx="790417" cy="790417"/>
          </a:xfrm>
          <a:prstGeom prst="rect">
            <a:avLst/>
          </a:prstGeom>
        </p:spPr>
      </p:pic>
      <p:pic>
        <p:nvPicPr>
          <p:cNvPr id="44" name="Picture 43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2" y="2922109"/>
            <a:ext cx="790417" cy="790417"/>
          </a:xfrm>
          <a:prstGeom prst="rect">
            <a:avLst/>
          </a:prstGeom>
        </p:spPr>
      </p:pic>
      <p:pic>
        <p:nvPicPr>
          <p:cNvPr id="45" name="Picture 44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643" y="2922109"/>
            <a:ext cx="790417" cy="790417"/>
          </a:xfrm>
          <a:prstGeom prst="rect">
            <a:avLst/>
          </a:prstGeom>
        </p:spPr>
      </p:pic>
      <p:pic>
        <p:nvPicPr>
          <p:cNvPr id="46" name="Picture 45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226" y="2922109"/>
            <a:ext cx="790417" cy="790417"/>
          </a:xfrm>
          <a:prstGeom prst="rect">
            <a:avLst/>
          </a:prstGeom>
        </p:spPr>
      </p:pic>
      <p:pic>
        <p:nvPicPr>
          <p:cNvPr id="47" name="Picture 46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809" y="2922109"/>
            <a:ext cx="790417" cy="790417"/>
          </a:xfrm>
          <a:prstGeom prst="rect">
            <a:avLst/>
          </a:prstGeom>
        </p:spPr>
      </p:pic>
      <p:pic>
        <p:nvPicPr>
          <p:cNvPr id="48" name="Picture 47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392" y="2922109"/>
            <a:ext cx="790417" cy="790417"/>
          </a:xfrm>
          <a:prstGeom prst="rect">
            <a:avLst/>
          </a:prstGeom>
        </p:spPr>
      </p:pic>
      <p:pic>
        <p:nvPicPr>
          <p:cNvPr id="49" name="Picture 48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603" y="2131692"/>
            <a:ext cx="790417" cy="790417"/>
          </a:xfrm>
          <a:prstGeom prst="rect">
            <a:avLst/>
          </a:prstGeom>
        </p:spPr>
      </p:pic>
      <p:pic>
        <p:nvPicPr>
          <p:cNvPr id="50" name="Picture 49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186" y="2131692"/>
            <a:ext cx="790417" cy="790417"/>
          </a:xfrm>
          <a:prstGeom prst="rect">
            <a:avLst/>
          </a:prstGeom>
        </p:spPr>
      </p:pic>
      <p:pic>
        <p:nvPicPr>
          <p:cNvPr id="51" name="Picture 50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769" y="2131692"/>
            <a:ext cx="790417" cy="790417"/>
          </a:xfrm>
          <a:prstGeom prst="rect">
            <a:avLst/>
          </a:prstGeom>
        </p:spPr>
      </p:pic>
      <p:pic>
        <p:nvPicPr>
          <p:cNvPr id="52" name="Picture 51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2" y="2131692"/>
            <a:ext cx="790417" cy="790417"/>
          </a:xfrm>
          <a:prstGeom prst="rect">
            <a:avLst/>
          </a:prstGeom>
        </p:spPr>
      </p:pic>
      <p:pic>
        <p:nvPicPr>
          <p:cNvPr id="53" name="Picture 52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643" y="2131692"/>
            <a:ext cx="790417" cy="790417"/>
          </a:xfrm>
          <a:prstGeom prst="rect">
            <a:avLst/>
          </a:prstGeom>
        </p:spPr>
      </p:pic>
      <p:pic>
        <p:nvPicPr>
          <p:cNvPr id="54" name="Picture 53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226" y="2131692"/>
            <a:ext cx="790417" cy="790417"/>
          </a:xfrm>
          <a:prstGeom prst="rect">
            <a:avLst/>
          </a:prstGeom>
        </p:spPr>
      </p:pic>
      <p:pic>
        <p:nvPicPr>
          <p:cNvPr id="55" name="Picture 54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809" y="2131692"/>
            <a:ext cx="790417" cy="790417"/>
          </a:xfrm>
          <a:prstGeom prst="rect">
            <a:avLst/>
          </a:prstGeom>
        </p:spPr>
      </p:pic>
      <p:pic>
        <p:nvPicPr>
          <p:cNvPr id="56" name="Picture 55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392" y="2131692"/>
            <a:ext cx="790417" cy="79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2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574190764_83d0b0ad87_k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2382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62397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7680" y="1280160"/>
            <a:ext cx="4023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0"/>
              </a:spcAft>
            </a:pPr>
            <a:r>
              <a:rPr lang="en-US" sz="2800" dirty="0">
                <a:solidFill>
                  <a:schemeClr val="bg1"/>
                </a:solidFill>
                <a:latin typeface="Cambria"/>
                <a:cs typeface="Cambria"/>
              </a:rPr>
              <a:t>Planned </a:t>
            </a:r>
            <a: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  <a:t>Strengthening</a:t>
            </a:r>
            <a:b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  <a:t>of Acoustics</a:t>
            </a:r>
            <a:endParaRPr lang="en-US" sz="28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7680" y="477520"/>
            <a:ext cx="4023360" cy="2489200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65040" y="477520"/>
            <a:ext cx="4023360" cy="2489200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7680" y="3119120"/>
            <a:ext cx="4023360" cy="2489200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65040" y="3119120"/>
            <a:ext cx="4023360" cy="2489200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765040" y="3880187"/>
            <a:ext cx="4023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0"/>
              </a:spcAft>
            </a:pPr>
            <a: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  <a:t>Expansion </a:t>
            </a:r>
            <a:r>
              <a:rPr lang="en-US" sz="2800" dirty="0">
                <a:solidFill>
                  <a:schemeClr val="bg1"/>
                </a:solidFill>
                <a:latin typeface="Cambria"/>
                <a:cs typeface="Cambria"/>
              </a:rPr>
              <a:t>of Communications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65040" y="1166510"/>
            <a:ext cx="4023360" cy="1203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60"/>
              </a:lnSpc>
              <a:spcAft>
                <a:spcPts val="6000"/>
              </a:spcAft>
            </a:pPr>
            <a: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  <a:t>Addition </a:t>
            </a:r>
            <a:r>
              <a:rPr lang="en-US" sz="2800" dirty="0">
                <a:solidFill>
                  <a:schemeClr val="bg1"/>
                </a:solidFill>
                <a:latin typeface="Cambria"/>
                <a:cs typeface="Cambria"/>
              </a:rPr>
              <a:t>of Associate Dean for Research </a:t>
            </a:r>
            <a: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  <a:t>and Innovation</a:t>
            </a:r>
            <a:endParaRPr lang="en-US" sz="28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" y="3880187"/>
            <a:ext cx="4023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0"/>
              </a:spcAft>
            </a:pPr>
            <a: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  <a:t>Reorganization</a:t>
            </a:r>
            <a:b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  <a:t>of Finance</a:t>
            </a:r>
            <a:endParaRPr lang="en-US" sz="28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2261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6245350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7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520" y="281784"/>
            <a:ext cx="1889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0" spc="-500" dirty="0" smtClean="0">
                <a:solidFill>
                  <a:schemeClr val="bg1">
                    <a:alpha val="70000"/>
                  </a:schemeClr>
                </a:solidFill>
                <a:latin typeface="Cambria"/>
                <a:cs typeface="Cambria"/>
              </a:rPr>
              <a:t>10</a:t>
            </a:r>
            <a:endParaRPr lang="en-US" sz="10000" spc="-500" dirty="0">
              <a:solidFill>
                <a:schemeClr val="bg1">
                  <a:alpha val="7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42594" y="846080"/>
            <a:ext cx="49479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Faculty lines in MNE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1280" y="5562656"/>
            <a:ext cx="6389424" cy="682695"/>
            <a:chOff x="1466249" y="5439244"/>
            <a:chExt cx="7544455" cy="806107"/>
          </a:xfrm>
        </p:grpSpPr>
        <p:pic>
          <p:nvPicPr>
            <p:cNvPr id="10" name="Picture 9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3295" y="5439244"/>
              <a:ext cx="1257409" cy="806107"/>
            </a:xfrm>
            <a:prstGeom prst="rect">
              <a:avLst/>
            </a:prstGeom>
          </p:spPr>
        </p:pic>
        <p:pic>
          <p:nvPicPr>
            <p:cNvPr id="11" name="Picture 10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5886" y="5439244"/>
              <a:ext cx="1257409" cy="806107"/>
            </a:xfrm>
            <a:prstGeom prst="rect">
              <a:avLst/>
            </a:prstGeom>
          </p:spPr>
        </p:pic>
        <p:pic>
          <p:nvPicPr>
            <p:cNvPr id="12" name="Picture 11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8477" y="5439244"/>
              <a:ext cx="1257409" cy="806107"/>
            </a:xfrm>
            <a:prstGeom prst="rect">
              <a:avLst/>
            </a:prstGeom>
          </p:spPr>
        </p:pic>
        <p:pic>
          <p:nvPicPr>
            <p:cNvPr id="13" name="Picture 12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1068" y="5439244"/>
              <a:ext cx="1257409" cy="806107"/>
            </a:xfrm>
            <a:prstGeom prst="rect">
              <a:avLst/>
            </a:prstGeom>
          </p:spPr>
        </p:pic>
        <p:pic>
          <p:nvPicPr>
            <p:cNvPr id="15" name="Picture 14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3658" y="5439244"/>
              <a:ext cx="1257409" cy="806107"/>
            </a:xfrm>
            <a:prstGeom prst="rect">
              <a:avLst/>
            </a:prstGeom>
          </p:spPr>
        </p:pic>
        <p:pic>
          <p:nvPicPr>
            <p:cNvPr id="19" name="Picture 18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6249" y="5439244"/>
              <a:ext cx="1257409" cy="806107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151648" y="4879961"/>
            <a:ext cx="4259615" cy="682695"/>
            <a:chOff x="3981068" y="5439244"/>
            <a:chExt cx="5029636" cy="806107"/>
          </a:xfrm>
        </p:grpSpPr>
        <p:pic>
          <p:nvPicPr>
            <p:cNvPr id="28" name="Picture 27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3295" y="5439244"/>
              <a:ext cx="1257409" cy="806107"/>
            </a:xfrm>
            <a:prstGeom prst="rect">
              <a:avLst/>
            </a:prstGeom>
          </p:spPr>
        </p:pic>
        <p:pic>
          <p:nvPicPr>
            <p:cNvPr id="29" name="Picture 28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5886" y="5439244"/>
              <a:ext cx="1257409" cy="806107"/>
            </a:xfrm>
            <a:prstGeom prst="rect">
              <a:avLst/>
            </a:prstGeom>
          </p:spPr>
        </p:pic>
        <p:pic>
          <p:nvPicPr>
            <p:cNvPr id="30" name="Picture 29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8477" y="5439244"/>
              <a:ext cx="1257409" cy="806107"/>
            </a:xfrm>
            <a:prstGeom prst="rect">
              <a:avLst/>
            </a:prstGeom>
          </p:spPr>
        </p:pic>
        <p:pic>
          <p:nvPicPr>
            <p:cNvPr id="31" name="Picture 30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1068" y="5439244"/>
              <a:ext cx="1257409" cy="806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189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6245350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7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520" y="281784"/>
            <a:ext cx="1889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0" spc="-500" dirty="0" smtClean="0">
                <a:solidFill>
                  <a:schemeClr val="bg1">
                    <a:alpha val="70000"/>
                  </a:schemeClr>
                </a:solidFill>
                <a:latin typeface="Cambria"/>
                <a:cs typeface="Cambria"/>
              </a:rPr>
              <a:t>2</a:t>
            </a:r>
            <a:endParaRPr lang="en-US" sz="10000" spc="-500" dirty="0">
              <a:solidFill>
                <a:schemeClr val="bg1">
                  <a:alpha val="7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42594" y="846080"/>
            <a:ext cx="49479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Faculty lines in SEDTAPP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1280" y="5562656"/>
            <a:ext cx="6389424" cy="682695"/>
            <a:chOff x="1466249" y="5439244"/>
            <a:chExt cx="7544455" cy="806107"/>
          </a:xfrm>
        </p:grpSpPr>
        <p:pic>
          <p:nvPicPr>
            <p:cNvPr id="10" name="Picture 9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3295" y="5439244"/>
              <a:ext cx="1257409" cy="806107"/>
            </a:xfrm>
            <a:prstGeom prst="rect">
              <a:avLst/>
            </a:prstGeom>
          </p:spPr>
        </p:pic>
        <p:pic>
          <p:nvPicPr>
            <p:cNvPr id="11" name="Picture 10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5886" y="5439244"/>
              <a:ext cx="1257409" cy="806107"/>
            </a:xfrm>
            <a:prstGeom prst="rect">
              <a:avLst/>
            </a:prstGeom>
          </p:spPr>
        </p:pic>
        <p:pic>
          <p:nvPicPr>
            <p:cNvPr id="12" name="Picture 11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8477" y="5439244"/>
              <a:ext cx="1257409" cy="806107"/>
            </a:xfrm>
            <a:prstGeom prst="rect">
              <a:avLst/>
            </a:prstGeom>
          </p:spPr>
        </p:pic>
        <p:pic>
          <p:nvPicPr>
            <p:cNvPr id="13" name="Picture 12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1068" y="5439244"/>
              <a:ext cx="1257409" cy="806107"/>
            </a:xfrm>
            <a:prstGeom prst="rect">
              <a:avLst/>
            </a:prstGeom>
          </p:spPr>
        </p:pic>
        <p:pic>
          <p:nvPicPr>
            <p:cNvPr id="15" name="Picture 14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3658" y="5439244"/>
              <a:ext cx="1257409" cy="806107"/>
            </a:xfrm>
            <a:prstGeom prst="rect">
              <a:avLst/>
            </a:prstGeom>
          </p:spPr>
        </p:pic>
        <p:pic>
          <p:nvPicPr>
            <p:cNvPr id="19" name="Picture 18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6249" y="5439244"/>
              <a:ext cx="1257409" cy="806107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2021840" y="4879961"/>
            <a:ext cx="6389424" cy="682695"/>
            <a:chOff x="1466249" y="5439244"/>
            <a:chExt cx="7544455" cy="806107"/>
          </a:xfrm>
        </p:grpSpPr>
        <p:pic>
          <p:nvPicPr>
            <p:cNvPr id="28" name="Picture 27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3295" y="5439244"/>
              <a:ext cx="1257409" cy="806107"/>
            </a:xfrm>
            <a:prstGeom prst="rect">
              <a:avLst/>
            </a:prstGeom>
          </p:spPr>
        </p:pic>
        <p:pic>
          <p:nvPicPr>
            <p:cNvPr id="29" name="Picture 28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5886" y="5439244"/>
              <a:ext cx="1257409" cy="806107"/>
            </a:xfrm>
            <a:prstGeom prst="rect">
              <a:avLst/>
            </a:prstGeom>
          </p:spPr>
        </p:pic>
        <p:pic>
          <p:nvPicPr>
            <p:cNvPr id="30" name="Picture 29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8477" y="5439244"/>
              <a:ext cx="1257409" cy="806107"/>
            </a:xfrm>
            <a:prstGeom prst="rect">
              <a:avLst/>
            </a:prstGeom>
          </p:spPr>
        </p:pic>
        <p:pic>
          <p:nvPicPr>
            <p:cNvPr id="31" name="Picture 30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1068" y="5439244"/>
              <a:ext cx="1257409" cy="806107"/>
            </a:xfrm>
            <a:prstGeom prst="rect">
              <a:avLst/>
            </a:prstGeom>
          </p:spPr>
        </p:pic>
        <p:pic>
          <p:nvPicPr>
            <p:cNvPr id="32" name="Picture 31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3658" y="5439244"/>
              <a:ext cx="1257409" cy="806107"/>
            </a:xfrm>
            <a:prstGeom prst="rect">
              <a:avLst/>
            </a:prstGeom>
          </p:spPr>
        </p:pic>
        <p:pic>
          <p:nvPicPr>
            <p:cNvPr id="33" name="Picture 32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6249" y="5439244"/>
              <a:ext cx="1257409" cy="806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076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6245350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7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520" y="281784"/>
            <a:ext cx="1889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0" spc="-500" dirty="0" smtClean="0">
                <a:solidFill>
                  <a:schemeClr val="bg1">
                    <a:alpha val="70000"/>
                  </a:schemeClr>
                </a:solidFill>
                <a:latin typeface="Cambria"/>
                <a:cs typeface="Cambria"/>
              </a:rPr>
              <a:t>6</a:t>
            </a:r>
            <a:endParaRPr lang="en-US" sz="10000" spc="-500" dirty="0">
              <a:solidFill>
                <a:schemeClr val="bg1">
                  <a:alpha val="7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42594" y="846080"/>
            <a:ext cx="49479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Frontier lines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1280" y="5562656"/>
            <a:ext cx="6389424" cy="682695"/>
            <a:chOff x="1466249" y="5439244"/>
            <a:chExt cx="7544455" cy="806107"/>
          </a:xfrm>
        </p:grpSpPr>
        <p:pic>
          <p:nvPicPr>
            <p:cNvPr id="10" name="Picture 9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3295" y="5439244"/>
              <a:ext cx="1257409" cy="806107"/>
            </a:xfrm>
            <a:prstGeom prst="rect">
              <a:avLst/>
            </a:prstGeom>
          </p:spPr>
        </p:pic>
        <p:pic>
          <p:nvPicPr>
            <p:cNvPr id="11" name="Picture 10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5886" y="5439244"/>
              <a:ext cx="1257409" cy="806107"/>
            </a:xfrm>
            <a:prstGeom prst="rect">
              <a:avLst/>
            </a:prstGeom>
          </p:spPr>
        </p:pic>
        <p:pic>
          <p:nvPicPr>
            <p:cNvPr id="12" name="Picture 11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8477" y="5439244"/>
              <a:ext cx="1257409" cy="806107"/>
            </a:xfrm>
            <a:prstGeom prst="rect">
              <a:avLst/>
            </a:prstGeom>
          </p:spPr>
        </p:pic>
        <p:pic>
          <p:nvPicPr>
            <p:cNvPr id="13" name="Picture 12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1068" y="5439244"/>
              <a:ext cx="1257409" cy="806107"/>
            </a:xfrm>
            <a:prstGeom prst="rect">
              <a:avLst/>
            </a:prstGeom>
          </p:spPr>
        </p:pic>
        <p:pic>
          <p:nvPicPr>
            <p:cNvPr id="15" name="Picture 14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3658" y="5439244"/>
              <a:ext cx="1257409" cy="806107"/>
            </a:xfrm>
            <a:prstGeom prst="rect">
              <a:avLst/>
            </a:prstGeom>
          </p:spPr>
        </p:pic>
        <p:pic>
          <p:nvPicPr>
            <p:cNvPr id="19" name="Picture 18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6249" y="5439244"/>
              <a:ext cx="1257409" cy="806107"/>
            </a:xfrm>
            <a:prstGeom prst="rect">
              <a:avLst/>
            </a:prstGeom>
          </p:spPr>
        </p:pic>
      </p:grpSp>
      <p:pic>
        <p:nvPicPr>
          <p:cNvPr id="28" name="Picture 27" descr="peopl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6360" y="4879961"/>
            <a:ext cx="1064904" cy="682695"/>
          </a:xfrm>
          <a:prstGeom prst="rect">
            <a:avLst/>
          </a:prstGeom>
        </p:spPr>
      </p:pic>
      <p:pic>
        <p:nvPicPr>
          <p:cNvPr id="29" name="Picture 28" descr="peopl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1456" y="4879961"/>
            <a:ext cx="1064904" cy="682695"/>
          </a:xfrm>
          <a:prstGeom prst="rect">
            <a:avLst/>
          </a:prstGeom>
        </p:spPr>
      </p:pic>
      <p:pic>
        <p:nvPicPr>
          <p:cNvPr id="30" name="Picture 29" descr="peopl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6552" y="4879961"/>
            <a:ext cx="1064904" cy="682695"/>
          </a:xfrm>
          <a:prstGeom prst="rect">
            <a:avLst/>
          </a:prstGeom>
        </p:spPr>
      </p:pic>
      <p:pic>
        <p:nvPicPr>
          <p:cNvPr id="31" name="Picture 30" descr="peopl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649" y="4879961"/>
            <a:ext cx="1064904" cy="682695"/>
          </a:xfrm>
          <a:prstGeom prst="rect">
            <a:avLst/>
          </a:prstGeom>
        </p:spPr>
      </p:pic>
      <p:pic>
        <p:nvPicPr>
          <p:cNvPr id="32" name="Picture 31" descr="peopl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744" y="4879961"/>
            <a:ext cx="1064904" cy="682695"/>
          </a:xfrm>
          <a:prstGeom prst="rect">
            <a:avLst/>
          </a:prstGeom>
        </p:spPr>
      </p:pic>
      <p:pic>
        <p:nvPicPr>
          <p:cNvPr id="33" name="Picture 32" descr="peopl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1840" y="4879961"/>
            <a:ext cx="1064904" cy="68269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621280" y="4153577"/>
            <a:ext cx="6389424" cy="682695"/>
            <a:chOff x="1466249" y="5439244"/>
            <a:chExt cx="7544455" cy="806107"/>
          </a:xfrm>
        </p:grpSpPr>
        <p:pic>
          <p:nvPicPr>
            <p:cNvPr id="35" name="Picture 34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3295" y="5439244"/>
              <a:ext cx="1257409" cy="806107"/>
            </a:xfrm>
            <a:prstGeom prst="rect">
              <a:avLst/>
            </a:prstGeom>
          </p:spPr>
        </p:pic>
        <p:pic>
          <p:nvPicPr>
            <p:cNvPr id="36" name="Picture 35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5886" y="5439244"/>
              <a:ext cx="1257409" cy="806107"/>
            </a:xfrm>
            <a:prstGeom prst="rect">
              <a:avLst/>
            </a:prstGeom>
          </p:spPr>
        </p:pic>
        <p:pic>
          <p:nvPicPr>
            <p:cNvPr id="37" name="Picture 36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8477" y="5439244"/>
              <a:ext cx="1257409" cy="806107"/>
            </a:xfrm>
            <a:prstGeom prst="rect">
              <a:avLst/>
            </a:prstGeom>
          </p:spPr>
        </p:pic>
        <p:pic>
          <p:nvPicPr>
            <p:cNvPr id="38" name="Picture 37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1068" y="5439244"/>
              <a:ext cx="1257409" cy="806107"/>
            </a:xfrm>
            <a:prstGeom prst="rect">
              <a:avLst/>
            </a:prstGeom>
          </p:spPr>
        </p:pic>
        <p:pic>
          <p:nvPicPr>
            <p:cNvPr id="39" name="Picture 38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3658" y="5439244"/>
              <a:ext cx="1257409" cy="806107"/>
            </a:xfrm>
            <a:prstGeom prst="rect">
              <a:avLst/>
            </a:prstGeom>
          </p:spPr>
        </p:pic>
        <p:pic>
          <p:nvPicPr>
            <p:cNvPr id="40" name="Picture 39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6249" y="5439244"/>
              <a:ext cx="1257409" cy="806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269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6245350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7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520" y="281784"/>
            <a:ext cx="2204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spc="-500" dirty="0" smtClean="0">
                <a:solidFill>
                  <a:schemeClr val="bg1">
                    <a:alpha val="70000"/>
                  </a:schemeClr>
                </a:solidFill>
                <a:latin typeface="Cambria"/>
                <a:cs typeface="Cambria"/>
              </a:rPr>
              <a:t>12</a:t>
            </a:r>
            <a:endParaRPr lang="en-US" sz="10000" spc="-500" dirty="0">
              <a:solidFill>
                <a:schemeClr val="bg1">
                  <a:alpha val="7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42594" y="846080"/>
            <a:ext cx="49479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Faculty lines in BME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1280" y="5562656"/>
            <a:ext cx="6389424" cy="682695"/>
            <a:chOff x="1466249" y="5439244"/>
            <a:chExt cx="7544455" cy="806107"/>
          </a:xfrm>
        </p:grpSpPr>
        <p:pic>
          <p:nvPicPr>
            <p:cNvPr id="10" name="Picture 9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3295" y="5439244"/>
              <a:ext cx="1257409" cy="806107"/>
            </a:xfrm>
            <a:prstGeom prst="rect">
              <a:avLst/>
            </a:prstGeom>
          </p:spPr>
        </p:pic>
        <p:pic>
          <p:nvPicPr>
            <p:cNvPr id="11" name="Picture 10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5886" y="5439244"/>
              <a:ext cx="1257409" cy="806107"/>
            </a:xfrm>
            <a:prstGeom prst="rect">
              <a:avLst/>
            </a:prstGeom>
          </p:spPr>
        </p:pic>
        <p:pic>
          <p:nvPicPr>
            <p:cNvPr id="12" name="Picture 11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8477" y="5439244"/>
              <a:ext cx="1257409" cy="806107"/>
            </a:xfrm>
            <a:prstGeom prst="rect">
              <a:avLst/>
            </a:prstGeom>
          </p:spPr>
        </p:pic>
        <p:pic>
          <p:nvPicPr>
            <p:cNvPr id="13" name="Picture 12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1068" y="5439244"/>
              <a:ext cx="1257409" cy="806107"/>
            </a:xfrm>
            <a:prstGeom prst="rect">
              <a:avLst/>
            </a:prstGeom>
          </p:spPr>
        </p:pic>
        <p:pic>
          <p:nvPicPr>
            <p:cNvPr id="15" name="Picture 14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3658" y="5439244"/>
              <a:ext cx="1257409" cy="806107"/>
            </a:xfrm>
            <a:prstGeom prst="rect">
              <a:avLst/>
            </a:prstGeom>
          </p:spPr>
        </p:pic>
        <p:pic>
          <p:nvPicPr>
            <p:cNvPr id="19" name="Picture 18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6249" y="5439244"/>
              <a:ext cx="1257409" cy="806107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2021840" y="4879961"/>
            <a:ext cx="6389424" cy="682695"/>
            <a:chOff x="1466249" y="5439244"/>
            <a:chExt cx="7544455" cy="806107"/>
          </a:xfrm>
        </p:grpSpPr>
        <p:pic>
          <p:nvPicPr>
            <p:cNvPr id="28" name="Picture 27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3295" y="5439244"/>
              <a:ext cx="1257409" cy="806107"/>
            </a:xfrm>
            <a:prstGeom prst="rect">
              <a:avLst/>
            </a:prstGeom>
          </p:spPr>
        </p:pic>
        <p:pic>
          <p:nvPicPr>
            <p:cNvPr id="29" name="Picture 28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5886" y="5439244"/>
              <a:ext cx="1257409" cy="806107"/>
            </a:xfrm>
            <a:prstGeom prst="rect">
              <a:avLst/>
            </a:prstGeom>
          </p:spPr>
        </p:pic>
        <p:pic>
          <p:nvPicPr>
            <p:cNvPr id="30" name="Picture 29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8477" y="5439244"/>
              <a:ext cx="1257409" cy="806107"/>
            </a:xfrm>
            <a:prstGeom prst="rect">
              <a:avLst/>
            </a:prstGeom>
          </p:spPr>
        </p:pic>
        <p:pic>
          <p:nvPicPr>
            <p:cNvPr id="31" name="Picture 30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1068" y="5439244"/>
              <a:ext cx="1257409" cy="806107"/>
            </a:xfrm>
            <a:prstGeom prst="rect">
              <a:avLst/>
            </a:prstGeom>
          </p:spPr>
        </p:pic>
        <p:pic>
          <p:nvPicPr>
            <p:cNvPr id="32" name="Picture 31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3658" y="5439244"/>
              <a:ext cx="1257409" cy="806107"/>
            </a:xfrm>
            <a:prstGeom prst="rect">
              <a:avLst/>
            </a:prstGeom>
          </p:spPr>
        </p:pic>
        <p:pic>
          <p:nvPicPr>
            <p:cNvPr id="33" name="Picture 32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6249" y="5439244"/>
              <a:ext cx="1257409" cy="806107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2621280" y="4153577"/>
            <a:ext cx="6389424" cy="682695"/>
            <a:chOff x="1466249" y="5439244"/>
            <a:chExt cx="7544455" cy="806107"/>
          </a:xfrm>
        </p:grpSpPr>
        <p:pic>
          <p:nvPicPr>
            <p:cNvPr id="35" name="Picture 34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3295" y="5439244"/>
              <a:ext cx="1257409" cy="806107"/>
            </a:xfrm>
            <a:prstGeom prst="rect">
              <a:avLst/>
            </a:prstGeom>
          </p:spPr>
        </p:pic>
        <p:pic>
          <p:nvPicPr>
            <p:cNvPr id="36" name="Picture 35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5886" y="5439244"/>
              <a:ext cx="1257409" cy="806107"/>
            </a:xfrm>
            <a:prstGeom prst="rect">
              <a:avLst/>
            </a:prstGeom>
          </p:spPr>
        </p:pic>
        <p:pic>
          <p:nvPicPr>
            <p:cNvPr id="37" name="Picture 36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8477" y="5439244"/>
              <a:ext cx="1257409" cy="806107"/>
            </a:xfrm>
            <a:prstGeom prst="rect">
              <a:avLst/>
            </a:prstGeom>
          </p:spPr>
        </p:pic>
        <p:pic>
          <p:nvPicPr>
            <p:cNvPr id="38" name="Picture 37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1068" y="5439244"/>
              <a:ext cx="1257409" cy="806107"/>
            </a:xfrm>
            <a:prstGeom prst="rect">
              <a:avLst/>
            </a:prstGeom>
          </p:spPr>
        </p:pic>
        <p:pic>
          <p:nvPicPr>
            <p:cNvPr id="39" name="Picture 38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3658" y="5439244"/>
              <a:ext cx="1257409" cy="806107"/>
            </a:xfrm>
            <a:prstGeom prst="rect">
              <a:avLst/>
            </a:prstGeom>
          </p:spPr>
        </p:pic>
        <p:pic>
          <p:nvPicPr>
            <p:cNvPr id="40" name="Picture 39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6249" y="5439244"/>
              <a:ext cx="1257409" cy="806107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2021841" y="3470882"/>
            <a:ext cx="6389424" cy="682695"/>
            <a:chOff x="1466249" y="5439244"/>
            <a:chExt cx="7544455" cy="806107"/>
          </a:xfrm>
        </p:grpSpPr>
        <p:pic>
          <p:nvPicPr>
            <p:cNvPr id="42" name="Picture 41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3295" y="5439244"/>
              <a:ext cx="1257409" cy="806107"/>
            </a:xfrm>
            <a:prstGeom prst="rect">
              <a:avLst/>
            </a:prstGeom>
          </p:spPr>
        </p:pic>
        <p:pic>
          <p:nvPicPr>
            <p:cNvPr id="43" name="Picture 42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5886" y="5439244"/>
              <a:ext cx="1257409" cy="806107"/>
            </a:xfrm>
            <a:prstGeom prst="rect">
              <a:avLst/>
            </a:prstGeom>
          </p:spPr>
        </p:pic>
        <p:pic>
          <p:nvPicPr>
            <p:cNvPr id="44" name="Picture 43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8477" y="5439244"/>
              <a:ext cx="1257409" cy="806107"/>
            </a:xfrm>
            <a:prstGeom prst="rect">
              <a:avLst/>
            </a:prstGeom>
          </p:spPr>
        </p:pic>
        <p:pic>
          <p:nvPicPr>
            <p:cNvPr id="45" name="Picture 44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1068" y="5439244"/>
              <a:ext cx="1257409" cy="806107"/>
            </a:xfrm>
            <a:prstGeom prst="rect">
              <a:avLst/>
            </a:prstGeom>
          </p:spPr>
        </p:pic>
        <p:pic>
          <p:nvPicPr>
            <p:cNvPr id="46" name="Picture 45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3658" y="5439244"/>
              <a:ext cx="1257409" cy="806107"/>
            </a:xfrm>
            <a:prstGeom prst="rect">
              <a:avLst/>
            </a:prstGeom>
          </p:spPr>
        </p:pic>
        <p:pic>
          <p:nvPicPr>
            <p:cNvPr id="47" name="Picture 46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6249" y="5439244"/>
              <a:ext cx="1257409" cy="806107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2621280" y="2747547"/>
            <a:ext cx="6389424" cy="682695"/>
            <a:chOff x="1466249" y="5439244"/>
            <a:chExt cx="7544455" cy="806107"/>
          </a:xfrm>
        </p:grpSpPr>
        <p:pic>
          <p:nvPicPr>
            <p:cNvPr id="49" name="Picture 48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3295" y="5439244"/>
              <a:ext cx="1257409" cy="806107"/>
            </a:xfrm>
            <a:prstGeom prst="rect">
              <a:avLst/>
            </a:prstGeom>
          </p:spPr>
        </p:pic>
        <p:pic>
          <p:nvPicPr>
            <p:cNvPr id="50" name="Picture 49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5886" y="5439244"/>
              <a:ext cx="1257409" cy="806107"/>
            </a:xfrm>
            <a:prstGeom prst="rect">
              <a:avLst/>
            </a:prstGeom>
          </p:spPr>
        </p:pic>
        <p:pic>
          <p:nvPicPr>
            <p:cNvPr id="51" name="Picture 50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8477" y="5439244"/>
              <a:ext cx="1257409" cy="806107"/>
            </a:xfrm>
            <a:prstGeom prst="rect">
              <a:avLst/>
            </a:prstGeom>
          </p:spPr>
        </p:pic>
        <p:pic>
          <p:nvPicPr>
            <p:cNvPr id="52" name="Picture 51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1068" y="5439244"/>
              <a:ext cx="1257409" cy="806107"/>
            </a:xfrm>
            <a:prstGeom prst="rect">
              <a:avLst/>
            </a:prstGeom>
          </p:spPr>
        </p:pic>
        <p:pic>
          <p:nvPicPr>
            <p:cNvPr id="53" name="Picture 52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3658" y="5439244"/>
              <a:ext cx="1257409" cy="806107"/>
            </a:xfrm>
            <a:prstGeom prst="rect">
              <a:avLst/>
            </a:prstGeom>
          </p:spPr>
        </p:pic>
        <p:pic>
          <p:nvPicPr>
            <p:cNvPr id="54" name="Picture 53" descr="people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6249" y="5439244"/>
              <a:ext cx="1257409" cy="806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54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mmond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2179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6239763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7680" y="1237630"/>
            <a:ext cx="4023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7200"/>
              </a:spcAft>
            </a:pPr>
            <a: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  <a:t>HR</a:t>
            </a:r>
            <a:b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  <a:t>Reorganization</a:t>
            </a:r>
            <a:endParaRPr lang="en-US" sz="28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7680" y="477520"/>
            <a:ext cx="4023360" cy="2489200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65040" y="477520"/>
            <a:ext cx="4023360" cy="2489200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7680" y="3119120"/>
            <a:ext cx="4023360" cy="2489200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65040" y="3119120"/>
            <a:ext cx="4023360" cy="2489200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87680" y="3859867"/>
            <a:ext cx="4023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7200"/>
              </a:spcAft>
            </a:pPr>
            <a:r>
              <a:rPr lang="en-US" sz="2800" dirty="0">
                <a:solidFill>
                  <a:schemeClr val="bg1"/>
                </a:solidFill>
                <a:latin typeface="Cambria"/>
                <a:cs typeface="Cambria"/>
              </a:rPr>
              <a:t>Strategy and Implementation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65040" y="1237630"/>
            <a:ext cx="4023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7200"/>
              </a:spcAft>
            </a:pPr>
            <a:r>
              <a:rPr lang="en-US" sz="2800" dirty="0">
                <a:solidFill>
                  <a:schemeClr val="bg1"/>
                </a:solidFill>
                <a:latin typeface="Cambria"/>
                <a:cs typeface="Cambria"/>
              </a:rPr>
              <a:t>Planned </a:t>
            </a:r>
            <a: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  <a:t>IT</a:t>
            </a:r>
            <a:b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  <a:t>Reorganization</a:t>
            </a:r>
            <a:endParaRPr lang="en-US" sz="28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5040" y="3859867"/>
            <a:ext cx="4023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7200"/>
              </a:spcAft>
            </a:pPr>
            <a: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  <a:t>Strategy-steered</a:t>
            </a:r>
            <a:b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en-US" sz="2800" dirty="0" smtClean="0">
                <a:solidFill>
                  <a:schemeClr val="bg1"/>
                </a:solidFill>
                <a:latin typeface="Cambria"/>
                <a:cs typeface="Cambria"/>
              </a:rPr>
              <a:t>Development</a:t>
            </a:r>
            <a:endParaRPr lang="en-US" sz="28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2574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23824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033202" y="190319"/>
            <a:ext cx="8110798" cy="1676400"/>
            <a:chOff x="1033202" y="190319"/>
            <a:chExt cx="8110798" cy="1676400"/>
          </a:xfrm>
        </p:grpSpPr>
        <p:sp>
          <p:nvSpPr>
            <p:cNvPr id="10" name="Rectangle 9"/>
            <p:cNvSpPr/>
            <p:nvPr/>
          </p:nvSpPr>
          <p:spPr>
            <a:xfrm>
              <a:off x="1046480" y="190319"/>
              <a:ext cx="8097520" cy="1676400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81842" y="376876"/>
              <a:ext cx="32387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A2D5D5"/>
                  </a:solidFill>
                  <a:latin typeface="Cambria"/>
                  <a:cs typeface="Cambria"/>
                </a:rPr>
                <a:t>INNOVATION GRANTS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1843" y="895736"/>
              <a:ext cx="4493838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00584" indent="-192024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bg1"/>
                  </a:solidFill>
                </a:rPr>
                <a:t>Twenty one-year research grants</a:t>
              </a:r>
            </a:p>
            <a:p>
              <a:pPr marL="100584" indent="-192024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bg1"/>
                  </a:solidFill>
                </a:rPr>
                <a:t>Interdisciplinary topics meshing with PSU priorities</a:t>
              </a:r>
            </a:p>
            <a:p>
              <a:pPr marL="100584" indent="-192024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solidFill>
                    <a:schemeClr val="bg1"/>
                  </a:solidFill>
                </a:rPr>
                <a:t>Research gems nearing completion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33202" y="190319"/>
              <a:ext cx="203200" cy="1676400"/>
            </a:xfrm>
            <a:prstGeom prst="rect">
              <a:avLst/>
            </a:prstGeom>
            <a:solidFill>
              <a:srgbClr val="22436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33202" y="2008736"/>
            <a:ext cx="8110798" cy="1994304"/>
            <a:chOff x="1033202" y="2008736"/>
            <a:chExt cx="8110798" cy="1994304"/>
          </a:xfrm>
        </p:grpSpPr>
        <p:sp>
          <p:nvSpPr>
            <p:cNvPr id="11" name="Rectangle 10"/>
            <p:cNvSpPr/>
            <p:nvPr/>
          </p:nvSpPr>
          <p:spPr>
            <a:xfrm>
              <a:off x="1046480" y="2008736"/>
              <a:ext cx="8097520" cy="1994304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81842" y="2126786"/>
              <a:ext cx="42499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chemeClr val="bg1"/>
                  </a:solidFill>
                </a:defRPr>
              </a:lvl1pPr>
            </a:lstStyle>
            <a:p>
              <a:r>
                <a:rPr lang="en-US" dirty="0" smtClean="0">
                  <a:solidFill>
                    <a:srgbClr val="A2D5D5"/>
                  </a:solidFill>
                  <a:latin typeface="Cambria"/>
                  <a:cs typeface="Cambria"/>
                </a:rPr>
                <a:t>FRONTIER FACULTY LINES</a:t>
              </a:r>
              <a:endParaRPr lang="en-US" dirty="0">
                <a:solidFill>
                  <a:srgbClr val="A2D5D5"/>
                </a:solidFill>
                <a:latin typeface="Cambria"/>
                <a:cs typeface="Cambria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81842" y="2639251"/>
              <a:ext cx="6373437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100584" indent="-192024">
                <a:buFont typeface="Arial" panose="020B0604020202020204" pitchFamily="34" charset="0"/>
                <a:buChar char="•"/>
                <a:defRPr sz="1400">
                  <a:solidFill>
                    <a:schemeClr val="bg1"/>
                  </a:solidFill>
                </a:defRPr>
              </a:lvl1pPr>
            </a:lstStyle>
            <a:p>
              <a:pPr marL="192024"/>
              <a:r>
                <a:rPr lang="en-US" dirty="0"/>
                <a:t>Six interdisciplinary hires on frontier topics</a:t>
              </a:r>
            </a:p>
            <a:p>
              <a:pPr marL="192024"/>
              <a:r>
                <a:rPr lang="en-US" dirty="0"/>
                <a:t>At the intersection of societal challenges, faculty </a:t>
              </a:r>
              <a:r>
                <a:rPr lang="en-US" dirty="0" smtClean="0"/>
                <a:t>interests</a:t>
              </a:r>
              <a:r>
                <a:rPr lang="en-US" dirty="0"/>
                <a:t>, and existing/short term research infrastructure</a:t>
              </a:r>
            </a:p>
            <a:p>
              <a:pPr marL="192024"/>
              <a:r>
                <a:rPr lang="en-US" dirty="0"/>
                <a:t>To create further synergies between departments, centers, institutes, Penn State colleges, and other universities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33202" y="2008736"/>
              <a:ext cx="203200" cy="1993392"/>
            </a:xfrm>
            <a:prstGeom prst="rect">
              <a:avLst/>
            </a:prstGeom>
            <a:solidFill>
              <a:srgbClr val="22436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46480" y="4145280"/>
            <a:ext cx="8097520" cy="1686631"/>
            <a:chOff x="1046480" y="4145280"/>
            <a:chExt cx="8097520" cy="1686631"/>
          </a:xfrm>
        </p:grpSpPr>
        <p:sp>
          <p:nvSpPr>
            <p:cNvPr id="12" name="Rectangle 11"/>
            <p:cNvSpPr/>
            <p:nvPr/>
          </p:nvSpPr>
          <p:spPr>
            <a:xfrm>
              <a:off x="1054590" y="4145280"/>
              <a:ext cx="8089410" cy="1686631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1842" y="4340790"/>
              <a:ext cx="6373438" cy="440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chemeClr val="bg1"/>
                  </a:solidFill>
                </a:defRPr>
              </a:lvl1pPr>
            </a:lstStyle>
            <a:p>
              <a:pPr>
                <a:lnSpc>
                  <a:spcPts val="2680"/>
                </a:lnSpc>
              </a:pPr>
              <a:r>
                <a:rPr lang="en-US" dirty="0" smtClean="0">
                  <a:solidFill>
                    <a:srgbClr val="A2D5D5"/>
                  </a:solidFill>
                  <a:latin typeface="Cambria"/>
                  <a:cs typeface="Cambria"/>
                </a:rPr>
                <a:t>DISTINGUISHED TEACHING FELLOWSHIPS</a:t>
              </a:r>
              <a:endParaRPr lang="en-US" dirty="0">
                <a:solidFill>
                  <a:srgbClr val="A2D5D5"/>
                </a:solidFill>
                <a:latin typeface="Cambria"/>
                <a:cs typeface="Cambri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81843" y="4866356"/>
              <a:ext cx="4686878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100584" indent="-192024">
                <a:buFont typeface="Arial" panose="020B0604020202020204" pitchFamily="34" charset="0"/>
                <a:buChar char="•"/>
                <a:defRPr sz="1400">
                  <a:solidFill>
                    <a:schemeClr val="bg1"/>
                  </a:solidFill>
                </a:defRPr>
              </a:lvl1pPr>
            </a:lstStyle>
            <a:p>
              <a:r>
                <a:rPr lang="en-US" dirty="0"/>
                <a:t>Ten fellowships for senior PhD students</a:t>
              </a:r>
            </a:p>
            <a:p>
              <a:r>
                <a:rPr lang="en-US" dirty="0"/>
                <a:t>Teach one regular course under professorial supervision</a:t>
              </a:r>
            </a:p>
            <a:p>
              <a:r>
                <a:rPr lang="en-US" dirty="0"/>
                <a:t>Engage with award-winning educators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46480" y="4145280"/>
              <a:ext cx="203200" cy="1676400"/>
            </a:xfrm>
            <a:prstGeom prst="rect">
              <a:avLst/>
            </a:prstGeom>
            <a:solidFill>
              <a:srgbClr val="22436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974165" y="1104885"/>
            <a:ext cx="2895600" cy="947270"/>
          </a:xfrm>
        </p:spPr>
        <p:txBody>
          <a:bodyPr/>
          <a:lstStyle/>
          <a:p>
            <a:pPr algn="r"/>
            <a:r>
              <a:rPr lang="en-US" sz="4800" dirty="0" smtClean="0">
                <a:solidFill>
                  <a:schemeClr val="bg2">
                    <a:lumMod val="10000"/>
                  </a:schemeClr>
                </a:solidFill>
                <a:latin typeface="Cambria"/>
                <a:cs typeface="Cambria"/>
              </a:rPr>
              <a:t>Initiatives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Cambria"/>
              <a:cs typeface="Cambria"/>
            </a:endParaRPr>
          </a:p>
        </p:txBody>
      </p:sp>
      <p:pic>
        <p:nvPicPr>
          <p:cNvPr id="13" name="Picture 12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880" y="2126786"/>
            <a:ext cx="858520" cy="858520"/>
          </a:xfrm>
          <a:prstGeom prst="rect">
            <a:avLst/>
          </a:prstGeom>
        </p:spPr>
      </p:pic>
      <p:pic>
        <p:nvPicPr>
          <p:cNvPr id="14" name="Picture 13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880" y="4267271"/>
            <a:ext cx="858520" cy="858520"/>
          </a:xfrm>
          <a:prstGeom prst="rect">
            <a:avLst/>
          </a:prstGeom>
        </p:spPr>
      </p:pic>
      <p:pic>
        <p:nvPicPr>
          <p:cNvPr id="15" name="Picture 14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880" y="326076"/>
            <a:ext cx="858520" cy="8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2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23824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education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9496" y="2158500"/>
            <a:ext cx="4014216" cy="40142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96640" y="1645920"/>
            <a:ext cx="5151121" cy="373888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315" y="302925"/>
            <a:ext cx="5944960" cy="947270"/>
          </a:xfrm>
        </p:spPr>
        <p:txBody>
          <a:bodyPr/>
          <a:lstStyle/>
          <a:p>
            <a:r>
              <a:rPr lang="en-US" sz="4800" dirty="0" smtClean="0">
                <a:solidFill>
                  <a:schemeClr val="bg2">
                    <a:lumMod val="10000"/>
                  </a:schemeClr>
                </a:solidFill>
                <a:latin typeface="Cambria"/>
                <a:cs typeface="Cambria"/>
              </a:rPr>
              <a:t>Over the Horizon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0640" y="1889760"/>
            <a:ext cx="4622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0312" indent="-210312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Interdisciplinary </a:t>
            </a:r>
            <a:r>
              <a:rPr lang="en-US" sz="2400" dirty="0"/>
              <a:t>problem</a:t>
            </a:r>
            <a:r>
              <a:rPr lang="en-US" sz="2400" dirty="0" smtClean="0"/>
              <a:t>-</a:t>
            </a:r>
            <a:br>
              <a:rPr lang="en-US" sz="2400" dirty="0" smtClean="0"/>
            </a:br>
            <a:r>
              <a:rPr lang="en-US" sz="2400" dirty="0" smtClean="0"/>
              <a:t>based </a:t>
            </a:r>
            <a:r>
              <a:rPr lang="en-US" sz="2400" dirty="0"/>
              <a:t>majors/</a:t>
            </a:r>
            <a:r>
              <a:rPr lang="en-US" sz="2400" dirty="0" smtClean="0"/>
              <a:t>minors</a:t>
            </a:r>
            <a:endParaRPr lang="en-US" sz="2400" dirty="0"/>
          </a:p>
          <a:p>
            <a:pPr marL="210312" indent="-210312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Intercollegiate </a:t>
            </a:r>
            <a:r>
              <a:rPr lang="en-US" sz="2400" dirty="0"/>
              <a:t>MS/</a:t>
            </a:r>
            <a:r>
              <a:rPr lang="en-US" sz="2400" dirty="0" err="1"/>
              <a:t>MEng</a:t>
            </a:r>
            <a:r>
              <a:rPr lang="en-US" sz="2400" dirty="0"/>
              <a:t> </a:t>
            </a:r>
            <a:r>
              <a:rPr lang="en-US" sz="2400" dirty="0" smtClean="0"/>
              <a:t>degrees</a:t>
            </a:r>
            <a:endParaRPr lang="en-US" sz="2400" dirty="0"/>
          </a:p>
          <a:p>
            <a:pPr marL="210312" indent="-210312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Service learning</a:t>
            </a:r>
            <a:endParaRPr lang="en-US" sz="2400" dirty="0"/>
          </a:p>
          <a:p>
            <a:pPr marL="210312" indent="-210312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Quantitative </a:t>
            </a:r>
            <a:r>
              <a:rPr lang="en-US" sz="2400" dirty="0"/>
              <a:t>student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satisfaction</a:t>
            </a:r>
            <a:r>
              <a:rPr lang="en-US" sz="2400" dirty="0"/>
              <a:t>/</a:t>
            </a:r>
            <a:r>
              <a:rPr lang="en-US" sz="2400" dirty="0" smtClean="0"/>
              <a:t>feedback</a:t>
            </a:r>
            <a:endParaRPr lang="en-US" sz="2400" dirty="0">
              <a:solidFill>
                <a:srgbClr val="A2D5D5"/>
              </a:solidFill>
              <a:latin typeface="Cambria"/>
              <a:cs typeface="Cambria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38995" y="1765965"/>
            <a:ext cx="3159245" cy="520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01576"/>
                </a:solidFill>
                <a:latin typeface="+mj-lt"/>
                <a:ea typeface="+mj-ea"/>
                <a:cs typeface="Arial Rounded MT Bold"/>
              </a:defRPr>
            </a:lvl1pPr>
          </a:lstStyle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Cambria"/>
                <a:cs typeface="Cambria"/>
              </a:rPr>
              <a:t>IN EDUCATION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1" y="1790072"/>
            <a:ext cx="538995" cy="51934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596640" y="5100320"/>
            <a:ext cx="5151121" cy="2844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4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23824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esearch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8480" y="2157984"/>
            <a:ext cx="4014216" cy="40142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96640" y="1645920"/>
            <a:ext cx="5151121" cy="373888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315" y="302925"/>
            <a:ext cx="5944960" cy="947270"/>
          </a:xfrm>
        </p:spPr>
        <p:txBody>
          <a:bodyPr/>
          <a:lstStyle/>
          <a:p>
            <a:r>
              <a:rPr lang="en-US" sz="4800" dirty="0" smtClean="0">
                <a:solidFill>
                  <a:schemeClr val="bg2">
                    <a:lumMod val="10000"/>
                  </a:schemeClr>
                </a:solidFill>
                <a:latin typeface="Cambria"/>
                <a:cs typeface="Cambria"/>
              </a:rPr>
              <a:t>Over the Horizon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0640" y="1889760"/>
            <a:ext cx="4754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0312" indent="-210312">
              <a:spcAft>
                <a:spcPts val="1200"/>
              </a:spcAft>
              <a:buFont typeface="Arial"/>
              <a:buChar char="•"/>
            </a:pPr>
            <a:r>
              <a:rPr lang="en-US" sz="2400" dirty="0"/>
              <a:t>Launching research </a:t>
            </a:r>
            <a:r>
              <a:rPr lang="en-US" sz="2400" dirty="0" smtClean="0"/>
              <a:t>thrusts</a:t>
            </a:r>
            <a:endParaRPr lang="en-US" sz="2400" dirty="0"/>
          </a:p>
          <a:p>
            <a:pPr marL="210312" indent="-210312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Industry</a:t>
            </a:r>
            <a:r>
              <a:rPr lang="en-US" sz="2400" dirty="0"/>
              <a:t>-</a:t>
            </a:r>
            <a:r>
              <a:rPr lang="en-US" sz="2400" dirty="0" err="1"/>
              <a:t>CoE</a:t>
            </a:r>
            <a:r>
              <a:rPr lang="en-US" sz="2400" dirty="0"/>
              <a:t> research </a:t>
            </a:r>
            <a:r>
              <a:rPr lang="en-US" sz="2400" dirty="0" smtClean="0"/>
              <a:t>partnerships</a:t>
            </a:r>
            <a:endParaRPr lang="en-US" sz="2400" dirty="0"/>
          </a:p>
          <a:p>
            <a:pPr marL="210312" indent="-210312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Increase </a:t>
            </a:r>
            <a:r>
              <a:rPr lang="en-US" sz="2400" dirty="0"/>
              <a:t>in funded </a:t>
            </a:r>
            <a:r>
              <a:rPr lang="en-US" sz="2400" dirty="0" smtClean="0"/>
              <a:t>centers</a:t>
            </a:r>
            <a:endParaRPr lang="en-US" sz="2400" dirty="0"/>
          </a:p>
          <a:p>
            <a:pPr marL="210312" indent="-210312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Intellectual </a:t>
            </a:r>
            <a:r>
              <a:rPr lang="en-US" sz="2400" dirty="0"/>
              <a:t>Property </a:t>
            </a:r>
            <a:r>
              <a:rPr lang="en-US" sz="2400" dirty="0" smtClean="0"/>
              <a:t>support</a:t>
            </a:r>
            <a:endParaRPr lang="en-US" sz="2400" dirty="0"/>
          </a:p>
          <a:p>
            <a:pPr marL="210312" indent="-210312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Fund </a:t>
            </a:r>
            <a:r>
              <a:rPr lang="en-US" sz="2400" dirty="0"/>
              <a:t>large equipment purchases</a:t>
            </a:r>
            <a:endParaRPr lang="en-US" sz="2400" dirty="0">
              <a:solidFill>
                <a:srgbClr val="A2D5D5"/>
              </a:solidFill>
              <a:latin typeface="Cambria"/>
              <a:cs typeface="Cambria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38995" y="1765965"/>
            <a:ext cx="3159245" cy="520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01576"/>
                </a:solidFill>
                <a:latin typeface="+mj-lt"/>
                <a:ea typeface="+mj-ea"/>
                <a:cs typeface="Arial Rounded MT Bold"/>
              </a:defRPr>
            </a:lvl1pPr>
          </a:lstStyle>
          <a:p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mbria"/>
                <a:cs typeface="Cambria"/>
              </a:rPr>
              <a:t>IN RESEARCH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1" y="1790072"/>
            <a:ext cx="538995" cy="519345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96640" y="5100320"/>
            <a:ext cx="5151121" cy="284480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23824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ervic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9496" y="2163064"/>
            <a:ext cx="4014216" cy="40142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96640" y="1645920"/>
            <a:ext cx="5151121" cy="373888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315" y="302925"/>
            <a:ext cx="5944960" cy="947270"/>
          </a:xfrm>
        </p:spPr>
        <p:txBody>
          <a:bodyPr/>
          <a:lstStyle/>
          <a:p>
            <a:r>
              <a:rPr lang="en-US" sz="4800" dirty="0" smtClean="0">
                <a:solidFill>
                  <a:schemeClr val="bg2">
                    <a:lumMod val="10000"/>
                  </a:schemeClr>
                </a:solidFill>
                <a:latin typeface="Cambria"/>
                <a:cs typeface="Cambria"/>
              </a:rPr>
              <a:t>Over the Horizon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0640" y="1889760"/>
            <a:ext cx="4622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0312" indent="-210312">
              <a:spcAft>
                <a:spcPts val="1800"/>
              </a:spcAft>
              <a:buFont typeface="Arial"/>
              <a:buChar char="•"/>
            </a:pPr>
            <a:r>
              <a:rPr lang="en-US" sz="2400" dirty="0"/>
              <a:t>Membership in policy-forming </a:t>
            </a:r>
            <a:r>
              <a:rPr lang="en-US" sz="2400" dirty="0" smtClean="0"/>
              <a:t>committees</a:t>
            </a:r>
            <a:endParaRPr lang="en-US" sz="2400" dirty="0"/>
          </a:p>
          <a:p>
            <a:pPr marL="210312" indent="-210312">
              <a:spcAft>
                <a:spcPts val="1800"/>
              </a:spcAft>
              <a:buFont typeface="Arial"/>
              <a:buChar char="•"/>
            </a:pPr>
            <a:r>
              <a:rPr lang="en-US" sz="2400" dirty="0" smtClean="0"/>
              <a:t>Reward </a:t>
            </a:r>
            <a:r>
              <a:rPr lang="en-US" sz="2400" dirty="0"/>
              <a:t>system for distinguished technical </a:t>
            </a:r>
            <a:r>
              <a:rPr lang="en-US" sz="2400" dirty="0" smtClean="0"/>
              <a:t>service</a:t>
            </a:r>
            <a:endParaRPr lang="en-US" sz="2400" dirty="0"/>
          </a:p>
          <a:p>
            <a:pPr marL="210312" indent="-210312">
              <a:spcAft>
                <a:spcPts val="1800"/>
              </a:spcAft>
              <a:buFont typeface="Arial"/>
              <a:buChar char="•"/>
            </a:pPr>
            <a:r>
              <a:rPr lang="en-US" sz="2400" dirty="0" smtClean="0"/>
              <a:t>Transnational </a:t>
            </a:r>
            <a:r>
              <a:rPr lang="en-US" sz="2400" dirty="0"/>
              <a:t>committees</a:t>
            </a:r>
            <a:endParaRPr lang="en-US" sz="2400" dirty="0">
              <a:solidFill>
                <a:srgbClr val="A2D5D5"/>
              </a:solidFill>
              <a:latin typeface="Cambria"/>
              <a:cs typeface="Cambria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38995" y="1765965"/>
            <a:ext cx="3159245" cy="520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01576"/>
                </a:solidFill>
                <a:latin typeface="+mj-lt"/>
                <a:ea typeface="+mj-ea"/>
                <a:cs typeface="Arial Rounded MT Bold"/>
              </a:defRPr>
            </a:lvl1pPr>
          </a:lstStyle>
          <a:p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mbria"/>
                <a:cs typeface="Cambria"/>
              </a:rPr>
              <a:t>IN SERVICE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1" y="1790072"/>
            <a:ext cx="538995" cy="519345"/>
          </a:xfrm>
          <a:prstGeom prst="rect">
            <a:avLst/>
          </a:prstGeom>
          <a:solidFill>
            <a:srgbClr val="91C1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96640" y="5100320"/>
            <a:ext cx="5151121" cy="284480"/>
          </a:xfrm>
          <a:prstGeom prst="rect">
            <a:avLst/>
          </a:prstGeom>
          <a:solidFill>
            <a:srgbClr val="91C1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4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23824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overnanc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9496" y="2157984"/>
            <a:ext cx="4014216" cy="40142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96640" y="1645920"/>
            <a:ext cx="5151121" cy="373888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315" y="302925"/>
            <a:ext cx="5944960" cy="947270"/>
          </a:xfrm>
        </p:spPr>
        <p:txBody>
          <a:bodyPr/>
          <a:lstStyle/>
          <a:p>
            <a:r>
              <a:rPr lang="en-US" sz="4800" dirty="0" smtClean="0">
                <a:solidFill>
                  <a:schemeClr val="bg2">
                    <a:lumMod val="10000"/>
                  </a:schemeClr>
                </a:solidFill>
                <a:latin typeface="Cambria"/>
                <a:cs typeface="Cambria"/>
              </a:rPr>
              <a:t>Over the Horizon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0640" y="1889760"/>
            <a:ext cx="4622800" cy="3077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0312" indent="-210312">
              <a:spcAft>
                <a:spcPts val="1200"/>
              </a:spcAft>
              <a:buFont typeface="Arial"/>
              <a:buChar char="•"/>
            </a:pPr>
            <a:r>
              <a:rPr lang="en-US" sz="2200" dirty="0"/>
              <a:t>Management and Admin </a:t>
            </a:r>
            <a:r>
              <a:rPr lang="en-US" sz="2200" dirty="0" smtClean="0"/>
              <a:t>Manual</a:t>
            </a:r>
          </a:p>
          <a:p>
            <a:pPr marL="210312" indent="-210312">
              <a:spcAft>
                <a:spcPts val="1200"/>
              </a:spcAft>
              <a:buFont typeface="Arial"/>
              <a:buChar char="•"/>
            </a:pPr>
            <a:r>
              <a:rPr lang="en-US" sz="2200" dirty="0" smtClean="0"/>
              <a:t>Financial </a:t>
            </a:r>
            <a:r>
              <a:rPr lang="en-US" sz="2200" dirty="0"/>
              <a:t>tracking </a:t>
            </a:r>
            <a:r>
              <a:rPr lang="en-US" sz="2200" dirty="0" smtClean="0"/>
              <a:t>and projections</a:t>
            </a:r>
            <a:endParaRPr lang="en-US" sz="2200" dirty="0"/>
          </a:p>
          <a:p>
            <a:pPr marL="210312" indent="-210312">
              <a:spcAft>
                <a:spcPts val="1200"/>
              </a:spcAft>
              <a:buFont typeface="Arial"/>
              <a:buChar char="•"/>
            </a:pPr>
            <a:r>
              <a:rPr lang="en-US" sz="2200" dirty="0" smtClean="0"/>
              <a:t>NTT </a:t>
            </a:r>
            <a:r>
              <a:rPr lang="en-US" sz="2200" dirty="0"/>
              <a:t>career progression </a:t>
            </a:r>
            <a:r>
              <a:rPr lang="en-US" sz="2200" dirty="0" smtClean="0"/>
              <a:t>systems</a:t>
            </a:r>
            <a:endParaRPr lang="en-US" sz="2200" dirty="0"/>
          </a:p>
          <a:p>
            <a:pPr marL="210312" indent="-210312">
              <a:spcAft>
                <a:spcPts val="1200"/>
              </a:spcAft>
              <a:buFont typeface="Arial"/>
              <a:buChar char="•"/>
            </a:pPr>
            <a:r>
              <a:rPr lang="en-US" sz="2200" dirty="0" smtClean="0"/>
              <a:t>Alignment </a:t>
            </a:r>
            <a:r>
              <a:rPr lang="en-US" sz="2200" dirty="0"/>
              <a:t>of personal and institutional </a:t>
            </a:r>
            <a:r>
              <a:rPr lang="en-US" sz="2200" dirty="0" smtClean="0"/>
              <a:t>aspirations</a:t>
            </a:r>
            <a:endParaRPr lang="en-US" sz="2200" dirty="0"/>
          </a:p>
          <a:p>
            <a:pPr marL="210312" indent="-210312">
              <a:spcAft>
                <a:spcPts val="1200"/>
              </a:spcAft>
              <a:buFont typeface="Arial"/>
              <a:buChar char="•"/>
            </a:pPr>
            <a:r>
              <a:rPr lang="en-US" sz="2200" dirty="0" smtClean="0"/>
              <a:t>Departmental </a:t>
            </a:r>
            <a:r>
              <a:rPr lang="en-US" sz="2200" dirty="0"/>
              <a:t>and college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external </a:t>
            </a:r>
            <a:r>
              <a:rPr lang="en-US" sz="2200" dirty="0"/>
              <a:t>reviews</a:t>
            </a:r>
            <a:endParaRPr lang="en-US" sz="2200" dirty="0">
              <a:solidFill>
                <a:srgbClr val="A2D5D5"/>
              </a:solidFill>
              <a:latin typeface="Cambria"/>
              <a:cs typeface="Cambria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38995" y="1765965"/>
            <a:ext cx="3159245" cy="520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01576"/>
                </a:solidFill>
                <a:latin typeface="+mj-lt"/>
                <a:ea typeface="+mj-ea"/>
                <a:cs typeface="Arial Rounded MT Bold"/>
              </a:defRPr>
            </a:lvl1pPr>
          </a:lstStyle>
          <a:p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mbria"/>
                <a:cs typeface="Cambria"/>
              </a:rPr>
              <a:t>IN GOVERNANCE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1" y="1790072"/>
            <a:ext cx="538995" cy="519345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96640" y="5100320"/>
            <a:ext cx="5151121" cy="284480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6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ver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7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9144000" cy="623824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46480" y="190319"/>
            <a:ext cx="8097520" cy="1676400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046480" y="2008736"/>
            <a:ext cx="8097520" cy="1682496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054590" y="3840480"/>
            <a:ext cx="8089410" cy="2021840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 rot="16200000">
            <a:off x="-974165" y="1104885"/>
            <a:ext cx="2895600" cy="947270"/>
          </a:xfrm>
        </p:spPr>
        <p:txBody>
          <a:bodyPr/>
          <a:lstStyle/>
          <a:p>
            <a:pPr algn="r"/>
            <a:r>
              <a:rPr lang="en-US" sz="4800" dirty="0" smtClean="0">
                <a:solidFill>
                  <a:schemeClr val="bg2">
                    <a:lumMod val="10000"/>
                  </a:schemeClr>
                </a:solidFill>
                <a:latin typeface="Cambria"/>
                <a:cs typeface="Cambria"/>
              </a:rPr>
              <a:t>Initiatives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81842" y="2126786"/>
            <a:ext cx="6058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A2D5D5"/>
                </a:solidFill>
                <a:latin typeface="Cambria"/>
                <a:cs typeface="Cambria"/>
              </a:rPr>
              <a:t>INSTRUCTIONAL AND RESEARCH EQUIPMENT GRANTS</a:t>
            </a:r>
            <a:endParaRPr lang="en-US" dirty="0">
              <a:solidFill>
                <a:srgbClr val="A2D5D5"/>
              </a:solidFill>
              <a:latin typeface="Cambria"/>
              <a:cs typeface="Cambri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81842" y="2960494"/>
            <a:ext cx="63734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00584" indent="-192024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Fifteen grants for instruction and research</a:t>
            </a:r>
          </a:p>
          <a:p>
            <a:r>
              <a:rPr lang="en-US" dirty="0"/>
              <a:t>Innovative content on both education and investigation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81842" y="376876"/>
            <a:ext cx="666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A2D5D5"/>
                </a:solidFill>
                <a:latin typeface="Cambria"/>
                <a:cs typeface="Cambria"/>
              </a:rPr>
              <a:t>EXCELLENCE GRADUATE FELLOWSHIPS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81842" y="895736"/>
            <a:ext cx="572319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92024" indent="-192024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Twenty five full 3-</a:t>
            </a:r>
            <a:r>
              <a:rPr lang="en-US" dirty="0" smtClean="0"/>
              <a:t>year </a:t>
            </a:r>
            <a:r>
              <a:rPr lang="en-US" dirty="0"/>
              <a:t>offers</a:t>
            </a:r>
          </a:p>
          <a:p>
            <a:r>
              <a:rPr lang="en-US" dirty="0"/>
              <a:t>Targeted at top incoming graduate NSF fellowship-caliber</a:t>
            </a:r>
          </a:p>
          <a:p>
            <a:r>
              <a:rPr lang="en-US" dirty="0"/>
              <a:t>Accompanying specific academic and social program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81842" y="4035990"/>
            <a:ext cx="6373438" cy="783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pPr>
              <a:lnSpc>
                <a:spcPts val="2680"/>
              </a:lnSpc>
            </a:pPr>
            <a:r>
              <a:rPr lang="en-US" dirty="0" smtClean="0">
                <a:solidFill>
                  <a:srgbClr val="A2D5D5"/>
                </a:solidFill>
                <a:latin typeface="Cambria"/>
                <a:cs typeface="Cambria"/>
              </a:rPr>
              <a:t>RESEARCH EXPERIENCES FOR UNDERGRADUATES</a:t>
            </a:r>
            <a:endParaRPr lang="en-US" dirty="0">
              <a:solidFill>
                <a:srgbClr val="A2D5D5"/>
              </a:solidFill>
              <a:latin typeface="Cambria"/>
              <a:cs typeface="Cambri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81843" y="4860605"/>
            <a:ext cx="468687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00584" indent="-192024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More than 50 eight</a:t>
            </a:r>
            <a:r>
              <a:rPr lang="en-US" dirty="0"/>
              <a:t>-week embedded opportunities</a:t>
            </a:r>
          </a:p>
          <a:p>
            <a:r>
              <a:rPr lang="en-US" dirty="0"/>
              <a:t>Attendance in research methods seminars</a:t>
            </a:r>
          </a:p>
          <a:p>
            <a:r>
              <a:rPr lang="en-US" dirty="0"/>
              <a:t>Participation in professional conferences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033202" y="190319"/>
            <a:ext cx="203200" cy="1676400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33202" y="2008736"/>
            <a:ext cx="203200" cy="1682496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046480" y="3840480"/>
            <a:ext cx="203200" cy="2029968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880" y="2025186"/>
            <a:ext cx="858520" cy="858520"/>
          </a:xfrm>
          <a:prstGeom prst="rect">
            <a:avLst/>
          </a:prstGeom>
        </p:spPr>
      </p:pic>
      <p:pic>
        <p:nvPicPr>
          <p:cNvPr id="46" name="Picture 45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880" y="3986845"/>
            <a:ext cx="858520" cy="858520"/>
          </a:xfrm>
          <a:prstGeom prst="rect">
            <a:avLst/>
          </a:prstGeom>
        </p:spPr>
      </p:pic>
      <p:pic>
        <p:nvPicPr>
          <p:cNvPr id="47" name="Picture 46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880" y="326076"/>
            <a:ext cx="858520" cy="8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0"/>
            <a:ext cx="9144000" cy="623824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6480" y="190319"/>
            <a:ext cx="8097520" cy="1676400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46480" y="2008736"/>
            <a:ext cx="8097520" cy="1682496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 rot="16200000">
            <a:off x="-974165" y="1104885"/>
            <a:ext cx="2895600" cy="947270"/>
          </a:xfrm>
        </p:spPr>
        <p:txBody>
          <a:bodyPr/>
          <a:lstStyle/>
          <a:p>
            <a:pPr algn="r"/>
            <a:r>
              <a:rPr lang="en-US" sz="4800" dirty="0" smtClean="0">
                <a:solidFill>
                  <a:schemeClr val="bg2">
                    <a:lumMod val="10000"/>
                  </a:schemeClr>
                </a:solidFill>
                <a:latin typeface="Cambria"/>
                <a:cs typeface="Cambria"/>
              </a:rPr>
              <a:t>Initiatives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81842" y="2126786"/>
            <a:ext cx="605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A2D5D5"/>
                </a:solidFill>
                <a:latin typeface="Cambria"/>
                <a:cs typeface="Cambria"/>
              </a:rPr>
              <a:t>GLOBAL PROGRAM DEVELOPMENT</a:t>
            </a:r>
            <a:endParaRPr lang="en-US" dirty="0">
              <a:solidFill>
                <a:srgbClr val="A2D5D5"/>
              </a:solidFill>
              <a:latin typeface="Cambria"/>
              <a:cs typeface="Cambri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81842" y="376876"/>
            <a:ext cx="666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A2D5D5"/>
                </a:solidFill>
                <a:latin typeface="Cambria"/>
                <a:cs typeface="Cambria"/>
              </a:rPr>
              <a:t>ONE-YEAR COURSE-BASED MASTERS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81842" y="895736"/>
            <a:ext cx="572319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92024" indent="-192024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Ten grants for complete proposals</a:t>
            </a:r>
          </a:p>
          <a:p>
            <a:r>
              <a:rPr lang="en-US" dirty="0"/>
              <a:t>Non-thesis residential MS degrees</a:t>
            </a:r>
          </a:p>
          <a:p>
            <a:r>
              <a:rPr lang="en-US" dirty="0"/>
              <a:t>August-to-August format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33202" y="190319"/>
            <a:ext cx="203200" cy="1676400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33202" y="2008736"/>
            <a:ext cx="203200" cy="1682496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880" y="2126786"/>
            <a:ext cx="858520" cy="858520"/>
          </a:xfrm>
          <a:prstGeom prst="rect">
            <a:avLst/>
          </a:prstGeom>
        </p:spPr>
      </p:pic>
      <p:pic>
        <p:nvPicPr>
          <p:cNvPr id="35" name="Picture 34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880" y="326076"/>
            <a:ext cx="858520" cy="8585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6480" y="3843632"/>
            <a:ext cx="8097520" cy="1682496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81842" y="3961682"/>
            <a:ext cx="6058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A2D5D5"/>
                </a:solidFill>
                <a:latin typeface="Cambria"/>
                <a:cs typeface="Cambria"/>
              </a:rPr>
              <a:t>COMMERCIALIZATION GRANTS</a:t>
            </a:r>
            <a:endParaRPr lang="en-US" dirty="0">
              <a:solidFill>
                <a:srgbClr val="A2D5D5"/>
              </a:solidFill>
              <a:latin typeface="Cambria"/>
              <a:cs typeface="Cambri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33202" y="3843632"/>
            <a:ext cx="203200" cy="1682496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880" y="3961682"/>
            <a:ext cx="858520" cy="858520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8829040" y="5161280"/>
            <a:ext cx="203200" cy="203200"/>
          </a:xfrm>
          <a:prstGeom prst="star5">
            <a:avLst/>
          </a:prstGeom>
          <a:solidFill>
            <a:srgbClr val="A2D5D5">
              <a:alpha val="4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8829040" y="3373120"/>
            <a:ext cx="203200" cy="203200"/>
          </a:xfrm>
          <a:prstGeom prst="star5">
            <a:avLst/>
          </a:prstGeom>
          <a:solidFill>
            <a:srgbClr val="A2D5D5">
              <a:alpha val="4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581842" y="2676611"/>
            <a:ext cx="572319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92024" indent="-192024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Ten grants for complete proposals</a:t>
            </a:r>
          </a:p>
          <a:p>
            <a:r>
              <a:rPr lang="en-US" dirty="0"/>
              <a:t>Non-thesis residential MS degrees</a:t>
            </a:r>
          </a:p>
          <a:p>
            <a:r>
              <a:rPr lang="en-US" dirty="0"/>
              <a:t>August-to-August format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81842" y="4524216"/>
            <a:ext cx="572319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92024" indent="-192024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Four funded and second round under review</a:t>
            </a:r>
          </a:p>
          <a:p>
            <a:r>
              <a:rPr lang="en-US" dirty="0" smtClean="0"/>
              <a:t>Research outcomes that are amenable to commercialization</a:t>
            </a:r>
          </a:p>
          <a:p>
            <a:r>
              <a:rPr lang="en-US" dirty="0" smtClean="0"/>
              <a:t>Linked to industry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09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2382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4977123" y="493925"/>
            <a:ext cx="3577596" cy="778041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162646" y="533303"/>
            <a:ext cx="3290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2D5D5"/>
                </a:solidFill>
                <a:latin typeface="Cambria"/>
                <a:cs typeface="Cambria"/>
              </a:rPr>
              <a:t>Instructional and </a:t>
            </a:r>
            <a:r>
              <a:rPr lang="en-US" sz="1400" dirty="0">
                <a:solidFill>
                  <a:srgbClr val="A2D5D5"/>
                </a:solidFill>
                <a:latin typeface="Cambria"/>
                <a:cs typeface="Cambria"/>
              </a:rPr>
              <a:t>Research Equipment Grants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967020" y="493925"/>
            <a:ext cx="154603" cy="778041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4977123" y="1329579"/>
            <a:ext cx="3577596" cy="778041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967020" y="1329579"/>
            <a:ext cx="154603" cy="778041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5162646" y="1390444"/>
            <a:ext cx="3300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2D5D5"/>
                </a:solidFill>
                <a:latin typeface="Cambria"/>
                <a:cs typeface="Cambria"/>
              </a:rPr>
              <a:t>Global Program Development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967020" y="2172267"/>
            <a:ext cx="3577596" cy="778041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5152543" y="2211645"/>
            <a:ext cx="2213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2D5D5"/>
                </a:solidFill>
                <a:latin typeface="Cambria"/>
                <a:cs typeface="Cambria"/>
              </a:rPr>
              <a:t>ENGIN </a:t>
            </a:r>
            <a:r>
              <a:rPr lang="en-US" sz="1400" dirty="0" smtClean="0">
                <a:solidFill>
                  <a:srgbClr val="A2D5D5"/>
                </a:solidFill>
                <a:latin typeface="Cambria"/>
                <a:cs typeface="Cambria"/>
              </a:rPr>
              <a:t>Grants</a:t>
            </a:r>
            <a:endParaRPr lang="en-US" sz="1400" dirty="0">
              <a:solidFill>
                <a:srgbClr val="A2D5D5"/>
              </a:solidFill>
              <a:latin typeface="Cambria"/>
              <a:cs typeface="Cambria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956917" y="2172267"/>
            <a:ext cx="154603" cy="778041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4866697" y="1818750"/>
            <a:ext cx="140502" cy="281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4967020" y="3007921"/>
            <a:ext cx="3577596" cy="778041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4956917" y="3007921"/>
            <a:ext cx="154603" cy="778041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5152543" y="3068786"/>
            <a:ext cx="3300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2D5D5"/>
                </a:solidFill>
                <a:latin typeface="Cambria"/>
                <a:cs typeface="Cambria"/>
              </a:rPr>
              <a:t>PSU-wide </a:t>
            </a:r>
            <a:r>
              <a:rPr lang="en-US" sz="1400" dirty="0" smtClean="0">
                <a:solidFill>
                  <a:srgbClr val="A2D5D5"/>
                </a:solidFill>
                <a:latin typeface="Cambria"/>
                <a:cs typeface="Cambria"/>
              </a:rPr>
              <a:t>Research </a:t>
            </a:r>
            <a:r>
              <a:rPr lang="en-US" sz="1400" dirty="0">
                <a:solidFill>
                  <a:srgbClr val="A2D5D5"/>
                </a:solidFill>
                <a:latin typeface="Cambria"/>
                <a:cs typeface="Cambria"/>
              </a:rPr>
              <a:t>Experience for Undergraduate</a:t>
            </a:r>
          </a:p>
        </p:txBody>
      </p:sp>
      <p:sp>
        <p:nvSpPr>
          <p:cNvPr id="88" name="Rectangle 87"/>
          <p:cNvSpPr/>
          <p:nvPr/>
        </p:nvSpPr>
        <p:spPr>
          <a:xfrm>
            <a:off x="4967020" y="3843897"/>
            <a:ext cx="3577596" cy="778041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5152543" y="3883275"/>
            <a:ext cx="2812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2D5D5"/>
                </a:solidFill>
                <a:latin typeface="Cambria"/>
                <a:cs typeface="Cambria"/>
              </a:rPr>
              <a:t>Business Experience for Undergraduates and </a:t>
            </a:r>
            <a:r>
              <a:rPr lang="en-US" sz="1400" dirty="0" smtClean="0">
                <a:solidFill>
                  <a:srgbClr val="A2D5D5"/>
                </a:solidFill>
                <a:latin typeface="Cambria"/>
                <a:cs typeface="Cambria"/>
              </a:rPr>
              <a:t>Grads</a:t>
            </a:r>
            <a:endParaRPr lang="en-US" sz="1400" dirty="0">
              <a:solidFill>
                <a:srgbClr val="A2D5D5"/>
              </a:solidFill>
              <a:latin typeface="Cambria"/>
              <a:cs typeface="Cambria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956917" y="3843897"/>
            <a:ext cx="154603" cy="778041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967020" y="4679551"/>
            <a:ext cx="3577596" cy="778041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4956917" y="4679551"/>
            <a:ext cx="154603" cy="778041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5152543" y="4740416"/>
            <a:ext cx="3300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2D5D5"/>
                </a:solidFill>
                <a:latin typeface="Cambria"/>
                <a:cs typeface="Cambria"/>
              </a:rPr>
              <a:t>Laboratory Renovation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6200000">
            <a:off x="-3032245" y="3162965"/>
            <a:ext cx="7011760" cy="947270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mbria"/>
                <a:cs typeface="Cambria"/>
              </a:rPr>
              <a:t>Current/New Initiatives</a:t>
            </a:r>
            <a:endParaRPr lang="en-US" dirty="0">
              <a:solidFill>
                <a:schemeClr val="bg2">
                  <a:lumMod val="10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8404" y="493925"/>
            <a:ext cx="3577596" cy="778041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33927" y="533303"/>
            <a:ext cx="2213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2D5D5"/>
                </a:solidFill>
                <a:latin typeface="Cambria"/>
                <a:cs typeface="Cambria"/>
              </a:rPr>
              <a:t>Innovation Grants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38301" y="493925"/>
            <a:ext cx="154603" cy="778041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981676" y="843930"/>
            <a:ext cx="255015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00584" indent="-192024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marL="0" indent="0" algn="r">
              <a:buNone/>
            </a:pPr>
            <a:r>
              <a:rPr lang="en-US" sz="1800" dirty="0" smtClean="0">
                <a:solidFill>
                  <a:srgbClr val="F79646"/>
                </a:solidFill>
              </a:rPr>
              <a:t>10/$1.5M</a:t>
            </a:r>
            <a:endParaRPr lang="en-US" sz="1800" dirty="0">
              <a:solidFill>
                <a:srgbClr val="F79646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947153" y="2507445"/>
            <a:ext cx="15846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00584" indent="-192024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marL="0" indent="0" algn="r">
              <a:buNone/>
            </a:pPr>
            <a:r>
              <a:rPr lang="en-US" sz="1800" dirty="0" smtClean="0">
                <a:solidFill>
                  <a:srgbClr val="F79646"/>
                </a:solidFill>
              </a:rPr>
              <a:t>4/$300k</a:t>
            </a:r>
            <a:endParaRPr lang="en-US" sz="1800" dirty="0">
              <a:solidFill>
                <a:srgbClr val="F79646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48404" y="1329579"/>
            <a:ext cx="3577596" cy="778041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238301" y="1329579"/>
            <a:ext cx="154603" cy="778041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433927" y="1390444"/>
            <a:ext cx="3300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2D5D5"/>
                </a:solidFill>
                <a:latin typeface="Cambria"/>
                <a:cs typeface="Cambria"/>
              </a:rPr>
              <a:t>Excellence Graduate</a:t>
            </a:r>
            <a:br>
              <a:rPr lang="en-US" sz="1400" dirty="0" smtClean="0">
                <a:solidFill>
                  <a:srgbClr val="A2D5D5"/>
                </a:solidFill>
                <a:latin typeface="Cambria"/>
                <a:cs typeface="Cambria"/>
              </a:rPr>
            </a:br>
            <a:r>
              <a:rPr lang="en-US" sz="1400" dirty="0" smtClean="0">
                <a:solidFill>
                  <a:srgbClr val="A2D5D5"/>
                </a:solidFill>
                <a:latin typeface="Cambria"/>
                <a:cs typeface="Cambria"/>
              </a:rPr>
              <a:t>Fellowships</a:t>
            </a:r>
            <a:endParaRPr lang="en-US" sz="1400" dirty="0">
              <a:solidFill>
                <a:srgbClr val="A2D5D5"/>
              </a:solidFill>
              <a:latin typeface="Cambria"/>
              <a:cs typeface="Cambria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238301" y="2172267"/>
            <a:ext cx="3577596" cy="778041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423824" y="2211645"/>
            <a:ext cx="2823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2D5D5"/>
                </a:solidFill>
                <a:latin typeface="Cambria"/>
                <a:cs typeface="Cambria"/>
              </a:rPr>
              <a:t>One-year Course-based Masters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228198" y="2172267"/>
            <a:ext cx="154603" cy="778041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1137978" y="1818750"/>
            <a:ext cx="140502" cy="281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1238301" y="3007921"/>
            <a:ext cx="3577596" cy="778041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1228198" y="3007921"/>
            <a:ext cx="154603" cy="778041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423824" y="3068786"/>
            <a:ext cx="3300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2D5D5"/>
                </a:solidFill>
                <a:latin typeface="Cambria"/>
                <a:cs typeface="Cambria"/>
              </a:rPr>
              <a:t>Distinguished Teaching Fellowships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238301" y="3843897"/>
            <a:ext cx="3577596" cy="778041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1423824" y="3883275"/>
            <a:ext cx="2213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2D5D5"/>
                </a:solidFill>
                <a:latin typeface="Cambria"/>
                <a:cs typeface="Cambria"/>
              </a:rPr>
              <a:t>Research Experiences For Undergraduates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228198" y="3843897"/>
            <a:ext cx="154603" cy="778041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238301" y="4679551"/>
            <a:ext cx="3577596" cy="778041"/>
          </a:xfrm>
          <a:prstGeom prst="rect">
            <a:avLst/>
          </a:prstGeom>
          <a:solidFill>
            <a:srgbClr val="3B38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228198" y="4679551"/>
            <a:ext cx="154603" cy="778041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1423824" y="4740416"/>
            <a:ext cx="3300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2D5D5"/>
                </a:solidFill>
                <a:latin typeface="Cambria"/>
                <a:cs typeface="Cambria"/>
              </a:rPr>
              <a:t>Frontier </a:t>
            </a:r>
            <a:r>
              <a:rPr lang="en-US" sz="1400" dirty="0" smtClean="0">
                <a:solidFill>
                  <a:srgbClr val="A2D5D5"/>
                </a:solidFill>
                <a:latin typeface="Cambria"/>
                <a:cs typeface="Cambria"/>
              </a:rPr>
              <a:t>Faculty </a:t>
            </a:r>
            <a:r>
              <a:rPr lang="en-US" sz="1400" dirty="0">
                <a:solidFill>
                  <a:srgbClr val="A2D5D5"/>
                </a:solidFill>
                <a:latin typeface="Cambria"/>
                <a:cs typeface="Cambria"/>
              </a:rPr>
              <a:t>Lines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947153" y="5016078"/>
            <a:ext cx="15846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00584" indent="-192024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marL="0" indent="0" algn="r">
              <a:buNone/>
            </a:pPr>
            <a:r>
              <a:rPr lang="en-US" sz="1800" dirty="0" smtClean="0">
                <a:solidFill>
                  <a:srgbClr val="F79646"/>
                </a:solidFill>
              </a:rPr>
              <a:t>5/$500k</a:t>
            </a:r>
            <a:endParaRPr lang="en-US" sz="1800" dirty="0">
              <a:solidFill>
                <a:srgbClr val="F79646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947153" y="4172723"/>
            <a:ext cx="15846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00584" indent="-192024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marL="0" indent="0" algn="r">
              <a:buNone/>
            </a:pPr>
            <a:r>
              <a:rPr lang="en-US" sz="1800" dirty="0" smtClean="0">
                <a:solidFill>
                  <a:srgbClr val="F79646"/>
                </a:solidFill>
              </a:rPr>
              <a:t>15/$100k</a:t>
            </a:r>
            <a:endParaRPr lang="en-US" sz="1800" dirty="0">
              <a:solidFill>
                <a:srgbClr val="F79646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47153" y="3356963"/>
            <a:ext cx="15846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00584" indent="-192024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marL="0" indent="0" algn="r">
              <a:buNone/>
            </a:pPr>
            <a:r>
              <a:rPr lang="en-US" sz="1800" dirty="0" smtClean="0">
                <a:solidFill>
                  <a:srgbClr val="F79646"/>
                </a:solidFill>
              </a:rPr>
              <a:t>200/$1.2M</a:t>
            </a:r>
            <a:endParaRPr lang="en-US" sz="1800" dirty="0">
              <a:solidFill>
                <a:srgbClr val="F79646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947153" y="1687629"/>
            <a:ext cx="15846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00584" indent="-192024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marL="0" indent="0" algn="r">
              <a:buNone/>
            </a:pPr>
            <a:r>
              <a:rPr lang="en-US" sz="1800" dirty="0" smtClean="0">
                <a:solidFill>
                  <a:srgbClr val="F79646"/>
                </a:solidFill>
              </a:rPr>
              <a:t>5/$100k</a:t>
            </a:r>
            <a:endParaRPr lang="en-US" sz="1800" dirty="0">
              <a:solidFill>
                <a:srgbClr val="F79646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204581" y="2504472"/>
            <a:ext cx="15846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00584" indent="-192024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marL="0" indent="0" algn="r">
              <a:buNone/>
            </a:pPr>
            <a:r>
              <a:rPr lang="en-US" sz="1800" dirty="0" smtClean="0">
                <a:solidFill>
                  <a:srgbClr val="F79646"/>
                </a:solidFill>
              </a:rPr>
              <a:t>12/$600k</a:t>
            </a:r>
            <a:endParaRPr lang="en-US" sz="1800" dirty="0">
              <a:solidFill>
                <a:srgbClr val="F79646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204581" y="5013105"/>
            <a:ext cx="15846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00584" indent="-192024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marL="0" indent="0" algn="r">
              <a:buNone/>
            </a:pPr>
            <a:r>
              <a:rPr lang="en-US" sz="1800" dirty="0" smtClean="0">
                <a:solidFill>
                  <a:srgbClr val="F79646"/>
                </a:solidFill>
              </a:rPr>
              <a:t>6/$6M</a:t>
            </a:r>
            <a:endParaRPr lang="en-US" sz="1800" dirty="0">
              <a:solidFill>
                <a:srgbClr val="F79646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204581" y="4178628"/>
            <a:ext cx="15846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00584" indent="-192024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marL="0" indent="0" algn="r">
              <a:buNone/>
            </a:pPr>
            <a:r>
              <a:rPr lang="en-US" sz="1800" dirty="0" smtClean="0">
                <a:solidFill>
                  <a:srgbClr val="F79646"/>
                </a:solidFill>
              </a:rPr>
              <a:t>75/$500k</a:t>
            </a:r>
            <a:endParaRPr lang="en-US" sz="1800" dirty="0">
              <a:solidFill>
                <a:srgbClr val="F79646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204581" y="1684656"/>
            <a:ext cx="158468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00584" indent="-192024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marL="0" indent="0" algn="r">
              <a:buNone/>
            </a:pPr>
            <a:r>
              <a:rPr lang="en-US" sz="1600" dirty="0" smtClean="0">
                <a:solidFill>
                  <a:srgbClr val="F7903B"/>
                </a:solidFill>
              </a:rPr>
              <a:t>25/$1.45M</a:t>
            </a:r>
            <a:endParaRPr lang="en-US" sz="1600" dirty="0">
              <a:solidFill>
                <a:srgbClr val="F7903B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239104" y="829000"/>
            <a:ext cx="255015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00584" indent="-192024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marL="0" indent="0" algn="r">
              <a:buNone/>
            </a:pPr>
            <a:r>
              <a:rPr lang="en-US" sz="1800" dirty="0" smtClean="0">
                <a:solidFill>
                  <a:srgbClr val="F79646"/>
                </a:solidFill>
              </a:rPr>
              <a:t>12/$1M</a:t>
            </a:r>
            <a:endParaRPr lang="en-US" sz="1800" dirty="0">
              <a:solidFill>
                <a:srgbClr val="F79646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204581" y="3356963"/>
            <a:ext cx="15846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100584" indent="-192024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marL="0" indent="0" algn="r">
              <a:buNone/>
            </a:pPr>
            <a:r>
              <a:rPr lang="en-US" sz="1800" dirty="0" smtClean="0">
                <a:solidFill>
                  <a:srgbClr val="F79646"/>
                </a:solidFill>
              </a:rPr>
              <a:t>10/$195k</a:t>
            </a:r>
            <a:endParaRPr lang="en-US" sz="1800" dirty="0">
              <a:solidFill>
                <a:srgbClr val="F79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0"/>
            <a:ext cx="9144000" cy="6238240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633689" y="287645"/>
            <a:ext cx="3159245" cy="5200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01576"/>
                </a:solidFill>
                <a:latin typeface="+mj-lt"/>
                <a:ea typeface="+mj-ea"/>
                <a:cs typeface="Arial Rounded MT Bold"/>
              </a:defRPr>
            </a:lvl1pPr>
          </a:lstStyle>
          <a:p>
            <a:r>
              <a:rPr lang="en-US" sz="3600" dirty="0" smtClean="0">
                <a:solidFill>
                  <a:srgbClr val="A2D5D5"/>
                </a:solidFill>
                <a:latin typeface="Cambria"/>
                <a:cs typeface="Cambria"/>
              </a:rPr>
              <a:t>Strategy</a:t>
            </a:r>
            <a:endParaRPr lang="en-US" sz="3600" dirty="0">
              <a:solidFill>
                <a:srgbClr val="A2D5D5"/>
              </a:solidFill>
              <a:latin typeface="Cambria"/>
              <a:cs typeface="Cambria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33689" y="1094453"/>
            <a:ext cx="3639305" cy="5200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01576"/>
                </a:solidFill>
                <a:latin typeface="+mj-lt"/>
                <a:ea typeface="+mj-ea"/>
                <a:cs typeface="Arial Rounded MT Bold"/>
              </a:defRPr>
            </a:lvl1pPr>
          </a:lstStyle>
          <a:p>
            <a:r>
              <a:rPr lang="en-US" sz="3600" dirty="0" smtClean="0">
                <a:solidFill>
                  <a:srgbClr val="A2D5D5"/>
                </a:solidFill>
                <a:latin typeface="Cambria"/>
                <a:cs typeface="Cambria"/>
              </a:rPr>
              <a:t>Implementation</a:t>
            </a:r>
            <a:endParaRPr lang="en-US" sz="3600" dirty="0">
              <a:solidFill>
                <a:srgbClr val="A2D5D5"/>
              </a:solidFill>
              <a:latin typeface="Cambria"/>
              <a:cs typeface="Cambria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633689" y="1899622"/>
            <a:ext cx="3159245" cy="5200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01576"/>
                </a:solidFill>
                <a:latin typeface="+mj-lt"/>
                <a:ea typeface="+mj-ea"/>
                <a:cs typeface="Arial Rounded MT Bold"/>
              </a:defRPr>
            </a:lvl1pPr>
          </a:lstStyle>
          <a:p>
            <a:r>
              <a:rPr lang="en-US" sz="3600" dirty="0" smtClean="0">
                <a:solidFill>
                  <a:srgbClr val="A2D5D5"/>
                </a:solidFill>
                <a:latin typeface="Cambria"/>
                <a:cs typeface="Cambria"/>
              </a:rPr>
              <a:t>Day-to-day</a:t>
            </a:r>
            <a:endParaRPr lang="en-US" sz="3600" dirty="0">
              <a:solidFill>
                <a:srgbClr val="A2D5D5"/>
              </a:solidFill>
              <a:latin typeface="Cambria"/>
              <a:cs typeface="Cambria"/>
            </a:endParaRPr>
          </a:p>
        </p:txBody>
      </p:sp>
      <p:cxnSp>
        <p:nvCxnSpPr>
          <p:cNvPr id="5" name="Straight Connector 4"/>
          <p:cNvCxnSpPr>
            <a:stCxn id="9" idx="0"/>
          </p:cNvCxnSpPr>
          <p:nvPr/>
        </p:nvCxnSpPr>
        <p:spPr>
          <a:xfrm>
            <a:off x="1488394" y="464780"/>
            <a:ext cx="5133" cy="2432728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348694" y="464780"/>
            <a:ext cx="279400" cy="279400"/>
          </a:xfrm>
          <a:prstGeom prst="ellipse">
            <a:avLst/>
          </a:prstGeom>
          <a:solidFill>
            <a:srgbClr val="22436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48694" y="1258888"/>
            <a:ext cx="279400" cy="279400"/>
          </a:xfrm>
          <a:prstGeom prst="ellipse">
            <a:avLst/>
          </a:prstGeom>
          <a:solidFill>
            <a:srgbClr val="22436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48694" y="2051357"/>
            <a:ext cx="279400" cy="279400"/>
          </a:xfrm>
          <a:prstGeom prst="ellipse">
            <a:avLst/>
          </a:prstGeom>
          <a:solidFill>
            <a:srgbClr val="224361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2647" y="2897508"/>
            <a:ext cx="7932263" cy="3117611"/>
          </a:xfrm>
          <a:prstGeom prst="rect">
            <a:avLst/>
          </a:prstGeom>
          <a:solidFill>
            <a:srgbClr val="111111">
              <a:alpha val="9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81027" y="3988833"/>
            <a:ext cx="1504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400" dirty="0" smtClean="0">
                <a:solidFill>
                  <a:srgbClr val="FFFFFF"/>
                </a:solidFill>
              </a:rPr>
              <a:t>Communications</a:t>
            </a:r>
            <a:endParaRPr lang="en-US" sz="14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99112" y="4754711"/>
            <a:ext cx="804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400" dirty="0" smtClean="0">
                <a:solidFill>
                  <a:srgbClr val="FFFFFF"/>
                </a:solidFill>
              </a:rPr>
              <a:t>Finance</a:t>
            </a:r>
            <a:endParaRPr lang="en-US" sz="14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48686" y="3749936"/>
            <a:ext cx="913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400" dirty="0" smtClean="0">
                <a:solidFill>
                  <a:srgbClr val="FFFFFF"/>
                </a:solidFill>
              </a:rPr>
              <a:t>Research</a:t>
            </a:r>
            <a:endParaRPr lang="en-US" sz="14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57523" y="5287180"/>
            <a:ext cx="995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400" dirty="0" smtClean="0">
                <a:solidFill>
                  <a:srgbClr val="FFFFFF"/>
                </a:solidFill>
              </a:rPr>
              <a:t>Education/Academics</a:t>
            </a:r>
            <a:endParaRPr lang="en-US" sz="14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60300" y="4185005"/>
            <a:ext cx="1135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400" dirty="0" smtClean="0">
                <a:solidFill>
                  <a:srgbClr val="FFFFFF"/>
                </a:solidFill>
              </a:rPr>
              <a:t>Governance</a:t>
            </a:r>
            <a:endParaRPr lang="en-US" sz="14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19760" y="5394794"/>
            <a:ext cx="737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400" dirty="0" smtClean="0">
                <a:solidFill>
                  <a:srgbClr val="FFFFFF"/>
                </a:solidFill>
              </a:rPr>
              <a:t>Service</a:t>
            </a:r>
            <a:endParaRPr lang="en-US" sz="14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09760" y="4927618"/>
            <a:ext cx="1268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400" dirty="0" smtClean="0">
                <a:solidFill>
                  <a:srgbClr val="FFFFFF"/>
                </a:solidFill>
              </a:rPr>
              <a:t>Development/Advancement</a:t>
            </a:r>
            <a:endParaRPr lang="en-US" sz="14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00822" y="3798445"/>
            <a:ext cx="871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400" dirty="0" smtClean="0">
                <a:solidFill>
                  <a:srgbClr val="FFFFFF"/>
                </a:solidFill>
              </a:rPr>
              <a:t>Diversity</a:t>
            </a:r>
            <a:endParaRPr lang="en-US" sz="14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91381" y="3830565"/>
            <a:ext cx="911437" cy="527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400" dirty="0" smtClean="0">
                <a:solidFill>
                  <a:srgbClr val="FFFFFF"/>
                </a:solidFill>
              </a:rPr>
              <a:t>Global Programs</a:t>
            </a:r>
            <a:endParaRPr lang="en-US" sz="14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59014" y="4558287"/>
            <a:ext cx="156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400" dirty="0" smtClean="0">
                <a:solidFill>
                  <a:srgbClr val="FFFFFF"/>
                </a:solidFill>
              </a:rPr>
              <a:t>Entrepreneurship/Innovation</a:t>
            </a:r>
            <a:endParaRPr lang="en-US" sz="14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359454" y="4374297"/>
            <a:ext cx="279400" cy="279400"/>
          </a:xfrm>
          <a:prstGeom prst="ellipse">
            <a:avLst/>
          </a:prstGeom>
          <a:solidFill>
            <a:srgbClr val="3B3838"/>
          </a:solidFill>
          <a:ln w="190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182161" y="3672934"/>
            <a:ext cx="279400" cy="279400"/>
          </a:xfrm>
          <a:prstGeom prst="ellipse">
            <a:avLst/>
          </a:prstGeom>
          <a:solidFill>
            <a:srgbClr val="224361"/>
          </a:solidFill>
          <a:ln w="190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013551" y="4947764"/>
            <a:ext cx="279400" cy="279400"/>
          </a:xfrm>
          <a:prstGeom prst="ellipse">
            <a:avLst/>
          </a:prstGeom>
          <a:solidFill>
            <a:srgbClr val="91C132"/>
          </a:solidFill>
          <a:ln w="190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3666602" y="3410545"/>
            <a:ext cx="279400" cy="279400"/>
          </a:xfrm>
          <a:prstGeom prst="ellipse">
            <a:avLst/>
          </a:prstGeom>
          <a:solidFill>
            <a:srgbClr val="A2D5D5"/>
          </a:solidFill>
          <a:ln w="190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402288" y="4218871"/>
            <a:ext cx="279400" cy="279400"/>
          </a:xfrm>
          <a:prstGeom prst="ellipse">
            <a:avLst/>
          </a:prstGeom>
          <a:solidFill>
            <a:srgbClr val="224361"/>
          </a:solidFill>
          <a:ln w="190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212272" y="3534328"/>
            <a:ext cx="279400" cy="279400"/>
          </a:xfrm>
          <a:prstGeom prst="ellipse">
            <a:avLst/>
          </a:prstGeom>
          <a:solidFill>
            <a:srgbClr val="3B3838"/>
          </a:solidFill>
          <a:ln w="190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936510" y="5055378"/>
            <a:ext cx="279400" cy="279400"/>
          </a:xfrm>
          <a:prstGeom prst="ellipse">
            <a:avLst/>
          </a:prstGeom>
          <a:solidFill>
            <a:srgbClr val="A2D5D5"/>
          </a:solidFill>
          <a:ln w="190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690569" y="3914965"/>
            <a:ext cx="279400" cy="279400"/>
          </a:xfrm>
          <a:prstGeom prst="ellipse">
            <a:avLst/>
          </a:prstGeom>
          <a:solidFill>
            <a:srgbClr val="91C132"/>
          </a:solidFill>
          <a:ln w="190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399135" y="4588202"/>
            <a:ext cx="279400" cy="279400"/>
          </a:xfrm>
          <a:prstGeom prst="ellipse">
            <a:avLst/>
          </a:prstGeom>
          <a:solidFill>
            <a:srgbClr val="3B3838"/>
          </a:solidFill>
          <a:ln w="190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8114934" y="3490402"/>
            <a:ext cx="279400" cy="279400"/>
          </a:xfrm>
          <a:prstGeom prst="ellipse">
            <a:avLst/>
          </a:prstGeom>
          <a:solidFill>
            <a:srgbClr val="224361"/>
          </a:solidFill>
          <a:ln w="190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493527" y="2897508"/>
            <a:ext cx="0" cy="1394175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2327946" y="2892597"/>
            <a:ext cx="0" cy="697088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3143433" y="2892597"/>
            <a:ext cx="0" cy="1975005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541495" y="2902435"/>
            <a:ext cx="0" cy="1203787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080618" y="2902435"/>
            <a:ext cx="0" cy="2045329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7531246" y="2902435"/>
            <a:ext cx="0" cy="1590347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3806302" y="2903737"/>
            <a:ext cx="3648" cy="406548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5352877" y="2897508"/>
            <a:ext cx="0" cy="525132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6827418" y="2903737"/>
            <a:ext cx="0" cy="909991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8257370" y="2892597"/>
            <a:ext cx="0" cy="517948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6200000">
            <a:off x="-2555937" y="2668706"/>
            <a:ext cx="5937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Cambria"/>
                <a:cs typeface="Cambria"/>
              </a:rPr>
              <a:t>Management Model</a:t>
            </a:r>
            <a:endParaRPr lang="en-US" sz="44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29967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9144000" cy="623824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25747"/>
            <a:ext cx="4480561" cy="947270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rgbClr val="3B3838"/>
                </a:solidFill>
                <a:latin typeface="Cambria"/>
                <a:cs typeface="Cambria"/>
              </a:rPr>
              <a:t>Administration</a:t>
            </a:r>
            <a:endParaRPr lang="en-US" sz="4800" dirty="0">
              <a:solidFill>
                <a:srgbClr val="3B3838"/>
              </a:solidFill>
              <a:latin typeface="Cambria"/>
              <a:cs typeface="Cambri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1516857"/>
            <a:ext cx="4399280" cy="1260905"/>
            <a:chOff x="0" y="1516857"/>
            <a:chExt cx="4399280" cy="1260905"/>
          </a:xfrm>
        </p:grpSpPr>
        <p:sp>
          <p:nvSpPr>
            <p:cNvPr id="5" name="Rectangle 4"/>
            <p:cNvSpPr/>
            <p:nvPr/>
          </p:nvSpPr>
          <p:spPr>
            <a:xfrm>
              <a:off x="0" y="1516857"/>
              <a:ext cx="4399280" cy="1260905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5994" y="1630638"/>
              <a:ext cx="3402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A2D5D5"/>
                  </a:solidFill>
                  <a:latin typeface="Cambria"/>
                  <a:cs typeface="Cambria"/>
                </a:rPr>
                <a:t>HR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5995" y="2068218"/>
              <a:ext cx="262008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192024" indent="-192024">
                <a:buFont typeface="Arial" panose="020B0604020202020204" pitchFamily="34" charset="0"/>
                <a:buChar char="•"/>
                <a:defRPr sz="1400">
                  <a:solidFill>
                    <a:schemeClr val="bg1"/>
                  </a:solidFill>
                </a:defRPr>
              </a:lvl1pPr>
            </a:lstStyle>
            <a:p>
              <a:r>
                <a:rPr lang="en-US" dirty="0"/>
                <a:t>Annual review </a:t>
              </a:r>
              <a:r>
                <a:rPr lang="en-US" dirty="0" smtClean="0"/>
                <a:t>process</a:t>
              </a:r>
              <a:endParaRPr lang="en-US" dirty="0"/>
            </a:p>
            <a:p>
              <a:r>
                <a:rPr lang="en-US" dirty="0" smtClean="0"/>
                <a:t>Job </a:t>
              </a:r>
              <a:r>
                <a:rPr lang="en-US" dirty="0"/>
                <a:t>responsibilities worksheet</a:t>
              </a:r>
            </a:p>
          </p:txBody>
        </p:sp>
      </p:grpSp>
      <p:pic>
        <p:nvPicPr>
          <p:cNvPr id="11" name="Picture 10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320" y="1516857"/>
            <a:ext cx="858520" cy="8585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2848882"/>
            <a:ext cx="4399280" cy="1404801"/>
            <a:chOff x="0" y="2848882"/>
            <a:chExt cx="4399280" cy="1404801"/>
          </a:xfrm>
        </p:grpSpPr>
        <p:sp>
          <p:nvSpPr>
            <p:cNvPr id="14" name="Rectangle 13"/>
            <p:cNvSpPr/>
            <p:nvPr/>
          </p:nvSpPr>
          <p:spPr>
            <a:xfrm>
              <a:off x="0" y="2848882"/>
              <a:ext cx="4399280" cy="1404801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5994" y="2954159"/>
              <a:ext cx="3402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A2D5D5"/>
                  </a:solidFill>
                  <a:latin typeface="Cambria"/>
                  <a:cs typeface="Cambria"/>
                </a:rPr>
                <a:t>IT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5994" y="3391739"/>
              <a:ext cx="4001845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192024" indent="-192024">
                <a:buFont typeface="Arial" panose="020B0604020202020204" pitchFamily="34" charset="0"/>
                <a:buChar char="•"/>
                <a:defRPr sz="1400">
                  <a:solidFill>
                    <a:schemeClr val="bg1"/>
                  </a:solidFill>
                </a:defRPr>
              </a:lvl1pPr>
            </a:lstStyle>
            <a:p>
              <a:r>
                <a:rPr lang="en-US" dirty="0"/>
                <a:t>Streamlining </a:t>
              </a:r>
              <a:r>
                <a:rPr lang="en-US" dirty="0" smtClean="0"/>
                <a:t>two </a:t>
              </a:r>
              <a:r>
                <a:rPr lang="en-US" dirty="0"/>
                <a:t>groups into </a:t>
              </a:r>
              <a:r>
                <a:rPr lang="en-US" dirty="0" smtClean="0"/>
                <a:t>one</a:t>
              </a:r>
              <a:endParaRPr lang="en-US" dirty="0"/>
            </a:p>
            <a:p>
              <a:r>
                <a:rPr lang="en-US" dirty="0" smtClean="0"/>
                <a:t>Expanding </a:t>
              </a:r>
              <a:r>
                <a:rPr lang="en-US" dirty="0"/>
                <a:t>the definition of Engineering </a:t>
              </a:r>
              <a:r>
                <a:rPr lang="en-US" dirty="0" smtClean="0"/>
                <a:t>IT</a:t>
              </a:r>
            </a:p>
            <a:p>
              <a:r>
                <a:rPr lang="en-US" dirty="0"/>
                <a:t>C</a:t>
              </a:r>
              <a:r>
                <a:rPr lang="en-US" dirty="0" smtClean="0"/>
                <a:t>oordination </a:t>
              </a:r>
              <a:r>
                <a:rPr lang="en-US" dirty="0"/>
                <a:t>of College and Departments </a:t>
              </a:r>
              <a:r>
                <a:rPr lang="en-US" dirty="0" smtClean="0"/>
                <a:t>IT</a:t>
              </a:r>
              <a:endParaRPr lang="en-US" dirty="0"/>
            </a:p>
          </p:txBody>
        </p:sp>
      </p:grpSp>
      <p:pic>
        <p:nvPicPr>
          <p:cNvPr id="17" name="Picture 16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320" y="2870858"/>
            <a:ext cx="858520" cy="85852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4319361"/>
            <a:ext cx="4399280" cy="1857919"/>
            <a:chOff x="0" y="4319361"/>
            <a:chExt cx="4399280" cy="1857919"/>
          </a:xfrm>
        </p:grpSpPr>
        <p:sp>
          <p:nvSpPr>
            <p:cNvPr id="18" name="Rectangle 17"/>
            <p:cNvSpPr/>
            <p:nvPr/>
          </p:nvSpPr>
          <p:spPr>
            <a:xfrm>
              <a:off x="0" y="4319361"/>
              <a:ext cx="4399280" cy="1857919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5994" y="4424638"/>
              <a:ext cx="3402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A2D5D5"/>
                  </a:solidFill>
                  <a:latin typeface="Cambria"/>
                  <a:cs typeface="Cambria"/>
                </a:rPr>
                <a:t>Finance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5994" y="4862218"/>
              <a:ext cx="3686885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192024" indent="-192024">
                <a:buFont typeface="Arial" panose="020B0604020202020204" pitchFamily="34" charset="0"/>
                <a:buChar char="•"/>
                <a:defRPr sz="1400">
                  <a:solidFill>
                    <a:schemeClr val="bg1"/>
                  </a:solidFill>
                </a:defRPr>
              </a:lvl1pPr>
            </a:lstStyle>
            <a:p>
              <a:r>
                <a:rPr lang="en-US" dirty="0"/>
                <a:t>Functional </a:t>
              </a:r>
              <a:r>
                <a:rPr lang="en-US" dirty="0" smtClean="0"/>
                <a:t>budget</a:t>
              </a:r>
              <a:endParaRPr lang="en-US" dirty="0"/>
            </a:p>
            <a:p>
              <a:r>
                <a:rPr lang="en-US" dirty="0" smtClean="0"/>
                <a:t>Five</a:t>
              </a:r>
              <a:r>
                <a:rPr lang="en-US" dirty="0"/>
                <a:t>-year </a:t>
              </a:r>
              <a:r>
                <a:rPr lang="en-US" dirty="0" smtClean="0"/>
                <a:t>budget projection</a:t>
              </a:r>
              <a:endParaRPr lang="en-US" dirty="0"/>
            </a:p>
            <a:p>
              <a:r>
                <a:rPr lang="en-US" dirty="0" smtClean="0"/>
                <a:t>Cash flow analysis</a:t>
              </a:r>
              <a:endParaRPr lang="en-US" dirty="0"/>
            </a:p>
            <a:p>
              <a:r>
                <a:rPr lang="en-US" dirty="0" smtClean="0"/>
                <a:t>Carry-forward management</a:t>
              </a:r>
              <a:endParaRPr lang="en-US" dirty="0"/>
            </a:p>
            <a:p>
              <a:r>
                <a:rPr lang="en-US" dirty="0" smtClean="0"/>
                <a:t>Activity budget allocations</a:t>
              </a:r>
              <a:endParaRPr lang="en-US" dirty="0"/>
            </a:p>
          </p:txBody>
        </p:sp>
      </p:grpSp>
      <p:pic>
        <p:nvPicPr>
          <p:cNvPr id="21" name="Picture 20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320" y="4341337"/>
            <a:ext cx="858520" cy="8585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480560" y="769857"/>
            <a:ext cx="4663440" cy="1542201"/>
            <a:chOff x="4480560" y="769857"/>
            <a:chExt cx="4663440" cy="1542201"/>
          </a:xfrm>
        </p:grpSpPr>
        <p:sp>
          <p:nvSpPr>
            <p:cNvPr id="22" name="Rectangle 21"/>
            <p:cNvSpPr/>
            <p:nvPr/>
          </p:nvSpPr>
          <p:spPr>
            <a:xfrm>
              <a:off x="4480560" y="769857"/>
              <a:ext cx="4663440" cy="1542201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37888" y="936094"/>
              <a:ext cx="3402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A2D5D5"/>
                  </a:solidFill>
                  <a:latin typeface="Cambria"/>
                  <a:cs typeface="Cambria"/>
                </a:rPr>
                <a:t>Development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37888" y="1373674"/>
              <a:ext cx="3402406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192024" indent="-192024">
                <a:buFont typeface="Arial" panose="020B0604020202020204" pitchFamily="34" charset="0"/>
                <a:buChar char="•"/>
                <a:defRPr sz="1400">
                  <a:solidFill>
                    <a:schemeClr val="bg1"/>
                  </a:solidFill>
                </a:defRPr>
              </a:lvl1pPr>
            </a:lstStyle>
            <a:p>
              <a:r>
                <a:rPr lang="en-US" dirty="0"/>
                <a:t>Objectives derived from College </a:t>
              </a:r>
              <a:r>
                <a:rPr lang="en-US" dirty="0" smtClean="0"/>
                <a:t>priorities</a:t>
              </a:r>
              <a:endParaRPr lang="en-US" dirty="0"/>
            </a:p>
            <a:p>
              <a:r>
                <a:rPr lang="en-US" dirty="0" smtClean="0"/>
                <a:t>Expansion </a:t>
              </a:r>
              <a:r>
                <a:rPr lang="en-US" dirty="0"/>
                <a:t>of Major Gift </a:t>
              </a:r>
              <a:r>
                <a:rPr lang="en-US" dirty="0" smtClean="0"/>
                <a:t>Officers</a:t>
              </a:r>
            </a:p>
            <a:p>
              <a:r>
                <a:rPr lang="en-US" dirty="0" smtClean="0"/>
                <a:t>Strengthening </a:t>
              </a:r>
              <a:r>
                <a:rPr lang="en-US" dirty="0"/>
                <a:t>of corporate gift effort</a:t>
              </a:r>
            </a:p>
          </p:txBody>
        </p:sp>
      </p:grpSp>
      <p:pic>
        <p:nvPicPr>
          <p:cNvPr id="25" name="Picture 24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4680" y="771513"/>
            <a:ext cx="858520" cy="8585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480560" y="2393096"/>
            <a:ext cx="4663440" cy="1674326"/>
            <a:chOff x="4480560" y="2393096"/>
            <a:chExt cx="4663440" cy="1674326"/>
          </a:xfrm>
        </p:grpSpPr>
        <p:sp>
          <p:nvSpPr>
            <p:cNvPr id="26" name="Rectangle 25"/>
            <p:cNvSpPr/>
            <p:nvPr/>
          </p:nvSpPr>
          <p:spPr>
            <a:xfrm>
              <a:off x="4480560" y="2393096"/>
              <a:ext cx="4663440" cy="1674326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637888" y="2506877"/>
              <a:ext cx="3402406" cy="736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380"/>
                </a:lnSpc>
              </a:pPr>
              <a:r>
                <a:rPr lang="en-US" sz="2400" dirty="0" smtClean="0">
                  <a:solidFill>
                    <a:srgbClr val="A2D5D5"/>
                  </a:solidFill>
                  <a:latin typeface="Cambria"/>
                  <a:cs typeface="Cambria"/>
                </a:rPr>
                <a:t>Pre- and Post-Award Management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37889" y="3176269"/>
              <a:ext cx="3128086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192024" indent="-192024">
                <a:buFont typeface="Arial" panose="020B0604020202020204" pitchFamily="34" charset="0"/>
                <a:buChar char="•"/>
                <a:defRPr sz="1400">
                  <a:solidFill>
                    <a:schemeClr val="bg1"/>
                  </a:solidFill>
                </a:defRPr>
              </a:lvl1pPr>
            </a:lstStyle>
            <a:p>
              <a:r>
                <a:rPr lang="en-US" dirty="0"/>
                <a:t>Strengthening of the </a:t>
              </a:r>
              <a:r>
                <a:rPr lang="en-US" dirty="0" smtClean="0"/>
                <a:t>team</a:t>
              </a:r>
              <a:endParaRPr lang="en-US" dirty="0"/>
            </a:p>
            <a:p>
              <a:r>
                <a:rPr lang="en-US" dirty="0" smtClean="0"/>
                <a:t>Creation </a:t>
              </a:r>
              <a:r>
                <a:rPr lang="en-US" dirty="0"/>
                <a:t>of symmetric </a:t>
              </a:r>
              <a:r>
                <a:rPr lang="en-US" dirty="0" smtClean="0"/>
                <a:t>structure</a:t>
              </a:r>
              <a:endParaRPr lang="en-US" dirty="0"/>
            </a:p>
            <a:p>
              <a:r>
                <a:rPr lang="en-US" dirty="0" smtClean="0"/>
                <a:t>Major </a:t>
              </a:r>
              <a:r>
                <a:rPr lang="en-US" dirty="0"/>
                <a:t>proposals coordinator</a:t>
              </a:r>
            </a:p>
          </p:txBody>
        </p:sp>
      </p:grpSp>
      <p:pic>
        <p:nvPicPr>
          <p:cNvPr id="29" name="Picture 28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175" y="2393096"/>
            <a:ext cx="858520" cy="8585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480560" y="4147638"/>
            <a:ext cx="4663440" cy="2029794"/>
            <a:chOff x="4480560" y="4147638"/>
            <a:chExt cx="4663440" cy="2029794"/>
          </a:xfrm>
        </p:grpSpPr>
        <p:sp>
          <p:nvSpPr>
            <p:cNvPr id="30" name="Rectangle 29"/>
            <p:cNvSpPr/>
            <p:nvPr/>
          </p:nvSpPr>
          <p:spPr>
            <a:xfrm>
              <a:off x="4480560" y="4147638"/>
              <a:ext cx="4663440" cy="2029794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637888" y="4202114"/>
              <a:ext cx="3402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A2D5D5"/>
                  </a:solidFill>
                  <a:latin typeface="Cambria"/>
                  <a:cs typeface="Cambria"/>
                </a:rPr>
                <a:t>Communications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37889" y="4653619"/>
              <a:ext cx="3219526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192024" indent="-192024">
                <a:buFont typeface="Arial" panose="020B0604020202020204" pitchFamily="34" charset="0"/>
                <a:buChar char="•"/>
                <a:defRPr sz="1400">
                  <a:solidFill>
                    <a:schemeClr val="bg1"/>
                  </a:solidFill>
                </a:defRPr>
              </a:lvl1pPr>
            </a:lstStyle>
            <a:p>
              <a:r>
                <a:rPr lang="en-US" dirty="0"/>
                <a:t>Expanded from </a:t>
              </a:r>
              <a:r>
                <a:rPr lang="en-US" dirty="0" smtClean="0"/>
                <a:t>one </a:t>
              </a:r>
              <a:r>
                <a:rPr lang="en-US" dirty="0"/>
                <a:t>to </a:t>
              </a:r>
              <a:r>
                <a:rPr lang="en-US" dirty="0" smtClean="0"/>
                <a:t>ten</a:t>
              </a:r>
              <a:endParaRPr lang="en-US" dirty="0"/>
            </a:p>
            <a:p>
              <a:r>
                <a:rPr lang="en-US" dirty="0" smtClean="0"/>
                <a:t>New </a:t>
              </a:r>
              <a:r>
                <a:rPr lang="en-US" dirty="0"/>
                <a:t>templates for </a:t>
              </a:r>
              <a:r>
                <a:rPr lang="en-US" dirty="0" smtClean="0"/>
                <a:t>slides</a:t>
              </a:r>
              <a:endParaRPr lang="en-US" dirty="0"/>
            </a:p>
            <a:p>
              <a:r>
                <a:rPr lang="en-US" dirty="0" smtClean="0"/>
                <a:t>Brochures</a:t>
              </a:r>
            </a:p>
            <a:p>
              <a:r>
                <a:rPr lang="en-US" dirty="0" smtClean="0"/>
                <a:t>Major </a:t>
              </a:r>
              <a:r>
                <a:rPr lang="en-US" dirty="0"/>
                <a:t>advertising </a:t>
              </a:r>
              <a:r>
                <a:rPr lang="en-US" dirty="0" smtClean="0"/>
                <a:t>campaign</a:t>
              </a:r>
              <a:endParaRPr lang="en-US" dirty="0"/>
            </a:p>
            <a:p>
              <a:r>
                <a:rPr lang="en-US" dirty="0" smtClean="0"/>
                <a:t>Total </a:t>
              </a:r>
              <a:r>
                <a:rPr lang="en-US" dirty="0"/>
                <a:t>redesign of all web </a:t>
              </a:r>
              <a:r>
                <a:rPr lang="en-US" dirty="0" smtClean="0"/>
                <a:t>sites</a:t>
              </a:r>
              <a:endParaRPr lang="en-US" dirty="0"/>
            </a:p>
            <a:p>
              <a:r>
                <a:rPr lang="en-US" dirty="0" smtClean="0"/>
                <a:t>New </a:t>
              </a:r>
              <a:r>
                <a:rPr lang="en-US" dirty="0"/>
                <a:t>and consistent branding</a:t>
              </a:r>
            </a:p>
          </p:txBody>
        </p:sp>
      </p:grpSp>
      <p:pic>
        <p:nvPicPr>
          <p:cNvPr id="33" name="Picture 32" descr="CHEC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175" y="4169613"/>
            <a:ext cx="858520" cy="85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0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6245350"/>
          </a:xfrm>
          <a:prstGeom prst="rect">
            <a:avLst/>
          </a:prstGeom>
          <a:solidFill>
            <a:srgbClr val="2243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7FFFF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5994" y="208250"/>
            <a:ext cx="8228406" cy="947270"/>
          </a:xfrm>
        </p:spPr>
        <p:txBody>
          <a:bodyPr/>
          <a:lstStyle/>
          <a:p>
            <a:r>
              <a:rPr lang="en-US" sz="4800" dirty="0" smtClean="0">
                <a:solidFill>
                  <a:srgbClr val="91C132"/>
                </a:solidFill>
                <a:latin typeface="Cambria"/>
                <a:cs typeface="Cambria"/>
              </a:rPr>
              <a:t>Communications Firsts</a:t>
            </a:r>
            <a:endParaRPr lang="en-US" sz="4800" dirty="0">
              <a:solidFill>
                <a:srgbClr val="91C132"/>
              </a:solidFill>
              <a:latin typeface="Cambria"/>
              <a:cs typeface="Cambria"/>
            </a:endParaRPr>
          </a:p>
        </p:txBody>
      </p:sp>
      <p:pic>
        <p:nvPicPr>
          <p:cNvPr id="2" name="Picture 1" descr="newsletter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1680" y="1145143"/>
            <a:ext cx="3048000" cy="497157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85140" y="1155520"/>
            <a:ext cx="3402406" cy="3576320"/>
            <a:chOff x="485140" y="1155520"/>
            <a:chExt cx="3402406" cy="3576320"/>
          </a:xfrm>
        </p:grpSpPr>
        <p:pic>
          <p:nvPicPr>
            <p:cNvPr id="3" name="Picture 2" descr="slot 3rev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140" y="1155520"/>
              <a:ext cx="954162" cy="3576320"/>
            </a:xfrm>
            <a:prstGeom prst="rect">
              <a:avLst/>
            </a:prstGeom>
          </p:spPr>
        </p:pic>
        <p:pic>
          <p:nvPicPr>
            <p:cNvPr id="7" name="Picture 6" descr="slot1rev-2015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0200" y="1442720"/>
              <a:ext cx="1996440" cy="1664232"/>
            </a:xfrm>
            <a:prstGeom prst="rect">
              <a:avLst/>
            </a:prstGeom>
          </p:spPr>
        </p:pic>
        <p:pic>
          <p:nvPicPr>
            <p:cNvPr id="8" name="Picture 7" descr="slot2rev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1106" y="2907768"/>
              <a:ext cx="1996440" cy="166423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05994" y="5596766"/>
            <a:ext cx="5058486" cy="648585"/>
            <a:chOff x="1466249" y="5439244"/>
            <a:chExt cx="6287046" cy="806107"/>
          </a:xfrm>
        </p:grpSpPr>
        <p:pic>
          <p:nvPicPr>
            <p:cNvPr id="14" name="Picture 13" descr="people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5886" y="5439244"/>
              <a:ext cx="1257409" cy="806107"/>
            </a:xfrm>
            <a:prstGeom prst="rect">
              <a:avLst/>
            </a:prstGeom>
          </p:spPr>
        </p:pic>
        <p:pic>
          <p:nvPicPr>
            <p:cNvPr id="15" name="Picture 14" descr="people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8477" y="5439244"/>
              <a:ext cx="1257409" cy="806107"/>
            </a:xfrm>
            <a:prstGeom prst="rect">
              <a:avLst/>
            </a:prstGeom>
          </p:spPr>
        </p:pic>
        <p:pic>
          <p:nvPicPr>
            <p:cNvPr id="16" name="Picture 15" descr="people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1068" y="5439244"/>
              <a:ext cx="1257409" cy="806107"/>
            </a:xfrm>
            <a:prstGeom prst="rect">
              <a:avLst/>
            </a:prstGeom>
          </p:spPr>
        </p:pic>
        <p:pic>
          <p:nvPicPr>
            <p:cNvPr id="17" name="Picture 16" descr="people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3658" y="5439244"/>
              <a:ext cx="1257409" cy="806107"/>
            </a:xfrm>
            <a:prstGeom prst="rect">
              <a:avLst/>
            </a:prstGeom>
          </p:spPr>
        </p:pic>
        <p:pic>
          <p:nvPicPr>
            <p:cNvPr id="18" name="Picture 17" descr="people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6249" y="5439244"/>
              <a:ext cx="1257409" cy="806107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305994" y="5056225"/>
            <a:ext cx="3402406" cy="408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80"/>
              </a:lnSpc>
            </a:pPr>
            <a:r>
              <a:rPr lang="en-US" sz="2000" dirty="0" smtClean="0">
                <a:solidFill>
                  <a:schemeClr val="bg1"/>
                </a:solidFill>
                <a:latin typeface="Cambria"/>
                <a:cs typeface="Cambria"/>
              </a:rPr>
              <a:t>Communications Team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22160" y="667105"/>
            <a:ext cx="1747520" cy="397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380"/>
              </a:lnSpc>
            </a:pPr>
            <a:r>
              <a:rPr lang="en-US" sz="2000" dirty="0">
                <a:solidFill>
                  <a:schemeClr val="bg1"/>
                </a:solidFill>
                <a:latin typeface="Cambria"/>
                <a:cs typeface="Cambria"/>
              </a:rPr>
              <a:t>e</a:t>
            </a:r>
            <a:r>
              <a:rPr lang="en-US" sz="2000" dirty="0" smtClean="0">
                <a:solidFill>
                  <a:schemeClr val="bg1"/>
                </a:solidFill>
                <a:latin typeface="Cambria"/>
                <a:cs typeface="Cambria"/>
              </a:rPr>
              <a:t>-newsletter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08400" y="2085291"/>
            <a:ext cx="1691043" cy="397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80"/>
              </a:lnSpc>
            </a:pPr>
            <a:r>
              <a:rPr lang="en-US" sz="2000" dirty="0" smtClean="0">
                <a:solidFill>
                  <a:schemeClr val="bg1"/>
                </a:solidFill>
                <a:latin typeface="Cambria"/>
                <a:cs typeface="Cambria"/>
              </a:rPr>
              <a:t>Ad Campaign</a:t>
            </a:r>
          </a:p>
        </p:txBody>
      </p:sp>
    </p:spTree>
    <p:extLst>
      <p:ext uri="{BB962C8B-B14F-4D97-AF65-F5344CB8AC3E}">
        <p14:creationId xmlns:p14="http://schemas.microsoft.com/office/powerpoint/2010/main" val="412863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theme/theme1.xml><?xml version="1.0" encoding="utf-8"?>
<a:theme xmlns:a="http://schemas.openxmlformats.org/drawingml/2006/main" name="Content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3348</TotalTime>
  <Words>738</Words>
  <Application>Microsoft Office PowerPoint</Application>
  <PresentationFormat>On-screen Show (4:3)</PresentationFormat>
  <Paragraphs>258</Paragraphs>
  <Slides>34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Content Master</vt:lpstr>
      <vt:lpstr>PowerPoint Presentation</vt:lpstr>
      <vt:lpstr>PowerPoint Presentation</vt:lpstr>
      <vt:lpstr>Initiatives</vt:lpstr>
      <vt:lpstr>Initiatives</vt:lpstr>
      <vt:lpstr>Initiatives</vt:lpstr>
      <vt:lpstr>Current/New Initiatives</vt:lpstr>
      <vt:lpstr>PowerPoint Presentation</vt:lpstr>
      <vt:lpstr>Administration</vt:lpstr>
      <vt:lpstr>Communications Firsts</vt:lpstr>
      <vt:lpstr>Communications Firsts</vt:lpstr>
      <vt:lpstr>Communications Firsts</vt:lpstr>
      <vt:lpstr>GOALS</vt:lpstr>
      <vt:lpstr>PowerPoint Presentation</vt:lpstr>
      <vt:lpstr>Development Thrusts</vt:lpstr>
      <vt:lpstr>STRATEGY: Diversity</vt:lpstr>
      <vt:lpstr>Investment in  Inclusive Penn State 2015-2019:</vt:lpstr>
      <vt:lpstr>Five-year Plan for Global Preeminence</vt:lpstr>
      <vt:lpstr>MS/MEng Programs</vt:lpstr>
      <vt:lpstr>Masters Comparison</vt:lpstr>
      <vt:lpstr>The Highlights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 the Horizon</vt:lpstr>
      <vt:lpstr>Over the Horizon</vt:lpstr>
      <vt:lpstr>Over the Horizon</vt:lpstr>
      <vt:lpstr>Over the Horizon</vt:lpstr>
      <vt:lpstr>PowerPoint Presentation</vt:lpstr>
    </vt:vector>
  </TitlesOfParts>
  <Company>The Pennsylvania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L. Marsh</dc:creator>
  <cp:lastModifiedBy>MeJane</cp:lastModifiedBy>
  <cp:revision>374</cp:revision>
  <dcterms:created xsi:type="dcterms:W3CDTF">2014-08-06T19:52:38Z</dcterms:created>
  <dcterms:modified xsi:type="dcterms:W3CDTF">2018-09-01T15:42:53Z</dcterms:modified>
</cp:coreProperties>
</file>