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88" r:id="rId2"/>
    <p:sldId id="289" r:id="rId3"/>
    <p:sldId id="281" r:id="rId4"/>
    <p:sldId id="309" r:id="rId5"/>
    <p:sldId id="286" r:id="rId6"/>
    <p:sldId id="290" r:id="rId7"/>
    <p:sldId id="296" r:id="rId8"/>
    <p:sldId id="282" r:id="rId9"/>
    <p:sldId id="310" r:id="rId10"/>
    <p:sldId id="297" r:id="rId11"/>
    <p:sldId id="283" r:id="rId12"/>
    <p:sldId id="284" r:id="rId13"/>
    <p:sldId id="291" r:id="rId14"/>
    <p:sldId id="292" r:id="rId15"/>
    <p:sldId id="285" r:id="rId16"/>
    <p:sldId id="298" r:id="rId17"/>
    <p:sldId id="299" r:id="rId18"/>
    <p:sldId id="300" r:id="rId19"/>
    <p:sldId id="301" r:id="rId20"/>
    <p:sldId id="302" r:id="rId21"/>
    <p:sldId id="308" r:id="rId22"/>
    <p:sldId id="305" r:id="rId23"/>
    <p:sldId id="307" r:id="rId24"/>
    <p:sldId id="306" r:id="rId25"/>
    <p:sldId id="293" r:id="rId26"/>
    <p:sldId id="303" r:id="rId27"/>
    <p:sldId id="304" r:id="rId28"/>
    <p:sldId id="294" r:id="rId29"/>
    <p:sldId id="295" r:id="rId3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CCFF"/>
    <a:srgbClr val="011A4B"/>
    <a:srgbClr val="010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AAE1F-1E55-4C50-A541-306416E017BB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C185D-979C-4F46-A4E7-69F7546A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11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665A4-3D18-4A63-9244-A9FDE6745DD3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762D-1D02-4FE8-8FD5-B4D74FD9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4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762D-1D02-4FE8-8FD5-B4D74FD9E7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56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762D-1D02-4FE8-8FD5-B4D74FD9E7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5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2126CE3F-1DBF-42C0-987F-A9FE37774333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CE3F-1DBF-42C0-987F-A9FE37774333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CE3F-1DBF-42C0-987F-A9FE37774333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CE3F-1DBF-42C0-987F-A9FE37774333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2126CE3F-1DBF-42C0-987F-A9FE37774333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CE3F-1DBF-42C0-987F-A9FE37774333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CE3F-1DBF-42C0-987F-A9FE37774333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CE3F-1DBF-42C0-987F-A9FE37774333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CE3F-1DBF-42C0-987F-A9FE37774333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CE3F-1DBF-42C0-987F-A9FE37774333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CE3F-1DBF-42C0-987F-A9FE37774333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7A9BC7-4714-4BF0-9C16-BC05D8DD5C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26CE3F-1DBF-42C0-987F-A9FE37774333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1.jpe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3.jpeg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096000" cy="685800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BIM</a:t>
            </a:r>
            <a:r>
              <a:rPr lang="en-US" sz="3600" i="1" dirty="0" err="1" smtClean="0">
                <a:solidFill>
                  <a:schemeClr val="bg1"/>
                </a:solidFill>
              </a:rPr>
              <a:t>ception</a:t>
            </a:r>
            <a:r>
              <a:rPr lang="en-US" sz="3600" dirty="0" smtClean="0">
                <a:solidFill>
                  <a:schemeClr val="bg1"/>
                </a:solidFill>
              </a:rPr>
              <a:t> Proposal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381000" y="4756087"/>
            <a:ext cx="3546476" cy="172091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67200" y="4736849"/>
            <a:ext cx="2667000" cy="1740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dirty="0" smtClean="0">
                <a:solidFill>
                  <a:schemeClr val="bg1"/>
                </a:solidFill>
              </a:rPr>
              <a:t>Thomas </a:t>
            </a:r>
            <a:r>
              <a:rPr lang="en-US" dirty="0" err="1" smtClean="0">
                <a:solidFill>
                  <a:schemeClr val="bg1"/>
                </a:solidFill>
              </a:rPr>
              <a:t>Villacampa</a:t>
            </a:r>
            <a:endParaRPr lang="en-US" dirty="0" smtClean="0">
              <a:solidFill>
                <a:schemeClr val="bg1"/>
              </a:solidFill>
            </a:endParaRPr>
          </a:p>
          <a:p>
            <a:pPr algn="l">
              <a:lnSpc>
                <a:spcPct val="170000"/>
              </a:lnSpc>
            </a:pPr>
            <a:r>
              <a:rPr lang="en-US" dirty="0" smtClean="0">
                <a:solidFill>
                  <a:schemeClr val="bg1"/>
                </a:solidFill>
              </a:rPr>
              <a:t>Alexander </a:t>
            </a:r>
            <a:r>
              <a:rPr lang="en-US" dirty="0" err="1" smtClean="0">
                <a:solidFill>
                  <a:schemeClr val="bg1"/>
                </a:solidFill>
              </a:rPr>
              <a:t>Stough</a:t>
            </a:r>
            <a:endParaRPr lang="en-US" dirty="0" smtClean="0">
              <a:solidFill>
                <a:schemeClr val="bg1"/>
              </a:solidFill>
            </a:endParaRPr>
          </a:p>
          <a:p>
            <a:pPr algn="l">
              <a:lnSpc>
                <a:spcPct val="170000"/>
              </a:lnSpc>
            </a:pPr>
            <a:r>
              <a:rPr lang="en-US" dirty="0" smtClean="0">
                <a:solidFill>
                  <a:schemeClr val="bg1"/>
                </a:solidFill>
              </a:rPr>
              <a:t>Christopher Russell</a:t>
            </a:r>
          </a:p>
          <a:p>
            <a:pPr algn="l">
              <a:lnSpc>
                <a:spcPct val="170000"/>
              </a:lnSpc>
            </a:pPr>
            <a:r>
              <a:rPr lang="en-US" dirty="0" smtClean="0">
                <a:solidFill>
                  <a:schemeClr val="bg1"/>
                </a:solidFill>
              </a:rPr>
              <a:t>Stephen </a:t>
            </a:r>
            <a:r>
              <a:rPr lang="en-US" dirty="0" err="1" smtClean="0">
                <a:solidFill>
                  <a:schemeClr val="bg1"/>
                </a:solidFill>
              </a:rPr>
              <a:t>Pfund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765674"/>
            <a:ext cx="5251696" cy="26408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9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096000" cy="6858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Gravity System Redesign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 descr="\\aeweb.coeaccess.psu.edu\BIMTeam12010\BIM Thesis Team 1\Structures\3-BLDG NE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6" y="3276600"/>
            <a:ext cx="8660232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931862"/>
            <a:ext cx="8458200" cy="5545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3-Building Mixed System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Concrete Wings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Steel Cantilever</a:t>
            </a:r>
            <a:endParaRPr lang="en-US" sz="1800" dirty="0" smtClean="0"/>
          </a:p>
          <a:p>
            <a:pPr marL="57150" indent="0">
              <a:buNone/>
            </a:pPr>
            <a:endParaRPr lang="en-US" sz="2000" dirty="0" smtClean="0"/>
          </a:p>
          <a:p>
            <a:pPr lvl="1" algn="r"/>
            <a:endParaRPr lang="en-US" sz="2200" dirty="0" smtClean="0"/>
          </a:p>
          <a:p>
            <a:pPr lvl="1" algn="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68648" y="6134100"/>
            <a:ext cx="1981200" cy="34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3-Building Solution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96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aeweb.coeaccess.psu.edu\BIMTeam12010\BIM Thesis Team 1\Structures\Steel Framing_edit.jpg"/>
          <p:cNvPicPr/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81" y="536316"/>
            <a:ext cx="2546982" cy="2664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56" y="3562461"/>
            <a:ext cx="2555794" cy="2740902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7696200" y="6303363"/>
            <a:ext cx="1143000" cy="55463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931862"/>
            <a:ext cx="4724400" cy="5545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00050"/>
            <a:r>
              <a:rPr lang="en-US" sz="2400" dirty="0" smtClean="0">
                <a:solidFill>
                  <a:schemeClr val="bg1"/>
                </a:solidFill>
              </a:rPr>
              <a:t>Existing Conditions Modeling</a:t>
            </a:r>
          </a:p>
          <a:p>
            <a:pPr marL="800100" lvl="1"/>
            <a:r>
              <a:rPr lang="en-US" sz="1800" dirty="0" smtClean="0">
                <a:solidFill>
                  <a:schemeClr val="bg1"/>
                </a:solidFill>
              </a:rPr>
              <a:t>Base for comparison</a:t>
            </a:r>
          </a:p>
          <a:p>
            <a:pPr marL="400050"/>
            <a:endParaRPr lang="en-US" sz="2400" dirty="0" smtClean="0">
              <a:solidFill>
                <a:schemeClr val="bg1"/>
              </a:solidFill>
            </a:endParaRPr>
          </a:p>
          <a:p>
            <a:pPr marL="400050"/>
            <a:r>
              <a:rPr lang="en-US" sz="2400" dirty="0" smtClean="0">
                <a:solidFill>
                  <a:schemeClr val="bg1"/>
                </a:solidFill>
              </a:rPr>
              <a:t>Two Way Concrete System</a:t>
            </a:r>
          </a:p>
          <a:p>
            <a:pPr marL="800100" lvl="1"/>
            <a:r>
              <a:rPr lang="en-US" sz="1800" dirty="0" smtClean="0">
                <a:solidFill>
                  <a:schemeClr val="bg1"/>
                </a:solidFill>
              </a:rPr>
              <a:t>Waffle Slab</a:t>
            </a:r>
          </a:p>
          <a:p>
            <a:pPr marL="800100" lvl="1"/>
            <a:r>
              <a:rPr lang="en-US" sz="1800" dirty="0" smtClean="0">
                <a:solidFill>
                  <a:schemeClr val="bg1"/>
                </a:solidFill>
              </a:rPr>
              <a:t>Beams at twice spacing</a:t>
            </a:r>
          </a:p>
          <a:p>
            <a:pPr marL="1200150" lvl="2"/>
            <a:r>
              <a:rPr lang="en-US" sz="1800" dirty="0" smtClean="0">
                <a:solidFill>
                  <a:schemeClr val="bg1"/>
                </a:solidFill>
              </a:rPr>
              <a:t>Wider and/or deeper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334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chemeClr val="bg1"/>
                </a:solidFill>
              </a:rPr>
              <a:t>Gravity System Redesign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65853" y="3162300"/>
            <a:ext cx="1981200" cy="34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Existing Steel Framing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65852" y="6305550"/>
            <a:ext cx="1948219" cy="34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Proposed Waffle Slab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096000" cy="6858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Building Cantilever and Plaza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0674"/>
            <a:ext cx="3191523" cy="2819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-1"/>
            <a:ext cx="9137904" cy="402067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82378" y="4020674"/>
            <a:ext cx="5428221" cy="18467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Cantilever Plaza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sz="2400" dirty="0" smtClean="0">
                <a:solidFill>
                  <a:schemeClr val="bg1"/>
                </a:solidFill>
              </a:rPr>
              <a:t>A Gateway to the Sciences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7696200" y="6303363"/>
            <a:ext cx="1143000" cy="5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182379" y="4020674"/>
            <a:ext cx="3657600" cy="4873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Cantilever Plaza</a:t>
            </a: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7696200" y="6303363"/>
            <a:ext cx="1143000" cy="554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" y="0"/>
            <a:ext cx="9137888" cy="40206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0674"/>
            <a:ext cx="3191517" cy="281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182379" y="4020674"/>
            <a:ext cx="3657600" cy="4873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Cantilever Plaza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7696200" y="6303363"/>
            <a:ext cx="1143000" cy="554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" y="-1"/>
            <a:ext cx="9137888" cy="4020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0674"/>
            <a:ext cx="3191517" cy="281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096000" cy="6858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Existing Cantilever </a:t>
            </a:r>
            <a:r>
              <a:rPr lang="en-US" sz="3600" dirty="0" smtClean="0">
                <a:solidFill>
                  <a:schemeClr val="bg1"/>
                </a:solidFill>
              </a:rPr>
              <a:t>Truss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\\aeresearch.coeaccess.psu.edu\BIMThesis\Strucural Files\Existing Conditions\Kijak - Tech 1 Images\Truss Elevation callou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t="7220" r="41815" b="16967"/>
          <a:stretch/>
        </p:blipFill>
        <p:spPr bwMode="auto">
          <a:xfrm>
            <a:off x="838200" y="1447800"/>
            <a:ext cx="7010400" cy="43550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7696200" y="6303363"/>
            <a:ext cx="1143000" cy="554637"/>
          </a:xfrm>
          <a:prstGeom prst="rect">
            <a:avLst/>
          </a:prstGeom>
        </p:spPr>
      </p:pic>
      <p:pic>
        <p:nvPicPr>
          <p:cNvPr id="10" name="Picture 9" descr="\\aeweb.coeaccess.psu.edu\BIMTeam12010\BIM Thesis Team 1\Structures\3-BLDG NEW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67559" r="71119" b="9524"/>
          <a:stretch/>
        </p:blipFill>
        <p:spPr bwMode="auto">
          <a:xfrm>
            <a:off x="838200" y="5802859"/>
            <a:ext cx="2266950" cy="7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\\aeweb.coeaccess.psu.edu\BIMTeam12010\BIM Thesis Team 1\Structures\3-BLDG NEW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8" b="72024"/>
          <a:stretch/>
        </p:blipFill>
        <p:spPr bwMode="auto">
          <a:xfrm>
            <a:off x="1249720" y="5943600"/>
            <a:ext cx="1798279" cy="422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95400" y="5906541"/>
            <a:ext cx="1676400" cy="5704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Tension Members</a:t>
            </a:r>
          </a:p>
          <a:p>
            <a:pPr algn="l">
              <a:spcAft>
                <a:spcPts val="6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Compression Members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86200" y="5800672"/>
            <a:ext cx="2209800" cy="34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Existing Cantilever Truss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096000" cy="6858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Cantilever Truss Redesign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7696200" y="6303363"/>
            <a:ext cx="1143000" cy="554637"/>
          </a:xfrm>
          <a:prstGeom prst="rect">
            <a:avLst/>
          </a:prstGeom>
        </p:spPr>
      </p:pic>
      <p:pic>
        <p:nvPicPr>
          <p:cNvPr id="9" name="Picture 8" descr="\\aeweb.coeaccess.psu.edu\BIMTeam12010\BIM Thesis Team 1\Structures\3-BLDG NEW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67559" r="71119" b="9524"/>
          <a:stretch/>
        </p:blipFill>
        <p:spPr bwMode="auto">
          <a:xfrm>
            <a:off x="838200" y="5802859"/>
            <a:ext cx="2266950" cy="7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\\aeweb.coeaccess.psu.edu\BIMTeam12010\BIM Thesis Team 1\Structures\3-BLDG NEW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8" b="72024"/>
          <a:stretch/>
        </p:blipFill>
        <p:spPr bwMode="auto">
          <a:xfrm>
            <a:off x="1249720" y="5943600"/>
            <a:ext cx="1798279" cy="422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95400" y="5906541"/>
            <a:ext cx="1676400" cy="5704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Tension Members</a:t>
            </a:r>
          </a:p>
          <a:p>
            <a:pPr algn="l">
              <a:spcAft>
                <a:spcPts val="6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Compression Members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1447800"/>
            <a:ext cx="7198638" cy="435505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86200" y="5800672"/>
            <a:ext cx="2209800" cy="34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Cantilever Truss Redesign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7696200" y="6303363"/>
            <a:ext cx="1143000" cy="554637"/>
          </a:xfrm>
          <a:prstGeom prst="rect">
            <a:avLst/>
          </a:prstGeom>
        </p:spPr>
      </p:pic>
      <p:pic>
        <p:nvPicPr>
          <p:cNvPr id="9" name="Picture 8" descr="\\aeweb.coeaccess.psu.edu\BIMTeam12010\BIM Thesis Team 1\Structures\3-BLDG NEW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67559" r="71119" b="9524"/>
          <a:stretch/>
        </p:blipFill>
        <p:spPr bwMode="auto">
          <a:xfrm>
            <a:off x="838200" y="5802859"/>
            <a:ext cx="2266950" cy="7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\\aeweb.coeaccess.psu.edu\BIMTeam12010\BIM Thesis Team 1\Structures\3-BLDG NEW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8" b="72024"/>
          <a:stretch/>
        </p:blipFill>
        <p:spPr bwMode="auto">
          <a:xfrm>
            <a:off x="1249720" y="5943600"/>
            <a:ext cx="1798279" cy="422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95400" y="5906541"/>
            <a:ext cx="1676400" cy="5704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Tension Members</a:t>
            </a:r>
          </a:p>
          <a:p>
            <a:pPr algn="l">
              <a:spcAft>
                <a:spcPts val="6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Compression Members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6375"/>
            <a:ext cx="7151407" cy="432648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57200" y="5334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chemeClr val="bg1"/>
                </a:solidFill>
              </a:rPr>
              <a:t>Cantilever Truss Redesign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86200" y="5791200"/>
            <a:ext cx="2209800" cy="34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Cantilever Truss Redesign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7696200" y="6303363"/>
            <a:ext cx="1143000" cy="554637"/>
          </a:xfrm>
          <a:prstGeom prst="rect">
            <a:avLst/>
          </a:prstGeom>
        </p:spPr>
      </p:pic>
      <p:pic>
        <p:nvPicPr>
          <p:cNvPr id="9" name="Picture 8" descr="\\aeweb.coeaccess.psu.edu\BIMTeam12010\BIM Thesis Team 1\Structures\3-BLDG NEW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67559" r="71119" b="9524"/>
          <a:stretch/>
        </p:blipFill>
        <p:spPr bwMode="auto">
          <a:xfrm>
            <a:off x="838200" y="5802859"/>
            <a:ext cx="2266950" cy="7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\\aeweb.coeaccess.psu.edu\BIMTeam12010\BIM Thesis Team 1\Structures\3-BLDG NEW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8" b="72024"/>
          <a:stretch/>
        </p:blipFill>
        <p:spPr bwMode="auto">
          <a:xfrm>
            <a:off x="1249720" y="5943600"/>
            <a:ext cx="1798279" cy="422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95400" y="5906541"/>
            <a:ext cx="1676400" cy="5704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Tension Members</a:t>
            </a:r>
          </a:p>
          <a:p>
            <a:pPr algn="l">
              <a:spcAft>
                <a:spcPts val="6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Compression Members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47800"/>
            <a:ext cx="7182893" cy="434553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5334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Cantilever Truss Redesign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86200" y="5800672"/>
            <a:ext cx="2209800" cy="34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Cantilever Truss Redesign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aeweb.coeaccess.psu.edu\BIMTeam12010\BIM Thesis Team 1\Structures\exist-lat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5" r="9615" b="12724"/>
          <a:stretch/>
        </p:blipFill>
        <p:spPr bwMode="auto">
          <a:xfrm>
            <a:off x="0" y="1143000"/>
            <a:ext cx="8830849" cy="571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tangle 18"/>
          <p:cNvSpPr/>
          <p:nvPr/>
        </p:nvSpPr>
        <p:spPr>
          <a:xfrm rot="16200000">
            <a:off x="4686300" y="2133599"/>
            <a:ext cx="838200" cy="762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6200000">
            <a:off x="4419600" y="2133599"/>
            <a:ext cx="838200" cy="762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14600" y="4305300"/>
            <a:ext cx="838200" cy="762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4038600"/>
            <a:ext cx="838200" cy="762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Existing Lateral System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4572000"/>
            <a:ext cx="1295400" cy="18288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362700" y="495300"/>
            <a:ext cx="1295400" cy="33528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5400000">
            <a:off x="3581400" y="2819400"/>
            <a:ext cx="990600" cy="990600"/>
          </a:xfrm>
          <a:prstGeom prst="rtTriangle">
            <a:avLst/>
          </a:prstGeom>
          <a:solidFill>
            <a:srgbClr val="0033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0" y="1523999"/>
            <a:ext cx="3048000" cy="1295401"/>
          </a:xfrm>
          <a:prstGeom prst="rect">
            <a:avLst/>
          </a:prstGeom>
          <a:solidFill>
            <a:srgbClr val="0033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2057399" y="3048000"/>
            <a:ext cx="1752599" cy="1295401"/>
          </a:xfrm>
          <a:prstGeom prst="rect">
            <a:avLst/>
          </a:prstGeom>
          <a:solidFill>
            <a:srgbClr val="0033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229100" y="6057900"/>
            <a:ext cx="3619500" cy="34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First Floor Plan- Lateral System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598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88159"/>
            <a:ext cx="9144000" cy="206984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1066800"/>
            <a:ext cx="7848600" cy="3886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lnSpc>
                <a:spcPct val="17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Building Enclosure- Façade Redesign</a:t>
            </a:r>
          </a:p>
          <a:p>
            <a:pPr marL="742950" indent="-742950" algn="l">
              <a:lnSpc>
                <a:spcPct val="17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Ceiling Plenum- Investigation of Vertical Space</a:t>
            </a:r>
          </a:p>
          <a:p>
            <a:pPr marL="742950" indent="-742950" algn="l">
              <a:lnSpc>
                <a:spcPct val="17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Cantilever Plaza- A Monumental Space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7696200" y="6303363"/>
            <a:ext cx="1143000" cy="55463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46062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Proposal Overview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aeweb.coeaccess.psu.edu\BIMTeam12010\BIM Thesis Team 1\Structures\exist-lat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5" r="9615" b="12724"/>
          <a:stretch/>
        </p:blipFill>
        <p:spPr bwMode="auto">
          <a:xfrm>
            <a:off x="0" y="1143000"/>
            <a:ext cx="8830849" cy="571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514600" y="4305300"/>
            <a:ext cx="838200" cy="762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4038600"/>
            <a:ext cx="838200" cy="762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6200000">
            <a:off x="4419600" y="2133599"/>
            <a:ext cx="838200" cy="762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6200000">
            <a:off x="4686300" y="2133599"/>
            <a:ext cx="838200" cy="762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\\aeweb.coeaccess.psu.edu\BIMTeam12010\BIM Thesis Team 1\Structures\exist-lat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7" t="9679" r="40769" b="70047"/>
          <a:stretch/>
        </p:blipFill>
        <p:spPr bwMode="auto">
          <a:xfrm>
            <a:off x="5715000" y="1447800"/>
            <a:ext cx="303291" cy="1414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 rot="16200000">
            <a:off x="6362700" y="495300"/>
            <a:ext cx="1295400" cy="33528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\\aeweb.coeaccess.psu.edu\BIMTeam12010\BIM Thesis Team 1\Structures\exist-lat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t="71665" r="62978" b="24936"/>
          <a:stretch/>
        </p:blipFill>
        <p:spPr bwMode="auto">
          <a:xfrm>
            <a:off x="2209800" y="6019800"/>
            <a:ext cx="1406613" cy="2372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0" y="4572000"/>
            <a:ext cx="1295400" cy="18288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Lateral System- Redesign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ight Triangle 10"/>
          <p:cNvSpPr/>
          <p:nvPr/>
        </p:nvSpPr>
        <p:spPr>
          <a:xfrm rot="5400000">
            <a:off x="3581400" y="2819400"/>
            <a:ext cx="990600" cy="990600"/>
          </a:xfrm>
          <a:prstGeom prst="rtTriangle">
            <a:avLst/>
          </a:prstGeom>
          <a:solidFill>
            <a:srgbClr val="0033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0" y="1523999"/>
            <a:ext cx="3048000" cy="1295401"/>
          </a:xfrm>
          <a:prstGeom prst="rect">
            <a:avLst/>
          </a:prstGeom>
          <a:solidFill>
            <a:srgbClr val="0033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2057399" y="3048000"/>
            <a:ext cx="1752599" cy="1295401"/>
          </a:xfrm>
          <a:prstGeom prst="rect">
            <a:avLst/>
          </a:prstGeom>
          <a:solidFill>
            <a:srgbClr val="0033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0" y="5029200"/>
            <a:ext cx="533400" cy="152400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6914207" y="2476500"/>
            <a:ext cx="533400" cy="152400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58562" y="6324600"/>
            <a:ext cx="533400" cy="152400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8042873" y="2091726"/>
            <a:ext cx="830654" cy="152400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229100" y="6057900"/>
            <a:ext cx="4229100" cy="34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First Floor Plan- Proposed Lateral System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11114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Construction Management Focus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312862"/>
            <a:ext cx="8458200" cy="5545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Crane Analysis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Multiple Crawler Cranes and Pump Trucks                     versus Single Crawler Crane and Multiple                      Tower Cranes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Feasibility of Setups for Construction of Redesigns</a:t>
            </a:r>
            <a:endParaRPr lang="en-US" sz="2400" dirty="0">
              <a:solidFill>
                <a:schemeClr val="bg1"/>
              </a:solidFill>
            </a:endParaRPr>
          </a:p>
          <a:p>
            <a:pPr lvl="2"/>
            <a:r>
              <a:rPr lang="en-US" sz="1800" dirty="0" smtClean="0">
                <a:solidFill>
                  <a:schemeClr val="bg1"/>
                </a:solidFill>
              </a:rPr>
              <a:t>Cost</a:t>
            </a:r>
          </a:p>
          <a:p>
            <a:pPr lvl="2"/>
            <a:r>
              <a:rPr lang="en-US" sz="1800" dirty="0" smtClean="0">
                <a:solidFill>
                  <a:schemeClr val="bg1"/>
                </a:solidFill>
              </a:rPr>
              <a:t>Lift Capacity for both Structure and Precast Panels</a:t>
            </a:r>
          </a:p>
          <a:p>
            <a:pPr lvl="2"/>
            <a:r>
              <a:rPr lang="en-US" sz="1800" dirty="0" smtClean="0">
                <a:solidFill>
                  <a:schemeClr val="bg1"/>
                </a:solidFill>
              </a:rPr>
              <a:t>Reach of Cranes</a:t>
            </a:r>
          </a:p>
          <a:p>
            <a:pPr lvl="2"/>
            <a:r>
              <a:rPr lang="en-US" sz="1800" dirty="0" smtClean="0">
                <a:solidFill>
                  <a:schemeClr val="bg1"/>
                </a:solidFill>
              </a:rPr>
              <a:t>Site Logistics</a:t>
            </a:r>
          </a:p>
          <a:p>
            <a:pPr marL="57150" indent="0">
              <a:buNone/>
            </a:pPr>
            <a:endParaRPr lang="en-US" sz="2000" dirty="0" smtClean="0"/>
          </a:p>
          <a:p>
            <a:pPr lvl="1" algn="r"/>
            <a:endParaRPr lang="en-US" sz="2200" dirty="0" smtClean="0"/>
          </a:p>
          <a:p>
            <a:pPr lvl="1" algn="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06" y="533400"/>
            <a:ext cx="1724025" cy="2309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53" y="3733800"/>
            <a:ext cx="1735864" cy="2309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04175" y="2843011"/>
            <a:ext cx="1578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300 Ton Crawler Crane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4608" y="6043412"/>
            <a:ext cx="1578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275 Ton Crawler Crane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9" name="Picture 5" descr="http://www.travelblog.org/pix/shi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1.gstatic.com/images?q=tbn:ANd9GcQ2hMooeLGN5iXUk4IMh8topIKBKEKOJlK6V2zn8QnQBctI4-JhM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7" y="4510660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56168" y="6220010"/>
            <a:ext cx="18571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Hammerhead Tower Crane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36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Construction Management Focus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28600" y="1312862"/>
            <a:ext cx="8458200" cy="5545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Cost Analysis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Material, Labor, </a:t>
            </a:r>
            <a:r>
              <a:rPr lang="en-US" sz="2400" dirty="0" smtClean="0">
                <a:solidFill>
                  <a:schemeClr val="bg1"/>
                </a:solidFill>
              </a:rPr>
              <a:t>Equipment/Vehicles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Structural System</a:t>
            </a:r>
            <a:endParaRPr lang="en-US" sz="2400" dirty="0">
              <a:solidFill>
                <a:schemeClr val="bg1"/>
              </a:solidFill>
            </a:endParaRPr>
          </a:p>
          <a:p>
            <a:pPr lvl="2"/>
            <a:r>
              <a:rPr lang="en-US" sz="1800" dirty="0" smtClean="0">
                <a:solidFill>
                  <a:schemeClr val="bg1"/>
                </a:solidFill>
              </a:rPr>
              <a:t>Gravity, Lateral, Cantilever </a:t>
            </a:r>
            <a:r>
              <a:rPr lang="en-US" sz="1800" dirty="0">
                <a:solidFill>
                  <a:schemeClr val="bg1"/>
                </a:solidFill>
              </a:rPr>
              <a:t>T</a:t>
            </a:r>
            <a:r>
              <a:rPr lang="en-US" sz="1800" dirty="0" smtClean="0">
                <a:solidFill>
                  <a:schemeClr val="bg1"/>
                </a:solidFill>
              </a:rPr>
              <a:t>russ, Façade </a:t>
            </a:r>
            <a:r>
              <a:rPr lang="en-US" sz="1800" dirty="0">
                <a:solidFill>
                  <a:schemeClr val="bg1"/>
                </a:solidFill>
              </a:rPr>
              <a:t>C</a:t>
            </a:r>
            <a:r>
              <a:rPr lang="en-US" sz="1800" dirty="0" smtClean="0">
                <a:solidFill>
                  <a:schemeClr val="bg1"/>
                </a:solidFill>
              </a:rPr>
              <a:t>onnections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Lighting/Electrical System</a:t>
            </a:r>
            <a:endParaRPr lang="en-US" sz="2000" dirty="0">
              <a:solidFill>
                <a:schemeClr val="bg1"/>
              </a:solidFill>
            </a:endParaRPr>
          </a:p>
          <a:p>
            <a:pPr lvl="2"/>
            <a:r>
              <a:rPr lang="en-US" sz="1800" dirty="0" smtClean="0">
                <a:solidFill>
                  <a:schemeClr val="bg1"/>
                </a:solidFill>
              </a:rPr>
              <a:t>Exterior and Interior Lighting Systems</a:t>
            </a:r>
          </a:p>
          <a:p>
            <a:pPr lvl="2"/>
            <a:r>
              <a:rPr lang="en-US" sz="1800" dirty="0" smtClean="0">
                <a:solidFill>
                  <a:schemeClr val="bg1"/>
                </a:solidFill>
              </a:rPr>
              <a:t>Electrical Systems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Mechanical System</a:t>
            </a:r>
          </a:p>
          <a:p>
            <a:pPr lvl="2"/>
            <a:r>
              <a:rPr lang="en-US" sz="1800" dirty="0" smtClean="0">
                <a:solidFill>
                  <a:schemeClr val="bg1"/>
                </a:solidFill>
              </a:rPr>
              <a:t>Ductwork and Floor-to-Floor Height Comparison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Building Enclosure</a:t>
            </a:r>
          </a:p>
          <a:p>
            <a:pPr lvl="2"/>
            <a:r>
              <a:rPr lang="en-US" sz="1800" dirty="0" smtClean="0">
                <a:solidFill>
                  <a:schemeClr val="bg1"/>
                </a:solidFill>
              </a:rPr>
              <a:t>Precast panels, Glass, Light Shelf</a:t>
            </a:r>
            <a:endParaRPr lang="en-US" sz="2400" dirty="0" smtClean="0"/>
          </a:p>
          <a:p>
            <a:pPr marL="57150" indent="0">
              <a:buNone/>
            </a:pPr>
            <a:endParaRPr lang="en-US" sz="2000" dirty="0" smtClean="0"/>
          </a:p>
          <a:p>
            <a:pPr lvl="1" algn="r"/>
            <a:endParaRPr lang="en-US" sz="2200" dirty="0" smtClean="0"/>
          </a:p>
          <a:p>
            <a:pPr lvl="1"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08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Construction Management Focus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312862"/>
            <a:ext cx="8458200" cy="5545138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Schedule Analysis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Assess Schedule Implications of All </a:t>
            </a:r>
            <a:r>
              <a:rPr lang="en-US" sz="2400" dirty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esign </a:t>
            </a:r>
            <a:r>
              <a:rPr lang="en-US" sz="2400" dirty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hanges</a:t>
            </a:r>
          </a:p>
          <a:p>
            <a:pPr lvl="2"/>
            <a:r>
              <a:rPr lang="en-US" sz="2200" dirty="0" smtClean="0">
                <a:solidFill>
                  <a:schemeClr val="bg1"/>
                </a:solidFill>
              </a:rPr>
              <a:t>Structural </a:t>
            </a:r>
            <a:r>
              <a:rPr lang="en-US" sz="2200" dirty="0">
                <a:solidFill>
                  <a:schemeClr val="bg1"/>
                </a:solidFill>
              </a:rPr>
              <a:t>System</a:t>
            </a:r>
          </a:p>
          <a:p>
            <a:pPr lvl="3"/>
            <a:r>
              <a:rPr lang="en-US" sz="1800" dirty="0">
                <a:solidFill>
                  <a:schemeClr val="bg1"/>
                </a:solidFill>
              </a:rPr>
              <a:t>Sequencing of Concrete and </a:t>
            </a:r>
            <a:r>
              <a:rPr lang="en-US" sz="1800" dirty="0" smtClean="0">
                <a:solidFill>
                  <a:schemeClr val="bg1"/>
                </a:solidFill>
              </a:rPr>
              <a:t>Steel</a:t>
            </a:r>
          </a:p>
          <a:p>
            <a:pPr lvl="3"/>
            <a:r>
              <a:rPr lang="en-US" sz="1800" dirty="0" smtClean="0">
                <a:solidFill>
                  <a:schemeClr val="bg1"/>
                </a:solidFill>
              </a:rPr>
              <a:t>Lead Times</a:t>
            </a:r>
            <a:endParaRPr lang="en-US" sz="1800" dirty="0">
              <a:solidFill>
                <a:schemeClr val="bg1"/>
              </a:solidFill>
            </a:endParaRPr>
          </a:p>
          <a:p>
            <a:pPr lvl="2"/>
            <a:r>
              <a:rPr lang="en-US" sz="2200" dirty="0">
                <a:solidFill>
                  <a:schemeClr val="bg1"/>
                </a:solidFill>
              </a:rPr>
              <a:t>Building Enclosure</a:t>
            </a:r>
          </a:p>
          <a:p>
            <a:pPr lvl="3"/>
            <a:r>
              <a:rPr lang="en-US" sz="1800" dirty="0">
                <a:solidFill>
                  <a:schemeClr val="bg1"/>
                </a:solidFill>
              </a:rPr>
              <a:t>Sequence of Construction in Combination with </a:t>
            </a:r>
            <a:r>
              <a:rPr lang="en-US" sz="1800" dirty="0" smtClean="0">
                <a:solidFill>
                  <a:schemeClr val="bg1"/>
                </a:solidFill>
              </a:rPr>
              <a:t>Structure</a:t>
            </a:r>
          </a:p>
          <a:p>
            <a:pPr lvl="3"/>
            <a:r>
              <a:rPr lang="en-US" sz="1800" dirty="0" smtClean="0">
                <a:solidFill>
                  <a:schemeClr val="bg1"/>
                </a:solidFill>
              </a:rPr>
              <a:t>Lead Times</a:t>
            </a:r>
          </a:p>
          <a:p>
            <a:pPr lvl="2"/>
            <a:r>
              <a:rPr lang="en-US" sz="2200" dirty="0" smtClean="0">
                <a:solidFill>
                  <a:schemeClr val="bg1"/>
                </a:solidFill>
              </a:rPr>
              <a:t>Mechanical/Lighting/Electrical System</a:t>
            </a:r>
          </a:p>
          <a:p>
            <a:pPr lvl="3"/>
            <a:r>
              <a:rPr lang="en-US" sz="1800" dirty="0" smtClean="0">
                <a:solidFill>
                  <a:schemeClr val="bg1"/>
                </a:solidFill>
              </a:rPr>
              <a:t>Lead Times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4D Model of Structure and Enclosure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Schedule Acceleration</a:t>
            </a:r>
          </a:p>
          <a:p>
            <a:pPr lvl="1" algn="r"/>
            <a:endParaRPr lang="en-US" sz="2200" dirty="0" smtClean="0"/>
          </a:p>
          <a:p>
            <a:pPr lvl="1"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13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Construction Management Focus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312862"/>
            <a:ext cx="8534400" cy="5545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Site Logistics Analysis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Assess Site Planning Implications of All </a:t>
            </a:r>
            <a:r>
              <a:rPr lang="en-US" sz="2400" dirty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esign </a:t>
            </a:r>
            <a:r>
              <a:rPr lang="en-US" sz="2400" dirty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hanges</a:t>
            </a:r>
          </a:p>
          <a:p>
            <a:pPr lvl="2"/>
            <a:r>
              <a:rPr lang="en-US" sz="2200" dirty="0" smtClean="0">
                <a:solidFill>
                  <a:schemeClr val="bg1"/>
                </a:solidFill>
              </a:rPr>
              <a:t>Site Planning in Combination with Sequencing and Scheduling</a:t>
            </a:r>
            <a:endParaRPr lang="en-US" sz="2200" dirty="0">
              <a:solidFill>
                <a:schemeClr val="bg1"/>
              </a:solidFill>
            </a:endParaRPr>
          </a:p>
          <a:p>
            <a:pPr lvl="3"/>
            <a:r>
              <a:rPr lang="en-US" sz="1800" dirty="0" smtClean="0">
                <a:solidFill>
                  <a:schemeClr val="bg1"/>
                </a:solidFill>
              </a:rPr>
              <a:t>Structural Redesign</a:t>
            </a:r>
          </a:p>
          <a:p>
            <a:pPr lvl="3"/>
            <a:r>
              <a:rPr lang="en-US" sz="1800" dirty="0" smtClean="0">
                <a:solidFill>
                  <a:schemeClr val="bg1"/>
                </a:solidFill>
              </a:rPr>
              <a:t>Erecting of Precast Panels</a:t>
            </a:r>
          </a:p>
          <a:p>
            <a:pPr lvl="3"/>
            <a:r>
              <a:rPr lang="en-US" sz="1800" dirty="0" smtClean="0">
                <a:solidFill>
                  <a:schemeClr val="bg1"/>
                </a:solidFill>
              </a:rPr>
              <a:t>Crane/Pump Truck Use</a:t>
            </a:r>
            <a:endParaRPr lang="en-US" sz="1800" dirty="0">
              <a:solidFill>
                <a:schemeClr val="bg1"/>
              </a:solidFill>
            </a:endParaRPr>
          </a:p>
          <a:p>
            <a:pPr lvl="1" algn="r"/>
            <a:endParaRPr lang="en-US" sz="2200" dirty="0" smtClean="0"/>
          </a:p>
          <a:p>
            <a:pPr lvl="1"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11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88159"/>
            <a:ext cx="9144000" cy="2069841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7696200" y="6303363"/>
            <a:ext cx="1143000" cy="55463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46062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Comments, </a:t>
            </a:r>
            <a:r>
              <a:rPr lang="en-US" sz="3600" dirty="0" smtClean="0">
                <a:solidFill>
                  <a:schemeClr val="bg1"/>
                </a:solidFill>
              </a:rPr>
              <a:t>Questions?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\\aep.coeaccess.psu.edu\profiles$\cjr5088\Desktop\Semester Schedule_Page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t="8590" r="6206" b="39869"/>
          <a:stretch/>
        </p:blipFill>
        <p:spPr bwMode="auto">
          <a:xfrm>
            <a:off x="279955" y="1066800"/>
            <a:ext cx="840684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46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402879"/>
            <a:ext cx="7171690" cy="27901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t="21940"/>
          <a:stretch/>
        </p:blipFill>
        <p:spPr>
          <a:xfrm>
            <a:off x="609600" y="3200400"/>
            <a:ext cx="7171690" cy="297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64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7696200" y="6303363"/>
            <a:ext cx="1143000" cy="55463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0" y="6172200"/>
            <a:ext cx="2286000" cy="563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779462"/>
            <a:ext cx="8458200" cy="5545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2200" dirty="0" smtClean="0"/>
          </a:p>
          <a:p>
            <a:pPr marL="400050"/>
            <a:endParaRPr lang="en-US" sz="2200" dirty="0" smtClean="0"/>
          </a:p>
          <a:p>
            <a:pPr marL="57150" indent="0">
              <a:buNone/>
            </a:pPr>
            <a:endParaRPr lang="en-US" sz="2000" dirty="0" smtClean="0"/>
          </a:p>
          <a:p>
            <a:pPr lvl="1" algn="r"/>
            <a:endParaRPr lang="en-US" sz="2200" dirty="0" smtClean="0"/>
          </a:p>
          <a:p>
            <a:pPr lvl="1" algn="r"/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931862"/>
            <a:ext cx="8458200" cy="5545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Electrical Depths</a:t>
            </a:r>
          </a:p>
          <a:p>
            <a:pPr marL="400050"/>
            <a:r>
              <a:rPr lang="en-US" sz="2200" dirty="0" smtClean="0">
                <a:solidFill>
                  <a:schemeClr val="bg1"/>
                </a:solidFill>
              </a:rPr>
              <a:t>Short Circuit Analysis (Hand Calculation)</a:t>
            </a:r>
          </a:p>
          <a:p>
            <a:pPr marL="800100" lvl="1"/>
            <a:r>
              <a:rPr lang="en-US" sz="2200" dirty="0" smtClean="0">
                <a:solidFill>
                  <a:schemeClr val="bg1"/>
                </a:solidFill>
              </a:rPr>
              <a:t>Panel LB-3D1/2</a:t>
            </a:r>
          </a:p>
          <a:p>
            <a:pPr marL="400050"/>
            <a:r>
              <a:rPr lang="en-US" sz="2200" dirty="0" smtClean="0">
                <a:solidFill>
                  <a:schemeClr val="bg1"/>
                </a:solidFill>
              </a:rPr>
              <a:t>SKM Analysis</a:t>
            </a:r>
          </a:p>
          <a:p>
            <a:pPr marL="800100" lvl="1"/>
            <a:r>
              <a:rPr lang="en-US" sz="2200" dirty="0" smtClean="0">
                <a:solidFill>
                  <a:schemeClr val="bg1"/>
                </a:solidFill>
              </a:rPr>
              <a:t>3</a:t>
            </a:r>
            <a:r>
              <a:rPr lang="en-US" sz="2200" baseline="30000" dirty="0" smtClean="0">
                <a:solidFill>
                  <a:schemeClr val="bg1"/>
                </a:solidFill>
              </a:rPr>
              <a:t>rd</a:t>
            </a:r>
            <a:r>
              <a:rPr lang="en-US" sz="2200" dirty="0" smtClean="0">
                <a:solidFill>
                  <a:schemeClr val="bg1"/>
                </a:solidFill>
              </a:rPr>
              <a:t> floor and any changes due to façade and plenum redesign</a:t>
            </a:r>
          </a:p>
          <a:p>
            <a:pPr marL="400050"/>
            <a:r>
              <a:rPr lang="en-US" sz="2200" dirty="0" smtClean="0">
                <a:solidFill>
                  <a:schemeClr val="bg1"/>
                </a:solidFill>
              </a:rPr>
              <a:t>UPS Investigation</a:t>
            </a:r>
          </a:p>
          <a:p>
            <a:pPr marL="800100" lvl="1"/>
            <a:r>
              <a:rPr lang="en-US" sz="2200" dirty="0" smtClean="0">
                <a:solidFill>
                  <a:schemeClr val="bg1"/>
                </a:solidFill>
              </a:rPr>
              <a:t>Price Difference between UPS/Actual Central </a:t>
            </a:r>
            <a:r>
              <a:rPr lang="en-US" sz="2200" smtClean="0">
                <a:solidFill>
                  <a:schemeClr val="bg1"/>
                </a:solidFill>
              </a:rPr>
              <a:t>Power Conditioner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800100" lvl="1"/>
            <a:endParaRPr lang="en-US" sz="2200" dirty="0" smtClean="0">
              <a:solidFill>
                <a:schemeClr val="bg1"/>
              </a:solidFill>
            </a:endParaRPr>
          </a:p>
          <a:p>
            <a:pPr marL="57150" indent="0">
              <a:buNone/>
            </a:pPr>
            <a:endParaRPr lang="en-US" sz="2000" dirty="0" smtClean="0"/>
          </a:p>
          <a:p>
            <a:pPr lvl="1" algn="r"/>
            <a:endParaRPr lang="en-US" sz="2200" dirty="0" smtClean="0"/>
          </a:p>
          <a:p>
            <a:pPr lvl="1" algn="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46062"/>
            <a:ext cx="8382000" cy="6858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Additional Lighting/Electrical Requirements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56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7696200" y="6303363"/>
            <a:ext cx="1143000" cy="55463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0" y="6172200"/>
            <a:ext cx="2286000" cy="563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779462"/>
            <a:ext cx="8458200" cy="5545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2200" dirty="0" smtClean="0"/>
          </a:p>
          <a:p>
            <a:pPr marL="400050"/>
            <a:endParaRPr lang="en-US" sz="2200" dirty="0" smtClean="0"/>
          </a:p>
          <a:p>
            <a:pPr marL="57150" indent="0">
              <a:buNone/>
            </a:pPr>
            <a:endParaRPr lang="en-US" sz="2000" dirty="0" smtClean="0"/>
          </a:p>
          <a:p>
            <a:pPr lvl="1" algn="r"/>
            <a:endParaRPr lang="en-US" sz="2200" dirty="0" smtClean="0"/>
          </a:p>
          <a:p>
            <a:pPr lvl="1" algn="r"/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931862"/>
            <a:ext cx="8458200" cy="5545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Lighting Redesign</a:t>
            </a:r>
          </a:p>
          <a:p>
            <a:pPr marL="800100" lvl="1"/>
            <a:r>
              <a:rPr lang="en-US" sz="2200" dirty="0" smtClean="0">
                <a:solidFill>
                  <a:schemeClr val="bg1"/>
                </a:solidFill>
              </a:rPr>
              <a:t>Student Study Area</a:t>
            </a:r>
          </a:p>
          <a:p>
            <a:pPr marL="800100" lvl="1"/>
            <a:r>
              <a:rPr lang="en-US" sz="2200" dirty="0" smtClean="0">
                <a:solidFill>
                  <a:schemeClr val="bg1"/>
                </a:solidFill>
              </a:rPr>
              <a:t>Cantilever Plaza</a:t>
            </a:r>
          </a:p>
          <a:p>
            <a:pPr marL="800100" lvl="1"/>
            <a:r>
              <a:rPr lang="en-US" sz="2200" dirty="0" smtClean="0">
                <a:solidFill>
                  <a:schemeClr val="bg1"/>
                </a:solidFill>
              </a:rPr>
              <a:t>Entrance Lobby</a:t>
            </a:r>
          </a:p>
          <a:p>
            <a:pPr marL="57150" indent="0">
              <a:buNone/>
            </a:pPr>
            <a:endParaRPr lang="en-US" sz="2000" dirty="0" smtClean="0"/>
          </a:p>
          <a:p>
            <a:pPr lvl="1" algn="r"/>
            <a:endParaRPr lang="en-US" sz="2200" dirty="0" smtClean="0"/>
          </a:p>
          <a:p>
            <a:pPr lvl="1" algn="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46062"/>
            <a:ext cx="8382000" cy="6858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Additional Lighting/Electrical Requirements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7" y="3276364"/>
            <a:ext cx="3191523" cy="2819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6" descr="C:\Users\Monachetti\Desktop\E2-3D-P copy.jpg"/>
          <p:cNvPicPr>
            <a:picLocks noGrp="1"/>
          </p:cNvPicPr>
          <p:nvPr/>
        </p:nvPicPr>
        <p:blipFill rotWithShape="1">
          <a:blip r:embed="rId5" cstate="print"/>
          <a:srcRect b="13046"/>
          <a:stretch/>
        </p:blipFill>
        <p:spPr bwMode="auto">
          <a:xfrm>
            <a:off x="3429000" y="997743"/>
            <a:ext cx="5247432" cy="250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Thesis\Tech 1\Thesis Images\Lobb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51" y="3737898"/>
            <a:ext cx="5256449" cy="2358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37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062"/>
            <a:ext cx="6096000" cy="6858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Façade Redesign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8125" y="1143000"/>
            <a:ext cx="4714875" cy="58039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Energy Savings</a:t>
            </a:r>
          </a:p>
          <a:p>
            <a:pPr marL="514350" indent="-457200"/>
            <a:r>
              <a:rPr lang="en-US" sz="2000" dirty="0" smtClean="0">
                <a:solidFill>
                  <a:schemeClr val="bg1"/>
                </a:solidFill>
              </a:rPr>
              <a:t>Façade Redesign</a:t>
            </a:r>
          </a:p>
          <a:p>
            <a:pPr marL="914400" lvl="1" indent="-457200"/>
            <a:r>
              <a:rPr lang="en-US" sz="2000" dirty="0">
                <a:solidFill>
                  <a:schemeClr val="bg1"/>
                </a:solidFill>
              </a:rPr>
              <a:t>Wall </a:t>
            </a:r>
            <a:r>
              <a:rPr lang="en-US" sz="2000" dirty="0" smtClean="0">
                <a:solidFill>
                  <a:schemeClr val="bg1"/>
                </a:solidFill>
              </a:rPr>
              <a:t>Composition</a:t>
            </a:r>
          </a:p>
          <a:p>
            <a:pPr marL="914400" lvl="1" indent="-457200"/>
            <a:r>
              <a:rPr lang="en-US" sz="2000" dirty="0" smtClean="0">
                <a:solidFill>
                  <a:schemeClr val="bg1"/>
                </a:solidFill>
              </a:rPr>
              <a:t>Window to Wall Ratio</a:t>
            </a:r>
          </a:p>
          <a:p>
            <a:pPr marL="914400" lvl="1" indent="-457200"/>
            <a:r>
              <a:rPr lang="en-US" sz="2000" dirty="0" smtClean="0">
                <a:solidFill>
                  <a:schemeClr val="bg1"/>
                </a:solidFill>
              </a:rPr>
              <a:t>Shading Devices</a:t>
            </a:r>
          </a:p>
          <a:p>
            <a:pPr marL="914400" lvl="1" indent="-457200"/>
            <a:endParaRPr lang="en-US" sz="2800" dirty="0" smtClean="0"/>
          </a:p>
          <a:p>
            <a:pPr marL="514350" indent="-457200"/>
            <a:endParaRPr lang="en-US" sz="2800" dirty="0" smtClean="0"/>
          </a:p>
          <a:p>
            <a:pPr marL="400050"/>
            <a:endParaRPr lang="en-US" sz="2200" dirty="0" smtClean="0"/>
          </a:p>
          <a:p>
            <a:pPr marL="57150" indent="0">
              <a:buNone/>
            </a:pPr>
            <a:endParaRPr lang="en-US" sz="2000" dirty="0" smtClean="0"/>
          </a:p>
          <a:p>
            <a:pPr lvl="1" algn="r"/>
            <a:endParaRPr lang="en-US" sz="2200" dirty="0" smtClean="0"/>
          </a:p>
          <a:p>
            <a:pPr lvl="1" algn="r"/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48125" y="1143000"/>
            <a:ext cx="4714875" cy="58039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Integration</a:t>
            </a:r>
          </a:p>
          <a:p>
            <a:pPr marL="514350" indent="-457200"/>
            <a:r>
              <a:rPr lang="en-US" sz="2000" dirty="0" smtClean="0">
                <a:solidFill>
                  <a:schemeClr val="bg1"/>
                </a:solidFill>
              </a:rPr>
              <a:t>Window to Wall Ratio</a:t>
            </a:r>
          </a:p>
          <a:p>
            <a:pPr marL="914400" lvl="1" indent="-457200"/>
            <a:r>
              <a:rPr lang="en-US" sz="2000" dirty="0" smtClean="0">
                <a:solidFill>
                  <a:schemeClr val="bg1"/>
                </a:solidFill>
              </a:rPr>
              <a:t>Mechanical Loads</a:t>
            </a:r>
          </a:p>
          <a:p>
            <a:pPr marL="914400" lvl="1" indent="-457200"/>
            <a:r>
              <a:rPr lang="en-US" sz="2000" dirty="0" smtClean="0">
                <a:solidFill>
                  <a:schemeClr val="bg1"/>
                </a:solidFill>
              </a:rPr>
              <a:t>Daylight Delivery System</a:t>
            </a:r>
          </a:p>
          <a:p>
            <a:pPr marL="914400" lvl="1" indent="-457200"/>
            <a:endParaRPr lang="en-US" sz="2800" dirty="0" smtClean="0"/>
          </a:p>
          <a:p>
            <a:pPr marL="514350" indent="-457200"/>
            <a:endParaRPr lang="en-US" sz="2800" dirty="0" smtClean="0"/>
          </a:p>
          <a:p>
            <a:pPr marL="400050"/>
            <a:endParaRPr lang="en-US" sz="2200" dirty="0" smtClean="0"/>
          </a:p>
          <a:p>
            <a:pPr marL="57150" indent="0">
              <a:buNone/>
            </a:pPr>
            <a:endParaRPr lang="en-US" sz="2000" dirty="0" smtClean="0"/>
          </a:p>
          <a:p>
            <a:pPr lvl="1" algn="r"/>
            <a:endParaRPr lang="en-US" sz="2200" dirty="0" smtClean="0"/>
          </a:p>
          <a:p>
            <a:pPr lvl="1" algn="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88159"/>
            <a:ext cx="9144000" cy="2069841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7696200" y="6303363"/>
            <a:ext cx="1143000" cy="5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062"/>
            <a:ext cx="6096000" cy="6858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Façade Redesign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58243"/>
            <a:ext cx="2590800" cy="39814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38125" y="1143000"/>
            <a:ext cx="4714875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Wall Composition Analysis</a:t>
            </a:r>
            <a:endParaRPr lang="en-US" sz="2800" b="1" dirty="0" smtClean="0"/>
          </a:p>
          <a:p>
            <a:pPr marL="514350" indent="-457200"/>
            <a:r>
              <a:rPr lang="en-US" sz="2800" dirty="0" smtClean="0">
                <a:solidFill>
                  <a:schemeClr val="bg1"/>
                </a:solidFill>
              </a:rPr>
              <a:t>Improve load flattening </a:t>
            </a:r>
          </a:p>
          <a:p>
            <a:pPr marL="514350" indent="-457200"/>
            <a:r>
              <a:rPr lang="en-US" sz="2800" dirty="0" smtClean="0">
                <a:solidFill>
                  <a:schemeClr val="bg1"/>
                </a:solidFill>
              </a:rPr>
              <a:t>Reduce self weight</a:t>
            </a:r>
          </a:p>
          <a:p>
            <a:pPr marL="5715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9" name="Picture 3" descr="\\aeresearch.coeaccess.psu.edu\BIMThesis\gnf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23" t="24151" r="37923" b="50831"/>
          <a:stretch/>
        </p:blipFill>
        <p:spPr bwMode="auto">
          <a:xfrm rot="10800000">
            <a:off x="5665785" y="3276600"/>
            <a:ext cx="2030415" cy="356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733925" y="1206500"/>
            <a:ext cx="4714875" cy="22225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/>
            <a:endParaRPr lang="en-US" sz="2800" dirty="0">
              <a:solidFill>
                <a:schemeClr val="bg1"/>
              </a:solidFill>
            </a:endParaRPr>
          </a:p>
          <a:p>
            <a:pPr marL="514350" indent="-457200"/>
            <a:r>
              <a:rPr lang="en-US" sz="2800" dirty="0" smtClean="0">
                <a:solidFill>
                  <a:schemeClr val="bg1"/>
                </a:solidFill>
              </a:rPr>
              <a:t>Rearrange composition</a:t>
            </a:r>
          </a:p>
          <a:p>
            <a:pPr marL="514350" indent="-457200"/>
            <a:r>
              <a:rPr lang="en-US" sz="2800" dirty="0" smtClean="0">
                <a:solidFill>
                  <a:schemeClr val="bg1"/>
                </a:solidFill>
              </a:rPr>
              <a:t>Reduce volume of concrete with PCM</a:t>
            </a:r>
          </a:p>
          <a:p>
            <a:pPr marL="57150" indent="0">
              <a:buNone/>
            </a:pPr>
            <a:endParaRPr lang="en-US" sz="2200" dirty="0"/>
          </a:p>
          <a:p>
            <a:pPr marL="400050"/>
            <a:endParaRPr lang="en-US" sz="2200" dirty="0" smtClean="0"/>
          </a:p>
          <a:p>
            <a:pPr marL="57150" indent="0">
              <a:buNone/>
            </a:pPr>
            <a:endParaRPr lang="en-US" sz="2000" dirty="0" smtClean="0"/>
          </a:p>
          <a:p>
            <a:pPr lvl="1" algn="r"/>
            <a:endParaRPr lang="en-US" sz="2200" dirty="0" smtClean="0"/>
          </a:p>
          <a:p>
            <a:pPr lvl="1" algn="r"/>
            <a:endParaRPr lang="en-US" dirty="0"/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7696200" y="6303363"/>
            <a:ext cx="1143000" cy="5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062"/>
            <a:ext cx="6096000" cy="6858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Façade Redesign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657600" cy="42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38125" y="2349500"/>
            <a:ext cx="4714875" cy="58039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Window to Glass Ratio</a:t>
            </a:r>
          </a:p>
          <a:p>
            <a:pPr marL="5715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Shading Devices</a:t>
            </a:r>
            <a:endParaRPr lang="en-US" sz="2800" b="1" dirty="0" smtClean="0"/>
          </a:p>
          <a:p>
            <a:pPr marL="514350" indent="-457200"/>
            <a:r>
              <a:rPr lang="en-US" sz="2800" dirty="0" smtClean="0">
                <a:solidFill>
                  <a:schemeClr val="bg1"/>
                </a:solidFill>
              </a:rPr>
              <a:t>Reduce energy costs</a:t>
            </a:r>
          </a:p>
          <a:p>
            <a:pPr marL="514350" indent="-457200"/>
            <a:r>
              <a:rPr lang="en-US" sz="2800" dirty="0" smtClean="0">
                <a:solidFill>
                  <a:schemeClr val="bg1"/>
                </a:solidFill>
              </a:rPr>
              <a:t>Improve </a:t>
            </a:r>
            <a:r>
              <a:rPr lang="en-US" sz="2800" dirty="0" err="1" smtClean="0">
                <a:solidFill>
                  <a:schemeClr val="bg1"/>
                </a:solidFill>
              </a:rPr>
              <a:t>daylighting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457200"/>
            <a:endParaRPr lang="en-US" sz="2800" dirty="0">
              <a:solidFill>
                <a:schemeClr val="bg1"/>
              </a:solidFill>
            </a:endParaRPr>
          </a:p>
          <a:p>
            <a:pPr marL="514350" indent="-457200"/>
            <a:endParaRPr lang="en-US" sz="2800" dirty="0" smtClean="0">
              <a:solidFill>
                <a:schemeClr val="bg1"/>
              </a:solidFill>
            </a:endParaRPr>
          </a:p>
          <a:p>
            <a:pPr marL="514350" indent="-457200"/>
            <a:endParaRPr lang="en-US" sz="2800" dirty="0">
              <a:solidFill>
                <a:schemeClr val="bg1"/>
              </a:solidFill>
            </a:endParaRPr>
          </a:p>
          <a:p>
            <a:pPr marL="514350" indent="-457200"/>
            <a:endParaRPr lang="en-US" sz="2800" dirty="0" smtClean="0">
              <a:solidFill>
                <a:schemeClr val="bg1"/>
              </a:solidFill>
            </a:endParaRPr>
          </a:p>
          <a:p>
            <a:pPr marL="400050"/>
            <a:endParaRPr lang="en-US" sz="2200" dirty="0"/>
          </a:p>
          <a:p>
            <a:pPr marL="57150" indent="0">
              <a:buNone/>
            </a:pPr>
            <a:endParaRPr lang="en-US" sz="2200" dirty="0" smtClean="0"/>
          </a:p>
          <a:p>
            <a:pPr marL="400050"/>
            <a:endParaRPr lang="en-US" sz="2200" dirty="0"/>
          </a:p>
          <a:p>
            <a:pPr marL="400050"/>
            <a:endParaRPr lang="en-US" sz="2200" dirty="0" smtClean="0"/>
          </a:p>
          <a:p>
            <a:pPr marL="57150" indent="0">
              <a:buNone/>
            </a:pPr>
            <a:endParaRPr lang="en-US" sz="2000" dirty="0" smtClean="0"/>
          </a:p>
          <a:p>
            <a:pPr lvl="1" algn="r"/>
            <a:endParaRPr lang="en-US" sz="2200" dirty="0" smtClean="0"/>
          </a:p>
          <a:p>
            <a:pPr lvl="1" algn="r"/>
            <a:endParaRPr lang="en-US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7696200" y="6303363"/>
            <a:ext cx="1143000" cy="55463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562600" y="5791200"/>
            <a:ext cx="2133600" cy="34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Existing Façade Mock Up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7696200" y="6303363"/>
            <a:ext cx="1143000" cy="55463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0" y="6172200"/>
            <a:ext cx="2286000" cy="563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779462"/>
            <a:ext cx="8458200" cy="5545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2200" dirty="0" smtClean="0"/>
          </a:p>
          <a:p>
            <a:pPr marL="400050"/>
            <a:endParaRPr lang="en-US" sz="2200" dirty="0" smtClean="0"/>
          </a:p>
          <a:p>
            <a:pPr marL="57150" indent="0">
              <a:buNone/>
            </a:pPr>
            <a:endParaRPr lang="en-US" sz="2000" dirty="0" smtClean="0"/>
          </a:p>
          <a:p>
            <a:pPr lvl="1" algn="r"/>
            <a:endParaRPr lang="en-US" sz="2200" dirty="0" smtClean="0"/>
          </a:p>
          <a:p>
            <a:pPr lvl="1" algn="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4800"/>
            <a:ext cx="1802468" cy="525516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931862"/>
            <a:ext cx="8458200" cy="4783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514350" indent="-457200"/>
            <a:r>
              <a:rPr lang="en-US" sz="2800" dirty="0" smtClean="0">
                <a:solidFill>
                  <a:schemeClr val="bg1"/>
                </a:solidFill>
              </a:rPr>
              <a:t>Window to Wall Ratio</a:t>
            </a:r>
          </a:p>
          <a:p>
            <a:pPr marL="914400" lvl="1" indent="-457200"/>
            <a:r>
              <a:rPr lang="en-US" sz="2000" dirty="0" smtClean="0">
                <a:solidFill>
                  <a:schemeClr val="bg1"/>
                </a:solidFill>
              </a:rPr>
              <a:t>Useful Illuminance - 100-2000 lux</a:t>
            </a:r>
          </a:p>
          <a:p>
            <a:pPr marL="914400" lvl="1" indent="-457200"/>
            <a:r>
              <a:rPr lang="en-US" sz="2000" dirty="0" smtClean="0">
                <a:solidFill>
                  <a:schemeClr val="bg1"/>
                </a:solidFill>
              </a:rPr>
              <a:t>Daylight Autonomy - 300 lux</a:t>
            </a:r>
          </a:p>
          <a:p>
            <a:pPr marL="514350" indent="-457200"/>
            <a:r>
              <a:rPr lang="en-US" sz="2800" dirty="0" smtClean="0">
                <a:solidFill>
                  <a:schemeClr val="bg1"/>
                </a:solidFill>
              </a:rPr>
              <a:t>Shading Devices </a:t>
            </a:r>
          </a:p>
          <a:p>
            <a:pPr marL="914400" lvl="1" indent="-457200"/>
            <a:r>
              <a:rPr lang="en-US" sz="2000" dirty="0" smtClean="0">
                <a:solidFill>
                  <a:schemeClr val="bg1"/>
                </a:solidFill>
              </a:rPr>
              <a:t>Profile Angle Study</a:t>
            </a:r>
          </a:p>
          <a:p>
            <a:pPr marL="914400" lvl="1" indent="-457200"/>
            <a:r>
              <a:rPr lang="en-US" sz="2000" dirty="0" smtClean="0">
                <a:solidFill>
                  <a:schemeClr val="bg1"/>
                </a:solidFill>
              </a:rPr>
              <a:t>Light Shelf Height</a:t>
            </a:r>
          </a:p>
          <a:p>
            <a:pPr marL="514350" indent="-457200"/>
            <a:r>
              <a:rPr lang="en-US" sz="2800" dirty="0" smtClean="0">
                <a:solidFill>
                  <a:schemeClr val="bg1"/>
                </a:solidFill>
              </a:rPr>
              <a:t>Control</a:t>
            </a:r>
          </a:p>
          <a:p>
            <a:pPr marL="914400" lvl="1" indent="-457200"/>
            <a:r>
              <a:rPr lang="en-US" sz="2000" dirty="0" smtClean="0">
                <a:solidFill>
                  <a:schemeClr val="bg1"/>
                </a:solidFill>
              </a:rPr>
              <a:t>Automatic vs. Manual </a:t>
            </a:r>
          </a:p>
          <a:p>
            <a:pPr marL="57150" indent="0">
              <a:buNone/>
            </a:pPr>
            <a:endParaRPr lang="en-US" sz="2000" dirty="0" smtClean="0"/>
          </a:p>
          <a:p>
            <a:pPr lvl="1" algn="r"/>
            <a:endParaRPr lang="en-US" sz="2200" dirty="0" smtClean="0"/>
          </a:p>
          <a:p>
            <a:pPr lvl="1" algn="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46062"/>
            <a:ext cx="6096000" cy="6858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Lighting/Electrical Perspective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629400" y="5619750"/>
            <a:ext cx="2133600" cy="34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Existing Façade Mock Up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3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7696200" y="6303363"/>
            <a:ext cx="1143000" cy="55463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0" y="6172200"/>
            <a:ext cx="2286000" cy="563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779462"/>
            <a:ext cx="8458200" cy="5545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2200" dirty="0" smtClean="0"/>
          </a:p>
          <a:p>
            <a:pPr marL="400050"/>
            <a:endParaRPr lang="en-US" sz="2200" dirty="0" smtClean="0"/>
          </a:p>
          <a:p>
            <a:pPr marL="57150" indent="0">
              <a:buNone/>
            </a:pPr>
            <a:endParaRPr lang="en-US" sz="2000" dirty="0" smtClean="0"/>
          </a:p>
          <a:p>
            <a:pPr lvl="1" algn="r"/>
            <a:endParaRPr lang="en-US" sz="2200" dirty="0" smtClean="0"/>
          </a:p>
          <a:p>
            <a:pPr lvl="1" algn="r"/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931862"/>
            <a:ext cx="8458200" cy="5545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Strength Design </a:t>
            </a:r>
            <a:r>
              <a:rPr lang="en-US" sz="2400">
                <a:solidFill>
                  <a:schemeClr val="bg1"/>
                </a:solidFill>
              </a:rPr>
              <a:t>of </a:t>
            </a:r>
            <a:r>
              <a:rPr lang="en-US" sz="2400" smtClean="0">
                <a:solidFill>
                  <a:schemeClr val="bg1"/>
                </a:solidFill>
              </a:rPr>
              <a:t>Panel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Existing </a:t>
            </a:r>
            <a:r>
              <a:rPr lang="en-US" sz="1800" dirty="0">
                <a:solidFill>
                  <a:schemeClr val="bg1"/>
                </a:solidFill>
              </a:rPr>
              <a:t>and New Designs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Minimize concrete thickness and </a:t>
            </a:r>
            <a:r>
              <a:rPr lang="en-US" sz="1800" dirty="0" smtClean="0">
                <a:solidFill>
                  <a:schemeClr val="bg1"/>
                </a:solidFill>
              </a:rPr>
              <a:t>reinforcing</a:t>
            </a: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Design/ Evaluate Typical Connections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Façade </a:t>
            </a:r>
            <a:r>
              <a:rPr lang="en-US" sz="1800" dirty="0">
                <a:solidFill>
                  <a:schemeClr val="bg1"/>
                </a:solidFill>
              </a:rPr>
              <a:t>to Concrete </a:t>
            </a:r>
            <a:r>
              <a:rPr lang="en-US" sz="1800" dirty="0" smtClean="0">
                <a:solidFill>
                  <a:schemeClr val="bg1"/>
                </a:solidFill>
              </a:rPr>
              <a:t>Column- NEW DESIGN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Façade to Steel Column- EXISTING</a:t>
            </a:r>
          </a:p>
          <a:p>
            <a:pPr lvl="1"/>
            <a:endParaRPr lang="en-US" sz="1800" dirty="0" smtClean="0">
              <a:solidFill>
                <a:schemeClr val="bg1"/>
              </a:solidFill>
            </a:endParaRP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Reevaluate </a:t>
            </a:r>
            <a:r>
              <a:rPr lang="en-US" sz="2400" dirty="0">
                <a:solidFill>
                  <a:schemeClr val="bg1"/>
                </a:solidFill>
              </a:rPr>
              <a:t>Exterior Column </a:t>
            </a:r>
            <a:r>
              <a:rPr lang="en-US" sz="2400" dirty="0" smtClean="0">
                <a:solidFill>
                  <a:schemeClr val="bg1"/>
                </a:solidFill>
              </a:rPr>
              <a:t>Sizes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Axial loads- Panel weight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Eccentricity = Column Moment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2200" dirty="0" smtClean="0"/>
          </a:p>
          <a:p>
            <a:pPr marL="57150" indent="0">
              <a:buNone/>
            </a:pPr>
            <a:endParaRPr lang="en-US" sz="2000" dirty="0" smtClean="0"/>
          </a:p>
          <a:p>
            <a:pPr lvl="1" algn="r"/>
            <a:endParaRPr lang="en-US" sz="2200" dirty="0" smtClean="0"/>
          </a:p>
          <a:p>
            <a:pPr lvl="1" algn="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46062"/>
            <a:ext cx="6096000" cy="6858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Structural Investigation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4800"/>
            <a:ext cx="1802468" cy="525516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629400" y="5619750"/>
            <a:ext cx="2133600" cy="34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Existing Façade Mock Up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8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096000" cy="6858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Ceiling Plenum Investigation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16"/>
          <a:stretch/>
        </p:blipFill>
        <p:spPr>
          <a:xfrm>
            <a:off x="5257800" y="1219200"/>
            <a:ext cx="3276600" cy="4963483"/>
          </a:xfrm>
        </p:spPr>
      </p:pic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7696200" y="6303363"/>
            <a:ext cx="1143000" cy="55463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1143000"/>
            <a:ext cx="4419600" cy="5545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Evaluate Verticality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Opportunities for structural improvements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Opportunities for energy savings</a:t>
            </a: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endParaRPr lang="en-US" sz="2200" dirty="0" smtClean="0"/>
          </a:p>
          <a:p>
            <a:pPr marL="57150" indent="0">
              <a:buNone/>
            </a:pPr>
            <a:endParaRPr lang="en-US" sz="2000" dirty="0" smtClean="0"/>
          </a:p>
          <a:p>
            <a:pPr lvl="1" algn="r"/>
            <a:endParaRPr lang="en-US" sz="2200" dirty="0" smtClean="0"/>
          </a:p>
          <a:p>
            <a:pPr lvl="1" algn="r"/>
            <a:endParaRPr lang="en-US" dirty="0"/>
          </a:p>
        </p:txBody>
      </p:sp>
      <p:pic>
        <p:nvPicPr>
          <p:cNvPr id="11" name="Picture 2" descr="\\aeresearch.coeaccess.psu.edu\BIMThesis\0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" t="21949" r="7881" b="42560"/>
          <a:stretch/>
        </p:blipFill>
        <p:spPr bwMode="auto">
          <a:xfrm>
            <a:off x="432519" y="3619500"/>
            <a:ext cx="413948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096000" cy="6858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Ceiling Plenum Investigation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211638"/>
            <a:ext cx="4848225" cy="2476500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7212" r="40081" b="29049"/>
          <a:stretch/>
        </p:blipFill>
        <p:spPr>
          <a:xfrm>
            <a:off x="7696200" y="6303363"/>
            <a:ext cx="1143000" cy="55463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1143000"/>
            <a:ext cx="8267700" cy="3068638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Analyze effects of static pressure to save fan energy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Evaluate incremental benefits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Compare with structural savings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Select best life cycle option</a:t>
            </a:r>
          </a:p>
          <a:p>
            <a:pPr lvl="1"/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Supply Duct in Material Science Wing</a:t>
            </a: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1216</TotalTime>
  <Words>544</Words>
  <Application>Microsoft Office PowerPoint</Application>
  <PresentationFormat>On-screen Show (4:3)</PresentationFormat>
  <Paragraphs>216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Composite</vt:lpstr>
      <vt:lpstr>BIMception Proposal</vt:lpstr>
      <vt:lpstr>PowerPoint Presentation</vt:lpstr>
      <vt:lpstr>Façade Redesign</vt:lpstr>
      <vt:lpstr>Façade Redesign</vt:lpstr>
      <vt:lpstr>Façade Redesign</vt:lpstr>
      <vt:lpstr>Lighting/Electrical Perspective</vt:lpstr>
      <vt:lpstr>Structural Investigation</vt:lpstr>
      <vt:lpstr>Ceiling Plenum Investigation</vt:lpstr>
      <vt:lpstr>Ceiling Plenum Investigation</vt:lpstr>
      <vt:lpstr>Gravity System Redesign</vt:lpstr>
      <vt:lpstr>PowerPoint Presentation</vt:lpstr>
      <vt:lpstr>Building Cantilever and Plaza</vt:lpstr>
      <vt:lpstr>v</vt:lpstr>
      <vt:lpstr>PowerPoint Presentation</vt:lpstr>
      <vt:lpstr>Existing Cantilever Truss</vt:lpstr>
      <vt:lpstr>Cantilever Truss Redesign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Lighting/Electrical Requirements</vt:lpstr>
      <vt:lpstr>Additional Lighting/Electrical Requirements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BIMception BIM Execution Plan</dc:title>
  <dc:creator>Stephen J Pfund</dc:creator>
  <cp:lastModifiedBy>Stephen J Pfund</cp:lastModifiedBy>
  <cp:revision>112</cp:revision>
  <cp:lastPrinted>2010-11-29T19:07:19Z</cp:lastPrinted>
  <dcterms:created xsi:type="dcterms:W3CDTF">2010-11-29T00:16:16Z</dcterms:created>
  <dcterms:modified xsi:type="dcterms:W3CDTF">2010-12-10T20:39:08Z</dcterms:modified>
</cp:coreProperties>
</file>