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30"/>
  </p:notesMasterIdLst>
  <p:sldIdLst>
    <p:sldId id="256" r:id="rId2"/>
    <p:sldId id="276" r:id="rId3"/>
    <p:sldId id="261" r:id="rId4"/>
    <p:sldId id="270" r:id="rId5"/>
    <p:sldId id="279" r:id="rId6"/>
    <p:sldId id="280" r:id="rId7"/>
    <p:sldId id="286" r:id="rId8"/>
    <p:sldId id="282" r:id="rId9"/>
    <p:sldId id="283" r:id="rId10"/>
    <p:sldId id="284" r:id="rId11"/>
    <p:sldId id="285" r:id="rId12"/>
    <p:sldId id="287" r:id="rId13"/>
    <p:sldId id="274" r:id="rId14"/>
    <p:sldId id="288" r:id="rId15"/>
    <p:sldId id="300" r:id="rId16"/>
    <p:sldId id="289" r:id="rId17"/>
    <p:sldId id="290" r:id="rId18"/>
    <p:sldId id="291" r:id="rId19"/>
    <p:sldId id="292" r:id="rId20"/>
    <p:sldId id="293" r:id="rId21"/>
    <p:sldId id="295" r:id="rId22"/>
    <p:sldId id="301" r:id="rId23"/>
    <p:sldId id="296" r:id="rId24"/>
    <p:sldId id="297" r:id="rId25"/>
    <p:sldId id="298" r:id="rId26"/>
    <p:sldId id="299" r:id="rId27"/>
    <p:sldId id="269" r:id="rId28"/>
    <p:sldId id="26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66"/>
    <a:srgbClr val="FFFFFF"/>
    <a:srgbClr val="000066"/>
    <a:srgbClr val="A7BFDE"/>
    <a:srgbClr val="F5F8F9"/>
    <a:srgbClr val="6699FF"/>
    <a:srgbClr val="5486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5720BA-38CA-4AE5-9282-857066C8C6D9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01EA28-6194-4B53-A4CB-C0C344531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2B08F0-DB82-48B5-87FA-B0AC60A153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F21A3D-EF74-4C48-B102-1F0CAD6C3E7D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90F4A0-6D6D-4E15-8DE4-C7C784297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D565-4F19-4899-AB35-8C7E3FB529A1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BC49-7352-42C3-B96A-41D07296C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FA48-E685-4BF3-B54E-3FE68FAF0C3B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EF65-9A95-4774-BD66-EB2E23E80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F62C-C03B-4787-A7BA-FAF1A4B6ABEF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B5CD-9D4E-4EAE-8534-2CB8543CA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0D3C-EE31-4F43-93A0-D92862411AB7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6EDA19-D116-49EB-AE80-AB6F8E13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BF3429-D93E-47B5-944A-4F21B3624168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05BB9B-0468-4487-AD39-D38B85B9F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5AF088-AF94-4456-ADCF-02F4B24D5795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59B104-F09D-4C9B-BEF9-A7F618734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4466-5622-4AA4-A865-1BE44820E4DD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6CA8-58A2-4D4E-9333-A1E8AAD0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5FA1-D4FC-4ABD-B570-7FF21EF61A77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C42B42-7273-41AB-A105-4D380C9C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6B46-3E8E-47B5-84B2-DAC87CEEAED5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7518-51C7-498B-83DC-6EDE6ED25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1625F-2248-406B-A238-21A1D5A6AE5B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7086D39D-251E-405E-9FCC-CA04F0297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7EEBD3E-0C5A-44B7-800B-35F7A035E78D}" type="datetimeFigureOut">
              <a:rPr lang="en-US"/>
              <a:pPr>
                <a:defRPr/>
              </a:pPr>
              <a:t>5/6/2008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448A074-5E7B-453D-A9E7-E5F9BCBA5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19" r:id="rId2"/>
    <p:sldLayoutId id="2147484524" r:id="rId3"/>
    <p:sldLayoutId id="2147484525" r:id="rId4"/>
    <p:sldLayoutId id="2147484526" r:id="rId5"/>
    <p:sldLayoutId id="2147484520" r:id="rId6"/>
    <p:sldLayoutId id="2147484527" r:id="rId7"/>
    <p:sldLayoutId id="2147484521" r:id="rId8"/>
    <p:sldLayoutId id="2147484528" r:id="rId9"/>
    <p:sldLayoutId id="2147484522" r:id="rId10"/>
    <p:sldLayoutId id="21474845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8D89A4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0504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772400" cy="22860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700" b="1" cap="none" dirty="0" smtClean="0">
                <a:ln>
                  <a:solidFill>
                    <a:schemeClr val="bg1">
                      <a:alpha val="36000"/>
                    </a:schemeClr>
                  </a:solidFill>
                </a:ln>
                <a:solidFill>
                  <a:srgbClr val="6699FF"/>
                </a:solidFill>
                <a:latin typeface="Cambria" pitchFamily="18" charset="0"/>
                <a:cs typeface="Times New Roman" pitchFamily="18" charset="0"/>
              </a:rPr>
              <a:t>Gen*NY*Sis Center for Excellence in Cancer Genomics</a:t>
            </a:r>
            <a:endParaRPr lang="en-US" sz="4700" b="1" cap="none" dirty="0">
              <a:ln>
                <a:solidFill>
                  <a:schemeClr val="bg1">
                    <a:alpha val="36000"/>
                  </a:schemeClr>
                </a:solidFill>
              </a:ln>
              <a:solidFill>
                <a:srgbClr val="6699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781800" y="2667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5F8F9"/>
                </a:solidFill>
                <a:latin typeface="Calibri" pitchFamily="34" charset="0"/>
              </a:rPr>
              <a:t>Rensselaer, NY</a:t>
            </a:r>
          </a:p>
        </p:txBody>
      </p:sp>
      <p:sp>
        <p:nvSpPr>
          <p:cNvPr id="10244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2000" smtClean="0">
                <a:latin typeface="Calibri" pitchFamily="34" charset="0"/>
              </a:rPr>
              <a:t>Meral Kanik                   Structural Option     Advisor: A.M. Memari    April 14, 2008    </a:t>
            </a:r>
          </a:p>
        </p:txBody>
      </p:sp>
      <p:pic>
        <p:nvPicPr>
          <p:cNvPr id="10245" name="Picture 12" descr="U Albany 2005JG18.401.jpg"/>
          <p:cNvPicPr>
            <a:picLocks noChangeAspect="1"/>
          </p:cNvPicPr>
          <p:nvPr/>
        </p:nvPicPr>
        <p:blipFill>
          <a:blip r:embed="rId3"/>
          <a:srcRect l="4187" t="8131"/>
          <a:stretch>
            <a:fillRect/>
          </a:stretch>
        </p:blipFill>
        <p:spPr bwMode="auto">
          <a:xfrm>
            <a:off x="427038" y="2108200"/>
            <a:ext cx="536416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0"/>
            <a:ext cx="71628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none" dirty="0" smtClean="0">
                <a:latin typeface="Cambria" pitchFamily="18" charset="0"/>
              </a:rPr>
              <a:t>New Design Criteria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6" name="Picture 5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 l="27180" t="8705" r="12698" b="11613"/>
          <a:stretch>
            <a:fillRect/>
          </a:stretch>
        </p:blipFill>
        <p:spPr bwMode="auto">
          <a:xfrm>
            <a:off x="2819400" y="1066800"/>
            <a:ext cx="58674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7772400" y="4191000"/>
            <a:ext cx="685800" cy="1447800"/>
          </a:xfrm>
          <a:prstGeom prst="upArrow">
            <a:avLst>
              <a:gd name="adj1" fmla="val 50000"/>
              <a:gd name="adj2" fmla="val 89800"/>
            </a:avLst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7951788" y="5222875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w Cen MT" pitchFamily="34" charset="0"/>
              </a:rPr>
              <a:t>N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03813" y="5259388"/>
            <a:ext cx="917575" cy="469900"/>
            <a:chOff x="5104606" y="5258594"/>
            <a:chExt cx="915988" cy="470832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4877141" y="5486059"/>
              <a:ext cx="456516" cy="1584"/>
            </a:xfrm>
            <a:prstGeom prst="straightConnector1">
              <a:avLst/>
            </a:prstGeom>
            <a:ln w="34925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5181413" y="5490832"/>
              <a:ext cx="456517" cy="1584"/>
            </a:xfrm>
            <a:prstGeom prst="straightConnector1">
              <a:avLst/>
            </a:prstGeom>
            <a:ln w="34925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5487271" y="5495603"/>
              <a:ext cx="456516" cy="1585"/>
            </a:xfrm>
            <a:prstGeom prst="straightConnector1">
              <a:avLst/>
            </a:prstGeom>
            <a:ln w="34925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791543" y="5500376"/>
              <a:ext cx="456517" cy="1585"/>
            </a:xfrm>
            <a:prstGeom prst="straightConnector1">
              <a:avLst/>
            </a:prstGeom>
            <a:ln w="34925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473575" y="3810000"/>
            <a:ext cx="1143000" cy="1189038"/>
            <a:chOff x="4474192" y="3810000"/>
            <a:chExt cx="1143000" cy="11896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688505" y="4286488"/>
              <a:ext cx="533400" cy="45742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474192" y="4542204"/>
              <a:ext cx="533400" cy="45742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896467" y="4045067"/>
              <a:ext cx="533400" cy="455841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083792" y="3810000"/>
              <a:ext cx="533400" cy="45742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6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07 -0.6088 L 3.88889E-6 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1981200" y="-76200"/>
            <a:ext cx="71628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Gravity Loading</a:t>
            </a:r>
          </a:p>
        </p:txBody>
      </p:sp>
      <p:pic>
        <p:nvPicPr>
          <p:cNvPr id="20483" name="Picture 4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08050"/>
            <a:ext cx="58039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192713" y="1393825"/>
            <a:ext cx="566737" cy="17621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3375025"/>
            <a:ext cx="411480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Must account for new roof loading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848100"/>
            <a:ext cx="41148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Previous machine weight of 160 kips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333875"/>
            <a:ext cx="41148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Add live load roof garden assembly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4814888"/>
            <a:ext cx="41148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Area of roof garden = 14600 ft</a:t>
            </a:r>
            <a:r>
              <a:rPr lang="en-US" baseline="30000" dirty="0">
                <a:latin typeface="Cambria" pitchFamily="18" charset="0"/>
              </a:rPr>
              <a:t>2</a:t>
            </a:r>
            <a:endParaRPr lang="en-US" baseline="30000" dirty="0">
              <a:latin typeface="Cambria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325813" y="5356225"/>
            <a:ext cx="4648200" cy="1588"/>
          </a:xfrm>
          <a:prstGeom prst="line">
            <a:avLst/>
          </a:prstGeom>
          <a:ln w="76200" cmpd="thickThin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5486400"/>
            <a:ext cx="16002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166 </a:t>
            </a:r>
            <a:r>
              <a:rPr lang="en-US" dirty="0" err="1">
                <a:latin typeface="Cambria" pitchFamily="18" charset="0"/>
              </a:rPr>
              <a:t>psf</a:t>
            </a:r>
            <a:endParaRPr lang="en-US" baseline="30000" dirty="0">
              <a:latin typeface="Cambria" pitchFamily="18" charset="0"/>
            </a:endParaRPr>
          </a:p>
        </p:txBody>
      </p:sp>
      <p:sp>
        <p:nvSpPr>
          <p:cNvPr id="20493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981200" y="-76200"/>
            <a:ext cx="71628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Hollow Core Planks</a:t>
            </a:r>
          </a:p>
        </p:txBody>
      </p:sp>
      <p:pic>
        <p:nvPicPr>
          <p:cNvPr id="21507" name="Picture 4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838200"/>
            <a:ext cx="50292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05200" y="4876800"/>
            <a:ext cx="2133600" cy="369888"/>
          </a:xfrm>
          <a:prstGeom prst="rect">
            <a:avLst/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4HC8 + 2” topping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876800"/>
            <a:ext cx="2133600" cy="369888"/>
          </a:xfrm>
          <a:prstGeom prst="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20” square columns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5410200"/>
            <a:ext cx="2133600" cy="369888"/>
          </a:xfrm>
          <a:prstGeom prst="rect">
            <a:avLst/>
          </a:prstGeom>
          <a:ln w="444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20LB24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5410200"/>
            <a:ext cx="2133600" cy="369888"/>
          </a:xfrm>
          <a:prstGeom prst="rect">
            <a:avLst/>
          </a:prstGeom>
          <a:ln w="444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28IT20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" name="Parallelogram 22"/>
          <p:cNvSpPr/>
          <p:nvPr/>
        </p:nvSpPr>
        <p:spPr>
          <a:xfrm rot="1829144">
            <a:off x="3536950" y="1479550"/>
            <a:ext cx="2214563" cy="1058863"/>
          </a:xfrm>
          <a:prstGeom prst="parallelogram">
            <a:avLst>
              <a:gd name="adj" fmla="val 5618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Parallelogram 25"/>
          <p:cNvSpPr/>
          <p:nvPr/>
        </p:nvSpPr>
        <p:spPr>
          <a:xfrm rot="5400000">
            <a:off x="2743200" y="1828800"/>
            <a:ext cx="1143000" cy="228600"/>
          </a:xfrm>
          <a:prstGeom prst="parallelogram">
            <a:avLst>
              <a:gd name="adj" fmla="val 59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Parallelogram 26"/>
          <p:cNvSpPr/>
          <p:nvPr/>
        </p:nvSpPr>
        <p:spPr>
          <a:xfrm rot="19737524">
            <a:off x="6565900" y="3517900"/>
            <a:ext cx="1463675" cy="153988"/>
          </a:xfrm>
          <a:prstGeom prst="parallelogram">
            <a:avLst>
              <a:gd name="adj" fmla="val 5661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Parallelogram 27"/>
          <p:cNvSpPr/>
          <p:nvPr/>
        </p:nvSpPr>
        <p:spPr>
          <a:xfrm rot="19742870">
            <a:off x="5046663" y="2690813"/>
            <a:ext cx="1712912" cy="247650"/>
          </a:xfrm>
          <a:prstGeom prst="parallelogram">
            <a:avLst>
              <a:gd name="adj" fmla="val 5821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8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2033588" y="0"/>
            <a:ext cx="70866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New Lateral Loads</a:t>
            </a:r>
          </a:p>
        </p:txBody>
      </p:sp>
      <p:pic>
        <p:nvPicPr>
          <p:cNvPr id="22531" name="Picture 11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64008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hear wall diagram.bmp"/>
          <p:cNvPicPr>
            <a:picLocks noChangeAspect="1"/>
          </p:cNvPicPr>
          <p:nvPr/>
        </p:nvPicPr>
        <p:blipFill>
          <a:blip r:embed="rId4"/>
          <a:srcRect r="36250" b="29688"/>
          <a:stretch>
            <a:fillRect/>
          </a:stretch>
        </p:blipFill>
        <p:spPr bwMode="auto">
          <a:xfrm>
            <a:off x="2590800" y="2819400"/>
            <a:ext cx="3429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477000" y="3581400"/>
            <a:ext cx="2286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Cast In Place Concrete Shear Walls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7000" y="4419600"/>
            <a:ext cx="2286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Precast Concrete Shear Wall Panels</a:t>
            </a:r>
          </a:p>
        </p:txBody>
      </p:sp>
      <p:sp>
        <p:nvSpPr>
          <p:cNvPr id="22537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2033588" y="0"/>
            <a:ext cx="70866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New Lateral System</a:t>
            </a:r>
          </a:p>
        </p:txBody>
      </p:sp>
      <p:pic>
        <p:nvPicPr>
          <p:cNvPr id="23555" name="Picture 11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23557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70188"/>
            <a:ext cx="612775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l="4938"/>
          <a:stretch>
            <a:fillRect/>
          </a:stretch>
        </p:blipFill>
        <p:spPr bwMode="auto">
          <a:xfrm>
            <a:off x="2819400" y="2819400"/>
            <a:ext cx="5867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362200" y="1066800"/>
            <a:ext cx="35814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Use vertical egress as shear walls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1905000"/>
            <a:ext cx="2133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Add new stair case</a:t>
            </a:r>
          </a:p>
        </p:txBody>
      </p:sp>
      <p:sp>
        <p:nvSpPr>
          <p:cNvPr id="17" name="Right Arrow 16"/>
          <p:cNvSpPr/>
          <p:nvPr/>
        </p:nvSpPr>
        <p:spPr>
          <a:xfrm rot="4039115">
            <a:off x="4437063" y="2579688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2033588" y="0"/>
            <a:ext cx="70866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Effects of Drift</a:t>
            </a:r>
          </a:p>
        </p:txBody>
      </p:sp>
      <p:pic>
        <p:nvPicPr>
          <p:cNvPr id="1028" name="Picture 11" descr="U Albany 2005JG18.416.jpg"/>
          <p:cNvPicPr>
            <a:picLocks noChangeAspect="1"/>
          </p:cNvPicPr>
          <p:nvPr/>
        </p:nvPicPr>
        <p:blipFill>
          <a:blip r:embed="rId3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1030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71800" y="3048000"/>
          <a:ext cx="5468938" cy="2063750"/>
        </p:xfrm>
        <a:graphic>
          <a:graphicData uri="http://schemas.openxmlformats.org/presentationml/2006/ole">
            <p:oleObj spid="_x0000_s1026" name="Worksheet" r:id="rId4" imgW="3686181" imgH="1542875" progId="Excel.Sheet.8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2057400"/>
            <a:ext cx="22098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According to IBC,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Δ</a:t>
            </a:r>
            <a:r>
              <a:rPr lang="en-US" baseline="-25000" dirty="0">
                <a:latin typeface="Cambria" pitchFamily="18" charset="0"/>
              </a:rPr>
              <a:t>WIND</a:t>
            </a:r>
            <a:r>
              <a:rPr lang="en-US" dirty="0">
                <a:latin typeface="Cambria" pitchFamily="18" charset="0"/>
              </a:rPr>
              <a:t>= H/400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033588" y="0"/>
            <a:ext cx="70866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Concrete Shear Walls</a:t>
            </a:r>
          </a:p>
        </p:txBody>
      </p:sp>
      <p:pic>
        <p:nvPicPr>
          <p:cNvPr id="24579" name="Picture 11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24581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 t="8807" b="8990"/>
          <a:stretch>
            <a:fillRect/>
          </a:stretch>
        </p:blipFill>
        <p:spPr bwMode="auto">
          <a:xfrm>
            <a:off x="2514600" y="1066800"/>
            <a:ext cx="6421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3276600" y="2133600"/>
            <a:ext cx="3657600" cy="381000"/>
          </a:xfrm>
          <a:prstGeom prst="straightConnector1">
            <a:avLst/>
          </a:prstGeom>
          <a:ln w="25400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6477000" y="2590800"/>
            <a:ext cx="2133600" cy="1219200"/>
          </a:xfrm>
          <a:prstGeom prst="straightConnector1">
            <a:avLst/>
          </a:prstGeom>
          <a:ln w="25400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48200" y="2133600"/>
            <a:ext cx="2286000" cy="1600200"/>
          </a:xfrm>
          <a:prstGeom prst="straightConnector1">
            <a:avLst/>
          </a:prstGeom>
          <a:ln w="25400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838700" y="2705100"/>
            <a:ext cx="2667000" cy="1524000"/>
          </a:xfrm>
          <a:prstGeom prst="straightConnector1">
            <a:avLst/>
          </a:prstGeom>
          <a:ln w="25400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724400" y="2514600"/>
            <a:ext cx="2590800" cy="1828800"/>
          </a:xfrm>
          <a:prstGeom prst="straightConnector1">
            <a:avLst/>
          </a:prstGeom>
          <a:ln w="25400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800600" y="2438400"/>
            <a:ext cx="2438400" cy="1828800"/>
          </a:xfrm>
          <a:prstGeom prst="straightConnector1">
            <a:avLst/>
          </a:prstGeom>
          <a:ln w="25400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10200" y="1600200"/>
            <a:ext cx="3048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Only Continuous Walls Used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588" y="0"/>
            <a:ext cx="70866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none" dirty="0" smtClean="0">
                <a:latin typeface="Cambria" pitchFamily="18" charset="0"/>
              </a:rPr>
              <a:t>Shear Wall Boundary Element</a:t>
            </a:r>
            <a:endParaRPr lang="en-US" cap="none" dirty="0">
              <a:latin typeface="Cambria" pitchFamily="18" charset="0"/>
            </a:endParaRPr>
          </a:p>
        </p:txBody>
      </p:sp>
      <p:pic>
        <p:nvPicPr>
          <p:cNvPr id="25603" name="Picture 11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25605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8" y="2209800"/>
            <a:ext cx="66198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>
            <a:endCxn id="42" idx="2"/>
          </p:cNvCxnSpPr>
          <p:nvPr/>
        </p:nvCxnSpPr>
        <p:spPr>
          <a:xfrm flipV="1">
            <a:off x="5257800" y="2017713"/>
            <a:ext cx="1943100" cy="1716087"/>
          </a:xfrm>
          <a:prstGeom prst="straightConnector1">
            <a:avLst/>
          </a:prstGeom>
          <a:ln w="38100">
            <a:solidFill>
              <a:srgbClr val="C0504D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67400" y="1371600"/>
            <a:ext cx="2667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#5 Vertical 15” </a:t>
            </a:r>
            <a:r>
              <a:rPr lang="en-US" dirty="0" err="1">
                <a:latin typeface="Cambria" pitchFamily="18" charset="0"/>
              </a:rPr>
              <a:t>o.c</a:t>
            </a:r>
            <a:r>
              <a:rPr lang="en-US" dirty="0">
                <a:latin typeface="Cambria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#5 Horizontal 15” </a:t>
            </a:r>
            <a:r>
              <a:rPr lang="en-US" dirty="0" err="1">
                <a:latin typeface="Cambria" pitchFamily="18" charset="0"/>
              </a:rPr>
              <a:t>o.c</a:t>
            </a:r>
            <a:r>
              <a:rPr lang="en-US" dirty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46" name="Straight Arrow Connector 45"/>
          <p:cNvCxnSpPr>
            <a:endCxn id="48" idx="2"/>
          </p:cNvCxnSpPr>
          <p:nvPr/>
        </p:nvCxnSpPr>
        <p:spPr>
          <a:xfrm rot="5400000" flipH="1" flipV="1">
            <a:off x="3241675" y="2263776"/>
            <a:ext cx="1309687" cy="817562"/>
          </a:xfrm>
          <a:prstGeom prst="straightConnector1">
            <a:avLst/>
          </a:prstGeom>
          <a:ln w="38100">
            <a:solidFill>
              <a:srgbClr val="C0504D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33800" y="1371600"/>
            <a:ext cx="1143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(8)#9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#3 Ties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024188" y="5156200"/>
            <a:ext cx="190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857376" y="4010025"/>
            <a:ext cx="1924050" cy="31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55"/>
          <p:cNvSpPr txBox="1">
            <a:spLocks noChangeArrowheads="1"/>
          </p:cNvSpPr>
          <p:nvPr/>
        </p:nvSpPr>
        <p:spPr bwMode="auto">
          <a:xfrm>
            <a:off x="2333625" y="3733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20”</a:t>
            </a:r>
          </a:p>
        </p:txBody>
      </p:sp>
      <p:sp>
        <p:nvSpPr>
          <p:cNvPr id="25614" name="TextBox 58"/>
          <p:cNvSpPr txBox="1">
            <a:spLocks noChangeArrowheads="1"/>
          </p:cNvSpPr>
          <p:nvPr/>
        </p:nvSpPr>
        <p:spPr bwMode="auto">
          <a:xfrm>
            <a:off x="3657600" y="5181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20”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6630194" y="3961606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67"/>
          <p:cNvSpPr txBox="1">
            <a:spLocks noChangeArrowheads="1"/>
          </p:cNvSpPr>
          <p:nvPr/>
        </p:nvSpPr>
        <p:spPr bwMode="auto">
          <a:xfrm>
            <a:off x="6553200" y="3810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10”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033588" y="0"/>
            <a:ext cx="70866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Laboratory Facilities</a:t>
            </a:r>
          </a:p>
        </p:txBody>
      </p:sp>
      <p:pic>
        <p:nvPicPr>
          <p:cNvPr id="26627" name="Picture 11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26629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19200"/>
            <a:ext cx="53705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6858000" y="2438400"/>
            <a:ext cx="2286000" cy="203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Equipment Used For:</a:t>
            </a:r>
          </a:p>
          <a:p>
            <a:pPr indent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DNA sequencing</a:t>
            </a:r>
          </a:p>
          <a:p>
            <a:pPr indent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Gene cloning</a:t>
            </a:r>
          </a:p>
          <a:p>
            <a:pPr indent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Microarray</a:t>
            </a:r>
          </a:p>
          <a:p>
            <a:pPr indent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Mice Testing</a:t>
            </a:r>
          </a:p>
          <a:p>
            <a:pPr indent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Mass Spectrometry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2033588" y="0"/>
            <a:ext cx="70866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Laboratory Facilities</a:t>
            </a:r>
          </a:p>
        </p:txBody>
      </p:sp>
      <p:pic>
        <p:nvPicPr>
          <p:cNvPr id="27651" name="Picture 11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0"/>
            <a:ext cx="2009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27653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1143000"/>
            <a:ext cx="6850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8458200" y="2667000"/>
            <a:ext cx="533400" cy="30480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91375" y="2667000"/>
            <a:ext cx="533400" cy="3048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58200" y="2362200"/>
            <a:ext cx="533400" cy="304800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97725" y="2362200"/>
            <a:ext cx="533400" cy="304800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451850" y="2057400"/>
            <a:ext cx="533400" cy="3048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4800" y="3352800"/>
            <a:ext cx="2895600" cy="369888"/>
          </a:xfrm>
          <a:prstGeom prst="rec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Microscopes up to 100x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4800" y="3962400"/>
            <a:ext cx="2895600" cy="3698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Microscopes up to 400x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4606925"/>
            <a:ext cx="2895600" cy="369888"/>
          </a:xfrm>
          <a:prstGeom prst="rect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Microscopes over 400x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4800" y="5257800"/>
            <a:ext cx="2895600" cy="369888"/>
          </a:xfrm>
          <a:prstGeom prst="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Microscopes up to 30,000x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/>
          <a:lstStyle/>
          <a:p>
            <a:pPr algn="ctr"/>
            <a:r>
              <a:rPr lang="en-US" cap="none" smtClean="0"/>
              <a:t>Gen*NY*Sis Center for Genomics</a:t>
            </a:r>
          </a:p>
        </p:txBody>
      </p:sp>
      <p:sp>
        <p:nvSpPr>
          <p:cNvPr id="11267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295400" y="1524000"/>
            <a:ext cx="3505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latin typeface="Tw Cen MT" pitchFamily="34" charset="0"/>
              </a:rPr>
              <a:t> Conclusions</a:t>
            </a:r>
          </a:p>
        </p:txBody>
      </p:sp>
      <p:pic>
        <p:nvPicPr>
          <p:cNvPr id="11269" name="Picture 8" descr="U Albany 2005JG18.4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25654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81788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Green Roof</a:t>
            </a:r>
          </a:p>
        </p:txBody>
      </p:sp>
      <p:sp>
        <p:nvSpPr>
          <p:cNvPr id="28675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28676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16" name="Picture 15" descr="IMG_18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http://www.roofmeadow.com/images/assembly4-pho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9163" y="1517650"/>
            <a:ext cx="25622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The Calhoun School, New York, 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4525" y="3122613"/>
            <a:ext cx="27336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Kansas City Central Library, Kansas City, M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0925" y="3446463"/>
            <a:ext cx="27352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19400" y="5486400"/>
            <a:ext cx="60198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“Meadow” Roof Garden Examples set up by </a:t>
            </a:r>
            <a:r>
              <a:rPr lang="en-US" dirty="0" err="1">
                <a:latin typeface="Cambria" pitchFamily="18" charset="0"/>
              </a:rPr>
              <a:t>RoofScapes</a:t>
            </a:r>
            <a:r>
              <a:rPr lang="en-US" dirty="0">
                <a:latin typeface="Cambria" pitchFamily="18" charset="0"/>
              </a:rPr>
              <a:t> inc. 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1141413"/>
            <a:ext cx="2819400" cy="1754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Provide: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Wind Erosion Stabilization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Passive irrigation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Habitat creation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Moderate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81788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Metal Mesh Shading</a:t>
            </a: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29700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29701" name="Picture 15" descr="IMG_18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486400" y="5029200"/>
            <a:ext cx="3429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Metal Screen from Cambridge Architectural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2057400"/>
            <a:ext cx="2590800" cy="20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Provide: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Shade from harsh summer day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Gain heat to save energy costs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Still utilize curtain wall view</a:t>
            </a:r>
          </a:p>
        </p:txBody>
      </p:sp>
      <p:pic>
        <p:nvPicPr>
          <p:cNvPr id="29704" name="Picture 2" descr="metal mesh sha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3122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81788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New Green Look</a:t>
            </a:r>
          </a:p>
        </p:txBody>
      </p:sp>
      <p:sp>
        <p:nvSpPr>
          <p:cNvPr id="30723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30724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30725" name="Picture 15" descr="IMG_18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/>
          <a:srcRect l="3419" t="6351"/>
          <a:stretch>
            <a:fillRect/>
          </a:stretch>
        </p:blipFill>
        <p:spPr bwMode="auto">
          <a:xfrm>
            <a:off x="2514600" y="1295400"/>
            <a:ext cx="645795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81788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Local Materials</a:t>
            </a:r>
          </a:p>
        </p:txBody>
      </p:sp>
      <p:sp>
        <p:nvSpPr>
          <p:cNvPr id="31747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31748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31749" name="Picture 15" descr="IMG_18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6305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705600" y="5181600"/>
            <a:ext cx="2133600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mbria" pitchFamily="18" charset="0"/>
              </a:rPr>
              <a:t>Cambridge Architectural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2514600"/>
            <a:ext cx="1295400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mbria" pitchFamily="18" charset="0"/>
              </a:rPr>
              <a:t>Nitterhouse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2438400"/>
            <a:ext cx="1447800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mbria" pitchFamily="18" charset="0"/>
              </a:rPr>
              <a:t>RoofScapes</a:t>
            </a:r>
            <a:r>
              <a:rPr lang="en-US" sz="1400" dirty="0">
                <a:latin typeface="Cambria" pitchFamily="18" charset="0"/>
              </a:rPr>
              <a:t>, inc.</a:t>
            </a:r>
            <a:endParaRPr lang="en-US" sz="1400" dirty="0">
              <a:latin typeface="Cambria" pitchFamily="18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257800"/>
            <a:ext cx="1228725" cy="323850"/>
          </a:xfrm>
          <a:prstGeom prst="rect">
            <a:avLst/>
          </a:prstGeom>
          <a:noFill/>
          <a:ln w="2222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715000" y="1139825"/>
            <a:ext cx="2514600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mbria" pitchFamily="18" charset="0"/>
              </a:rPr>
              <a:t>Hershey Medical Center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81788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Structural System Costs</a:t>
            </a:r>
          </a:p>
        </p:txBody>
      </p:sp>
      <p:sp>
        <p:nvSpPr>
          <p:cNvPr id="32771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32772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28800"/>
            <a:ext cx="56451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038600" y="4038600"/>
            <a:ext cx="3429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Low $$ Lateral System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4953000"/>
            <a:ext cx="3429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Low $$ Gravity System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3" name="Picture 22" descr="U Albany 2005JG18.4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0" y="4495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mbria" pitchFamily="18" charset="0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81788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Structural System Schedule</a:t>
            </a:r>
          </a:p>
        </p:txBody>
      </p:sp>
      <p:sp>
        <p:nvSpPr>
          <p:cNvPr id="33795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33796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31019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775075"/>
            <a:ext cx="71929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1600200"/>
            <a:ext cx="3429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Phases of Construction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33800" name="Picture 9" descr="U Albany 2005JG18.4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8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81788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In Retrospect…</a:t>
            </a:r>
          </a:p>
        </p:txBody>
      </p:sp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34820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  <p:pic>
        <p:nvPicPr>
          <p:cNvPr id="34821" name="Picture 9" descr="U Albany 2005JG18.4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86200" y="1600200"/>
            <a:ext cx="4419600" cy="3694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Structural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Precast Planks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Drift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Shear Walls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Vibration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Sustainability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Green Roof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PSU LEED</a:t>
            </a:r>
          </a:p>
          <a:p>
            <a:pPr marL="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Construction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Erection Time</a:t>
            </a:r>
          </a:p>
          <a:p>
            <a:pPr marL="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Cost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43600" y="2057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43600" y="2333625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2590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3600" y="2895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3733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43600" y="4038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43600" y="4876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43600" y="5105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91400" y="2057400"/>
            <a:ext cx="304800" cy="15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415213" y="2397125"/>
            <a:ext cx="357187" cy="260350"/>
            <a:chOff x="7415150" y="2362201"/>
            <a:chExt cx="357250" cy="260369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7421506" y="2514606"/>
              <a:ext cx="101607" cy="11432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7504078" y="2346311"/>
              <a:ext cx="252431" cy="28421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7415213" y="2157413"/>
            <a:ext cx="357187" cy="260350"/>
            <a:chOff x="7415150" y="2362201"/>
            <a:chExt cx="357250" cy="260369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7421506" y="2514606"/>
              <a:ext cx="101607" cy="11432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7504079" y="2346310"/>
              <a:ext cx="252430" cy="28421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391400" y="2895600"/>
            <a:ext cx="304800" cy="15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391400" y="4724400"/>
            <a:ext cx="152400" cy="228600"/>
            <a:chOff x="7467600" y="3505200"/>
            <a:chExt cx="304800" cy="304800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7467600" y="3505200"/>
              <a:ext cx="304800" cy="304800"/>
            </a:xfrm>
            <a:prstGeom prst="line">
              <a:avLst/>
            </a:prstGeom>
            <a:ln w="635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7467600" y="3505200"/>
              <a:ext cx="304800" cy="304800"/>
            </a:xfrm>
            <a:prstGeom prst="line">
              <a:avLst/>
            </a:prstGeom>
            <a:ln w="635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7315200" y="5105400"/>
            <a:ext cx="304800" cy="15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7391400" y="3810000"/>
            <a:ext cx="357188" cy="260350"/>
            <a:chOff x="7415150" y="2362201"/>
            <a:chExt cx="357250" cy="260369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7421506" y="2514606"/>
              <a:ext cx="101607" cy="11432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7504078" y="2346311"/>
              <a:ext cx="252431" cy="28421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7391400" y="3576638"/>
            <a:ext cx="357188" cy="260350"/>
            <a:chOff x="7415150" y="2362201"/>
            <a:chExt cx="357250" cy="260369"/>
          </a:xfrm>
        </p:grpSpPr>
        <p:cxnSp>
          <p:nvCxnSpPr>
            <p:cNvPr id="52" name="Straight Connector 51"/>
            <p:cNvCxnSpPr/>
            <p:nvPr/>
          </p:nvCxnSpPr>
          <p:spPr>
            <a:xfrm rot="16200000" flipH="1">
              <a:off x="7421506" y="2514606"/>
              <a:ext cx="101607" cy="11432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7504079" y="2346310"/>
              <a:ext cx="252430" cy="28421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mbria" pitchFamily="18" charset="0"/>
              </a:rPr>
              <a:t>Special Thanks To…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609600" y="1371600"/>
            <a:ext cx="4724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E.Y.P.A.E. 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Franklin Lancaster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David Clemenzi</a:t>
            </a:r>
          </a:p>
          <a:p>
            <a:pPr lvl="1">
              <a:buFont typeface="Arial" charset="0"/>
              <a:buChar char="•"/>
            </a:pPr>
            <a:endParaRPr lang="en-US" sz="2400"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PSU AE Faculty and Staff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Dr. Ali Memari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Professor Kevin Parfitt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Professor Bob Holland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4724400" y="1600200"/>
            <a:ext cx="396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Fellow AE students</a:t>
            </a:r>
          </a:p>
          <a:p>
            <a:r>
              <a:rPr lang="en-US" sz="2400">
                <a:latin typeface="Cambria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All of my family</a:t>
            </a:r>
          </a:p>
          <a:p>
            <a:r>
              <a:rPr lang="en-US" sz="2400">
                <a:latin typeface="Cambria" pitchFamily="18" charset="0"/>
              </a:rPr>
              <a:t>   (Ben Sizin Seviyorum)</a:t>
            </a:r>
          </a:p>
          <a:p>
            <a:pPr>
              <a:buFont typeface="Arial" charset="0"/>
              <a:buChar char="•"/>
            </a:pPr>
            <a:endParaRPr lang="en-US" sz="2400"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Penn State Rugby</a:t>
            </a:r>
          </a:p>
          <a:p>
            <a:r>
              <a:rPr lang="en-US" sz="2400">
                <a:latin typeface="Cambria" pitchFamily="18" charset="0"/>
              </a:rPr>
              <a:t>   (Lessss GO State!)</a:t>
            </a:r>
          </a:p>
        </p:txBody>
      </p:sp>
      <p:sp>
        <p:nvSpPr>
          <p:cNvPr id="35845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9"/>
          <p:cNvGrpSpPr>
            <a:grpSpLocks/>
          </p:cNvGrpSpPr>
          <p:nvPr/>
        </p:nvGrpSpPr>
        <p:grpSpPr bwMode="auto">
          <a:xfrm>
            <a:off x="457200" y="633413"/>
            <a:ext cx="8382000" cy="5057775"/>
            <a:chOff x="152400" y="943100"/>
            <a:chExt cx="8382000" cy="5057650"/>
          </a:xfrm>
        </p:grpSpPr>
        <p:pic>
          <p:nvPicPr>
            <p:cNvPr id="36869" name="Picture 6" descr="U Albany 2005JG18.407.jpg"/>
            <p:cNvPicPr>
              <a:picLocks noChangeAspect="1"/>
            </p:cNvPicPr>
            <p:nvPr/>
          </p:nvPicPr>
          <p:blipFill>
            <a:blip r:embed="rId2"/>
            <a:srcRect t="25687"/>
            <a:stretch>
              <a:fillRect/>
            </a:stretch>
          </p:blipFill>
          <p:spPr bwMode="auto">
            <a:xfrm>
              <a:off x="3886200" y="3646166"/>
              <a:ext cx="4648200" cy="220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5" descr="U Albany 2005JG18.418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066800"/>
              <a:ext cx="4200823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7" descr="U Albany 2005JG18.408.jpg"/>
            <p:cNvPicPr>
              <a:picLocks noChangeAspect="1"/>
            </p:cNvPicPr>
            <p:nvPr/>
          </p:nvPicPr>
          <p:blipFill>
            <a:blip r:embed="rId4"/>
            <a:srcRect t="-2"/>
            <a:stretch>
              <a:fillRect/>
            </a:stretch>
          </p:blipFill>
          <p:spPr bwMode="auto">
            <a:xfrm>
              <a:off x="4114800" y="943100"/>
              <a:ext cx="3962400" cy="282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8" descr="4-16-04   #14.jpg"/>
            <p:cNvPicPr>
              <a:picLocks noChangeAspect="1"/>
            </p:cNvPicPr>
            <p:nvPr/>
          </p:nvPicPr>
          <p:blipFill>
            <a:blip r:embed="rId5"/>
            <a:srcRect t="16667"/>
            <a:stretch>
              <a:fillRect/>
            </a:stretch>
          </p:blipFill>
          <p:spPr bwMode="auto">
            <a:xfrm>
              <a:off x="609600" y="3810000"/>
              <a:ext cx="3505200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685800" y="304800"/>
            <a:ext cx="7848600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Cambria" pitchFamily="18" charset="0"/>
              </a:rPr>
              <a:t>Questions?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6868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2286000" y="3810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mbria" pitchFamily="18" charset="0"/>
              </a:rPr>
              <a:t>Building Statistics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1752600"/>
            <a:ext cx="6172200" cy="3786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Owner: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University at Albany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Architect/Engineer: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Einhorn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Yaffee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Prescott Architecture &amp; Engineering P.C.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Location: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Rensselaer, NY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Function: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Cancer Research Laboratories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Size: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117,400 square feet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Height: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87 feet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Number of Stories: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 above grade, 1 below grade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Cost: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$45 million (base building cost)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mbria" pitchFamily="18" charset="0"/>
              </a:rPr>
              <a:t>Project Delivery Method: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Fast Track Delivery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4288" y="1803400"/>
            <a:ext cx="2271712" cy="2616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 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Conclusions</a:t>
            </a:r>
          </a:p>
          <a:p>
            <a:pPr>
              <a:buFont typeface="Wingdings" pitchFamily="2" charset="2"/>
              <a:buChar char="q"/>
            </a:pPr>
            <a:endParaRPr lang="en-US" sz="1000">
              <a:latin typeface="Tw Cen MT" pitchFamily="34" charset="0"/>
            </a:endParaRPr>
          </a:p>
        </p:txBody>
      </p:sp>
      <p:pic>
        <p:nvPicPr>
          <p:cNvPr id="9" name="Picture 8" descr="CRC_Aeri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09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438400" y="152400"/>
            <a:ext cx="65532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none" dirty="0" smtClean="0">
                <a:latin typeface="Cambria" pitchFamily="18" charset="0"/>
              </a:rPr>
              <a:t>Typical Floor Layout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075" y="1087438"/>
            <a:ext cx="6324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4-16-04   #14.jpg"/>
          <p:cNvPicPr>
            <a:picLocks noChangeAspect="1"/>
          </p:cNvPicPr>
          <p:nvPr/>
        </p:nvPicPr>
        <p:blipFill>
          <a:blip r:embed="rId3"/>
          <a:srcRect r="3999"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05400" y="1143000"/>
            <a:ext cx="3276600" cy="1208088"/>
            <a:chOff x="5105400" y="1143000"/>
            <a:chExt cx="3276600" cy="1208352"/>
          </a:xfrm>
        </p:grpSpPr>
        <p:sp>
          <p:nvSpPr>
            <p:cNvPr id="13320" name="TextBox 10"/>
            <p:cNvSpPr txBox="1">
              <a:spLocks noChangeArrowheads="1"/>
            </p:cNvSpPr>
            <p:nvPr/>
          </p:nvSpPr>
          <p:spPr bwMode="auto">
            <a:xfrm>
              <a:off x="6172200" y="1274134"/>
              <a:ext cx="22098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mbria" pitchFamily="18" charset="0"/>
                </a:rPr>
                <a:t>Labs/classrooms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ambria" pitchFamily="18" charset="0"/>
                </a:rPr>
                <a:t>Offices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ambria" pitchFamily="18" charset="0"/>
                </a:rPr>
                <a:t>Vertical Egress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ambria" pitchFamily="18" charset="0"/>
                </a:rPr>
                <a:t>Corridor/gathering</a:t>
              </a:r>
            </a:p>
          </p:txBody>
        </p:sp>
        <p:grpSp>
          <p:nvGrpSpPr>
            <p:cNvPr id="13321" name="Group 14"/>
            <p:cNvGrpSpPr>
              <a:grpSpLocks/>
            </p:cNvGrpSpPr>
            <p:nvPr/>
          </p:nvGrpSpPr>
          <p:grpSpPr bwMode="auto">
            <a:xfrm>
              <a:off x="5105400" y="1143000"/>
              <a:ext cx="1143000" cy="1143000"/>
              <a:chOff x="5105400" y="1371600"/>
              <a:chExt cx="771525" cy="838200"/>
            </a:xfrm>
          </p:grpSpPr>
          <p:pic>
            <p:nvPicPr>
              <p:cNvPr id="13322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b="26050"/>
              <a:stretch>
                <a:fillRect/>
              </a:stretch>
            </p:blipFill>
            <p:spPr bwMode="auto">
              <a:xfrm>
                <a:off x="5105400" y="1371600"/>
                <a:ext cx="7715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287566" y="1524140"/>
                <a:ext cx="347186" cy="68584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3319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 l="2260" r="10735" b="13144"/>
          <a:stretch>
            <a:fillRect/>
          </a:stretch>
        </p:blipFill>
        <p:spPr bwMode="auto">
          <a:xfrm>
            <a:off x="2673350" y="1233488"/>
            <a:ext cx="6292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14340" name="Picture 7" descr="4-16-04   #14.jpg"/>
          <p:cNvPicPr>
            <a:picLocks noChangeAspect="1"/>
          </p:cNvPicPr>
          <p:nvPr/>
        </p:nvPicPr>
        <p:blipFill>
          <a:blip r:embed="rId3"/>
          <a:srcRect r="3999"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2438400" y="-228600"/>
            <a:ext cx="65532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Existing Structure</a:t>
            </a:r>
            <a:endParaRPr lang="en-US" sz="4400" cap="all" dirty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133600"/>
            <a:ext cx="1952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2514600" y="0"/>
            <a:ext cx="64770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Typical Bay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15364" name="Picture 10" descr="4-16-04   #14.jpg"/>
          <p:cNvPicPr>
            <a:picLocks noChangeAspect="1"/>
          </p:cNvPicPr>
          <p:nvPr/>
        </p:nvPicPr>
        <p:blipFill>
          <a:blip r:embed="rId2"/>
          <a:srcRect r="3999"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1219200"/>
            <a:ext cx="39433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7000" y="2133600"/>
            <a:ext cx="2057400" cy="258603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4 ½” normal weight concrete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2” composite metal deck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f’c</a:t>
            </a:r>
            <a:r>
              <a:rPr lang="en-US" dirty="0">
                <a:latin typeface="Cambria" pitchFamily="18" charset="0"/>
              </a:rPr>
              <a:t> = 3.5 </a:t>
            </a:r>
            <a:r>
              <a:rPr lang="en-US" dirty="0" err="1">
                <a:latin typeface="Cambria" pitchFamily="18" charset="0"/>
              </a:rPr>
              <a:t>ksi</a:t>
            </a:r>
            <a:endParaRPr lang="en-US" dirty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Fy</a:t>
            </a:r>
            <a:r>
              <a:rPr lang="en-US" dirty="0">
                <a:latin typeface="Cambria" pitchFamily="18" charset="0"/>
              </a:rPr>
              <a:t> = 50 </a:t>
            </a:r>
            <a:r>
              <a:rPr lang="en-US" dirty="0" err="1">
                <a:latin typeface="Cambria" pitchFamily="18" charset="0"/>
              </a:rPr>
              <a:t>ksi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367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2514600" y="0"/>
            <a:ext cx="6477000" cy="914400"/>
          </a:xfrm>
        </p:spPr>
        <p:txBody>
          <a:bodyPr/>
          <a:lstStyle/>
          <a:p>
            <a:pPr algn="ctr"/>
            <a:r>
              <a:rPr lang="en-US" cap="none" smtClean="0">
                <a:latin typeface="Cambria" pitchFamily="18" charset="0"/>
              </a:rPr>
              <a:t>Lateral System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1909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16388" name="Picture 5" descr="4-16-04   #14.jpg"/>
          <p:cNvPicPr>
            <a:picLocks noChangeAspect="1"/>
          </p:cNvPicPr>
          <p:nvPr/>
        </p:nvPicPr>
        <p:blipFill>
          <a:blip r:embed="rId2"/>
          <a:srcRect r="3999"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048000" y="1143000"/>
            <a:ext cx="556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mbria" pitchFamily="18" charset="0"/>
              </a:rPr>
              <a:t> Non moment-resisting eccentrically braced frames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mbria" pitchFamily="18" charset="0"/>
              </a:rPr>
              <a:t> Bracing diagonal of HSS8x8x5/16 steel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mbria" pitchFamily="18" charset="0"/>
              </a:rPr>
              <a:t> Wind controlled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0"/>
            <a:ext cx="62341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l="-2287" t="12221" r="2286" b="6303"/>
          <a:stretch>
            <a:fillRect/>
          </a:stretch>
        </p:blipFill>
        <p:spPr bwMode="auto">
          <a:xfrm>
            <a:off x="2743200" y="2286000"/>
            <a:ext cx="624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none" dirty="0" smtClean="0">
                <a:latin typeface="Cambria" pitchFamily="18" charset="0"/>
              </a:rPr>
              <a:t>Proposal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4763"/>
            <a:ext cx="2271713" cy="2586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pic>
        <p:nvPicPr>
          <p:cNvPr id="6" name="Picture 5" descr="U Albany 2005JG18.416.jpg"/>
          <p:cNvPicPr>
            <a:picLocks noChangeAspect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6781800" y="1447800"/>
            <a:ext cx="1527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209800" y="1179513"/>
            <a:ext cx="4953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Tw Cen MT" pitchFamily="34" charset="0"/>
              </a:rPr>
              <a:t> </a:t>
            </a:r>
            <a:r>
              <a:rPr lang="en-US" sz="2400">
                <a:latin typeface="Cambria" pitchFamily="18" charset="0"/>
              </a:rPr>
              <a:t>Replace steel gravity system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Employ hollow core planks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Remove steel braced frames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Utilize concrete shear walls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Evaluate vibration effects</a:t>
            </a:r>
          </a:p>
          <a:p>
            <a:pPr>
              <a:buFont typeface="Arial" charset="0"/>
              <a:buChar char="•"/>
            </a:pPr>
            <a:endParaRPr lang="en-US" sz="2400"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Implement PSU sustainable designs</a:t>
            </a:r>
          </a:p>
          <a:p>
            <a:endParaRPr lang="en-US" sz="2400"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Reduce erection time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mbria" pitchFamily="18" charset="0"/>
              </a:rPr>
              <a:t> Evaluate price differences</a:t>
            </a:r>
          </a:p>
        </p:txBody>
      </p:sp>
      <p:pic>
        <p:nvPicPr>
          <p:cNvPr id="8" name="Picture 7" descr="U Albany 2005JG18.4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888" y="4495800"/>
            <a:ext cx="1676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18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13" y="3170238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834 -0.28889 L 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833 -0.5 L -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 -0.68889 L 0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 b="2655"/>
          <a:stretch>
            <a:fillRect/>
          </a:stretch>
        </p:blipFill>
        <p:spPr bwMode="auto">
          <a:xfrm>
            <a:off x="2590800" y="1524000"/>
            <a:ext cx="6353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none" dirty="0" smtClean="0">
                <a:latin typeface="Cambria" pitchFamily="18" charset="0"/>
              </a:rPr>
              <a:t>Proposal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0" y="0"/>
            <a:ext cx="2271713" cy="2586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Introduction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Building Statistics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Existing Structure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solidFill>
                  <a:schemeClr val="accent1"/>
                </a:solidFill>
                <a:latin typeface="Tw Cen MT" pitchFamily="34" charset="0"/>
              </a:rPr>
              <a:t> Proposal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Structural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Lateral Redesign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Vibration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Sustainability Concerns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Cost Analysis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Schedule Change</a:t>
            </a:r>
          </a:p>
          <a:p>
            <a:pPr>
              <a:buFont typeface="Wingdings" pitchFamily="2" charset="2"/>
              <a:buChar char="q"/>
            </a:pPr>
            <a:r>
              <a:rPr lang="en-US" sz="1400">
                <a:latin typeface="Tw Cen MT" pitchFamily="34" charset="0"/>
              </a:rPr>
              <a:t> Conclusions</a:t>
            </a:r>
          </a:p>
          <a:p>
            <a:pPr>
              <a:buFont typeface="Wingdings" pitchFamily="2" charset="2"/>
              <a:buChar char="q"/>
            </a:pPr>
            <a:endParaRPr lang="en-US" sz="800">
              <a:latin typeface="Tw Cen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3962400" cy="923925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Transfer the design from SUNY University at Albany to Penn State’s Hershey Medical Center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066800"/>
            <a:ext cx="1266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7467600" y="1981200"/>
            <a:ext cx="533400" cy="68580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953000" y="4800600"/>
            <a:ext cx="533400" cy="685800"/>
          </a:xfrm>
          <a:prstGeom prst="downArrow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1" name="Subtitle 11"/>
          <p:cNvSpPr>
            <a:spLocks noGrp="1"/>
          </p:cNvSpPr>
          <p:nvPr>
            <p:ph type="subTitle" idx="1"/>
          </p:nvPr>
        </p:nvSpPr>
        <p:spPr>
          <a:xfrm>
            <a:off x="76200" y="6049963"/>
            <a:ext cx="9067800" cy="685800"/>
          </a:xfrm>
        </p:spPr>
        <p:txBody>
          <a:bodyPr/>
          <a:lstStyle/>
          <a:p>
            <a:pPr algn="ctr"/>
            <a:r>
              <a:rPr lang="en-US" sz="1600" smtClean="0">
                <a:latin typeface="Calibri" pitchFamily="34" charset="0"/>
              </a:rPr>
              <a:t>Meral Kanik                      Structural Option                                                                             April 14, 2008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CADCE2"/>
      </a:lt1>
      <a:dk2>
        <a:srgbClr val="3F4E5F"/>
      </a:dk2>
      <a:lt2>
        <a:srgbClr val="A7C6CF"/>
      </a:lt2>
      <a:accent1>
        <a:srgbClr val="6699FF"/>
      </a:accent1>
      <a:accent2>
        <a:srgbClr val="C0504D"/>
      </a:accent2>
      <a:accent3>
        <a:srgbClr val="8D89A4"/>
      </a:accent3>
      <a:accent4>
        <a:srgbClr val="C0504D"/>
      </a:accent4>
      <a:accent5>
        <a:srgbClr val="71718F"/>
      </a:accent5>
      <a:accent6>
        <a:srgbClr val="FF0000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CADCE2"/>
    </a:lt1>
    <a:dk2>
      <a:srgbClr val="3F4E5F"/>
    </a:dk2>
    <a:lt2>
      <a:srgbClr val="A7C6CF"/>
    </a:lt2>
    <a:accent1>
      <a:srgbClr val="6699FF"/>
    </a:accent1>
    <a:accent2>
      <a:srgbClr val="C0504D"/>
    </a:accent2>
    <a:accent3>
      <a:srgbClr val="8D89A4"/>
    </a:accent3>
    <a:accent4>
      <a:srgbClr val="C0504D"/>
    </a:accent4>
    <a:accent5>
      <a:srgbClr val="71718F"/>
    </a:accent5>
    <a:accent6>
      <a:srgbClr val="FF0000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1479</Words>
  <Application>Microsoft Office PowerPoint</Application>
  <PresentationFormat>On-screen Show (4:3)</PresentationFormat>
  <Paragraphs>448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Tw Cen MT</vt:lpstr>
      <vt:lpstr>Arial</vt:lpstr>
      <vt:lpstr>Wingdings</vt:lpstr>
      <vt:lpstr>Wingdings 2</vt:lpstr>
      <vt:lpstr>Calibri</vt:lpstr>
      <vt:lpstr>Cambria</vt:lpstr>
      <vt:lpstr>Median</vt:lpstr>
      <vt:lpstr>Worksheet</vt:lpstr>
      <vt:lpstr>Gen*NY*Sis Center for Excellence in Cancer Genomics</vt:lpstr>
      <vt:lpstr>Gen*NY*Sis Center for Genomics</vt:lpstr>
      <vt:lpstr>Slide 3</vt:lpstr>
      <vt:lpstr>Typical Floor Layout</vt:lpstr>
      <vt:lpstr>Slide 5</vt:lpstr>
      <vt:lpstr>Typical Bay</vt:lpstr>
      <vt:lpstr>Lateral System</vt:lpstr>
      <vt:lpstr>Proposal</vt:lpstr>
      <vt:lpstr>Proposal</vt:lpstr>
      <vt:lpstr>New Design Criteria</vt:lpstr>
      <vt:lpstr>Gravity Loading</vt:lpstr>
      <vt:lpstr>Hollow Core Planks</vt:lpstr>
      <vt:lpstr>New Lateral Loads</vt:lpstr>
      <vt:lpstr>New Lateral System</vt:lpstr>
      <vt:lpstr>Effects of Drift</vt:lpstr>
      <vt:lpstr>Concrete Shear Walls</vt:lpstr>
      <vt:lpstr>Shear Wall Boundary Element</vt:lpstr>
      <vt:lpstr>Laboratory Facilities</vt:lpstr>
      <vt:lpstr>Laboratory Facilities</vt:lpstr>
      <vt:lpstr>Green Roof</vt:lpstr>
      <vt:lpstr>Metal Mesh Shading</vt:lpstr>
      <vt:lpstr>New Green Look</vt:lpstr>
      <vt:lpstr>Local Materials</vt:lpstr>
      <vt:lpstr>Structural System Costs</vt:lpstr>
      <vt:lpstr>Structural System Schedule</vt:lpstr>
      <vt:lpstr>In Retrospect…</vt:lpstr>
      <vt:lpstr>Slide 27</vt:lpstr>
      <vt:lpstr>Slide 28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Gen*NY*Sis Center for Excellence in Cancer Genomics</dc:title>
  <dc:creator>mgk145</dc:creator>
  <cp:lastModifiedBy>mgk145</cp:lastModifiedBy>
  <cp:revision>245</cp:revision>
  <dcterms:created xsi:type="dcterms:W3CDTF">2008-03-23T16:40:25Z</dcterms:created>
  <dcterms:modified xsi:type="dcterms:W3CDTF">2008-05-06T19:46:58Z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