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83" autoAdjust="0"/>
    <p:restoredTop sz="94646" autoAdjust="0"/>
  </p:normalViewPr>
  <p:slideViewPr>
    <p:cSldViewPr>
      <p:cViewPr varScale="1">
        <p:scale>
          <a:sx n="97" d="100"/>
          <a:sy n="97" d="100"/>
        </p:scale>
        <p:origin x="-44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41D8F271-D1DE-493A-8282-38322CB7DD1B}" type="datetimeFigureOut">
              <a:rPr lang="en-US" smtClean="0"/>
              <a:t>4/13/2008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36715C21-2800-4085-B71A-A1E1955B83B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41D8F271-D1DE-493A-8282-38322CB7DD1B}" type="datetimeFigureOut">
              <a:rPr lang="en-US" smtClean="0"/>
              <a:t>4/13/2008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36715C21-2800-4085-B71A-A1E1955B83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41D8F271-D1DE-493A-8282-38322CB7DD1B}" type="datetimeFigureOut">
              <a:rPr lang="en-US" smtClean="0"/>
              <a:t>4/13/2008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36715C21-2800-4085-B71A-A1E1955B83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41D8F271-D1DE-493A-8282-38322CB7DD1B}" type="datetimeFigureOut">
              <a:rPr lang="en-US" smtClean="0"/>
              <a:t>4/13/2008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36715C21-2800-4085-B71A-A1E1955B83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41D8F271-D1DE-493A-8282-38322CB7DD1B}" type="datetimeFigureOut">
              <a:rPr lang="en-US" smtClean="0"/>
              <a:t>4/13/2008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36715C21-2800-4085-B71A-A1E1955B83B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41D8F271-D1DE-493A-8282-38322CB7DD1B}" type="datetimeFigureOut">
              <a:rPr lang="en-US" smtClean="0"/>
              <a:t>4/13/2008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36715C21-2800-4085-B71A-A1E1955B83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41D8F271-D1DE-493A-8282-38322CB7DD1B}" type="datetimeFigureOut">
              <a:rPr lang="en-US" smtClean="0"/>
              <a:t>4/13/2008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36715C21-2800-4085-B71A-A1E1955B83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41D8F271-D1DE-493A-8282-38322CB7DD1B}" type="datetimeFigureOut">
              <a:rPr lang="en-US" smtClean="0"/>
              <a:t>4/13/2008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36715C21-2800-4085-B71A-A1E1955B83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41D8F271-D1DE-493A-8282-38322CB7DD1B}" type="datetimeFigureOut">
              <a:rPr lang="en-US" smtClean="0"/>
              <a:t>4/13/2008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36715C21-2800-4085-B71A-A1E1955B83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41D8F271-D1DE-493A-8282-38322CB7DD1B}" type="datetimeFigureOut">
              <a:rPr lang="en-US" smtClean="0"/>
              <a:t>4/13/2008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36715C21-2800-4085-B71A-A1E1955B83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41D8F271-D1DE-493A-8282-38322CB7DD1B}" type="datetimeFigureOut">
              <a:rPr lang="en-US" smtClean="0"/>
              <a:t>4/13/2008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36715C21-2800-4085-B71A-A1E1955B83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slide" Target="../slides/slide2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9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6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 userDrawn="1"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324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00200" y="1600200"/>
            <a:ext cx="6324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rot="5400000">
            <a:off x="-1828800" y="3429000"/>
            <a:ext cx="6858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1524000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P8315718 copy.jp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209550" y="76200"/>
            <a:ext cx="1085850" cy="1447800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0" y="66294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151 First Side					</a:t>
            </a:r>
            <a:r>
              <a:rPr lang="en-US" sz="1200" baseline="0" dirty="0" smtClean="0"/>
              <a:t>        		        </a:t>
            </a:r>
            <a:r>
              <a:rPr lang="en-US" sz="1200" dirty="0" smtClean="0"/>
              <a:t>William J.</a:t>
            </a:r>
            <a:r>
              <a:rPr lang="en-US" sz="1200" baseline="0" dirty="0" smtClean="0"/>
              <a:t> Buchko</a:t>
            </a:r>
            <a:endParaRPr lang="en-US" sz="1200" dirty="0"/>
          </a:p>
        </p:txBody>
      </p:sp>
      <p:sp>
        <p:nvSpPr>
          <p:cNvPr id="20" name="TextBox 19">
            <a:hlinkClick r:id="" action="ppaction://hlinkshowjump?jump=firstslide"/>
          </p:cNvPr>
          <p:cNvSpPr txBox="1"/>
          <p:nvPr userDrawn="1"/>
        </p:nvSpPr>
        <p:spPr>
          <a:xfrm>
            <a:off x="0" y="194187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itchFamily="49" charset="0"/>
              </a:rPr>
              <a:t>introduction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>
            <a:hlinkClick r:id="rId14" action="ppaction://hlinksldjump"/>
          </p:cNvPr>
          <p:cNvSpPr txBox="1"/>
          <p:nvPr userDrawn="1"/>
        </p:nvSpPr>
        <p:spPr>
          <a:xfrm>
            <a:off x="0" y="2492478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itchFamily="49" charset="0"/>
              </a:rPr>
              <a:t>overview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>
            <a:hlinkClick r:id="rId15" action="ppaction://hlinksldjump"/>
          </p:cNvPr>
          <p:cNvSpPr txBox="1"/>
          <p:nvPr userDrawn="1"/>
        </p:nvSpPr>
        <p:spPr>
          <a:xfrm>
            <a:off x="0" y="3046305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itchFamily="49" charset="0"/>
              </a:rPr>
              <a:t>proposal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>
            <a:hlinkClick r:id="rId16" action="ppaction://hlinksldjump"/>
          </p:cNvPr>
          <p:cNvSpPr txBox="1"/>
          <p:nvPr userDrawn="1"/>
        </p:nvSpPr>
        <p:spPr>
          <a:xfrm>
            <a:off x="0" y="3587079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u="none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itchFamily="49" charset="0"/>
              </a:rPr>
              <a:t>structura</a:t>
            </a:r>
            <a:r>
              <a:rPr lang="en-US" sz="1200" u="none" baseline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itchFamily="49" charset="0"/>
              </a:rPr>
              <a:t>l depth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>
            <a:hlinkClick r:id="rId17" action="ppaction://hlinksldjump"/>
          </p:cNvPr>
          <p:cNvSpPr txBox="1"/>
          <p:nvPr userDrawn="1"/>
        </p:nvSpPr>
        <p:spPr>
          <a:xfrm>
            <a:off x="0" y="4135227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u="none" baseline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itchFamily="49" charset="0"/>
              </a:rPr>
              <a:t>acoustics breadth 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>
            <a:hlinkClick r:id="rId18" action="ppaction://hlinksldjump"/>
          </p:cNvPr>
          <p:cNvSpPr txBox="1"/>
          <p:nvPr userDrawn="1"/>
        </p:nvSpPr>
        <p:spPr>
          <a:xfrm>
            <a:off x="0" y="4690749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u="none" baseline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itchFamily="49" charset="0"/>
              </a:rPr>
              <a:t>cm breadth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30">
            <a:hlinkClick r:id="rId19" action="ppaction://hlinksldjump"/>
          </p:cNvPr>
          <p:cNvSpPr txBox="1"/>
          <p:nvPr userDrawn="1"/>
        </p:nvSpPr>
        <p:spPr>
          <a:xfrm>
            <a:off x="0" y="5231523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u="none" baseline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nsolas" pitchFamily="49" charset="0"/>
              </a:rPr>
              <a:t>conclusions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151 First Side</a:t>
            </a:r>
            <a:br>
              <a:rPr lang="en-US" dirty="0" smtClean="0"/>
            </a:br>
            <a:r>
              <a:rPr lang="en-US" sz="2000" dirty="0" smtClean="0"/>
              <a:t>Pittsburgh, PA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1600200"/>
            <a:ext cx="6324600" cy="5257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William J. Buchko</a:t>
            </a:r>
          </a:p>
          <a:p>
            <a:pPr algn="ctr">
              <a:buNone/>
            </a:pPr>
            <a:r>
              <a:rPr lang="en-US" sz="1400" dirty="0" smtClean="0"/>
              <a:t>Structural Option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000" dirty="0" smtClean="0"/>
          </a:p>
          <a:p>
            <a:pPr algn="ctr">
              <a:buNone/>
            </a:pPr>
            <a:r>
              <a:rPr lang="en-US" sz="1700" dirty="0" smtClean="0"/>
              <a:t>Senior Thesis</a:t>
            </a:r>
          </a:p>
          <a:p>
            <a:pPr algn="ctr">
              <a:buNone/>
            </a:pPr>
            <a:r>
              <a:rPr lang="en-US" sz="1700" dirty="0" smtClean="0"/>
              <a:t>April 14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, 2008</a:t>
            </a:r>
            <a:br>
              <a:rPr lang="en-US" sz="1700" dirty="0" smtClean="0"/>
            </a:br>
            <a:endParaRPr lang="en-US" sz="1100" dirty="0" smtClean="0"/>
          </a:p>
          <a:p>
            <a:pPr algn="ctr">
              <a:buNone/>
            </a:pPr>
            <a:r>
              <a:rPr lang="en-US" sz="1700" dirty="0" smtClean="0"/>
              <a:t>Advisor: Kevin Parfitt</a:t>
            </a:r>
          </a:p>
        </p:txBody>
      </p:sp>
      <p:pic>
        <p:nvPicPr>
          <p:cNvPr id="6" name="Picture 5" descr="P8315720 cop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29000" y="1600200"/>
            <a:ext cx="2647950" cy="353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940684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introduction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Structural Depth</a:t>
            </a:r>
            <a:endParaRPr lang="en-US" dirty="0"/>
          </a:p>
        </p:txBody>
      </p:sp>
      <p:pic>
        <p:nvPicPr>
          <p:cNvPr id="4" name="Content Placeholder 3" descr="5th floor framing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22220" y="1601565"/>
            <a:ext cx="4480560" cy="4523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6096000"/>
            <a:ext cx="525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Typical floor beam layout and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58555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structural depth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Structural Depth</a:t>
            </a:r>
            <a:endParaRPr lang="en-US" dirty="0"/>
          </a:p>
        </p:txBody>
      </p:sp>
      <p:pic>
        <p:nvPicPr>
          <p:cNvPr id="4" name="Content Placeholder 3" descr="column loading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30196" y="1601565"/>
            <a:ext cx="4864608" cy="4523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6096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Column redesign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58555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structural depth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lateral system</a:t>
            </a:r>
          </a:p>
          <a:p>
            <a:pPr lvl="1"/>
            <a:r>
              <a:rPr lang="en-US" dirty="0" smtClean="0"/>
              <a:t>Combination of braced frames and moment connections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58555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structural depth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Structural Depth</a:t>
            </a:r>
            <a:endParaRPr lang="en-US" dirty="0"/>
          </a:p>
        </p:txBody>
      </p:sp>
      <p:pic>
        <p:nvPicPr>
          <p:cNvPr id="4" name="Content Placeholder 3" descr="04176 - 11-19-07-002 - 2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6716" y="1600200"/>
            <a:ext cx="385156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600200" y="6096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Frames long grids 2, 3, and 4 in north-south </a:t>
            </a:r>
            <a:r>
              <a:rPr lang="en-US" dirty="0"/>
              <a:t>d</a:t>
            </a:r>
            <a:r>
              <a:rPr lang="en-US" dirty="0" smtClean="0"/>
              <a:t>irection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58555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structural depth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Structural Depth</a:t>
            </a:r>
            <a:endParaRPr lang="en-US" dirty="0"/>
          </a:p>
        </p:txBody>
      </p:sp>
      <p:pic>
        <p:nvPicPr>
          <p:cNvPr id="4" name="Content Placeholder 3" descr="04176 - 11-19-07-002 - EF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360420" y="1601565"/>
            <a:ext cx="2804160" cy="4523232"/>
          </a:xfrm>
        </p:spPr>
      </p:pic>
      <p:sp>
        <p:nvSpPr>
          <p:cNvPr id="5" name="TextBox 4"/>
          <p:cNvSpPr txBox="1"/>
          <p:nvPr/>
        </p:nvSpPr>
        <p:spPr>
          <a:xfrm>
            <a:off x="1600200" y="6096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Frames long grids E and F in east-west </a:t>
            </a:r>
            <a:r>
              <a:rPr lang="en-US" dirty="0"/>
              <a:t>d</a:t>
            </a:r>
            <a:r>
              <a:rPr lang="en-US" dirty="0" smtClean="0"/>
              <a:t>irection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58555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structural depth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Concrete core lateral system</a:t>
            </a:r>
          </a:p>
          <a:p>
            <a:pPr lvl="1"/>
            <a:r>
              <a:rPr lang="en-US" dirty="0" smtClean="0"/>
              <a:t>Utilizes concrete core to handle all lateral loading</a:t>
            </a:r>
          </a:p>
          <a:p>
            <a:pPr lvl="1"/>
            <a:r>
              <a:rPr lang="en-US" dirty="0" smtClean="0"/>
              <a:t>Unacceptable due to interaction of trades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8555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structural depth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Braced frame lateral system</a:t>
            </a:r>
          </a:p>
          <a:p>
            <a:pPr lvl="1"/>
            <a:r>
              <a:rPr lang="en-US" dirty="0" smtClean="0"/>
              <a:t>Utilizes braced frames for all lateral loading</a:t>
            </a:r>
          </a:p>
          <a:p>
            <a:pPr lvl="1"/>
            <a:r>
              <a:rPr lang="en-US" dirty="0" smtClean="0"/>
              <a:t>Quicker installation</a:t>
            </a:r>
          </a:p>
          <a:p>
            <a:pPr lvl="1"/>
            <a:r>
              <a:rPr lang="en-US" dirty="0" smtClean="0"/>
              <a:t>Low torsion due to design</a:t>
            </a:r>
          </a:p>
          <a:p>
            <a:pPr lvl="1"/>
            <a:r>
              <a:rPr lang="en-US" dirty="0" smtClean="0"/>
              <a:t>Unacceptable due to diagonal braces within floor plan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58555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structural depth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Structural Depth</a:t>
            </a:r>
            <a:endParaRPr lang="en-US" dirty="0"/>
          </a:p>
        </p:txBody>
      </p:sp>
      <p:pic>
        <p:nvPicPr>
          <p:cNvPr id="4" name="Content Placeholder 3" descr="ACAD-04-18-Floor-5-ASME Model (1)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871" y="1600200"/>
            <a:ext cx="3775257" cy="4525963"/>
          </a:xfrm>
          <a:prstGeom prst="rect">
            <a:avLst/>
          </a:prstGeom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3962400" y="3793966"/>
            <a:ext cx="1385094" cy="794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rot="5400000">
            <a:off x="3527425" y="3810635"/>
            <a:ext cx="918210" cy="2540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/>
          </a:ln>
          <a:effectLst/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 rot="5400000">
            <a:off x="4909979" y="3814921"/>
            <a:ext cx="925830" cy="1588"/>
          </a:xfrm>
          <a:prstGeom prst="straightConnector1">
            <a:avLst/>
          </a:prstGeom>
          <a:noFill/>
          <a:ln w="31750">
            <a:solidFill>
              <a:srgbClr val="4F81BD"/>
            </a:solidFill>
            <a:round/>
            <a:headEnd/>
            <a:tailEnd/>
          </a:ln>
          <a:effectLst/>
        </p:spPr>
      </p:cxnSp>
      <p:cxnSp>
        <p:nvCxnSpPr>
          <p:cNvPr id="37" name="AutoShape 2"/>
          <p:cNvCxnSpPr>
            <a:cxnSpLocks noChangeShapeType="1"/>
          </p:cNvCxnSpPr>
          <p:nvPr/>
        </p:nvCxnSpPr>
        <p:spPr bwMode="auto">
          <a:xfrm flipV="1">
            <a:off x="3985260" y="3356610"/>
            <a:ext cx="1385094" cy="794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</p:spPr>
      </p:cxnSp>
      <p:sp>
        <p:nvSpPr>
          <p:cNvPr id="1037" name="WordArt 13"/>
          <p:cNvSpPr>
            <a:spLocks noChangeArrowheads="1" noChangeShapeType="1" noTextEdit="1"/>
          </p:cNvSpPr>
          <p:nvPr/>
        </p:nvSpPr>
        <p:spPr bwMode="auto">
          <a:xfrm>
            <a:off x="2971800" y="3276600"/>
            <a:ext cx="114300" cy="19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12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504D"/>
                </a:solidFill>
                <a:effectLst/>
                <a:latin typeface="Impact"/>
              </a:rPr>
              <a:t>E</a:t>
            </a:r>
            <a:endParaRPr lang="en-US" sz="1200" kern="10" spc="0" dirty="0">
              <a:ln w="9525">
                <a:noFill/>
                <a:round/>
                <a:headEnd/>
                <a:tailEnd/>
              </a:ln>
              <a:solidFill>
                <a:srgbClr val="C0504D"/>
              </a:solidFill>
              <a:effectLst/>
              <a:latin typeface="Impact"/>
            </a:endParaRP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2971800" y="3733800"/>
            <a:ext cx="122238" cy="19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12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504D"/>
                </a:solidFill>
                <a:effectLst/>
                <a:latin typeface="Impact"/>
              </a:rPr>
              <a:t>F</a:t>
            </a:r>
            <a:endParaRPr lang="en-US" sz="1200" kern="10" spc="0" dirty="0">
              <a:ln w="9525">
                <a:noFill/>
                <a:round/>
                <a:headEnd/>
                <a:tailEnd/>
              </a:ln>
              <a:solidFill>
                <a:srgbClr val="C0504D"/>
              </a:solidFill>
              <a:effectLst/>
              <a:latin typeface="Impact"/>
            </a:endParaRP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2971800" y="4191000"/>
            <a:ext cx="122238" cy="19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12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504D"/>
                </a:solidFill>
                <a:effectLst/>
                <a:latin typeface="Impact"/>
              </a:rPr>
              <a:t>G</a:t>
            </a:r>
            <a:endParaRPr lang="en-US" sz="1200" kern="10" spc="0" dirty="0">
              <a:ln w="9525">
                <a:noFill/>
                <a:round/>
                <a:headEnd/>
                <a:tailEnd/>
              </a:ln>
              <a:solidFill>
                <a:srgbClr val="C0504D"/>
              </a:solidFill>
              <a:effectLst/>
              <a:latin typeface="Impact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3962400" y="5943600"/>
            <a:ext cx="122238" cy="19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12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4BACC6"/>
                </a:solidFill>
                <a:effectLst/>
                <a:latin typeface="Impact"/>
              </a:rPr>
              <a:t>2</a:t>
            </a:r>
            <a:endParaRPr lang="en-US" sz="1200" kern="10" spc="0" dirty="0">
              <a:ln w="9525">
                <a:noFill/>
                <a:round/>
                <a:headEnd/>
                <a:tailEnd/>
              </a:ln>
              <a:solidFill>
                <a:srgbClr val="4BACC6"/>
              </a:solidFill>
              <a:effectLst/>
              <a:latin typeface="Impact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5334000" y="5943600"/>
            <a:ext cx="122238" cy="19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12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4BACC6"/>
                </a:solidFill>
                <a:effectLst/>
                <a:latin typeface="Impact"/>
              </a:rPr>
              <a:t>4</a:t>
            </a:r>
            <a:endParaRPr lang="en-US" sz="1200" kern="10" spc="0" dirty="0">
              <a:ln w="9525">
                <a:noFill/>
                <a:round/>
                <a:headEnd/>
                <a:tailEnd/>
              </a:ln>
              <a:solidFill>
                <a:srgbClr val="4BACC6"/>
              </a:solidFill>
              <a:effectLst/>
              <a:latin typeface="Impact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1943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               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                          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38400" y="6096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Proposed braced frame layout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358555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structural depth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6477000" cy="4525963"/>
          </a:xfrm>
        </p:spPr>
        <p:txBody>
          <a:bodyPr/>
          <a:lstStyle/>
          <a:p>
            <a:r>
              <a:rPr lang="en-US" dirty="0" smtClean="0"/>
              <a:t>Moment connection lateral system</a:t>
            </a:r>
          </a:p>
          <a:p>
            <a:pPr lvl="1"/>
            <a:r>
              <a:rPr lang="en-US" dirty="0" smtClean="0"/>
              <a:t>Utilizes moment connections for all lateral loading</a:t>
            </a:r>
          </a:p>
          <a:p>
            <a:pPr lvl="1"/>
            <a:r>
              <a:rPr lang="en-US" dirty="0" smtClean="0"/>
              <a:t>Fully restrained connections recommended for greater than 10 stories</a:t>
            </a:r>
          </a:p>
          <a:p>
            <a:pPr lvl="1"/>
            <a:r>
              <a:rPr lang="en-US" dirty="0" smtClean="0"/>
              <a:t>Unacceptable due to cost and scheduling of fully restrained connections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8555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structural depth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Acoustics Breadth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Floor system</a:t>
            </a:r>
          </a:p>
          <a:p>
            <a:pPr lvl="1"/>
            <a:r>
              <a:rPr lang="en-US" dirty="0" smtClean="0"/>
              <a:t>Compare current Hambro system to proposed composite beam system</a:t>
            </a:r>
            <a:br>
              <a:rPr lang="en-US" dirty="0" smtClean="0"/>
            </a:br>
            <a:endParaRPr lang="en-US" sz="800" dirty="0" smtClean="0"/>
          </a:p>
          <a:p>
            <a:r>
              <a:rPr lang="en-US" dirty="0" smtClean="0"/>
              <a:t>Mechanical system</a:t>
            </a:r>
          </a:p>
          <a:p>
            <a:pPr lvl="1"/>
            <a:r>
              <a:rPr lang="en-US" dirty="0" smtClean="0"/>
              <a:t>Analyze current issues and provide alternative solutions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134718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acoustics breadth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6705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Proposal</a:t>
            </a:r>
          </a:p>
          <a:p>
            <a:r>
              <a:rPr lang="en-US" dirty="0" smtClean="0"/>
              <a:t>Structural Depth</a:t>
            </a:r>
          </a:p>
          <a:p>
            <a:r>
              <a:rPr lang="en-US" dirty="0" smtClean="0"/>
              <a:t>Acoustics Breadth</a:t>
            </a:r>
          </a:p>
          <a:p>
            <a:r>
              <a:rPr lang="en-US" dirty="0" smtClean="0"/>
              <a:t>Construction Management Breadth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Acknowledgements</a:t>
            </a:r>
          </a:p>
          <a:p>
            <a:r>
              <a:rPr lang="en-US" dirty="0" smtClean="0"/>
              <a:t>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40684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introduction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Acoustics Breadth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Hambro floor system</a:t>
            </a:r>
          </a:p>
          <a:p>
            <a:pPr lvl="1"/>
            <a:r>
              <a:rPr lang="en-US" dirty="0" smtClean="0"/>
              <a:t>STC of 57</a:t>
            </a:r>
          </a:p>
          <a:p>
            <a:pPr lvl="1"/>
            <a:r>
              <a:rPr lang="en-US" dirty="0" smtClean="0"/>
              <a:t>IIC of 30</a:t>
            </a:r>
          </a:p>
          <a:p>
            <a:pPr lvl="1"/>
            <a:r>
              <a:rPr lang="en-US" dirty="0" smtClean="0"/>
              <a:t>Susceptible to structure born sound</a:t>
            </a:r>
          </a:p>
          <a:p>
            <a:pPr lvl="1"/>
            <a:r>
              <a:rPr lang="en-US" dirty="0" smtClean="0"/>
              <a:t>Susceptible to “wave” phenomenon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134718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acoustics breadth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Acoustics Breadth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beam floor system</a:t>
            </a:r>
          </a:p>
          <a:p>
            <a:pPr lvl="1"/>
            <a:r>
              <a:rPr lang="en-US" dirty="0" smtClean="0"/>
              <a:t>STC of 55</a:t>
            </a:r>
          </a:p>
          <a:p>
            <a:pPr lvl="1"/>
            <a:r>
              <a:rPr lang="en-US" dirty="0" smtClean="0"/>
              <a:t>IIC of 35</a:t>
            </a:r>
          </a:p>
          <a:p>
            <a:pPr lvl="1"/>
            <a:r>
              <a:rPr lang="en-US" dirty="0" smtClean="0"/>
              <a:t>Potential for better low end absorption</a:t>
            </a:r>
          </a:p>
          <a:p>
            <a:pPr lvl="1"/>
            <a:r>
              <a:rPr lang="en-US" dirty="0" smtClean="0"/>
              <a:t>Not susceptible to “wave” phenomenon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134718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acoustics breadth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Acoustics Breadth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 system</a:t>
            </a:r>
          </a:p>
          <a:p>
            <a:pPr lvl="1"/>
            <a:r>
              <a:rPr lang="en-US" dirty="0" smtClean="0"/>
              <a:t>Roof top unit in direct line of sight with penthouse terraces</a:t>
            </a:r>
          </a:p>
          <a:p>
            <a:pPr lvl="1"/>
            <a:r>
              <a:rPr lang="en-US" dirty="0" smtClean="0"/>
              <a:t>Most common complaint from workers and potential tenants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134718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acoustics breadth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Acoustics Breadth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sound levels</a:t>
            </a:r>
          </a:p>
          <a:p>
            <a:pPr lvl="1"/>
            <a:r>
              <a:rPr lang="en-US" dirty="0" smtClean="0"/>
              <a:t>AAON representative unable or unwilling to provide acoustical data</a:t>
            </a:r>
          </a:p>
          <a:p>
            <a:pPr lvl="1"/>
            <a:r>
              <a:rPr lang="en-US" dirty="0" smtClean="0"/>
              <a:t>Data obtained through IVIE IE-33 Pocket PC and similar unit</a:t>
            </a:r>
          </a:p>
          <a:p>
            <a:pPr lvl="1"/>
            <a:r>
              <a:rPr lang="en-US" dirty="0" smtClean="0"/>
              <a:t>Values were confirmed by 3</a:t>
            </a:r>
            <a:r>
              <a:rPr lang="en-US" baseline="30000" dirty="0" smtClean="0"/>
              <a:t>rd</a:t>
            </a:r>
            <a:r>
              <a:rPr lang="en-US" dirty="0" smtClean="0"/>
              <a:t> party acoustician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134718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acoustics breadth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Acoustics Breadth</a:t>
            </a:r>
            <a:endParaRPr lang="en-US" dirty="0"/>
          </a:p>
        </p:txBody>
      </p:sp>
      <p:pic>
        <p:nvPicPr>
          <p:cNvPr id="4" name="Content Placeholder 3" descr="Sou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1831181"/>
            <a:ext cx="3048000" cy="4064000"/>
          </a:xfrm>
        </p:spPr>
      </p:pic>
      <p:sp>
        <p:nvSpPr>
          <p:cNvPr id="5" name="TextBox 4"/>
          <p:cNvSpPr txBox="1"/>
          <p:nvPr/>
        </p:nvSpPr>
        <p:spPr>
          <a:xfrm>
            <a:off x="2590800" y="5867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IVIE IE-33 Graph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134718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acoustics breadth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Acoustics Breadth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solutions</a:t>
            </a:r>
          </a:p>
          <a:p>
            <a:pPr lvl="1"/>
            <a:r>
              <a:rPr lang="en-US" dirty="0" smtClean="0"/>
              <a:t>Acoustical barrier would only provide 6dB reduction</a:t>
            </a:r>
          </a:p>
          <a:p>
            <a:pPr lvl="1"/>
            <a:r>
              <a:rPr lang="en-US" dirty="0" smtClean="0"/>
              <a:t>System can be relocated to minimize sound levels on terraces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134718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acoustics breadth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Acoustics Breadth</a:t>
            </a:r>
            <a:endParaRPr lang="en-US" dirty="0"/>
          </a:p>
        </p:txBody>
      </p:sp>
      <p:pic>
        <p:nvPicPr>
          <p:cNvPr id="4" name="Content Placeholder 3" descr="mech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12285" y="1600200"/>
            <a:ext cx="3100430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60960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Proposed roof top unit relocation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134718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acoustics breadth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Acoustics Breadth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Relocation effects</a:t>
            </a:r>
          </a:p>
          <a:p>
            <a:pPr lvl="1"/>
            <a:r>
              <a:rPr lang="en-US" dirty="0" smtClean="0"/>
              <a:t>30ft gives 15dB reduction</a:t>
            </a:r>
          </a:p>
          <a:p>
            <a:pPr lvl="1"/>
            <a:r>
              <a:rPr lang="en-US" dirty="0" smtClean="0"/>
              <a:t>Nosier supply intake now faces away from all occupied spaces</a:t>
            </a:r>
          </a:p>
          <a:p>
            <a:pPr lvl="1"/>
            <a:r>
              <a:rPr lang="en-US" dirty="0" smtClean="0"/>
              <a:t>Two walls separate unit from terraces, adding approximately 20dB of reduction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134718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acoustics breadth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Construction Management Breadth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Compare scheduling impacts of proposed systems both on and off of the critical path</a:t>
            </a:r>
            <a:br>
              <a:rPr lang="en-US" dirty="0" smtClean="0"/>
            </a:br>
            <a:endParaRPr lang="en-US" sz="800" dirty="0" smtClean="0"/>
          </a:p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Compare cost of proposed systems to current </a:t>
            </a:r>
            <a:r>
              <a:rPr lang="en-US" dirty="0" smtClean="0"/>
              <a:t>systems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469176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cm breadth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Construction Management Breadth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Steel placement takes 177 days and is unaffected by floor system change</a:t>
            </a:r>
          </a:p>
          <a:p>
            <a:pPr lvl="1"/>
            <a:r>
              <a:rPr lang="en-US" dirty="0" smtClean="0"/>
              <a:t>Pouring of proposed floor system would save a minimum of 1 day per floor, though not on the critical path</a:t>
            </a:r>
          </a:p>
          <a:p>
            <a:pPr lvl="1"/>
            <a:r>
              <a:rPr lang="en-US" dirty="0" smtClean="0"/>
              <a:t>A potential 10 days could be saved through fire protection</a:t>
            </a:r>
          </a:p>
          <a:p>
            <a:pPr lvl="1"/>
            <a:r>
              <a:rPr lang="en-US" dirty="0" smtClean="0"/>
              <a:t>The braced frame lateral system could save 5 days along critical path, but was found to be unacceptable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9176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cm breadth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Location: 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Pittsburgh, PA</a:t>
            </a:r>
            <a:br>
              <a:rPr lang="en-US" dirty="0" smtClean="0"/>
            </a:br>
            <a:endParaRPr lang="en-US" sz="900" dirty="0" smtClean="0"/>
          </a:p>
          <a:p>
            <a:pPr>
              <a:buFont typeface="Wingdings 2" pitchFamily="18" charset="2"/>
              <a:buChar char=""/>
            </a:pPr>
            <a:r>
              <a:rPr lang="en-US" dirty="0" smtClean="0"/>
              <a:t>Significance:  </a:t>
            </a:r>
          </a:p>
          <a:p>
            <a:pPr lvl="1"/>
            <a:r>
              <a:rPr lang="en-US" dirty="0" smtClean="0"/>
              <a:t>First condominium built downtown since 1968</a:t>
            </a:r>
            <a:endParaRPr lang="en-US" sz="2800" dirty="0" smtClean="0"/>
          </a:p>
          <a:p>
            <a:pPr lvl="1">
              <a:buNone/>
            </a:pPr>
            <a:endParaRPr lang="en-US" sz="900" dirty="0" smtClean="0"/>
          </a:p>
          <a:p>
            <a:r>
              <a:rPr lang="en-US" dirty="0" smtClean="0"/>
              <a:t>Architecture: </a:t>
            </a:r>
          </a:p>
          <a:p>
            <a:pPr lvl="1"/>
            <a:r>
              <a:rPr lang="en-US" dirty="0" smtClean="0"/>
              <a:t>18 stories</a:t>
            </a:r>
          </a:p>
          <a:p>
            <a:pPr lvl="1"/>
            <a:r>
              <a:rPr lang="en-US" dirty="0" smtClean="0"/>
              <a:t>82 units</a:t>
            </a:r>
          </a:p>
          <a:p>
            <a:pPr lvl="1"/>
            <a:r>
              <a:rPr lang="en-US" dirty="0" smtClean="0"/>
              <a:t>Open floor plan</a:t>
            </a:r>
          </a:p>
          <a:p>
            <a:pPr lvl="1"/>
            <a:r>
              <a:rPr lang="en-US" dirty="0" smtClean="0"/>
              <a:t>233,000 SF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49095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overview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Construction Management Breadth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Larger slab and more expensive concrete offset with cheaper steel, resulting in a similar cost between floor systems</a:t>
            </a:r>
          </a:p>
          <a:p>
            <a:pPr lvl="1"/>
            <a:r>
              <a:rPr lang="en-US" dirty="0" smtClean="0"/>
              <a:t>Redesign of columns and beams save 131 Tons of steel, which saves approximately $228,000</a:t>
            </a:r>
          </a:p>
          <a:p>
            <a:pPr lvl="1"/>
            <a:r>
              <a:rPr lang="en-US" dirty="0" smtClean="0"/>
              <a:t>Labor savings estimated at approximately $30,000</a:t>
            </a:r>
          </a:p>
          <a:p>
            <a:pPr lvl="1"/>
            <a:r>
              <a:rPr lang="en-US" dirty="0" smtClean="0"/>
              <a:t>Total system savings over 1% of total building cost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9176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cm breadth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6553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Structural Depth</a:t>
            </a:r>
          </a:p>
          <a:p>
            <a:pPr lvl="1"/>
            <a:r>
              <a:rPr lang="en-US" dirty="0" smtClean="0"/>
              <a:t>A composite beam floor system would be both feasible and economical to use</a:t>
            </a:r>
          </a:p>
          <a:p>
            <a:pPr lvl="1"/>
            <a:r>
              <a:rPr lang="en-US" dirty="0" smtClean="0"/>
              <a:t>No better lateral system was found</a:t>
            </a:r>
            <a:br>
              <a:rPr lang="en-US" dirty="0" smtClean="0"/>
            </a:br>
            <a:endParaRPr lang="en-US" sz="1000" dirty="0" smtClean="0"/>
          </a:p>
          <a:p>
            <a:r>
              <a:rPr lang="en-US" dirty="0" smtClean="0"/>
              <a:t>Acoustics Breadth</a:t>
            </a:r>
          </a:p>
          <a:p>
            <a:pPr lvl="1"/>
            <a:r>
              <a:rPr lang="en-US" dirty="0" smtClean="0"/>
              <a:t>A composite beam floor system could provide equal acoustical qualities</a:t>
            </a:r>
          </a:p>
          <a:p>
            <a:pPr lvl="1"/>
            <a:r>
              <a:rPr lang="en-US" dirty="0" smtClean="0"/>
              <a:t>Mechanical system can be moved to provide a better sound level on outdoor terraces</a:t>
            </a:r>
            <a:br>
              <a:rPr lang="en-US" dirty="0" smtClean="0"/>
            </a:br>
            <a:endParaRPr lang="en-US" sz="1000" dirty="0" smtClean="0"/>
          </a:p>
          <a:p>
            <a:r>
              <a:rPr lang="en-US" dirty="0" smtClean="0"/>
              <a:t>Construction Management Breadth</a:t>
            </a:r>
          </a:p>
          <a:p>
            <a:pPr lvl="1"/>
            <a:r>
              <a:rPr lang="en-US" dirty="0" smtClean="0"/>
              <a:t>All proposed systems could be implemented without a change in the critical path</a:t>
            </a:r>
          </a:p>
          <a:p>
            <a:pPr lvl="1"/>
            <a:r>
              <a:rPr lang="en-US" dirty="0" smtClean="0"/>
              <a:t>All proposed systems would be similar in cost or less expensive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22516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conclusions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I would like to thank the following</a:t>
            </a:r>
            <a:br>
              <a:rPr lang="en-US" dirty="0" smtClean="0"/>
            </a:br>
            <a:r>
              <a:rPr lang="en-US" dirty="0" smtClean="0"/>
              <a:t>companies and individuals:</a:t>
            </a:r>
            <a:br>
              <a:rPr lang="en-US" dirty="0" smtClean="0"/>
            </a:br>
            <a:endParaRPr lang="en-US" sz="1000" dirty="0" smtClean="0"/>
          </a:p>
          <a:p>
            <a:r>
              <a:rPr lang="en-US" dirty="0" smtClean="0"/>
              <a:t>Zambrano Corp.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Kachele</a:t>
            </a:r>
            <a:r>
              <a:rPr lang="en-US" dirty="0" smtClean="0"/>
              <a:t> Group</a:t>
            </a:r>
          </a:p>
          <a:p>
            <a:r>
              <a:rPr lang="en-US" dirty="0" err="1" smtClean="0"/>
              <a:t>Indovina</a:t>
            </a:r>
            <a:r>
              <a:rPr lang="en-US" dirty="0" smtClean="0"/>
              <a:t> Associates Architects</a:t>
            </a:r>
          </a:p>
          <a:p>
            <a:r>
              <a:rPr lang="en-US" dirty="0" smtClean="0"/>
              <a:t>Hambro Systems</a:t>
            </a:r>
          </a:p>
          <a:p>
            <a:r>
              <a:rPr lang="en-US" dirty="0" smtClean="0"/>
              <a:t>Cenkner Engineering Associates, Inc.</a:t>
            </a:r>
          </a:p>
          <a:p>
            <a:r>
              <a:rPr lang="en-US" dirty="0" smtClean="0"/>
              <a:t>Professor Kevin Parfitt</a:t>
            </a:r>
          </a:p>
          <a:p>
            <a:r>
              <a:rPr lang="en-US" dirty="0" smtClean="0"/>
              <a:t>Professor Moses Ling</a:t>
            </a:r>
          </a:p>
          <a:p>
            <a:r>
              <a:rPr lang="en-US" dirty="0" smtClean="0"/>
              <a:t>The Thesis Mentors</a:t>
            </a:r>
          </a:p>
          <a:p>
            <a:r>
              <a:rPr lang="en-US" dirty="0" smtClean="0"/>
              <a:t>Family and friends for their support and understanding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22516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conclusions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dirty="0" smtClean="0"/>
              <a:t>This Thesis presentation and year long project is dedicated to the memory of: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Nicholas Buchko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9/15/15 – 12/6/06  </a:t>
            </a:r>
          </a:p>
          <a:p>
            <a:pPr algn="ctr">
              <a:buNone/>
            </a:pPr>
            <a:r>
              <a:rPr lang="en-US" dirty="0" smtClean="0"/>
              <a:t>“Never give up.”</a:t>
            </a:r>
            <a:endParaRPr lang="en-US" dirty="0"/>
          </a:p>
        </p:txBody>
      </p:sp>
      <p:pic>
        <p:nvPicPr>
          <p:cNvPr id="4" name="Picture 3" descr="628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514600"/>
            <a:ext cx="2175663" cy="2147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2516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conclusions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P8315718 copy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064744" y="1600200"/>
            <a:ext cx="3395511" cy="4525963"/>
          </a:xfrm>
        </p:spPr>
      </p:pic>
      <p:sp>
        <p:nvSpPr>
          <p:cNvPr id="6" name="TextBox 5"/>
          <p:cNvSpPr txBox="1"/>
          <p:nvPr/>
        </p:nvSpPr>
        <p:spPr>
          <a:xfrm>
            <a:off x="0" y="522516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conclusions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Mechanical:</a:t>
            </a:r>
          </a:p>
          <a:p>
            <a:pPr lvl="1"/>
            <a:r>
              <a:rPr lang="en-US" dirty="0" smtClean="0"/>
              <a:t>36.7 Ton roof top unit by AAON</a:t>
            </a:r>
          </a:p>
          <a:p>
            <a:pPr lvl="1"/>
            <a:r>
              <a:rPr lang="en-US" dirty="0" smtClean="0"/>
              <a:t>Individual heat pumps</a:t>
            </a:r>
            <a:br>
              <a:rPr lang="en-US" dirty="0" smtClean="0"/>
            </a:br>
            <a:endParaRPr lang="en-US" sz="900" dirty="0" smtClean="0"/>
          </a:p>
          <a:p>
            <a:r>
              <a:rPr lang="en-US" dirty="0" smtClean="0"/>
              <a:t>Electrical:</a:t>
            </a:r>
          </a:p>
          <a:p>
            <a:pPr lvl="1"/>
            <a:r>
              <a:rPr lang="en-US" dirty="0" smtClean="0"/>
              <a:t>120/208 3 phase system</a:t>
            </a:r>
          </a:p>
          <a:p>
            <a:pPr lvl="1"/>
            <a:r>
              <a:rPr lang="en-US" dirty="0" smtClean="0"/>
              <a:t>1800a main switch</a:t>
            </a:r>
            <a:br>
              <a:rPr lang="en-US" dirty="0" smtClean="0"/>
            </a:br>
            <a:endParaRPr lang="en-US" sz="900" dirty="0" smtClean="0"/>
          </a:p>
          <a:p>
            <a:r>
              <a:rPr lang="en-US" dirty="0" smtClean="0"/>
              <a:t>Lighting:</a:t>
            </a:r>
          </a:p>
          <a:p>
            <a:pPr lvl="1"/>
            <a:r>
              <a:rPr lang="en-US" dirty="0" smtClean="0"/>
              <a:t>Incandescent downlights in units</a:t>
            </a:r>
          </a:p>
          <a:p>
            <a:pPr lvl="1"/>
            <a:r>
              <a:rPr lang="en-US" dirty="0" smtClean="0"/>
              <a:t>Fluorescent downlights and wall washers in corridors and public areas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49095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overview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Construction:</a:t>
            </a:r>
          </a:p>
          <a:p>
            <a:pPr lvl="1"/>
            <a:r>
              <a:rPr lang="en-US" dirty="0" smtClean="0"/>
              <a:t>$24M construction cost</a:t>
            </a:r>
          </a:p>
          <a:p>
            <a:pPr lvl="1"/>
            <a:r>
              <a:rPr lang="en-US" dirty="0" smtClean="0"/>
              <a:t>Owned by Zambrano Corp</a:t>
            </a:r>
            <a:r>
              <a:rPr lang="en-US" dirty="0" smtClean="0"/>
              <a:t>., Ralph A. Falbo, Inc., and EQA Landmark </a:t>
            </a:r>
            <a:r>
              <a:rPr lang="en-US" dirty="0" smtClean="0"/>
              <a:t>Communities</a:t>
            </a:r>
          </a:p>
          <a:p>
            <a:pPr lvl="1"/>
            <a:r>
              <a:rPr lang="en-US" dirty="0" smtClean="0"/>
              <a:t>Design-build construction</a:t>
            </a:r>
            <a:br>
              <a:rPr lang="en-US" dirty="0" smtClean="0"/>
            </a:br>
            <a:endParaRPr lang="en-US" sz="900" dirty="0" smtClean="0"/>
          </a:p>
          <a:p>
            <a:r>
              <a:rPr lang="en-US" dirty="0" smtClean="0"/>
              <a:t>Structural:</a:t>
            </a:r>
          </a:p>
          <a:p>
            <a:pPr lvl="1"/>
            <a:r>
              <a:rPr lang="en-US" dirty="0" smtClean="0"/>
              <a:t>Hambro composite joist floor system</a:t>
            </a:r>
          </a:p>
          <a:p>
            <a:pPr lvl="1"/>
            <a:r>
              <a:rPr lang="en-US" dirty="0" smtClean="0"/>
              <a:t>Braced frame and moment connection lateral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49095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overview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Structural Depth</a:t>
            </a:r>
          </a:p>
          <a:p>
            <a:pPr lvl="1"/>
            <a:r>
              <a:rPr lang="en-US" dirty="0" smtClean="0"/>
              <a:t>Decrease cost and increase performance by using typical structural systems</a:t>
            </a:r>
            <a:br>
              <a:rPr lang="en-US" dirty="0" smtClean="0"/>
            </a:br>
            <a:endParaRPr lang="en-US" sz="900" dirty="0" smtClean="0"/>
          </a:p>
          <a:p>
            <a:r>
              <a:rPr lang="en-US" dirty="0" smtClean="0"/>
              <a:t>Acoustics Breadth</a:t>
            </a:r>
          </a:p>
          <a:p>
            <a:pPr lvl="1"/>
            <a:r>
              <a:rPr lang="en-US" dirty="0" smtClean="0"/>
              <a:t>Analyze proposed systems and check existing systems for acoustical quality</a:t>
            </a:r>
            <a:br>
              <a:rPr lang="en-US" dirty="0" smtClean="0"/>
            </a:br>
            <a:endParaRPr lang="en-US" sz="900" dirty="0" smtClean="0"/>
          </a:p>
          <a:p>
            <a:r>
              <a:rPr lang="en-US" dirty="0" smtClean="0"/>
              <a:t>Construction Management Breadth</a:t>
            </a:r>
          </a:p>
          <a:p>
            <a:pPr lvl="1"/>
            <a:r>
              <a:rPr lang="en-US" dirty="0" smtClean="0"/>
              <a:t>Analyze and compare proposed systems to current systems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4269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proposal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Floor System</a:t>
            </a:r>
          </a:p>
          <a:p>
            <a:pPr lvl="1"/>
            <a:r>
              <a:rPr lang="en-US" dirty="0" smtClean="0"/>
              <a:t>Current Hambro MD2000 composite joist system compared to a typical composite beam system</a:t>
            </a:r>
            <a:br>
              <a:rPr lang="en-US" dirty="0" smtClean="0"/>
            </a:br>
            <a:endParaRPr lang="en-US" sz="800" dirty="0" smtClean="0"/>
          </a:p>
          <a:p>
            <a:r>
              <a:rPr lang="en-US" dirty="0" smtClean="0"/>
              <a:t>Lateral System</a:t>
            </a:r>
          </a:p>
          <a:p>
            <a:pPr lvl="1"/>
            <a:r>
              <a:rPr lang="en-US" dirty="0" smtClean="0"/>
              <a:t>Current combination braced frame and moment connection system compared to concrete core, braced frame, and moment connection systems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58555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structural depth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Hambro floor system</a:t>
            </a:r>
          </a:p>
          <a:p>
            <a:pPr lvl="1"/>
            <a:r>
              <a:rPr lang="en-US" dirty="0" smtClean="0"/>
              <a:t>3¼” concrete on metal decking</a:t>
            </a:r>
          </a:p>
          <a:p>
            <a:pPr lvl="1"/>
            <a:r>
              <a:rPr lang="en-US" dirty="0" smtClean="0"/>
              <a:t>Supported by joist with composite top chord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8555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structural depth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Structural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composite steel system</a:t>
            </a:r>
          </a:p>
          <a:p>
            <a:pPr lvl="1"/>
            <a:r>
              <a:rPr lang="en-US" dirty="0" smtClean="0"/>
              <a:t>4” light weight concrete on B-LOK decking with 1 stud/ft</a:t>
            </a:r>
          </a:p>
          <a:p>
            <a:pPr lvl="1"/>
            <a:r>
              <a:rPr lang="en-US" dirty="0" smtClean="0"/>
              <a:t>Beams placed at third points of bays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58555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nsolas" pitchFamily="49" charset="0"/>
              </a:rPr>
              <a:t>structural depth</a:t>
            </a:r>
            <a:endParaRPr lang="en-US" sz="1200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ustom 1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898989"/>
      </a:hlink>
      <a:folHlink>
        <a:srgbClr val="898989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715</Words>
  <Application>Microsoft Office PowerPoint</Application>
  <PresentationFormat>On-screen Show (4:3)</PresentationFormat>
  <Paragraphs>235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Technic</vt:lpstr>
      <vt:lpstr>151 First Side Pittsburgh, PA</vt:lpstr>
      <vt:lpstr>Presentation Outline</vt:lpstr>
      <vt:lpstr>Overview</vt:lpstr>
      <vt:lpstr>Overview</vt:lpstr>
      <vt:lpstr>Overview</vt:lpstr>
      <vt:lpstr>Proposal</vt:lpstr>
      <vt:lpstr>Structural Depth</vt:lpstr>
      <vt:lpstr>Structural Depth</vt:lpstr>
      <vt:lpstr>Structural Depth</vt:lpstr>
      <vt:lpstr>Structural Depth</vt:lpstr>
      <vt:lpstr>Structural Depth</vt:lpstr>
      <vt:lpstr>Structural Depth</vt:lpstr>
      <vt:lpstr>Structural Depth</vt:lpstr>
      <vt:lpstr>Structural Depth</vt:lpstr>
      <vt:lpstr>Structural Depth</vt:lpstr>
      <vt:lpstr>Structural Depth</vt:lpstr>
      <vt:lpstr>Structural Depth</vt:lpstr>
      <vt:lpstr>Structural Depth</vt:lpstr>
      <vt:lpstr>Acoustics Breadth</vt:lpstr>
      <vt:lpstr>Acoustics Breadth</vt:lpstr>
      <vt:lpstr>Acoustics Breadth</vt:lpstr>
      <vt:lpstr>Acoustics Breadth</vt:lpstr>
      <vt:lpstr>Acoustics Breadth</vt:lpstr>
      <vt:lpstr>Acoustics Breadth</vt:lpstr>
      <vt:lpstr>Acoustics Breadth</vt:lpstr>
      <vt:lpstr>Acoustics Breadth</vt:lpstr>
      <vt:lpstr>Acoustics Breadth</vt:lpstr>
      <vt:lpstr>Construction Management Breadth</vt:lpstr>
      <vt:lpstr>Construction Management Breadth</vt:lpstr>
      <vt:lpstr>Construction Management Breadth</vt:lpstr>
      <vt:lpstr>Conclusions</vt:lpstr>
      <vt:lpstr>Acknowledgements</vt:lpstr>
      <vt:lpstr>Dedication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</dc:creator>
  <cp:lastModifiedBy>Bill</cp:lastModifiedBy>
  <cp:revision>45</cp:revision>
  <dcterms:created xsi:type="dcterms:W3CDTF">2008-04-13T04:18:11Z</dcterms:created>
  <dcterms:modified xsi:type="dcterms:W3CDTF">2008-04-13T22:37:18Z</dcterms:modified>
</cp:coreProperties>
</file>