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2743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324" autoAdjust="0"/>
  </p:normalViewPr>
  <p:slideViewPr>
    <p:cSldViewPr snapToGrid="0">
      <p:cViewPr>
        <p:scale>
          <a:sx n="50" d="100"/>
          <a:sy n="50" d="100"/>
        </p:scale>
        <p:origin x="1230" y="-480"/>
      </p:cViewPr>
      <p:guideLst>
        <p:guide orient="horz" pos="2160"/>
        <p:guide pos="86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-2520" y="-78"/>
      </p:cViewPr>
      <p:guideLst>
        <p:guide orient="horz" pos="3024"/>
        <p:guide pos="2304"/>
      </p:guideLst>
    </p:cSldViewPr>
  </p:notesViewPr>
  <p:gridSpacing cx="1872691200" cy="1872691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2C1700B-F075-4438-A405-6A6D8BC180E4}" type="datetimeFigureOut">
              <a:rPr lang="en-US" smtClean="0"/>
              <a:pPr/>
              <a:t>4/12/2009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543300" y="720725"/>
            <a:ext cx="14401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CA6DC38-3005-40FB-9C30-9156FAE5B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6DC38-3005-40FB-9C30-9156FAE5BFF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130426"/>
            <a:ext cx="23317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886200"/>
            <a:ext cx="19202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71600" y="6356351"/>
            <a:ext cx="6400800" cy="365125"/>
          </a:xfrm>
          <a:prstGeom prst="rect">
            <a:avLst/>
          </a:prstGeom>
        </p:spPr>
        <p:txBody>
          <a:bodyPr/>
          <a:lstStyle/>
          <a:p>
            <a:fld id="{DD315008-ABA4-499D-A4C3-386746F6BEE1}" type="datetimeFigureOut">
              <a:rPr lang="en-US" smtClean="0"/>
              <a:pPr/>
              <a:t>4/12/2009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72600" y="6356351"/>
            <a:ext cx="8686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659600" y="6356351"/>
            <a:ext cx="6400800" cy="365125"/>
          </a:xfrm>
          <a:prstGeom prst="rect">
            <a:avLst/>
          </a:prstGeom>
        </p:spPr>
        <p:txBody>
          <a:bodyPr/>
          <a:lstStyle/>
          <a:p>
            <a:fld id="{BAC566B1-6ACD-4FFF-9A5F-38BC6AED78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4688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600201"/>
            <a:ext cx="24688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71600" y="6356351"/>
            <a:ext cx="6400800" cy="365125"/>
          </a:xfrm>
          <a:prstGeom prst="rect">
            <a:avLst/>
          </a:prstGeom>
        </p:spPr>
        <p:txBody>
          <a:bodyPr/>
          <a:lstStyle/>
          <a:p>
            <a:fld id="{DD315008-ABA4-499D-A4C3-386746F6BEE1}" type="datetimeFigureOut">
              <a:rPr lang="en-US" smtClean="0"/>
              <a:pPr/>
              <a:t>4/12/2009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72600" y="6356351"/>
            <a:ext cx="8686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659600" y="6356351"/>
            <a:ext cx="6400800" cy="365125"/>
          </a:xfrm>
          <a:prstGeom prst="rect">
            <a:avLst/>
          </a:prstGeom>
        </p:spPr>
        <p:txBody>
          <a:bodyPr/>
          <a:lstStyle/>
          <a:p>
            <a:fld id="{BAC566B1-6ACD-4FFF-9A5F-38BC6AED78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664600" y="274639"/>
            <a:ext cx="185166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14800" y="274639"/>
            <a:ext cx="550926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71600" y="6356351"/>
            <a:ext cx="6400800" cy="365125"/>
          </a:xfrm>
          <a:prstGeom prst="rect">
            <a:avLst/>
          </a:prstGeom>
        </p:spPr>
        <p:txBody>
          <a:bodyPr/>
          <a:lstStyle/>
          <a:p>
            <a:fld id="{DD315008-ABA4-499D-A4C3-386746F6BEE1}" type="datetimeFigureOut">
              <a:rPr lang="en-US" smtClean="0"/>
              <a:pPr/>
              <a:t>4/12/2009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72600" y="6356351"/>
            <a:ext cx="8686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659600" y="6356351"/>
            <a:ext cx="6400800" cy="365125"/>
          </a:xfrm>
          <a:prstGeom prst="rect">
            <a:avLst/>
          </a:prstGeom>
        </p:spPr>
        <p:txBody>
          <a:bodyPr/>
          <a:lstStyle/>
          <a:p>
            <a:fld id="{BAC566B1-6ACD-4FFF-9A5F-38BC6AED78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4688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00201"/>
            <a:ext cx="24688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71600" y="6356351"/>
            <a:ext cx="6400800" cy="365125"/>
          </a:xfrm>
          <a:prstGeom prst="rect">
            <a:avLst/>
          </a:prstGeom>
        </p:spPr>
        <p:txBody>
          <a:bodyPr/>
          <a:lstStyle/>
          <a:p>
            <a:fld id="{DD315008-ABA4-499D-A4C3-386746F6BEE1}" type="datetimeFigureOut">
              <a:rPr lang="en-US" smtClean="0"/>
              <a:pPr/>
              <a:t>4/12/2009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72600" y="6356351"/>
            <a:ext cx="8686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659600" y="6356351"/>
            <a:ext cx="6400800" cy="365125"/>
          </a:xfrm>
          <a:prstGeom prst="rect">
            <a:avLst/>
          </a:prstGeom>
        </p:spPr>
        <p:txBody>
          <a:bodyPr/>
          <a:lstStyle/>
          <a:p>
            <a:fld id="{BAC566B1-6ACD-4FFF-9A5F-38BC6AED78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39" y="4406901"/>
            <a:ext cx="23317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9" y="2906713"/>
            <a:ext cx="23317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71600" y="6356351"/>
            <a:ext cx="6400800" cy="365125"/>
          </a:xfrm>
          <a:prstGeom prst="rect">
            <a:avLst/>
          </a:prstGeom>
        </p:spPr>
        <p:txBody>
          <a:bodyPr/>
          <a:lstStyle/>
          <a:p>
            <a:fld id="{DD315008-ABA4-499D-A4C3-386746F6BEE1}" type="datetimeFigureOut">
              <a:rPr lang="en-US" smtClean="0"/>
              <a:pPr/>
              <a:t>4/12/2009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72600" y="6356351"/>
            <a:ext cx="8686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659600" y="6356351"/>
            <a:ext cx="6400800" cy="365125"/>
          </a:xfrm>
          <a:prstGeom prst="rect">
            <a:avLst/>
          </a:prstGeom>
        </p:spPr>
        <p:txBody>
          <a:bodyPr/>
          <a:lstStyle/>
          <a:p>
            <a:fld id="{BAC566B1-6ACD-4FFF-9A5F-38BC6AED78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4688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4800" y="1600201"/>
            <a:ext cx="36804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76600" y="1600201"/>
            <a:ext cx="36804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71600" y="6356351"/>
            <a:ext cx="6400800" cy="365125"/>
          </a:xfrm>
          <a:prstGeom prst="rect">
            <a:avLst/>
          </a:prstGeom>
        </p:spPr>
        <p:txBody>
          <a:bodyPr/>
          <a:lstStyle/>
          <a:p>
            <a:fld id="{DD315008-ABA4-499D-A4C3-386746F6BEE1}" type="datetimeFigureOut">
              <a:rPr lang="en-US" smtClean="0"/>
              <a:pPr/>
              <a:t>4/12/2009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372600" y="6356351"/>
            <a:ext cx="8686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59600" y="6356351"/>
            <a:ext cx="6400800" cy="365125"/>
          </a:xfrm>
          <a:prstGeom prst="rect">
            <a:avLst/>
          </a:prstGeom>
        </p:spPr>
        <p:txBody>
          <a:bodyPr/>
          <a:lstStyle/>
          <a:p>
            <a:fld id="{BAC566B1-6ACD-4FFF-9A5F-38BC6AED78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4688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535113"/>
            <a:ext cx="1212056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174875"/>
            <a:ext cx="12120564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77" y="1535113"/>
            <a:ext cx="12125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77" y="2174875"/>
            <a:ext cx="12125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371600" y="6356351"/>
            <a:ext cx="6400800" cy="365125"/>
          </a:xfrm>
          <a:prstGeom prst="rect">
            <a:avLst/>
          </a:prstGeom>
        </p:spPr>
        <p:txBody>
          <a:bodyPr/>
          <a:lstStyle/>
          <a:p>
            <a:fld id="{DD315008-ABA4-499D-A4C3-386746F6BEE1}" type="datetimeFigureOut">
              <a:rPr lang="en-US" smtClean="0"/>
              <a:pPr/>
              <a:t>4/12/2009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372600" y="6356351"/>
            <a:ext cx="8686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9659600" y="6356351"/>
            <a:ext cx="6400800" cy="365125"/>
          </a:xfrm>
          <a:prstGeom prst="rect">
            <a:avLst/>
          </a:prstGeom>
        </p:spPr>
        <p:txBody>
          <a:bodyPr/>
          <a:lstStyle/>
          <a:p>
            <a:fld id="{BAC566B1-6ACD-4FFF-9A5F-38BC6AED78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4688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71600" y="6356351"/>
            <a:ext cx="6400800" cy="365125"/>
          </a:xfrm>
          <a:prstGeom prst="rect">
            <a:avLst/>
          </a:prstGeom>
        </p:spPr>
        <p:txBody>
          <a:bodyPr/>
          <a:lstStyle/>
          <a:p>
            <a:fld id="{DD315008-ABA4-499D-A4C3-386746F6BEE1}" type="datetimeFigureOut">
              <a:rPr lang="en-US" smtClean="0"/>
              <a:pPr/>
              <a:t>4/12/2009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372600" y="6356351"/>
            <a:ext cx="8686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9659600" y="6356351"/>
            <a:ext cx="6400800" cy="365125"/>
          </a:xfrm>
          <a:prstGeom prst="rect">
            <a:avLst/>
          </a:prstGeom>
        </p:spPr>
        <p:txBody>
          <a:bodyPr/>
          <a:lstStyle/>
          <a:p>
            <a:fld id="{BAC566B1-6ACD-4FFF-9A5F-38BC6AED78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71600" y="6356351"/>
            <a:ext cx="6400800" cy="365125"/>
          </a:xfrm>
          <a:prstGeom prst="rect">
            <a:avLst/>
          </a:prstGeom>
        </p:spPr>
        <p:txBody>
          <a:bodyPr/>
          <a:lstStyle/>
          <a:p>
            <a:fld id="{DD315008-ABA4-499D-A4C3-386746F6BEE1}" type="datetimeFigureOut">
              <a:rPr lang="en-US" smtClean="0"/>
              <a:pPr/>
              <a:t>4/12/2009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372600" y="6356351"/>
            <a:ext cx="8686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659600" y="6356351"/>
            <a:ext cx="6400800" cy="365125"/>
          </a:xfrm>
          <a:prstGeom prst="rect">
            <a:avLst/>
          </a:prstGeom>
        </p:spPr>
        <p:txBody>
          <a:bodyPr/>
          <a:lstStyle/>
          <a:p>
            <a:fld id="{BAC566B1-6ACD-4FFF-9A5F-38BC6AED78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2" y="273050"/>
            <a:ext cx="9024939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150" y="273051"/>
            <a:ext cx="153352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2" y="1435101"/>
            <a:ext cx="9024939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71600" y="6356351"/>
            <a:ext cx="6400800" cy="365125"/>
          </a:xfrm>
          <a:prstGeom prst="rect">
            <a:avLst/>
          </a:prstGeom>
        </p:spPr>
        <p:txBody>
          <a:bodyPr/>
          <a:lstStyle/>
          <a:p>
            <a:fld id="{DD315008-ABA4-499D-A4C3-386746F6BEE1}" type="datetimeFigureOut">
              <a:rPr lang="en-US" smtClean="0"/>
              <a:pPr/>
              <a:t>4/12/2009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372600" y="6356351"/>
            <a:ext cx="8686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59600" y="6356351"/>
            <a:ext cx="6400800" cy="365125"/>
          </a:xfrm>
          <a:prstGeom prst="rect">
            <a:avLst/>
          </a:prstGeom>
        </p:spPr>
        <p:txBody>
          <a:bodyPr/>
          <a:lstStyle/>
          <a:p>
            <a:fld id="{BAC566B1-6ACD-4FFF-9A5F-38BC6AED78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64" y="4800600"/>
            <a:ext cx="16459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6864" y="612775"/>
            <a:ext cx="16459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864" y="5367338"/>
            <a:ext cx="16459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71600" y="6356351"/>
            <a:ext cx="6400800" cy="365125"/>
          </a:xfrm>
          <a:prstGeom prst="rect">
            <a:avLst/>
          </a:prstGeom>
        </p:spPr>
        <p:txBody>
          <a:bodyPr/>
          <a:lstStyle/>
          <a:p>
            <a:fld id="{DD315008-ABA4-499D-A4C3-386746F6BEE1}" type="datetimeFigureOut">
              <a:rPr lang="en-US" smtClean="0"/>
              <a:pPr/>
              <a:t>4/12/2009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372600" y="6356351"/>
            <a:ext cx="8686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59600" y="6356351"/>
            <a:ext cx="6400800" cy="365125"/>
          </a:xfrm>
          <a:prstGeom prst="rect">
            <a:avLst/>
          </a:prstGeom>
        </p:spPr>
        <p:txBody>
          <a:bodyPr/>
          <a:lstStyle/>
          <a:p>
            <a:fld id="{BAC566B1-6ACD-4FFF-9A5F-38BC6AED78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6248393"/>
            <a:ext cx="27432000" cy="2382"/>
          </a:xfrm>
          <a:prstGeom prst="line">
            <a:avLst/>
          </a:prstGeom>
          <a:ln w="101600" cmpd="sng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0" y="609600"/>
            <a:ext cx="27432000" cy="2382"/>
          </a:xfrm>
          <a:prstGeom prst="line">
            <a:avLst/>
          </a:prstGeom>
          <a:ln w="101600" cmpd="sng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5229225" y="64886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8F8F8"/>
                </a:solidFill>
                <a:latin typeface="Comic Sans MS" pitchFamily="66" charset="0"/>
              </a:rPr>
              <a:t>APRIL 13, 2009</a:t>
            </a:r>
            <a:endParaRPr lang="en-US" b="1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6488669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8F8F8"/>
                </a:solidFill>
                <a:latin typeface="Comic Sans MS" pitchFamily="66" charset="0"/>
              </a:rPr>
              <a:t>FACULTY ADVISOR: DR. LEPAGE</a:t>
            </a:r>
            <a:endParaRPr lang="en-US" b="1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315872" y="11798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8F8F8"/>
                </a:solidFill>
                <a:latin typeface="Comic Sans MS" pitchFamily="66" charset="0"/>
              </a:rPr>
              <a:t>STRUCTURAL OPTION</a:t>
            </a:r>
            <a:endParaRPr lang="en-US" b="1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29497" y="11798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8F8F8"/>
                </a:solidFill>
                <a:latin typeface="Comic Sans MS" pitchFamily="66" charset="0"/>
              </a:rPr>
              <a:t>DOMINIC MANNO</a:t>
            </a:r>
            <a:endParaRPr lang="en-US" b="1" dirty="0">
              <a:solidFill>
                <a:srgbClr val="F8F8F8"/>
              </a:solidFill>
              <a:latin typeface="Comic Sans MS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248393"/>
            <a:ext cx="27432000" cy="2382"/>
          </a:xfrm>
          <a:prstGeom prst="line">
            <a:avLst/>
          </a:prstGeom>
          <a:ln w="101600" cmpd="sng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609600"/>
            <a:ext cx="27432000" cy="2382"/>
          </a:xfrm>
          <a:prstGeom prst="line">
            <a:avLst/>
          </a:prstGeom>
          <a:ln w="101600" cmpd="sng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6200000">
            <a:off x="12401350" y="1640231"/>
            <a:ext cx="2684718" cy="4488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0113818" y="914400"/>
            <a:ext cx="789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850580" y="836013"/>
            <a:ext cx="7744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8F8F8"/>
                </a:solidFill>
                <a:latin typeface="Comic Sans MS" pitchFamily="66" charset="0"/>
              </a:rPr>
              <a:t>Mountain State Blue Cross Blue Shield Headquarters</a:t>
            </a:r>
            <a:endParaRPr lang="en-US" sz="3200" b="1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75270" y="1985938"/>
            <a:ext cx="7744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8F8F8"/>
                </a:solidFill>
                <a:latin typeface="Comic Sans MS" pitchFamily="66" charset="0"/>
              </a:rPr>
              <a:t>Parkersburg, WV</a:t>
            </a:r>
            <a:endParaRPr lang="en-US" sz="2000" b="1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058398" y="5365146"/>
            <a:ext cx="7744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8F8F8"/>
                </a:solidFill>
                <a:latin typeface="Comic Sans MS" pitchFamily="66" charset="0"/>
              </a:rPr>
              <a:t>Department of Architectural Engineering</a:t>
            </a:r>
          </a:p>
          <a:p>
            <a:pPr algn="ctr"/>
            <a:r>
              <a:rPr lang="en-US" sz="2000" b="1" dirty="0" smtClean="0">
                <a:solidFill>
                  <a:srgbClr val="F8F8F8"/>
                </a:solidFill>
                <a:latin typeface="Comic Sans MS" pitchFamily="66" charset="0"/>
              </a:rPr>
              <a:t>The Pennsylvania State University</a:t>
            </a:r>
            <a:endParaRPr lang="en-US" sz="2000" b="1" dirty="0">
              <a:solidFill>
                <a:srgbClr val="F8F8F8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372601" y="800100"/>
            <a:ext cx="8715374" cy="5229225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8F8F8"/>
              </a:solidFill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97739" y="1000125"/>
            <a:ext cx="8475936" cy="476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42110" y="831274"/>
            <a:ext cx="82018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PRESENTATION  OUTLINE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THESIS GOALS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 STRUCTURAL DEPTH</a:t>
            </a:r>
          </a:p>
          <a:p>
            <a:pPr lvl="3"/>
            <a:r>
              <a:rPr lang="en-US" dirty="0" smtClean="0">
                <a:solidFill>
                  <a:srgbClr val="00B0F0"/>
                </a:solidFill>
                <a:latin typeface="Comic Sans MS" pitchFamily="66" charset="0"/>
              </a:rPr>
              <a:t>ADDITIONAL FLOOR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RELOCATION TO UTAH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3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ARCHITECTURAL BREADTH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COLUMN GRID ADJUSTMENT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CHANGES TO FLOOR PLAN 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5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CONSTRUCTION MANAGEMENT BREADTH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SCHEDULE IMPACT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COST ANALYSIS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SUMMARY  RECOMMENDATIONS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THANKS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QUESTIONS</a:t>
            </a:r>
            <a:endParaRPr lang="en-US" sz="24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250" y="831492"/>
            <a:ext cx="2796953" cy="3940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678322" y="4944461"/>
            <a:ext cx="4524703" cy="99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715500" y="114300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DRILLED CAISSON CAPACITY AND LOADS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869025" y="123825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CHANGES MADE TO FOUNDATIONS (5 STORY WV BLDG.)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517350" y="5229225"/>
            <a:ext cx="288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4% INCREASE</a:t>
            </a:r>
            <a:endParaRPr lang="en-US" sz="2400" dirty="0">
              <a:solidFill>
                <a:srgbClr val="F8F8F8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2110" y="831274"/>
            <a:ext cx="82018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PRESENTATION  OUTLINE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THESIS GOALS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 STRUCTURAL DEPTH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ADDITIONAL FLOOR</a:t>
            </a:r>
          </a:p>
          <a:p>
            <a:pPr lvl="3"/>
            <a:r>
              <a:rPr lang="en-US" dirty="0" smtClean="0">
                <a:solidFill>
                  <a:srgbClr val="00B0F0"/>
                </a:solidFill>
                <a:latin typeface="Comic Sans MS" pitchFamily="66" charset="0"/>
              </a:rPr>
              <a:t>RELOCATION TO UTAH</a:t>
            </a:r>
            <a:endParaRPr lang="en-US" dirty="0">
              <a:solidFill>
                <a:srgbClr val="00B0F0"/>
              </a:solidFill>
              <a:latin typeface="Comic Sans MS" pitchFamily="66" charset="0"/>
            </a:endParaRPr>
          </a:p>
          <a:p>
            <a:pPr marL="484188" lvl="3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ARCHITECTURAL BREADTH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COLUMN GRID ADJUSTMENT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CHANGES TO FLOOR PLAN 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5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CONSTRUCTION MANAGEMENT BREADTH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SCHEDULE IMPACT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COST ANALYSIS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SUMMARY  RECOMMENDATIONS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THANKS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QUESTIONS</a:t>
            </a:r>
            <a:endParaRPr lang="en-US" sz="24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86047" y="879987"/>
            <a:ext cx="8673353" cy="509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 l="22223" t="26666" r="26389" b="13333"/>
          <a:stretch>
            <a:fillRect/>
          </a:stretch>
        </p:blipFill>
        <p:spPr bwMode="auto">
          <a:xfrm>
            <a:off x="19320062" y="853333"/>
            <a:ext cx="7012970" cy="5118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715500" y="114300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NEW GRAVITY FLOOR DESIGN FOR UTAH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69025" y="123825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UTAH 3D STRUCTURE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2110" y="831274"/>
            <a:ext cx="82018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PRESENTATION  OUTLINE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THESIS GOALS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 STRUCTURAL DEPTH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ADDITIONAL FLOOR</a:t>
            </a:r>
          </a:p>
          <a:p>
            <a:pPr lvl="3"/>
            <a:r>
              <a:rPr lang="en-US" dirty="0" smtClean="0">
                <a:solidFill>
                  <a:srgbClr val="00B0F0"/>
                </a:solidFill>
                <a:latin typeface="Comic Sans MS" pitchFamily="66" charset="0"/>
              </a:rPr>
              <a:t>RELOCATION TO UTAH</a:t>
            </a:r>
            <a:endParaRPr lang="en-US" dirty="0">
              <a:solidFill>
                <a:srgbClr val="00B0F0"/>
              </a:solidFill>
              <a:latin typeface="Comic Sans MS" pitchFamily="66" charset="0"/>
            </a:endParaRPr>
          </a:p>
          <a:p>
            <a:pPr marL="484188" lvl="3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ARCHITECTURAL BREADTH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COLUMN GRID ADJUSTMENT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CHANGES TO FLOOR PLAN 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5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CONSTRUCTION MANAGEMENT BREADTH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SCHEDULE IMPACT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COST ANALYSIS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SUMMARY  RECOMMENDATIONS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THANKS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QUESTIONS</a:t>
            </a:r>
            <a:endParaRPr lang="en-US" sz="24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50823" y="5780586"/>
            <a:ext cx="8767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8F8F8"/>
                </a:solidFill>
              </a:rPr>
              <a:t>                                  </a:t>
            </a:r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NEW DESIGN                   WV DESIGN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28619" y="5836024"/>
            <a:ext cx="8767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         NEW DESIGN            WV DESIGN                    NEW DESIGN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26906" y="178083"/>
            <a:ext cx="8767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                    BRACED FRAME 1 –Y DIRECTION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64517" y="138058"/>
            <a:ext cx="8767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Y DIRECTION-BRACED FRAME 2                           BRACED FRAME 3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12500" t="20455" r="13011" b="21454"/>
          <a:stretch>
            <a:fillRect/>
          </a:stretch>
        </p:blipFill>
        <p:spPr bwMode="auto">
          <a:xfrm rot="5400000">
            <a:off x="9955080" y="2202306"/>
            <a:ext cx="4862944" cy="2370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l="15057" t="20545" r="16080" b="23273"/>
          <a:stretch>
            <a:fillRect/>
          </a:stretch>
        </p:blipFill>
        <p:spPr bwMode="auto">
          <a:xfrm rot="5400000">
            <a:off x="12690592" y="2126845"/>
            <a:ext cx="4862948" cy="247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 l="13816" t="20421" r="14737" b="21895"/>
          <a:stretch>
            <a:fillRect/>
          </a:stretch>
        </p:blipFill>
        <p:spPr bwMode="auto">
          <a:xfrm rot="5400000">
            <a:off x="20394545" y="2032302"/>
            <a:ext cx="4804611" cy="242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 l="3684" t="22737" r="5526" b="27158"/>
          <a:stretch>
            <a:fillRect/>
          </a:stretch>
        </p:blipFill>
        <p:spPr bwMode="auto">
          <a:xfrm rot="5400000">
            <a:off x="23396421" y="2435380"/>
            <a:ext cx="5133475" cy="1770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/>
          <a:srcRect l="11250" t="21000" r="10938" b="23500"/>
          <a:stretch>
            <a:fillRect/>
          </a:stretch>
        </p:blipFill>
        <p:spPr bwMode="auto">
          <a:xfrm rot="5400000">
            <a:off x="17799908" y="2164492"/>
            <a:ext cx="478618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2110" y="831274"/>
            <a:ext cx="82018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PRESENTATION  OUTLINE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THESIS GOALS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 STRUCTURAL DEPTH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ADDITIONAL FLOOR</a:t>
            </a:r>
          </a:p>
          <a:p>
            <a:pPr lvl="3"/>
            <a:r>
              <a:rPr lang="en-US" dirty="0" smtClean="0">
                <a:solidFill>
                  <a:srgbClr val="00B0F0"/>
                </a:solidFill>
                <a:latin typeface="Comic Sans MS" pitchFamily="66" charset="0"/>
              </a:rPr>
              <a:t>RELOCATION TO UTAH</a:t>
            </a:r>
            <a:endParaRPr lang="en-US" dirty="0">
              <a:solidFill>
                <a:srgbClr val="00B0F0"/>
              </a:solidFill>
              <a:latin typeface="Comic Sans MS" pitchFamily="66" charset="0"/>
            </a:endParaRPr>
          </a:p>
          <a:p>
            <a:pPr marL="484188" lvl="3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ARCHITECTURAL BREADTH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COLUMN GRID ADJUSTMENT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CHANGES TO FLOOR PLAN 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5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CONSTRUCTION MANAGEMENT BREADTH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SCHEDULE IMPACT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COST ANALYSIS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SUMMARY  RECOMMENDATIONS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THANKS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QUESTIONS</a:t>
            </a:r>
            <a:endParaRPr lang="en-US" sz="24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6029" t="21176" r="16691" b="25177"/>
          <a:stretch>
            <a:fillRect/>
          </a:stretch>
        </p:blipFill>
        <p:spPr bwMode="auto">
          <a:xfrm rot="5400000">
            <a:off x="8888087" y="2192290"/>
            <a:ext cx="4612342" cy="229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13952" t="20129" r="14194" b="22194"/>
          <a:stretch>
            <a:fillRect/>
          </a:stretch>
        </p:blipFill>
        <p:spPr bwMode="auto">
          <a:xfrm rot="5400000">
            <a:off x="11971775" y="2182039"/>
            <a:ext cx="4639670" cy="2327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l="14623" t="21404" r="14764" b="21660"/>
          <a:stretch>
            <a:fillRect/>
          </a:stretch>
        </p:blipFill>
        <p:spPr bwMode="auto">
          <a:xfrm rot="5400000">
            <a:off x="14510123" y="2147489"/>
            <a:ext cx="4623756" cy="233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 l="15102" t="20184" r="15867" b="23245"/>
          <a:stretch>
            <a:fillRect/>
          </a:stretch>
        </p:blipFill>
        <p:spPr bwMode="auto">
          <a:xfrm rot="5400000">
            <a:off x="19184194" y="2108267"/>
            <a:ext cx="4665304" cy="2389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 l="14337" t="20673" r="14949" b="22510"/>
          <a:stretch>
            <a:fillRect/>
          </a:stretch>
        </p:blipFill>
        <p:spPr bwMode="auto">
          <a:xfrm rot="5400000">
            <a:off x="21862430" y="2135910"/>
            <a:ext cx="4682358" cy="235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9366632" y="5836024"/>
            <a:ext cx="8767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           NEW DESIGN                   NEW DESIGN           WV DESIGN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02530" y="138058"/>
            <a:ext cx="8767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      BRACED FRAME 4       (X DIRECTION)     BRACED FRAME 5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664517" y="5780586"/>
            <a:ext cx="8767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8F8F8"/>
                </a:solidFill>
              </a:rPr>
              <a:t>                                  </a:t>
            </a:r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NEW DESIGN                      WV DESIGN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640600" y="178083"/>
            <a:ext cx="8767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                    BRACED FRAME 6 –(X DIRECTION)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01175" y="4471988"/>
            <a:ext cx="8607425" cy="1720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13875" y="2605088"/>
            <a:ext cx="8594725" cy="1746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88475" y="687388"/>
            <a:ext cx="8620125" cy="175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42110" y="831274"/>
            <a:ext cx="82018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PRESENTATION  OUTLINE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THESIS GOALS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 STRUCTURAL DEPTH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ADDITIONAL FLOOR</a:t>
            </a:r>
          </a:p>
          <a:p>
            <a:pPr lvl="3"/>
            <a:r>
              <a:rPr lang="en-US" dirty="0" smtClean="0">
                <a:solidFill>
                  <a:srgbClr val="00B0F0"/>
                </a:solidFill>
                <a:latin typeface="Comic Sans MS" pitchFamily="66" charset="0"/>
              </a:rPr>
              <a:t>RELOCATION TO UTAH</a:t>
            </a:r>
            <a:endParaRPr lang="en-US" dirty="0">
              <a:solidFill>
                <a:srgbClr val="00B0F0"/>
              </a:solidFill>
              <a:latin typeface="Comic Sans MS" pitchFamily="66" charset="0"/>
            </a:endParaRPr>
          </a:p>
          <a:p>
            <a:pPr marL="484188" lvl="3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ARCHITECTURAL BREADTH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COLUMN GRID ADJUSTMENT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CHANGES TO FLOOR PLAN 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5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CONSTRUCTION MANAGEMENT BREADTH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SCHEDULE IMPACT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COST ANALYSIS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SUMMARY  RECOMMENDATIONS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THANKS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QUESTIONS</a:t>
            </a:r>
            <a:endParaRPr lang="en-US" sz="24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/>
          <a:srcRect l="27713" t="13055" r="25827" b="50523"/>
          <a:stretch>
            <a:fillRect/>
          </a:stretch>
        </p:blipFill>
        <p:spPr bwMode="auto">
          <a:xfrm>
            <a:off x="18679547" y="1285875"/>
            <a:ext cx="8238103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688050" y="5429250"/>
            <a:ext cx="8201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8F8F8"/>
                </a:solidFill>
              </a:rPr>
              <a:t>             </a:t>
            </a:r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FRAME 1                       FRAME 2                    FRAME 3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69025" y="123825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2D MODEL FROM SAP 2000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15500" y="114300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RELATIVE STIFFNESS FOR Y DIRECTION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4" name="Frame 13"/>
          <p:cNvSpPr/>
          <p:nvPr/>
        </p:nvSpPr>
        <p:spPr>
          <a:xfrm>
            <a:off x="14401800" y="2146300"/>
            <a:ext cx="1314450" cy="342900"/>
          </a:xfrm>
          <a:prstGeom prst="frame">
            <a:avLst/>
          </a:prstGeom>
          <a:solidFill>
            <a:schemeClr val="tx2">
              <a:lumMod val="7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ame 14"/>
          <p:cNvSpPr/>
          <p:nvPr/>
        </p:nvSpPr>
        <p:spPr>
          <a:xfrm>
            <a:off x="14439900" y="4076700"/>
            <a:ext cx="1314450" cy="342900"/>
          </a:xfrm>
          <a:prstGeom prst="frame">
            <a:avLst/>
          </a:prstGeom>
          <a:solidFill>
            <a:schemeClr val="tx2">
              <a:lumMod val="7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ame 15"/>
          <p:cNvSpPr/>
          <p:nvPr/>
        </p:nvSpPr>
        <p:spPr>
          <a:xfrm>
            <a:off x="14420850" y="5892800"/>
            <a:ext cx="1314450" cy="342900"/>
          </a:xfrm>
          <a:prstGeom prst="frame">
            <a:avLst/>
          </a:prstGeom>
          <a:solidFill>
            <a:schemeClr val="tx2">
              <a:lumMod val="7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26575" y="4383088"/>
            <a:ext cx="8567816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13874" y="2541587"/>
            <a:ext cx="8582025" cy="1715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01175" y="725488"/>
            <a:ext cx="8607425" cy="1720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42110" y="831274"/>
            <a:ext cx="82018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PRESENTATION  OUTLINE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THESIS GOALS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 STRUCTURAL DEPTH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ADDITIONAL FLOOR</a:t>
            </a:r>
          </a:p>
          <a:p>
            <a:pPr lvl="3"/>
            <a:r>
              <a:rPr lang="en-US" dirty="0" smtClean="0">
                <a:solidFill>
                  <a:srgbClr val="00B0F0"/>
                </a:solidFill>
                <a:latin typeface="Comic Sans MS" pitchFamily="66" charset="0"/>
              </a:rPr>
              <a:t>RELOCATION TO UTAH</a:t>
            </a:r>
            <a:endParaRPr lang="en-US" dirty="0">
              <a:solidFill>
                <a:srgbClr val="00B0F0"/>
              </a:solidFill>
              <a:latin typeface="Comic Sans MS" pitchFamily="66" charset="0"/>
            </a:endParaRPr>
          </a:p>
          <a:p>
            <a:pPr marL="484188" lvl="3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ARCHITECTURAL BREADTH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COLUMN GRID ADJUSTMENT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CHANGES TO FLOOR PLAN 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5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CONSTRUCTION MANAGEMENT BREADTH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SCHEDULE IMPACT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COST ANALYSIS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SUMMARY  RECOMMENDATIONS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THANKS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QUESTIONS</a:t>
            </a:r>
            <a:endParaRPr lang="en-US" sz="24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/>
          <a:srcRect l="27713" t="55111" r="25507" b="7222"/>
          <a:stretch>
            <a:fillRect/>
          </a:stretch>
        </p:blipFill>
        <p:spPr bwMode="auto">
          <a:xfrm>
            <a:off x="18733434" y="1314450"/>
            <a:ext cx="8165554" cy="410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8888075" y="5517218"/>
            <a:ext cx="8086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       FRAME 4                      FRAME 5                       FRAME 6 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69025" y="123825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2D MODEL FROM SAP 2000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15500" y="114300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RELATIVE STIFFNESS FOR X DIRECTION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3" name="Frame 12"/>
          <p:cNvSpPr/>
          <p:nvPr/>
        </p:nvSpPr>
        <p:spPr>
          <a:xfrm>
            <a:off x="14401800" y="2159000"/>
            <a:ext cx="1314450" cy="342900"/>
          </a:xfrm>
          <a:prstGeom prst="frame">
            <a:avLst/>
          </a:prstGeom>
          <a:solidFill>
            <a:schemeClr val="tx2">
              <a:lumMod val="7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14439900" y="3962400"/>
            <a:ext cx="1314450" cy="342900"/>
          </a:xfrm>
          <a:prstGeom prst="frame">
            <a:avLst/>
          </a:prstGeom>
          <a:solidFill>
            <a:schemeClr val="tx2">
              <a:lumMod val="7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ame 14"/>
          <p:cNvSpPr/>
          <p:nvPr/>
        </p:nvSpPr>
        <p:spPr>
          <a:xfrm>
            <a:off x="14420850" y="5816600"/>
            <a:ext cx="1314450" cy="342900"/>
          </a:xfrm>
          <a:prstGeom prst="frame">
            <a:avLst/>
          </a:prstGeom>
          <a:solidFill>
            <a:schemeClr val="tx2">
              <a:lumMod val="7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2110" y="831274"/>
            <a:ext cx="82018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PRESENTATION  OUTLINE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THESIS GOALS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 STRUCTURAL DEPTH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ADDITIONAL FLOOR</a:t>
            </a:r>
          </a:p>
          <a:p>
            <a:pPr lvl="3"/>
            <a:r>
              <a:rPr lang="en-US" dirty="0" smtClean="0">
                <a:solidFill>
                  <a:srgbClr val="00B0F0"/>
                </a:solidFill>
                <a:latin typeface="Comic Sans MS" pitchFamily="66" charset="0"/>
              </a:rPr>
              <a:t>RELOCATION TO UTAH</a:t>
            </a:r>
            <a:endParaRPr lang="en-US" dirty="0">
              <a:solidFill>
                <a:srgbClr val="00B0F0"/>
              </a:solidFill>
              <a:latin typeface="Comic Sans MS" pitchFamily="66" charset="0"/>
            </a:endParaRPr>
          </a:p>
          <a:p>
            <a:pPr marL="484188" lvl="3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ARCHITECTURAL BREADTH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COLUMN GRID ADJUSTMENT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CHANGES TO FLOOR PLAN 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5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CONSTRUCTION MANAGEMENT BREADTH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SCHEDULE IMPACT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COST ANALYSIS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SUMMARY  RECOMMENDATIONS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THANKS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QUESTIONS</a:t>
            </a:r>
            <a:endParaRPr lang="en-US" sz="24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01225" y="114300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DIRECT AND TORSIONAL SHEAR ANALYSIS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954750" y="123825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5 STORY UTAH BUILDING DRIFTS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99600" y="805180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X DIRECTION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511520" y="774700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X DIRECTION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06526" y="3389053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Y DIRECTION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595108" y="3250507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Y DIRECTION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64688" y="1189038"/>
            <a:ext cx="8062912" cy="231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39288" y="3716338"/>
            <a:ext cx="8101012" cy="232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07075" y="1174749"/>
            <a:ext cx="8721725" cy="1643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05489" y="3714750"/>
            <a:ext cx="8723312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29725" y="939800"/>
            <a:ext cx="8972549" cy="48514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8F8F8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2110" y="831274"/>
            <a:ext cx="82018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PRESENTATION  OUTLINE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THESIS GOALS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 STRUCTURAL DEPTH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ADDITIONAL FLOOR</a:t>
            </a:r>
          </a:p>
          <a:p>
            <a:pPr lvl="3"/>
            <a:r>
              <a:rPr lang="en-US" dirty="0" smtClean="0">
                <a:solidFill>
                  <a:srgbClr val="00B0F0"/>
                </a:solidFill>
                <a:latin typeface="Comic Sans MS" pitchFamily="66" charset="0"/>
              </a:rPr>
              <a:t>RELOCATION TO UTAH</a:t>
            </a:r>
            <a:endParaRPr lang="en-US" dirty="0">
              <a:solidFill>
                <a:srgbClr val="00B0F0"/>
              </a:solidFill>
              <a:latin typeface="Comic Sans MS" pitchFamily="66" charset="0"/>
            </a:endParaRPr>
          </a:p>
          <a:p>
            <a:pPr marL="484188" lvl="3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ARCHITECTURAL BREADTH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COLUMN GRID ADJUSTMENT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CHANGES TO FLOOR PLAN 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5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CONSTRUCTION MANAGEMENT BREADTH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SCHEDULE IMPACT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COST ANALYSIS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SUMMARY  RECOMMENDATIONS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THANKS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QUESTIONS</a:t>
            </a:r>
            <a:endParaRPr lang="en-US" sz="24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27811" y="800101"/>
            <a:ext cx="4483184" cy="4110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41035" y="5008240"/>
            <a:ext cx="5619190" cy="110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715500" y="114300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DRILLED CAISSON WV CAPACITY AND UT LOADS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869025" y="123825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CHANGES MADE TO FOUNDATIONS (5 STORY UT BLDG.)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17375" y="5372100"/>
            <a:ext cx="288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29% INCREASE</a:t>
            </a:r>
            <a:endParaRPr lang="en-US" sz="24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pic>
        <p:nvPicPr>
          <p:cNvPr id="11320" name="Picture 5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53549" y="1028700"/>
            <a:ext cx="8763001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2110" y="831274"/>
            <a:ext cx="82018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PRESENTATION  OUTLINE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THESIS GOALS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STRUCTURAL DEPTH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ADDITIONAL FLOOR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RELOCATION TO UTAH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3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  ARCHITECTURAL BREADTH</a:t>
            </a:r>
          </a:p>
          <a:p>
            <a:pPr marL="1398588" lvl="5"/>
            <a:r>
              <a:rPr lang="en-US" dirty="0" smtClean="0">
                <a:solidFill>
                  <a:srgbClr val="00B0F0"/>
                </a:solidFill>
                <a:latin typeface="Comic Sans MS" pitchFamily="66" charset="0"/>
              </a:rPr>
              <a:t>COLUMN GRID ADJUSTMENT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CHANGES TO FLOOR PLAN 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5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CONSTRUCTION MANAGEMENT BREADTH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SCHEDULE IMPACT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COST ANALYSIS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SUMMARY  RECOMMENDATIONS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THANKS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QUESTIONS</a:t>
            </a:r>
            <a:endParaRPr lang="en-US" sz="24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12500" t="13455" r="12500" b="9444"/>
          <a:stretch>
            <a:fillRect/>
          </a:stretch>
        </p:blipFill>
        <p:spPr bwMode="auto">
          <a:xfrm>
            <a:off x="9515475" y="771066"/>
            <a:ext cx="8343899" cy="5336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2727092" y="3747789"/>
            <a:ext cx="988908" cy="145337"/>
          </a:xfrm>
          <a:prstGeom prst="rect">
            <a:avLst/>
          </a:prstGeom>
          <a:solidFill>
            <a:srgbClr val="00CCFF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1929597" y="2008909"/>
            <a:ext cx="137712" cy="1099836"/>
          </a:xfrm>
          <a:prstGeom prst="rect">
            <a:avLst/>
          </a:prstGeom>
          <a:solidFill>
            <a:srgbClr val="00CCFF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5200152" y="2119743"/>
            <a:ext cx="192264" cy="963022"/>
          </a:xfrm>
          <a:prstGeom prst="rect">
            <a:avLst/>
          </a:prstGeom>
          <a:solidFill>
            <a:srgbClr val="00CCFF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5193221" y="1274599"/>
            <a:ext cx="1016609" cy="166386"/>
          </a:xfrm>
          <a:prstGeom prst="rect">
            <a:avLst/>
          </a:prstGeom>
          <a:solidFill>
            <a:srgbClr val="00CCFF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/>
          <a:srcRect l="13889" t="14722" r="12500" b="7222"/>
          <a:stretch>
            <a:fillRect/>
          </a:stretch>
        </p:blipFill>
        <p:spPr bwMode="auto">
          <a:xfrm>
            <a:off x="18883734" y="750355"/>
            <a:ext cx="8007940" cy="530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19444855" y="3117273"/>
            <a:ext cx="962890" cy="133061"/>
          </a:xfrm>
          <a:prstGeom prst="rect">
            <a:avLst/>
          </a:prstGeom>
          <a:solidFill>
            <a:srgbClr val="FF00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24334642" y="2259732"/>
            <a:ext cx="104775" cy="635867"/>
          </a:xfrm>
          <a:prstGeom prst="rect">
            <a:avLst/>
          </a:prstGeom>
          <a:solidFill>
            <a:srgbClr val="00CCFF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11"/>
          <p:cNvSpPr>
            <a:spLocks noChangeArrowheads="1"/>
          </p:cNvSpPr>
          <p:nvPr/>
        </p:nvSpPr>
        <p:spPr bwMode="auto">
          <a:xfrm>
            <a:off x="21890182" y="3924881"/>
            <a:ext cx="900544" cy="106792"/>
          </a:xfrm>
          <a:prstGeom prst="rect">
            <a:avLst/>
          </a:prstGeom>
          <a:solidFill>
            <a:srgbClr val="00CCFF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Rectangle 12"/>
          <p:cNvSpPr>
            <a:spLocks noChangeArrowheads="1"/>
          </p:cNvSpPr>
          <p:nvPr/>
        </p:nvSpPr>
        <p:spPr bwMode="auto">
          <a:xfrm>
            <a:off x="24321654" y="1512454"/>
            <a:ext cx="921327" cy="108528"/>
          </a:xfrm>
          <a:prstGeom prst="rect">
            <a:avLst/>
          </a:prstGeom>
          <a:solidFill>
            <a:srgbClr val="00CCFF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21072762" y="2299855"/>
            <a:ext cx="138546" cy="950479"/>
          </a:xfrm>
          <a:prstGeom prst="rect">
            <a:avLst/>
          </a:prstGeom>
          <a:solidFill>
            <a:srgbClr val="00CCFF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22714525" y="3915355"/>
            <a:ext cx="103909" cy="725921"/>
          </a:xfrm>
          <a:prstGeom prst="rect">
            <a:avLst/>
          </a:prstGeom>
          <a:solidFill>
            <a:srgbClr val="FF00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Oval 15"/>
          <p:cNvSpPr>
            <a:spLocks noChangeArrowheads="1"/>
          </p:cNvSpPr>
          <p:nvPr/>
        </p:nvSpPr>
        <p:spPr bwMode="auto">
          <a:xfrm>
            <a:off x="20264004" y="4583256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Oval 16"/>
          <p:cNvSpPr>
            <a:spLocks noChangeArrowheads="1"/>
          </p:cNvSpPr>
          <p:nvPr/>
        </p:nvSpPr>
        <p:spPr bwMode="auto">
          <a:xfrm>
            <a:off x="19479491" y="4606636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Oval 17"/>
          <p:cNvSpPr>
            <a:spLocks noChangeArrowheads="1"/>
          </p:cNvSpPr>
          <p:nvPr/>
        </p:nvSpPr>
        <p:spPr bwMode="auto">
          <a:xfrm>
            <a:off x="21089216" y="4597111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Oval 18"/>
          <p:cNvSpPr>
            <a:spLocks noChangeArrowheads="1"/>
          </p:cNvSpPr>
          <p:nvPr/>
        </p:nvSpPr>
        <p:spPr bwMode="auto">
          <a:xfrm>
            <a:off x="21855546" y="4565073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Oval 19"/>
          <p:cNvSpPr>
            <a:spLocks noChangeArrowheads="1"/>
          </p:cNvSpPr>
          <p:nvPr/>
        </p:nvSpPr>
        <p:spPr bwMode="auto">
          <a:xfrm>
            <a:off x="22672098" y="4592782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Oval 20"/>
          <p:cNvSpPr>
            <a:spLocks noChangeArrowheads="1"/>
          </p:cNvSpPr>
          <p:nvPr/>
        </p:nvSpPr>
        <p:spPr bwMode="auto">
          <a:xfrm>
            <a:off x="23525884" y="4578927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Oval 21"/>
          <p:cNvSpPr>
            <a:spLocks noChangeArrowheads="1"/>
          </p:cNvSpPr>
          <p:nvPr/>
        </p:nvSpPr>
        <p:spPr bwMode="auto">
          <a:xfrm>
            <a:off x="23507700" y="2892136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Oval 22"/>
          <p:cNvSpPr>
            <a:spLocks noChangeArrowheads="1"/>
          </p:cNvSpPr>
          <p:nvPr/>
        </p:nvSpPr>
        <p:spPr bwMode="auto">
          <a:xfrm>
            <a:off x="24231599" y="2850573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Oval 23"/>
          <p:cNvSpPr>
            <a:spLocks noChangeArrowheads="1"/>
          </p:cNvSpPr>
          <p:nvPr/>
        </p:nvSpPr>
        <p:spPr bwMode="auto">
          <a:xfrm>
            <a:off x="25113095" y="2850573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Oval 24"/>
          <p:cNvSpPr>
            <a:spLocks noChangeArrowheads="1"/>
          </p:cNvSpPr>
          <p:nvPr/>
        </p:nvSpPr>
        <p:spPr bwMode="auto">
          <a:xfrm>
            <a:off x="25939173" y="2854902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0458450" y="11430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ORIGINAL FIRST FLOOR PLAN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9726275" y="123825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NEW FIRST FLOOR PLAN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2110" y="831274"/>
            <a:ext cx="82018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PRESENTATION  OUTLINE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THESIS GOALS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STRUCTURAL DEPTH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ADDITIONAL FLOOR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RELOCATION TO UTAH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3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  ARCHITECTURAL BREADTH</a:t>
            </a:r>
          </a:p>
          <a:p>
            <a:pPr marL="1398588" lvl="5"/>
            <a:r>
              <a:rPr lang="en-US" dirty="0" smtClean="0">
                <a:solidFill>
                  <a:srgbClr val="00B0F0"/>
                </a:solidFill>
                <a:latin typeface="Comic Sans MS" pitchFamily="66" charset="0"/>
              </a:rPr>
              <a:t>COLUMN GRID ADJUSTMENT</a:t>
            </a:r>
          </a:p>
          <a:p>
            <a:pPr marL="1398588" lvl="5"/>
            <a:r>
              <a:rPr lang="en-US" dirty="0" smtClean="0">
                <a:solidFill>
                  <a:srgbClr val="00B0F0"/>
                </a:solidFill>
                <a:latin typeface="Comic Sans MS" pitchFamily="66" charset="0"/>
              </a:rPr>
              <a:t>CHANGES TO FLOOR PLAN </a:t>
            </a:r>
            <a:endParaRPr lang="en-US" dirty="0">
              <a:solidFill>
                <a:srgbClr val="00B0F0"/>
              </a:solidFill>
              <a:latin typeface="Comic Sans MS" pitchFamily="66" charset="0"/>
            </a:endParaRPr>
          </a:p>
          <a:p>
            <a:pPr marL="484188" lvl="5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CONSTRUCTION MANAGEMENT BREADTH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SCHEDULE IMPACT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COST ANALYSIS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SUMMARY  RECOMMENDATIONS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THANKS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QUESTIONS</a:t>
            </a:r>
            <a:endParaRPr lang="en-US" sz="24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1111" t="13333" r="11111" b="6667"/>
          <a:stretch>
            <a:fillRect/>
          </a:stretch>
        </p:blipFill>
        <p:spPr bwMode="auto">
          <a:xfrm>
            <a:off x="9601200" y="800099"/>
            <a:ext cx="8162925" cy="5247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11263" t="14722" r="13889" b="7222"/>
          <a:stretch>
            <a:fillRect/>
          </a:stretch>
        </p:blipFill>
        <p:spPr bwMode="auto">
          <a:xfrm>
            <a:off x="18830925" y="788913"/>
            <a:ext cx="8115299" cy="52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Oval 8"/>
          <p:cNvSpPr>
            <a:spLocks noChangeArrowheads="1"/>
          </p:cNvSpPr>
          <p:nvPr/>
        </p:nvSpPr>
        <p:spPr bwMode="auto">
          <a:xfrm>
            <a:off x="19370853" y="4528259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Oval 9"/>
          <p:cNvSpPr>
            <a:spLocks noChangeArrowheads="1"/>
          </p:cNvSpPr>
          <p:nvPr/>
        </p:nvSpPr>
        <p:spPr bwMode="auto">
          <a:xfrm>
            <a:off x="20193417" y="4528259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Oval 10"/>
          <p:cNvSpPr>
            <a:spLocks noChangeArrowheads="1"/>
          </p:cNvSpPr>
          <p:nvPr/>
        </p:nvSpPr>
        <p:spPr bwMode="auto">
          <a:xfrm>
            <a:off x="21008254" y="4580017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Oval 11"/>
          <p:cNvSpPr>
            <a:spLocks noChangeArrowheads="1"/>
          </p:cNvSpPr>
          <p:nvPr/>
        </p:nvSpPr>
        <p:spPr bwMode="auto">
          <a:xfrm>
            <a:off x="21865324" y="4545512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Oval 12"/>
          <p:cNvSpPr>
            <a:spLocks noChangeArrowheads="1"/>
          </p:cNvSpPr>
          <p:nvPr/>
        </p:nvSpPr>
        <p:spPr bwMode="auto">
          <a:xfrm>
            <a:off x="22656978" y="4545511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Oval 13"/>
          <p:cNvSpPr>
            <a:spLocks noChangeArrowheads="1"/>
          </p:cNvSpPr>
          <p:nvPr/>
        </p:nvSpPr>
        <p:spPr bwMode="auto">
          <a:xfrm>
            <a:off x="23521776" y="4528259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Oval 14"/>
          <p:cNvSpPr>
            <a:spLocks noChangeArrowheads="1"/>
          </p:cNvSpPr>
          <p:nvPr/>
        </p:nvSpPr>
        <p:spPr bwMode="auto">
          <a:xfrm>
            <a:off x="25983001" y="2753373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Oval 15"/>
          <p:cNvSpPr>
            <a:spLocks noChangeArrowheads="1"/>
          </p:cNvSpPr>
          <p:nvPr/>
        </p:nvSpPr>
        <p:spPr bwMode="auto">
          <a:xfrm>
            <a:off x="23510274" y="2770627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Oval 16"/>
          <p:cNvSpPr>
            <a:spLocks noChangeArrowheads="1"/>
          </p:cNvSpPr>
          <p:nvPr/>
        </p:nvSpPr>
        <p:spPr bwMode="auto">
          <a:xfrm>
            <a:off x="24298333" y="2736121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Oval 17"/>
          <p:cNvSpPr>
            <a:spLocks noChangeArrowheads="1"/>
          </p:cNvSpPr>
          <p:nvPr/>
        </p:nvSpPr>
        <p:spPr bwMode="auto">
          <a:xfrm>
            <a:off x="25139948" y="2787880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18"/>
          <p:cNvSpPr>
            <a:spLocks noChangeArrowheads="1"/>
          </p:cNvSpPr>
          <p:nvPr/>
        </p:nvSpPr>
        <p:spPr bwMode="auto">
          <a:xfrm>
            <a:off x="19366718" y="3031517"/>
            <a:ext cx="957115" cy="108498"/>
          </a:xfrm>
          <a:prstGeom prst="rect">
            <a:avLst/>
          </a:prstGeom>
          <a:solidFill>
            <a:srgbClr val="FF00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Rectangle 19"/>
          <p:cNvSpPr>
            <a:spLocks noChangeArrowheads="1"/>
          </p:cNvSpPr>
          <p:nvPr/>
        </p:nvSpPr>
        <p:spPr bwMode="auto">
          <a:xfrm>
            <a:off x="21893361" y="3941603"/>
            <a:ext cx="897628" cy="854684"/>
          </a:xfrm>
          <a:prstGeom prst="rect">
            <a:avLst/>
          </a:prstGeom>
          <a:solidFill>
            <a:srgbClr val="FF00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20"/>
          <p:cNvSpPr>
            <a:spLocks noChangeArrowheads="1"/>
          </p:cNvSpPr>
          <p:nvPr/>
        </p:nvSpPr>
        <p:spPr bwMode="auto">
          <a:xfrm>
            <a:off x="19366720" y="3111309"/>
            <a:ext cx="646564" cy="252991"/>
          </a:xfrm>
          <a:prstGeom prst="rect">
            <a:avLst/>
          </a:prstGeom>
          <a:solidFill>
            <a:srgbClr val="FF00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ectangle 21"/>
          <p:cNvSpPr>
            <a:spLocks noChangeArrowheads="1"/>
          </p:cNvSpPr>
          <p:nvPr/>
        </p:nvSpPr>
        <p:spPr bwMode="auto">
          <a:xfrm>
            <a:off x="21805298" y="3838623"/>
            <a:ext cx="968437" cy="129527"/>
          </a:xfrm>
          <a:prstGeom prst="rect">
            <a:avLst/>
          </a:prstGeom>
          <a:solidFill>
            <a:srgbClr val="00CCFF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Rectangle 22"/>
          <p:cNvSpPr>
            <a:spLocks noChangeArrowheads="1"/>
          </p:cNvSpPr>
          <p:nvPr/>
        </p:nvSpPr>
        <p:spPr bwMode="auto">
          <a:xfrm>
            <a:off x="21004121" y="2882710"/>
            <a:ext cx="165102" cy="240051"/>
          </a:xfrm>
          <a:prstGeom prst="rect">
            <a:avLst/>
          </a:prstGeom>
          <a:solidFill>
            <a:srgbClr val="FF00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Rectangle 23"/>
          <p:cNvSpPr>
            <a:spLocks noChangeArrowheads="1"/>
          </p:cNvSpPr>
          <p:nvPr/>
        </p:nvSpPr>
        <p:spPr bwMode="auto">
          <a:xfrm>
            <a:off x="21004120" y="2183970"/>
            <a:ext cx="165104" cy="714506"/>
          </a:xfrm>
          <a:prstGeom prst="rect">
            <a:avLst/>
          </a:prstGeom>
          <a:solidFill>
            <a:srgbClr val="00CCFF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Rectangle 24"/>
          <p:cNvSpPr>
            <a:spLocks noChangeArrowheads="1"/>
          </p:cNvSpPr>
          <p:nvPr/>
        </p:nvSpPr>
        <p:spPr bwMode="auto">
          <a:xfrm>
            <a:off x="24324754" y="2173856"/>
            <a:ext cx="122509" cy="708854"/>
          </a:xfrm>
          <a:prstGeom prst="rect">
            <a:avLst/>
          </a:prstGeom>
          <a:solidFill>
            <a:srgbClr val="00CCFF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Rectangle 25"/>
          <p:cNvSpPr>
            <a:spLocks noChangeArrowheads="1"/>
          </p:cNvSpPr>
          <p:nvPr/>
        </p:nvSpPr>
        <p:spPr bwMode="auto">
          <a:xfrm>
            <a:off x="24318820" y="1386387"/>
            <a:ext cx="991081" cy="131862"/>
          </a:xfrm>
          <a:prstGeom prst="rect">
            <a:avLst/>
          </a:prstGeom>
          <a:solidFill>
            <a:srgbClr val="00CCFF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Rectangle 26"/>
          <p:cNvSpPr>
            <a:spLocks noChangeArrowheads="1"/>
          </p:cNvSpPr>
          <p:nvPr/>
        </p:nvSpPr>
        <p:spPr bwMode="auto">
          <a:xfrm>
            <a:off x="22775411" y="3829100"/>
            <a:ext cx="228600" cy="114300"/>
          </a:xfrm>
          <a:prstGeom prst="rect">
            <a:avLst/>
          </a:prstGeom>
          <a:solidFill>
            <a:srgbClr val="FF00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10458450" y="142875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ORIGINAL SECOND FLOOR PLAN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9658541" y="15240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NEW SECOND FLOOR PLAN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53" name="Rectangle 4"/>
          <p:cNvSpPr>
            <a:spLocks noChangeArrowheads="1"/>
          </p:cNvSpPr>
          <p:nvPr/>
        </p:nvSpPr>
        <p:spPr bwMode="auto">
          <a:xfrm>
            <a:off x="12606321" y="3885813"/>
            <a:ext cx="988908" cy="145337"/>
          </a:xfrm>
          <a:prstGeom prst="rect">
            <a:avLst/>
          </a:prstGeom>
          <a:solidFill>
            <a:srgbClr val="00CCFF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11808826" y="2146933"/>
            <a:ext cx="137712" cy="1099836"/>
          </a:xfrm>
          <a:prstGeom prst="rect">
            <a:avLst/>
          </a:prstGeom>
          <a:solidFill>
            <a:srgbClr val="00CCFF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Rectangle 6"/>
          <p:cNvSpPr>
            <a:spLocks noChangeArrowheads="1"/>
          </p:cNvSpPr>
          <p:nvPr/>
        </p:nvSpPr>
        <p:spPr bwMode="auto">
          <a:xfrm>
            <a:off x="15079381" y="2257767"/>
            <a:ext cx="192264" cy="963022"/>
          </a:xfrm>
          <a:prstGeom prst="rect">
            <a:avLst/>
          </a:prstGeom>
          <a:solidFill>
            <a:srgbClr val="00CCFF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15072450" y="1412623"/>
            <a:ext cx="1016609" cy="166386"/>
          </a:xfrm>
          <a:prstGeom prst="rect">
            <a:avLst/>
          </a:prstGeom>
          <a:solidFill>
            <a:srgbClr val="00CCFF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 rot="5400000" flipH="1" flipV="1">
            <a:off x="12887325" y="3171825"/>
            <a:ext cx="1371600" cy="971550"/>
          </a:xfrm>
          <a:prstGeom prst="line">
            <a:avLst/>
          </a:pr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13030201" y="2771775"/>
            <a:ext cx="4772027" cy="1600201"/>
          </a:xfrm>
          <a:prstGeom prst="line">
            <a:avLst/>
          </a:pr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10800000">
            <a:off x="13087354" y="4371979"/>
            <a:ext cx="4457697" cy="1600197"/>
          </a:xfrm>
          <a:prstGeom prst="line">
            <a:avLst/>
          </a:pr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16200000" flipH="1">
            <a:off x="12730163" y="4757737"/>
            <a:ext cx="1685925" cy="971550"/>
          </a:xfrm>
          <a:prstGeom prst="line">
            <a:avLst/>
          </a:pr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/>
          <a:srcRect l="26328" t="10250" r="21875" b="14000"/>
          <a:stretch>
            <a:fillRect/>
          </a:stretch>
        </p:blipFill>
        <p:spPr bwMode="auto">
          <a:xfrm>
            <a:off x="14022121" y="2686050"/>
            <a:ext cx="375153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4" name="Straight Connector 73"/>
          <p:cNvCxnSpPr/>
          <p:nvPr/>
        </p:nvCxnSpPr>
        <p:spPr>
          <a:xfrm rot="5400000" flipH="1" flipV="1">
            <a:off x="22188490" y="3186114"/>
            <a:ext cx="1285874" cy="1028698"/>
          </a:xfrm>
          <a:prstGeom prst="line">
            <a:avLst/>
          </a:pr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22374225" y="2924176"/>
            <a:ext cx="4581528" cy="1390649"/>
          </a:xfrm>
          <a:prstGeom prst="line">
            <a:avLst/>
          </a:pr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16200000" flipH="1">
            <a:off x="21931315" y="4729165"/>
            <a:ext cx="1657350" cy="942976"/>
          </a:xfrm>
          <a:prstGeom prst="line">
            <a:avLst/>
          </a:pr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rot="10800000">
            <a:off x="22259925" y="4371976"/>
            <a:ext cx="4457702" cy="1571629"/>
          </a:xfrm>
          <a:prstGeom prst="line">
            <a:avLst/>
          </a:pr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 l="30547" t="15750" r="23281" b="17125"/>
          <a:stretch>
            <a:fillRect/>
          </a:stretch>
        </p:blipFill>
        <p:spPr bwMode="auto">
          <a:xfrm>
            <a:off x="23202900" y="2657475"/>
            <a:ext cx="3742367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248393"/>
            <a:ext cx="27432000" cy="2382"/>
          </a:xfrm>
          <a:prstGeom prst="line">
            <a:avLst/>
          </a:prstGeom>
          <a:ln w="101600" cmpd="sng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609600"/>
            <a:ext cx="27432000" cy="2382"/>
          </a:xfrm>
          <a:prstGeom prst="line">
            <a:avLst/>
          </a:prstGeom>
          <a:ln w="101600" cmpd="sng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670473" y="775856"/>
            <a:ext cx="82018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PRESENTATION  OUTLINE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THESIS GOALS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STRUCTURAL DEPTH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ADDITIONAL FLOOR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RELOCATION TO UTAH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3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ARCHITECTURAL BREADTH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COLUMN GRID ADJUSTMENT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CHANGES TO FLOOR PLAN 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5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CONSTRUCTION MANAGEMENT BREADTH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SCHEDULE IMPACT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COST ANALYSIS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SUMMARY  RECOMMENDATIONS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THANKS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QUESTIONS</a:t>
            </a:r>
            <a:endParaRPr lang="en-US" sz="2400" dirty="0">
              <a:solidFill>
                <a:srgbClr val="F8F8F8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2110" y="831274"/>
            <a:ext cx="82018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PRESENTATION  OUTLINE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THESIS GOALS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STRUCTURAL DEPTH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ADDITIONAL FLOOR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RELOCATION TO UTAH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3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  ARCHITECTURAL BREADTH</a:t>
            </a:r>
          </a:p>
          <a:p>
            <a:pPr marL="1398588" lvl="5"/>
            <a:r>
              <a:rPr lang="en-US" dirty="0" smtClean="0">
                <a:solidFill>
                  <a:srgbClr val="00B0F0"/>
                </a:solidFill>
                <a:latin typeface="Comic Sans MS" pitchFamily="66" charset="0"/>
              </a:rPr>
              <a:t>COLUMN GRID ADJUSTMENT</a:t>
            </a:r>
          </a:p>
          <a:p>
            <a:pPr marL="1398588" lvl="5"/>
            <a:r>
              <a:rPr lang="en-US" dirty="0" smtClean="0">
                <a:solidFill>
                  <a:srgbClr val="00B0F0"/>
                </a:solidFill>
                <a:latin typeface="Comic Sans MS" pitchFamily="66" charset="0"/>
              </a:rPr>
              <a:t>CHANGES TO FLOOR PLAN </a:t>
            </a:r>
            <a:endParaRPr lang="en-US" dirty="0">
              <a:solidFill>
                <a:srgbClr val="00B0F0"/>
              </a:solidFill>
              <a:latin typeface="Comic Sans MS" pitchFamily="66" charset="0"/>
            </a:endParaRPr>
          </a:p>
          <a:p>
            <a:pPr marL="484188" lvl="5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CONSTRUCTION MANAGEMENT BREADTH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SCHEDULE IMPACT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COST ANALYSIS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SUMMARY  RECOMMENDATIONS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THANKS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QUESTIONS</a:t>
            </a:r>
            <a:endParaRPr lang="en-US" sz="24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1099" t="12000" r="8325" b="6120"/>
          <a:stretch>
            <a:fillRect/>
          </a:stretch>
        </p:blipFill>
        <p:spPr bwMode="auto">
          <a:xfrm>
            <a:off x="9601200" y="800100"/>
            <a:ext cx="8257589" cy="522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13194" t="13333" r="9723" b="6667"/>
          <a:stretch>
            <a:fillRect/>
          </a:stretch>
        </p:blipFill>
        <p:spPr bwMode="auto">
          <a:xfrm>
            <a:off x="18788331" y="762478"/>
            <a:ext cx="8126085" cy="527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50"/>
          <p:cNvSpPr txBox="1"/>
          <p:nvPr/>
        </p:nvSpPr>
        <p:spPr>
          <a:xfrm>
            <a:off x="10458450" y="11430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ORIGINAL REMAINING 3 FLOOR PLANS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9726275" y="123825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NEW REMAINING 3 FLOOR PLANS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12623574" y="3885813"/>
            <a:ext cx="988908" cy="145337"/>
          </a:xfrm>
          <a:prstGeom prst="rect">
            <a:avLst/>
          </a:prstGeom>
          <a:solidFill>
            <a:srgbClr val="00CCFF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11826079" y="2146933"/>
            <a:ext cx="137712" cy="1099836"/>
          </a:xfrm>
          <a:prstGeom prst="rect">
            <a:avLst/>
          </a:prstGeom>
          <a:solidFill>
            <a:srgbClr val="00CCFF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15131140" y="2240514"/>
            <a:ext cx="192264" cy="963022"/>
          </a:xfrm>
          <a:prstGeom prst="rect">
            <a:avLst/>
          </a:prstGeom>
          <a:solidFill>
            <a:srgbClr val="00CCFF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15124209" y="1343611"/>
            <a:ext cx="1016609" cy="166386"/>
          </a:xfrm>
          <a:prstGeom prst="rect">
            <a:avLst/>
          </a:prstGeom>
          <a:solidFill>
            <a:srgbClr val="00CCFF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Oval 8"/>
          <p:cNvSpPr>
            <a:spLocks noChangeArrowheads="1"/>
          </p:cNvSpPr>
          <p:nvPr/>
        </p:nvSpPr>
        <p:spPr bwMode="auto">
          <a:xfrm>
            <a:off x="19388106" y="4493753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Oval 9"/>
          <p:cNvSpPr>
            <a:spLocks noChangeArrowheads="1"/>
          </p:cNvSpPr>
          <p:nvPr/>
        </p:nvSpPr>
        <p:spPr bwMode="auto">
          <a:xfrm>
            <a:off x="20227923" y="4493753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Oval 10"/>
          <p:cNvSpPr>
            <a:spLocks noChangeArrowheads="1"/>
          </p:cNvSpPr>
          <p:nvPr/>
        </p:nvSpPr>
        <p:spPr bwMode="auto">
          <a:xfrm>
            <a:off x="21060013" y="4511005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Oval 13"/>
          <p:cNvSpPr>
            <a:spLocks noChangeArrowheads="1"/>
          </p:cNvSpPr>
          <p:nvPr/>
        </p:nvSpPr>
        <p:spPr bwMode="auto">
          <a:xfrm>
            <a:off x="23539029" y="4459247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Oval 14"/>
          <p:cNvSpPr>
            <a:spLocks noChangeArrowheads="1"/>
          </p:cNvSpPr>
          <p:nvPr/>
        </p:nvSpPr>
        <p:spPr bwMode="auto">
          <a:xfrm>
            <a:off x="26034760" y="2667108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Oval 15"/>
          <p:cNvSpPr>
            <a:spLocks noChangeArrowheads="1"/>
          </p:cNvSpPr>
          <p:nvPr/>
        </p:nvSpPr>
        <p:spPr bwMode="auto">
          <a:xfrm>
            <a:off x="23544780" y="2701615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Oval 17"/>
          <p:cNvSpPr>
            <a:spLocks noChangeArrowheads="1"/>
          </p:cNvSpPr>
          <p:nvPr/>
        </p:nvSpPr>
        <p:spPr bwMode="auto">
          <a:xfrm>
            <a:off x="25191707" y="2684362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Rectangle 18"/>
          <p:cNvSpPr>
            <a:spLocks noChangeArrowheads="1"/>
          </p:cNvSpPr>
          <p:nvPr/>
        </p:nvSpPr>
        <p:spPr bwMode="auto">
          <a:xfrm>
            <a:off x="19366718" y="2962505"/>
            <a:ext cx="957115" cy="108498"/>
          </a:xfrm>
          <a:prstGeom prst="rect">
            <a:avLst/>
          </a:prstGeom>
          <a:solidFill>
            <a:srgbClr val="FF00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Rectangle 19"/>
          <p:cNvSpPr>
            <a:spLocks noChangeArrowheads="1"/>
          </p:cNvSpPr>
          <p:nvPr/>
        </p:nvSpPr>
        <p:spPr bwMode="auto">
          <a:xfrm>
            <a:off x="21945120" y="3872591"/>
            <a:ext cx="897628" cy="854684"/>
          </a:xfrm>
          <a:prstGeom prst="rect">
            <a:avLst/>
          </a:prstGeom>
          <a:solidFill>
            <a:srgbClr val="FF00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ctangle 20"/>
          <p:cNvSpPr>
            <a:spLocks noChangeArrowheads="1"/>
          </p:cNvSpPr>
          <p:nvPr/>
        </p:nvSpPr>
        <p:spPr bwMode="auto">
          <a:xfrm>
            <a:off x="19401226" y="3042297"/>
            <a:ext cx="646564" cy="252991"/>
          </a:xfrm>
          <a:prstGeom prst="rect">
            <a:avLst/>
          </a:prstGeom>
          <a:solidFill>
            <a:srgbClr val="FF00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Rectangle 21"/>
          <p:cNvSpPr>
            <a:spLocks noChangeArrowheads="1"/>
          </p:cNvSpPr>
          <p:nvPr/>
        </p:nvSpPr>
        <p:spPr bwMode="auto">
          <a:xfrm>
            <a:off x="21874310" y="3786864"/>
            <a:ext cx="968437" cy="129527"/>
          </a:xfrm>
          <a:prstGeom prst="rect">
            <a:avLst/>
          </a:prstGeom>
          <a:solidFill>
            <a:srgbClr val="00CCFF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Rectangle 22"/>
          <p:cNvSpPr>
            <a:spLocks noChangeArrowheads="1"/>
          </p:cNvSpPr>
          <p:nvPr/>
        </p:nvSpPr>
        <p:spPr bwMode="auto">
          <a:xfrm>
            <a:off x="21038627" y="2882710"/>
            <a:ext cx="165102" cy="240051"/>
          </a:xfrm>
          <a:prstGeom prst="rect">
            <a:avLst/>
          </a:prstGeom>
          <a:solidFill>
            <a:srgbClr val="FF00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Rectangle 23"/>
          <p:cNvSpPr>
            <a:spLocks noChangeArrowheads="1"/>
          </p:cNvSpPr>
          <p:nvPr/>
        </p:nvSpPr>
        <p:spPr bwMode="auto">
          <a:xfrm>
            <a:off x="21038626" y="2183970"/>
            <a:ext cx="165104" cy="714506"/>
          </a:xfrm>
          <a:prstGeom prst="rect">
            <a:avLst/>
          </a:prstGeom>
          <a:solidFill>
            <a:srgbClr val="00CCFF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Rectangle 24"/>
          <p:cNvSpPr>
            <a:spLocks noChangeArrowheads="1"/>
          </p:cNvSpPr>
          <p:nvPr/>
        </p:nvSpPr>
        <p:spPr bwMode="auto">
          <a:xfrm>
            <a:off x="24376513" y="2104844"/>
            <a:ext cx="122509" cy="708854"/>
          </a:xfrm>
          <a:prstGeom prst="rect">
            <a:avLst/>
          </a:prstGeom>
          <a:solidFill>
            <a:srgbClr val="00CCFF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Rectangle 25"/>
          <p:cNvSpPr>
            <a:spLocks noChangeArrowheads="1"/>
          </p:cNvSpPr>
          <p:nvPr/>
        </p:nvSpPr>
        <p:spPr bwMode="auto">
          <a:xfrm>
            <a:off x="24353326" y="1282869"/>
            <a:ext cx="991081" cy="131862"/>
          </a:xfrm>
          <a:prstGeom prst="rect">
            <a:avLst/>
          </a:prstGeom>
          <a:solidFill>
            <a:srgbClr val="00CCFF">
              <a:alpha val="2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Oval 17"/>
          <p:cNvSpPr>
            <a:spLocks noChangeArrowheads="1"/>
          </p:cNvSpPr>
          <p:nvPr/>
        </p:nvSpPr>
        <p:spPr bwMode="auto">
          <a:xfrm>
            <a:off x="24395192" y="2715991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Oval 13"/>
          <p:cNvSpPr>
            <a:spLocks noChangeArrowheads="1"/>
          </p:cNvSpPr>
          <p:nvPr/>
        </p:nvSpPr>
        <p:spPr bwMode="auto">
          <a:xfrm>
            <a:off x="22742514" y="4473623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Oval 10"/>
          <p:cNvSpPr>
            <a:spLocks noChangeArrowheads="1"/>
          </p:cNvSpPr>
          <p:nvPr/>
        </p:nvSpPr>
        <p:spPr bwMode="auto">
          <a:xfrm>
            <a:off x="21885280" y="4473622"/>
            <a:ext cx="152400" cy="114300"/>
          </a:xfrm>
          <a:prstGeom prst="ellipse">
            <a:avLst/>
          </a:prstGeom>
          <a:solidFill>
            <a:srgbClr val="FF00FF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45527" y="1602174"/>
            <a:ext cx="8757352" cy="309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42110" y="831274"/>
            <a:ext cx="82018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PRESENTATION  OUTLINE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THESIS GOALS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STRUCTURAL DEPTH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ADDITIONAL FLOOR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RELOCATION TO UTAH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3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ARCHITECTURAL BREADTH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COLUMN GRID ADJUSTMENT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CHANGES TO FLOOR PLAN 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5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  CONSTRUCTION MANAGEMENT BREADTH</a:t>
            </a:r>
          </a:p>
          <a:p>
            <a:pPr marL="1398588" lvl="7"/>
            <a:r>
              <a:rPr lang="en-US" dirty="0" smtClean="0">
                <a:solidFill>
                  <a:srgbClr val="00B0F0"/>
                </a:solidFill>
                <a:latin typeface="Comic Sans MS" pitchFamily="66" charset="0"/>
              </a:rPr>
              <a:t>SCHEDULE IMPACT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COST ANALYSIS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SUMMARY  RECOMMENDATIONS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THANKS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QUESTIONS</a:t>
            </a:r>
            <a:endParaRPr lang="en-US" sz="24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8208" t="13811" r="26792" b="24604"/>
          <a:stretch>
            <a:fillRect/>
          </a:stretch>
        </p:blipFill>
        <p:spPr bwMode="auto">
          <a:xfrm>
            <a:off x="19771749" y="741872"/>
            <a:ext cx="6193766" cy="529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044377" y="114300"/>
            <a:ext cx="7277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CRITICAL SCHEDULE IMPACT OF ADDITIONAL FLOOR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26275" y="123825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SCHEDULE FOR ORIGINAL BUILDING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46877" y="5153440"/>
            <a:ext cx="7277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40 ADDITIONAL DAYS 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14374" y="1117298"/>
            <a:ext cx="7277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TOTAL DURATION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66774" y="4053974"/>
            <a:ext cx="7277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RESULTS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2110" y="831274"/>
            <a:ext cx="82018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PRESENTATION  OUTLINE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THESIS GOALS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STRUCTURAL DEPTH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ADDITIONAL FLOOR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RELOCATION TO UTAH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3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ARCHITECTURAL BREADTH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COLUMN GRID ADJUSTMENT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CHANGES TO FLOOR PLAN 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5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  CONSTRUCTION MANAGEMENT BREADTH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SCHEDULE IMPACT</a:t>
            </a:r>
          </a:p>
          <a:p>
            <a:pPr marL="1398588" lvl="7"/>
            <a:r>
              <a:rPr lang="en-US" dirty="0" smtClean="0">
                <a:solidFill>
                  <a:srgbClr val="00B0F0"/>
                </a:solidFill>
                <a:latin typeface="Comic Sans MS" pitchFamily="66" charset="0"/>
              </a:rPr>
              <a:t>COST ANALYSIS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SUMMARY  RECOMMENDATIONS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THANKS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QUESTIONS</a:t>
            </a:r>
            <a:endParaRPr lang="en-US" sz="24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89527" y="959369"/>
            <a:ext cx="7578946" cy="280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67086" y="4092315"/>
            <a:ext cx="4318637" cy="171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674350" y="2448233"/>
            <a:ext cx="6430295" cy="140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044377" y="114300"/>
            <a:ext cx="7277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BUILDING COMPARISON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26275" y="123825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COST ANALYSIS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2110" y="831274"/>
            <a:ext cx="82018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PRESENTATION  OUTLINE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THESIS GOALS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STRUCTURAL DEPTH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ADDITIONAL FLOOR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RELOCATION TO UTAH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3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ARCHITECTURAL BREADTH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COLUMN GRID ADJUSTMENT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CHANGES TO FLOOR PLAN 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5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CONSTRUCTION MANAGEMENT BREADTH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SCHEDULE IMPACT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COST ANALYSIS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 SUMMARY  RECOMMENDATIONS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THANKS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QUESTIONS</a:t>
            </a:r>
            <a:endParaRPr lang="en-US" sz="24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55384" y="744986"/>
            <a:ext cx="74753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STRUCTURAL</a:t>
            </a:r>
          </a:p>
          <a:p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	DESIGN ADDITIONAL GRAVITY FLOOR</a:t>
            </a:r>
          </a:p>
          <a:p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	REDESIGN LATERAL SYSTEM FOR UTAH</a:t>
            </a:r>
          </a:p>
          <a:p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	INVESTIGATE FOUNDATIONS</a:t>
            </a:r>
          </a:p>
          <a:p>
            <a:endParaRPr lang="en-US" sz="2400" dirty="0" smtClean="0">
              <a:solidFill>
                <a:srgbClr val="F8F8F8"/>
              </a:solidFill>
              <a:latin typeface="Comic Sans MS" pitchFamily="66" charset="0"/>
            </a:endParaRPr>
          </a:p>
          <a:p>
            <a:endParaRPr lang="en-US" sz="2400" dirty="0" smtClean="0">
              <a:solidFill>
                <a:srgbClr val="F8F8F8"/>
              </a:solidFill>
              <a:latin typeface="Comic Sans MS" pitchFamily="66" charset="0"/>
            </a:endParaRPr>
          </a:p>
          <a:p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64909" y="2469011"/>
            <a:ext cx="74182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ARCHITECTURAL</a:t>
            </a:r>
          </a:p>
          <a:p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	REDESIGN COLUMN GRID LAYOUT</a:t>
            </a:r>
          </a:p>
          <a:p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	MINIMIZE CHANGES TO FLOOR PLAN</a:t>
            </a:r>
          </a:p>
          <a:p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	</a:t>
            </a:r>
          </a:p>
          <a:p>
            <a:endParaRPr lang="en-US" sz="2400" dirty="0" smtClean="0">
              <a:solidFill>
                <a:srgbClr val="F8F8F8"/>
              </a:solidFill>
              <a:latin typeface="Comic Sans MS" pitchFamily="66" charset="0"/>
            </a:endParaRPr>
          </a:p>
          <a:p>
            <a:endParaRPr lang="en-US" sz="2400" dirty="0" smtClean="0">
              <a:solidFill>
                <a:srgbClr val="F8F8F8"/>
              </a:solidFill>
              <a:latin typeface="Comic Sans MS" pitchFamily="66" charset="0"/>
            </a:endParaRPr>
          </a:p>
          <a:p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74434" y="3821561"/>
            <a:ext cx="741824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CONSTRUCTION MANAGEMENT</a:t>
            </a:r>
          </a:p>
          <a:p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	DETERMINE SCHEDULE IMPACT</a:t>
            </a:r>
          </a:p>
          <a:p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	COST ANALYSIS</a:t>
            </a:r>
          </a:p>
          <a:p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	</a:t>
            </a:r>
          </a:p>
          <a:p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	RECOMMEND IF SITUATION  </a:t>
            </a:r>
          </a:p>
          <a:p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	WAS PRESENTED</a:t>
            </a:r>
          </a:p>
          <a:p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	</a:t>
            </a:r>
          </a:p>
          <a:p>
            <a:endParaRPr lang="en-US" sz="2400" dirty="0" smtClean="0">
              <a:solidFill>
                <a:srgbClr val="F8F8F8"/>
              </a:solidFill>
              <a:latin typeface="Comic Sans MS" pitchFamily="66" charset="0"/>
            </a:endParaRPr>
          </a:p>
          <a:p>
            <a:endParaRPr lang="en-US" sz="2400" dirty="0" smtClean="0">
              <a:solidFill>
                <a:srgbClr val="F8F8F8"/>
              </a:solidFill>
              <a:latin typeface="Comic Sans MS" pitchFamily="66" charset="0"/>
            </a:endParaRPr>
          </a:p>
          <a:p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	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64784" y="868811"/>
            <a:ext cx="74753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F8F8F8"/>
              </a:solidFill>
              <a:latin typeface="Comic Sans MS" pitchFamily="66" charset="0"/>
            </a:endParaRPr>
          </a:p>
          <a:p>
            <a:pPr lvl="2"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YES</a:t>
            </a:r>
          </a:p>
          <a:p>
            <a:pPr lvl="2"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YES</a:t>
            </a:r>
          </a:p>
          <a:p>
            <a:pPr lvl="2"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YES</a:t>
            </a:r>
          </a:p>
          <a:p>
            <a:pPr>
              <a:buFont typeface="Wingdings" pitchFamily="2" charset="2"/>
              <a:buChar char="ü"/>
            </a:pPr>
            <a:endParaRPr lang="en-US" sz="2400" dirty="0" smtClean="0">
              <a:solidFill>
                <a:srgbClr val="F8F8F8"/>
              </a:solidFill>
              <a:latin typeface="Comic Sans MS" pitchFamily="66" charset="0"/>
            </a:endParaRPr>
          </a:p>
          <a:p>
            <a:endParaRPr lang="en-US" sz="2400" dirty="0" smtClean="0">
              <a:solidFill>
                <a:srgbClr val="F8F8F8"/>
              </a:solidFill>
              <a:latin typeface="Comic Sans MS" pitchFamily="66" charset="0"/>
            </a:endParaRPr>
          </a:p>
          <a:p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74309" y="2592836"/>
            <a:ext cx="74753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F8F8F8"/>
              </a:solidFill>
              <a:latin typeface="Comic Sans MS" pitchFamily="66" charset="0"/>
            </a:endParaRPr>
          </a:p>
          <a:p>
            <a:pPr lvl="2"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YES</a:t>
            </a:r>
          </a:p>
          <a:p>
            <a:pPr lvl="2"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YES</a:t>
            </a:r>
          </a:p>
          <a:p>
            <a:pPr lvl="2"/>
            <a:endParaRPr lang="en-US" sz="2400" dirty="0" smtClean="0">
              <a:solidFill>
                <a:srgbClr val="00B0F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ü"/>
            </a:pPr>
            <a:endParaRPr lang="en-US" sz="2400" dirty="0" smtClean="0">
              <a:solidFill>
                <a:srgbClr val="F8F8F8"/>
              </a:solidFill>
              <a:latin typeface="Comic Sans MS" pitchFamily="66" charset="0"/>
            </a:endParaRPr>
          </a:p>
          <a:p>
            <a:endParaRPr lang="en-US" sz="2400" dirty="0" smtClean="0">
              <a:solidFill>
                <a:srgbClr val="F8F8F8"/>
              </a:solidFill>
              <a:latin typeface="Comic Sans MS" pitchFamily="66" charset="0"/>
            </a:endParaRPr>
          </a:p>
          <a:p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55259" y="3916811"/>
            <a:ext cx="74753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F8F8F8"/>
              </a:solidFill>
              <a:latin typeface="Comic Sans MS" pitchFamily="66" charset="0"/>
            </a:endParaRPr>
          </a:p>
          <a:p>
            <a:pPr lvl="2"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YES</a:t>
            </a:r>
          </a:p>
          <a:p>
            <a:pPr lvl="2"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YES</a:t>
            </a:r>
          </a:p>
          <a:p>
            <a:pPr lvl="2">
              <a:buFont typeface="Wingdings" pitchFamily="2" charset="2"/>
              <a:buChar char="ü"/>
            </a:pPr>
            <a:endParaRPr lang="en-US" sz="2400" dirty="0" smtClean="0">
              <a:solidFill>
                <a:srgbClr val="00B0F0"/>
              </a:solidFill>
              <a:latin typeface="Comic Sans MS" pitchFamily="66" charset="0"/>
            </a:endParaRPr>
          </a:p>
          <a:p>
            <a:pPr lvl="2"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YES</a:t>
            </a:r>
          </a:p>
          <a:p>
            <a:pPr lvl="2"/>
            <a:endParaRPr lang="en-US" sz="2400" dirty="0" smtClean="0">
              <a:solidFill>
                <a:srgbClr val="00B0F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ü"/>
            </a:pPr>
            <a:endParaRPr lang="en-US" sz="2400" dirty="0" smtClean="0">
              <a:solidFill>
                <a:srgbClr val="F8F8F8"/>
              </a:solidFill>
              <a:latin typeface="Comic Sans MS" pitchFamily="66" charset="0"/>
            </a:endParaRPr>
          </a:p>
          <a:p>
            <a:endParaRPr lang="en-US" sz="2400" dirty="0" smtClean="0">
              <a:solidFill>
                <a:srgbClr val="F8F8F8"/>
              </a:solidFill>
              <a:latin typeface="Comic Sans MS" pitchFamily="66" charset="0"/>
            </a:endParaRPr>
          </a:p>
          <a:p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  <p:bldP spid="8" grpId="0" build="p"/>
      <p:bldP spid="9" grpId="0" build="p"/>
      <p:bldP spid="1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2110" y="831274"/>
            <a:ext cx="82018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PRESENTATION  OUTLINE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THESIS GOALS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STRUCTURAL DEPTH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ADDITIONAL FLOOR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RELOCATION TO UTAH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3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ARCHITECTURAL BREADTH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COLUMN GRID ADJUSTMENT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CHANGES TO FLOOR PLAN 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5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CONSTRUCTION MANAGEMENT BREADTH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SCHEDULE IMPACT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COST ANALYSIS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SUMMARY  RECOMMENDATIONS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 THANKS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QUESTIONS</a:t>
            </a:r>
            <a:endParaRPr lang="en-US" sz="24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81285" y="840799"/>
            <a:ext cx="820189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8F8F8"/>
                </a:solidFill>
                <a:latin typeface="Comic Sans MS" pitchFamily="66" charset="0"/>
              </a:rPr>
              <a:t>I WOULD LIKE TO EXTEND A SPECIAL THANKS AND ACKNOWLEDGEMENTS TO THE FOLLOWING FOR INPUT CONCERNING THIS THESIS:</a:t>
            </a:r>
          </a:p>
          <a:p>
            <a:endParaRPr lang="en-US" sz="2400" dirty="0" smtClean="0">
              <a:solidFill>
                <a:srgbClr val="F8F8F8"/>
              </a:solidFill>
              <a:latin typeface="Comic Sans MS" pitchFamily="66" charset="0"/>
            </a:endParaRPr>
          </a:p>
          <a:p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ATLANTIC ENGINEERING SERVICES:</a:t>
            </a:r>
          </a:p>
          <a:p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	ROBERT BERTOCCHI</a:t>
            </a:r>
          </a:p>
          <a:p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	TIMOTHY JONES</a:t>
            </a:r>
          </a:p>
          <a:p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	ANDY VERRENGIA</a:t>
            </a:r>
          </a:p>
          <a:p>
            <a:endParaRPr lang="en-US" dirty="0" smtClean="0">
              <a:solidFill>
                <a:srgbClr val="F8F8F8"/>
              </a:solidFill>
              <a:latin typeface="Comic Sans MS" pitchFamily="66" charset="0"/>
            </a:endParaRPr>
          </a:p>
          <a:p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BURT HILL ARCHITECTS</a:t>
            </a:r>
          </a:p>
          <a:p>
            <a:endParaRPr lang="en-US" sz="2000" dirty="0" smtClean="0">
              <a:solidFill>
                <a:srgbClr val="F8F8F8"/>
              </a:solidFill>
              <a:latin typeface="Comic Sans MS" pitchFamily="66" charset="0"/>
            </a:endParaRPr>
          </a:p>
          <a:p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THE PENNSYLVANIA STATE UNIVERSITY:</a:t>
            </a:r>
          </a:p>
          <a:p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	</a:t>
            </a:r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DR. ANDRES LEPAGE</a:t>
            </a:r>
          </a:p>
          <a:p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	</a:t>
            </a:r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PROF. PARFITT</a:t>
            </a:r>
          </a:p>
          <a:p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	PROF. HOLLAND</a:t>
            </a:r>
          </a:p>
          <a:p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	ENTIRE AE FACULTY AND STAFF</a:t>
            </a:r>
          </a:p>
          <a:p>
            <a:endParaRPr lang="en-US" sz="2000" dirty="0" smtClean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34835" y="793174"/>
            <a:ext cx="82018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A SPECIAL THANKS TO MY FRIENDS, AND FELLOW STUDENTS.</a:t>
            </a:r>
          </a:p>
          <a:p>
            <a:endParaRPr lang="en-US" dirty="0" smtClean="0">
              <a:solidFill>
                <a:srgbClr val="F8F8F8"/>
              </a:solidFill>
              <a:latin typeface="Comic Sans MS" pitchFamily="66" charset="0"/>
            </a:endParaRPr>
          </a:p>
          <a:p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AN EXTRA SPECIAL THANKS TO MY MOTHER AND FATHER, FOR ALL THE OPPORTUNITIES THEY HAVE PROVIDED ME WITH AND  ALWAYS MOTIVATING ME TO BE MY BEST.</a:t>
            </a:r>
          </a:p>
          <a:p>
            <a:endParaRPr lang="en-US" sz="2000" dirty="0" smtClean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45226" y="2402900"/>
            <a:ext cx="79438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I WOULD ALSO LIKE TO STATE THAT BODYBUILDING REALLY HELPED ME STAY FOCUSED AND TAUGHT ME A LOT OF DISCIPLINE.  STRICT WORKOUT SCHEDULES AND DIETING FOR 16 WEEKS IS A COMMITMENT IN ITSELF.  I BELIEVE IT HELPED ME A GREAT DEAL TO STAY FOCUSED THROUGHOUT THIS THESIS AND ON TASK.</a:t>
            </a:r>
          </a:p>
          <a:p>
            <a:endParaRPr lang="en-US" sz="2000" dirty="0" smtClean="0">
              <a:solidFill>
                <a:srgbClr val="F8F8F8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2110" y="831274"/>
            <a:ext cx="82018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PRESENTATION  OUTLINE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THESIS GOALS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STRUCTURAL DEPTH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ADDITIONAL FLOOR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RELOCATION TO UTAH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3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ARCHITECTURAL BREADTH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COLUMN GRID ADJUSTMENT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CHANGES TO FLOOR PLAN 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5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CONSTRUCTION MANAGEMENT BREADTH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SCHEDULE IMPACT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COST ANALYSIS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SUMMARY  RECOMMENDATIONS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THANKS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 QUESTIONS</a:t>
            </a:r>
            <a:endParaRPr lang="en-US" sz="2400" dirty="0">
              <a:solidFill>
                <a:srgbClr val="00B0F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15475" y="2771775"/>
            <a:ext cx="834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8F8F8"/>
                </a:solidFill>
                <a:latin typeface="Comic Sans MS" pitchFamily="66" charset="0"/>
              </a:rPr>
              <a:t>QUESTIONS ?</a:t>
            </a:r>
            <a:endParaRPr lang="en-US" sz="36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pic>
        <p:nvPicPr>
          <p:cNvPr id="6146" name="Picture 2" descr="C:\Documents and Settings\Dominic\My Documents\My Pictures\prejudgin\IMG_0098.JPG"/>
          <p:cNvPicPr>
            <a:picLocks noChangeAspect="1" noChangeArrowheads="1"/>
          </p:cNvPicPr>
          <p:nvPr/>
        </p:nvPicPr>
        <p:blipFill>
          <a:blip r:embed="rId3" cstate="print"/>
          <a:srcRect l="37621" t="9248" r="34014" b="4987"/>
          <a:stretch>
            <a:fillRect/>
          </a:stretch>
        </p:blipFill>
        <p:spPr bwMode="auto">
          <a:xfrm>
            <a:off x="21888450" y="1114425"/>
            <a:ext cx="2079231" cy="4714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248393"/>
            <a:ext cx="27432000" cy="2382"/>
          </a:xfrm>
          <a:prstGeom prst="line">
            <a:avLst/>
          </a:prstGeom>
          <a:ln w="101600" cmpd="sng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609600"/>
            <a:ext cx="27432000" cy="2382"/>
          </a:xfrm>
          <a:prstGeom prst="line">
            <a:avLst/>
          </a:prstGeom>
          <a:ln w="101600" cmpd="sng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42110" y="831274"/>
            <a:ext cx="82018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PRESENTATION  OUTLINE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B0F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THESIS GOALS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STRUCTURAL DEPTH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ADDITIONAL FLOOR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RELOCATION TO UTAH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3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ARCHITECTURAL BREADTH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COLUMN GRID ADJUSTMENT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CHANGES TO FLOOR PLAN 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5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CONSTRUCTION MANAGEMENT BREADTH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SCHEDULE IMPACT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COST ANALYSIS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SUMMARY  RECOMMENDATIONS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THANKS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QUESTIONS</a:t>
            </a:r>
            <a:endParaRPr lang="en-US" sz="24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5383" y="802132"/>
            <a:ext cx="820189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THESIS  GOALS</a:t>
            </a: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ADD FLOOR FOR MORE OFFICE SPACE</a:t>
            </a: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RELOCATE THE BUILDING TO SALT LAKE CITY, UTAH</a:t>
            </a: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REDESIGN LATERAL SYSTEM </a:t>
            </a: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INVESTIGATE FOUNDATIONS</a:t>
            </a: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SCHEDULE IMPACT</a:t>
            </a:r>
          </a:p>
          <a:p>
            <a:pPr lvl="2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COST ANALYSIS</a:t>
            </a:r>
            <a:endParaRPr lang="en-US" sz="3200" dirty="0" smtClean="0">
              <a:solidFill>
                <a:srgbClr val="F8F8F8"/>
              </a:solidFill>
              <a:latin typeface="Comic Sans MS" pitchFamily="66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 l="36818" t="41091" r="7500" b="10000"/>
          <a:stretch>
            <a:fillRect/>
          </a:stretch>
        </p:blipFill>
        <p:spPr bwMode="auto">
          <a:xfrm>
            <a:off x="19396364" y="1551708"/>
            <a:ext cx="6788727" cy="3726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2" name="Curved Down Arrow 21"/>
          <p:cNvSpPr/>
          <p:nvPr/>
        </p:nvSpPr>
        <p:spPr>
          <a:xfrm>
            <a:off x="20892655" y="1551709"/>
            <a:ext cx="3660371" cy="1374995"/>
          </a:xfrm>
          <a:prstGeom prst="curvedDownArrow">
            <a:avLst>
              <a:gd name="adj1" fmla="val 25000"/>
              <a:gd name="adj2" fmla="val 88074"/>
              <a:gd name="adj3" fmla="val 21212"/>
            </a:avLst>
          </a:prstGeom>
          <a:ln w="9525"/>
          <a:scene3d>
            <a:camera prst="orthographicFront">
              <a:rot lat="0" lon="10799977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248393"/>
            <a:ext cx="27432000" cy="2382"/>
          </a:xfrm>
          <a:prstGeom prst="line">
            <a:avLst/>
          </a:prstGeom>
          <a:ln w="101600" cmpd="sng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609600"/>
            <a:ext cx="27432000" cy="2382"/>
          </a:xfrm>
          <a:prstGeom prst="line">
            <a:avLst/>
          </a:prstGeom>
          <a:ln w="101600" cmpd="sng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975781" y="5209309"/>
            <a:ext cx="3796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8F8F8"/>
                </a:solidFill>
                <a:latin typeface="Comic Sans MS" pitchFamily="66" charset="0"/>
              </a:rPr>
              <a:t>PHOTO COURTESY OF ATLANTIC ENGINEERING SERVICES</a:t>
            </a:r>
            <a:endParaRPr lang="en-US" sz="1200" b="1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2110" y="831274"/>
            <a:ext cx="82018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PRESENTATION  OUTLINE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THESIS GOALS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STRUCTURAL DEPTH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ADDITIONAL FLOOR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RELOCATION TO UTAH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3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ARCHITECTURAL BREADTH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COLUMN GRID ADJUSTMENT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CHANGES TO FLOOR PLAN 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5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CONSTRUCTION MANAGEMENT BREADTH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SCHEDULE IMPACT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COST ANALYSIS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SUMMARY  RECOMMENDATIONS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THANKS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QUESTIONS</a:t>
            </a:r>
            <a:endParaRPr lang="en-US" sz="24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44547" y="1103586"/>
            <a:ext cx="820189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BUILDING STATISTICS</a:t>
            </a:r>
          </a:p>
          <a:p>
            <a:pPr marL="0" lvl="1"/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	</a:t>
            </a:r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OFFICE BUILDING </a:t>
            </a:r>
          </a:p>
          <a:p>
            <a:pPr marL="0" lvl="1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	4 FLOORS – 128,496 SQ. FT.</a:t>
            </a:r>
          </a:p>
          <a:p>
            <a:pPr marL="0" lvl="1"/>
            <a:r>
              <a:rPr lang="en-US" dirty="0">
                <a:solidFill>
                  <a:srgbClr val="F8F8F8"/>
                </a:solidFill>
                <a:latin typeface="Comic Sans MS" pitchFamily="66" charset="0"/>
              </a:rPr>
              <a:t>	</a:t>
            </a:r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TOTAL COST - 18 MILLION – DESIGN BID BUILD</a:t>
            </a:r>
          </a:p>
          <a:p>
            <a:pPr marL="0" lvl="1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	 (ADDING FLOOR FOR THESIS REQUIREMENT)</a:t>
            </a:r>
          </a:p>
          <a:p>
            <a:pPr marL="0" lvl="1"/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0" lvl="1"/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STRUCTURAL SYSTEM</a:t>
            </a:r>
          </a:p>
          <a:p>
            <a:pPr marL="0" lvl="1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	COMPOSITE STEEL FRAMING</a:t>
            </a:r>
          </a:p>
          <a:p>
            <a:pPr marL="0" lvl="1"/>
            <a:r>
              <a:rPr lang="en-US" dirty="0">
                <a:solidFill>
                  <a:srgbClr val="F8F8F8"/>
                </a:solidFill>
                <a:latin typeface="Comic Sans MS" pitchFamily="66" charset="0"/>
              </a:rPr>
              <a:t>	</a:t>
            </a:r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4 CONCENTRICALLY BRACED FRAMES </a:t>
            </a:r>
          </a:p>
          <a:p>
            <a:pPr marL="0" lvl="1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	(2 IN EACH  DIRECTION)</a:t>
            </a:r>
          </a:p>
          <a:p>
            <a:pPr marL="0" lvl="1"/>
            <a:r>
              <a:rPr lang="en-US" dirty="0">
                <a:solidFill>
                  <a:srgbClr val="F8F8F8"/>
                </a:solidFill>
                <a:latin typeface="Comic Sans MS" pitchFamily="66" charset="0"/>
              </a:rPr>
              <a:t>	</a:t>
            </a:r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TYPICAL BAY SIZE – 30’ X 30’</a:t>
            </a:r>
          </a:p>
          <a:p>
            <a:pPr marL="0" lvl="1"/>
            <a:endParaRPr lang="en-US" dirty="0" smtClean="0">
              <a:solidFill>
                <a:srgbClr val="F8F8F8"/>
              </a:solidFill>
              <a:latin typeface="Comic Sans MS" pitchFamily="66" charset="0"/>
            </a:endParaRPr>
          </a:p>
          <a:p>
            <a:pPr marL="0" lvl="1"/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PROJECT TEAM</a:t>
            </a:r>
          </a:p>
          <a:p>
            <a:pPr marL="0" lvl="1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	OWNER:  WOOD COUNTY DEVELOPMENT AUTHORITY</a:t>
            </a:r>
          </a:p>
          <a:p>
            <a:pPr marL="0" lvl="1"/>
            <a:r>
              <a:rPr lang="en-US" dirty="0">
                <a:solidFill>
                  <a:srgbClr val="F8F8F8"/>
                </a:solidFill>
                <a:latin typeface="Comic Sans MS" pitchFamily="66" charset="0"/>
              </a:rPr>
              <a:t>	</a:t>
            </a:r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ARCHITECT: BURT HILL</a:t>
            </a:r>
          </a:p>
          <a:p>
            <a:pPr marL="0" lvl="1"/>
            <a:r>
              <a:rPr lang="en-US" dirty="0">
                <a:solidFill>
                  <a:srgbClr val="F8F8F8"/>
                </a:solidFill>
                <a:latin typeface="Comic Sans MS" pitchFamily="66" charset="0"/>
              </a:rPr>
              <a:t>	</a:t>
            </a:r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STRUCTURAL: ATLANTIC ENGINEERING SERVICES</a:t>
            </a:r>
          </a:p>
          <a:p>
            <a:pPr marL="0" lvl="1"/>
            <a:r>
              <a:rPr lang="en-US" dirty="0">
                <a:solidFill>
                  <a:srgbClr val="F8F8F8"/>
                </a:solidFill>
                <a:latin typeface="Comic Sans MS" pitchFamily="66" charset="0"/>
              </a:rPr>
              <a:t>	</a:t>
            </a:r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CONTRACTOR:  G.A. BROWN</a:t>
            </a:r>
          </a:p>
          <a:p>
            <a:pPr marL="0" lvl="1"/>
            <a:r>
              <a:rPr lang="en-US" dirty="0">
                <a:solidFill>
                  <a:srgbClr val="F8F8F8"/>
                </a:solidFill>
                <a:latin typeface="Comic Sans MS" pitchFamily="66" charset="0"/>
              </a:rPr>
              <a:t>	</a:t>
            </a: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04727" y="1440874"/>
            <a:ext cx="4802908" cy="3602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2110" y="831274"/>
            <a:ext cx="82018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PRESENTATION  OUTLINE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THESIS GOALS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 STRUCTURAL DEPTH</a:t>
            </a:r>
          </a:p>
          <a:p>
            <a:pPr lvl="3"/>
            <a:r>
              <a:rPr lang="en-US" dirty="0" smtClean="0">
                <a:solidFill>
                  <a:srgbClr val="00B0F0"/>
                </a:solidFill>
                <a:latin typeface="Comic Sans MS" pitchFamily="66" charset="0"/>
              </a:rPr>
              <a:t>ADDITIONAL FLOOR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RELOCATION TO UTAH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3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ARCHITECTURAL BREADTH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COLUMN GRID ADJUSTMENT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CHANGES TO FLOOR PLAN 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5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CONSTRUCTION MANAGEMENT BREADTH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SCHEDULE IMPACT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COST ANALYSIS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SUMMARY  RECOMMENDATIONS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THANKS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QUESTIONS</a:t>
            </a:r>
            <a:endParaRPr lang="en-US" sz="24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/>
          <a:stretch>
            <a:fillRect/>
          </a:stretch>
        </p:blipFill>
        <p:spPr bwMode="auto">
          <a:xfrm rot="16200000">
            <a:off x="11426020" y="-706531"/>
            <a:ext cx="4602520" cy="8244432"/>
          </a:xfrm>
          <a:prstGeom prst="rect">
            <a:avLst/>
          </a:prstGeom>
          <a:noFill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lum/>
          </a:blip>
          <a:srcRect l="22328" t="27310" r="25431" b="15586"/>
          <a:stretch>
            <a:fillRect/>
          </a:stretch>
        </p:blipFill>
        <p:spPr bwMode="auto">
          <a:xfrm>
            <a:off x="19488150" y="1126501"/>
            <a:ext cx="6716498" cy="458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715500" y="114300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ORIGINAL WEST VIRGINIA (4 STORIES) FLOOR PLAN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69025" y="123825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ORIGINAL WEST VIRGINIA (4 STORIES) 3D STRUCTURE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878550" y="5819775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RAM STRUCTURAL SYSTEM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2110" y="831274"/>
            <a:ext cx="82018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PRESENTATION  OUTLINE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THESIS GOALS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 STRUCTURAL DEPTH</a:t>
            </a:r>
          </a:p>
          <a:p>
            <a:pPr lvl="3"/>
            <a:r>
              <a:rPr lang="en-US" dirty="0" smtClean="0">
                <a:solidFill>
                  <a:srgbClr val="00B0F0"/>
                </a:solidFill>
                <a:latin typeface="Comic Sans MS" pitchFamily="66" charset="0"/>
              </a:rPr>
              <a:t>ADDITIONAL FLOOR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RELOCATION TO UTAH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3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ARCHITECTURAL BREADTH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COLUMN GRID ADJUSTMENT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CHANGES TO FLOOR PLAN 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5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CONSTRUCTION MANAGEMENT BREADTH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SCHEDULE IMPACT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COST ANALYSIS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SUMMARY  RECOMMENDATIONS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THANKS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QUESTIONS</a:t>
            </a:r>
            <a:endParaRPr lang="en-US" sz="24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6944" t="11389" r="18056" b="18333"/>
          <a:stretch>
            <a:fillRect/>
          </a:stretch>
        </p:blipFill>
        <p:spPr bwMode="auto">
          <a:xfrm>
            <a:off x="9721710" y="1085851"/>
            <a:ext cx="7948402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lum/>
          </a:blip>
          <a:srcRect l="20833" t="28334" r="23611" b="13611"/>
          <a:stretch>
            <a:fillRect/>
          </a:stretch>
        </p:blipFill>
        <p:spPr bwMode="auto">
          <a:xfrm>
            <a:off x="19253952" y="1085850"/>
            <a:ext cx="7192704" cy="468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715500" y="114300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ADDITIONAL FLOOR FOR WEST VIRGINIA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69025" y="123825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WEST VIRGINIA (5 STORIES) 3D STRUCTURE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86925" y="5800725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RAM STRUCTURAL SYSTEM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40850" y="3443288"/>
            <a:ext cx="8718550" cy="1788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40849" y="1462088"/>
            <a:ext cx="8721505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42110" y="831274"/>
            <a:ext cx="82018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PRESENTATION  OUTLINE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THESIS GOALS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 STRUCTURAL DEPTH</a:t>
            </a:r>
          </a:p>
          <a:p>
            <a:pPr lvl="3"/>
            <a:r>
              <a:rPr lang="en-US" dirty="0" smtClean="0">
                <a:solidFill>
                  <a:srgbClr val="00B0F0"/>
                </a:solidFill>
                <a:latin typeface="Comic Sans MS" pitchFamily="66" charset="0"/>
              </a:rPr>
              <a:t>ADDITIONAL FLOOR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RELOCATION TO UTAH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3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ARCHITECTURAL BREADTH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COLUMN GRID ADJUSTMENT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CHANGES TO FLOOR PLAN 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5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CONSTRUCTION MANAGEMENT BREADTH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SCHEDULE IMPACT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COST ANALYSIS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SUMMARY  RECOMMENDATIONS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THANKS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QUESTIONS</a:t>
            </a:r>
            <a:endParaRPr lang="en-US" sz="24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4"/>
          <a:srcRect l="34636" t="14999" r="31586" b="52650"/>
          <a:stretch>
            <a:fillRect/>
          </a:stretch>
        </p:blipFill>
        <p:spPr bwMode="auto">
          <a:xfrm>
            <a:off x="19755178" y="1300654"/>
            <a:ext cx="6530798" cy="389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753294" y="5279093"/>
            <a:ext cx="5421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8F8F8"/>
                </a:solidFill>
              </a:rPr>
              <a:t>    FRAME 1                                  FRAME 3</a:t>
            </a:r>
            <a:endParaRPr lang="en-US" sz="2000" dirty="0">
              <a:solidFill>
                <a:srgbClr val="F8F8F8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248469" y="5660093"/>
            <a:ext cx="5421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</a:rPr>
              <a:t>(30’ SPAN FOR EACH BRACED FRAME)</a:t>
            </a:r>
            <a:endParaRPr lang="en-US" sz="2000" dirty="0">
              <a:solidFill>
                <a:srgbClr val="F8F8F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869025" y="123825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2D MODEL FROM SAP 2000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15500" y="114300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RELATIVE STIFFNESS FOR X DIRECTION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4" name="Frame 13"/>
          <p:cNvSpPr/>
          <p:nvPr/>
        </p:nvSpPr>
        <p:spPr>
          <a:xfrm>
            <a:off x="14430375" y="2943225"/>
            <a:ext cx="1314450" cy="342900"/>
          </a:xfrm>
          <a:prstGeom prst="frame">
            <a:avLst/>
          </a:prstGeom>
          <a:solidFill>
            <a:schemeClr val="tx2">
              <a:lumMod val="7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ame 14"/>
          <p:cNvSpPr/>
          <p:nvPr/>
        </p:nvSpPr>
        <p:spPr>
          <a:xfrm>
            <a:off x="14468475" y="4924425"/>
            <a:ext cx="1314450" cy="342900"/>
          </a:xfrm>
          <a:prstGeom prst="frame">
            <a:avLst/>
          </a:prstGeom>
          <a:solidFill>
            <a:schemeClr val="tx2">
              <a:lumMod val="7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66250" y="3468688"/>
            <a:ext cx="8629650" cy="174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53550" y="1474788"/>
            <a:ext cx="8655050" cy="174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42110" y="831274"/>
            <a:ext cx="82018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PRESENTATION  OUTLINE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THESIS GOALS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 STRUCTURAL DEPTH</a:t>
            </a:r>
          </a:p>
          <a:p>
            <a:pPr lvl="3"/>
            <a:r>
              <a:rPr lang="en-US" dirty="0" smtClean="0">
                <a:solidFill>
                  <a:srgbClr val="00B0F0"/>
                </a:solidFill>
                <a:latin typeface="Comic Sans MS" pitchFamily="66" charset="0"/>
              </a:rPr>
              <a:t>ADDITIONAL FLOOR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RELOCATION TO UTAH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3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ARCHITECTURAL BREADTH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COLUMN GRID ADJUSTMENT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CHANGES TO FLOOR PLAN 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5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CONSTRUCTION MANAGEMENT BREADTH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SCHEDULE IMPACT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COST ANALYSIS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SUMMARY  RECOMMENDATIONS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THANKS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QUESTIONS</a:t>
            </a:r>
            <a:endParaRPr lang="en-US" sz="24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5500" y="114300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RELATIVE STIFFNESS FOR Y DIRECTION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/>
          <a:srcRect l="34636" t="58758" r="33845" b="9772"/>
          <a:stretch>
            <a:fillRect/>
          </a:stretch>
        </p:blipFill>
        <p:spPr bwMode="auto">
          <a:xfrm>
            <a:off x="19707553" y="1171575"/>
            <a:ext cx="6392590" cy="397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0753294" y="5279093"/>
            <a:ext cx="5421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8F8F8"/>
                </a:solidFill>
              </a:rPr>
              <a:t>    FRAME 4                                    FRAME 2</a:t>
            </a:r>
            <a:endParaRPr lang="en-US" sz="2000" dirty="0">
              <a:solidFill>
                <a:srgbClr val="F8F8F8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69025" y="123825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2D MODEL FROM SAP 2000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248469" y="5660093"/>
            <a:ext cx="5421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</a:rPr>
              <a:t>    (30’ SPAN FOR EACH BRACED FRAME)</a:t>
            </a:r>
            <a:endParaRPr lang="en-US" sz="2000" dirty="0">
              <a:solidFill>
                <a:srgbClr val="F8F8F8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14430375" y="2914650"/>
            <a:ext cx="1314450" cy="342900"/>
          </a:xfrm>
          <a:prstGeom prst="frame">
            <a:avLst/>
          </a:prstGeom>
          <a:solidFill>
            <a:schemeClr val="tx2">
              <a:lumMod val="7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14468475" y="4895850"/>
            <a:ext cx="1314450" cy="342900"/>
          </a:xfrm>
          <a:prstGeom prst="frame">
            <a:avLst/>
          </a:prstGeom>
          <a:solidFill>
            <a:schemeClr val="tx2">
              <a:lumMod val="7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42110" y="831274"/>
            <a:ext cx="82018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PRESENTATION  OUTLINE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THESIS GOALS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Comic Sans MS" pitchFamily="66" charset="0"/>
              </a:rPr>
              <a:t> STRUCTURAL DEPTH</a:t>
            </a:r>
          </a:p>
          <a:p>
            <a:pPr lvl="3"/>
            <a:r>
              <a:rPr lang="en-US" dirty="0" smtClean="0">
                <a:solidFill>
                  <a:srgbClr val="00B0F0"/>
                </a:solidFill>
                <a:latin typeface="Comic Sans MS" pitchFamily="66" charset="0"/>
              </a:rPr>
              <a:t>ADDITIONAL FLOOR</a:t>
            </a:r>
          </a:p>
          <a:p>
            <a:pPr lvl="3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RELOCATION TO UTAH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3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ARCHITECTURAL BREADTH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COLUMN GRID ADJUSTMENT</a:t>
            </a:r>
          </a:p>
          <a:p>
            <a:pPr marL="1398588" lvl="5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CHANGES TO FLOOR PLAN </a:t>
            </a:r>
            <a:endParaRPr lang="en-US" dirty="0">
              <a:solidFill>
                <a:srgbClr val="F8F8F8"/>
              </a:solidFill>
              <a:latin typeface="Comic Sans MS" pitchFamily="66" charset="0"/>
            </a:endParaRPr>
          </a:p>
          <a:p>
            <a:pPr marL="484188" lvl="5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 CONSTRUCTION MANAGEMENT BREADTH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SCHEDULE IMPACT</a:t>
            </a:r>
          </a:p>
          <a:p>
            <a:pPr marL="1398588" lvl="7"/>
            <a:r>
              <a:rPr lang="en-US" dirty="0" smtClean="0">
                <a:solidFill>
                  <a:srgbClr val="F8F8F8"/>
                </a:solidFill>
                <a:latin typeface="Comic Sans MS" pitchFamily="66" charset="0"/>
              </a:rPr>
              <a:t>COST ANALYSIS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SUMMARY  RECOMMENDATIONS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THANKS</a:t>
            </a:r>
          </a:p>
          <a:p>
            <a:pPr marL="484188" lvl="7"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F8F8F8"/>
                </a:solidFill>
                <a:latin typeface="Comic Sans MS" pitchFamily="66" charset="0"/>
              </a:rPr>
              <a:t> QUESTIONS</a:t>
            </a:r>
            <a:endParaRPr lang="en-US" sz="24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5500" y="114300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DIRECT AND TORSIONAL SHEAR ANALYSIS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69025" y="123825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5 STORY WEST VIRGINIA BUILDING DRIFTS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13875" y="805180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X DIRECTION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425795" y="774700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X DIRECTION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21001" y="3389053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Y DIRECTION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509383" y="3250507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8F8F8"/>
                </a:solidFill>
                <a:latin typeface="Comic Sans MS" pitchFamily="66" charset="0"/>
              </a:rPr>
              <a:t>Y DIRECTION</a:t>
            </a:r>
            <a:endParaRPr lang="en-US" sz="2000" dirty="0">
              <a:solidFill>
                <a:srgbClr val="F8F8F8"/>
              </a:solidFill>
              <a:latin typeface="Comic Sans MS" pitchFamily="66" charset="0"/>
            </a:endParaRP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91663" y="1258888"/>
            <a:ext cx="6624637" cy="216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04563" y="3849688"/>
            <a:ext cx="6675437" cy="217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483263" y="1233489"/>
            <a:ext cx="8745537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473738" y="3798888"/>
            <a:ext cx="8742361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1473</Words>
  <Application>Microsoft Office PowerPoint</Application>
  <PresentationFormat>Custom</PresentationFormat>
  <Paragraphs>518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Dominic</dc:creator>
  <cp:lastModifiedBy>Dominic</cp:lastModifiedBy>
  <cp:revision>83</cp:revision>
  <dcterms:created xsi:type="dcterms:W3CDTF">2009-04-05T23:56:49Z</dcterms:created>
  <dcterms:modified xsi:type="dcterms:W3CDTF">2009-04-12T12:58:57Z</dcterms:modified>
</cp:coreProperties>
</file>