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handoutMasterIdLst>
    <p:handoutMasterId r:id="rId56"/>
  </p:handoutMasterIdLst>
  <p:sldIdLst>
    <p:sldId id="256" r:id="rId2"/>
    <p:sldId id="257" r:id="rId3"/>
    <p:sldId id="258" r:id="rId4"/>
    <p:sldId id="259" r:id="rId5"/>
    <p:sldId id="260" r:id="rId6"/>
    <p:sldId id="267" r:id="rId7"/>
    <p:sldId id="268" r:id="rId8"/>
    <p:sldId id="269" r:id="rId9"/>
    <p:sldId id="270" r:id="rId10"/>
    <p:sldId id="271" r:id="rId11"/>
    <p:sldId id="272" r:id="rId12"/>
    <p:sldId id="261" r:id="rId13"/>
    <p:sldId id="262" r:id="rId14"/>
    <p:sldId id="263" r:id="rId15"/>
    <p:sldId id="264" r:id="rId16"/>
    <p:sldId id="265"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6" r:id="rId32"/>
    <p:sldId id="297" r:id="rId33"/>
    <p:sldId id="300" r:id="rId34"/>
    <p:sldId id="291" r:id="rId35"/>
    <p:sldId id="292" r:id="rId36"/>
    <p:sldId id="294" r:id="rId37"/>
    <p:sldId id="296" r:id="rId38"/>
    <p:sldId id="298" r:id="rId39"/>
    <p:sldId id="299" r:id="rId40"/>
    <p:sldId id="301" r:id="rId41"/>
    <p:sldId id="302" r:id="rId42"/>
    <p:sldId id="304" r:id="rId43"/>
    <p:sldId id="303" r:id="rId44"/>
    <p:sldId id="305" r:id="rId45"/>
    <p:sldId id="306" r:id="rId46"/>
    <p:sldId id="307" r:id="rId47"/>
    <p:sldId id="308" r:id="rId48"/>
    <p:sldId id="309" r:id="rId49"/>
    <p:sldId id="310" r:id="rId50"/>
    <p:sldId id="311" r:id="rId51"/>
    <p:sldId id="312" r:id="rId52"/>
    <p:sldId id="313" r:id="rId53"/>
    <p:sldId id="314" r:id="rId54"/>
  </p:sldIdLst>
  <p:sldSz cx="27432000" cy="6858000"/>
  <p:notesSz cx="92329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723" autoAdjust="0"/>
  </p:normalViewPr>
  <p:slideViewPr>
    <p:cSldViewPr>
      <p:cViewPr>
        <p:scale>
          <a:sx n="75" d="100"/>
          <a:sy n="75" d="100"/>
        </p:scale>
        <p:origin x="3300" y="-726"/>
      </p:cViewPr>
      <p:guideLst>
        <p:guide orient="horz" pos="2160"/>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923" cy="3467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5229840" y="0"/>
            <a:ext cx="4000923" cy="346710"/>
          </a:xfrm>
          <a:prstGeom prst="rect">
            <a:avLst/>
          </a:prstGeom>
        </p:spPr>
        <p:txBody>
          <a:bodyPr vert="horz" lIns="92382" tIns="46191" rIns="92382" bIns="46191" rtlCol="0"/>
          <a:lstStyle>
            <a:lvl1pPr algn="r">
              <a:defRPr sz="1200"/>
            </a:lvl1pPr>
          </a:lstStyle>
          <a:p>
            <a:fld id="{024914B5-F980-4E20-9D44-1CA87D1F1DBD}" type="datetimeFigureOut">
              <a:rPr lang="en-US" smtClean="0"/>
              <a:pPr/>
              <a:t>4/12/2009</a:t>
            </a:fld>
            <a:endParaRPr lang="en-US"/>
          </a:p>
        </p:txBody>
      </p:sp>
      <p:sp>
        <p:nvSpPr>
          <p:cNvPr id="4" name="Footer Placeholder 3"/>
          <p:cNvSpPr>
            <a:spLocks noGrp="1"/>
          </p:cNvSpPr>
          <p:nvPr>
            <p:ph type="ftr" sz="quarter" idx="2"/>
          </p:nvPr>
        </p:nvSpPr>
        <p:spPr>
          <a:xfrm>
            <a:off x="0" y="6586287"/>
            <a:ext cx="4000923" cy="3467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5229840" y="6586287"/>
            <a:ext cx="4000923" cy="346710"/>
          </a:xfrm>
          <a:prstGeom prst="rect">
            <a:avLst/>
          </a:prstGeom>
        </p:spPr>
        <p:txBody>
          <a:bodyPr vert="horz" lIns="92382" tIns="46191" rIns="92382" bIns="46191" rtlCol="0" anchor="b"/>
          <a:lstStyle>
            <a:lvl1pPr algn="r">
              <a:defRPr sz="1200"/>
            </a:lvl1pPr>
          </a:lstStyle>
          <a:p>
            <a:fld id="{5732826E-4C7A-40C9-88C3-044EE671AF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500" cy="346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9225" y="0"/>
            <a:ext cx="4002088" cy="346075"/>
          </a:xfrm>
          <a:prstGeom prst="rect">
            <a:avLst/>
          </a:prstGeom>
        </p:spPr>
        <p:txBody>
          <a:bodyPr vert="horz" lIns="91440" tIns="45720" rIns="91440" bIns="45720" rtlCol="0"/>
          <a:lstStyle>
            <a:lvl1pPr algn="r">
              <a:defRPr sz="1200"/>
            </a:lvl1pPr>
          </a:lstStyle>
          <a:p>
            <a:fld id="{42DB2A05-658E-4E00-9BC0-5B2A4CD150F3}" type="datetimeFigureOut">
              <a:rPr lang="en-US" smtClean="0"/>
              <a:t>4/12/2009</a:t>
            </a:fld>
            <a:endParaRPr lang="en-US"/>
          </a:p>
        </p:txBody>
      </p:sp>
      <p:sp>
        <p:nvSpPr>
          <p:cNvPr id="4" name="Slide Image Placeholder 3"/>
          <p:cNvSpPr>
            <a:spLocks noGrp="1" noRot="1" noChangeAspect="1"/>
          </p:cNvSpPr>
          <p:nvPr>
            <p:ph type="sldImg" idx="2"/>
          </p:nvPr>
        </p:nvSpPr>
        <p:spPr>
          <a:xfrm>
            <a:off x="-584200" y="520700"/>
            <a:ext cx="10401300" cy="2600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294063"/>
            <a:ext cx="7385050" cy="31194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538"/>
            <a:ext cx="4000500" cy="346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9225" y="6586538"/>
            <a:ext cx="4002088" cy="346075"/>
          </a:xfrm>
          <a:prstGeom prst="rect">
            <a:avLst/>
          </a:prstGeom>
        </p:spPr>
        <p:txBody>
          <a:bodyPr vert="horz" lIns="91440" tIns="45720" rIns="91440" bIns="45720" rtlCol="0" anchor="b"/>
          <a:lstStyle>
            <a:lvl1pPr algn="r">
              <a:defRPr sz="1200"/>
            </a:lvl1pPr>
          </a:lstStyle>
          <a:p>
            <a:fld id="{4F21023D-2152-4843-A5ED-51C905B6452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48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1023D-2152-4843-A5ED-51C905B64524}"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24556010" y="3960055"/>
            <a:ext cx="1892949" cy="3882684"/>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621632" y="776289"/>
            <a:ext cx="24188736"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1632" y="2250280"/>
            <a:ext cx="24188736"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4114800" y="6012657"/>
            <a:ext cx="17373600" cy="365125"/>
          </a:xfrm>
        </p:spPr>
        <p:txBody>
          <a:bodyPr tIns="0" bIns="0" anchor="t"/>
          <a:lstStyle>
            <a:lvl1pPr algn="r">
              <a:defRPr sz="1000"/>
            </a:lvl1pPr>
          </a:lstStyle>
          <a:p>
            <a:fld id="{03DAB3F6-D873-4030-B936-1B75A144DDBE}" type="datetimeFigureOut">
              <a:rPr lang="en-US" smtClean="0"/>
              <a:pPr/>
              <a:t>4/12/2009</a:t>
            </a:fld>
            <a:endParaRPr lang="en-US"/>
          </a:p>
        </p:txBody>
      </p:sp>
      <p:sp>
        <p:nvSpPr>
          <p:cNvPr id="17" name="Footer Placeholder 16"/>
          <p:cNvSpPr>
            <a:spLocks noGrp="1"/>
          </p:cNvSpPr>
          <p:nvPr>
            <p:ph type="ftr" sz="quarter" idx="11"/>
          </p:nvPr>
        </p:nvSpPr>
        <p:spPr>
          <a:xfrm>
            <a:off x="4114800" y="5650705"/>
            <a:ext cx="173736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25176741" y="5752308"/>
            <a:ext cx="1508760" cy="365125"/>
          </a:xfrm>
        </p:spPr>
        <p:txBody>
          <a:bodyPr anchor="ctr"/>
          <a:lstStyle>
            <a:lvl1pPr algn="ctr">
              <a:defRPr sz="1300">
                <a:solidFill>
                  <a:srgbClr val="FFFFFF"/>
                </a:solidFill>
              </a:defRPr>
            </a:lvl1pPr>
          </a:lstStyle>
          <a:p>
            <a:fld id="{B3C03403-0EBA-4FF8-B452-72BC9A9DA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DAB3F6-D873-4030-B936-1B75A144DDBE}" type="datetimeFigureOut">
              <a:rPr lang="en-US" smtClean="0"/>
              <a:pPr/>
              <a:t>4/12/2009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03403-0EBA-4FF8-B452-72BC9A9DA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345400" y="381000"/>
            <a:ext cx="571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71600" y="381000"/>
            <a:ext cx="18745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DAB3F6-D873-4030-B936-1B75A144DDBE}" type="datetimeFigureOut">
              <a:rPr lang="en-US" smtClean="0"/>
              <a:pPr/>
              <a:t>4/12/2009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03403-0EBA-4FF8-B452-72BC9A9DA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67494"/>
            <a:ext cx="246888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371600" y="1882808"/>
            <a:ext cx="24688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4374368" y="6480048"/>
            <a:ext cx="6400800" cy="301752"/>
          </a:xfrm>
        </p:spPr>
        <p:txBody>
          <a:bodyPr/>
          <a:lstStyle/>
          <a:p>
            <a:fld id="{03DAB3F6-D873-4030-B936-1B75A144DDBE}" type="datetimeFigureOut">
              <a:rPr lang="en-US" smtClean="0"/>
              <a:pPr/>
              <a:t>4/12/2009</a:t>
            </a:fld>
            <a:endParaRPr lang="en-US"/>
          </a:p>
        </p:txBody>
      </p:sp>
      <p:sp>
        <p:nvSpPr>
          <p:cNvPr id="5" name="Footer Placeholder 4"/>
          <p:cNvSpPr>
            <a:spLocks noGrp="1"/>
          </p:cNvSpPr>
          <p:nvPr>
            <p:ph type="ftr" sz="quarter" idx="11"/>
          </p:nvPr>
        </p:nvSpPr>
        <p:spPr>
          <a:xfrm>
            <a:off x="1371600" y="6480970"/>
            <a:ext cx="12780168" cy="300831"/>
          </a:xfrm>
        </p:spPr>
        <p:txBody>
          <a:bodyPr/>
          <a:lstStyle/>
          <a:p>
            <a:endParaRPr lang="en-US"/>
          </a:p>
        </p:txBody>
      </p:sp>
      <p:sp>
        <p:nvSpPr>
          <p:cNvPr id="6" name="Slide Number Placeholder 5"/>
          <p:cNvSpPr>
            <a:spLocks noGrp="1"/>
          </p:cNvSpPr>
          <p:nvPr>
            <p:ph type="sldNum" sz="quarter" idx="12"/>
          </p:nvPr>
        </p:nvSpPr>
        <p:spPr/>
        <p:txBody>
          <a:bodyPr/>
          <a:lstStyle/>
          <a:p>
            <a:fld id="{B3C03403-0EBA-4FF8-B452-72BC9A9DA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21102" y="7034"/>
            <a:ext cx="27389796"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24556010" y="-984738"/>
            <a:ext cx="1892949" cy="3882684"/>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20866896" y="6477000"/>
            <a:ext cx="6400800" cy="304800"/>
          </a:xfrm>
        </p:spPr>
        <p:txBody>
          <a:bodyPr/>
          <a:lstStyle/>
          <a:p>
            <a:fld id="{03DAB3F6-D873-4030-B936-1B75A144DDBE}" type="datetimeFigureOut">
              <a:rPr lang="en-US" smtClean="0"/>
              <a:pPr/>
              <a:t>4/12/2009</a:t>
            </a:fld>
            <a:endParaRPr lang="en-US"/>
          </a:p>
        </p:txBody>
      </p:sp>
      <p:sp>
        <p:nvSpPr>
          <p:cNvPr id="5" name="Footer Placeholder 4"/>
          <p:cNvSpPr>
            <a:spLocks noGrp="1"/>
          </p:cNvSpPr>
          <p:nvPr>
            <p:ph type="ftr" sz="quarter" idx="11"/>
          </p:nvPr>
        </p:nvSpPr>
        <p:spPr>
          <a:xfrm>
            <a:off x="7858128" y="6480970"/>
            <a:ext cx="12780168" cy="300831"/>
          </a:xfrm>
        </p:spPr>
        <p:txBody>
          <a:bodyPr/>
          <a:lstStyle/>
          <a:p>
            <a:endParaRPr lang="en-US"/>
          </a:p>
        </p:txBody>
      </p:sp>
      <p:sp>
        <p:nvSpPr>
          <p:cNvPr id="6" name="Slide Number Placeholder 5"/>
          <p:cNvSpPr>
            <a:spLocks noGrp="1"/>
          </p:cNvSpPr>
          <p:nvPr>
            <p:ph type="sldNum" sz="quarter" idx="12"/>
          </p:nvPr>
        </p:nvSpPr>
        <p:spPr>
          <a:xfrm>
            <a:off x="25353168" y="809625"/>
            <a:ext cx="1508760" cy="300831"/>
          </a:xfrm>
        </p:spPr>
        <p:txBody>
          <a:bodyPr/>
          <a:lstStyle/>
          <a:p>
            <a:fld id="{B3C03403-0EBA-4FF8-B452-72BC9A9DA3CA}" type="slidenum">
              <a:rPr lang="en-US" smtClean="0"/>
              <a:pPr/>
              <a:t>‹#›</a:t>
            </a:fld>
            <a:endParaRPr lang="en-US"/>
          </a:p>
        </p:txBody>
      </p:sp>
      <p:cxnSp>
        <p:nvCxnSpPr>
          <p:cNvPr id="11" name="Straight Connector 10"/>
          <p:cNvCxnSpPr/>
          <p:nvPr/>
        </p:nvCxnSpPr>
        <p:spPr>
          <a:xfrm rot="10800000">
            <a:off x="19406384" y="9381"/>
            <a:ext cx="8018583"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27410898"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43000" y="271465"/>
            <a:ext cx="21717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143000" y="1633536"/>
            <a:ext cx="11658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1371600" y="1722438"/>
            <a:ext cx="12115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3944600" y="1722438"/>
            <a:ext cx="12115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4374368" y="6480969"/>
            <a:ext cx="6400800" cy="301752"/>
          </a:xfrm>
        </p:spPr>
        <p:txBody>
          <a:bodyPr/>
          <a:lstStyle/>
          <a:p>
            <a:fld id="{03DAB3F6-D873-4030-B936-1B75A144DDBE}" type="datetimeFigureOut">
              <a:rPr lang="en-US" smtClean="0"/>
              <a:pPr/>
              <a:t>4/12/2009</a:t>
            </a:fld>
            <a:endParaRPr lang="en-US"/>
          </a:p>
        </p:txBody>
      </p:sp>
      <p:sp>
        <p:nvSpPr>
          <p:cNvPr id="6" name="Footer Placeholder 5"/>
          <p:cNvSpPr>
            <a:spLocks noGrp="1"/>
          </p:cNvSpPr>
          <p:nvPr>
            <p:ph type="ftr" sz="quarter" idx="11"/>
          </p:nvPr>
        </p:nvSpPr>
        <p:spPr>
          <a:xfrm>
            <a:off x="1371600" y="6480969"/>
            <a:ext cx="12780168" cy="301752"/>
          </a:xfrm>
        </p:spPr>
        <p:txBody>
          <a:bodyPr/>
          <a:lstStyle/>
          <a:p>
            <a:endParaRPr lang="en-US"/>
          </a:p>
        </p:txBody>
      </p:sp>
      <p:sp>
        <p:nvSpPr>
          <p:cNvPr id="7" name="Slide Number Placeholder 6"/>
          <p:cNvSpPr>
            <a:spLocks noGrp="1"/>
          </p:cNvSpPr>
          <p:nvPr>
            <p:ph type="sldNum" sz="quarter" idx="12"/>
          </p:nvPr>
        </p:nvSpPr>
        <p:spPr>
          <a:xfrm>
            <a:off x="22768560" y="6480969"/>
            <a:ext cx="1508760" cy="301752"/>
          </a:xfrm>
        </p:spPr>
        <p:txBody>
          <a:bodyPr/>
          <a:lstStyle/>
          <a:p>
            <a:fld id="{B3C03403-0EBA-4FF8-B452-72BC9A9DA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4594" y="290732"/>
            <a:ext cx="32004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095018" y="290732"/>
            <a:ext cx="1743072"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095018" y="3427124"/>
            <a:ext cx="1743072"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66690" y="290732"/>
            <a:ext cx="2057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066690" y="3427124"/>
            <a:ext cx="2057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14374368" y="6480969"/>
            <a:ext cx="6391656" cy="301752"/>
          </a:xfrm>
        </p:spPr>
        <p:txBody>
          <a:bodyPr/>
          <a:lstStyle/>
          <a:p>
            <a:fld id="{03DAB3F6-D873-4030-B936-1B75A144DDBE}" type="datetimeFigureOut">
              <a:rPr lang="en-US" smtClean="0"/>
              <a:pPr/>
              <a:t>4/12/2009</a:t>
            </a:fld>
            <a:endParaRPr lang="en-US"/>
          </a:p>
        </p:txBody>
      </p:sp>
      <p:sp>
        <p:nvSpPr>
          <p:cNvPr id="8" name="Footer Placeholder 7"/>
          <p:cNvSpPr>
            <a:spLocks noGrp="1"/>
          </p:cNvSpPr>
          <p:nvPr>
            <p:ph type="ftr" sz="quarter" idx="11"/>
          </p:nvPr>
        </p:nvSpPr>
        <p:spPr>
          <a:xfrm>
            <a:off x="1371600" y="6480969"/>
            <a:ext cx="12783312" cy="301752"/>
          </a:xfrm>
        </p:spPr>
        <p:txBody>
          <a:bodyPr/>
          <a:lstStyle/>
          <a:p>
            <a:endParaRPr lang="en-US"/>
          </a:p>
        </p:txBody>
      </p:sp>
      <p:sp>
        <p:nvSpPr>
          <p:cNvPr id="9" name="Slide Number Placeholder 8"/>
          <p:cNvSpPr>
            <a:spLocks noGrp="1"/>
          </p:cNvSpPr>
          <p:nvPr>
            <p:ph type="sldNum" sz="quarter" idx="12"/>
          </p:nvPr>
        </p:nvSpPr>
        <p:spPr>
          <a:xfrm>
            <a:off x="22768560" y="6483096"/>
            <a:ext cx="1508760" cy="301752"/>
          </a:xfrm>
        </p:spPr>
        <p:txBody>
          <a:bodyPr/>
          <a:lstStyle>
            <a:lvl1pPr algn="ctr">
              <a:defRPr/>
            </a:lvl1pPr>
          </a:lstStyle>
          <a:p>
            <a:fld id="{B3C03403-0EBA-4FF8-B452-72BC9A9DA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DAB3F6-D873-4030-B936-1B75A144DDBE}" type="datetimeFigureOut">
              <a:rPr lang="en-US" smtClean="0"/>
              <a:pPr/>
              <a:t>4/12/2009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03403-0EBA-4FF8-B452-72BC9A9DA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4374368" y="6480969"/>
            <a:ext cx="6400800" cy="301752"/>
          </a:xfrm>
        </p:spPr>
        <p:txBody>
          <a:bodyPr/>
          <a:lstStyle/>
          <a:p>
            <a:fld id="{03DAB3F6-D873-4030-B936-1B75A144DDBE}" type="datetimeFigureOut">
              <a:rPr lang="en-US" smtClean="0"/>
              <a:pPr/>
              <a:t>4/12/2009</a:t>
            </a:fld>
            <a:endParaRPr lang="en-US"/>
          </a:p>
        </p:txBody>
      </p:sp>
      <p:sp>
        <p:nvSpPr>
          <p:cNvPr id="3" name="Footer Placeholder 2"/>
          <p:cNvSpPr>
            <a:spLocks noGrp="1"/>
          </p:cNvSpPr>
          <p:nvPr>
            <p:ph type="ftr" sz="quarter" idx="11"/>
          </p:nvPr>
        </p:nvSpPr>
        <p:spPr>
          <a:xfrm>
            <a:off x="1371600" y="6481891"/>
            <a:ext cx="12780168" cy="300831"/>
          </a:xfrm>
        </p:spPr>
        <p:txBody>
          <a:bodyPr/>
          <a:lstStyle/>
          <a:p>
            <a:endParaRPr lang="en-US"/>
          </a:p>
        </p:txBody>
      </p:sp>
      <p:sp>
        <p:nvSpPr>
          <p:cNvPr id="4" name="Slide Number Placeholder 3"/>
          <p:cNvSpPr>
            <a:spLocks noGrp="1"/>
          </p:cNvSpPr>
          <p:nvPr>
            <p:ph type="sldNum" sz="quarter" idx="12"/>
          </p:nvPr>
        </p:nvSpPr>
        <p:spPr>
          <a:xfrm>
            <a:off x="22768560" y="6480969"/>
            <a:ext cx="1508760" cy="301752"/>
          </a:xfrm>
        </p:spPr>
        <p:txBody>
          <a:bodyPr/>
          <a:lstStyle/>
          <a:p>
            <a:fld id="{B3C03403-0EBA-4FF8-B452-72BC9A9DA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8368" y="367664"/>
            <a:ext cx="27432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407568" y="367664"/>
            <a:ext cx="7315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0953750" y="320040"/>
            <a:ext cx="1582826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8836928" y="6556248"/>
            <a:ext cx="6400800" cy="301752"/>
          </a:xfrm>
        </p:spPr>
        <p:txBody>
          <a:bodyPr/>
          <a:lstStyle>
            <a:lvl1pPr>
              <a:defRPr sz="900"/>
            </a:lvl1pPr>
          </a:lstStyle>
          <a:p>
            <a:fld id="{03DAB3F6-D873-4030-B936-1B75A144DDBE}" type="datetimeFigureOut">
              <a:rPr lang="en-US" smtClean="0"/>
              <a:pPr/>
              <a:t>4/12/2009</a:t>
            </a:fld>
            <a:endParaRPr lang="en-US"/>
          </a:p>
        </p:txBody>
      </p:sp>
      <p:sp>
        <p:nvSpPr>
          <p:cNvPr id="6" name="Footer Placeholder 5"/>
          <p:cNvSpPr>
            <a:spLocks noGrp="1"/>
          </p:cNvSpPr>
          <p:nvPr>
            <p:ph type="ftr" sz="quarter" idx="11"/>
          </p:nvPr>
        </p:nvSpPr>
        <p:spPr>
          <a:xfrm>
            <a:off x="3407568" y="6556248"/>
            <a:ext cx="1542936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25231728" y="6556248"/>
            <a:ext cx="1508760" cy="301752"/>
          </a:xfrm>
        </p:spPr>
        <p:txBody>
          <a:bodyPr/>
          <a:lstStyle>
            <a:lvl1pPr>
              <a:defRPr sz="900"/>
            </a:lvl1pPr>
          </a:lstStyle>
          <a:p>
            <a:fld id="{B3C03403-0EBA-4FF8-B452-72BC9A9DA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8368" y="150896"/>
            <a:ext cx="27432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414711" y="373966"/>
            <a:ext cx="22000464"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429000" y="5867400"/>
            <a:ext cx="2200046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8324576" y="6556248"/>
            <a:ext cx="6309360" cy="301752"/>
          </a:xfrm>
        </p:spPr>
        <p:txBody>
          <a:bodyPr/>
          <a:lstStyle>
            <a:lvl1pPr>
              <a:defRPr sz="900"/>
            </a:lvl1pPr>
          </a:lstStyle>
          <a:p>
            <a:fld id="{03DAB3F6-D873-4030-B936-1B75A144DDBE}" type="datetimeFigureOut">
              <a:rPr lang="en-US" smtClean="0"/>
              <a:pPr/>
              <a:t>4/12/2009</a:t>
            </a:fld>
            <a:endParaRPr lang="en-US"/>
          </a:p>
        </p:txBody>
      </p:sp>
      <p:sp>
        <p:nvSpPr>
          <p:cNvPr id="6" name="Footer Placeholder 5"/>
          <p:cNvSpPr>
            <a:spLocks noGrp="1"/>
          </p:cNvSpPr>
          <p:nvPr>
            <p:ph type="ftr" sz="quarter" idx="11"/>
          </p:nvPr>
        </p:nvSpPr>
        <p:spPr>
          <a:xfrm>
            <a:off x="3511296" y="6557169"/>
            <a:ext cx="14844216"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24651576" y="6556248"/>
            <a:ext cx="1097280" cy="301752"/>
          </a:xfrm>
        </p:spPr>
        <p:txBody>
          <a:bodyPr/>
          <a:lstStyle>
            <a:lvl1pPr algn="ctr">
              <a:defRPr sz="900"/>
            </a:lvl1pPr>
          </a:lstStyle>
          <a:p>
            <a:fld id="{B3C03403-0EBA-4FF8-B452-72BC9A9DA3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21102" y="14069"/>
            <a:ext cx="27389796"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27410898"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19406384" y="4948410"/>
            <a:ext cx="8018583"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371600" y="267494"/>
            <a:ext cx="246888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371600" y="1882808"/>
            <a:ext cx="246888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4374368" y="6480969"/>
            <a:ext cx="6400800" cy="301752"/>
          </a:xfrm>
          <a:prstGeom prst="rect">
            <a:avLst/>
          </a:prstGeom>
        </p:spPr>
        <p:txBody>
          <a:bodyPr vert="horz" anchor="b"/>
          <a:lstStyle>
            <a:lvl1pPr algn="l" eaLnBrk="1" latinLnBrk="0" hangingPunct="1">
              <a:defRPr kumimoji="0" sz="1000" b="0">
                <a:solidFill>
                  <a:schemeClr val="tx1"/>
                </a:solidFill>
              </a:defRPr>
            </a:lvl1pPr>
          </a:lstStyle>
          <a:p>
            <a:fld id="{03DAB3F6-D873-4030-B936-1B75A144DDBE}" type="datetimeFigureOut">
              <a:rPr lang="en-US" smtClean="0"/>
              <a:pPr/>
              <a:t>4/12/2009</a:t>
            </a:fld>
            <a:endParaRPr lang="en-US"/>
          </a:p>
        </p:txBody>
      </p:sp>
      <p:sp>
        <p:nvSpPr>
          <p:cNvPr id="3" name="Footer Placeholder 2"/>
          <p:cNvSpPr>
            <a:spLocks noGrp="1"/>
          </p:cNvSpPr>
          <p:nvPr>
            <p:ph type="ftr" sz="quarter" idx="3"/>
          </p:nvPr>
        </p:nvSpPr>
        <p:spPr>
          <a:xfrm>
            <a:off x="1371600" y="6481891"/>
            <a:ext cx="12780168"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22768560" y="6480969"/>
            <a:ext cx="1508760" cy="301752"/>
          </a:xfrm>
          <a:prstGeom prst="rect">
            <a:avLst/>
          </a:prstGeom>
        </p:spPr>
        <p:txBody>
          <a:bodyPr vert="horz" anchor="b"/>
          <a:lstStyle>
            <a:lvl1pPr algn="ctr" eaLnBrk="1" latinLnBrk="0" hangingPunct="1">
              <a:defRPr kumimoji="0" sz="1200">
                <a:solidFill>
                  <a:schemeClr val="tx1"/>
                </a:solidFill>
              </a:defRPr>
            </a:lvl1pPr>
          </a:lstStyle>
          <a:p>
            <a:fld id="{B3C03403-0EBA-4FF8-B452-72BC9A9DA3C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hyperlink" Target="http://www.krjda.com/text/index.cfm" TargetMode="External"/><Relationship Id="rId3" Type="http://schemas.openxmlformats.org/officeDocument/2006/relationships/image" Target="../media/image3.jpeg"/><Relationship Id="rId7" Type="http://schemas.openxmlformats.org/officeDocument/2006/relationships/hyperlink" Target="http://www.louisdreyfus.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clarkconstruction.com/" TargetMode="External"/><Relationship Id="rId11" Type="http://schemas.openxmlformats.org/officeDocument/2006/relationships/hyperlink" Target="http://www.engr.psu.edu/ae/thesis/portfolios/2009/jew5006/Black%20Template/Edwards%20&amp;%20Kelcey" TargetMode="External"/><Relationship Id="rId5" Type="http://schemas.openxmlformats.org/officeDocument/2006/relationships/image" Target="../media/image5.jpeg"/><Relationship Id="rId10" Type="http://schemas.openxmlformats.org/officeDocument/2006/relationships/hyperlink" Target="http://www.tolk.net/" TargetMode="External"/><Relationship Id="rId4" Type="http://schemas.openxmlformats.org/officeDocument/2006/relationships/image" Target="../media/image4.jpeg"/><Relationship Id="rId9" Type="http://schemas.openxmlformats.org/officeDocument/2006/relationships/hyperlink" Target="http://www.tadjerco.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louisdreyfus.com/" TargetMode="External"/><Relationship Id="rId7" Type="http://schemas.openxmlformats.org/officeDocument/2006/relationships/hyperlink" Target="http://www.engr.psu.edu/ae/thesis/portfolios/2009/jew5006/Black%20Template/Edwards%20&amp;%20Kelcey" TargetMode="External"/><Relationship Id="rId2" Type="http://schemas.openxmlformats.org/officeDocument/2006/relationships/hyperlink" Target="http://www.clarkconstruction.com/" TargetMode="External"/><Relationship Id="rId1" Type="http://schemas.openxmlformats.org/officeDocument/2006/relationships/slideLayout" Target="../slideLayouts/slideLayout1.xml"/><Relationship Id="rId6" Type="http://schemas.openxmlformats.org/officeDocument/2006/relationships/hyperlink" Target="http://www.tolk.net/" TargetMode="External"/><Relationship Id="rId11" Type="http://schemas.openxmlformats.org/officeDocument/2006/relationships/image" Target="../media/image5.jpeg"/><Relationship Id="rId5" Type="http://schemas.openxmlformats.org/officeDocument/2006/relationships/hyperlink" Target="http://www.tadjerco.com/" TargetMode="External"/><Relationship Id="rId10" Type="http://schemas.openxmlformats.org/officeDocument/2006/relationships/image" Target="../media/image4.jpeg"/><Relationship Id="rId4" Type="http://schemas.openxmlformats.org/officeDocument/2006/relationships/hyperlink" Target="http://www.krjda.com/text/index.cfm" TargetMode="Externa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jpe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jpeg"/><Relationship Id="rId7" Type="http://schemas.openxmlformats.org/officeDocument/2006/relationships/image" Target="http://www.affordable-solar.com/admin/product_img/3034_3033_Prod_gt%20series%20LG_20070730123050.jpg"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emf"/><Relationship Id="rId4" Type="http://schemas.openxmlformats.org/officeDocument/2006/relationships/image" Target="../media/image5.jpeg"/><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jpe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41.emf"/></Relationships>
</file>

<file path=ppt/slides/_rels/slide4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jpeg"/><Relationship Id="rId7"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5.jpe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6.gif"/><Relationship Id="rId3" Type="http://schemas.openxmlformats.org/officeDocument/2006/relationships/image" Target="../media/image3.jpeg"/><Relationship Id="rId7" Type="http://schemas.openxmlformats.org/officeDocument/2006/relationships/hyperlink" Target="http://www.facebook.com/photo.php?pid=50099108&amp;id=9304373&amp;op=14&amp;view=global&amp;subj=9309241" TargetMode="External"/><Relationship Id="rId12"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hyperlink" Target="http://www.niop.org/images/logo_louisdreyfus.gif" TargetMode="External"/><Relationship Id="rId5" Type="http://schemas.openxmlformats.org/officeDocument/2006/relationships/image" Target="../media/image5.jpeg"/><Relationship Id="rId15" Type="http://schemas.openxmlformats.org/officeDocument/2006/relationships/image" Target="../media/image47.jpeg"/><Relationship Id="rId10" Type="http://schemas.openxmlformats.org/officeDocument/2006/relationships/image" Target="../media/image44.jpeg"/><Relationship Id="rId4" Type="http://schemas.openxmlformats.org/officeDocument/2006/relationships/image" Target="../media/image4.jpeg"/><Relationship Id="rId9" Type="http://schemas.openxmlformats.org/officeDocument/2006/relationships/hyperlink" Target="http://www.facebook.com/photo.php?pid=53678190&amp;id=9370462&amp;op=6&amp;view=global&amp;subj=9309241" TargetMode="External"/><Relationship Id="rId14" Type="http://schemas.openxmlformats.org/officeDocument/2006/relationships/hyperlink" Target="http://www.sportslogos.net/images/logos/33/801/full/2572.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31CornerView.jpg"/>
          <p:cNvPicPr>
            <a:picLocks noChangeAspect="1"/>
          </p:cNvPicPr>
          <p:nvPr/>
        </p:nvPicPr>
        <p:blipFill>
          <a:blip r:embed="rId2" cstate="print"/>
          <a:stretch>
            <a:fillRect/>
          </a:stretch>
        </p:blipFill>
        <p:spPr>
          <a:xfrm>
            <a:off x="10515600" y="1524000"/>
            <a:ext cx="6286500" cy="4191000"/>
          </a:xfrm>
          <a:prstGeom prst="rect">
            <a:avLst/>
          </a:prstGeom>
        </p:spPr>
      </p:pic>
      <p:sp>
        <p:nvSpPr>
          <p:cNvPr id="9" name="TextBox 8"/>
          <p:cNvSpPr txBox="1"/>
          <p:nvPr/>
        </p:nvSpPr>
        <p:spPr>
          <a:xfrm>
            <a:off x="9677400" y="0"/>
            <a:ext cx="8153400" cy="984885"/>
          </a:xfrm>
          <a:prstGeom prst="rect">
            <a:avLst/>
          </a:prstGeom>
          <a:noFill/>
        </p:spPr>
        <p:txBody>
          <a:bodyPr wrap="square" rtlCol="0">
            <a:spAutoFit/>
          </a:bodyPr>
          <a:lstStyle/>
          <a:p>
            <a:r>
              <a:rPr lang="en-US" sz="4000" dirty="0" smtClean="0"/>
              <a:t>Lafayette Tower</a:t>
            </a:r>
          </a:p>
          <a:p>
            <a:r>
              <a:rPr lang="en-US" dirty="0" smtClean="0"/>
              <a:t>801 17th St. NW, Washington D.C.</a:t>
            </a:r>
            <a:endParaRPr lang="en-US" dirty="0"/>
          </a:p>
        </p:txBody>
      </p:sp>
      <p:sp>
        <p:nvSpPr>
          <p:cNvPr id="10" name="TextBox 9"/>
          <p:cNvSpPr txBox="1"/>
          <p:nvPr/>
        </p:nvSpPr>
        <p:spPr>
          <a:xfrm>
            <a:off x="9829800" y="5934670"/>
            <a:ext cx="3581400" cy="923330"/>
          </a:xfrm>
          <a:prstGeom prst="rect">
            <a:avLst/>
          </a:prstGeom>
          <a:noFill/>
        </p:spPr>
        <p:txBody>
          <a:bodyPr wrap="square" rtlCol="0">
            <a:spAutoFit/>
          </a:bodyPr>
          <a:lstStyle/>
          <a:p>
            <a:r>
              <a:rPr lang="en-US" dirty="0" smtClean="0"/>
              <a:t>Justin Wingenfield</a:t>
            </a:r>
          </a:p>
          <a:p>
            <a:r>
              <a:rPr lang="en-US" dirty="0" smtClean="0"/>
              <a:t>Construction Management</a:t>
            </a:r>
          </a:p>
          <a:p>
            <a:r>
              <a:rPr lang="en-US" dirty="0" smtClean="0"/>
              <a:t>Dr. David Riley</a:t>
            </a:r>
            <a:endParaRPr lang="en-US" dirty="0"/>
          </a:p>
        </p:txBody>
      </p:sp>
      <p:sp>
        <p:nvSpPr>
          <p:cNvPr id="11" name="TextBox 10"/>
          <p:cNvSpPr txBox="1"/>
          <p:nvPr/>
        </p:nvSpPr>
        <p:spPr>
          <a:xfrm>
            <a:off x="13563600" y="5934670"/>
            <a:ext cx="4724400" cy="646331"/>
          </a:xfrm>
          <a:prstGeom prst="rect">
            <a:avLst/>
          </a:prstGeom>
          <a:noFill/>
        </p:spPr>
        <p:txBody>
          <a:bodyPr wrap="square" rtlCol="0">
            <a:spAutoFit/>
          </a:bodyPr>
          <a:lstStyle/>
          <a:p>
            <a:r>
              <a:rPr lang="en-US" dirty="0" smtClean="0"/>
              <a:t>Senior Thesis Presentation 2009</a:t>
            </a:r>
          </a:p>
          <a:p>
            <a:r>
              <a:rPr lang="en-US" dirty="0" smtClean="0"/>
              <a:t>The Pennsylvania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
        <p:nvSpPr>
          <p:cNvPr id="12" name="TextBox 11"/>
          <p:cNvSpPr txBox="1"/>
          <p:nvPr/>
        </p:nvSpPr>
        <p:spPr>
          <a:xfrm>
            <a:off x="9677400" y="0"/>
            <a:ext cx="8001000" cy="707886"/>
          </a:xfrm>
          <a:prstGeom prst="rect">
            <a:avLst/>
          </a:prstGeom>
          <a:noFill/>
        </p:spPr>
        <p:txBody>
          <a:bodyPr wrap="square" rtlCol="0">
            <a:spAutoFit/>
          </a:bodyPr>
          <a:lstStyle/>
          <a:p>
            <a:r>
              <a:rPr lang="en-US" sz="4000" dirty="0" smtClean="0"/>
              <a:t>Site </a:t>
            </a:r>
            <a:r>
              <a:rPr lang="en-US" sz="4000" dirty="0" smtClean="0"/>
              <a:t>Logistics</a:t>
            </a:r>
            <a:endParaRPr lang="en-US" sz="4000" dirty="0" smtClean="0"/>
          </a:p>
        </p:txBody>
      </p:sp>
      <p:pic>
        <p:nvPicPr>
          <p:cNvPr id="17" name="Picture 16"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707886"/>
          </a:xfrm>
          <a:prstGeom prst="rect">
            <a:avLst/>
          </a:prstGeom>
          <a:noFill/>
        </p:spPr>
        <p:txBody>
          <a:bodyPr wrap="square" rtlCol="0">
            <a:spAutoFit/>
          </a:bodyPr>
          <a:lstStyle/>
          <a:p>
            <a:r>
              <a:rPr lang="en-US" sz="4000" dirty="0" smtClean="0"/>
              <a:t>Site Location</a:t>
            </a:r>
            <a:endParaRPr lang="en-US" sz="4000" dirty="0" smtClean="0"/>
          </a:p>
        </p:txBody>
      </p:sp>
      <p:pic>
        <p:nvPicPr>
          <p:cNvPr id="13" name="Picture 2"/>
          <p:cNvPicPr>
            <a:picLocks noChangeAspect="1" noChangeArrowheads="1"/>
          </p:cNvPicPr>
          <p:nvPr/>
        </p:nvPicPr>
        <p:blipFill>
          <a:blip r:embed="rId6"/>
          <a:srcRect/>
          <a:stretch>
            <a:fillRect/>
          </a:stretch>
        </p:blipFill>
        <p:spPr bwMode="auto">
          <a:xfrm>
            <a:off x="20040600" y="990600"/>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3"/>
          <p:cNvPicPr>
            <a:picLocks noChangeAspect="1" noChangeArrowheads="1"/>
          </p:cNvPicPr>
          <p:nvPr/>
        </p:nvPicPr>
        <p:blipFill>
          <a:blip r:embed="rId7"/>
          <a:srcRect/>
          <a:stretch>
            <a:fillRect/>
          </a:stretch>
        </p:blipFill>
        <p:spPr bwMode="auto">
          <a:xfrm>
            <a:off x="24193500" y="104775"/>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p:cNvPicPr>
            <a:picLocks noChangeAspect="1" noChangeArrowheads="1"/>
          </p:cNvPicPr>
          <p:nvPr/>
        </p:nvPicPr>
        <p:blipFill>
          <a:blip r:embed="rId6"/>
          <a:srcRect/>
          <a:stretch>
            <a:fillRect/>
          </a:stretch>
        </p:blipFill>
        <p:spPr bwMode="auto">
          <a:xfrm>
            <a:off x="10653712" y="990186"/>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3"/>
          <p:cNvPicPr>
            <a:picLocks noChangeAspect="1" noChangeArrowheads="1"/>
          </p:cNvPicPr>
          <p:nvPr/>
        </p:nvPicPr>
        <p:blipFill>
          <a:blip r:embed="rId7"/>
          <a:srcRect/>
          <a:stretch>
            <a:fillRect/>
          </a:stretch>
        </p:blipFill>
        <p:spPr bwMode="auto">
          <a:xfrm>
            <a:off x="14782800" y="152400"/>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11430000" y="990600"/>
            <a:ext cx="762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506200" y="4648200"/>
            <a:ext cx="1143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573000" y="4724400"/>
            <a:ext cx="8255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764000" y="2057400"/>
            <a:ext cx="1143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764000" y="2286000"/>
            <a:ext cx="1447800" cy="830997"/>
          </a:xfrm>
          <a:prstGeom prst="rect">
            <a:avLst/>
          </a:prstGeom>
          <a:noFill/>
        </p:spPr>
        <p:txBody>
          <a:bodyPr wrap="square" rtlCol="0">
            <a:spAutoFit/>
          </a:bodyPr>
          <a:lstStyle/>
          <a:p>
            <a:r>
              <a:rPr lang="en-US" sz="1600" dirty="0" smtClean="0"/>
              <a:t>Presidential Motorcade Route</a:t>
            </a:r>
            <a:endParaRPr lang="en-US" sz="1600" dirty="0"/>
          </a:p>
        </p:txBody>
      </p:sp>
      <p:pic>
        <p:nvPicPr>
          <p:cNvPr id="28" name="Picture 2"/>
          <p:cNvPicPr>
            <a:picLocks noChangeAspect="1" noChangeArrowheads="1"/>
          </p:cNvPicPr>
          <p:nvPr/>
        </p:nvPicPr>
        <p:blipFill>
          <a:blip r:embed="rId8"/>
          <a:srcRect/>
          <a:stretch>
            <a:fillRect/>
          </a:stretch>
        </p:blipFill>
        <p:spPr bwMode="auto">
          <a:xfrm>
            <a:off x="11963400" y="4759500"/>
            <a:ext cx="3581400" cy="15651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7400" y="0"/>
            <a:ext cx="8001000" cy="707886"/>
          </a:xfrm>
          <a:prstGeom prst="rect">
            <a:avLst/>
          </a:prstGeom>
          <a:noFill/>
        </p:spPr>
        <p:txBody>
          <a:bodyPr wrap="square" rtlCol="0">
            <a:spAutoFit/>
          </a:bodyPr>
          <a:lstStyle/>
          <a:p>
            <a:r>
              <a:rPr lang="en-US" sz="4000" dirty="0" smtClean="0"/>
              <a:t>Schedule</a:t>
            </a:r>
            <a:endParaRPr lang="en-US" sz="4000" dirty="0" smtClean="0"/>
          </a:p>
        </p:txBody>
      </p:sp>
      <p:pic>
        <p:nvPicPr>
          <p:cNvPr id="17" name="Picture 16"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4" name="TextBox 13"/>
          <p:cNvSpPr txBox="1"/>
          <p:nvPr/>
        </p:nvSpPr>
        <p:spPr>
          <a:xfrm>
            <a:off x="18516600" y="228601"/>
            <a:ext cx="5943600" cy="461665"/>
          </a:xfrm>
          <a:prstGeom prst="rect">
            <a:avLst/>
          </a:prstGeom>
          <a:noFill/>
        </p:spPr>
        <p:txBody>
          <a:bodyPr wrap="square" rtlCol="0">
            <a:spAutoFit/>
          </a:bodyPr>
          <a:lstStyle/>
          <a:p>
            <a:r>
              <a:rPr lang="en-US" sz="2400" dirty="0" smtClean="0"/>
              <a:t>Demolition (9.11.06 – 8.10.07)</a:t>
            </a:r>
            <a:endParaRPr lang="en-US" sz="2400" dirty="0" smtClean="0"/>
          </a:p>
        </p:txBody>
      </p:sp>
      <p:pic>
        <p:nvPicPr>
          <p:cNvPr id="3074" name="Picture 2"/>
          <p:cNvPicPr>
            <a:picLocks noChangeAspect="1" noChangeArrowheads="1"/>
          </p:cNvPicPr>
          <p:nvPr/>
        </p:nvPicPr>
        <p:blipFill>
          <a:blip r:embed="rId6"/>
          <a:srcRect/>
          <a:stretch>
            <a:fillRect/>
          </a:stretch>
        </p:blipFill>
        <p:spPr bwMode="auto">
          <a:xfrm>
            <a:off x="9372600" y="838199"/>
            <a:ext cx="8534400" cy="3741761"/>
          </a:xfrm>
          <a:prstGeom prst="rect">
            <a:avLst/>
          </a:prstGeom>
          <a:ln>
            <a:noFill/>
          </a:ln>
          <a:effectLst>
            <a:outerShdw blurRad="190500" algn="tl" rotWithShape="0">
              <a:srgbClr val="000000">
                <a:alpha val="70000"/>
              </a:srgbClr>
            </a:outerShdw>
          </a:effectLst>
        </p:spPr>
      </p:pic>
      <p:pic>
        <p:nvPicPr>
          <p:cNvPr id="22" name="Picture 21" descr="Demolition Site Pic.bmp"/>
          <p:cNvPicPr/>
          <p:nvPr/>
        </p:nvPicPr>
        <p:blipFill>
          <a:blip r:embed="rId7" cstate="print"/>
          <a:stretch>
            <a:fillRect/>
          </a:stretch>
        </p:blipFill>
        <p:spPr>
          <a:xfrm>
            <a:off x="18516600" y="762000"/>
            <a:ext cx="2842372" cy="2133600"/>
          </a:xfrm>
          <a:prstGeom prst="rect">
            <a:avLst/>
          </a:prstGeom>
        </p:spPr>
      </p:pic>
      <p:pic>
        <p:nvPicPr>
          <p:cNvPr id="30" name="Picture 29" descr="Susperstructure Site Pic.bmp"/>
          <p:cNvPicPr/>
          <p:nvPr/>
        </p:nvPicPr>
        <p:blipFill>
          <a:blip r:embed="rId8" cstate="print"/>
          <a:stretch>
            <a:fillRect/>
          </a:stretch>
        </p:blipFill>
        <p:spPr>
          <a:xfrm>
            <a:off x="21031200" y="2362200"/>
            <a:ext cx="2971800" cy="2223453"/>
          </a:xfrm>
          <a:prstGeom prst="rect">
            <a:avLst/>
          </a:prstGeom>
        </p:spPr>
      </p:pic>
      <p:pic>
        <p:nvPicPr>
          <p:cNvPr id="31" name="Picture 30" descr="Finish Phase Site Pic.bmp"/>
          <p:cNvPicPr/>
          <p:nvPr/>
        </p:nvPicPr>
        <p:blipFill>
          <a:blip r:embed="rId9" cstate="print"/>
          <a:stretch>
            <a:fillRect/>
          </a:stretch>
        </p:blipFill>
        <p:spPr>
          <a:xfrm>
            <a:off x="23698200" y="4114800"/>
            <a:ext cx="2972322" cy="2225431"/>
          </a:xfrm>
          <a:prstGeom prst="rect">
            <a:avLst/>
          </a:prstGeom>
        </p:spPr>
      </p:pic>
      <p:sp>
        <p:nvSpPr>
          <p:cNvPr id="32" name="TextBox 31"/>
          <p:cNvSpPr txBox="1"/>
          <p:nvPr/>
        </p:nvSpPr>
        <p:spPr>
          <a:xfrm>
            <a:off x="21488400" y="1748135"/>
            <a:ext cx="5943600" cy="461665"/>
          </a:xfrm>
          <a:prstGeom prst="rect">
            <a:avLst/>
          </a:prstGeom>
          <a:noFill/>
        </p:spPr>
        <p:txBody>
          <a:bodyPr wrap="square" rtlCol="0">
            <a:spAutoFit/>
          </a:bodyPr>
          <a:lstStyle/>
          <a:p>
            <a:r>
              <a:rPr lang="en-US" sz="2400" dirty="0" smtClean="0"/>
              <a:t>Superstructure (8.13.07 – 4.7.08)</a:t>
            </a:r>
            <a:endParaRPr lang="en-US" sz="2400" dirty="0" smtClean="0"/>
          </a:p>
        </p:txBody>
      </p:sp>
      <p:sp>
        <p:nvSpPr>
          <p:cNvPr id="33" name="TextBox 32"/>
          <p:cNvSpPr txBox="1"/>
          <p:nvPr/>
        </p:nvSpPr>
        <p:spPr>
          <a:xfrm>
            <a:off x="24079200" y="3200400"/>
            <a:ext cx="3733800" cy="830997"/>
          </a:xfrm>
          <a:prstGeom prst="rect">
            <a:avLst/>
          </a:prstGeom>
          <a:noFill/>
        </p:spPr>
        <p:txBody>
          <a:bodyPr wrap="square" rtlCol="0">
            <a:spAutoFit/>
          </a:bodyPr>
          <a:lstStyle/>
          <a:p>
            <a:r>
              <a:rPr lang="en-US" sz="2400" dirty="0" smtClean="0"/>
              <a:t>Finishes (4.8.08 – 12.15.08)</a:t>
            </a:r>
            <a:endParaRPr lang="en-US" sz="2400" dirty="0" smtClean="0"/>
          </a:p>
        </p:txBody>
      </p:sp>
      <p:sp>
        <p:nvSpPr>
          <p:cNvPr id="34" name="TextBox 33"/>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294305"/>
          </a:xfrm>
          <a:prstGeom prst="rect">
            <a:avLst/>
          </a:prstGeom>
          <a:noFill/>
        </p:spPr>
        <p:txBody>
          <a:bodyPr wrap="square" rtlCol="0">
            <a:spAutoFit/>
          </a:bodyPr>
          <a:lstStyle/>
          <a:p>
            <a:r>
              <a:rPr lang="en-US" sz="4000" dirty="0" smtClean="0"/>
              <a:t>Column-Free Perimeter Depth</a:t>
            </a:r>
          </a:p>
          <a:p>
            <a:endParaRPr lang="en-US" sz="4000" dirty="0"/>
          </a:p>
          <a:p>
            <a:r>
              <a:rPr lang="en-US" sz="3600" dirty="0" smtClean="0"/>
              <a:t>Problem:</a:t>
            </a:r>
          </a:p>
          <a:p>
            <a:r>
              <a:rPr lang="en-US" sz="2800" dirty="0" smtClean="0"/>
              <a:t>	The </a:t>
            </a:r>
            <a:r>
              <a:rPr lang="en-US" sz="2800" dirty="0"/>
              <a:t>column-free perimeters are an </a:t>
            </a:r>
            <a:r>
              <a:rPr lang="en-US" sz="2800" dirty="0" smtClean="0"/>
              <a:t>	exciting </a:t>
            </a:r>
            <a:r>
              <a:rPr lang="en-US" sz="2800" dirty="0"/>
              <a:t>feature </a:t>
            </a:r>
            <a:r>
              <a:rPr lang="en-US" sz="2800" dirty="0" smtClean="0"/>
              <a:t>for </a:t>
            </a:r>
            <a:r>
              <a:rPr lang="en-US" sz="2800" dirty="0"/>
              <a:t>potential tenants </a:t>
            </a:r>
            <a:r>
              <a:rPr lang="en-US" sz="2800" dirty="0" smtClean="0"/>
              <a:t>	because </a:t>
            </a:r>
            <a:r>
              <a:rPr lang="en-US" sz="2800" dirty="0"/>
              <a:t>of the increased square </a:t>
            </a:r>
            <a:r>
              <a:rPr lang="en-US" sz="2800" dirty="0" smtClean="0"/>
              <a:t>	footage </a:t>
            </a:r>
            <a:r>
              <a:rPr lang="en-US" sz="2800" dirty="0"/>
              <a:t>of window space they provide </a:t>
            </a:r>
            <a:r>
              <a:rPr lang="en-US" sz="2800" dirty="0" smtClean="0"/>
              <a:t>	on </a:t>
            </a:r>
            <a:r>
              <a:rPr lang="en-US" sz="2800" dirty="0"/>
              <a:t>the North, West, and South faces of </a:t>
            </a:r>
            <a:r>
              <a:rPr lang="en-US" sz="2800" dirty="0" smtClean="0"/>
              <a:t>	the </a:t>
            </a:r>
            <a:r>
              <a:rPr lang="en-US" sz="2800" dirty="0"/>
              <a:t>building </a:t>
            </a:r>
            <a:r>
              <a:rPr lang="en-US" sz="3200" u="sng" dirty="0">
                <a:solidFill>
                  <a:schemeClr val="accent3"/>
                </a:solidFill>
              </a:rPr>
              <a:t>but</a:t>
            </a:r>
            <a:r>
              <a:rPr lang="en-US" sz="2800" dirty="0"/>
              <a:t> they greatly increase </a:t>
            </a:r>
            <a:r>
              <a:rPr lang="en-US" sz="2800" dirty="0" smtClean="0"/>
              <a:t>	the </a:t>
            </a:r>
            <a:r>
              <a:rPr lang="en-US" sz="2800" dirty="0"/>
              <a:t>difficulty of construction due to the </a:t>
            </a:r>
            <a:r>
              <a:rPr lang="en-US" sz="2800" dirty="0" smtClean="0"/>
              <a:t>	incorporation </a:t>
            </a:r>
            <a:r>
              <a:rPr lang="en-US" sz="2800" dirty="0"/>
              <a:t>of detailed fall protection </a:t>
            </a:r>
            <a:r>
              <a:rPr lang="en-US" sz="2800" dirty="0" smtClean="0"/>
              <a:t>	plans </a:t>
            </a:r>
            <a:r>
              <a:rPr lang="en-US" sz="2800" dirty="0"/>
              <a:t>and cantilevered </a:t>
            </a:r>
            <a:r>
              <a:rPr lang="en-US" sz="2800" dirty="0" smtClean="0"/>
              <a:t>slabs.</a:t>
            </a:r>
            <a:endParaRPr lang="en-US" sz="28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2" name="TextBox 11"/>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294305"/>
          </a:xfrm>
          <a:prstGeom prst="rect">
            <a:avLst/>
          </a:prstGeom>
          <a:noFill/>
        </p:spPr>
        <p:txBody>
          <a:bodyPr wrap="square" rtlCol="0">
            <a:spAutoFit/>
          </a:bodyPr>
          <a:lstStyle/>
          <a:p>
            <a:r>
              <a:rPr lang="en-US" sz="4000" dirty="0" smtClean="0"/>
              <a:t>Column-Free Perimeter Depth</a:t>
            </a:r>
          </a:p>
          <a:p>
            <a:endParaRPr lang="en-US" sz="4000" dirty="0"/>
          </a:p>
          <a:p>
            <a:r>
              <a:rPr lang="en-US" sz="3600" dirty="0" smtClean="0"/>
              <a:t>Problem:</a:t>
            </a:r>
          </a:p>
          <a:p>
            <a:r>
              <a:rPr lang="en-US" sz="2800" dirty="0" smtClean="0"/>
              <a:t>	The </a:t>
            </a:r>
            <a:r>
              <a:rPr lang="en-US" sz="2800" dirty="0"/>
              <a:t>column-free perimeters are an </a:t>
            </a:r>
            <a:r>
              <a:rPr lang="en-US" sz="2800" dirty="0" smtClean="0"/>
              <a:t>	exciting </a:t>
            </a:r>
            <a:r>
              <a:rPr lang="en-US" sz="2800" dirty="0"/>
              <a:t>feature </a:t>
            </a:r>
            <a:r>
              <a:rPr lang="en-US" sz="2800" dirty="0" smtClean="0"/>
              <a:t>for </a:t>
            </a:r>
            <a:r>
              <a:rPr lang="en-US" sz="2800" dirty="0"/>
              <a:t>potential tenants </a:t>
            </a:r>
            <a:r>
              <a:rPr lang="en-US" sz="2800" dirty="0" smtClean="0"/>
              <a:t>	because </a:t>
            </a:r>
            <a:r>
              <a:rPr lang="en-US" sz="2800" dirty="0"/>
              <a:t>of the increased square </a:t>
            </a:r>
            <a:r>
              <a:rPr lang="en-US" sz="2800" dirty="0" smtClean="0"/>
              <a:t>	footage </a:t>
            </a:r>
            <a:r>
              <a:rPr lang="en-US" sz="2800" dirty="0"/>
              <a:t>of window space they provide </a:t>
            </a:r>
            <a:r>
              <a:rPr lang="en-US" sz="2800" dirty="0" smtClean="0"/>
              <a:t>	on </a:t>
            </a:r>
            <a:r>
              <a:rPr lang="en-US" sz="2800" dirty="0"/>
              <a:t>the North, West, and South faces of </a:t>
            </a:r>
            <a:r>
              <a:rPr lang="en-US" sz="2800" dirty="0" smtClean="0"/>
              <a:t>	the </a:t>
            </a:r>
            <a:r>
              <a:rPr lang="en-US" sz="2800" dirty="0"/>
              <a:t>building </a:t>
            </a:r>
            <a:r>
              <a:rPr lang="en-US" sz="3200" u="sng" dirty="0">
                <a:solidFill>
                  <a:schemeClr val="accent3"/>
                </a:solidFill>
              </a:rPr>
              <a:t>but</a:t>
            </a:r>
            <a:r>
              <a:rPr lang="en-US" sz="2800" dirty="0"/>
              <a:t> they greatly increase </a:t>
            </a:r>
            <a:r>
              <a:rPr lang="en-US" sz="2800" dirty="0" smtClean="0"/>
              <a:t>	the </a:t>
            </a:r>
            <a:r>
              <a:rPr lang="en-US" sz="2800" dirty="0"/>
              <a:t>difficulty of construction due to the </a:t>
            </a:r>
            <a:r>
              <a:rPr lang="en-US" sz="2800" dirty="0" smtClean="0"/>
              <a:t>	incorporation </a:t>
            </a:r>
            <a:r>
              <a:rPr lang="en-US" sz="2800" dirty="0"/>
              <a:t>of detailed fall protection </a:t>
            </a:r>
            <a:r>
              <a:rPr lang="en-US" sz="2800" dirty="0" smtClean="0"/>
              <a:t>	plans </a:t>
            </a:r>
            <a:r>
              <a:rPr lang="en-US" sz="2800" dirty="0"/>
              <a:t>and cantilevered </a:t>
            </a:r>
            <a:r>
              <a:rPr lang="en-US" sz="2800" dirty="0" smtClean="0"/>
              <a:t>slabs.</a:t>
            </a:r>
            <a:endParaRPr lang="en-US" sz="28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2" name="TextBox 11"/>
          <p:cNvSpPr txBox="1"/>
          <p:nvPr/>
        </p:nvSpPr>
        <p:spPr>
          <a:xfrm>
            <a:off x="18821400" y="0"/>
            <a:ext cx="8153400" cy="7725192"/>
          </a:xfrm>
          <a:prstGeom prst="rect">
            <a:avLst/>
          </a:prstGeom>
          <a:noFill/>
        </p:spPr>
        <p:txBody>
          <a:bodyPr wrap="square" rtlCol="0">
            <a:spAutoFit/>
          </a:bodyPr>
          <a:lstStyle/>
          <a:p>
            <a:endParaRPr lang="en-US" sz="4000" dirty="0" smtClean="0"/>
          </a:p>
          <a:p>
            <a:endParaRPr lang="en-US" sz="4000" dirty="0"/>
          </a:p>
          <a:p>
            <a:r>
              <a:rPr lang="en-US" sz="3600" dirty="0" smtClean="0"/>
              <a:t>Solution:</a:t>
            </a:r>
          </a:p>
          <a:p>
            <a:r>
              <a:rPr lang="en-US" sz="2800" dirty="0" smtClean="0"/>
              <a:t>	</a:t>
            </a:r>
            <a:r>
              <a:rPr lang="en-US" sz="2800" dirty="0"/>
              <a:t>I agree that the views to the South side </a:t>
            </a:r>
            <a:r>
              <a:rPr lang="en-US" sz="2800" dirty="0" smtClean="0"/>
              <a:t>	of </a:t>
            </a:r>
            <a:r>
              <a:rPr lang="en-US" sz="2800" dirty="0"/>
              <a:t>the building are worthwhile due to the </a:t>
            </a:r>
            <a:r>
              <a:rPr lang="en-US" sz="2800" dirty="0" smtClean="0"/>
              <a:t>	fact </a:t>
            </a:r>
            <a:r>
              <a:rPr lang="en-US" sz="2800" dirty="0"/>
              <a:t>that they overlook The White House. </a:t>
            </a:r>
            <a:r>
              <a:rPr lang="en-US" sz="2800" dirty="0" smtClean="0"/>
              <a:t>	However</a:t>
            </a:r>
            <a:r>
              <a:rPr lang="en-US" sz="2800" dirty="0"/>
              <a:t>, I don’t feel the views to the </a:t>
            </a:r>
            <a:r>
              <a:rPr lang="en-US" sz="2800" dirty="0" smtClean="0"/>
              <a:t>	West </a:t>
            </a:r>
            <a:r>
              <a:rPr lang="en-US" sz="2800" dirty="0"/>
              <a:t>and North are worthy of the extra </a:t>
            </a:r>
            <a:r>
              <a:rPr lang="en-US" sz="2800" dirty="0" smtClean="0"/>
              <a:t>	time</a:t>
            </a:r>
            <a:r>
              <a:rPr lang="en-US" sz="2800" dirty="0"/>
              <a:t>, money and energy needed to </a:t>
            </a:r>
            <a:r>
              <a:rPr lang="en-US" sz="2800" dirty="0" smtClean="0"/>
              <a:t>	incorporate </a:t>
            </a:r>
            <a:r>
              <a:rPr lang="en-US" sz="2800" dirty="0"/>
              <a:t>this feature. </a:t>
            </a:r>
            <a:r>
              <a:rPr lang="en-US" sz="2800" dirty="0" smtClean="0"/>
              <a:t>Therefore, I 	propose to remove this feature on these 	sides of the building.</a:t>
            </a:r>
            <a:endParaRPr lang="en-US" sz="2800" dirty="0"/>
          </a:p>
          <a:p>
            <a:endParaRPr lang="en-US" sz="2800" dirty="0"/>
          </a:p>
          <a:p>
            <a:endParaRPr lang="en-US" sz="3600" dirty="0" smtClean="0"/>
          </a:p>
          <a:p>
            <a:endParaRPr lang="en-US" sz="3600" dirty="0" smtClean="0"/>
          </a:p>
          <a:p>
            <a:endParaRPr lang="en-US" sz="2800" dirty="0"/>
          </a:p>
        </p:txBody>
      </p:sp>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4093428"/>
          </a:xfrm>
          <a:prstGeom prst="rect">
            <a:avLst/>
          </a:prstGeom>
          <a:noFill/>
        </p:spPr>
        <p:txBody>
          <a:bodyPr wrap="square" rtlCol="0">
            <a:spAutoFit/>
          </a:bodyPr>
          <a:lstStyle/>
          <a:p>
            <a:r>
              <a:rPr lang="en-US" sz="4000" dirty="0" smtClean="0"/>
              <a:t>Column-Free Perimeter Depth</a:t>
            </a:r>
          </a:p>
          <a:p>
            <a:endParaRPr lang="en-US" sz="4000" dirty="0" smtClean="0"/>
          </a:p>
          <a:p>
            <a:r>
              <a:rPr lang="en-US" sz="4000" dirty="0" smtClean="0"/>
              <a:t>South </a:t>
            </a:r>
            <a:r>
              <a:rPr lang="en-US" sz="4000" dirty="0"/>
              <a:t>F</a:t>
            </a:r>
            <a:r>
              <a:rPr lang="en-US" sz="4000" dirty="0" smtClean="0"/>
              <a:t>acing Views:</a:t>
            </a:r>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16" name="Picture 15"/>
          <p:cNvPicPr/>
          <p:nvPr/>
        </p:nvPicPr>
        <p:blipFill>
          <a:blip r:embed="rId5"/>
          <a:srcRect/>
          <a:stretch>
            <a:fillRect/>
          </a:stretch>
        </p:blipFill>
        <p:spPr bwMode="auto">
          <a:xfrm>
            <a:off x="9448800" y="3352800"/>
            <a:ext cx="5105400" cy="3250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4935200" y="5943600"/>
            <a:ext cx="3048000" cy="584775"/>
          </a:xfrm>
          <a:prstGeom prst="rect">
            <a:avLst/>
          </a:prstGeom>
          <a:noFill/>
        </p:spPr>
        <p:txBody>
          <a:bodyPr wrap="square" rtlCol="0">
            <a:spAutoFit/>
          </a:bodyPr>
          <a:lstStyle/>
          <a:p>
            <a:r>
              <a:rPr lang="en-US" sz="3200" dirty="0" smtClean="0">
                <a:solidFill>
                  <a:srgbClr val="92D050"/>
                </a:solidFill>
              </a:rPr>
              <a:t>GOOD! </a:t>
            </a:r>
            <a:r>
              <a:rPr lang="en-US" sz="3200" dirty="0" smtClean="0">
                <a:solidFill>
                  <a:srgbClr val="92D050"/>
                </a:solidFill>
                <a:sym typeface="Wingdings" pitchFamily="2" charset="2"/>
              </a:rPr>
              <a:t></a:t>
            </a:r>
            <a:endParaRPr lang="en-US" sz="3200" dirty="0">
              <a:solidFill>
                <a:srgbClr val="92D050"/>
              </a:solidFill>
            </a:endParaRPr>
          </a:p>
        </p:txBody>
      </p:sp>
      <p:pic>
        <p:nvPicPr>
          <p:cNvPr id="17409" name="Picture 1"/>
          <p:cNvPicPr>
            <a:picLocks noChangeAspect="1" noChangeArrowheads="1"/>
          </p:cNvPicPr>
          <p:nvPr/>
        </p:nvPicPr>
        <p:blipFill>
          <a:blip r:embed="rId6"/>
          <a:srcRect/>
          <a:stretch>
            <a:fillRect/>
          </a:stretch>
        </p:blipFill>
        <p:spPr bwMode="auto">
          <a:xfrm>
            <a:off x="12649200" y="2362200"/>
            <a:ext cx="5154560" cy="3328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4093428"/>
          </a:xfrm>
          <a:prstGeom prst="rect">
            <a:avLst/>
          </a:prstGeom>
          <a:noFill/>
        </p:spPr>
        <p:txBody>
          <a:bodyPr wrap="square" rtlCol="0">
            <a:spAutoFit/>
          </a:bodyPr>
          <a:lstStyle/>
          <a:p>
            <a:r>
              <a:rPr lang="en-US" sz="4000" dirty="0" smtClean="0"/>
              <a:t>Column-Free Perimeter Depth</a:t>
            </a:r>
          </a:p>
          <a:p>
            <a:endParaRPr lang="en-US" sz="4000" dirty="0" smtClean="0"/>
          </a:p>
          <a:p>
            <a:r>
              <a:rPr lang="en-US" sz="4000" dirty="0" smtClean="0"/>
              <a:t>South </a:t>
            </a:r>
            <a:r>
              <a:rPr lang="en-US" sz="4000" dirty="0"/>
              <a:t>F</a:t>
            </a:r>
            <a:r>
              <a:rPr lang="en-US" sz="4000" dirty="0" smtClean="0"/>
              <a:t>acing Views:</a:t>
            </a:r>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16" name="Picture 15"/>
          <p:cNvPicPr/>
          <p:nvPr/>
        </p:nvPicPr>
        <p:blipFill>
          <a:blip r:embed="rId5"/>
          <a:srcRect/>
          <a:stretch>
            <a:fillRect/>
          </a:stretch>
        </p:blipFill>
        <p:spPr bwMode="auto">
          <a:xfrm>
            <a:off x="9448800" y="3352800"/>
            <a:ext cx="5105400" cy="3250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4935200" y="5943600"/>
            <a:ext cx="3048000" cy="584775"/>
          </a:xfrm>
          <a:prstGeom prst="rect">
            <a:avLst/>
          </a:prstGeom>
          <a:noFill/>
        </p:spPr>
        <p:txBody>
          <a:bodyPr wrap="square" rtlCol="0">
            <a:spAutoFit/>
          </a:bodyPr>
          <a:lstStyle/>
          <a:p>
            <a:r>
              <a:rPr lang="en-US" sz="3200" dirty="0" smtClean="0">
                <a:solidFill>
                  <a:srgbClr val="92D050"/>
                </a:solidFill>
              </a:rPr>
              <a:t>GOOD! </a:t>
            </a:r>
            <a:r>
              <a:rPr lang="en-US" sz="3200" dirty="0" smtClean="0">
                <a:solidFill>
                  <a:srgbClr val="92D050"/>
                </a:solidFill>
                <a:sym typeface="Wingdings" pitchFamily="2" charset="2"/>
              </a:rPr>
              <a:t></a:t>
            </a:r>
            <a:endParaRPr lang="en-US" sz="3200" dirty="0">
              <a:solidFill>
                <a:srgbClr val="92D050"/>
              </a:solidFill>
            </a:endParaRPr>
          </a:p>
        </p:txBody>
      </p:sp>
      <p:sp>
        <p:nvSpPr>
          <p:cNvPr id="18" name="TextBox 17"/>
          <p:cNvSpPr txBox="1"/>
          <p:nvPr/>
        </p:nvSpPr>
        <p:spPr>
          <a:xfrm>
            <a:off x="18745200" y="0"/>
            <a:ext cx="8153400" cy="4093428"/>
          </a:xfrm>
          <a:prstGeom prst="rect">
            <a:avLst/>
          </a:prstGeom>
          <a:noFill/>
        </p:spPr>
        <p:txBody>
          <a:bodyPr wrap="square" rtlCol="0">
            <a:spAutoFit/>
          </a:bodyPr>
          <a:lstStyle/>
          <a:p>
            <a:endParaRPr lang="en-US" sz="4000" dirty="0" smtClean="0"/>
          </a:p>
          <a:p>
            <a:endParaRPr lang="en-US" sz="4000" dirty="0" smtClean="0"/>
          </a:p>
          <a:p>
            <a:r>
              <a:rPr lang="en-US" sz="4000" dirty="0" smtClean="0"/>
              <a:t>West </a:t>
            </a:r>
            <a:r>
              <a:rPr lang="en-US" sz="4000" dirty="0"/>
              <a:t>F</a:t>
            </a:r>
            <a:r>
              <a:rPr lang="en-US" sz="4000" dirty="0" smtClean="0"/>
              <a:t>acing Views:</a:t>
            </a:r>
          </a:p>
          <a:p>
            <a:endParaRPr lang="en-US" sz="4000" dirty="0"/>
          </a:p>
          <a:p>
            <a:endParaRPr lang="en-US" sz="3600" dirty="0" smtClean="0"/>
          </a:p>
          <a:p>
            <a:endParaRPr lang="en-US" sz="3600" dirty="0" smtClean="0"/>
          </a:p>
          <a:p>
            <a:endParaRPr lang="en-US" sz="2800" dirty="0"/>
          </a:p>
        </p:txBody>
      </p:sp>
      <p:sp>
        <p:nvSpPr>
          <p:cNvPr id="21" name="TextBox 20"/>
          <p:cNvSpPr txBox="1"/>
          <p:nvPr/>
        </p:nvSpPr>
        <p:spPr>
          <a:xfrm>
            <a:off x="24003000" y="5943600"/>
            <a:ext cx="3048000" cy="584775"/>
          </a:xfrm>
          <a:prstGeom prst="rect">
            <a:avLst/>
          </a:prstGeom>
          <a:noFill/>
        </p:spPr>
        <p:txBody>
          <a:bodyPr wrap="square" rtlCol="0">
            <a:spAutoFit/>
          </a:bodyPr>
          <a:lstStyle/>
          <a:p>
            <a:r>
              <a:rPr lang="en-US" sz="3200" dirty="0" smtClean="0">
                <a:solidFill>
                  <a:srgbClr val="92D050"/>
                </a:solidFill>
              </a:rPr>
              <a:t>OKAY </a:t>
            </a:r>
            <a:r>
              <a:rPr lang="en-US" sz="3200" dirty="0" smtClean="0">
                <a:solidFill>
                  <a:srgbClr val="92D050"/>
                </a:solidFill>
                <a:sym typeface="Wingdings" pitchFamily="2" charset="2"/>
              </a:rPr>
              <a:t></a:t>
            </a:r>
            <a:endParaRPr lang="en-US" sz="3200" dirty="0">
              <a:solidFill>
                <a:srgbClr val="92D050"/>
              </a:solidFill>
            </a:endParaRPr>
          </a:p>
        </p:txBody>
      </p:sp>
      <p:pic>
        <p:nvPicPr>
          <p:cNvPr id="23" name="Picture 22"/>
          <p:cNvPicPr/>
          <p:nvPr/>
        </p:nvPicPr>
        <p:blipFill>
          <a:blip r:embed="rId6"/>
          <a:srcRect/>
          <a:stretch>
            <a:fillRect/>
          </a:stretch>
        </p:blipFill>
        <p:spPr bwMode="auto">
          <a:xfrm>
            <a:off x="18592800" y="3352800"/>
            <a:ext cx="5029200" cy="32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92" name="Rectangle 8"/>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93" name="Rectangle 9"/>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
          <p:cNvPicPr>
            <a:picLocks noChangeAspect="1" noChangeArrowheads="1"/>
          </p:cNvPicPr>
          <p:nvPr/>
        </p:nvPicPr>
        <p:blipFill>
          <a:blip r:embed="rId7"/>
          <a:srcRect/>
          <a:stretch>
            <a:fillRect/>
          </a:stretch>
        </p:blipFill>
        <p:spPr bwMode="auto">
          <a:xfrm>
            <a:off x="12649200" y="2362200"/>
            <a:ext cx="5154560" cy="3328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4" name="Picture 10"/>
          <p:cNvPicPr>
            <a:picLocks noChangeAspect="1" noChangeArrowheads="1"/>
          </p:cNvPicPr>
          <p:nvPr/>
        </p:nvPicPr>
        <p:blipFill>
          <a:blip r:embed="rId8"/>
          <a:srcRect r="5490"/>
          <a:stretch>
            <a:fillRect/>
          </a:stretch>
        </p:blipFill>
        <p:spPr bwMode="auto">
          <a:xfrm>
            <a:off x="21488400" y="2371725"/>
            <a:ext cx="5257800" cy="334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TextBox 29"/>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4093428"/>
          </a:xfrm>
          <a:prstGeom prst="rect">
            <a:avLst/>
          </a:prstGeom>
          <a:noFill/>
        </p:spPr>
        <p:txBody>
          <a:bodyPr wrap="square" rtlCol="0">
            <a:spAutoFit/>
          </a:bodyPr>
          <a:lstStyle/>
          <a:p>
            <a:r>
              <a:rPr lang="en-US" sz="4000" dirty="0" smtClean="0"/>
              <a:t>Column-Free Perimeter Depth</a:t>
            </a:r>
          </a:p>
          <a:p>
            <a:endParaRPr lang="en-US" sz="4000" dirty="0" smtClean="0"/>
          </a:p>
          <a:p>
            <a:r>
              <a:rPr lang="en-US" sz="4000" dirty="0" smtClean="0"/>
              <a:t>North </a:t>
            </a:r>
            <a:r>
              <a:rPr lang="en-US" sz="4000" dirty="0"/>
              <a:t>F</a:t>
            </a:r>
            <a:r>
              <a:rPr lang="en-US" sz="4000" dirty="0" smtClean="0"/>
              <a:t>acing Views:</a:t>
            </a:r>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7" name="TextBox 16"/>
          <p:cNvSpPr txBox="1"/>
          <p:nvPr/>
        </p:nvSpPr>
        <p:spPr>
          <a:xfrm>
            <a:off x="14935200" y="5943600"/>
            <a:ext cx="3048000" cy="584775"/>
          </a:xfrm>
          <a:prstGeom prst="rect">
            <a:avLst/>
          </a:prstGeom>
          <a:noFill/>
        </p:spPr>
        <p:txBody>
          <a:bodyPr wrap="square" rtlCol="0">
            <a:spAutoFit/>
          </a:bodyPr>
          <a:lstStyle/>
          <a:p>
            <a:r>
              <a:rPr lang="en-US" sz="3200" dirty="0" smtClean="0">
                <a:solidFill>
                  <a:srgbClr val="92D050"/>
                </a:solidFill>
              </a:rPr>
              <a:t>POOR </a:t>
            </a:r>
            <a:r>
              <a:rPr lang="en-US" sz="3200" dirty="0" smtClean="0">
                <a:solidFill>
                  <a:srgbClr val="92D050"/>
                </a:solidFill>
                <a:sym typeface="Wingdings" pitchFamily="2" charset="2"/>
              </a:rPr>
              <a:t></a:t>
            </a:r>
            <a:endParaRPr lang="en-US" sz="3200" dirty="0">
              <a:solidFill>
                <a:srgbClr val="92D050"/>
              </a:solidFill>
            </a:endParaRPr>
          </a:p>
        </p:txBody>
      </p:sp>
      <p:sp>
        <p:nvSpPr>
          <p:cNvPr id="18" name="TextBox 17"/>
          <p:cNvSpPr txBox="1"/>
          <p:nvPr/>
        </p:nvSpPr>
        <p:spPr>
          <a:xfrm>
            <a:off x="18745200" y="0"/>
            <a:ext cx="8153400" cy="4093428"/>
          </a:xfrm>
          <a:prstGeom prst="rect">
            <a:avLst/>
          </a:prstGeom>
          <a:noFill/>
        </p:spPr>
        <p:txBody>
          <a:bodyPr wrap="square" rtlCol="0">
            <a:spAutoFit/>
          </a:bodyPr>
          <a:lstStyle/>
          <a:p>
            <a:endParaRPr lang="en-US" sz="4000" dirty="0" smtClean="0"/>
          </a:p>
          <a:p>
            <a:endParaRPr lang="en-US" sz="4000" dirty="0" smtClean="0"/>
          </a:p>
          <a:p>
            <a:r>
              <a:rPr lang="en-US" sz="4000" dirty="0" smtClean="0"/>
              <a:t>West </a:t>
            </a:r>
            <a:r>
              <a:rPr lang="en-US" sz="4000" dirty="0"/>
              <a:t>F</a:t>
            </a:r>
            <a:r>
              <a:rPr lang="en-US" sz="4000" dirty="0" smtClean="0"/>
              <a:t>acing Views:</a:t>
            </a:r>
          </a:p>
          <a:p>
            <a:endParaRPr lang="en-US" sz="4000" dirty="0"/>
          </a:p>
          <a:p>
            <a:endParaRPr lang="en-US" sz="3600" dirty="0" smtClean="0"/>
          </a:p>
          <a:p>
            <a:endParaRPr lang="en-US" sz="3600" dirty="0" smtClean="0"/>
          </a:p>
          <a:p>
            <a:endParaRPr lang="en-US" sz="2800" dirty="0"/>
          </a:p>
        </p:txBody>
      </p:sp>
      <p:sp>
        <p:nvSpPr>
          <p:cNvPr id="21" name="TextBox 20"/>
          <p:cNvSpPr txBox="1"/>
          <p:nvPr/>
        </p:nvSpPr>
        <p:spPr>
          <a:xfrm>
            <a:off x="24003000" y="5943600"/>
            <a:ext cx="3048000" cy="584775"/>
          </a:xfrm>
          <a:prstGeom prst="rect">
            <a:avLst/>
          </a:prstGeom>
          <a:noFill/>
        </p:spPr>
        <p:txBody>
          <a:bodyPr wrap="square" rtlCol="0">
            <a:spAutoFit/>
          </a:bodyPr>
          <a:lstStyle/>
          <a:p>
            <a:r>
              <a:rPr lang="en-US" sz="3200" dirty="0" smtClean="0">
                <a:solidFill>
                  <a:srgbClr val="92D050"/>
                </a:solidFill>
              </a:rPr>
              <a:t>OKAY </a:t>
            </a:r>
            <a:r>
              <a:rPr lang="en-US" sz="3200" dirty="0" smtClean="0">
                <a:solidFill>
                  <a:srgbClr val="92D050"/>
                </a:solidFill>
                <a:sym typeface="Wingdings" pitchFamily="2" charset="2"/>
              </a:rPr>
              <a:t></a:t>
            </a:r>
            <a:endParaRPr lang="en-US" sz="3200" dirty="0">
              <a:solidFill>
                <a:srgbClr val="92D050"/>
              </a:solidFill>
            </a:endParaRPr>
          </a:p>
        </p:txBody>
      </p:sp>
      <p:pic>
        <p:nvPicPr>
          <p:cNvPr id="23" name="Picture 22"/>
          <p:cNvPicPr/>
          <p:nvPr/>
        </p:nvPicPr>
        <p:blipFill>
          <a:blip r:embed="rId5"/>
          <a:srcRect/>
          <a:stretch>
            <a:fillRect/>
          </a:stretch>
        </p:blipFill>
        <p:spPr bwMode="auto">
          <a:xfrm>
            <a:off x="18592800" y="3352800"/>
            <a:ext cx="5029200" cy="32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p:nvPr/>
        </p:nvPicPr>
        <p:blipFill>
          <a:blip r:embed="rId6"/>
          <a:srcRect t="5700" b="3499"/>
          <a:stretch>
            <a:fillRect/>
          </a:stretch>
        </p:blipFill>
        <p:spPr bwMode="auto">
          <a:xfrm>
            <a:off x="9448800" y="3311073"/>
            <a:ext cx="5105399" cy="3242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10"/>
          <p:cNvPicPr>
            <a:picLocks noChangeAspect="1" noChangeArrowheads="1"/>
          </p:cNvPicPr>
          <p:nvPr/>
        </p:nvPicPr>
        <p:blipFill>
          <a:blip r:embed="rId7"/>
          <a:srcRect r="5490"/>
          <a:stretch>
            <a:fillRect/>
          </a:stretch>
        </p:blipFill>
        <p:spPr bwMode="auto">
          <a:xfrm>
            <a:off x="21488400" y="2371725"/>
            <a:ext cx="5257800" cy="334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1" name="Picture 1"/>
          <p:cNvPicPr>
            <a:picLocks noChangeAspect="1" noChangeArrowheads="1"/>
          </p:cNvPicPr>
          <p:nvPr/>
        </p:nvPicPr>
        <p:blipFill>
          <a:blip r:embed="rId8"/>
          <a:srcRect r="4167"/>
          <a:stretch>
            <a:fillRect/>
          </a:stretch>
        </p:blipFill>
        <p:spPr bwMode="auto">
          <a:xfrm>
            <a:off x="12573000" y="2350948"/>
            <a:ext cx="5257800" cy="3364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6001643"/>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Items to Consider:</a:t>
            </a:r>
          </a:p>
          <a:p>
            <a:endParaRPr lang="en-US" sz="3200" dirty="0" smtClean="0"/>
          </a:p>
          <a:p>
            <a:pPr lvl="1">
              <a:buFont typeface="Arial" pitchFamily="34" charset="0"/>
              <a:buChar char="•"/>
            </a:pPr>
            <a:r>
              <a:rPr lang="en-US" sz="2000" dirty="0" smtClean="0"/>
              <a:t>Cost Implications</a:t>
            </a:r>
          </a:p>
          <a:p>
            <a:pPr>
              <a:buFont typeface="Arial" pitchFamily="34" charset="0"/>
              <a:buChar char="•"/>
            </a:pPr>
            <a:endParaRPr lang="en-US" sz="2000" dirty="0" smtClean="0"/>
          </a:p>
          <a:p>
            <a:pPr lvl="1">
              <a:buFont typeface="Arial" pitchFamily="34" charset="0"/>
              <a:buChar char="•"/>
            </a:pPr>
            <a:r>
              <a:rPr lang="en-US" sz="2000" dirty="0" smtClean="0"/>
              <a:t>Schedule Impacts</a:t>
            </a:r>
          </a:p>
          <a:p>
            <a:pPr>
              <a:buFont typeface="Arial" pitchFamily="34" charset="0"/>
              <a:buChar char="•"/>
            </a:pPr>
            <a:endParaRPr lang="en-US" sz="2000" dirty="0" smtClean="0"/>
          </a:p>
          <a:p>
            <a:pPr lvl="1">
              <a:buFont typeface="Arial" pitchFamily="34" charset="0"/>
              <a:buChar char="•"/>
            </a:pPr>
            <a:r>
              <a:rPr lang="en-US" sz="2000" dirty="0" smtClean="0"/>
              <a:t>Constructability Variances</a:t>
            </a:r>
            <a:endParaRPr lang="en-US" sz="20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9" name="TextBox 18"/>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6001643"/>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Items to Consider:</a:t>
            </a:r>
          </a:p>
          <a:p>
            <a:endParaRPr lang="en-US" sz="3200" dirty="0" smtClean="0"/>
          </a:p>
          <a:p>
            <a:pPr lvl="1">
              <a:buFont typeface="Arial" pitchFamily="34" charset="0"/>
              <a:buChar char="•"/>
            </a:pPr>
            <a:r>
              <a:rPr lang="en-US" sz="2000" dirty="0" smtClean="0"/>
              <a:t>Cost Implications</a:t>
            </a:r>
          </a:p>
          <a:p>
            <a:pPr>
              <a:buFont typeface="Arial" pitchFamily="34" charset="0"/>
              <a:buChar char="•"/>
            </a:pPr>
            <a:endParaRPr lang="en-US" sz="2000" dirty="0" smtClean="0"/>
          </a:p>
          <a:p>
            <a:pPr lvl="1">
              <a:buFont typeface="Arial" pitchFamily="34" charset="0"/>
              <a:buChar char="•"/>
            </a:pPr>
            <a:r>
              <a:rPr lang="en-US" sz="2000" dirty="0" smtClean="0"/>
              <a:t>Schedule Impacts</a:t>
            </a:r>
          </a:p>
          <a:p>
            <a:pPr>
              <a:buFont typeface="Arial" pitchFamily="34" charset="0"/>
              <a:buChar char="•"/>
            </a:pPr>
            <a:endParaRPr lang="en-US" sz="2000" dirty="0" smtClean="0"/>
          </a:p>
          <a:p>
            <a:pPr lvl="1">
              <a:buFont typeface="Arial" pitchFamily="34" charset="0"/>
              <a:buChar char="•"/>
            </a:pPr>
            <a:r>
              <a:rPr lang="en-US" sz="2000" dirty="0" smtClean="0"/>
              <a:t>Constructability Variances</a:t>
            </a:r>
            <a:endParaRPr lang="en-US" sz="2000" dirty="0" smtClean="0"/>
          </a:p>
          <a:p>
            <a:endParaRPr lang="en-US" sz="4000" dirty="0"/>
          </a:p>
          <a:p>
            <a:endParaRPr lang="en-US" sz="3600" dirty="0" smtClean="0"/>
          </a:p>
          <a:p>
            <a:endParaRPr lang="en-US" sz="3600" dirty="0" smtClean="0"/>
          </a:p>
          <a:p>
            <a:endParaRPr lang="en-US" sz="2800" dirty="0"/>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8" name="TextBox 17"/>
          <p:cNvSpPr txBox="1"/>
          <p:nvPr/>
        </p:nvSpPr>
        <p:spPr>
          <a:xfrm>
            <a:off x="18745200" y="0"/>
            <a:ext cx="8153400" cy="7109639"/>
          </a:xfrm>
          <a:prstGeom prst="rect">
            <a:avLst/>
          </a:prstGeom>
          <a:noFill/>
        </p:spPr>
        <p:txBody>
          <a:bodyPr wrap="square" rtlCol="0">
            <a:spAutoFit/>
          </a:bodyPr>
          <a:lstStyle/>
          <a:p>
            <a:endParaRPr lang="en-US" sz="4000" dirty="0" smtClean="0"/>
          </a:p>
          <a:p>
            <a:endParaRPr lang="en-US" sz="4000" dirty="0" smtClean="0"/>
          </a:p>
          <a:p>
            <a:r>
              <a:rPr lang="en-US" sz="3200" dirty="0" smtClean="0"/>
              <a:t>Main Sources of </a:t>
            </a:r>
            <a:r>
              <a:rPr lang="en-US" sz="3200" dirty="0" smtClean="0"/>
              <a:t>Information</a:t>
            </a:r>
            <a:r>
              <a:rPr lang="en-US" sz="3200" dirty="0" smtClean="0"/>
              <a:t>:</a:t>
            </a:r>
          </a:p>
          <a:p>
            <a:endParaRPr lang="en-US" sz="3200" dirty="0" smtClean="0"/>
          </a:p>
          <a:p>
            <a:pPr lvl="1">
              <a:buFont typeface="Arial" pitchFamily="34" charset="0"/>
              <a:buChar char="•"/>
            </a:pPr>
            <a:r>
              <a:rPr lang="en-US" sz="2000" dirty="0" smtClean="0"/>
              <a:t>Owners Representative</a:t>
            </a:r>
            <a:endParaRPr lang="en-US" sz="2000" dirty="0" smtClean="0"/>
          </a:p>
          <a:p>
            <a:pPr>
              <a:buFont typeface="Arial" pitchFamily="34" charset="0"/>
              <a:buChar char="•"/>
            </a:pPr>
            <a:endParaRPr lang="en-US" sz="2000" dirty="0" smtClean="0"/>
          </a:p>
          <a:p>
            <a:pPr lvl="1">
              <a:buFont typeface="Arial" pitchFamily="34" charset="0"/>
              <a:buChar char="•"/>
            </a:pPr>
            <a:r>
              <a:rPr lang="en-US" sz="2000" dirty="0" smtClean="0"/>
              <a:t>Clark Construction Rep.</a:t>
            </a:r>
            <a:endParaRPr lang="en-US" sz="2000" dirty="0" smtClean="0"/>
          </a:p>
          <a:p>
            <a:pPr>
              <a:buFont typeface="Arial" pitchFamily="34" charset="0"/>
              <a:buChar char="•"/>
            </a:pPr>
            <a:endParaRPr lang="en-US" sz="2000" dirty="0" smtClean="0"/>
          </a:p>
          <a:p>
            <a:pPr lvl="1">
              <a:buFont typeface="Arial" pitchFamily="34" charset="0"/>
              <a:buChar char="•"/>
            </a:pPr>
            <a:r>
              <a:rPr lang="en-US" sz="2000" dirty="0" smtClean="0"/>
              <a:t>Information From Structural Redesign </a:t>
            </a:r>
          </a:p>
          <a:p>
            <a:pPr lvl="1"/>
            <a:r>
              <a:rPr lang="en-US" sz="2000" dirty="0" smtClean="0"/>
              <a:t>	</a:t>
            </a:r>
            <a:r>
              <a:rPr lang="en-US" sz="1400" dirty="0" smtClean="0"/>
              <a:t>(obtained in structural breadth)</a:t>
            </a:r>
          </a:p>
          <a:p>
            <a:pPr lvl="1">
              <a:buFont typeface="Arial" pitchFamily="34" charset="0"/>
              <a:buChar char="•"/>
            </a:pP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232749"/>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Important Info From Owner’s Rep.:</a:t>
            </a:r>
          </a:p>
          <a:p>
            <a:endParaRPr lang="en-US" sz="3200" dirty="0" smtClean="0"/>
          </a:p>
          <a:p>
            <a:pPr lvl="0">
              <a:buFont typeface="Arial" pitchFamily="34" charset="0"/>
              <a:buChar char="•"/>
            </a:pPr>
            <a:r>
              <a:rPr lang="en-US" sz="2000" dirty="0" smtClean="0"/>
              <a:t>The cantilever cost him $1.00/</a:t>
            </a:r>
            <a:r>
              <a:rPr lang="en-US" sz="2000" dirty="0" err="1" smtClean="0"/>
              <a:t>gsf</a:t>
            </a:r>
            <a:r>
              <a:rPr lang="en-US" sz="2000" dirty="0" smtClean="0"/>
              <a:t>. With the building sitting at around 328,000 SF, the addition of the cantilever cost approximately </a:t>
            </a:r>
            <a:r>
              <a:rPr lang="en-US" sz="2000" b="1" u="sng" dirty="0" smtClean="0"/>
              <a:t>$</a:t>
            </a:r>
            <a:r>
              <a:rPr lang="en-US" sz="2000" b="1" u="sng" dirty="0" smtClean="0"/>
              <a:t>328,000</a:t>
            </a:r>
          </a:p>
          <a:p>
            <a:pPr lvl="0">
              <a:buFont typeface="Arial" pitchFamily="34" charset="0"/>
              <a:buChar char="•"/>
            </a:pPr>
            <a:endParaRPr lang="en-US" sz="2000" dirty="0" smtClean="0"/>
          </a:p>
          <a:p>
            <a:pPr lvl="0">
              <a:buFont typeface="Arial" pitchFamily="34" charset="0"/>
              <a:buChar char="•"/>
            </a:pPr>
            <a:r>
              <a:rPr lang="en-US" sz="2000" dirty="0" smtClean="0"/>
              <a:t>The column-free perimeter increases the value of the rental space somewhere between $0.25 and $0.50 per square foot</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The typical lease period is 15 </a:t>
            </a:r>
            <a:r>
              <a:rPr lang="en-US" sz="2000" dirty="0" smtClean="0"/>
              <a:t>years</a:t>
            </a:r>
            <a:endParaRPr lang="en-US" sz="2000" dirty="0" smtClean="0"/>
          </a:p>
          <a:p>
            <a:pPr lvl="1">
              <a:buFont typeface="Arial" pitchFamily="34" charset="0"/>
              <a:buChar char="•"/>
            </a:pPr>
            <a:endParaRPr lang="en-US" sz="20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0"/>
            <a:ext cx="8153400" cy="7109639"/>
          </a:xfrm>
          <a:prstGeom prst="rect">
            <a:avLst/>
          </a:prstGeom>
          <a:noFill/>
        </p:spPr>
        <p:txBody>
          <a:bodyPr wrap="square" rtlCol="0">
            <a:spAutoFit/>
          </a:bodyPr>
          <a:lstStyle/>
          <a:p>
            <a:endParaRPr lang="en-US" sz="4000" dirty="0" smtClean="0"/>
          </a:p>
          <a:p>
            <a:endParaRPr lang="en-US" sz="4000" dirty="0" smtClean="0"/>
          </a:p>
          <a:p>
            <a:r>
              <a:rPr lang="en-US" sz="3200" dirty="0" smtClean="0"/>
              <a:t>Main Sources of </a:t>
            </a:r>
            <a:r>
              <a:rPr lang="en-US" sz="3200" dirty="0" smtClean="0"/>
              <a:t>Information</a:t>
            </a:r>
            <a:r>
              <a:rPr lang="en-US" sz="3200" dirty="0" smtClean="0"/>
              <a:t>:</a:t>
            </a:r>
          </a:p>
          <a:p>
            <a:endParaRPr lang="en-US" sz="3200" dirty="0" smtClean="0"/>
          </a:p>
          <a:p>
            <a:pPr lvl="1">
              <a:buFont typeface="Arial" pitchFamily="34" charset="0"/>
              <a:buChar char="•"/>
            </a:pPr>
            <a:r>
              <a:rPr lang="en-US" sz="2000" dirty="0" smtClean="0"/>
              <a:t>Owners Representative</a:t>
            </a:r>
            <a:endParaRPr lang="en-US" sz="2000" dirty="0" smtClean="0"/>
          </a:p>
          <a:p>
            <a:pPr>
              <a:buFont typeface="Arial" pitchFamily="34" charset="0"/>
              <a:buChar char="•"/>
            </a:pPr>
            <a:endParaRPr lang="en-US" sz="2000" dirty="0" smtClean="0"/>
          </a:p>
          <a:p>
            <a:pPr lvl="1">
              <a:buFont typeface="Arial" pitchFamily="34" charset="0"/>
              <a:buChar char="•"/>
            </a:pPr>
            <a:r>
              <a:rPr lang="en-US" sz="2000" dirty="0" smtClean="0"/>
              <a:t>Clark Construction Rep.</a:t>
            </a:r>
            <a:endParaRPr lang="en-US" sz="2000" dirty="0" smtClean="0"/>
          </a:p>
          <a:p>
            <a:pPr>
              <a:buFont typeface="Arial" pitchFamily="34" charset="0"/>
              <a:buChar char="•"/>
            </a:pPr>
            <a:endParaRPr lang="en-US" sz="2000" dirty="0" smtClean="0"/>
          </a:p>
          <a:p>
            <a:pPr lvl="1">
              <a:buFont typeface="Arial" pitchFamily="34" charset="0"/>
              <a:buChar char="•"/>
            </a:pPr>
            <a:r>
              <a:rPr lang="en-US" sz="2000" dirty="0" smtClean="0"/>
              <a:t>Information From Structural Redesign </a:t>
            </a:r>
          </a:p>
          <a:p>
            <a:pPr lvl="1"/>
            <a:r>
              <a:rPr lang="en-US" sz="2000" dirty="0" smtClean="0"/>
              <a:t>	</a:t>
            </a:r>
            <a:r>
              <a:rPr lang="en-US" sz="1400" dirty="0" smtClean="0"/>
              <a:t>(obtained in structural breadth)</a:t>
            </a:r>
          </a:p>
          <a:p>
            <a:pPr lvl="1">
              <a:buFont typeface="Arial" pitchFamily="34" charset="0"/>
              <a:buChar char="•"/>
            </a:pP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31CornerView.jpg"/>
          <p:cNvPicPr>
            <a:picLocks noChangeAspect="1"/>
          </p:cNvPicPr>
          <p:nvPr/>
        </p:nvPicPr>
        <p:blipFill>
          <a:blip r:embed="rId2" cstate="print"/>
          <a:stretch>
            <a:fillRect/>
          </a:stretch>
        </p:blipFill>
        <p:spPr>
          <a:xfrm>
            <a:off x="10515600" y="1524000"/>
            <a:ext cx="6286500" cy="4191000"/>
          </a:xfrm>
          <a:prstGeom prst="rect">
            <a:avLst/>
          </a:prstGeom>
        </p:spPr>
      </p:pic>
      <p:sp>
        <p:nvSpPr>
          <p:cNvPr id="9" name="TextBox 8"/>
          <p:cNvSpPr txBox="1"/>
          <p:nvPr/>
        </p:nvSpPr>
        <p:spPr>
          <a:xfrm>
            <a:off x="9677400" y="0"/>
            <a:ext cx="8153400" cy="984885"/>
          </a:xfrm>
          <a:prstGeom prst="rect">
            <a:avLst/>
          </a:prstGeom>
          <a:noFill/>
        </p:spPr>
        <p:txBody>
          <a:bodyPr wrap="square" rtlCol="0">
            <a:spAutoFit/>
          </a:bodyPr>
          <a:lstStyle/>
          <a:p>
            <a:r>
              <a:rPr lang="en-US" sz="4000" dirty="0" smtClean="0"/>
              <a:t>Lafayette Tower</a:t>
            </a:r>
          </a:p>
          <a:p>
            <a:r>
              <a:rPr lang="en-US" dirty="0" smtClean="0"/>
              <a:t>801 17th St. NW, Washington D.C.</a:t>
            </a:r>
            <a:endParaRPr lang="en-US" dirty="0"/>
          </a:p>
        </p:txBody>
      </p:sp>
      <p:sp>
        <p:nvSpPr>
          <p:cNvPr id="10" name="TextBox 9"/>
          <p:cNvSpPr txBox="1"/>
          <p:nvPr/>
        </p:nvSpPr>
        <p:spPr>
          <a:xfrm>
            <a:off x="9829800" y="5934670"/>
            <a:ext cx="6477000" cy="923330"/>
          </a:xfrm>
          <a:prstGeom prst="rect">
            <a:avLst/>
          </a:prstGeom>
          <a:noFill/>
        </p:spPr>
        <p:txBody>
          <a:bodyPr wrap="square" rtlCol="0">
            <a:spAutoFit/>
          </a:bodyPr>
          <a:lstStyle/>
          <a:p>
            <a:r>
              <a:rPr lang="en-US" dirty="0" smtClean="0"/>
              <a:t>Justin Wingenfield</a:t>
            </a:r>
          </a:p>
          <a:p>
            <a:r>
              <a:rPr lang="en-US" dirty="0" smtClean="0"/>
              <a:t>Construction Management</a:t>
            </a:r>
          </a:p>
          <a:p>
            <a:r>
              <a:rPr lang="en-US" dirty="0" smtClean="0"/>
              <a:t>Dr. David Riley</a:t>
            </a:r>
            <a:endParaRPr lang="en-US" dirty="0"/>
          </a:p>
        </p:txBody>
      </p:sp>
      <p:sp>
        <p:nvSpPr>
          <p:cNvPr id="11" name="TextBox 10"/>
          <p:cNvSpPr txBox="1"/>
          <p:nvPr/>
        </p:nvSpPr>
        <p:spPr>
          <a:xfrm>
            <a:off x="609600" y="304800"/>
            <a:ext cx="7696200" cy="4370427"/>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
        <p:nvSpPr>
          <p:cNvPr id="13" name="TextBox 12"/>
          <p:cNvSpPr txBox="1"/>
          <p:nvPr/>
        </p:nvSpPr>
        <p:spPr>
          <a:xfrm>
            <a:off x="13563600" y="5934670"/>
            <a:ext cx="4724400" cy="646331"/>
          </a:xfrm>
          <a:prstGeom prst="rect">
            <a:avLst/>
          </a:prstGeom>
          <a:noFill/>
        </p:spPr>
        <p:txBody>
          <a:bodyPr wrap="square" rtlCol="0">
            <a:spAutoFit/>
          </a:bodyPr>
          <a:lstStyle/>
          <a:p>
            <a:r>
              <a:rPr lang="en-US" dirty="0" smtClean="0"/>
              <a:t>Senior Thesis Presentation 2009</a:t>
            </a:r>
          </a:p>
          <a:p>
            <a:r>
              <a:rPr lang="en-US" dirty="0" smtClean="0"/>
              <a:t>The Pennsylvania State University</a:t>
            </a:r>
            <a:endParaRPr lang="en-US" dirty="0"/>
          </a:p>
        </p:txBody>
      </p:sp>
      <p:pic>
        <p:nvPicPr>
          <p:cNvPr id="14" name="Picture 13"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5" name="Picture 14"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7" name="Picture 16" descr="Lafayette-Tower-2.jpg"/>
          <p:cNvPicPr>
            <a:picLocks noChangeAspect="1"/>
          </p:cNvPicPr>
          <p:nvPr/>
        </p:nvPicPr>
        <p:blipFill>
          <a:blip r:embed="rId5" cstate="print"/>
          <a:stretch>
            <a:fillRect/>
          </a:stretch>
        </p:blipFill>
        <p:spPr>
          <a:xfrm>
            <a:off x="3524793" y="5181600"/>
            <a:ext cx="2037807" cy="1524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graphicFrame>
        <p:nvGraphicFramePr>
          <p:cNvPr id="16" name="Table 15"/>
          <p:cNvGraphicFramePr>
            <a:graphicFrameLocks noGrp="1"/>
          </p:cNvGraphicFramePr>
          <p:nvPr/>
        </p:nvGraphicFramePr>
        <p:xfrm>
          <a:off x="18440400" y="1066800"/>
          <a:ext cx="8839200" cy="3886204"/>
        </p:xfrm>
        <a:graphic>
          <a:graphicData uri="http://schemas.openxmlformats.org/drawingml/2006/table">
            <a:tbl>
              <a:tblPr>
                <a:tableStyleId>{C4B1156A-380E-4F78-BDF5-A606A8083BF9}</a:tableStyleId>
              </a:tblPr>
              <a:tblGrid>
                <a:gridCol w="575485"/>
                <a:gridCol w="1250867"/>
                <a:gridCol w="858415"/>
                <a:gridCol w="888837"/>
                <a:gridCol w="891880"/>
                <a:gridCol w="977063"/>
                <a:gridCol w="562816"/>
                <a:gridCol w="581570"/>
                <a:gridCol w="1062246"/>
                <a:gridCol w="1190021"/>
              </a:tblGrid>
              <a:tr h="427667">
                <a:tc gridSpan="10">
                  <a:txBody>
                    <a:bodyPr/>
                    <a:lstStyle/>
                    <a:p>
                      <a:pPr marL="0" marR="0" algn="ctr">
                        <a:lnSpc>
                          <a:spcPct val="115000"/>
                        </a:lnSpc>
                        <a:spcBef>
                          <a:spcPts val="0"/>
                        </a:spcBef>
                        <a:spcAft>
                          <a:spcPts val="0"/>
                        </a:spcAft>
                      </a:pPr>
                      <a:r>
                        <a:rPr lang="en-US" sz="2400" dirty="0">
                          <a:solidFill>
                            <a:schemeClr val="tx1"/>
                          </a:solidFill>
                        </a:rPr>
                        <a:t>Cantilever Value Calculator</a:t>
                      </a:r>
                      <a:endParaRPr lang="en-US" sz="2400" dirty="0">
                        <a:solidFill>
                          <a:schemeClr val="tx1"/>
                        </a:solidFill>
                        <a:latin typeface="Calibri"/>
                        <a:ea typeface="Times New Roman"/>
                        <a:cs typeface="Times New Roman"/>
                      </a:endParaRPr>
                    </a:p>
                  </a:txBody>
                  <a:tcPr marL="44580" marR="44580" marT="0" marB="0" anchor="ctr">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223">
                <a:tc>
                  <a:txBody>
                    <a:bodyPr/>
                    <a:lstStyle/>
                    <a:p>
                      <a:pPr marL="0" marR="0">
                        <a:lnSpc>
                          <a:spcPct val="115000"/>
                        </a:lnSpc>
                        <a:spcBef>
                          <a:spcPts val="0"/>
                        </a:spcBef>
                        <a:spcAft>
                          <a:spcPts val="0"/>
                        </a:spcAft>
                      </a:pPr>
                      <a:r>
                        <a:rPr lang="en-US" sz="1600" dirty="0"/>
                        <a:t>Floor</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Floor Area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Low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High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gridSpan="2">
                  <a:txBody>
                    <a:bodyPr/>
                    <a:lstStyle/>
                    <a:p>
                      <a:pPr marL="0" marR="0" algn="ctr">
                        <a:lnSpc>
                          <a:spcPct val="115000"/>
                        </a:lnSpc>
                        <a:spcBef>
                          <a:spcPts val="0"/>
                        </a:spcBef>
                        <a:spcAft>
                          <a:spcPts val="0"/>
                        </a:spcAft>
                      </a:pPr>
                      <a:r>
                        <a:rPr lang="en-US" sz="1600" dirty="0"/>
                        <a:t>Value Range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t>Typical Lease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t>Value Range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r>
              <a:tr h="267448">
                <a:tc>
                  <a:txBody>
                    <a:bodyPr/>
                    <a:lstStyle/>
                    <a:p>
                      <a:pPr marL="0" marR="0">
                        <a:lnSpc>
                          <a:spcPct val="115000"/>
                        </a:lnSpc>
                        <a:spcBef>
                          <a:spcPts val="0"/>
                        </a:spcBef>
                        <a:spcAft>
                          <a:spcPts val="0"/>
                        </a:spcAft>
                      </a:pPr>
                      <a:r>
                        <a:rPr lang="en-US" sz="1200" dirty="0"/>
                        <a:t>2nd</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17,482</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$4,370.50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$8,741.00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$65,557.50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$131,115.00</a:t>
                      </a:r>
                      <a:endParaRPr lang="en-US" sz="1200">
                        <a:latin typeface="Calibri"/>
                        <a:ea typeface="Times New Roman"/>
                        <a:cs typeface="Times New Roman"/>
                      </a:endParaRPr>
                    </a:p>
                  </a:txBody>
                  <a:tcPr marL="44580" marR="44580" marT="0" marB="0" anchor="b"/>
                </a:tc>
              </a:tr>
              <a:tr h="267448">
                <a:tc>
                  <a:txBody>
                    <a:bodyPr/>
                    <a:lstStyle/>
                    <a:p>
                      <a:pPr marL="0" marR="0">
                        <a:lnSpc>
                          <a:spcPct val="115000"/>
                        </a:lnSpc>
                        <a:spcBef>
                          <a:spcPts val="0"/>
                        </a:spcBef>
                        <a:spcAft>
                          <a:spcPts val="0"/>
                        </a:spcAft>
                      </a:pPr>
                      <a:r>
                        <a:rPr lang="en-US" sz="1200" dirty="0"/>
                        <a:t>3rd</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21,156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$5,289.00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$10,578.00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$79,335.00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$158,670.00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7448">
                <a:tc>
                  <a:txBody>
                    <a:bodyPr/>
                    <a:lstStyle/>
                    <a:p>
                      <a:pPr marL="0" marR="0">
                        <a:lnSpc>
                          <a:spcPct val="115000"/>
                        </a:lnSpc>
                        <a:spcBef>
                          <a:spcPts val="0"/>
                        </a:spcBef>
                        <a:spcAft>
                          <a:spcPts val="0"/>
                        </a:spcAft>
                      </a:pPr>
                      <a:r>
                        <a:rPr lang="en-US" sz="1200"/>
                        <a:t>4th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20,556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$5,139.00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$10,278.00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$77,085.00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$154,170.00</a:t>
                      </a:r>
                      <a:endParaRPr lang="en-US" sz="1200">
                        <a:latin typeface="Calibri"/>
                        <a:ea typeface="Times New Roman"/>
                        <a:cs typeface="Times New Roman"/>
                      </a:endParaRPr>
                    </a:p>
                  </a:txBody>
                  <a:tcPr marL="44580" marR="44580" marT="0" marB="0" anchor="b"/>
                </a:tc>
              </a:tr>
              <a:tr h="267448">
                <a:tc>
                  <a:txBody>
                    <a:bodyPr/>
                    <a:lstStyle/>
                    <a:p>
                      <a:pPr marL="0" marR="0">
                        <a:lnSpc>
                          <a:spcPct val="115000"/>
                        </a:lnSpc>
                        <a:spcBef>
                          <a:spcPts val="0"/>
                        </a:spcBef>
                        <a:spcAft>
                          <a:spcPts val="0"/>
                        </a:spcAft>
                      </a:pPr>
                      <a:r>
                        <a:rPr lang="en-US" sz="1200" dirty="0"/>
                        <a:t>5th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7448">
                <a:tc>
                  <a:txBody>
                    <a:bodyPr/>
                    <a:lstStyle/>
                    <a:p>
                      <a:pPr marL="0" marR="0">
                        <a:lnSpc>
                          <a:spcPct val="115000"/>
                        </a:lnSpc>
                        <a:spcBef>
                          <a:spcPts val="0"/>
                        </a:spcBef>
                        <a:spcAft>
                          <a:spcPts val="0"/>
                        </a:spcAft>
                      </a:pPr>
                      <a:r>
                        <a:rPr lang="en-US" sz="1200"/>
                        <a:t>6th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21,006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$78,772.50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$157,545.00</a:t>
                      </a:r>
                      <a:endParaRPr lang="en-US" sz="1200">
                        <a:latin typeface="Calibri"/>
                        <a:ea typeface="Times New Roman"/>
                        <a:cs typeface="Times New Roman"/>
                      </a:endParaRPr>
                    </a:p>
                  </a:txBody>
                  <a:tcPr marL="44580" marR="44580" marT="0" marB="0" anchor="b"/>
                </a:tc>
              </a:tr>
              <a:tr h="267448">
                <a:tc>
                  <a:txBody>
                    <a:bodyPr/>
                    <a:lstStyle/>
                    <a:p>
                      <a:pPr marL="0" marR="0">
                        <a:lnSpc>
                          <a:spcPct val="115000"/>
                        </a:lnSpc>
                        <a:spcBef>
                          <a:spcPts val="0"/>
                        </a:spcBef>
                        <a:spcAft>
                          <a:spcPts val="0"/>
                        </a:spcAft>
                      </a:pPr>
                      <a:r>
                        <a:rPr lang="en-US" sz="1200" dirty="0"/>
                        <a:t>7th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7448">
                <a:tc>
                  <a:txBody>
                    <a:bodyPr/>
                    <a:lstStyle/>
                    <a:p>
                      <a:pPr marL="0" marR="0">
                        <a:lnSpc>
                          <a:spcPct val="115000"/>
                        </a:lnSpc>
                        <a:spcBef>
                          <a:spcPts val="0"/>
                        </a:spcBef>
                        <a:spcAft>
                          <a:spcPts val="0"/>
                        </a:spcAft>
                      </a:pPr>
                      <a:r>
                        <a:rPr lang="en-US" sz="1200"/>
                        <a:t>8th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$5,251.50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$10,503.00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$157,545.00</a:t>
                      </a:r>
                      <a:endParaRPr lang="en-US" sz="1200">
                        <a:latin typeface="Calibri"/>
                        <a:ea typeface="Times New Roman"/>
                        <a:cs typeface="Times New Roman"/>
                      </a:endParaRPr>
                    </a:p>
                  </a:txBody>
                  <a:tcPr marL="44580" marR="44580" marT="0" marB="0" anchor="b"/>
                </a:tc>
              </a:tr>
              <a:tr h="267448">
                <a:tc>
                  <a:txBody>
                    <a:bodyPr/>
                    <a:lstStyle/>
                    <a:p>
                      <a:pPr marL="0" marR="0">
                        <a:lnSpc>
                          <a:spcPct val="115000"/>
                        </a:lnSpc>
                        <a:spcBef>
                          <a:spcPts val="0"/>
                        </a:spcBef>
                        <a:spcAft>
                          <a:spcPts val="0"/>
                        </a:spcAft>
                      </a:pPr>
                      <a:r>
                        <a:rPr lang="en-US" sz="1200" dirty="0"/>
                        <a:t>9th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7448">
                <a:tc>
                  <a:txBody>
                    <a:bodyPr/>
                    <a:lstStyle/>
                    <a:p>
                      <a:pPr marL="0" marR="0">
                        <a:lnSpc>
                          <a:spcPct val="115000"/>
                        </a:lnSpc>
                        <a:spcBef>
                          <a:spcPts val="0"/>
                        </a:spcBef>
                        <a:spcAft>
                          <a:spcPts val="0"/>
                        </a:spcAft>
                      </a:pPr>
                      <a:r>
                        <a:rPr lang="en-US" sz="1200"/>
                        <a:t>10th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20,856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$5,214.00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$10,428.00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$78,210.00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$156,420.00</a:t>
                      </a:r>
                      <a:endParaRPr lang="en-US" sz="1200">
                        <a:latin typeface="Calibri"/>
                        <a:ea typeface="Times New Roman"/>
                        <a:cs typeface="Times New Roman"/>
                      </a:endParaRPr>
                    </a:p>
                  </a:txBody>
                  <a:tcPr marL="44580" marR="44580" marT="0" marB="0" anchor="b"/>
                </a:tc>
              </a:tr>
              <a:tr h="267448">
                <a:tc>
                  <a:txBody>
                    <a:bodyPr/>
                    <a:lstStyle/>
                    <a:p>
                      <a:pPr marL="0" marR="0">
                        <a:lnSpc>
                          <a:spcPct val="115000"/>
                        </a:lnSpc>
                        <a:spcBef>
                          <a:spcPts val="0"/>
                        </a:spcBef>
                        <a:spcAft>
                          <a:spcPts val="0"/>
                        </a:spcAft>
                      </a:pPr>
                      <a:r>
                        <a:rPr lang="en-US" sz="1200" dirty="0"/>
                        <a:t>11th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21,156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$5,289.00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$10,578.00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$79,335.00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$158,670.00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13834">
                <a:tc gridSpan="8">
                  <a:txBody>
                    <a:bodyPr/>
                    <a:lstStyle/>
                    <a:p>
                      <a:pPr marL="0" marR="0" algn="r">
                        <a:lnSpc>
                          <a:spcPct val="115000"/>
                        </a:lnSpc>
                        <a:spcBef>
                          <a:spcPts val="0"/>
                        </a:spcBef>
                        <a:spcAft>
                          <a:spcPts val="0"/>
                        </a:spcAft>
                      </a:pPr>
                      <a:r>
                        <a:rPr lang="en-US" sz="1200" dirty="0"/>
                        <a:t>Total</a:t>
                      </a:r>
                      <a:endParaRPr lang="en-US" sz="1200" b="1" dirty="0">
                        <a:latin typeface="Calibri"/>
                        <a:ea typeface="Times New Roman"/>
                        <a:cs typeface="Times New Roman"/>
                      </a:endParaRPr>
                    </a:p>
                  </a:txBody>
                  <a:tcPr marL="44580" marR="44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a:t>$773,385.00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$1,546,770.00</a:t>
                      </a:r>
                      <a:endParaRPr lang="en-US" sz="1200" dirty="0">
                        <a:latin typeface="Calibri"/>
                        <a:ea typeface="Times New Roman"/>
                        <a:cs typeface="Times New Roman"/>
                      </a:endParaRPr>
                    </a:p>
                  </a:txBody>
                  <a:tcPr marL="44580" marR="44580" marT="0" marB="0" anchor="b"/>
                </a:tc>
              </a:tr>
            </a:tbl>
          </a:graphicData>
        </a:graphic>
      </p:graphicFrame>
      <p:sp>
        <p:nvSpPr>
          <p:cNvPr id="17" name="TextBox 16"/>
          <p:cNvSpPr txBox="1"/>
          <p:nvPr/>
        </p:nvSpPr>
        <p:spPr>
          <a:xfrm>
            <a:off x="9677400" y="0"/>
            <a:ext cx="8153400" cy="7232749"/>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Important Info From Owner’s Rep.:</a:t>
            </a:r>
          </a:p>
          <a:p>
            <a:endParaRPr lang="en-US" sz="3200" dirty="0" smtClean="0"/>
          </a:p>
          <a:p>
            <a:pPr lvl="0">
              <a:buFont typeface="Arial" pitchFamily="34" charset="0"/>
              <a:buChar char="•"/>
            </a:pPr>
            <a:r>
              <a:rPr lang="en-US" sz="2000" dirty="0" smtClean="0"/>
              <a:t>The cantilever cost him $1.00/</a:t>
            </a:r>
            <a:r>
              <a:rPr lang="en-US" sz="2000" dirty="0" err="1" smtClean="0"/>
              <a:t>gsf</a:t>
            </a:r>
            <a:r>
              <a:rPr lang="en-US" sz="2000" dirty="0" smtClean="0"/>
              <a:t>. With the building sitting at around 328,000 SF, the addition of the cantilever cost approximately </a:t>
            </a:r>
            <a:r>
              <a:rPr lang="en-US" sz="2000" b="1" u="sng" dirty="0" smtClean="0"/>
              <a:t>$</a:t>
            </a:r>
            <a:r>
              <a:rPr lang="en-US" sz="2000" b="1" u="sng" dirty="0" smtClean="0"/>
              <a:t>328,000</a:t>
            </a:r>
          </a:p>
          <a:p>
            <a:pPr lvl="0">
              <a:buFont typeface="Arial" pitchFamily="34" charset="0"/>
              <a:buChar char="•"/>
            </a:pPr>
            <a:endParaRPr lang="en-US" sz="2000" dirty="0" smtClean="0"/>
          </a:p>
          <a:p>
            <a:pPr lvl="0">
              <a:buFont typeface="Arial" pitchFamily="34" charset="0"/>
              <a:buChar char="•"/>
            </a:pPr>
            <a:r>
              <a:rPr lang="en-US" sz="2000" dirty="0" smtClean="0"/>
              <a:t>The column-free perimeter increases the value of the rental space somewhere between $0.25 and $0.50 per square foot</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The typical lease period is 15 </a:t>
            </a:r>
            <a:r>
              <a:rPr lang="en-US" sz="2000" dirty="0" smtClean="0"/>
              <a:t>years</a:t>
            </a:r>
            <a:endParaRPr lang="en-US" sz="2000" dirty="0" smtClean="0"/>
          </a:p>
          <a:p>
            <a:pPr lvl="1">
              <a:buFont typeface="Arial" pitchFamily="34" charset="0"/>
              <a:buChar char="•"/>
            </a:pPr>
            <a:endParaRPr lang="en-US" sz="2000" dirty="0" smtClean="0"/>
          </a:p>
          <a:p>
            <a:endParaRPr lang="en-US" sz="4000" dirty="0"/>
          </a:p>
          <a:p>
            <a:endParaRPr lang="en-US" sz="3600" dirty="0" smtClean="0"/>
          </a:p>
          <a:p>
            <a:endParaRPr lang="en-US" sz="3600" dirty="0" smtClean="0"/>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07886"/>
          </a:xfrm>
          <a:prstGeom prst="rect">
            <a:avLst/>
          </a:prstGeom>
          <a:noFill/>
        </p:spPr>
        <p:txBody>
          <a:bodyPr wrap="square" rtlCol="0">
            <a:spAutoFit/>
          </a:bodyPr>
          <a:lstStyle/>
          <a:p>
            <a:r>
              <a:rPr lang="en-US" sz="4000" dirty="0" smtClean="0"/>
              <a:t>Column-Free Perimeter </a:t>
            </a:r>
            <a:r>
              <a:rPr lang="en-US" sz="4000" dirty="0" smtClean="0"/>
              <a:t>Depth</a:t>
            </a:r>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graphicFrame>
        <p:nvGraphicFramePr>
          <p:cNvPr id="15" name="Table 14"/>
          <p:cNvGraphicFramePr>
            <a:graphicFrameLocks noGrp="1"/>
          </p:cNvGraphicFramePr>
          <p:nvPr/>
        </p:nvGraphicFramePr>
        <p:xfrm>
          <a:off x="18440400" y="1066800"/>
          <a:ext cx="8839200" cy="3855178"/>
        </p:xfrm>
        <a:graphic>
          <a:graphicData uri="http://schemas.openxmlformats.org/drawingml/2006/table">
            <a:tbl>
              <a:tblPr>
                <a:tableStyleId>{C4B1156A-380E-4F78-BDF5-A606A8083BF9}</a:tableStyleId>
              </a:tblPr>
              <a:tblGrid>
                <a:gridCol w="575485"/>
                <a:gridCol w="1250867"/>
                <a:gridCol w="858415"/>
                <a:gridCol w="888837"/>
                <a:gridCol w="891880"/>
                <a:gridCol w="977063"/>
                <a:gridCol w="562816"/>
                <a:gridCol w="581570"/>
                <a:gridCol w="1062246"/>
                <a:gridCol w="1190021"/>
              </a:tblGrid>
              <a:tr h="398121">
                <a:tc gridSpan="10">
                  <a:txBody>
                    <a:bodyPr/>
                    <a:lstStyle/>
                    <a:p>
                      <a:pPr marL="0" marR="0" algn="ctr">
                        <a:lnSpc>
                          <a:spcPct val="115000"/>
                        </a:lnSpc>
                        <a:spcBef>
                          <a:spcPts val="0"/>
                        </a:spcBef>
                        <a:spcAft>
                          <a:spcPts val="0"/>
                        </a:spcAft>
                      </a:pPr>
                      <a:r>
                        <a:rPr lang="en-US" sz="2400" dirty="0">
                          <a:solidFill>
                            <a:schemeClr val="tx1"/>
                          </a:solidFill>
                        </a:rPr>
                        <a:t>Cantilever Value Calculator</a:t>
                      </a:r>
                      <a:endParaRPr lang="en-US" sz="2400" dirty="0">
                        <a:solidFill>
                          <a:schemeClr val="tx1"/>
                        </a:solidFill>
                        <a:latin typeface="Calibri"/>
                        <a:ea typeface="Times New Roman"/>
                        <a:cs typeface="Times New Roman"/>
                      </a:endParaRPr>
                    </a:p>
                  </a:txBody>
                  <a:tcPr marL="44580" marR="44580" marT="0" marB="0" anchor="ctr">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9346">
                <a:tc>
                  <a:txBody>
                    <a:bodyPr/>
                    <a:lstStyle/>
                    <a:p>
                      <a:pPr marL="0" marR="0">
                        <a:lnSpc>
                          <a:spcPct val="115000"/>
                        </a:lnSpc>
                        <a:spcBef>
                          <a:spcPts val="0"/>
                        </a:spcBef>
                        <a:spcAft>
                          <a:spcPts val="0"/>
                        </a:spcAft>
                      </a:pPr>
                      <a:r>
                        <a:rPr lang="en-US" sz="1600" dirty="0"/>
                        <a:t>Floor</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Floor Area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Low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High $/SF</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gridSpan="2">
                  <a:txBody>
                    <a:bodyPr/>
                    <a:lstStyle/>
                    <a:p>
                      <a:pPr marL="0" marR="0" algn="ctr">
                        <a:lnSpc>
                          <a:spcPct val="115000"/>
                        </a:lnSpc>
                        <a:spcBef>
                          <a:spcPts val="0"/>
                        </a:spcBef>
                        <a:spcAft>
                          <a:spcPts val="0"/>
                        </a:spcAft>
                      </a:pPr>
                      <a:r>
                        <a:rPr lang="en-US" sz="1600" dirty="0"/>
                        <a:t>Value Range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t>Typical Lease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t>Value Range</a:t>
                      </a:r>
                      <a:endParaRPr lang="en-US" sz="1600" dirty="0">
                        <a:latin typeface="Calibri"/>
                        <a:ea typeface="Times New Roman"/>
                        <a:cs typeface="Times New Roman"/>
                      </a:endParaRPr>
                    </a:p>
                  </a:txBody>
                  <a:tcPr marL="44580" marR="44580" marT="0" marB="0" anchor="b">
                    <a:solidFill>
                      <a:schemeClr val="accent4">
                        <a:lumMod val="60000"/>
                        <a:lumOff val="40000"/>
                      </a:schemeClr>
                    </a:solidFill>
                  </a:tcPr>
                </a:tc>
                <a:tc hMerge="1">
                  <a:txBody>
                    <a:bodyPr/>
                    <a:lstStyle/>
                    <a:p>
                      <a:endParaRPr lang="en-US"/>
                    </a:p>
                  </a:txBody>
                  <a:tcPr/>
                </a:tc>
              </a:tr>
              <a:tr h="266341">
                <a:tc>
                  <a:txBody>
                    <a:bodyPr/>
                    <a:lstStyle/>
                    <a:p>
                      <a:pPr marL="0" marR="0">
                        <a:lnSpc>
                          <a:spcPct val="115000"/>
                        </a:lnSpc>
                        <a:spcBef>
                          <a:spcPts val="0"/>
                        </a:spcBef>
                        <a:spcAft>
                          <a:spcPts val="0"/>
                        </a:spcAft>
                      </a:pPr>
                      <a:r>
                        <a:rPr lang="en-US" sz="1200" dirty="0"/>
                        <a:t>2nd</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17,482</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$4,370.50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$8,741.00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$65,557.50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$131,115.00</a:t>
                      </a:r>
                      <a:endParaRPr lang="en-US" sz="1200">
                        <a:latin typeface="Calibri"/>
                        <a:ea typeface="Times New Roman"/>
                        <a:cs typeface="Times New Roman"/>
                      </a:endParaRPr>
                    </a:p>
                  </a:txBody>
                  <a:tcPr marL="44580" marR="44580" marT="0" marB="0" anchor="b"/>
                </a:tc>
              </a:tr>
              <a:tr h="266341">
                <a:tc>
                  <a:txBody>
                    <a:bodyPr/>
                    <a:lstStyle/>
                    <a:p>
                      <a:pPr marL="0" marR="0">
                        <a:lnSpc>
                          <a:spcPct val="115000"/>
                        </a:lnSpc>
                        <a:spcBef>
                          <a:spcPts val="0"/>
                        </a:spcBef>
                        <a:spcAft>
                          <a:spcPts val="0"/>
                        </a:spcAft>
                      </a:pPr>
                      <a:r>
                        <a:rPr lang="en-US" sz="1200" dirty="0"/>
                        <a:t>3rd</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21,156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$5,289.00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$10,578.00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$79,335.00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$158,670.00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6341">
                <a:tc>
                  <a:txBody>
                    <a:bodyPr/>
                    <a:lstStyle/>
                    <a:p>
                      <a:pPr marL="0" marR="0">
                        <a:lnSpc>
                          <a:spcPct val="115000"/>
                        </a:lnSpc>
                        <a:spcBef>
                          <a:spcPts val="0"/>
                        </a:spcBef>
                        <a:spcAft>
                          <a:spcPts val="0"/>
                        </a:spcAft>
                      </a:pPr>
                      <a:r>
                        <a:rPr lang="en-US" sz="1200"/>
                        <a:t>4th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20,556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$5,139.00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$10,278.00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$77,085.00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$154,170.00</a:t>
                      </a:r>
                      <a:endParaRPr lang="en-US" sz="1200">
                        <a:latin typeface="Calibri"/>
                        <a:ea typeface="Times New Roman"/>
                        <a:cs typeface="Times New Roman"/>
                      </a:endParaRPr>
                    </a:p>
                  </a:txBody>
                  <a:tcPr marL="44580" marR="44580" marT="0" marB="0" anchor="b"/>
                </a:tc>
              </a:tr>
              <a:tr h="266341">
                <a:tc>
                  <a:txBody>
                    <a:bodyPr/>
                    <a:lstStyle/>
                    <a:p>
                      <a:pPr marL="0" marR="0">
                        <a:lnSpc>
                          <a:spcPct val="115000"/>
                        </a:lnSpc>
                        <a:spcBef>
                          <a:spcPts val="0"/>
                        </a:spcBef>
                        <a:spcAft>
                          <a:spcPts val="0"/>
                        </a:spcAft>
                      </a:pPr>
                      <a:r>
                        <a:rPr lang="en-US" sz="1200" dirty="0"/>
                        <a:t>5th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6341">
                <a:tc>
                  <a:txBody>
                    <a:bodyPr/>
                    <a:lstStyle/>
                    <a:p>
                      <a:pPr marL="0" marR="0">
                        <a:lnSpc>
                          <a:spcPct val="115000"/>
                        </a:lnSpc>
                        <a:spcBef>
                          <a:spcPts val="0"/>
                        </a:spcBef>
                        <a:spcAft>
                          <a:spcPts val="0"/>
                        </a:spcAft>
                      </a:pPr>
                      <a:r>
                        <a:rPr lang="en-US" sz="1200"/>
                        <a:t>6th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21,006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$78,772.50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$157,545.00</a:t>
                      </a:r>
                      <a:endParaRPr lang="en-US" sz="1200">
                        <a:latin typeface="Calibri"/>
                        <a:ea typeface="Times New Roman"/>
                        <a:cs typeface="Times New Roman"/>
                      </a:endParaRPr>
                    </a:p>
                  </a:txBody>
                  <a:tcPr marL="44580" marR="44580" marT="0" marB="0" anchor="b"/>
                </a:tc>
              </a:tr>
              <a:tr h="266341">
                <a:tc>
                  <a:txBody>
                    <a:bodyPr/>
                    <a:lstStyle/>
                    <a:p>
                      <a:pPr marL="0" marR="0">
                        <a:lnSpc>
                          <a:spcPct val="115000"/>
                        </a:lnSpc>
                        <a:spcBef>
                          <a:spcPts val="0"/>
                        </a:spcBef>
                        <a:spcAft>
                          <a:spcPts val="0"/>
                        </a:spcAft>
                      </a:pPr>
                      <a:r>
                        <a:rPr lang="en-US" sz="1200" dirty="0"/>
                        <a:t>7th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6341">
                <a:tc>
                  <a:txBody>
                    <a:bodyPr/>
                    <a:lstStyle/>
                    <a:p>
                      <a:pPr marL="0" marR="0">
                        <a:lnSpc>
                          <a:spcPct val="115000"/>
                        </a:lnSpc>
                        <a:spcBef>
                          <a:spcPts val="0"/>
                        </a:spcBef>
                        <a:spcAft>
                          <a:spcPts val="0"/>
                        </a:spcAft>
                      </a:pPr>
                      <a:r>
                        <a:rPr lang="en-US" sz="1200"/>
                        <a:t>8th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$5,251.50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$10,503.00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$157,545.00</a:t>
                      </a:r>
                      <a:endParaRPr lang="en-US" sz="1200">
                        <a:latin typeface="Calibri"/>
                        <a:ea typeface="Times New Roman"/>
                        <a:cs typeface="Times New Roman"/>
                      </a:endParaRPr>
                    </a:p>
                  </a:txBody>
                  <a:tcPr marL="44580" marR="44580" marT="0" marB="0" anchor="b"/>
                </a:tc>
              </a:tr>
              <a:tr h="266341">
                <a:tc>
                  <a:txBody>
                    <a:bodyPr/>
                    <a:lstStyle/>
                    <a:p>
                      <a:pPr marL="0" marR="0">
                        <a:lnSpc>
                          <a:spcPct val="115000"/>
                        </a:lnSpc>
                        <a:spcBef>
                          <a:spcPts val="0"/>
                        </a:spcBef>
                        <a:spcAft>
                          <a:spcPts val="0"/>
                        </a:spcAft>
                      </a:pPr>
                      <a:r>
                        <a:rPr lang="en-US" sz="1200" dirty="0"/>
                        <a:t>9th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21,006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$5,251.50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$10,503.00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$78,772.50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$157,545.00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266341">
                <a:tc>
                  <a:txBody>
                    <a:bodyPr/>
                    <a:lstStyle/>
                    <a:p>
                      <a:pPr marL="0" marR="0">
                        <a:lnSpc>
                          <a:spcPct val="115000"/>
                        </a:lnSpc>
                        <a:spcBef>
                          <a:spcPts val="0"/>
                        </a:spcBef>
                        <a:spcAft>
                          <a:spcPts val="0"/>
                        </a:spcAft>
                      </a:pPr>
                      <a:r>
                        <a:rPr lang="en-US" sz="1200"/>
                        <a:t>10th</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20,856</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$0.25</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$0.50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$5,214.00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$10,428.00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a:t>15</a:t>
                      </a:r>
                      <a:endParaRPr lang="en-US" sz="1200">
                        <a:latin typeface="Calibri"/>
                        <a:ea typeface="Times New Roman"/>
                        <a:cs typeface="Times New Roman"/>
                      </a:endParaRPr>
                    </a:p>
                  </a:txBody>
                  <a:tcPr marL="44580" marR="44580" marT="0" marB="0" anchor="b"/>
                </a:tc>
                <a:tc>
                  <a:txBody>
                    <a:bodyPr/>
                    <a:lstStyle/>
                    <a:p>
                      <a:pPr marL="0" marR="0">
                        <a:lnSpc>
                          <a:spcPct val="115000"/>
                        </a:lnSpc>
                        <a:spcBef>
                          <a:spcPts val="0"/>
                        </a:spcBef>
                        <a:spcAft>
                          <a:spcPts val="0"/>
                        </a:spcAft>
                      </a:pPr>
                      <a:r>
                        <a:rPr lang="en-US" sz="1200"/>
                        <a:t>years</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$78,210.00</a:t>
                      </a:r>
                      <a:endParaRPr lang="en-US" sz="1200" dirty="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$156,420.00</a:t>
                      </a:r>
                      <a:endParaRPr lang="en-US" sz="1200" dirty="0">
                        <a:latin typeface="Calibri"/>
                        <a:ea typeface="Times New Roman"/>
                        <a:cs typeface="Times New Roman"/>
                      </a:endParaRPr>
                    </a:p>
                  </a:txBody>
                  <a:tcPr marL="44580" marR="44580" marT="0" marB="0" anchor="b"/>
                </a:tc>
              </a:tr>
              <a:tr h="266341">
                <a:tc>
                  <a:txBody>
                    <a:bodyPr/>
                    <a:lstStyle/>
                    <a:p>
                      <a:pPr marL="0" marR="0">
                        <a:lnSpc>
                          <a:spcPct val="115000"/>
                        </a:lnSpc>
                        <a:spcBef>
                          <a:spcPts val="0"/>
                        </a:spcBef>
                        <a:spcAft>
                          <a:spcPts val="0"/>
                        </a:spcAft>
                      </a:pPr>
                      <a:r>
                        <a:rPr lang="en-US" sz="1200" dirty="0"/>
                        <a:t>11th</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21,156</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$0.25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$0.50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$5,289.00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$10,578.00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nSpc>
                          <a:spcPct val="115000"/>
                        </a:lnSpc>
                        <a:spcBef>
                          <a:spcPts val="0"/>
                        </a:spcBef>
                        <a:spcAft>
                          <a:spcPts val="0"/>
                        </a:spcAft>
                      </a:pPr>
                      <a:r>
                        <a:rPr lang="en-US" sz="1200" dirty="0"/>
                        <a:t>years</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$79,335.00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$158,670.00</a:t>
                      </a:r>
                      <a:endParaRPr lang="en-US" sz="1200" dirty="0">
                        <a:latin typeface="Calibri"/>
                        <a:ea typeface="Times New Roman"/>
                        <a:cs typeface="Times New Roman"/>
                      </a:endParaRPr>
                    </a:p>
                  </a:txBody>
                  <a:tcPr marL="44580" marR="44580" marT="0" marB="0" anchor="b">
                    <a:solidFill>
                      <a:schemeClr val="accent4">
                        <a:lumMod val="20000"/>
                        <a:lumOff val="80000"/>
                      </a:schemeClr>
                    </a:solidFill>
                  </a:tcPr>
                </a:tc>
              </a:tr>
              <a:tr h="199125">
                <a:tc gridSpan="8">
                  <a:txBody>
                    <a:bodyPr/>
                    <a:lstStyle/>
                    <a:p>
                      <a:pPr marL="0" marR="0" algn="r">
                        <a:lnSpc>
                          <a:spcPct val="115000"/>
                        </a:lnSpc>
                        <a:spcBef>
                          <a:spcPts val="0"/>
                        </a:spcBef>
                        <a:spcAft>
                          <a:spcPts val="0"/>
                        </a:spcAft>
                      </a:pPr>
                      <a:r>
                        <a:rPr lang="en-US" sz="1200" dirty="0"/>
                        <a:t>Total</a:t>
                      </a:r>
                      <a:endParaRPr lang="en-US" sz="1200" b="1" dirty="0">
                        <a:latin typeface="Calibri"/>
                        <a:ea typeface="Times New Roman"/>
                        <a:cs typeface="Times New Roman"/>
                      </a:endParaRPr>
                    </a:p>
                  </a:txBody>
                  <a:tcPr marL="44580" marR="44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a:t>$773,385.00</a:t>
                      </a:r>
                      <a:endParaRPr lang="en-US" sz="1200">
                        <a:latin typeface="Calibri"/>
                        <a:ea typeface="Times New Roman"/>
                        <a:cs typeface="Times New Roman"/>
                      </a:endParaRPr>
                    </a:p>
                  </a:txBody>
                  <a:tcPr marL="44580" marR="44580" marT="0" marB="0" anchor="b"/>
                </a:tc>
                <a:tc>
                  <a:txBody>
                    <a:bodyPr/>
                    <a:lstStyle/>
                    <a:p>
                      <a:pPr marL="0" marR="0" algn="r">
                        <a:lnSpc>
                          <a:spcPct val="115000"/>
                        </a:lnSpc>
                        <a:spcBef>
                          <a:spcPts val="0"/>
                        </a:spcBef>
                        <a:spcAft>
                          <a:spcPts val="0"/>
                        </a:spcAft>
                      </a:pPr>
                      <a:r>
                        <a:rPr lang="en-US" sz="1200" dirty="0"/>
                        <a:t>$1,546,770.00</a:t>
                      </a:r>
                      <a:endParaRPr lang="en-US" sz="1200" dirty="0">
                        <a:latin typeface="Calibri"/>
                        <a:ea typeface="Times New Roman"/>
                        <a:cs typeface="Times New Roman"/>
                      </a:endParaRPr>
                    </a:p>
                  </a:txBody>
                  <a:tcPr marL="44580" marR="44580" marT="0" marB="0" anchor="b"/>
                </a:tc>
              </a:tr>
            </a:tbl>
          </a:graphicData>
        </a:graphic>
      </p:graphicFrame>
      <p:graphicFrame>
        <p:nvGraphicFramePr>
          <p:cNvPr id="12" name="Table 11"/>
          <p:cNvGraphicFramePr>
            <a:graphicFrameLocks noGrp="1"/>
          </p:cNvGraphicFramePr>
          <p:nvPr/>
        </p:nvGraphicFramePr>
        <p:xfrm>
          <a:off x="9677400" y="1066800"/>
          <a:ext cx="7696200" cy="3808886"/>
        </p:xfrm>
        <a:graphic>
          <a:graphicData uri="http://schemas.openxmlformats.org/drawingml/2006/table">
            <a:tbl>
              <a:tblPr>
                <a:tableStyleId>{C4B1156A-380E-4F78-BDF5-A606A8083BF9}</a:tableStyleId>
              </a:tblPr>
              <a:tblGrid>
                <a:gridCol w="1351979"/>
                <a:gridCol w="1102985"/>
                <a:gridCol w="1221309"/>
                <a:gridCol w="1221309"/>
                <a:gridCol w="1399309"/>
                <a:gridCol w="1399309"/>
              </a:tblGrid>
              <a:tr h="192337">
                <a:tc gridSpan="6">
                  <a:txBody>
                    <a:bodyPr/>
                    <a:lstStyle/>
                    <a:p>
                      <a:pPr marL="0" marR="0" algn="ctr">
                        <a:lnSpc>
                          <a:spcPct val="115000"/>
                        </a:lnSpc>
                        <a:spcBef>
                          <a:spcPts val="0"/>
                        </a:spcBef>
                        <a:spcAft>
                          <a:spcPts val="0"/>
                        </a:spcAft>
                      </a:pPr>
                      <a:r>
                        <a:rPr lang="en-US" sz="2400" dirty="0">
                          <a:solidFill>
                            <a:schemeClr val="tx1"/>
                          </a:solidFill>
                        </a:rPr>
                        <a:t>Cantilever Value / Floors Leased</a:t>
                      </a:r>
                      <a:endParaRPr lang="en-US" sz="2400" dirty="0">
                        <a:solidFill>
                          <a:schemeClr val="tx1"/>
                        </a:solidFill>
                        <a:latin typeface="Calibri"/>
                        <a:ea typeface="Times New Roman"/>
                        <a:cs typeface="Times New Roman"/>
                      </a:endParaRPr>
                    </a:p>
                  </a:txBody>
                  <a:tcPr marL="46566" marR="46566" marT="0" marB="0" anchor="ctr">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315">
                <a:tc>
                  <a:txBody>
                    <a:bodyPr/>
                    <a:lstStyle/>
                    <a:p>
                      <a:pPr marL="0" marR="0">
                        <a:lnSpc>
                          <a:spcPct val="115000"/>
                        </a:lnSpc>
                        <a:spcBef>
                          <a:spcPts val="0"/>
                        </a:spcBef>
                        <a:spcAft>
                          <a:spcPts val="0"/>
                        </a:spcAft>
                      </a:pPr>
                      <a:r>
                        <a:rPr lang="en-US" sz="1600"/>
                        <a:t>Floors Leased</a:t>
                      </a:r>
                      <a:endParaRPr lang="en-US" sz="1600">
                        <a:latin typeface="Calibri"/>
                        <a:ea typeface="Times New Roman"/>
                        <a:cs typeface="Times New Roman"/>
                      </a:endParaRPr>
                    </a:p>
                  </a:txBody>
                  <a:tcPr marL="46566" marR="46566" marT="0" marB="0" anchor="b">
                    <a:solidFill>
                      <a:schemeClr val="accent4">
                        <a:lumMod val="60000"/>
                        <a:lumOff val="40000"/>
                      </a:schemeClr>
                    </a:solidFill>
                  </a:tcPr>
                </a:tc>
                <a:tc gridSpan="2">
                  <a:txBody>
                    <a:bodyPr/>
                    <a:lstStyle/>
                    <a:p>
                      <a:pPr marL="0" marR="0" algn="ctr">
                        <a:lnSpc>
                          <a:spcPct val="115000"/>
                        </a:lnSpc>
                        <a:spcBef>
                          <a:spcPts val="0"/>
                        </a:spcBef>
                        <a:spcAft>
                          <a:spcPts val="0"/>
                        </a:spcAft>
                      </a:pPr>
                      <a:r>
                        <a:rPr lang="en-US" sz="1600" dirty="0"/>
                        <a:t>Value Range/ Floor</a:t>
                      </a:r>
                      <a:endParaRPr lang="en-US" sz="1600" dirty="0">
                        <a:latin typeface="Calibri"/>
                        <a:ea typeface="Times New Roman"/>
                        <a:cs typeface="Times New Roman"/>
                      </a:endParaRPr>
                    </a:p>
                  </a:txBody>
                  <a:tcPr marL="46566" marR="46566" marT="0" marB="0" anchor="b">
                    <a:solidFill>
                      <a:schemeClr val="accent4">
                        <a:lumMod val="60000"/>
                        <a:lumOff val="40000"/>
                      </a:schemeClr>
                    </a:solidFill>
                  </a:tcPr>
                </a:tc>
                <a:tc hMerge="1">
                  <a:txBody>
                    <a:bodyPr/>
                    <a:lstStyle/>
                    <a:p>
                      <a:endParaRPr lang="en-US"/>
                    </a:p>
                  </a:txBody>
                  <a:tcPr/>
                </a:tc>
                <a:tc>
                  <a:txBody>
                    <a:bodyPr/>
                    <a:lstStyle/>
                    <a:p>
                      <a:pPr marL="0" marR="0">
                        <a:lnSpc>
                          <a:spcPct val="115000"/>
                        </a:lnSpc>
                        <a:spcBef>
                          <a:spcPts val="0"/>
                        </a:spcBef>
                        <a:spcAft>
                          <a:spcPts val="0"/>
                        </a:spcAft>
                      </a:pPr>
                      <a:r>
                        <a:rPr lang="en-US" sz="1600"/>
                        <a:t>Low Total</a:t>
                      </a:r>
                      <a:endParaRPr lang="en-US" sz="1600">
                        <a:latin typeface="Calibri"/>
                        <a:ea typeface="Times New Roman"/>
                        <a:cs typeface="Times New Roman"/>
                      </a:endParaRPr>
                    </a:p>
                  </a:txBody>
                  <a:tcPr marL="46566" marR="46566"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Ave. Total</a:t>
                      </a:r>
                      <a:endParaRPr lang="en-US" sz="1600" dirty="0">
                        <a:latin typeface="Calibri"/>
                        <a:ea typeface="Times New Roman"/>
                        <a:cs typeface="Times New Roman"/>
                      </a:endParaRPr>
                    </a:p>
                  </a:txBody>
                  <a:tcPr marL="46566" marR="46566"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High Total</a:t>
                      </a:r>
                      <a:endParaRPr lang="en-US" sz="1600" dirty="0">
                        <a:latin typeface="Calibri"/>
                        <a:ea typeface="Times New Roman"/>
                        <a:cs typeface="Times New Roman"/>
                      </a:endParaRPr>
                    </a:p>
                  </a:txBody>
                  <a:tcPr marL="46566" marR="46566" marT="0" marB="0" anchor="b">
                    <a:solidFill>
                      <a:schemeClr val="accent4">
                        <a:lumMod val="60000"/>
                        <a:lumOff val="40000"/>
                      </a:schemeClr>
                    </a:solidFill>
                  </a:tcPr>
                </a:tc>
              </a:tr>
              <a:tr h="287315">
                <a:tc>
                  <a:txBody>
                    <a:bodyPr/>
                    <a:lstStyle/>
                    <a:p>
                      <a:pPr marL="0" marR="0" algn="r">
                        <a:lnSpc>
                          <a:spcPct val="115000"/>
                        </a:lnSpc>
                        <a:spcBef>
                          <a:spcPts val="0"/>
                        </a:spcBef>
                        <a:spcAft>
                          <a:spcPts val="0"/>
                        </a:spcAft>
                      </a:pPr>
                      <a:r>
                        <a:rPr lang="en-US" sz="1200"/>
                        <a:t>1</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$116,007.75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r>
              <a:tr h="287315">
                <a:tc>
                  <a:txBody>
                    <a:bodyPr/>
                    <a:lstStyle/>
                    <a:p>
                      <a:pPr marL="0" marR="0" algn="r">
                        <a:lnSpc>
                          <a:spcPct val="115000"/>
                        </a:lnSpc>
                        <a:spcBef>
                          <a:spcPts val="0"/>
                        </a:spcBef>
                        <a:spcAft>
                          <a:spcPts val="0"/>
                        </a:spcAft>
                      </a:pPr>
                      <a:r>
                        <a:rPr lang="en-US" sz="1200"/>
                        <a:t>2</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$232,015.50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$309,354.00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r>
              <a:tr h="287315">
                <a:tc>
                  <a:txBody>
                    <a:bodyPr/>
                    <a:lstStyle/>
                    <a:p>
                      <a:pPr marL="0" marR="0" algn="r">
                        <a:lnSpc>
                          <a:spcPct val="115000"/>
                        </a:lnSpc>
                        <a:spcBef>
                          <a:spcPts val="0"/>
                        </a:spcBef>
                        <a:spcAft>
                          <a:spcPts val="0"/>
                        </a:spcAft>
                      </a:pPr>
                      <a:r>
                        <a:rPr lang="en-US" sz="1200"/>
                        <a:t>3</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$232,015.50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$348,023.25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$464,031.00</a:t>
                      </a:r>
                      <a:endParaRPr lang="en-US" sz="1200">
                        <a:latin typeface="Calibri"/>
                        <a:ea typeface="Times New Roman"/>
                        <a:cs typeface="Times New Roman"/>
                      </a:endParaRPr>
                    </a:p>
                  </a:txBody>
                  <a:tcPr marL="46566" marR="46566" marT="0" marB="0" anchor="b"/>
                </a:tc>
              </a:tr>
              <a:tr h="287315">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$309,354.00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$464,031.00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$618,708.00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r>
              <a:tr h="287315">
                <a:tc>
                  <a:txBody>
                    <a:bodyPr/>
                    <a:lstStyle/>
                    <a:p>
                      <a:pPr marL="0" marR="0" algn="r">
                        <a:lnSpc>
                          <a:spcPct val="115000"/>
                        </a:lnSpc>
                        <a:spcBef>
                          <a:spcPts val="0"/>
                        </a:spcBef>
                        <a:spcAft>
                          <a:spcPts val="0"/>
                        </a:spcAft>
                      </a:pPr>
                      <a:r>
                        <a:rPr lang="en-US" sz="1200"/>
                        <a:t>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$386,692.50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$580,038.75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$773,385.00</a:t>
                      </a:r>
                      <a:endParaRPr lang="en-US" sz="1200">
                        <a:latin typeface="Calibri"/>
                        <a:ea typeface="Times New Roman"/>
                        <a:cs typeface="Times New Roman"/>
                      </a:endParaRPr>
                    </a:p>
                  </a:txBody>
                  <a:tcPr marL="46566" marR="46566" marT="0" marB="0" anchor="b"/>
                </a:tc>
              </a:tr>
              <a:tr h="287315">
                <a:tc>
                  <a:txBody>
                    <a:bodyPr/>
                    <a:lstStyle/>
                    <a:p>
                      <a:pPr marL="0" marR="0" algn="r">
                        <a:lnSpc>
                          <a:spcPct val="115000"/>
                        </a:lnSpc>
                        <a:spcBef>
                          <a:spcPts val="0"/>
                        </a:spcBef>
                        <a:spcAft>
                          <a:spcPts val="0"/>
                        </a:spcAft>
                      </a:pPr>
                      <a:r>
                        <a:rPr lang="en-US" sz="1200"/>
                        <a:t>6</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$77,338.50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$464,031.00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$696,046.50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$928,062.00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r>
              <a:tr h="287315">
                <a:tc>
                  <a:txBody>
                    <a:bodyPr/>
                    <a:lstStyle/>
                    <a:p>
                      <a:pPr marL="0" marR="0" algn="r">
                        <a:lnSpc>
                          <a:spcPct val="115000"/>
                        </a:lnSpc>
                        <a:spcBef>
                          <a:spcPts val="0"/>
                        </a:spcBef>
                        <a:spcAft>
                          <a:spcPts val="0"/>
                        </a:spcAft>
                      </a:pPr>
                      <a:r>
                        <a:rPr lang="en-US" sz="1200"/>
                        <a:t>7</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$541,369.50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$812,054.25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$1,082,739.00</a:t>
                      </a:r>
                      <a:endParaRPr lang="en-US" sz="1200">
                        <a:latin typeface="Calibri"/>
                        <a:ea typeface="Times New Roman"/>
                        <a:cs typeface="Times New Roman"/>
                      </a:endParaRPr>
                    </a:p>
                  </a:txBody>
                  <a:tcPr marL="46566" marR="46566" marT="0" marB="0" anchor="b"/>
                </a:tc>
              </a:tr>
              <a:tr h="287315">
                <a:tc>
                  <a:txBody>
                    <a:bodyPr/>
                    <a:lstStyle/>
                    <a:p>
                      <a:pPr marL="0" marR="0" algn="r">
                        <a:lnSpc>
                          <a:spcPct val="115000"/>
                        </a:lnSpc>
                        <a:spcBef>
                          <a:spcPts val="0"/>
                        </a:spcBef>
                        <a:spcAft>
                          <a:spcPts val="0"/>
                        </a:spcAft>
                      </a:pPr>
                      <a:r>
                        <a:rPr lang="en-US" sz="1200"/>
                        <a:t>8</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$618,708.00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$928,062.00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$1,237,416.00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r>
              <a:tr h="287315">
                <a:tc>
                  <a:txBody>
                    <a:bodyPr/>
                    <a:lstStyle/>
                    <a:p>
                      <a:pPr marL="0" marR="0" algn="r">
                        <a:lnSpc>
                          <a:spcPct val="115000"/>
                        </a:lnSpc>
                        <a:spcBef>
                          <a:spcPts val="0"/>
                        </a:spcBef>
                        <a:spcAft>
                          <a:spcPts val="0"/>
                        </a:spcAft>
                      </a:pPr>
                      <a:r>
                        <a:rPr lang="en-US" sz="1200"/>
                        <a:t>9</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$696,046.50</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$1,044,069.75</a:t>
                      </a:r>
                      <a:endParaRPr lang="en-US" sz="1200">
                        <a:latin typeface="Calibri"/>
                        <a:ea typeface="Times New Roman"/>
                        <a:cs typeface="Times New Roman"/>
                      </a:endParaRPr>
                    </a:p>
                  </a:txBody>
                  <a:tcPr marL="46566" marR="46566" marT="0" marB="0" anchor="b"/>
                </a:tc>
                <a:tc>
                  <a:txBody>
                    <a:bodyPr/>
                    <a:lstStyle/>
                    <a:p>
                      <a:pPr marL="0" marR="0" algn="r">
                        <a:lnSpc>
                          <a:spcPct val="115000"/>
                        </a:lnSpc>
                        <a:spcBef>
                          <a:spcPts val="0"/>
                        </a:spcBef>
                        <a:spcAft>
                          <a:spcPts val="0"/>
                        </a:spcAft>
                      </a:pPr>
                      <a:r>
                        <a:rPr lang="en-US" sz="1200"/>
                        <a:t>$1,392,093.00</a:t>
                      </a:r>
                      <a:endParaRPr lang="en-US" sz="1200">
                        <a:latin typeface="Calibri"/>
                        <a:ea typeface="Times New Roman"/>
                        <a:cs typeface="Times New Roman"/>
                      </a:endParaRPr>
                    </a:p>
                  </a:txBody>
                  <a:tcPr marL="46566" marR="46566" marT="0" marB="0" anchor="b"/>
                </a:tc>
              </a:tr>
              <a:tr h="287315">
                <a:tc>
                  <a:txBody>
                    <a:bodyPr/>
                    <a:lstStyle/>
                    <a:p>
                      <a:pPr marL="0" marR="0" algn="r">
                        <a:lnSpc>
                          <a:spcPct val="115000"/>
                        </a:lnSpc>
                        <a:spcBef>
                          <a:spcPts val="0"/>
                        </a:spcBef>
                        <a:spcAft>
                          <a:spcPts val="0"/>
                        </a:spcAft>
                      </a:pPr>
                      <a:r>
                        <a:rPr lang="en-US" sz="1200"/>
                        <a:t>10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$77,338.50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$154,677.00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$773,385.00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$1,160,077.50</a:t>
                      </a:r>
                      <a:endParaRPr lang="en-US" sz="1200">
                        <a:latin typeface="Calibri"/>
                        <a:ea typeface="Times New Roman"/>
                        <a:cs typeface="Times New Roman"/>
                      </a:endParaRPr>
                    </a:p>
                  </a:txBody>
                  <a:tcPr marL="46566" marR="46566"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$1,546,770.00</a:t>
                      </a:r>
                      <a:endParaRPr lang="en-US" sz="1200" dirty="0">
                        <a:latin typeface="Calibri"/>
                        <a:ea typeface="Times New Roman"/>
                        <a:cs typeface="Times New Roman"/>
                      </a:endParaRPr>
                    </a:p>
                  </a:txBody>
                  <a:tcPr marL="46566" marR="46566" marT="0" marB="0" anchor="b">
                    <a:solidFill>
                      <a:schemeClr val="accent4">
                        <a:lumMod val="20000"/>
                        <a:lumOff val="80000"/>
                      </a:schemeClr>
                    </a:solidFill>
                  </a:tcPr>
                </a:tc>
              </a:tr>
            </a:tbl>
          </a:graphicData>
        </a:graphic>
      </p:graphicFrame>
      <p:sp>
        <p:nvSpPr>
          <p:cNvPr id="16" name="TextBox 15"/>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8463855"/>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Important Info From Clark Rep.:</a:t>
            </a:r>
          </a:p>
          <a:p>
            <a:endParaRPr lang="en-US" sz="3200" dirty="0" smtClean="0"/>
          </a:p>
          <a:p>
            <a:pPr lvl="0">
              <a:buFont typeface="Arial" pitchFamily="34" charset="0"/>
              <a:buChar char="•"/>
            </a:pPr>
            <a:r>
              <a:rPr lang="en-US" sz="2000" dirty="0" smtClean="0"/>
              <a:t>Installation is very similar between a cantilevered slab vs. a traditional PT slab</a:t>
            </a:r>
          </a:p>
          <a:p>
            <a:pPr lvl="0">
              <a:buFont typeface="Arial" pitchFamily="34" charset="0"/>
              <a:buChar char="•"/>
            </a:pPr>
            <a:endParaRPr lang="en-US" sz="2000" dirty="0" smtClean="0"/>
          </a:p>
          <a:p>
            <a:pPr lvl="0">
              <a:buFont typeface="Arial" pitchFamily="34" charset="0"/>
              <a:buChar char="•"/>
            </a:pPr>
            <a:r>
              <a:rPr lang="en-US" sz="2000" dirty="0" smtClean="0"/>
              <a:t>As </a:t>
            </a:r>
            <a:r>
              <a:rPr lang="en-US" sz="2000" dirty="0" smtClean="0"/>
              <a:t>far as installation costs, schedule and constructability, both slabs are very similar </a:t>
            </a:r>
            <a:r>
              <a:rPr lang="en-US" sz="2000" dirty="0" smtClean="0"/>
              <a:t>therefore </a:t>
            </a:r>
            <a:r>
              <a:rPr lang="en-US" sz="2000" dirty="0" smtClean="0"/>
              <a:t>no </a:t>
            </a:r>
            <a:r>
              <a:rPr lang="en-US" sz="2000" dirty="0" smtClean="0"/>
              <a:t>analysis </a:t>
            </a:r>
            <a:r>
              <a:rPr lang="en-US" sz="2000" dirty="0" smtClean="0"/>
              <a:t>is </a:t>
            </a:r>
            <a:r>
              <a:rPr lang="en-US" sz="2000" dirty="0" smtClean="0"/>
              <a:t>necessary</a:t>
            </a:r>
          </a:p>
          <a:p>
            <a:pPr lvl="0">
              <a:buFont typeface="Arial" pitchFamily="34" charset="0"/>
              <a:buChar char="•"/>
            </a:pPr>
            <a:endParaRPr lang="en-US" sz="2000" dirty="0" smtClean="0"/>
          </a:p>
          <a:p>
            <a:pPr lvl="0">
              <a:buFont typeface="Arial" pitchFamily="34" charset="0"/>
              <a:buChar char="•"/>
            </a:pPr>
            <a:r>
              <a:rPr lang="en-US" sz="2000" dirty="0" smtClean="0"/>
              <a:t>The real differences are apparent when considering safety for the cantilevered slabs</a:t>
            </a:r>
          </a:p>
          <a:p>
            <a:pPr lvl="1">
              <a:buFont typeface="Arial" pitchFamily="34" charset="0"/>
              <a:buChar char="•"/>
            </a:pPr>
            <a:endParaRPr lang="en-US" sz="2000" dirty="0" smtClean="0"/>
          </a:p>
          <a:p>
            <a:pPr lvl="1">
              <a:buFont typeface="Arial" pitchFamily="34" charset="0"/>
              <a:buChar char="•"/>
            </a:pPr>
            <a:r>
              <a:rPr lang="en-US" sz="2000" dirty="0" smtClean="0"/>
              <a:t>Quality Control needs to be monitored much more stringently</a:t>
            </a:r>
          </a:p>
          <a:p>
            <a:pPr lvl="1">
              <a:buFont typeface="Arial" pitchFamily="34" charset="0"/>
              <a:buChar char="•"/>
            </a:pPr>
            <a:endParaRPr lang="en-US" sz="2000" dirty="0" smtClean="0"/>
          </a:p>
          <a:p>
            <a:pPr lvl="1">
              <a:buFont typeface="Arial" pitchFamily="34" charset="0"/>
              <a:buChar char="•"/>
            </a:pPr>
            <a:r>
              <a:rPr lang="en-US" sz="2000" dirty="0" smtClean="0"/>
              <a:t>The associated fall protection plan makes tasks more difficult/time intensive</a:t>
            </a:r>
            <a:endParaRPr lang="en-US" sz="20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8463855"/>
          </a:xfrm>
          <a:prstGeom prst="rect">
            <a:avLst/>
          </a:prstGeom>
          <a:noFill/>
        </p:spPr>
        <p:txBody>
          <a:bodyPr wrap="square" rtlCol="0">
            <a:spAutoFit/>
          </a:bodyPr>
          <a:lstStyle/>
          <a:p>
            <a:r>
              <a:rPr lang="en-US" sz="4000" dirty="0" smtClean="0"/>
              <a:t>Column-Free Perimeter Depth</a:t>
            </a:r>
          </a:p>
          <a:p>
            <a:endParaRPr lang="en-US" sz="4000" dirty="0" smtClean="0"/>
          </a:p>
          <a:p>
            <a:r>
              <a:rPr lang="en-US" sz="3200" dirty="0" smtClean="0"/>
              <a:t>Important Info From Clark Rep.:</a:t>
            </a:r>
          </a:p>
          <a:p>
            <a:endParaRPr lang="en-US" sz="3200" dirty="0" smtClean="0"/>
          </a:p>
          <a:p>
            <a:pPr lvl="0">
              <a:buFont typeface="Arial" pitchFamily="34" charset="0"/>
              <a:buChar char="•"/>
            </a:pPr>
            <a:r>
              <a:rPr lang="en-US" sz="2000" dirty="0" smtClean="0"/>
              <a:t>Installation is very similar between a cantilevered slab vs. a traditional PT slab</a:t>
            </a:r>
          </a:p>
          <a:p>
            <a:pPr lvl="0">
              <a:buFont typeface="Arial" pitchFamily="34" charset="0"/>
              <a:buChar char="•"/>
            </a:pPr>
            <a:endParaRPr lang="en-US" sz="2000" dirty="0" smtClean="0"/>
          </a:p>
          <a:p>
            <a:pPr lvl="0">
              <a:buFont typeface="Arial" pitchFamily="34" charset="0"/>
              <a:buChar char="•"/>
            </a:pPr>
            <a:r>
              <a:rPr lang="en-US" sz="2000" dirty="0" smtClean="0"/>
              <a:t>As </a:t>
            </a:r>
            <a:r>
              <a:rPr lang="en-US" sz="2000" dirty="0" smtClean="0"/>
              <a:t>far as installation costs, schedule and constructability, both slabs are very similar </a:t>
            </a:r>
            <a:r>
              <a:rPr lang="en-US" sz="2000" dirty="0" smtClean="0"/>
              <a:t>therefore </a:t>
            </a:r>
            <a:r>
              <a:rPr lang="en-US" sz="2000" dirty="0" smtClean="0"/>
              <a:t>no </a:t>
            </a:r>
            <a:r>
              <a:rPr lang="en-US" sz="2000" dirty="0" smtClean="0"/>
              <a:t>analysis </a:t>
            </a:r>
            <a:r>
              <a:rPr lang="en-US" sz="2000" dirty="0" smtClean="0"/>
              <a:t>is </a:t>
            </a:r>
            <a:r>
              <a:rPr lang="en-US" sz="2000" dirty="0" smtClean="0"/>
              <a:t>necessary</a:t>
            </a:r>
          </a:p>
          <a:p>
            <a:pPr lvl="0">
              <a:buFont typeface="Arial" pitchFamily="34" charset="0"/>
              <a:buChar char="•"/>
            </a:pPr>
            <a:endParaRPr lang="en-US" sz="2000" dirty="0" smtClean="0"/>
          </a:p>
          <a:p>
            <a:pPr lvl="0">
              <a:buFont typeface="Arial" pitchFamily="34" charset="0"/>
              <a:buChar char="•"/>
            </a:pPr>
            <a:r>
              <a:rPr lang="en-US" sz="2000" dirty="0" smtClean="0"/>
              <a:t>The real differences are apparent when considering safety for the cantilevered slabs</a:t>
            </a:r>
          </a:p>
          <a:p>
            <a:pPr lvl="1">
              <a:buFont typeface="Arial" pitchFamily="34" charset="0"/>
              <a:buChar char="•"/>
            </a:pPr>
            <a:endParaRPr lang="en-US" sz="2000" dirty="0" smtClean="0"/>
          </a:p>
          <a:p>
            <a:pPr lvl="1">
              <a:buFont typeface="Arial" pitchFamily="34" charset="0"/>
              <a:buChar char="•"/>
            </a:pPr>
            <a:r>
              <a:rPr lang="en-US" sz="2000" dirty="0" smtClean="0"/>
              <a:t>Quality Control needs to be monitored much more stringently</a:t>
            </a:r>
          </a:p>
          <a:p>
            <a:pPr lvl="1">
              <a:buFont typeface="Arial" pitchFamily="34" charset="0"/>
              <a:buChar char="•"/>
            </a:pPr>
            <a:endParaRPr lang="en-US" sz="2000" dirty="0" smtClean="0"/>
          </a:p>
          <a:p>
            <a:pPr lvl="1">
              <a:buFont typeface="Arial" pitchFamily="34" charset="0"/>
              <a:buChar char="•"/>
            </a:pPr>
            <a:r>
              <a:rPr lang="en-US" sz="2000" dirty="0" smtClean="0"/>
              <a:t>The associated fall protection plan makes tasks more difficult/time intensive</a:t>
            </a:r>
            <a:endParaRPr lang="en-US" sz="20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3231654"/>
          </a:xfrm>
          <a:prstGeom prst="rect">
            <a:avLst/>
          </a:prstGeom>
          <a:noFill/>
        </p:spPr>
        <p:txBody>
          <a:bodyPr wrap="square" rtlCol="0">
            <a:spAutoFit/>
          </a:bodyPr>
          <a:lstStyle/>
          <a:p>
            <a:r>
              <a:rPr lang="en-US" sz="3200" dirty="0" smtClean="0"/>
              <a:t>Materials Needed for Addition Safety</a:t>
            </a:r>
            <a:r>
              <a:rPr lang="en-US" sz="3200" dirty="0" smtClean="0"/>
              <a: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5" name="Picture 14" descr="View Product Details"/>
          <p:cNvPicPr/>
          <p:nvPr/>
        </p:nvPicPr>
        <p:blipFill>
          <a:blip r:embed="rId6"/>
          <a:srcRect/>
          <a:stretch>
            <a:fillRect/>
          </a:stretch>
        </p:blipFill>
        <p:spPr bwMode="auto">
          <a:xfrm>
            <a:off x="18973800" y="990600"/>
            <a:ext cx="223239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View Product Details"/>
          <p:cNvPicPr/>
          <p:nvPr/>
        </p:nvPicPr>
        <p:blipFill>
          <a:blip r:embed="rId7"/>
          <a:srcRect/>
          <a:stretch>
            <a:fillRect/>
          </a:stretch>
        </p:blipFill>
        <p:spPr bwMode="auto">
          <a:xfrm>
            <a:off x="22326600" y="2438400"/>
            <a:ext cx="85306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View Product Details"/>
          <p:cNvPicPr/>
          <p:nvPr/>
        </p:nvPicPr>
        <p:blipFill>
          <a:blip r:embed="rId8"/>
          <a:srcRect/>
          <a:stretch>
            <a:fillRect/>
          </a:stretch>
        </p:blipFill>
        <p:spPr bwMode="auto">
          <a:xfrm>
            <a:off x="24688800" y="990600"/>
            <a:ext cx="1866900" cy="301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18745200" y="2971800"/>
            <a:ext cx="2853666" cy="553998"/>
          </a:xfrm>
          <a:prstGeom prst="rect">
            <a:avLst/>
          </a:prstGeom>
        </p:spPr>
        <p:txBody>
          <a:bodyPr wrap="none">
            <a:spAutoFit/>
          </a:bodyPr>
          <a:lstStyle/>
          <a:p>
            <a:r>
              <a:rPr lang="en-US" dirty="0" smtClean="0"/>
              <a:t>In Column Anchor </a:t>
            </a:r>
            <a:r>
              <a:rPr lang="en-US" dirty="0" smtClean="0"/>
              <a:t>Strap</a:t>
            </a:r>
          </a:p>
          <a:p>
            <a:r>
              <a:rPr lang="en-US" sz="1200" dirty="0" smtClean="0"/>
              <a:t>(2) Per column</a:t>
            </a:r>
            <a:endParaRPr lang="en-US" sz="1200" dirty="0"/>
          </a:p>
        </p:txBody>
      </p:sp>
      <p:sp>
        <p:nvSpPr>
          <p:cNvPr id="19" name="Rectangle 18"/>
          <p:cNvSpPr/>
          <p:nvPr/>
        </p:nvSpPr>
        <p:spPr>
          <a:xfrm>
            <a:off x="21793200" y="5181600"/>
            <a:ext cx="2079415" cy="369332"/>
          </a:xfrm>
          <a:prstGeom prst="rect">
            <a:avLst/>
          </a:prstGeom>
        </p:spPr>
        <p:txBody>
          <a:bodyPr wrap="none">
            <a:spAutoFit/>
          </a:bodyPr>
          <a:lstStyle/>
          <a:p>
            <a:r>
              <a:rPr lang="en-US" dirty="0" smtClean="0"/>
              <a:t>Full Body Harness</a:t>
            </a:r>
            <a:endParaRPr lang="en-US" dirty="0"/>
          </a:p>
        </p:txBody>
      </p:sp>
      <p:sp>
        <p:nvSpPr>
          <p:cNvPr id="20" name="Rectangle 19"/>
          <p:cNvSpPr/>
          <p:nvPr/>
        </p:nvSpPr>
        <p:spPr>
          <a:xfrm>
            <a:off x="24155400" y="4114800"/>
            <a:ext cx="3106941" cy="369332"/>
          </a:xfrm>
          <a:prstGeom prst="rect">
            <a:avLst/>
          </a:prstGeom>
        </p:spPr>
        <p:txBody>
          <a:bodyPr wrap="none">
            <a:spAutoFit/>
          </a:bodyPr>
          <a:lstStyle/>
          <a:p>
            <a:r>
              <a:rPr lang="en-US" dirty="0" smtClean="0"/>
              <a:t>Retractable Lifeline Cable</a:t>
            </a:r>
            <a:endParaRPr lang="en-US" dirty="0"/>
          </a:p>
        </p:txBody>
      </p:sp>
      <p:sp>
        <p:nvSpPr>
          <p:cNvPr id="21" name="TextBox 2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5016758"/>
          </a:xfrm>
          <a:prstGeom prst="rect">
            <a:avLst/>
          </a:prstGeom>
          <a:noFill/>
        </p:spPr>
        <p:txBody>
          <a:bodyPr wrap="square" rtlCol="0">
            <a:spAutoFit/>
          </a:bodyPr>
          <a:lstStyle/>
          <a:p>
            <a:r>
              <a:rPr lang="en-US" sz="3200" dirty="0" smtClean="0"/>
              <a:t>Extra Man Hours Safety Plan Causes:</a:t>
            </a:r>
          </a:p>
          <a:p>
            <a:endParaRPr lang="en-US" sz="3200" dirty="0" smtClean="0"/>
          </a:p>
          <a:p>
            <a:r>
              <a:rPr lang="en-US" sz="2400" dirty="0" smtClean="0"/>
              <a:t>“</a:t>
            </a:r>
            <a:r>
              <a:rPr lang="en-US" sz="2000" dirty="0" smtClean="0"/>
              <a:t>The major drawback of this plan is the additional time caused for people who are affected by it. Something that would take an hour would take approximately an hour and a half if it had to be done outside of the cables</a:t>
            </a:r>
            <a:r>
              <a:rPr lang="en-US" sz="2000" dirty="0" smtClean="0"/>
              <a: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3231654"/>
          </a:xfrm>
          <a:prstGeom prst="rect">
            <a:avLst/>
          </a:prstGeom>
          <a:noFill/>
        </p:spPr>
        <p:txBody>
          <a:bodyPr wrap="square" rtlCol="0">
            <a:spAutoFit/>
          </a:bodyPr>
          <a:lstStyle/>
          <a:p>
            <a:r>
              <a:rPr lang="en-US" sz="3200" dirty="0" smtClean="0"/>
              <a:t>Materials Needed for Addition Safety</a:t>
            </a:r>
            <a:r>
              <a:rPr lang="en-US" sz="3200" dirty="0" smtClean="0"/>
              <a: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5" name="Picture 14" descr="View Product Details"/>
          <p:cNvPicPr/>
          <p:nvPr/>
        </p:nvPicPr>
        <p:blipFill>
          <a:blip r:embed="rId6"/>
          <a:srcRect/>
          <a:stretch>
            <a:fillRect/>
          </a:stretch>
        </p:blipFill>
        <p:spPr bwMode="auto">
          <a:xfrm>
            <a:off x="18973800" y="990600"/>
            <a:ext cx="223239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View Product Details"/>
          <p:cNvPicPr/>
          <p:nvPr/>
        </p:nvPicPr>
        <p:blipFill>
          <a:blip r:embed="rId7"/>
          <a:srcRect/>
          <a:stretch>
            <a:fillRect/>
          </a:stretch>
        </p:blipFill>
        <p:spPr bwMode="auto">
          <a:xfrm>
            <a:off x="22326600" y="2438400"/>
            <a:ext cx="85306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View Product Details"/>
          <p:cNvPicPr/>
          <p:nvPr/>
        </p:nvPicPr>
        <p:blipFill>
          <a:blip r:embed="rId8"/>
          <a:srcRect/>
          <a:stretch>
            <a:fillRect/>
          </a:stretch>
        </p:blipFill>
        <p:spPr bwMode="auto">
          <a:xfrm>
            <a:off x="24688800" y="990600"/>
            <a:ext cx="1866900" cy="301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p:cNvSpPr/>
          <p:nvPr/>
        </p:nvSpPr>
        <p:spPr>
          <a:xfrm>
            <a:off x="18745200" y="2971800"/>
            <a:ext cx="2853666" cy="553998"/>
          </a:xfrm>
          <a:prstGeom prst="rect">
            <a:avLst/>
          </a:prstGeom>
        </p:spPr>
        <p:txBody>
          <a:bodyPr wrap="none">
            <a:spAutoFit/>
          </a:bodyPr>
          <a:lstStyle/>
          <a:p>
            <a:r>
              <a:rPr lang="en-US" dirty="0" smtClean="0"/>
              <a:t>In Column Anchor </a:t>
            </a:r>
            <a:r>
              <a:rPr lang="en-US" dirty="0" smtClean="0"/>
              <a:t>Strap</a:t>
            </a:r>
          </a:p>
          <a:p>
            <a:r>
              <a:rPr lang="en-US" sz="1200" dirty="0" smtClean="0"/>
              <a:t>(2) Per column</a:t>
            </a:r>
            <a:endParaRPr lang="en-US" sz="1200" dirty="0"/>
          </a:p>
        </p:txBody>
      </p:sp>
      <p:sp>
        <p:nvSpPr>
          <p:cNvPr id="19" name="Rectangle 18"/>
          <p:cNvSpPr/>
          <p:nvPr/>
        </p:nvSpPr>
        <p:spPr>
          <a:xfrm>
            <a:off x="21793200" y="5181600"/>
            <a:ext cx="2079415" cy="369332"/>
          </a:xfrm>
          <a:prstGeom prst="rect">
            <a:avLst/>
          </a:prstGeom>
        </p:spPr>
        <p:txBody>
          <a:bodyPr wrap="none">
            <a:spAutoFit/>
          </a:bodyPr>
          <a:lstStyle/>
          <a:p>
            <a:r>
              <a:rPr lang="en-US" dirty="0" smtClean="0"/>
              <a:t>Full Body Harness</a:t>
            </a:r>
            <a:endParaRPr lang="en-US" dirty="0"/>
          </a:p>
        </p:txBody>
      </p:sp>
      <p:sp>
        <p:nvSpPr>
          <p:cNvPr id="20" name="Rectangle 19"/>
          <p:cNvSpPr/>
          <p:nvPr/>
        </p:nvSpPr>
        <p:spPr>
          <a:xfrm>
            <a:off x="24155400" y="4114800"/>
            <a:ext cx="3106941" cy="369332"/>
          </a:xfrm>
          <a:prstGeom prst="rect">
            <a:avLst/>
          </a:prstGeom>
        </p:spPr>
        <p:txBody>
          <a:bodyPr wrap="none">
            <a:spAutoFit/>
          </a:bodyPr>
          <a:lstStyle/>
          <a:p>
            <a:r>
              <a:rPr lang="en-US" dirty="0" smtClean="0"/>
              <a:t>Retractable Lifeline Cable</a:t>
            </a:r>
            <a:endParaRPr lang="en-US" dirty="0"/>
          </a:p>
        </p:txBody>
      </p:sp>
      <p:graphicFrame>
        <p:nvGraphicFramePr>
          <p:cNvPr id="21" name="Table 20"/>
          <p:cNvGraphicFramePr>
            <a:graphicFrameLocks noGrp="1"/>
          </p:cNvGraphicFramePr>
          <p:nvPr/>
        </p:nvGraphicFramePr>
        <p:xfrm>
          <a:off x="9448800" y="2819400"/>
          <a:ext cx="8322333" cy="2895599"/>
        </p:xfrm>
        <a:graphic>
          <a:graphicData uri="http://schemas.openxmlformats.org/drawingml/2006/table">
            <a:tbl>
              <a:tblPr>
                <a:tableStyleId>{C4B1156A-380E-4F78-BDF5-A606A8083BF9}</a:tableStyleId>
              </a:tblPr>
              <a:tblGrid>
                <a:gridCol w="2485763"/>
                <a:gridCol w="1358917"/>
                <a:gridCol w="1103050"/>
                <a:gridCol w="1170700"/>
                <a:gridCol w="794258"/>
                <a:gridCol w="1409645"/>
              </a:tblGrid>
              <a:tr h="438192">
                <a:tc gridSpan="6">
                  <a:txBody>
                    <a:bodyPr/>
                    <a:lstStyle/>
                    <a:p>
                      <a:pPr marL="0" marR="0" algn="ctr" rtl="0" eaLnBrk="1" latinLnBrk="0" hangingPunct="1">
                        <a:lnSpc>
                          <a:spcPct val="115000"/>
                        </a:lnSpc>
                        <a:spcBef>
                          <a:spcPts val="0"/>
                        </a:spcBef>
                        <a:spcAft>
                          <a:spcPts val="0"/>
                        </a:spcAft>
                      </a:pPr>
                      <a:r>
                        <a:rPr kumimoji="0" lang="en-US" sz="2400" kern="1200" dirty="0">
                          <a:solidFill>
                            <a:schemeClr val="tx1"/>
                          </a:solidFill>
                          <a:latin typeface="+mn-lt"/>
                          <a:ea typeface="+mn-ea"/>
                          <a:cs typeface="+mn-cs"/>
                        </a:rPr>
                        <a:t>Fall Protection Labor Cost</a:t>
                      </a:r>
                    </a:p>
                  </a:txBody>
                  <a:tcPr marL="56225" marR="56225" marT="0" marB="0" anchor="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6387">
                <a:tc>
                  <a:txBody>
                    <a:bodyPr/>
                    <a:lstStyle/>
                    <a:p>
                      <a:pPr marL="0" marR="0">
                        <a:lnSpc>
                          <a:spcPct val="115000"/>
                        </a:lnSpc>
                        <a:spcBef>
                          <a:spcPts val="0"/>
                        </a:spcBef>
                        <a:spcAft>
                          <a:spcPts val="0"/>
                        </a:spcAft>
                      </a:pPr>
                      <a:r>
                        <a:rPr lang="en-US" sz="1600" dirty="0"/>
                        <a:t>Employee Classification</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Hours/Day</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smtClean="0"/>
                        <a:t>Multiplier</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Duration (days)</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Wage ($/hr)</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Cost ($)</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r>
              <a:tr h="225860">
                <a:tc>
                  <a:txBody>
                    <a:bodyPr/>
                    <a:lstStyle/>
                    <a:p>
                      <a:pPr marL="0" marR="0">
                        <a:lnSpc>
                          <a:spcPct val="115000"/>
                        </a:lnSpc>
                        <a:spcBef>
                          <a:spcPts val="0"/>
                        </a:spcBef>
                        <a:spcAft>
                          <a:spcPts val="0"/>
                        </a:spcAft>
                      </a:pPr>
                      <a:r>
                        <a:rPr lang="en-US" sz="1200" dirty="0"/>
                        <a:t>Engineer</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6</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0.33</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56</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32</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$3,548.16</a:t>
                      </a:r>
                      <a:endParaRPr lang="en-US" sz="1200">
                        <a:latin typeface="Calibri"/>
                        <a:ea typeface="Times New Roman"/>
                        <a:cs typeface="Times New Roman"/>
                      </a:endParaRPr>
                    </a:p>
                  </a:txBody>
                  <a:tcPr marL="56225" marR="56225" marT="0" marB="0" anchor="b"/>
                </a:tc>
              </a:tr>
              <a:tr h="225860">
                <a:tc>
                  <a:txBody>
                    <a:bodyPr/>
                    <a:lstStyle/>
                    <a:p>
                      <a:pPr marL="0" marR="0">
                        <a:lnSpc>
                          <a:spcPct val="115000"/>
                        </a:lnSpc>
                        <a:spcBef>
                          <a:spcPts val="0"/>
                        </a:spcBef>
                        <a:spcAft>
                          <a:spcPts val="0"/>
                        </a:spcAft>
                      </a:pPr>
                      <a:r>
                        <a:rPr lang="en-US" sz="1200"/>
                        <a:t>Helper</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6</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0.33</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56</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23</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$2,550.24</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a:txBody>
                    <a:bodyPr/>
                    <a:lstStyle/>
                    <a:p>
                      <a:pPr marL="0" marR="0">
                        <a:lnSpc>
                          <a:spcPct val="115000"/>
                        </a:lnSpc>
                        <a:spcBef>
                          <a:spcPts val="0"/>
                        </a:spcBef>
                        <a:spcAft>
                          <a:spcPts val="0"/>
                        </a:spcAft>
                      </a:pPr>
                      <a:r>
                        <a:rPr lang="en-US" sz="1200"/>
                        <a:t>Engineer</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0.33</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75</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32</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$3,168.00</a:t>
                      </a:r>
                      <a:endParaRPr lang="en-US" sz="1200">
                        <a:latin typeface="Calibri"/>
                        <a:ea typeface="Times New Roman"/>
                        <a:cs typeface="Times New Roman"/>
                      </a:endParaRPr>
                    </a:p>
                  </a:txBody>
                  <a:tcPr marL="56225" marR="56225" marT="0" marB="0" anchor="b"/>
                </a:tc>
              </a:tr>
              <a:tr h="225860">
                <a:tc>
                  <a:txBody>
                    <a:bodyPr/>
                    <a:lstStyle/>
                    <a:p>
                      <a:pPr marL="0" marR="0">
                        <a:lnSpc>
                          <a:spcPct val="115000"/>
                        </a:lnSpc>
                        <a:spcBef>
                          <a:spcPts val="0"/>
                        </a:spcBef>
                        <a:spcAft>
                          <a:spcPts val="0"/>
                        </a:spcAft>
                      </a:pPr>
                      <a:r>
                        <a:rPr lang="en-US" sz="1200"/>
                        <a:t>Helper</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0.33</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75</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23</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$2,277.00</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gridSpan="5">
                  <a:txBody>
                    <a:bodyPr/>
                    <a:lstStyle/>
                    <a:p>
                      <a:pPr marL="0" marR="0" algn="r">
                        <a:lnSpc>
                          <a:spcPct val="115000"/>
                        </a:lnSpc>
                        <a:spcBef>
                          <a:spcPts val="0"/>
                        </a:spcBef>
                        <a:spcAft>
                          <a:spcPts val="0"/>
                        </a:spcAft>
                      </a:pPr>
                      <a:r>
                        <a:rPr lang="en-US" sz="1200" dirty="0"/>
                        <a:t>Sub-Total</a:t>
                      </a:r>
                      <a:endParaRPr lang="en-US" sz="1200" dirty="0">
                        <a:latin typeface="Calibri"/>
                        <a:ea typeface="Times New Roman"/>
                        <a:cs typeface="Times New Roman"/>
                      </a:endParaRPr>
                    </a:p>
                  </a:txBody>
                  <a:tcPr marL="56225" marR="5622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$11,543.40</a:t>
                      </a:r>
                      <a:endParaRPr lang="en-US" sz="1200" dirty="0">
                        <a:latin typeface="Calibri"/>
                        <a:ea typeface="Times New Roman"/>
                        <a:cs typeface="Times New Roman"/>
                      </a:endParaRPr>
                    </a:p>
                  </a:txBody>
                  <a:tcPr marL="56225" marR="56225" marT="0" marB="0" anchor="b"/>
                </a:tc>
              </a:tr>
              <a:tr h="225860">
                <a:tc gridSpan="5">
                  <a:txBody>
                    <a:bodyPr/>
                    <a:lstStyle/>
                    <a:p>
                      <a:pPr marL="0" marR="0" algn="r">
                        <a:lnSpc>
                          <a:spcPct val="115000"/>
                        </a:lnSpc>
                        <a:spcBef>
                          <a:spcPts val="0"/>
                        </a:spcBef>
                        <a:spcAft>
                          <a:spcPts val="0"/>
                        </a:spcAft>
                      </a:pPr>
                      <a:r>
                        <a:rPr lang="en-US" sz="1200"/>
                        <a:t>25% increase</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$2,885.85</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gridSpan="5">
                  <a:txBody>
                    <a:bodyPr/>
                    <a:lstStyle/>
                    <a:p>
                      <a:pPr marL="0" marR="0" algn="r">
                        <a:lnSpc>
                          <a:spcPct val="115000"/>
                        </a:lnSpc>
                        <a:spcBef>
                          <a:spcPts val="0"/>
                        </a:spcBef>
                        <a:spcAft>
                          <a:spcPts val="0"/>
                        </a:spcAft>
                      </a:pPr>
                      <a:r>
                        <a:rPr lang="en-US" sz="1200"/>
                        <a:t>Total</a:t>
                      </a:r>
                      <a:endParaRPr lang="en-US" sz="1200">
                        <a:latin typeface="Calibri"/>
                        <a:ea typeface="Times New Roman"/>
                        <a:cs typeface="Times New Roman"/>
                      </a:endParaRPr>
                    </a:p>
                  </a:txBody>
                  <a:tcPr marL="56225" marR="5622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$14,429.25</a:t>
                      </a:r>
                      <a:endParaRPr lang="en-US" sz="1200" dirty="0">
                        <a:latin typeface="Calibri"/>
                        <a:ea typeface="Times New Roman"/>
                        <a:cs typeface="Times New Roman"/>
                      </a:endParaRPr>
                    </a:p>
                  </a:txBody>
                  <a:tcPr marL="56225" marR="56225" marT="0" marB="0" anchor="b"/>
                </a:tc>
              </a:tr>
            </a:tbl>
          </a:graphicData>
        </a:graphic>
      </p:graphicFrame>
      <p:sp>
        <p:nvSpPr>
          <p:cNvPr id="22" name="TextBox 21"/>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5016758"/>
          </a:xfrm>
          <a:prstGeom prst="rect">
            <a:avLst/>
          </a:prstGeom>
          <a:noFill/>
        </p:spPr>
        <p:txBody>
          <a:bodyPr wrap="square" rtlCol="0">
            <a:spAutoFit/>
          </a:bodyPr>
          <a:lstStyle/>
          <a:p>
            <a:r>
              <a:rPr lang="en-US" sz="3200" dirty="0" smtClean="0"/>
              <a:t>Extra Man Hours Safety Plan Causes:</a:t>
            </a:r>
          </a:p>
          <a:p>
            <a:endParaRPr lang="en-US" sz="3200" dirty="0" smtClean="0"/>
          </a:p>
          <a:p>
            <a:r>
              <a:rPr lang="en-US" sz="2400" dirty="0" smtClean="0"/>
              <a:t>“</a:t>
            </a:r>
            <a:r>
              <a:rPr lang="en-US" sz="2000" dirty="0" smtClean="0"/>
              <a:t>The major drawback of this plan is the additional time caused for people who are affected by it. Something that would take an hour would take approximately an hour and a half if it had to be done outside of the cables</a:t>
            </a:r>
            <a:r>
              <a:rPr lang="en-US" sz="2000" dirty="0" smtClean="0"/>
              <a: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3231654"/>
          </a:xfrm>
          <a:prstGeom prst="rect">
            <a:avLst/>
          </a:prstGeom>
          <a:noFill/>
        </p:spPr>
        <p:txBody>
          <a:bodyPr wrap="square" rtlCol="0">
            <a:spAutoFit/>
          </a:bodyPr>
          <a:lstStyle/>
          <a:p>
            <a:r>
              <a:rPr lang="en-US" sz="3200" dirty="0" smtClean="0"/>
              <a:t>Effect on Curtain Wall Sub-Contractor</a:t>
            </a:r>
            <a:r>
              <a:rPr lang="en-US" sz="3200" dirty="0" smtClean="0"/>
              <a: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sp>
        <p:nvSpPr>
          <p:cNvPr id="22" name="TextBox 21"/>
          <p:cNvSpPr txBox="1"/>
          <p:nvPr/>
        </p:nvSpPr>
        <p:spPr>
          <a:xfrm>
            <a:off x="19507200" y="1676400"/>
            <a:ext cx="7772400" cy="2246769"/>
          </a:xfrm>
          <a:prstGeom prst="rect">
            <a:avLst/>
          </a:prstGeom>
          <a:noFill/>
        </p:spPr>
        <p:txBody>
          <a:bodyPr wrap="square" rtlCol="0">
            <a:spAutoFit/>
          </a:bodyPr>
          <a:lstStyle/>
          <a:p>
            <a:r>
              <a:rPr lang="en-US" sz="2000" dirty="0" smtClean="0"/>
              <a:t>Curtain Wall Total Cost = approx. $4 million</a:t>
            </a:r>
          </a:p>
          <a:p>
            <a:endParaRPr lang="en-US" sz="2000" dirty="0" smtClean="0"/>
          </a:p>
          <a:p>
            <a:r>
              <a:rPr lang="en-US" sz="2000" dirty="0" smtClean="0"/>
              <a:t>Total Labor Cost (%15) = approx. </a:t>
            </a:r>
            <a:r>
              <a:rPr lang="en-US" sz="2000" dirty="0" smtClean="0"/>
              <a:t>$</a:t>
            </a:r>
            <a:r>
              <a:rPr lang="en-US" sz="2000" dirty="0" smtClean="0"/>
              <a:t>600,000</a:t>
            </a:r>
          </a:p>
          <a:p>
            <a:endParaRPr lang="en-US" sz="2000" dirty="0" smtClean="0"/>
          </a:p>
          <a:p>
            <a:r>
              <a:rPr lang="en-US" sz="2000" dirty="0" smtClean="0"/>
              <a:t>Production Rate Reduction = approx. 20%</a:t>
            </a:r>
          </a:p>
          <a:p>
            <a:endParaRPr lang="en-US" sz="2000" dirty="0" smtClean="0"/>
          </a:p>
          <a:p>
            <a:r>
              <a:rPr lang="en-US" sz="2000" dirty="0" smtClean="0"/>
              <a:t>Increase in Labor Cost = approx. $120,000 </a:t>
            </a:r>
            <a:endParaRPr lang="en-US" sz="2000" dirty="0"/>
          </a:p>
        </p:txBody>
      </p:sp>
      <p:graphicFrame>
        <p:nvGraphicFramePr>
          <p:cNvPr id="23" name="Table 22"/>
          <p:cNvGraphicFramePr>
            <a:graphicFrameLocks noGrp="1"/>
          </p:cNvGraphicFramePr>
          <p:nvPr/>
        </p:nvGraphicFramePr>
        <p:xfrm>
          <a:off x="9448800" y="2819400"/>
          <a:ext cx="8322333" cy="2895599"/>
        </p:xfrm>
        <a:graphic>
          <a:graphicData uri="http://schemas.openxmlformats.org/drawingml/2006/table">
            <a:tbl>
              <a:tblPr>
                <a:tableStyleId>{C4B1156A-380E-4F78-BDF5-A606A8083BF9}</a:tableStyleId>
              </a:tblPr>
              <a:tblGrid>
                <a:gridCol w="2485763"/>
                <a:gridCol w="1358917"/>
                <a:gridCol w="1103050"/>
                <a:gridCol w="1170700"/>
                <a:gridCol w="794258"/>
                <a:gridCol w="1409645"/>
              </a:tblGrid>
              <a:tr h="438192">
                <a:tc gridSpan="6">
                  <a:txBody>
                    <a:bodyPr/>
                    <a:lstStyle/>
                    <a:p>
                      <a:pPr marL="0" marR="0" algn="ctr" rtl="0" eaLnBrk="1" latinLnBrk="0" hangingPunct="1">
                        <a:lnSpc>
                          <a:spcPct val="115000"/>
                        </a:lnSpc>
                        <a:spcBef>
                          <a:spcPts val="0"/>
                        </a:spcBef>
                        <a:spcAft>
                          <a:spcPts val="0"/>
                        </a:spcAft>
                      </a:pPr>
                      <a:r>
                        <a:rPr kumimoji="0" lang="en-US" sz="2400" kern="1200" dirty="0">
                          <a:solidFill>
                            <a:schemeClr val="tx1"/>
                          </a:solidFill>
                          <a:latin typeface="+mn-lt"/>
                          <a:ea typeface="+mn-ea"/>
                          <a:cs typeface="+mn-cs"/>
                        </a:rPr>
                        <a:t>Fall Protection Labor Cost</a:t>
                      </a:r>
                    </a:p>
                  </a:txBody>
                  <a:tcPr marL="56225" marR="56225" marT="0" marB="0" anchor="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6387">
                <a:tc>
                  <a:txBody>
                    <a:bodyPr/>
                    <a:lstStyle/>
                    <a:p>
                      <a:pPr marL="0" marR="0">
                        <a:lnSpc>
                          <a:spcPct val="115000"/>
                        </a:lnSpc>
                        <a:spcBef>
                          <a:spcPts val="0"/>
                        </a:spcBef>
                        <a:spcAft>
                          <a:spcPts val="0"/>
                        </a:spcAft>
                      </a:pPr>
                      <a:r>
                        <a:rPr lang="en-US" sz="1600" dirty="0"/>
                        <a:t>Employee Classification</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Hours/Day</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smtClean="0"/>
                        <a:t>Multiplier</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Duration (days)</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Wage ($/hr)</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c>
                  <a:txBody>
                    <a:bodyPr/>
                    <a:lstStyle/>
                    <a:p>
                      <a:pPr marL="0" marR="0">
                        <a:lnSpc>
                          <a:spcPct val="115000"/>
                        </a:lnSpc>
                        <a:spcBef>
                          <a:spcPts val="0"/>
                        </a:spcBef>
                        <a:spcAft>
                          <a:spcPts val="0"/>
                        </a:spcAft>
                      </a:pPr>
                      <a:r>
                        <a:rPr lang="en-US" sz="1600" dirty="0"/>
                        <a:t>Cost ($)</a:t>
                      </a:r>
                      <a:endParaRPr lang="en-US" sz="1600" dirty="0">
                        <a:latin typeface="Calibri"/>
                        <a:ea typeface="Times New Roman"/>
                        <a:cs typeface="Times New Roman"/>
                      </a:endParaRPr>
                    </a:p>
                  </a:txBody>
                  <a:tcPr marL="56225" marR="56225" marT="0" marB="0" anchor="b">
                    <a:solidFill>
                      <a:schemeClr val="accent4">
                        <a:lumMod val="60000"/>
                        <a:lumOff val="40000"/>
                      </a:schemeClr>
                    </a:solidFill>
                  </a:tcPr>
                </a:tc>
              </a:tr>
              <a:tr h="225860">
                <a:tc>
                  <a:txBody>
                    <a:bodyPr/>
                    <a:lstStyle/>
                    <a:p>
                      <a:pPr marL="0" marR="0">
                        <a:lnSpc>
                          <a:spcPct val="115000"/>
                        </a:lnSpc>
                        <a:spcBef>
                          <a:spcPts val="0"/>
                        </a:spcBef>
                        <a:spcAft>
                          <a:spcPts val="0"/>
                        </a:spcAft>
                      </a:pPr>
                      <a:r>
                        <a:rPr lang="en-US" sz="1200" dirty="0"/>
                        <a:t>Engineer</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6</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0.33</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56</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32</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$3,548.16</a:t>
                      </a:r>
                      <a:endParaRPr lang="en-US" sz="1200">
                        <a:latin typeface="Calibri"/>
                        <a:ea typeface="Times New Roman"/>
                        <a:cs typeface="Times New Roman"/>
                      </a:endParaRPr>
                    </a:p>
                  </a:txBody>
                  <a:tcPr marL="56225" marR="56225" marT="0" marB="0" anchor="b"/>
                </a:tc>
              </a:tr>
              <a:tr h="225860">
                <a:tc>
                  <a:txBody>
                    <a:bodyPr/>
                    <a:lstStyle/>
                    <a:p>
                      <a:pPr marL="0" marR="0">
                        <a:lnSpc>
                          <a:spcPct val="115000"/>
                        </a:lnSpc>
                        <a:spcBef>
                          <a:spcPts val="0"/>
                        </a:spcBef>
                        <a:spcAft>
                          <a:spcPts val="0"/>
                        </a:spcAft>
                      </a:pPr>
                      <a:r>
                        <a:rPr lang="en-US" sz="1200"/>
                        <a:t>Helper</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6</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0.33</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56</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23</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$2,550.24</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a:txBody>
                    <a:bodyPr/>
                    <a:lstStyle/>
                    <a:p>
                      <a:pPr marL="0" marR="0">
                        <a:lnSpc>
                          <a:spcPct val="115000"/>
                        </a:lnSpc>
                        <a:spcBef>
                          <a:spcPts val="0"/>
                        </a:spcBef>
                        <a:spcAft>
                          <a:spcPts val="0"/>
                        </a:spcAft>
                      </a:pPr>
                      <a:r>
                        <a:rPr lang="en-US" sz="1200"/>
                        <a:t>Engineer</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0.33</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dirty="0"/>
                        <a:t>75</a:t>
                      </a:r>
                      <a:endParaRPr lang="en-US" sz="1200" dirty="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32</a:t>
                      </a:r>
                      <a:endParaRPr lang="en-US" sz="1200">
                        <a:latin typeface="Calibri"/>
                        <a:ea typeface="Times New Roman"/>
                        <a:cs typeface="Times New Roman"/>
                      </a:endParaRPr>
                    </a:p>
                  </a:txBody>
                  <a:tcPr marL="56225" marR="56225" marT="0" marB="0" anchor="b"/>
                </a:tc>
                <a:tc>
                  <a:txBody>
                    <a:bodyPr/>
                    <a:lstStyle/>
                    <a:p>
                      <a:pPr marL="0" marR="0" algn="r">
                        <a:lnSpc>
                          <a:spcPct val="115000"/>
                        </a:lnSpc>
                        <a:spcBef>
                          <a:spcPts val="0"/>
                        </a:spcBef>
                        <a:spcAft>
                          <a:spcPts val="0"/>
                        </a:spcAft>
                      </a:pPr>
                      <a:r>
                        <a:rPr lang="en-US" sz="1200"/>
                        <a:t>$3,168.00</a:t>
                      </a:r>
                      <a:endParaRPr lang="en-US" sz="1200">
                        <a:latin typeface="Calibri"/>
                        <a:ea typeface="Times New Roman"/>
                        <a:cs typeface="Times New Roman"/>
                      </a:endParaRPr>
                    </a:p>
                  </a:txBody>
                  <a:tcPr marL="56225" marR="56225" marT="0" marB="0" anchor="b"/>
                </a:tc>
              </a:tr>
              <a:tr h="225860">
                <a:tc>
                  <a:txBody>
                    <a:bodyPr/>
                    <a:lstStyle/>
                    <a:p>
                      <a:pPr marL="0" marR="0">
                        <a:lnSpc>
                          <a:spcPct val="115000"/>
                        </a:lnSpc>
                        <a:spcBef>
                          <a:spcPts val="0"/>
                        </a:spcBef>
                        <a:spcAft>
                          <a:spcPts val="0"/>
                        </a:spcAft>
                      </a:pPr>
                      <a:r>
                        <a:rPr lang="en-US" sz="1200"/>
                        <a:t>Helper</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a:t>0.33</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75</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23</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$2,277.00</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gridSpan="5">
                  <a:txBody>
                    <a:bodyPr/>
                    <a:lstStyle/>
                    <a:p>
                      <a:pPr marL="0" marR="0" algn="r">
                        <a:lnSpc>
                          <a:spcPct val="115000"/>
                        </a:lnSpc>
                        <a:spcBef>
                          <a:spcPts val="0"/>
                        </a:spcBef>
                        <a:spcAft>
                          <a:spcPts val="0"/>
                        </a:spcAft>
                      </a:pPr>
                      <a:r>
                        <a:rPr lang="en-US" sz="1200" dirty="0"/>
                        <a:t>Sub-Total</a:t>
                      </a:r>
                      <a:endParaRPr lang="en-US" sz="1200" dirty="0">
                        <a:latin typeface="Calibri"/>
                        <a:ea typeface="Times New Roman"/>
                        <a:cs typeface="Times New Roman"/>
                      </a:endParaRPr>
                    </a:p>
                  </a:txBody>
                  <a:tcPr marL="56225" marR="5622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$11,543.40</a:t>
                      </a:r>
                      <a:endParaRPr lang="en-US" sz="1200" dirty="0">
                        <a:latin typeface="Calibri"/>
                        <a:ea typeface="Times New Roman"/>
                        <a:cs typeface="Times New Roman"/>
                      </a:endParaRPr>
                    </a:p>
                  </a:txBody>
                  <a:tcPr marL="56225" marR="56225" marT="0" marB="0" anchor="b"/>
                </a:tc>
              </a:tr>
              <a:tr h="225860">
                <a:tc gridSpan="5">
                  <a:txBody>
                    <a:bodyPr/>
                    <a:lstStyle/>
                    <a:p>
                      <a:pPr marL="0" marR="0" algn="r">
                        <a:lnSpc>
                          <a:spcPct val="115000"/>
                        </a:lnSpc>
                        <a:spcBef>
                          <a:spcPts val="0"/>
                        </a:spcBef>
                        <a:spcAft>
                          <a:spcPts val="0"/>
                        </a:spcAft>
                      </a:pPr>
                      <a:r>
                        <a:rPr lang="en-US" sz="1200"/>
                        <a:t>25% increase</a:t>
                      </a:r>
                      <a:endParaRPr lang="en-US" sz="1200">
                        <a:latin typeface="Calibri"/>
                        <a:ea typeface="Times New Roman"/>
                        <a:cs typeface="Times New Roman"/>
                      </a:endParaRPr>
                    </a:p>
                  </a:txBody>
                  <a:tcPr marL="56225" marR="56225" marT="0" marB="0" anchor="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$2,885.85</a:t>
                      </a:r>
                      <a:endParaRPr lang="en-US" sz="1200" dirty="0">
                        <a:latin typeface="Calibri"/>
                        <a:ea typeface="Times New Roman"/>
                        <a:cs typeface="Times New Roman"/>
                      </a:endParaRPr>
                    </a:p>
                  </a:txBody>
                  <a:tcPr marL="56225" marR="56225" marT="0" marB="0" anchor="b">
                    <a:solidFill>
                      <a:schemeClr val="accent4">
                        <a:lumMod val="20000"/>
                        <a:lumOff val="80000"/>
                      </a:schemeClr>
                    </a:solidFill>
                  </a:tcPr>
                </a:tc>
              </a:tr>
              <a:tr h="225860">
                <a:tc gridSpan="5">
                  <a:txBody>
                    <a:bodyPr/>
                    <a:lstStyle/>
                    <a:p>
                      <a:pPr marL="0" marR="0" algn="r">
                        <a:lnSpc>
                          <a:spcPct val="115000"/>
                        </a:lnSpc>
                        <a:spcBef>
                          <a:spcPts val="0"/>
                        </a:spcBef>
                        <a:spcAft>
                          <a:spcPts val="0"/>
                        </a:spcAft>
                      </a:pPr>
                      <a:r>
                        <a:rPr lang="en-US" sz="1200"/>
                        <a:t>Total</a:t>
                      </a:r>
                      <a:endParaRPr lang="en-US" sz="1200">
                        <a:latin typeface="Calibri"/>
                        <a:ea typeface="Times New Roman"/>
                        <a:cs typeface="Times New Roman"/>
                      </a:endParaRPr>
                    </a:p>
                  </a:txBody>
                  <a:tcPr marL="56225" marR="5622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t>$14,429.25</a:t>
                      </a:r>
                      <a:endParaRPr lang="en-US" sz="1200" dirty="0">
                        <a:latin typeface="Calibri"/>
                        <a:ea typeface="Times New Roman"/>
                        <a:cs typeface="Times New Roman"/>
                      </a:endParaRPr>
                    </a:p>
                  </a:txBody>
                  <a:tcPr marL="56225" marR="56225" marT="0" marB="0" anchor="b"/>
                </a:tc>
              </a:tr>
            </a:tbl>
          </a:graphicData>
        </a:graphic>
      </p:graphicFrame>
      <p:sp>
        <p:nvSpPr>
          <p:cNvPr id="24" name="TextBox 23"/>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4770537"/>
          </a:xfrm>
          <a:prstGeom prst="rect">
            <a:avLst/>
          </a:prstGeom>
          <a:noFill/>
        </p:spPr>
        <p:txBody>
          <a:bodyPr wrap="square" rtlCol="0">
            <a:spAutoFit/>
          </a:bodyPr>
          <a:lstStyle/>
          <a:p>
            <a:r>
              <a:rPr lang="en-US" sz="3200" dirty="0" smtClean="0"/>
              <a:t>Information From Structural Redesign:</a:t>
            </a:r>
          </a:p>
          <a:p>
            <a:endParaRPr lang="en-US" sz="3200" dirty="0" smtClean="0"/>
          </a:p>
          <a:p>
            <a:r>
              <a:rPr lang="en-US" sz="2000" dirty="0" smtClean="0"/>
              <a:t>This </a:t>
            </a:r>
            <a:r>
              <a:rPr lang="en-US" sz="2000" dirty="0" smtClean="0"/>
              <a:t>study involved redesigning the column layout in order to create an optimal plan that kept the column-free design on the South face of the building but incorporated a more typical layout for the columns on the West and North faces while keeping it as close to the original design as possible.</a:t>
            </a:r>
            <a:endParaRPr lang="en-US" sz="2000" dirty="0" smtClean="0"/>
          </a:p>
          <a:p>
            <a:endParaRPr lang="en-US" sz="4000" dirty="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3231654"/>
          </a:xfrm>
          <a:prstGeom prst="rect">
            <a:avLst/>
          </a:prstGeom>
          <a:noFill/>
        </p:spPr>
        <p:txBody>
          <a:bodyPr wrap="square" rtlCol="0">
            <a:spAutoFit/>
          </a:bodyPr>
          <a:lstStyle/>
          <a:p>
            <a:r>
              <a:rPr lang="en-US" sz="3200" dirty="0" smtClean="0"/>
              <a:t>Original Column Layout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5" name="Picture 14"/>
          <p:cNvPicPr/>
          <p:nvPr/>
        </p:nvPicPr>
        <p:blipFill>
          <a:blip r:embed="rId6"/>
          <a:srcRect/>
          <a:stretch>
            <a:fillRect/>
          </a:stretch>
        </p:blipFill>
        <p:spPr bwMode="auto">
          <a:xfrm>
            <a:off x="18745200" y="838200"/>
            <a:ext cx="8008219"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9677400" y="0"/>
            <a:ext cx="8305800" cy="4770537"/>
          </a:xfrm>
          <a:prstGeom prst="rect">
            <a:avLst/>
          </a:prstGeom>
          <a:noFill/>
        </p:spPr>
        <p:txBody>
          <a:bodyPr wrap="square" rtlCol="0">
            <a:spAutoFit/>
          </a:bodyPr>
          <a:lstStyle/>
          <a:p>
            <a:r>
              <a:rPr lang="en-US" sz="3200" dirty="0" smtClean="0"/>
              <a:t>Information From Structural Redesign:</a:t>
            </a:r>
          </a:p>
          <a:p>
            <a:endParaRPr lang="en-US" sz="3200" dirty="0" smtClean="0"/>
          </a:p>
          <a:p>
            <a:r>
              <a:rPr lang="en-US" sz="2000" dirty="0" smtClean="0"/>
              <a:t>This </a:t>
            </a:r>
            <a:r>
              <a:rPr lang="en-US" sz="2000" dirty="0" smtClean="0"/>
              <a:t>study involved redesigning the column layout in order to create an optimal plan that kept the column-free design on the South face of the building but incorporated a more typical layout for the columns on the West and North faces while keeping it as close to the original design as possible.</a:t>
            </a:r>
            <a:endParaRPr lang="en-US" sz="2000" dirty="0" smtClean="0"/>
          </a:p>
          <a:p>
            <a:endParaRPr lang="en-US" sz="4000" dirty="0"/>
          </a:p>
          <a:p>
            <a:endParaRPr lang="en-US" sz="3600" dirty="0" smtClean="0"/>
          </a:p>
          <a:p>
            <a:endParaRPr lang="en-US" sz="3600" dirty="0" smtClean="0"/>
          </a:p>
          <a:p>
            <a:endParaRPr lang="en-US" sz="2800" dirty="0"/>
          </a:p>
        </p:txBody>
      </p:sp>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584775"/>
          </a:xfrm>
          <a:prstGeom prst="rect">
            <a:avLst/>
          </a:prstGeom>
          <a:noFill/>
        </p:spPr>
        <p:txBody>
          <a:bodyPr wrap="square" rtlCol="0">
            <a:spAutoFit/>
          </a:bodyPr>
          <a:lstStyle/>
          <a:p>
            <a:r>
              <a:rPr lang="en-US" sz="3200" dirty="0" smtClean="0"/>
              <a:t>New Column Layout:</a:t>
            </a:r>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3231654"/>
          </a:xfrm>
          <a:prstGeom prst="rect">
            <a:avLst/>
          </a:prstGeom>
          <a:noFill/>
        </p:spPr>
        <p:txBody>
          <a:bodyPr wrap="square" rtlCol="0">
            <a:spAutoFit/>
          </a:bodyPr>
          <a:lstStyle/>
          <a:p>
            <a:r>
              <a:rPr lang="en-US" sz="3200" dirty="0" smtClean="0"/>
              <a:t>Original Column Layout:</a:t>
            </a:r>
            <a:endParaRPr lang="en-US" sz="2000" dirty="0" smtClean="0"/>
          </a:p>
          <a:p>
            <a:endParaRPr lang="en-US" sz="3200" dirty="0" smtClean="0"/>
          </a:p>
          <a:p>
            <a:endParaRPr lang="en-US" sz="4000" dirty="0"/>
          </a:p>
          <a:p>
            <a:endParaRPr lang="en-US" sz="3600" dirty="0" smtClean="0"/>
          </a:p>
          <a:p>
            <a:endParaRPr lang="en-US" sz="3600" dirty="0" smtClean="0"/>
          </a:p>
          <a:p>
            <a:endParaRPr lang="en-US" sz="2800" dirty="0"/>
          </a:p>
        </p:txBody>
      </p:sp>
      <p:pic>
        <p:nvPicPr>
          <p:cNvPr id="15" name="Picture 14"/>
          <p:cNvPicPr/>
          <p:nvPr/>
        </p:nvPicPr>
        <p:blipFill>
          <a:blip r:embed="rId6"/>
          <a:srcRect/>
          <a:stretch>
            <a:fillRect/>
          </a:stretch>
        </p:blipFill>
        <p:spPr bwMode="auto">
          <a:xfrm>
            <a:off x="18745200" y="838200"/>
            <a:ext cx="8008219"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p:nvPr/>
        </p:nvPicPr>
        <p:blipFill>
          <a:blip r:embed="rId7"/>
          <a:srcRect/>
          <a:stretch>
            <a:fillRect/>
          </a:stretch>
        </p:blipFill>
        <p:spPr bwMode="auto">
          <a:xfrm>
            <a:off x="9829800" y="838200"/>
            <a:ext cx="7926688" cy="4873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584775"/>
          </a:xfrm>
          <a:prstGeom prst="rect">
            <a:avLst/>
          </a:prstGeom>
          <a:noFill/>
        </p:spPr>
        <p:txBody>
          <a:bodyPr wrap="square" rtlCol="0">
            <a:spAutoFit/>
          </a:bodyPr>
          <a:lstStyle/>
          <a:p>
            <a:r>
              <a:rPr lang="en-US" sz="3200" dirty="0" smtClean="0"/>
              <a:t>New Column Layout:</a:t>
            </a:r>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18745200" y="1"/>
            <a:ext cx="8153400" cy="5693866"/>
          </a:xfrm>
          <a:prstGeom prst="rect">
            <a:avLst/>
          </a:prstGeom>
          <a:noFill/>
        </p:spPr>
        <p:txBody>
          <a:bodyPr wrap="square" rtlCol="0">
            <a:spAutoFit/>
          </a:bodyPr>
          <a:lstStyle/>
          <a:p>
            <a:r>
              <a:rPr lang="en-US" sz="3200" dirty="0" smtClean="0"/>
              <a:t>Results:</a:t>
            </a:r>
          </a:p>
          <a:p>
            <a:endParaRPr lang="en-US" sz="3200" dirty="0" smtClean="0"/>
          </a:p>
          <a:p>
            <a:pPr>
              <a:buFont typeface="Arial" pitchFamily="34" charset="0"/>
              <a:buChar char="•"/>
            </a:pPr>
            <a:r>
              <a:rPr lang="en-US" sz="2000" dirty="0" smtClean="0"/>
              <a:t>New design is structural stable with little changes to original slab and reinforcing designs</a:t>
            </a:r>
          </a:p>
          <a:p>
            <a:pPr>
              <a:buFont typeface="Arial" pitchFamily="34" charset="0"/>
              <a:buChar char="•"/>
            </a:pPr>
            <a:endParaRPr lang="en-US" sz="2000" dirty="0" smtClean="0"/>
          </a:p>
          <a:p>
            <a:pPr>
              <a:buFont typeface="Arial" pitchFamily="34" charset="0"/>
              <a:buChar char="•"/>
            </a:pPr>
            <a:r>
              <a:rPr lang="en-US" sz="2000" dirty="0" smtClean="0"/>
              <a:t>70% removal of the cantilevered </a:t>
            </a:r>
            <a:r>
              <a:rPr lang="en-US" sz="2000" dirty="0" smtClean="0"/>
              <a:t>slabs</a:t>
            </a:r>
          </a:p>
          <a:p>
            <a:pPr>
              <a:buFont typeface="Arial" pitchFamily="34" charset="0"/>
              <a:buChar char="•"/>
            </a:pPr>
            <a:endParaRPr lang="en-US" sz="2000" dirty="0" smtClean="0"/>
          </a:p>
          <a:p>
            <a:pPr>
              <a:buFont typeface="Arial" pitchFamily="34" charset="0"/>
              <a:buChar char="•"/>
            </a:pPr>
            <a:r>
              <a:rPr lang="en-US" sz="2000" dirty="0" smtClean="0"/>
              <a:t>Original cost of cantilever, </a:t>
            </a:r>
            <a:r>
              <a:rPr lang="en-US" sz="2000" dirty="0" smtClean="0"/>
              <a:t>$</a:t>
            </a:r>
            <a:r>
              <a:rPr lang="en-US" sz="2000" dirty="0" smtClean="0"/>
              <a:t>328,000, is </a:t>
            </a:r>
            <a:r>
              <a:rPr lang="en-US" sz="2000" dirty="0" smtClean="0"/>
              <a:t>reduces it by $229,600 to $</a:t>
            </a:r>
            <a:r>
              <a:rPr lang="en-US" sz="2000" dirty="0" smtClean="0"/>
              <a:t>98,400</a:t>
            </a:r>
          </a:p>
          <a:p>
            <a:pPr>
              <a:buFont typeface="Arial" pitchFamily="34" charset="0"/>
              <a:buChar char="•"/>
            </a:pPr>
            <a:endParaRPr lang="en-US" sz="2000" dirty="0" smtClean="0"/>
          </a:p>
          <a:p>
            <a:pPr>
              <a:buFont typeface="Arial" pitchFamily="34" charset="0"/>
              <a:buChar char="•"/>
            </a:pPr>
            <a:r>
              <a:rPr lang="en-US" sz="2000" dirty="0" smtClean="0"/>
              <a:t>The </a:t>
            </a:r>
            <a:r>
              <a:rPr lang="en-US" sz="2000" dirty="0" smtClean="0"/>
              <a:t>new design will retain </a:t>
            </a:r>
            <a:r>
              <a:rPr lang="en-US" sz="2000" dirty="0" smtClean="0"/>
              <a:t>between approx. </a:t>
            </a:r>
            <a:r>
              <a:rPr lang="en-US" sz="2000" dirty="0" smtClean="0"/>
              <a:t>50-66% of </a:t>
            </a:r>
            <a:r>
              <a:rPr lang="en-US" sz="2000" dirty="0" smtClean="0"/>
              <a:t>the original increased rental </a:t>
            </a:r>
            <a:r>
              <a:rPr lang="en-US" sz="2000" dirty="0" smtClean="0"/>
              <a:t>value</a:t>
            </a:r>
            <a:endParaRPr lang="en-US" sz="4000" dirty="0"/>
          </a:p>
          <a:p>
            <a:endParaRPr lang="en-US" sz="3600" dirty="0" smtClean="0"/>
          </a:p>
          <a:p>
            <a:endParaRPr lang="en-US" sz="3600" dirty="0" smtClean="0"/>
          </a:p>
          <a:p>
            <a:endParaRPr lang="en-US" sz="2800" dirty="0"/>
          </a:p>
        </p:txBody>
      </p:sp>
      <p:pic>
        <p:nvPicPr>
          <p:cNvPr id="16" name="Picture 15"/>
          <p:cNvPicPr/>
          <p:nvPr/>
        </p:nvPicPr>
        <p:blipFill>
          <a:blip r:embed="rId6"/>
          <a:srcRect/>
          <a:stretch>
            <a:fillRect/>
          </a:stretch>
        </p:blipFill>
        <p:spPr bwMode="auto">
          <a:xfrm>
            <a:off x="9829800" y="838200"/>
            <a:ext cx="7926688" cy="4873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31CornerView.jpg"/>
          <p:cNvPicPr>
            <a:picLocks noChangeAspect="1"/>
          </p:cNvPicPr>
          <p:nvPr/>
        </p:nvPicPr>
        <p:blipFill>
          <a:blip r:embed="rId2" cstate="print"/>
          <a:stretch>
            <a:fillRect/>
          </a:stretch>
        </p:blipFill>
        <p:spPr>
          <a:xfrm>
            <a:off x="10515600" y="1524000"/>
            <a:ext cx="6286500" cy="4191000"/>
          </a:xfrm>
          <a:prstGeom prst="rect">
            <a:avLst/>
          </a:prstGeom>
        </p:spPr>
      </p:pic>
      <p:sp>
        <p:nvSpPr>
          <p:cNvPr id="9" name="TextBox 8"/>
          <p:cNvSpPr txBox="1"/>
          <p:nvPr/>
        </p:nvSpPr>
        <p:spPr>
          <a:xfrm>
            <a:off x="9677400" y="0"/>
            <a:ext cx="8153400" cy="984885"/>
          </a:xfrm>
          <a:prstGeom prst="rect">
            <a:avLst/>
          </a:prstGeom>
          <a:noFill/>
        </p:spPr>
        <p:txBody>
          <a:bodyPr wrap="square" rtlCol="0">
            <a:spAutoFit/>
          </a:bodyPr>
          <a:lstStyle/>
          <a:p>
            <a:r>
              <a:rPr lang="en-US" sz="4000" dirty="0" smtClean="0"/>
              <a:t>Lafayette Tower</a:t>
            </a:r>
          </a:p>
          <a:p>
            <a:r>
              <a:rPr lang="en-US" dirty="0" smtClean="0"/>
              <a:t>801 17th St. NW, Washington D.C.</a:t>
            </a:r>
            <a:endParaRPr lang="en-US" dirty="0"/>
          </a:p>
        </p:txBody>
      </p:sp>
      <p:sp>
        <p:nvSpPr>
          <p:cNvPr id="10" name="TextBox 9"/>
          <p:cNvSpPr txBox="1"/>
          <p:nvPr/>
        </p:nvSpPr>
        <p:spPr>
          <a:xfrm>
            <a:off x="9829800" y="5934670"/>
            <a:ext cx="6477000" cy="923330"/>
          </a:xfrm>
          <a:prstGeom prst="rect">
            <a:avLst/>
          </a:prstGeom>
          <a:noFill/>
        </p:spPr>
        <p:txBody>
          <a:bodyPr wrap="square" rtlCol="0">
            <a:spAutoFit/>
          </a:bodyPr>
          <a:lstStyle/>
          <a:p>
            <a:r>
              <a:rPr lang="en-US" dirty="0" smtClean="0"/>
              <a:t>Justin Wingenfield</a:t>
            </a:r>
          </a:p>
          <a:p>
            <a:r>
              <a:rPr lang="en-US" dirty="0" smtClean="0"/>
              <a:t>Construction Management</a:t>
            </a:r>
          </a:p>
          <a:p>
            <a:r>
              <a:rPr lang="en-US" dirty="0" smtClean="0"/>
              <a:t>Dr. David Riley</a:t>
            </a:r>
            <a:endParaRPr lang="en-US" dirty="0"/>
          </a:p>
        </p:txBody>
      </p:sp>
      <p:sp>
        <p:nvSpPr>
          <p:cNvPr id="13" name="TextBox 12"/>
          <p:cNvSpPr txBox="1"/>
          <p:nvPr/>
        </p:nvSpPr>
        <p:spPr>
          <a:xfrm>
            <a:off x="13563600" y="5934670"/>
            <a:ext cx="4724400" cy="646331"/>
          </a:xfrm>
          <a:prstGeom prst="rect">
            <a:avLst/>
          </a:prstGeom>
          <a:noFill/>
        </p:spPr>
        <p:txBody>
          <a:bodyPr wrap="square" rtlCol="0">
            <a:spAutoFit/>
          </a:bodyPr>
          <a:lstStyle/>
          <a:p>
            <a:r>
              <a:rPr lang="en-US" dirty="0" smtClean="0"/>
              <a:t>Senior Thesis Presentation 2009</a:t>
            </a:r>
          </a:p>
          <a:p>
            <a:r>
              <a:rPr lang="en-US" dirty="0" smtClean="0"/>
              <a:t>The Pennsylvania State University</a:t>
            </a:r>
            <a:endParaRPr lang="en-US" dirty="0"/>
          </a:p>
        </p:txBody>
      </p:sp>
      <p:pic>
        <p:nvPicPr>
          <p:cNvPr id="17" name="Picture 16"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6217087"/>
          </a:xfrm>
          <a:prstGeom prst="rect">
            <a:avLst/>
          </a:prstGeom>
          <a:noFill/>
        </p:spPr>
        <p:txBody>
          <a:bodyPr wrap="square" rtlCol="0">
            <a:spAutoFit/>
          </a:bodyPr>
          <a:lstStyle/>
          <a:p>
            <a:r>
              <a:rPr lang="en-US" sz="4000" dirty="0" smtClean="0"/>
              <a:t>General Building Data</a:t>
            </a:r>
          </a:p>
          <a:p>
            <a:endParaRPr lang="en-US" sz="2000" b="1" dirty="0" smtClean="0"/>
          </a:p>
          <a:p>
            <a:r>
              <a:rPr lang="en-US" sz="2000" b="1" dirty="0" smtClean="0"/>
              <a:t>Building name:</a:t>
            </a:r>
            <a:r>
              <a:rPr lang="en-US" sz="2000" dirty="0" smtClean="0"/>
              <a:t> Lafayette Tower</a:t>
            </a:r>
            <a:br>
              <a:rPr lang="en-US" sz="2000" dirty="0" smtClean="0"/>
            </a:br>
            <a:r>
              <a:rPr lang="en-US" sz="2000" b="1" dirty="0" smtClean="0"/>
              <a:t>Location and Site:</a:t>
            </a:r>
            <a:r>
              <a:rPr lang="en-US" sz="2000" dirty="0" smtClean="0"/>
              <a:t> 801 17th St. NW, Washington D.C.</a:t>
            </a:r>
            <a:br>
              <a:rPr lang="en-US" sz="2000" dirty="0" smtClean="0"/>
            </a:br>
            <a:r>
              <a:rPr lang="en-US" sz="2000" b="1" dirty="0" smtClean="0"/>
              <a:t>Building Occupant Nam</a:t>
            </a:r>
            <a:r>
              <a:rPr lang="en-US" sz="2000" dirty="0" smtClean="0"/>
              <a:t>e: Louis Dreyfus Properties</a:t>
            </a:r>
            <a:br>
              <a:rPr lang="en-US" sz="2000" dirty="0" smtClean="0"/>
            </a:br>
            <a:r>
              <a:rPr lang="en-US" sz="2000" b="1" dirty="0" smtClean="0"/>
              <a:t>Occupancy or Function Types (type of building):</a:t>
            </a:r>
            <a:r>
              <a:rPr lang="en-US" sz="2000" dirty="0" smtClean="0"/>
              <a:t> Office / Corporate</a:t>
            </a:r>
            <a:br>
              <a:rPr lang="en-US" sz="2000" dirty="0" smtClean="0"/>
            </a:br>
            <a:r>
              <a:rPr lang="en-US" sz="2000" b="1" dirty="0" smtClean="0"/>
              <a:t>Size (total square feet): </a:t>
            </a:r>
            <a:r>
              <a:rPr lang="en-US" sz="2000" dirty="0" smtClean="0"/>
              <a:t>328,00 SF</a:t>
            </a:r>
            <a:br>
              <a:rPr lang="en-US" sz="2000" dirty="0" smtClean="0"/>
            </a:br>
            <a:r>
              <a:rPr lang="en-US" sz="2000" b="1" dirty="0" smtClean="0"/>
              <a:t>Number of stories above grade:</a:t>
            </a:r>
            <a:r>
              <a:rPr lang="en-US" sz="2000" dirty="0" smtClean="0"/>
              <a:t> 11</a:t>
            </a:r>
            <a:br>
              <a:rPr lang="en-US" sz="2000" dirty="0" smtClean="0"/>
            </a:br>
            <a:r>
              <a:rPr lang="en-US" sz="2000" b="1" dirty="0" smtClean="0"/>
              <a:t>Primary project team:</a:t>
            </a:r>
            <a:r>
              <a:rPr lang="en-US" sz="2000" dirty="0" smtClean="0"/>
              <a:t/>
            </a:r>
            <a:br>
              <a:rPr lang="en-US" sz="2000" dirty="0" smtClean="0"/>
            </a:br>
            <a:r>
              <a:rPr lang="en-US" sz="2000" dirty="0" smtClean="0"/>
              <a:t>	</a:t>
            </a:r>
            <a:r>
              <a:rPr lang="en-US" sz="2000" i="1" dirty="0" smtClean="0"/>
              <a:t>Construction </a:t>
            </a:r>
            <a:r>
              <a:rPr lang="en-US" sz="2000" i="1" dirty="0"/>
              <a:t>Manager: </a:t>
            </a:r>
            <a:r>
              <a:rPr lang="en-US" sz="2000" i="1" dirty="0">
                <a:hlinkClick r:id="rId6"/>
              </a:rPr>
              <a:t>Clark Construction Group, LLC</a:t>
            </a:r>
            <a:r>
              <a:rPr lang="en-US" sz="2000" i="1" dirty="0"/>
              <a:t> </a:t>
            </a:r>
            <a:br>
              <a:rPr lang="en-US" sz="2000" i="1" dirty="0"/>
            </a:br>
            <a:r>
              <a:rPr lang="en-US" sz="2000" i="1" dirty="0" smtClean="0"/>
              <a:t>	Owner</a:t>
            </a:r>
            <a:r>
              <a:rPr lang="en-US" sz="2000" i="1" dirty="0"/>
              <a:t>: </a:t>
            </a:r>
            <a:r>
              <a:rPr lang="en-US" sz="2000" i="1" dirty="0">
                <a:hlinkClick r:id="rId7"/>
              </a:rPr>
              <a:t>Louis Dreyfus Property Group</a:t>
            </a:r>
            <a:r>
              <a:rPr lang="en-US" sz="2000" i="1" dirty="0"/>
              <a:t/>
            </a:r>
            <a:br>
              <a:rPr lang="en-US" sz="2000" i="1" dirty="0"/>
            </a:br>
            <a:r>
              <a:rPr lang="en-US" sz="2000" i="1" dirty="0" smtClean="0"/>
              <a:t>	Architect</a:t>
            </a:r>
            <a:r>
              <a:rPr lang="en-US" sz="2000" i="1" dirty="0"/>
              <a:t>: </a:t>
            </a:r>
            <a:r>
              <a:rPr lang="en-US" sz="2000" i="1" dirty="0">
                <a:hlinkClick r:id="rId8"/>
              </a:rPr>
              <a:t>Kevin Roche John </a:t>
            </a:r>
            <a:r>
              <a:rPr lang="en-US" sz="2000" i="1" dirty="0" err="1">
                <a:hlinkClick r:id="rId8"/>
              </a:rPr>
              <a:t>Dinkeloo</a:t>
            </a:r>
            <a:r>
              <a:rPr lang="en-US" sz="2000" i="1" dirty="0">
                <a:hlinkClick r:id="rId8"/>
              </a:rPr>
              <a:t> &amp; Associates, LCC</a:t>
            </a:r>
            <a:r>
              <a:rPr lang="en-US" sz="2000" i="1" dirty="0"/>
              <a:t/>
            </a:r>
            <a:br>
              <a:rPr lang="en-US" sz="2000" i="1" dirty="0"/>
            </a:br>
            <a:r>
              <a:rPr lang="en-US" sz="2000" i="1" dirty="0" smtClean="0"/>
              <a:t>	Structural </a:t>
            </a:r>
            <a:r>
              <a:rPr lang="en-US" sz="2000" i="1" dirty="0"/>
              <a:t>Engineer: </a:t>
            </a:r>
            <a:r>
              <a:rPr lang="en-US" sz="2000" i="1" dirty="0" err="1">
                <a:hlinkClick r:id="rId9"/>
              </a:rPr>
              <a:t>Tadjer</a:t>
            </a:r>
            <a:r>
              <a:rPr lang="en-US" sz="2000" i="1" dirty="0">
                <a:hlinkClick r:id="rId9"/>
              </a:rPr>
              <a:t>-Cohen-</a:t>
            </a:r>
            <a:r>
              <a:rPr lang="en-US" sz="2000" i="1" dirty="0" err="1">
                <a:hlinkClick r:id="rId9"/>
              </a:rPr>
              <a:t>Edelson</a:t>
            </a:r>
            <a:r>
              <a:rPr lang="en-US" sz="2000" i="1" dirty="0">
                <a:hlinkClick r:id="rId9"/>
              </a:rPr>
              <a:t> &amp; Associates, Inc.</a:t>
            </a:r>
            <a:r>
              <a:rPr lang="en-US" sz="2000" i="1" dirty="0"/>
              <a:t/>
            </a:r>
            <a:br>
              <a:rPr lang="en-US" sz="2000" i="1" dirty="0"/>
            </a:br>
            <a:r>
              <a:rPr lang="en-US" sz="2000" i="1" dirty="0" smtClean="0"/>
              <a:t>	MEP </a:t>
            </a:r>
            <a:r>
              <a:rPr lang="en-US" sz="2000" i="1" dirty="0"/>
              <a:t>Engineer: </a:t>
            </a:r>
            <a:r>
              <a:rPr lang="en-US" sz="2000" i="1" dirty="0" err="1">
                <a:hlinkClick r:id="rId10"/>
              </a:rPr>
              <a:t>Tolk</a:t>
            </a:r>
            <a:r>
              <a:rPr lang="en-US" sz="2000" i="1" dirty="0">
                <a:hlinkClick r:id="rId10"/>
              </a:rPr>
              <a:t>, Inc.</a:t>
            </a:r>
            <a:r>
              <a:rPr lang="en-US" sz="2000" i="1" dirty="0"/>
              <a:t/>
            </a:r>
            <a:br>
              <a:rPr lang="en-US" sz="2000" i="1" dirty="0"/>
            </a:br>
            <a:r>
              <a:rPr lang="en-US" sz="2000" i="1" dirty="0" smtClean="0"/>
              <a:t>	Civil </a:t>
            </a:r>
            <a:r>
              <a:rPr lang="en-US" sz="2000" i="1" dirty="0"/>
              <a:t>Engineer: </a:t>
            </a:r>
            <a:r>
              <a:rPr lang="en-US" sz="2000" i="1" dirty="0">
                <a:solidFill>
                  <a:schemeClr val="accent3"/>
                </a:solidFill>
                <a:hlinkClick r:id="rId11"/>
              </a:rPr>
              <a:t>Edwards &amp; </a:t>
            </a:r>
            <a:r>
              <a:rPr lang="en-US" sz="2000" i="1" dirty="0" err="1">
                <a:solidFill>
                  <a:schemeClr val="accent3"/>
                </a:solidFill>
                <a:hlinkClick r:id="rId11"/>
              </a:rPr>
              <a:t>Kelcey</a:t>
            </a:r>
            <a:r>
              <a:rPr lang="en-US" sz="2000" dirty="0" smtClean="0"/>
              <a:t/>
            </a:r>
            <a:br>
              <a:rPr lang="en-US" sz="2000" dirty="0" smtClean="0"/>
            </a:br>
            <a:r>
              <a:rPr lang="en-US" sz="2000" b="1" dirty="0" smtClean="0"/>
              <a:t>Dates of construction:</a:t>
            </a:r>
            <a:r>
              <a:rPr lang="en-US" sz="2000" dirty="0" smtClean="0"/>
              <a:t> August 2006– December 2009 </a:t>
            </a:r>
            <a:br>
              <a:rPr lang="en-US" sz="2000" dirty="0" smtClean="0"/>
            </a:br>
            <a:r>
              <a:rPr lang="en-US" sz="2000" b="1" dirty="0" smtClean="0"/>
              <a:t>Building Cost:</a:t>
            </a:r>
            <a:r>
              <a:rPr lang="en-US" sz="2000" dirty="0" smtClean="0"/>
              <a:t> $47 million</a:t>
            </a:r>
            <a:br>
              <a:rPr lang="en-US" sz="2000" dirty="0" smtClean="0"/>
            </a:br>
            <a:r>
              <a:rPr lang="en-US" sz="2000" b="1" dirty="0" smtClean="0"/>
              <a:t>Project delivery method:</a:t>
            </a:r>
            <a:r>
              <a:rPr lang="en-US" sz="2000" dirty="0" smtClean="0"/>
              <a:t> </a:t>
            </a:r>
            <a:r>
              <a:rPr lang="en-US" sz="2000" dirty="0" smtClean="0"/>
              <a:t>GMP </a:t>
            </a:r>
            <a:r>
              <a:rPr lang="en-US" sz="1400" dirty="0" smtClean="0">
                <a:solidFill>
                  <a:schemeClr val="accent3"/>
                </a:solidFill>
              </a:rPr>
              <a:t>(Guaranteed Max. Price) </a:t>
            </a:r>
            <a:endParaRPr lang="en-US" sz="1400" dirty="0" smtClean="0">
              <a:solidFill>
                <a:schemeClr val="accent3"/>
              </a:solidFill>
            </a:endParaRPr>
          </a:p>
          <a:p>
            <a:endParaRPr lang="en-US" dirty="0"/>
          </a:p>
        </p:txBody>
      </p:sp>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6370975"/>
          </a:xfrm>
          <a:prstGeom prst="rect">
            <a:avLst/>
          </a:prstGeom>
          <a:noFill/>
        </p:spPr>
        <p:txBody>
          <a:bodyPr wrap="square" rtlCol="0">
            <a:spAutoFit/>
          </a:bodyPr>
          <a:lstStyle/>
          <a:p>
            <a:r>
              <a:rPr lang="en-US" sz="3200" dirty="0" smtClean="0"/>
              <a:t>Pros vs. Cons</a:t>
            </a:r>
          </a:p>
          <a:p>
            <a:endParaRPr lang="en-US" sz="1200" dirty="0" smtClean="0"/>
          </a:p>
          <a:p>
            <a:r>
              <a:rPr lang="en-US" sz="2400" dirty="0" smtClean="0"/>
              <a:t>Means of Tabulation:</a:t>
            </a:r>
          </a:p>
          <a:p>
            <a:endParaRPr lang="en-US" sz="1400" dirty="0" smtClean="0"/>
          </a:p>
          <a:p>
            <a:r>
              <a:rPr lang="en-US" sz="1600" b="1" dirty="0" smtClean="0"/>
              <a:t>Original </a:t>
            </a:r>
            <a:r>
              <a:rPr lang="en-US" sz="1600" b="1" dirty="0" smtClean="0"/>
              <a:t>Design:</a:t>
            </a:r>
          </a:p>
          <a:p>
            <a:pPr lvl="0">
              <a:buFont typeface="Arial" pitchFamily="34" charset="0"/>
              <a:buChar char="•"/>
            </a:pPr>
            <a:r>
              <a:rPr lang="en-US" sz="1600" dirty="0" smtClean="0"/>
              <a:t>The total value of the scenario can be found by taking the average value the column-free exterior brings to the building per floor and subtract the cost of the </a:t>
            </a:r>
            <a:r>
              <a:rPr lang="en-US" sz="1600" dirty="0" smtClean="0"/>
              <a:t>cantilever</a:t>
            </a:r>
            <a:endParaRPr lang="en-US" sz="1600" dirty="0" smtClean="0"/>
          </a:p>
          <a:p>
            <a:pPr lvl="0">
              <a:buFont typeface="Arial" pitchFamily="34" charset="0"/>
              <a:buChar char="•"/>
            </a:pPr>
            <a:r>
              <a:rPr lang="en-US" sz="1600" dirty="0" smtClean="0"/>
              <a:t>There will be a different </a:t>
            </a:r>
            <a:r>
              <a:rPr lang="en-US" sz="1600" dirty="0" smtClean="0"/>
              <a:t>values </a:t>
            </a:r>
            <a:r>
              <a:rPr lang="en-US" sz="1600" dirty="0" smtClean="0"/>
              <a:t>depending on the number of floors being </a:t>
            </a:r>
            <a:r>
              <a:rPr lang="en-US" sz="1600" dirty="0" smtClean="0"/>
              <a:t>leased</a:t>
            </a:r>
            <a:endParaRPr lang="en-US" sz="1600" dirty="0" smtClean="0"/>
          </a:p>
          <a:p>
            <a:endParaRPr lang="en-US" sz="1600" dirty="0" smtClean="0"/>
          </a:p>
          <a:p>
            <a:r>
              <a:rPr lang="en-US" sz="1600" b="1" dirty="0" smtClean="0"/>
              <a:t>New </a:t>
            </a:r>
            <a:r>
              <a:rPr lang="en-US" sz="1600" b="1" dirty="0" smtClean="0"/>
              <a:t>Design:</a:t>
            </a:r>
          </a:p>
          <a:p>
            <a:pPr lvl="0">
              <a:buFont typeface="Arial" pitchFamily="34" charset="0"/>
              <a:buChar char="•"/>
            </a:pPr>
            <a:r>
              <a:rPr lang="en-US" sz="1600" dirty="0" smtClean="0"/>
              <a:t>All of the benefits (money saved from fall protection materials and extra labor for both the GC and curtain wall company) will be </a:t>
            </a:r>
            <a:r>
              <a:rPr lang="en-US" sz="1600" dirty="0" smtClean="0"/>
              <a:t>compiled</a:t>
            </a:r>
            <a:endParaRPr lang="en-US" sz="1600" dirty="0" smtClean="0"/>
          </a:p>
          <a:p>
            <a:pPr lvl="0">
              <a:buFont typeface="Arial" pitchFamily="34" charset="0"/>
              <a:buChar char="•"/>
            </a:pPr>
            <a:r>
              <a:rPr lang="en-US" sz="1600" dirty="0" smtClean="0"/>
              <a:t>The average value per floor </a:t>
            </a:r>
            <a:r>
              <a:rPr lang="en-US" sz="1600" dirty="0" smtClean="0"/>
              <a:t>that </a:t>
            </a:r>
            <a:r>
              <a:rPr lang="en-US" sz="1600" dirty="0" smtClean="0"/>
              <a:t>the column-free exterior brings to each floor will be adjusted by the percentage determined by the cantilever’s partial removal analysis.</a:t>
            </a:r>
          </a:p>
          <a:p>
            <a:pPr lvl="0">
              <a:buFont typeface="Arial" pitchFamily="34" charset="0"/>
              <a:buChar char="•"/>
            </a:pPr>
            <a:r>
              <a:rPr lang="en-US" sz="1600" dirty="0" smtClean="0"/>
              <a:t>The cantilever cost will be adjusted to correspond with the percentage of cantilevered slab remaining in the new design</a:t>
            </a:r>
          </a:p>
          <a:p>
            <a:endParaRPr lang="en-US" sz="1600" dirty="0" smtClean="0"/>
          </a:p>
          <a:p>
            <a:endParaRPr lang="en-US" sz="1600" dirty="0" smtClean="0"/>
          </a:p>
          <a:p>
            <a:r>
              <a:rPr lang="en-US" sz="1600" dirty="0" smtClean="0"/>
              <a:t>All </a:t>
            </a:r>
            <a:r>
              <a:rPr lang="en-US" sz="1600" dirty="0" smtClean="0"/>
              <a:t>of the inputs for each scenario will be summed and the highest value for each number of floors being leased will be indicated.</a:t>
            </a:r>
          </a:p>
          <a:p>
            <a:endParaRPr lang="en-US" sz="2400" dirty="0" smtClean="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305800" cy="6370975"/>
          </a:xfrm>
          <a:prstGeom prst="rect">
            <a:avLst/>
          </a:prstGeom>
          <a:noFill/>
        </p:spPr>
        <p:txBody>
          <a:bodyPr wrap="square" rtlCol="0">
            <a:spAutoFit/>
          </a:bodyPr>
          <a:lstStyle/>
          <a:p>
            <a:r>
              <a:rPr lang="en-US" sz="3200" dirty="0" smtClean="0"/>
              <a:t>Pros vs. Cons</a:t>
            </a:r>
          </a:p>
          <a:p>
            <a:endParaRPr lang="en-US" sz="1200" dirty="0" smtClean="0"/>
          </a:p>
          <a:p>
            <a:r>
              <a:rPr lang="en-US" sz="2400" dirty="0" smtClean="0"/>
              <a:t>Means of Tabulation:</a:t>
            </a:r>
          </a:p>
          <a:p>
            <a:endParaRPr lang="en-US" sz="1400" dirty="0" smtClean="0"/>
          </a:p>
          <a:p>
            <a:r>
              <a:rPr lang="en-US" sz="1600" b="1" dirty="0" smtClean="0"/>
              <a:t>Original </a:t>
            </a:r>
            <a:r>
              <a:rPr lang="en-US" sz="1600" b="1" dirty="0" smtClean="0"/>
              <a:t>Design:</a:t>
            </a:r>
          </a:p>
          <a:p>
            <a:pPr lvl="0">
              <a:buFont typeface="Arial" pitchFamily="34" charset="0"/>
              <a:buChar char="•"/>
            </a:pPr>
            <a:r>
              <a:rPr lang="en-US" sz="1600" dirty="0" smtClean="0"/>
              <a:t>The total value of the scenario can be found by taking the average value the column-free exterior brings to the building per floor and subtract the cost of the </a:t>
            </a:r>
            <a:r>
              <a:rPr lang="en-US" sz="1600" dirty="0" smtClean="0"/>
              <a:t>cantilever</a:t>
            </a:r>
            <a:endParaRPr lang="en-US" sz="1600" dirty="0" smtClean="0"/>
          </a:p>
          <a:p>
            <a:pPr lvl="0">
              <a:buFont typeface="Arial" pitchFamily="34" charset="0"/>
              <a:buChar char="•"/>
            </a:pPr>
            <a:r>
              <a:rPr lang="en-US" sz="1600" dirty="0" smtClean="0"/>
              <a:t>There will be a different </a:t>
            </a:r>
            <a:r>
              <a:rPr lang="en-US" sz="1600" dirty="0" smtClean="0"/>
              <a:t>values </a:t>
            </a:r>
            <a:r>
              <a:rPr lang="en-US" sz="1600" dirty="0" smtClean="0"/>
              <a:t>depending on the number of floors being </a:t>
            </a:r>
            <a:r>
              <a:rPr lang="en-US" sz="1600" dirty="0" smtClean="0"/>
              <a:t>leased</a:t>
            </a:r>
            <a:endParaRPr lang="en-US" sz="1600" dirty="0" smtClean="0"/>
          </a:p>
          <a:p>
            <a:endParaRPr lang="en-US" sz="1600" dirty="0" smtClean="0"/>
          </a:p>
          <a:p>
            <a:r>
              <a:rPr lang="en-US" sz="1600" b="1" dirty="0" smtClean="0"/>
              <a:t>New </a:t>
            </a:r>
            <a:r>
              <a:rPr lang="en-US" sz="1600" b="1" dirty="0" smtClean="0"/>
              <a:t>Design:</a:t>
            </a:r>
          </a:p>
          <a:p>
            <a:pPr lvl="0">
              <a:buFont typeface="Arial" pitchFamily="34" charset="0"/>
              <a:buChar char="•"/>
            </a:pPr>
            <a:r>
              <a:rPr lang="en-US" sz="1600" dirty="0" smtClean="0"/>
              <a:t>All of the benefits (money saved from fall protection materials and extra labor for both the GC and curtain wall company) will be </a:t>
            </a:r>
            <a:r>
              <a:rPr lang="en-US" sz="1600" dirty="0" smtClean="0"/>
              <a:t>compiled</a:t>
            </a:r>
            <a:endParaRPr lang="en-US" sz="1600" dirty="0" smtClean="0"/>
          </a:p>
          <a:p>
            <a:pPr lvl="0">
              <a:buFont typeface="Arial" pitchFamily="34" charset="0"/>
              <a:buChar char="•"/>
            </a:pPr>
            <a:r>
              <a:rPr lang="en-US" sz="1600" dirty="0" smtClean="0"/>
              <a:t>The average value per floor </a:t>
            </a:r>
            <a:r>
              <a:rPr lang="en-US" sz="1600" dirty="0" smtClean="0"/>
              <a:t>that </a:t>
            </a:r>
            <a:r>
              <a:rPr lang="en-US" sz="1600" dirty="0" smtClean="0"/>
              <a:t>the column-free exterior brings to each floor will be adjusted by the percentage determined by the cantilever’s partial removal analysis.</a:t>
            </a:r>
          </a:p>
          <a:p>
            <a:pPr lvl="0">
              <a:buFont typeface="Arial" pitchFamily="34" charset="0"/>
              <a:buChar char="•"/>
            </a:pPr>
            <a:r>
              <a:rPr lang="en-US" sz="1600" dirty="0" smtClean="0"/>
              <a:t>The cantilever cost will be adjusted to correspond with the percentage of cantilevered slab remaining in the new design</a:t>
            </a:r>
          </a:p>
          <a:p>
            <a:endParaRPr lang="en-US" sz="1600" dirty="0" smtClean="0"/>
          </a:p>
          <a:p>
            <a:endParaRPr lang="en-US" sz="1600" dirty="0" smtClean="0"/>
          </a:p>
          <a:p>
            <a:r>
              <a:rPr lang="en-US" sz="1600" dirty="0" smtClean="0"/>
              <a:t>All </a:t>
            </a:r>
            <a:r>
              <a:rPr lang="en-US" sz="1600" dirty="0" smtClean="0"/>
              <a:t>of the inputs for each scenario will be summed and the highest value for each number of floors being leased will be indicated.</a:t>
            </a:r>
          </a:p>
          <a:p>
            <a:endParaRPr lang="en-US" sz="2400" dirty="0" smtClean="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8" name="TextBox 17"/>
          <p:cNvSpPr txBox="1"/>
          <p:nvPr/>
        </p:nvSpPr>
        <p:spPr>
          <a:xfrm>
            <a:off x="18745200" y="0"/>
            <a:ext cx="8305800" cy="954107"/>
          </a:xfrm>
          <a:prstGeom prst="rect">
            <a:avLst/>
          </a:prstGeom>
          <a:noFill/>
        </p:spPr>
        <p:txBody>
          <a:bodyPr wrap="square" rtlCol="0">
            <a:spAutoFit/>
          </a:bodyPr>
          <a:lstStyle/>
          <a:p>
            <a:r>
              <a:rPr lang="en-US" sz="2800" dirty="0" smtClean="0"/>
              <a:t>Column-Free Exterior Value Calculator for Original </a:t>
            </a:r>
            <a:r>
              <a:rPr lang="en-US" sz="2800" dirty="0" smtClean="0"/>
              <a:t>Design</a:t>
            </a:r>
            <a:endParaRPr lang="en-US" sz="2400" dirty="0" smtClean="0"/>
          </a:p>
        </p:txBody>
      </p:sp>
      <p:graphicFrame>
        <p:nvGraphicFramePr>
          <p:cNvPr id="19" name="Table 18"/>
          <p:cNvGraphicFramePr>
            <a:graphicFrameLocks noGrp="1"/>
          </p:cNvGraphicFramePr>
          <p:nvPr/>
        </p:nvGraphicFramePr>
        <p:xfrm>
          <a:off x="19050000" y="1371600"/>
          <a:ext cx="7696200" cy="3602616"/>
        </p:xfrm>
        <a:graphic>
          <a:graphicData uri="http://schemas.openxmlformats.org/drawingml/2006/table">
            <a:tbl>
              <a:tblPr>
                <a:tableStyleId>{C4B1156A-380E-4F78-BDF5-A606A8083BF9}</a:tableStyleId>
              </a:tblPr>
              <a:tblGrid>
                <a:gridCol w="1616781"/>
                <a:gridCol w="1476163"/>
                <a:gridCol w="1381748"/>
                <a:gridCol w="1839760"/>
                <a:gridCol w="1381748"/>
              </a:tblGrid>
              <a:tr h="307511">
                <a:tc gridSpan="5">
                  <a:txBody>
                    <a:bodyPr/>
                    <a:lstStyle/>
                    <a:p>
                      <a:pPr marL="0" marR="0" algn="ctr">
                        <a:lnSpc>
                          <a:spcPct val="115000"/>
                        </a:lnSpc>
                        <a:spcBef>
                          <a:spcPts val="0"/>
                        </a:spcBef>
                        <a:spcAft>
                          <a:spcPts val="0"/>
                        </a:spcAft>
                      </a:pPr>
                      <a:r>
                        <a:rPr lang="en-US" sz="1600" b="1" dirty="0">
                          <a:solidFill>
                            <a:schemeClr val="tx1"/>
                          </a:solidFill>
                        </a:rPr>
                        <a:t>Cantilever Value / Floors Leased</a:t>
                      </a:r>
                      <a:endParaRPr lang="en-US" sz="1600" b="1" dirty="0">
                        <a:solidFill>
                          <a:schemeClr val="tx1"/>
                        </a:solidFill>
                        <a:latin typeface="Calibri"/>
                        <a:ea typeface="Times New Roman"/>
                        <a:cs typeface="Times New Roman"/>
                      </a:endParaRPr>
                    </a:p>
                  </a:txBody>
                  <a:tcPr marL="43529" marR="43529" marT="0" marB="0">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072">
                <a:tc>
                  <a:txBody>
                    <a:bodyPr/>
                    <a:lstStyle/>
                    <a:p>
                      <a:pPr marL="0" marR="0" algn="l">
                        <a:lnSpc>
                          <a:spcPct val="115000"/>
                        </a:lnSpc>
                        <a:spcBef>
                          <a:spcPts val="0"/>
                        </a:spcBef>
                        <a:spcAft>
                          <a:spcPts val="0"/>
                        </a:spcAft>
                      </a:pPr>
                      <a:r>
                        <a:rPr lang="en-US" sz="700" dirty="0"/>
                        <a:t> </a:t>
                      </a:r>
                      <a:endParaRPr lang="en-US" sz="700" dirty="0">
                        <a:latin typeface="Calibri"/>
                        <a:ea typeface="Times New Roman"/>
                        <a:cs typeface="Times New Roman"/>
                      </a:endParaRPr>
                    </a:p>
                  </a:txBody>
                  <a:tcPr marL="43529" marR="43529" marT="0" marB="0">
                    <a:solidFill>
                      <a:schemeClr val="accent4">
                        <a:lumMod val="60000"/>
                        <a:lumOff val="40000"/>
                      </a:schemeClr>
                    </a:solidFill>
                  </a:tcPr>
                </a:tc>
                <a:tc gridSpan="4">
                  <a:txBody>
                    <a:bodyPr/>
                    <a:lstStyle/>
                    <a:p>
                      <a:pPr marL="0" marR="0" algn="ctr">
                        <a:lnSpc>
                          <a:spcPct val="115000"/>
                        </a:lnSpc>
                        <a:spcBef>
                          <a:spcPts val="0"/>
                        </a:spcBef>
                        <a:spcAft>
                          <a:spcPts val="0"/>
                        </a:spcAft>
                      </a:pPr>
                      <a:r>
                        <a:rPr lang="en-US" sz="1400" b="1" dirty="0"/>
                        <a:t>Original Design</a:t>
                      </a:r>
                      <a:endParaRPr lang="en-US" sz="1400" b="1" dirty="0">
                        <a:latin typeface="Calibri"/>
                        <a:ea typeface="Times New Roman"/>
                        <a:cs typeface="Times New Roman"/>
                      </a:endParaRPr>
                    </a:p>
                  </a:txBody>
                  <a:tcPr marL="43529" marR="43529"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9072">
                <a:tc>
                  <a:txBody>
                    <a:bodyPr/>
                    <a:lstStyle/>
                    <a:p>
                      <a:pPr marL="0" marR="0" algn="ctr">
                        <a:lnSpc>
                          <a:spcPct val="115000"/>
                        </a:lnSpc>
                        <a:spcBef>
                          <a:spcPts val="0"/>
                        </a:spcBef>
                        <a:spcAft>
                          <a:spcPts val="0"/>
                        </a:spcAft>
                      </a:pPr>
                      <a:r>
                        <a:rPr lang="en-US" sz="1400" b="1" dirty="0"/>
                        <a:t>Floors Leased</a:t>
                      </a:r>
                      <a:endParaRPr lang="en-US" sz="1400" b="1" dirty="0">
                        <a:latin typeface="Calibri"/>
                        <a:ea typeface="Times New Roman"/>
                        <a:cs typeface="Times New Roman"/>
                      </a:endParaRPr>
                    </a:p>
                  </a:txBody>
                  <a:tcPr marL="43529" marR="43529" marT="0" marB="0"/>
                </a:tc>
                <a:tc>
                  <a:txBody>
                    <a:bodyPr/>
                    <a:lstStyle/>
                    <a:p>
                      <a:pPr marL="0" marR="0" algn="ctr">
                        <a:lnSpc>
                          <a:spcPct val="115000"/>
                        </a:lnSpc>
                        <a:spcBef>
                          <a:spcPts val="0"/>
                        </a:spcBef>
                        <a:spcAft>
                          <a:spcPts val="0"/>
                        </a:spcAft>
                      </a:pPr>
                      <a:r>
                        <a:rPr lang="en-US" sz="1400" b="1"/>
                        <a:t>Value/ Floor</a:t>
                      </a:r>
                      <a:endParaRPr lang="en-US" sz="1400" b="1">
                        <a:latin typeface="Calibri"/>
                        <a:ea typeface="Times New Roman"/>
                        <a:cs typeface="Times New Roman"/>
                      </a:endParaRPr>
                    </a:p>
                  </a:txBody>
                  <a:tcPr marL="43529" marR="43529" marT="0" marB="0"/>
                </a:tc>
                <a:tc>
                  <a:txBody>
                    <a:bodyPr/>
                    <a:lstStyle/>
                    <a:p>
                      <a:pPr marL="0" marR="0" algn="ctr">
                        <a:lnSpc>
                          <a:spcPct val="115000"/>
                        </a:lnSpc>
                        <a:spcBef>
                          <a:spcPts val="0"/>
                        </a:spcBef>
                        <a:spcAft>
                          <a:spcPts val="0"/>
                        </a:spcAft>
                      </a:pPr>
                      <a:r>
                        <a:rPr lang="en-US" sz="1400" b="1" dirty="0"/>
                        <a:t>Ave. Total</a:t>
                      </a:r>
                      <a:endParaRPr lang="en-US" sz="1400" b="1" dirty="0">
                        <a:latin typeface="Calibri"/>
                        <a:ea typeface="Times New Roman"/>
                        <a:cs typeface="Times New Roman"/>
                      </a:endParaRPr>
                    </a:p>
                  </a:txBody>
                  <a:tcPr marL="43529" marR="43529" marT="0" marB="0"/>
                </a:tc>
                <a:tc>
                  <a:txBody>
                    <a:bodyPr/>
                    <a:lstStyle/>
                    <a:p>
                      <a:pPr marL="0" marR="0" algn="ctr">
                        <a:lnSpc>
                          <a:spcPct val="115000"/>
                        </a:lnSpc>
                        <a:spcBef>
                          <a:spcPts val="0"/>
                        </a:spcBef>
                        <a:spcAft>
                          <a:spcPts val="0"/>
                        </a:spcAft>
                      </a:pPr>
                      <a:r>
                        <a:rPr lang="en-US" sz="1400" b="1"/>
                        <a:t>Cantilever Cost</a:t>
                      </a:r>
                      <a:endParaRPr lang="en-US" sz="1400" b="1">
                        <a:latin typeface="Calibri"/>
                        <a:ea typeface="Times New Roman"/>
                        <a:cs typeface="Times New Roman"/>
                      </a:endParaRPr>
                    </a:p>
                  </a:txBody>
                  <a:tcPr marL="43529" marR="43529" marT="0" marB="0"/>
                </a:tc>
                <a:tc>
                  <a:txBody>
                    <a:bodyPr/>
                    <a:lstStyle/>
                    <a:p>
                      <a:pPr marL="0" marR="0" algn="ctr">
                        <a:lnSpc>
                          <a:spcPct val="115000"/>
                        </a:lnSpc>
                        <a:spcBef>
                          <a:spcPts val="0"/>
                        </a:spcBef>
                        <a:spcAft>
                          <a:spcPts val="0"/>
                        </a:spcAft>
                      </a:pPr>
                      <a:r>
                        <a:rPr lang="en-US" sz="1400" b="1" dirty="0"/>
                        <a:t>Total Value</a:t>
                      </a:r>
                      <a:endParaRPr lang="en-US" sz="1400" b="1" dirty="0">
                        <a:latin typeface="Calibri"/>
                        <a:ea typeface="Times New Roman"/>
                        <a:cs typeface="Times New Roman"/>
                      </a:endParaRPr>
                    </a:p>
                  </a:txBody>
                  <a:tcPr marL="43529" marR="43529" marT="0" marB="0"/>
                </a:tc>
              </a:tr>
              <a:tr h="268377">
                <a:tc>
                  <a:txBody>
                    <a:bodyPr/>
                    <a:lstStyle/>
                    <a:p>
                      <a:pPr marL="0" marR="0" algn="r">
                        <a:lnSpc>
                          <a:spcPct val="115000"/>
                        </a:lnSpc>
                        <a:spcBef>
                          <a:spcPts val="0"/>
                        </a:spcBef>
                        <a:spcAft>
                          <a:spcPts val="0"/>
                        </a:spcAft>
                      </a:pPr>
                      <a:r>
                        <a:rPr lang="en-US" sz="1200" dirty="0"/>
                        <a:t>1</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a:t>$116,007.80</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a:t>$328,000</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-$211,992.20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r>
              <a:tr h="268377">
                <a:tc>
                  <a:txBody>
                    <a:bodyPr/>
                    <a:lstStyle/>
                    <a:p>
                      <a:pPr marL="0" marR="0" algn="r">
                        <a:lnSpc>
                          <a:spcPct val="115000"/>
                        </a:lnSpc>
                        <a:spcBef>
                          <a:spcPts val="0"/>
                        </a:spcBef>
                        <a:spcAft>
                          <a:spcPts val="0"/>
                        </a:spcAft>
                      </a:pPr>
                      <a:r>
                        <a:rPr lang="en-US" sz="1200"/>
                        <a:t>2</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$232,015.60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$328,000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-$95,984.40</a:t>
                      </a:r>
                      <a:endParaRPr lang="en-US" sz="1200">
                        <a:latin typeface="Calibri"/>
                        <a:ea typeface="Times New Roman"/>
                        <a:cs typeface="Times New Roman"/>
                      </a:endParaRPr>
                    </a:p>
                  </a:txBody>
                  <a:tcPr marL="43529" marR="43529" marT="0" marB="0"/>
                </a:tc>
              </a:tr>
              <a:tr h="268377">
                <a:tc>
                  <a:txBody>
                    <a:bodyPr/>
                    <a:lstStyle/>
                    <a:p>
                      <a:pPr marL="0" marR="0" algn="r">
                        <a:lnSpc>
                          <a:spcPct val="115000"/>
                        </a:lnSpc>
                        <a:spcBef>
                          <a:spcPts val="0"/>
                        </a:spcBef>
                        <a:spcAft>
                          <a:spcPts val="0"/>
                        </a:spcAft>
                      </a:pPr>
                      <a:r>
                        <a:rPr lang="en-US" sz="1200"/>
                        <a:t>3</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$348,023.40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a:t>$328,000</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$20,023.40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r>
              <a:tr h="268377">
                <a:tc>
                  <a:txBody>
                    <a:bodyPr/>
                    <a:lstStyle/>
                    <a:p>
                      <a:pPr marL="0" marR="0" algn="r">
                        <a:lnSpc>
                          <a:spcPct val="115000"/>
                        </a:lnSpc>
                        <a:spcBef>
                          <a:spcPts val="0"/>
                        </a:spcBef>
                        <a:spcAft>
                          <a:spcPts val="0"/>
                        </a:spcAft>
                      </a:pPr>
                      <a:r>
                        <a:rPr lang="en-US" sz="1200"/>
                        <a:t>4</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$464,031.20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$328,000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$136,031.20</a:t>
                      </a:r>
                      <a:endParaRPr lang="en-US" sz="1200" dirty="0">
                        <a:latin typeface="Calibri"/>
                        <a:ea typeface="Times New Roman"/>
                        <a:cs typeface="Times New Roman"/>
                      </a:endParaRPr>
                    </a:p>
                  </a:txBody>
                  <a:tcPr marL="43529" marR="43529" marT="0" marB="0"/>
                </a:tc>
              </a:tr>
              <a:tr h="268377">
                <a:tc>
                  <a:txBody>
                    <a:bodyPr/>
                    <a:lstStyle/>
                    <a:p>
                      <a:pPr marL="0" marR="0" algn="r">
                        <a:lnSpc>
                          <a:spcPct val="115000"/>
                        </a:lnSpc>
                        <a:spcBef>
                          <a:spcPts val="0"/>
                        </a:spcBef>
                        <a:spcAft>
                          <a:spcPts val="0"/>
                        </a:spcAft>
                      </a:pPr>
                      <a:r>
                        <a:rPr lang="en-US" sz="1200" dirty="0"/>
                        <a:t>5</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$580,039.00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$252,039.00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r>
              <a:tr h="268377">
                <a:tc>
                  <a:txBody>
                    <a:bodyPr/>
                    <a:lstStyle/>
                    <a:p>
                      <a:pPr marL="0" marR="0" algn="r">
                        <a:lnSpc>
                          <a:spcPct val="115000"/>
                        </a:lnSpc>
                        <a:spcBef>
                          <a:spcPts val="0"/>
                        </a:spcBef>
                        <a:spcAft>
                          <a:spcPts val="0"/>
                        </a:spcAft>
                      </a:pPr>
                      <a:r>
                        <a:rPr lang="en-US" sz="1200"/>
                        <a:t>6</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$696,046.80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$368,046.80</a:t>
                      </a:r>
                      <a:endParaRPr lang="en-US" sz="1200">
                        <a:latin typeface="Calibri"/>
                        <a:ea typeface="Times New Roman"/>
                        <a:cs typeface="Times New Roman"/>
                      </a:endParaRPr>
                    </a:p>
                  </a:txBody>
                  <a:tcPr marL="43529" marR="43529" marT="0" marB="0"/>
                </a:tc>
              </a:tr>
              <a:tr h="268377">
                <a:tc>
                  <a:txBody>
                    <a:bodyPr/>
                    <a:lstStyle/>
                    <a:p>
                      <a:pPr marL="0" marR="0" algn="r">
                        <a:lnSpc>
                          <a:spcPct val="115000"/>
                        </a:lnSpc>
                        <a:spcBef>
                          <a:spcPts val="0"/>
                        </a:spcBef>
                        <a:spcAft>
                          <a:spcPts val="0"/>
                        </a:spcAft>
                      </a:pPr>
                      <a:r>
                        <a:rPr lang="en-US" sz="1200" dirty="0"/>
                        <a:t>7</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$812,054.60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$484,054.60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r>
              <a:tr h="292774">
                <a:tc>
                  <a:txBody>
                    <a:bodyPr/>
                    <a:lstStyle/>
                    <a:p>
                      <a:pPr marL="0" marR="0" algn="r">
                        <a:lnSpc>
                          <a:spcPct val="115000"/>
                        </a:lnSpc>
                        <a:spcBef>
                          <a:spcPts val="0"/>
                        </a:spcBef>
                        <a:spcAft>
                          <a:spcPts val="0"/>
                        </a:spcAft>
                      </a:pPr>
                      <a:r>
                        <a:rPr lang="en-US" sz="1200"/>
                        <a:t>8</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$116,007.80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$928,062.40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$600,062.40</a:t>
                      </a:r>
                      <a:endParaRPr lang="en-US" sz="1200" dirty="0">
                        <a:latin typeface="Calibri"/>
                        <a:ea typeface="Times New Roman"/>
                        <a:cs typeface="Times New Roman"/>
                      </a:endParaRPr>
                    </a:p>
                  </a:txBody>
                  <a:tcPr marL="43529" marR="43529" marT="0" marB="0"/>
                </a:tc>
              </a:tr>
              <a:tr h="292774">
                <a:tc>
                  <a:txBody>
                    <a:bodyPr/>
                    <a:lstStyle/>
                    <a:p>
                      <a:pPr marL="0" marR="0" algn="r">
                        <a:lnSpc>
                          <a:spcPct val="115000"/>
                        </a:lnSpc>
                        <a:spcBef>
                          <a:spcPts val="0"/>
                        </a:spcBef>
                        <a:spcAft>
                          <a:spcPts val="0"/>
                        </a:spcAft>
                      </a:pPr>
                      <a:r>
                        <a:rPr lang="en-US" sz="1200"/>
                        <a:t>9</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a:t>$116,007.80</a:t>
                      </a:r>
                      <a:endParaRPr lang="en-US" sz="120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$1,044,070.20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c>
                  <a:txBody>
                    <a:bodyPr/>
                    <a:lstStyle/>
                    <a:p>
                      <a:pPr marL="0" marR="0" algn="r">
                        <a:lnSpc>
                          <a:spcPct val="115000"/>
                        </a:lnSpc>
                        <a:spcBef>
                          <a:spcPts val="0"/>
                        </a:spcBef>
                        <a:spcAft>
                          <a:spcPts val="0"/>
                        </a:spcAft>
                      </a:pPr>
                      <a:r>
                        <a:rPr lang="en-US" sz="1200" dirty="0"/>
                        <a:t>$716,070.20</a:t>
                      </a:r>
                      <a:endParaRPr lang="en-US" sz="1200" dirty="0">
                        <a:latin typeface="Calibri"/>
                        <a:ea typeface="Times New Roman"/>
                        <a:cs typeface="Times New Roman"/>
                      </a:endParaRPr>
                    </a:p>
                  </a:txBody>
                  <a:tcPr marL="43529" marR="43529" marT="0" marB="0">
                    <a:solidFill>
                      <a:schemeClr val="accent4">
                        <a:lumMod val="20000"/>
                        <a:lumOff val="80000"/>
                      </a:schemeClr>
                    </a:solidFill>
                  </a:tcPr>
                </a:tc>
              </a:tr>
              <a:tr h="292774">
                <a:tc>
                  <a:txBody>
                    <a:bodyPr/>
                    <a:lstStyle/>
                    <a:p>
                      <a:pPr marL="0" marR="0" algn="r">
                        <a:lnSpc>
                          <a:spcPct val="115000"/>
                        </a:lnSpc>
                        <a:spcBef>
                          <a:spcPts val="0"/>
                        </a:spcBef>
                        <a:spcAft>
                          <a:spcPts val="0"/>
                        </a:spcAft>
                      </a:pPr>
                      <a:r>
                        <a:rPr lang="en-US" sz="1200"/>
                        <a:t>10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a:t>$116,007.80</a:t>
                      </a:r>
                      <a:endParaRPr lang="en-US" sz="120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$1,160,078.00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$328,000</a:t>
                      </a:r>
                      <a:endParaRPr lang="en-US" sz="1200" dirty="0">
                        <a:latin typeface="Calibri"/>
                        <a:ea typeface="Times New Roman"/>
                        <a:cs typeface="Times New Roman"/>
                      </a:endParaRPr>
                    </a:p>
                  </a:txBody>
                  <a:tcPr marL="43529" marR="43529" marT="0" marB="0"/>
                </a:tc>
                <a:tc>
                  <a:txBody>
                    <a:bodyPr/>
                    <a:lstStyle/>
                    <a:p>
                      <a:pPr marL="0" marR="0" algn="r">
                        <a:lnSpc>
                          <a:spcPct val="115000"/>
                        </a:lnSpc>
                        <a:spcBef>
                          <a:spcPts val="0"/>
                        </a:spcBef>
                        <a:spcAft>
                          <a:spcPts val="0"/>
                        </a:spcAft>
                      </a:pPr>
                      <a:r>
                        <a:rPr lang="en-US" sz="1200" dirty="0"/>
                        <a:t>$832,078.00</a:t>
                      </a:r>
                      <a:endParaRPr lang="en-US" sz="1200" dirty="0">
                        <a:latin typeface="Calibri"/>
                        <a:ea typeface="Times New Roman"/>
                        <a:cs typeface="Times New Roman"/>
                      </a:endParaRPr>
                    </a:p>
                  </a:txBody>
                  <a:tcPr marL="43529" marR="43529" marT="0" marB="0"/>
                </a:tc>
              </a:tr>
            </a:tbl>
          </a:graphicData>
        </a:graphic>
      </p:graphicFrame>
      <p:sp>
        <p:nvSpPr>
          <p:cNvPr id="20" name="TextBox 19"/>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2" name="TextBox 11"/>
          <p:cNvSpPr txBox="1"/>
          <p:nvPr/>
        </p:nvSpPr>
        <p:spPr>
          <a:xfrm>
            <a:off x="9677400" y="0"/>
            <a:ext cx="8153400" cy="2185214"/>
          </a:xfrm>
          <a:prstGeom prst="rect">
            <a:avLst/>
          </a:prstGeom>
          <a:noFill/>
        </p:spPr>
        <p:txBody>
          <a:bodyPr wrap="square" rtlCol="0">
            <a:spAutoFit/>
          </a:bodyPr>
          <a:lstStyle/>
          <a:p>
            <a:r>
              <a:rPr lang="en-US" sz="3200" dirty="0" smtClean="0"/>
              <a:t>New Design Benefits:</a:t>
            </a:r>
            <a:endParaRPr lang="en-US" sz="3200" dirty="0"/>
          </a:p>
          <a:p>
            <a:endParaRPr lang="en-US" sz="3600" dirty="0" smtClean="0"/>
          </a:p>
          <a:p>
            <a:endParaRPr lang="en-US" sz="3600" dirty="0" smtClean="0"/>
          </a:p>
          <a:p>
            <a:endParaRPr lang="en-US" sz="2800" dirty="0"/>
          </a:p>
        </p:txBody>
      </p:sp>
      <p:graphicFrame>
        <p:nvGraphicFramePr>
          <p:cNvPr id="15" name="Table 14"/>
          <p:cNvGraphicFramePr>
            <a:graphicFrameLocks noGrp="1"/>
          </p:cNvGraphicFramePr>
          <p:nvPr/>
        </p:nvGraphicFramePr>
        <p:xfrm>
          <a:off x="11049000" y="1828800"/>
          <a:ext cx="5901689" cy="1240028"/>
        </p:xfrm>
        <a:graphic>
          <a:graphicData uri="http://schemas.openxmlformats.org/drawingml/2006/table">
            <a:tbl>
              <a:tblPr>
                <a:tableStyleId>{C4B1156A-380E-4F78-BDF5-A606A8083BF9}</a:tableStyleId>
              </a:tblPr>
              <a:tblGrid>
                <a:gridCol w="2129472"/>
                <a:gridCol w="1577023"/>
                <a:gridCol w="1059497"/>
                <a:gridCol w="1135697"/>
              </a:tblGrid>
              <a:tr h="192405">
                <a:tc>
                  <a:txBody>
                    <a:bodyPr/>
                    <a:lstStyle/>
                    <a:p>
                      <a:pPr algn="r"/>
                      <a:endParaRPr lang="en-US" sz="1100" dirty="0">
                        <a:latin typeface="Calibri"/>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Original Value</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Multiplier</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New Cost</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r>
              <a:tr h="192405">
                <a:tc>
                  <a:txBody>
                    <a:bodyPr/>
                    <a:lstStyle/>
                    <a:p>
                      <a:pPr marL="0" marR="0" algn="r">
                        <a:lnSpc>
                          <a:spcPct val="115000"/>
                        </a:lnSpc>
                        <a:spcBef>
                          <a:spcPts val="0"/>
                        </a:spcBef>
                        <a:spcAft>
                          <a:spcPts val="0"/>
                        </a:spcAft>
                      </a:pPr>
                      <a:r>
                        <a:rPr lang="en-US" sz="1200" dirty="0"/>
                        <a:t>Cantilever</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solidFill>
                            <a:schemeClr val="accent2"/>
                          </a:solidFill>
                        </a:rPr>
                        <a:t>$328,000</a:t>
                      </a:r>
                      <a:endParaRPr lang="en-US" sz="1200" dirty="0">
                        <a:solidFill>
                          <a:schemeClr val="accent2"/>
                        </a:solidFill>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t>30%</a:t>
                      </a:r>
                      <a:endParaRPr lang="en-US" sz="12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solidFill>
                            <a:schemeClr val="accent2"/>
                          </a:solidFill>
                        </a:rPr>
                        <a:t>$98,400</a:t>
                      </a:r>
                      <a:endParaRPr lang="en-US" sz="1200" dirty="0">
                        <a:solidFill>
                          <a:schemeClr val="accent2"/>
                        </a:solidFill>
                        <a:latin typeface="Calibri"/>
                        <a:ea typeface="Times New Roman"/>
                        <a:cs typeface="Times New Roman"/>
                      </a:endParaRPr>
                    </a:p>
                  </a:txBody>
                  <a:tcPr marL="68580" marR="68580" marT="0" marB="0"/>
                </a:tc>
              </a:tr>
              <a:tr h="374650">
                <a:tc>
                  <a:txBody>
                    <a:bodyPr/>
                    <a:lstStyle/>
                    <a:p>
                      <a:pPr marL="0" marR="0" algn="r">
                        <a:lnSpc>
                          <a:spcPct val="115000"/>
                        </a:lnSpc>
                        <a:spcBef>
                          <a:spcPts val="0"/>
                        </a:spcBef>
                        <a:spcAft>
                          <a:spcPts val="0"/>
                        </a:spcAft>
                      </a:pPr>
                      <a:r>
                        <a:rPr lang="en-US" sz="1200" dirty="0"/>
                        <a:t>Curtain Wall Labor Savings</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$600,000</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20%</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$120,000</a:t>
                      </a:r>
                      <a:endParaRPr lang="en-US" sz="1200" dirty="0">
                        <a:latin typeface="Calibri"/>
                        <a:ea typeface="Times New Roman"/>
                        <a:cs typeface="Times New Roman"/>
                      </a:endParaRPr>
                    </a:p>
                  </a:txBody>
                  <a:tcPr marL="68580" marR="68580" marT="0" marB="0"/>
                </a:tc>
              </a:tr>
              <a:tr h="374650">
                <a:tc>
                  <a:txBody>
                    <a:bodyPr/>
                    <a:lstStyle/>
                    <a:p>
                      <a:pPr marL="0" marR="0" algn="r">
                        <a:lnSpc>
                          <a:spcPct val="115000"/>
                        </a:lnSpc>
                        <a:spcBef>
                          <a:spcPts val="0"/>
                        </a:spcBef>
                        <a:spcAft>
                          <a:spcPts val="0"/>
                        </a:spcAft>
                      </a:pPr>
                      <a:r>
                        <a:rPr lang="en-US" sz="1200" dirty="0"/>
                        <a:t>New Value / Floor</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t>$116,008</a:t>
                      </a:r>
                      <a:endParaRPr lang="en-US" sz="12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58%</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$67,285</a:t>
                      </a:r>
                      <a:endParaRPr lang="en-US" sz="1200" dirty="0">
                        <a:solidFill>
                          <a:schemeClr val="bg1"/>
                        </a:solidFill>
                        <a:latin typeface="Calibri"/>
                        <a:ea typeface="Times New Roman"/>
                        <a:cs typeface="Times New Roman"/>
                      </a:endParaRPr>
                    </a:p>
                  </a:txBody>
                  <a:tcPr marL="68580" marR="68580" marT="0" marB="0"/>
                </a:tc>
              </a:tr>
            </a:tbl>
          </a:graphicData>
        </a:graphic>
      </p:graphicFrame>
      <p:graphicFrame>
        <p:nvGraphicFramePr>
          <p:cNvPr id="16" name="Table 15"/>
          <p:cNvGraphicFramePr>
            <a:graphicFrameLocks noGrp="1"/>
          </p:cNvGraphicFramePr>
          <p:nvPr/>
        </p:nvGraphicFramePr>
        <p:xfrm>
          <a:off x="11049000" y="914400"/>
          <a:ext cx="3666491" cy="491871"/>
        </p:xfrm>
        <a:graphic>
          <a:graphicData uri="http://schemas.openxmlformats.org/drawingml/2006/table">
            <a:tbl>
              <a:tblPr>
                <a:tableStyleId>{C4B1156A-380E-4F78-BDF5-A606A8083BF9}</a:tableStyleId>
              </a:tblPr>
              <a:tblGrid>
                <a:gridCol w="994410"/>
                <a:gridCol w="991235"/>
                <a:gridCol w="748348"/>
                <a:gridCol w="932498"/>
              </a:tblGrid>
              <a:tr h="200025">
                <a:tc>
                  <a:txBody>
                    <a:bodyPr/>
                    <a:lstStyle/>
                    <a:p>
                      <a:pPr algn="l"/>
                      <a:endParaRPr lang="en-US" sz="1600" dirty="0">
                        <a:latin typeface="Calibri" pitchFamily="34" charset="0"/>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Material</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Labor</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Total $$</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r>
              <a:tr h="211455">
                <a:tc>
                  <a:txBody>
                    <a:bodyPr/>
                    <a:lstStyle/>
                    <a:p>
                      <a:pPr marL="0" marR="0" algn="l">
                        <a:lnSpc>
                          <a:spcPct val="115000"/>
                        </a:lnSpc>
                        <a:spcBef>
                          <a:spcPts val="0"/>
                        </a:spcBef>
                        <a:spcAft>
                          <a:spcPts val="0"/>
                        </a:spcAft>
                      </a:pPr>
                      <a:r>
                        <a:rPr lang="en-US" sz="1200" dirty="0"/>
                        <a:t>Safety Plan</a:t>
                      </a:r>
                      <a:endParaRPr lang="en-US" sz="1200" b="1"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$11,830</a:t>
                      </a:r>
                      <a:endParaRPr lang="en-US" sz="1200"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$14,430</a:t>
                      </a:r>
                      <a:endParaRPr lang="en-US" sz="1200"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$26,260</a:t>
                      </a:r>
                      <a:endParaRPr lang="en-US" sz="1200" dirty="0">
                        <a:latin typeface="Calibri" pitchFamily="34" charset="0"/>
                        <a:ea typeface="Times New Roman"/>
                        <a:cs typeface="Times New Roman"/>
                      </a:endParaRPr>
                    </a:p>
                  </a:txBody>
                  <a:tcPr marL="68580" marR="68580" marT="0" marB="0"/>
                </a:tc>
              </a:tr>
            </a:tbl>
          </a:graphicData>
        </a:graphic>
      </p:graphicFrame>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8" name="TextBox 17"/>
          <p:cNvSpPr txBox="1"/>
          <p:nvPr/>
        </p:nvSpPr>
        <p:spPr>
          <a:xfrm>
            <a:off x="18745200" y="0"/>
            <a:ext cx="8305800" cy="954107"/>
          </a:xfrm>
          <a:prstGeom prst="rect">
            <a:avLst/>
          </a:prstGeom>
          <a:noFill/>
        </p:spPr>
        <p:txBody>
          <a:bodyPr wrap="square" rtlCol="0">
            <a:spAutoFit/>
          </a:bodyPr>
          <a:lstStyle/>
          <a:p>
            <a:r>
              <a:rPr lang="en-US" sz="2800" dirty="0" smtClean="0"/>
              <a:t>Column-Free Exterior Value Calculator for </a:t>
            </a:r>
            <a:r>
              <a:rPr lang="en-US" sz="2800" dirty="0" smtClean="0"/>
              <a:t>New Design</a:t>
            </a:r>
            <a:endParaRPr lang="en-US" sz="2400" dirty="0" smtClean="0"/>
          </a:p>
        </p:txBody>
      </p:sp>
      <p:sp>
        <p:nvSpPr>
          <p:cNvPr id="12" name="TextBox 11"/>
          <p:cNvSpPr txBox="1"/>
          <p:nvPr/>
        </p:nvSpPr>
        <p:spPr>
          <a:xfrm>
            <a:off x="9677400" y="0"/>
            <a:ext cx="8153400" cy="2185214"/>
          </a:xfrm>
          <a:prstGeom prst="rect">
            <a:avLst/>
          </a:prstGeom>
          <a:noFill/>
        </p:spPr>
        <p:txBody>
          <a:bodyPr wrap="square" rtlCol="0">
            <a:spAutoFit/>
          </a:bodyPr>
          <a:lstStyle/>
          <a:p>
            <a:r>
              <a:rPr lang="en-US" sz="3200" dirty="0" smtClean="0"/>
              <a:t>New Design Benefits:</a:t>
            </a:r>
            <a:endParaRPr lang="en-US" sz="3200" dirty="0"/>
          </a:p>
          <a:p>
            <a:endParaRPr lang="en-US" sz="3600" dirty="0" smtClean="0"/>
          </a:p>
          <a:p>
            <a:endParaRPr lang="en-US" sz="3600" dirty="0" smtClean="0"/>
          </a:p>
          <a:p>
            <a:endParaRPr lang="en-US" sz="2800" dirty="0"/>
          </a:p>
        </p:txBody>
      </p:sp>
      <p:graphicFrame>
        <p:nvGraphicFramePr>
          <p:cNvPr id="15" name="Table 14"/>
          <p:cNvGraphicFramePr>
            <a:graphicFrameLocks noGrp="1"/>
          </p:cNvGraphicFramePr>
          <p:nvPr/>
        </p:nvGraphicFramePr>
        <p:xfrm>
          <a:off x="11049000" y="1828800"/>
          <a:ext cx="5901689" cy="1240028"/>
        </p:xfrm>
        <a:graphic>
          <a:graphicData uri="http://schemas.openxmlformats.org/drawingml/2006/table">
            <a:tbl>
              <a:tblPr>
                <a:tableStyleId>{C4B1156A-380E-4F78-BDF5-A606A8083BF9}</a:tableStyleId>
              </a:tblPr>
              <a:tblGrid>
                <a:gridCol w="2129472"/>
                <a:gridCol w="1577023"/>
                <a:gridCol w="1059497"/>
                <a:gridCol w="1135697"/>
              </a:tblGrid>
              <a:tr h="192405">
                <a:tc>
                  <a:txBody>
                    <a:bodyPr/>
                    <a:lstStyle/>
                    <a:p>
                      <a:pPr algn="r"/>
                      <a:endParaRPr lang="en-US" sz="1100" dirty="0">
                        <a:latin typeface="Calibri"/>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Original Value</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Multiplier</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c>
                  <a:txBody>
                    <a:bodyPr/>
                    <a:lstStyle/>
                    <a:p>
                      <a:pPr marL="0" marR="0" algn="ctr">
                        <a:lnSpc>
                          <a:spcPct val="115000"/>
                        </a:lnSpc>
                        <a:spcBef>
                          <a:spcPts val="0"/>
                        </a:spcBef>
                        <a:spcAft>
                          <a:spcPts val="0"/>
                        </a:spcAft>
                      </a:pPr>
                      <a:r>
                        <a:rPr lang="en-US" sz="1600" dirty="0"/>
                        <a:t>New Cost</a:t>
                      </a:r>
                      <a:endParaRPr lang="en-US" sz="1600" dirty="0">
                        <a:latin typeface="Calibri"/>
                        <a:ea typeface="Times New Roman"/>
                        <a:cs typeface="Times New Roman"/>
                      </a:endParaRPr>
                    </a:p>
                  </a:txBody>
                  <a:tcPr marL="68580" marR="68580" marT="0" marB="0">
                    <a:solidFill>
                      <a:schemeClr val="accent4">
                        <a:lumMod val="60000"/>
                        <a:lumOff val="40000"/>
                      </a:schemeClr>
                    </a:solidFill>
                  </a:tcPr>
                </a:tc>
              </a:tr>
              <a:tr h="192405">
                <a:tc>
                  <a:txBody>
                    <a:bodyPr/>
                    <a:lstStyle/>
                    <a:p>
                      <a:pPr marL="0" marR="0" algn="r">
                        <a:lnSpc>
                          <a:spcPct val="115000"/>
                        </a:lnSpc>
                        <a:spcBef>
                          <a:spcPts val="0"/>
                        </a:spcBef>
                        <a:spcAft>
                          <a:spcPts val="0"/>
                        </a:spcAft>
                      </a:pPr>
                      <a:r>
                        <a:rPr lang="en-US" sz="1200" dirty="0"/>
                        <a:t>Cantilever</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solidFill>
                            <a:schemeClr val="accent2"/>
                          </a:solidFill>
                        </a:rPr>
                        <a:t>$328,000</a:t>
                      </a:r>
                      <a:endParaRPr lang="en-US" sz="1200" dirty="0">
                        <a:solidFill>
                          <a:schemeClr val="accent2"/>
                        </a:solidFill>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t>30%</a:t>
                      </a:r>
                      <a:endParaRPr lang="en-US" sz="12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solidFill>
                            <a:schemeClr val="accent2"/>
                          </a:solidFill>
                        </a:rPr>
                        <a:t>$98,400</a:t>
                      </a:r>
                      <a:endParaRPr lang="en-US" sz="1200" dirty="0">
                        <a:solidFill>
                          <a:schemeClr val="accent2"/>
                        </a:solidFill>
                        <a:latin typeface="Calibri"/>
                        <a:ea typeface="Times New Roman"/>
                        <a:cs typeface="Times New Roman"/>
                      </a:endParaRPr>
                    </a:p>
                  </a:txBody>
                  <a:tcPr marL="68580" marR="68580" marT="0" marB="0"/>
                </a:tc>
              </a:tr>
              <a:tr h="374650">
                <a:tc>
                  <a:txBody>
                    <a:bodyPr/>
                    <a:lstStyle/>
                    <a:p>
                      <a:pPr marL="0" marR="0" algn="r">
                        <a:lnSpc>
                          <a:spcPct val="115000"/>
                        </a:lnSpc>
                        <a:spcBef>
                          <a:spcPts val="0"/>
                        </a:spcBef>
                        <a:spcAft>
                          <a:spcPts val="0"/>
                        </a:spcAft>
                      </a:pPr>
                      <a:r>
                        <a:rPr lang="en-US" sz="1200" dirty="0"/>
                        <a:t>Curtain Wall Labor Savings</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$600,000</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20%</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$120,000</a:t>
                      </a:r>
                      <a:endParaRPr lang="en-US" sz="1200" dirty="0">
                        <a:latin typeface="Calibri"/>
                        <a:ea typeface="Times New Roman"/>
                        <a:cs typeface="Times New Roman"/>
                      </a:endParaRPr>
                    </a:p>
                  </a:txBody>
                  <a:tcPr marL="68580" marR="68580" marT="0" marB="0"/>
                </a:tc>
              </a:tr>
              <a:tr h="374650">
                <a:tc>
                  <a:txBody>
                    <a:bodyPr/>
                    <a:lstStyle/>
                    <a:p>
                      <a:pPr marL="0" marR="0" algn="r">
                        <a:lnSpc>
                          <a:spcPct val="115000"/>
                        </a:lnSpc>
                        <a:spcBef>
                          <a:spcPts val="0"/>
                        </a:spcBef>
                        <a:spcAft>
                          <a:spcPts val="0"/>
                        </a:spcAft>
                      </a:pPr>
                      <a:r>
                        <a:rPr lang="en-US" sz="1200" dirty="0"/>
                        <a:t>New Value / Floor</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a:t>$116,008</a:t>
                      </a:r>
                      <a:endParaRPr lang="en-US" sz="120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58%</a:t>
                      </a:r>
                      <a:endParaRPr lang="en-US" sz="1200" dirty="0">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$67,285</a:t>
                      </a:r>
                      <a:endParaRPr lang="en-US" sz="1200" dirty="0">
                        <a:solidFill>
                          <a:schemeClr val="bg1"/>
                        </a:solidFill>
                        <a:latin typeface="Calibri"/>
                        <a:ea typeface="Times New Roman"/>
                        <a:cs typeface="Times New Roman"/>
                      </a:endParaRPr>
                    </a:p>
                  </a:txBody>
                  <a:tcPr marL="68580" marR="68580" marT="0" marB="0"/>
                </a:tc>
              </a:tr>
            </a:tbl>
          </a:graphicData>
        </a:graphic>
      </p:graphicFrame>
      <p:graphicFrame>
        <p:nvGraphicFramePr>
          <p:cNvPr id="16" name="Table 15"/>
          <p:cNvGraphicFramePr>
            <a:graphicFrameLocks noGrp="1"/>
          </p:cNvGraphicFramePr>
          <p:nvPr/>
        </p:nvGraphicFramePr>
        <p:xfrm>
          <a:off x="11049000" y="914400"/>
          <a:ext cx="3666491" cy="491871"/>
        </p:xfrm>
        <a:graphic>
          <a:graphicData uri="http://schemas.openxmlformats.org/drawingml/2006/table">
            <a:tbl>
              <a:tblPr>
                <a:tableStyleId>{C4B1156A-380E-4F78-BDF5-A606A8083BF9}</a:tableStyleId>
              </a:tblPr>
              <a:tblGrid>
                <a:gridCol w="994410"/>
                <a:gridCol w="991235"/>
                <a:gridCol w="748348"/>
                <a:gridCol w="932498"/>
              </a:tblGrid>
              <a:tr h="200025">
                <a:tc>
                  <a:txBody>
                    <a:bodyPr/>
                    <a:lstStyle/>
                    <a:p>
                      <a:pPr algn="l"/>
                      <a:endParaRPr lang="en-US" sz="1600" dirty="0">
                        <a:latin typeface="Calibri" pitchFamily="34" charset="0"/>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Material</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Labor</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c>
                  <a:txBody>
                    <a:bodyPr/>
                    <a:lstStyle/>
                    <a:p>
                      <a:pPr marL="0" marR="0" algn="l">
                        <a:lnSpc>
                          <a:spcPct val="115000"/>
                        </a:lnSpc>
                        <a:spcBef>
                          <a:spcPts val="0"/>
                        </a:spcBef>
                        <a:spcAft>
                          <a:spcPts val="0"/>
                        </a:spcAft>
                      </a:pPr>
                      <a:r>
                        <a:rPr lang="en-US" sz="1600" dirty="0"/>
                        <a:t>Total $$</a:t>
                      </a:r>
                      <a:endParaRPr lang="en-US" sz="1600" b="1" dirty="0">
                        <a:latin typeface="Calibri" pitchFamily="34" charset="0"/>
                        <a:ea typeface="Times New Roman"/>
                        <a:cs typeface="Times New Roman"/>
                      </a:endParaRPr>
                    </a:p>
                  </a:txBody>
                  <a:tcPr marL="68580" marR="68580" marT="0" marB="0">
                    <a:solidFill>
                      <a:schemeClr val="accent4">
                        <a:lumMod val="60000"/>
                        <a:lumOff val="40000"/>
                      </a:schemeClr>
                    </a:solidFill>
                  </a:tcPr>
                </a:tc>
              </a:tr>
              <a:tr h="211455">
                <a:tc>
                  <a:txBody>
                    <a:bodyPr/>
                    <a:lstStyle/>
                    <a:p>
                      <a:pPr marL="0" marR="0" algn="l">
                        <a:lnSpc>
                          <a:spcPct val="115000"/>
                        </a:lnSpc>
                        <a:spcBef>
                          <a:spcPts val="0"/>
                        </a:spcBef>
                        <a:spcAft>
                          <a:spcPts val="0"/>
                        </a:spcAft>
                      </a:pPr>
                      <a:r>
                        <a:rPr lang="en-US" sz="1200" dirty="0"/>
                        <a:t>Safety Plan</a:t>
                      </a:r>
                      <a:endParaRPr lang="en-US" sz="1200" b="1"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$11,830</a:t>
                      </a:r>
                      <a:endParaRPr lang="en-US" sz="1200"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$14,430</a:t>
                      </a:r>
                      <a:endParaRPr lang="en-US" sz="1200" dirty="0">
                        <a:latin typeface="Calibri" pitchFamily="34" charset="0"/>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200" dirty="0"/>
                        <a:t>$26,260</a:t>
                      </a:r>
                      <a:endParaRPr lang="en-US" sz="1200" dirty="0">
                        <a:latin typeface="Calibri" pitchFamily="34" charset="0"/>
                        <a:ea typeface="Times New Roman"/>
                        <a:cs typeface="Times New Roman"/>
                      </a:endParaRPr>
                    </a:p>
                  </a:txBody>
                  <a:tcPr marL="68580" marR="68580" marT="0" marB="0"/>
                </a:tc>
              </a:tr>
            </a:tbl>
          </a:graphicData>
        </a:graphic>
      </p:graphicFrame>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graphicFrame>
        <p:nvGraphicFramePr>
          <p:cNvPr id="20" name="Table 19"/>
          <p:cNvGraphicFramePr>
            <a:graphicFrameLocks noGrp="1"/>
          </p:cNvGraphicFramePr>
          <p:nvPr/>
        </p:nvGraphicFramePr>
        <p:xfrm>
          <a:off x="18897599" y="1219204"/>
          <a:ext cx="7924801" cy="4724399"/>
        </p:xfrm>
        <a:graphic>
          <a:graphicData uri="http://schemas.openxmlformats.org/drawingml/2006/table">
            <a:tbl>
              <a:tblPr>
                <a:tableStyleId>{C4B1156A-380E-4F78-BDF5-A606A8083BF9}</a:tableStyleId>
              </a:tblPr>
              <a:tblGrid>
                <a:gridCol w="1507187"/>
                <a:gridCol w="1380062"/>
                <a:gridCol w="1144239"/>
                <a:gridCol w="928682"/>
                <a:gridCol w="1693268"/>
                <a:gridCol w="1271363"/>
              </a:tblGrid>
              <a:tr h="361426">
                <a:tc gridSpan="6">
                  <a:txBody>
                    <a:bodyPr/>
                    <a:lstStyle/>
                    <a:p>
                      <a:pPr marL="0" marR="0" algn="ctr" rtl="0" eaLnBrk="1" latinLnBrk="0" hangingPunct="1">
                        <a:lnSpc>
                          <a:spcPct val="115000"/>
                        </a:lnSpc>
                        <a:spcBef>
                          <a:spcPts val="0"/>
                        </a:spcBef>
                        <a:spcAft>
                          <a:spcPts val="0"/>
                        </a:spcAft>
                      </a:pPr>
                      <a:r>
                        <a:rPr kumimoji="0" lang="en-US" sz="2000" b="1" kern="1200" dirty="0">
                          <a:solidFill>
                            <a:schemeClr val="tx1"/>
                          </a:solidFill>
                          <a:latin typeface="+mn-lt"/>
                          <a:ea typeface="+mn-ea"/>
                          <a:cs typeface="+mn-cs"/>
                        </a:rPr>
                        <a:t>Cantilever Value / Floors </a:t>
                      </a:r>
                      <a:r>
                        <a:rPr kumimoji="0" lang="en-US" sz="2000" b="1" kern="1200" dirty="0" smtClean="0">
                          <a:solidFill>
                            <a:schemeClr val="tx1"/>
                          </a:solidFill>
                          <a:latin typeface="+mn-lt"/>
                          <a:ea typeface="+mn-ea"/>
                          <a:cs typeface="+mn-cs"/>
                        </a:rPr>
                        <a:t>Leased</a:t>
                      </a:r>
                      <a:endParaRPr kumimoji="0" lang="en-US" sz="2000" b="1" kern="1200" dirty="0">
                        <a:solidFill>
                          <a:schemeClr val="tx1"/>
                        </a:solidFill>
                        <a:latin typeface="+mn-lt"/>
                        <a:ea typeface="+mn-ea"/>
                        <a:cs typeface="+mn-cs"/>
                      </a:endParaRPr>
                    </a:p>
                  </a:txBody>
                  <a:tcPr marL="44504" marR="44504" marT="0" marB="0">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999">
                <a:tc>
                  <a:txBody>
                    <a:bodyPr/>
                    <a:lstStyle/>
                    <a:p>
                      <a:pPr marL="0" marR="0" algn="l">
                        <a:lnSpc>
                          <a:spcPct val="115000"/>
                        </a:lnSpc>
                        <a:spcBef>
                          <a:spcPts val="0"/>
                        </a:spcBef>
                        <a:spcAft>
                          <a:spcPts val="0"/>
                        </a:spcAft>
                      </a:pPr>
                      <a:r>
                        <a:rPr lang="en-US" sz="700" dirty="0"/>
                        <a:t> </a:t>
                      </a:r>
                      <a:endParaRPr lang="en-US" sz="700" dirty="0">
                        <a:latin typeface="Calibri"/>
                        <a:ea typeface="Times New Roman"/>
                        <a:cs typeface="Times New Roman"/>
                      </a:endParaRPr>
                    </a:p>
                  </a:txBody>
                  <a:tcPr marL="44504" marR="44504" marT="0" marB="0">
                    <a:solidFill>
                      <a:schemeClr val="accent4">
                        <a:lumMod val="60000"/>
                        <a:lumOff val="40000"/>
                      </a:schemeClr>
                    </a:solidFill>
                  </a:tcPr>
                </a:tc>
                <a:tc gridSpan="5">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New Design</a:t>
                      </a:r>
                    </a:p>
                  </a:txBody>
                  <a:tcPr marL="44504" marR="44504"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3634">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Floors Leased</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Value/ Floor</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Ave. Total</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Benefits</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Cantilever Cost</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Total Value</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$115,144.52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$134,569.05</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$182,429.05</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$201,853.57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$249,713.57</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$269,138.10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$316,998.10</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$336,422.62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$384,282.62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$403,707.14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$451,567.14</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$470,991.67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$518,851.67</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8</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$538,276.19</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$586,136.19</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$605,560.72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$653,420.72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$720,705.24</a:t>
                      </a:r>
                    </a:p>
                  </a:txBody>
                  <a:tcPr marL="44504" marR="44504" marT="0" marB="0"/>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8" name="TextBox 17"/>
          <p:cNvSpPr txBox="1"/>
          <p:nvPr/>
        </p:nvSpPr>
        <p:spPr>
          <a:xfrm>
            <a:off x="18745200" y="0"/>
            <a:ext cx="8305800" cy="954107"/>
          </a:xfrm>
          <a:prstGeom prst="rect">
            <a:avLst/>
          </a:prstGeom>
          <a:noFill/>
        </p:spPr>
        <p:txBody>
          <a:bodyPr wrap="square" rtlCol="0">
            <a:spAutoFit/>
          </a:bodyPr>
          <a:lstStyle/>
          <a:p>
            <a:r>
              <a:rPr lang="en-US" sz="2800" dirty="0" smtClean="0"/>
              <a:t>Column-Free Exterior Value Calculator for </a:t>
            </a:r>
            <a:r>
              <a:rPr lang="en-US" sz="2800" dirty="0" smtClean="0"/>
              <a:t>New Design</a:t>
            </a:r>
            <a:endParaRPr lang="en-US" sz="2400" dirty="0" smtClean="0"/>
          </a:p>
        </p:txBody>
      </p:sp>
      <p:sp>
        <p:nvSpPr>
          <p:cNvPr id="12" name="TextBox 11"/>
          <p:cNvSpPr txBox="1"/>
          <p:nvPr/>
        </p:nvSpPr>
        <p:spPr>
          <a:xfrm>
            <a:off x="9601200" y="0"/>
            <a:ext cx="8153400" cy="1631216"/>
          </a:xfrm>
          <a:prstGeom prst="rect">
            <a:avLst/>
          </a:prstGeom>
          <a:noFill/>
        </p:spPr>
        <p:txBody>
          <a:bodyPr wrap="square" rtlCol="0">
            <a:spAutoFit/>
          </a:bodyPr>
          <a:lstStyle/>
          <a:p>
            <a:r>
              <a:rPr lang="en-US" sz="3200" dirty="0" smtClean="0"/>
              <a:t>Design Value Comparison</a:t>
            </a:r>
            <a:endParaRPr lang="en-US" sz="3200" dirty="0" smtClean="0"/>
          </a:p>
          <a:p>
            <a:endParaRPr lang="en-US" sz="3600" dirty="0" smtClean="0"/>
          </a:p>
          <a:p>
            <a:endParaRPr lang="en-US" sz="2800" dirty="0"/>
          </a:p>
        </p:txBody>
      </p:sp>
      <p:graphicFrame>
        <p:nvGraphicFramePr>
          <p:cNvPr id="17" name="Table 16"/>
          <p:cNvGraphicFramePr>
            <a:graphicFrameLocks noGrp="1"/>
          </p:cNvGraphicFramePr>
          <p:nvPr/>
        </p:nvGraphicFramePr>
        <p:xfrm>
          <a:off x="18897599" y="1219204"/>
          <a:ext cx="7924801" cy="4724399"/>
        </p:xfrm>
        <a:graphic>
          <a:graphicData uri="http://schemas.openxmlformats.org/drawingml/2006/table">
            <a:tbl>
              <a:tblPr>
                <a:tableStyleId>{C4B1156A-380E-4F78-BDF5-A606A8083BF9}</a:tableStyleId>
              </a:tblPr>
              <a:tblGrid>
                <a:gridCol w="1507187"/>
                <a:gridCol w="1380062"/>
                <a:gridCol w="1144239"/>
                <a:gridCol w="928682"/>
                <a:gridCol w="1693268"/>
                <a:gridCol w="1271363"/>
              </a:tblGrid>
              <a:tr h="361426">
                <a:tc gridSpan="6">
                  <a:txBody>
                    <a:bodyPr/>
                    <a:lstStyle/>
                    <a:p>
                      <a:pPr marL="0" marR="0" algn="ctr" rtl="0" eaLnBrk="1" latinLnBrk="0" hangingPunct="1">
                        <a:lnSpc>
                          <a:spcPct val="115000"/>
                        </a:lnSpc>
                        <a:spcBef>
                          <a:spcPts val="0"/>
                        </a:spcBef>
                        <a:spcAft>
                          <a:spcPts val="0"/>
                        </a:spcAft>
                      </a:pPr>
                      <a:r>
                        <a:rPr kumimoji="0" lang="en-US" sz="2000" b="1" kern="1200" dirty="0">
                          <a:solidFill>
                            <a:schemeClr val="tx1"/>
                          </a:solidFill>
                          <a:latin typeface="+mn-lt"/>
                          <a:ea typeface="+mn-ea"/>
                          <a:cs typeface="+mn-cs"/>
                        </a:rPr>
                        <a:t>Cantilever Value / Floors </a:t>
                      </a:r>
                      <a:r>
                        <a:rPr kumimoji="0" lang="en-US" sz="2000" b="1" kern="1200" dirty="0" smtClean="0">
                          <a:solidFill>
                            <a:schemeClr val="tx1"/>
                          </a:solidFill>
                          <a:latin typeface="+mn-lt"/>
                          <a:ea typeface="+mn-ea"/>
                          <a:cs typeface="+mn-cs"/>
                        </a:rPr>
                        <a:t>Leased</a:t>
                      </a:r>
                      <a:endParaRPr kumimoji="0" lang="en-US" sz="2000" b="1" kern="1200" dirty="0">
                        <a:solidFill>
                          <a:schemeClr val="tx1"/>
                        </a:solidFill>
                        <a:latin typeface="+mn-lt"/>
                        <a:ea typeface="+mn-ea"/>
                        <a:cs typeface="+mn-cs"/>
                      </a:endParaRPr>
                    </a:p>
                  </a:txBody>
                  <a:tcPr marL="44504" marR="44504" marT="0" marB="0">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999">
                <a:tc>
                  <a:txBody>
                    <a:bodyPr/>
                    <a:lstStyle/>
                    <a:p>
                      <a:pPr marL="0" marR="0" algn="l">
                        <a:lnSpc>
                          <a:spcPct val="115000"/>
                        </a:lnSpc>
                        <a:spcBef>
                          <a:spcPts val="0"/>
                        </a:spcBef>
                        <a:spcAft>
                          <a:spcPts val="0"/>
                        </a:spcAft>
                      </a:pPr>
                      <a:r>
                        <a:rPr lang="en-US" sz="700" dirty="0"/>
                        <a:t> </a:t>
                      </a:r>
                      <a:endParaRPr lang="en-US" sz="700" dirty="0">
                        <a:latin typeface="Calibri"/>
                        <a:ea typeface="Times New Roman"/>
                        <a:cs typeface="Times New Roman"/>
                      </a:endParaRPr>
                    </a:p>
                  </a:txBody>
                  <a:tcPr marL="44504" marR="44504" marT="0" marB="0">
                    <a:solidFill>
                      <a:schemeClr val="accent4">
                        <a:lumMod val="60000"/>
                        <a:lumOff val="40000"/>
                      </a:schemeClr>
                    </a:solidFill>
                  </a:tcPr>
                </a:tc>
                <a:tc gridSpan="5">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New Design</a:t>
                      </a:r>
                    </a:p>
                  </a:txBody>
                  <a:tcPr marL="44504" marR="44504"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3634">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Floors Leased</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Value/ Floor</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Ave. Total</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Benefits</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Cantilever Cost</a:t>
                      </a:r>
                    </a:p>
                  </a:txBody>
                  <a:tcPr marL="44504" marR="44504" marT="0" marB="0"/>
                </a:tc>
                <a:tc>
                  <a:txBody>
                    <a:bodyPr/>
                    <a:lstStyle/>
                    <a:p>
                      <a:pPr marL="0" marR="0" algn="ctr" rtl="0" eaLnBrk="1" latinLnBrk="0" hangingPunct="1">
                        <a:lnSpc>
                          <a:spcPct val="115000"/>
                        </a:lnSpc>
                        <a:spcBef>
                          <a:spcPts val="0"/>
                        </a:spcBef>
                        <a:spcAft>
                          <a:spcPts val="0"/>
                        </a:spcAft>
                      </a:pPr>
                      <a:r>
                        <a:rPr kumimoji="0" lang="en-US" sz="1400" b="1" kern="1200" dirty="0">
                          <a:solidFill>
                            <a:schemeClr val="dk1"/>
                          </a:solidFill>
                          <a:latin typeface="+mn-lt"/>
                          <a:ea typeface="+mn-ea"/>
                          <a:cs typeface="+mn-cs"/>
                        </a:rPr>
                        <a:t>Total Value</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$115,144.52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$134,569.05</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$182,429.05</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$201,853.57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$249,713.57</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$269,138.10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$316,998.10</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$336,422.62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$384,282.62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$403,707.14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$451,567.14</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$470,991.67</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$518,851.67</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8</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$538,276.19</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$586,136.19</a:t>
                      </a:r>
                    </a:p>
                  </a:txBody>
                  <a:tcPr marL="44504" marR="44504" marT="0" marB="0"/>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$605,560.72</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solidFill>
                      <a:schemeClr val="accent4">
                        <a:lumMod val="20000"/>
                        <a:lumOff val="80000"/>
                      </a:schemeClr>
                    </a:solidFill>
                  </a:tcPr>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$653,420.72</a:t>
                      </a:r>
                    </a:p>
                  </a:txBody>
                  <a:tcPr marL="44504" marR="44504" marT="0" marB="0">
                    <a:solidFill>
                      <a:schemeClr val="accent4">
                        <a:lumMod val="20000"/>
                        <a:lumOff val="80000"/>
                      </a:schemeClr>
                    </a:solidFill>
                  </a:tcPr>
                </a:tc>
              </a:tr>
              <a:tr h="373634">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$672,845.24</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$146,260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$98,400</a:t>
                      </a:r>
                    </a:p>
                  </a:txBody>
                  <a:tcPr marL="44504" marR="44504" marT="0" marB="0"/>
                </a:tc>
                <a:tc>
                  <a:txBody>
                    <a:bodyPr/>
                    <a:lstStyle/>
                    <a:p>
                      <a:pPr marL="0" marR="0" algn="r" rtl="0" eaLnBrk="1" latinLnBrk="0" hangingPunct="1">
                        <a:lnSpc>
                          <a:spcPct val="115000"/>
                        </a:lnSpc>
                        <a:spcBef>
                          <a:spcPts val="0"/>
                        </a:spcBef>
                        <a:spcAft>
                          <a:spcPts val="0"/>
                        </a:spcAft>
                      </a:pPr>
                      <a:r>
                        <a:rPr kumimoji="0" lang="en-US" sz="1200" kern="1200" dirty="0">
                          <a:solidFill>
                            <a:schemeClr val="dk1"/>
                          </a:solidFill>
                          <a:latin typeface="+mn-lt"/>
                          <a:ea typeface="+mn-ea"/>
                          <a:cs typeface="+mn-cs"/>
                        </a:rPr>
                        <a:t>$720,705.24</a:t>
                      </a:r>
                    </a:p>
                  </a:txBody>
                  <a:tcPr marL="44504" marR="44504" marT="0" marB="0"/>
                </a:tc>
              </a:tr>
            </a:tbl>
          </a:graphicData>
        </a:graphic>
      </p:graphicFrame>
      <p:graphicFrame>
        <p:nvGraphicFramePr>
          <p:cNvPr id="20" name="Table 19"/>
          <p:cNvGraphicFramePr>
            <a:graphicFrameLocks noGrp="1"/>
          </p:cNvGraphicFramePr>
          <p:nvPr/>
        </p:nvGraphicFramePr>
        <p:xfrm>
          <a:off x="10375582" y="990600"/>
          <a:ext cx="6769418" cy="4267200"/>
        </p:xfrm>
        <a:graphic>
          <a:graphicData uri="http://schemas.openxmlformats.org/drawingml/2006/table">
            <a:tbl>
              <a:tblPr firstRow="1" bandRow="1">
                <a:tableStyleId>{E929F9F4-4A8F-4326-A1B4-22849713DDAB}</a:tableStyleId>
              </a:tblPr>
              <a:tblGrid>
                <a:gridCol w="1943418"/>
                <a:gridCol w="2413000"/>
                <a:gridCol w="2413000"/>
              </a:tblGrid>
              <a:tr h="494665">
                <a:tc>
                  <a:txBody>
                    <a:bodyPr/>
                    <a:lstStyle/>
                    <a:p>
                      <a:r>
                        <a:rPr lang="en-US" dirty="0" smtClean="0"/>
                        <a:t>FLOORS</a:t>
                      </a:r>
                      <a:r>
                        <a:rPr lang="en-US" baseline="0" dirty="0" smtClean="0"/>
                        <a:t> LEASED</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OLD</a:t>
                      </a:r>
                      <a:r>
                        <a:rPr lang="en-US" baseline="0" dirty="0" smtClean="0"/>
                        <a:t> DESIGN</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NEW</a:t>
                      </a:r>
                      <a:r>
                        <a:rPr lang="en-US" baseline="0" dirty="0" smtClean="0"/>
                        <a:t> DESIGN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3535">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1</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-$211,992.20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$115,144.52</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2</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-$95,984.40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$182,429.05</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3</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$20,023.40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$249,713.57</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4</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$136,031.20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$316,998.10</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5</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$252,039.00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$384,282.62</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6</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$368,046.80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$451,567.14</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7</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$484,054.60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$518,851.67</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8</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$600,062.40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$586,136.19</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9</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$716,070.20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$653,420.72</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10</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$832,078.00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$720,705.24</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 name="TextBox 2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3200" dirty="0" smtClean="0">
                <a:solidFill>
                  <a:schemeClr val="tx2">
                    <a:lumMod val="50000"/>
                  </a:schemeClr>
                </a:solidFill>
              </a:rPr>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8" name="TextBox 17"/>
          <p:cNvSpPr txBox="1"/>
          <p:nvPr/>
        </p:nvSpPr>
        <p:spPr>
          <a:xfrm>
            <a:off x="18745200" y="0"/>
            <a:ext cx="8305800" cy="7048083"/>
          </a:xfrm>
          <a:prstGeom prst="rect">
            <a:avLst/>
          </a:prstGeom>
          <a:noFill/>
        </p:spPr>
        <p:txBody>
          <a:bodyPr wrap="square" rtlCol="0">
            <a:spAutoFit/>
          </a:bodyPr>
          <a:lstStyle/>
          <a:p>
            <a:r>
              <a:rPr lang="en-US" sz="2800" dirty="0" smtClean="0"/>
              <a:t>Recommendations</a:t>
            </a:r>
          </a:p>
          <a:p>
            <a:endParaRPr lang="en-US" sz="2800" dirty="0" smtClean="0"/>
          </a:p>
          <a:p>
            <a:r>
              <a:rPr lang="en-US" sz="2000" dirty="0" smtClean="0"/>
              <a:t>The first thing that needs to be said about this analysis is that a good portion of the items that values were found for are subjective and almost, if not, impossible to obtain a 100% value for. That being said, I feel that a fair representation for each </a:t>
            </a:r>
            <a:r>
              <a:rPr lang="en-US" sz="2000" dirty="0" smtClean="0"/>
              <a:t>scenario has </a:t>
            </a:r>
            <a:r>
              <a:rPr lang="en-US" sz="2000" dirty="0" smtClean="0"/>
              <a:t>been selected and used to help determine a </a:t>
            </a:r>
            <a:r>
              <a:rPr lang="en-US" sz="2000" dirty="0" smtClean="0"/>
              <a:t>solution which is:</a:t>
            </a:r>
            <a:endParaRPr lang="en-US" sz="2000" dirty="0" smtClean="0"/>
          </a:p>
          <a:p>
            <a:endParaRPr lang="en-US" sz="2400" dirty="0" smtClean="0">
              <a:solidFill>
                <a:schemeClr val="accent1"/>
              </a:solidFill>
            </a:endParaRPr>
          </a:p>
          <a:p>
            <a:r>
              <a:rPr lang="en-US" sz="2400" dirty="0" smtClean="0">
                <a:solidFill>
                  <a:schemeClr val="accent1"/>
                </a:solidFill>
              </a:rPr>
              <a:t>Construct </a:t>
            </a:r>
            <a:r>
              <a:rPr lang="en-US" sz="2400" dirty="0" smtClean="0">
                <a:solidFill>
                  <a:schemeClr val="accent1"/>
                </a:solidFill>
              </a:rPr>
              <a:t>the building with the partial removal of the column-free </a:t>
            </a:r>
            <a:r>
              <a:rPr lang="en-US" sz="2400" dirty="0" smtClean="0">
                <a:solidFill>
                  <a:schemeClr val="accent1"/>
                </a:solidFill>
              </a:rPr>
              <a:t>exterior</a:t>
            </a:r>
          </a:p>
          <a:p>
            <a:endParaRPr lang="en-US" sz="2400" dirty="0" smtClean="0"/>
          </a:p>
          <a:p>
            <a:pPr>
              <a:buFont typeface="Arial" pitchFamily="34" charset="0"/>
              <a:buChar char="•"/>
            </a:pPr>
            <a:r>
              <a:rPr lang="en-US" sz="2000" dirty="0" smtClean="0"/>
              <a:t>If less than 8 floors are being leased, then the new design </a:t>
            </a:r>
            <a:r>
              <a:rPr lang="en-US" sz="2000" dirty="0" smtClean="0"/>
              <a:t>is more valuable </a:t>
            </a:r>
            <a:r>
              <a:rPr lang="en-US" sz="2000" dirty="0" smtClean="0"/>
              <a:t>the </a:t>
            </a:r>
            <a:r>
              <a:rPr lang="en-US" sz="2000" dirty="0" smtClean="0"/>
              <a:t>original design over </a:t>
            </a:r>
            <a:r>
              <a:rPr lang="en-US" sz="2000" dirty="0" smtClean="0"/>
              <a:t>the first 15 years of </a:t>
            </a:r>
            <a:r>
              <a:rPr lang="en-US" sz="2000" dirty="0" smtClean="0"/>
              <a:t>operation</a:t>
            </a:r>
          </a:p>
          <a:p>
            <a:pPr>
              <a:buFont typeface="Arial" pitchFamily="34" charset="0"/>
              <a:buChar char="•"/>
            </a:pPr>
            <a:endParaRPr lang="en-US" sz="2000" dirty="0" smtClean="0"/>
          </a:p>
          <a:p>
            <a:pPr>
              <a:buFont typeface="Arial" pitchFamily="34" charset="0"/>
              <a:buChar char="•"/>
            </a:pPr>
            <a:r>
              <a:rPr lang="en-US" sz="2000" dirty="0" smtClean="0"/>
              <a:t>Today’s economy will make leasing 8 or more floors an extremely difficult, if not impossible, task</a:t>
            </a:r>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smtClean="0"/>
          </a:p>
          <a:p>
            <a:endParaRPr lang="en-US" sz="2000" dirty="0" smtClean="0"/>
          </a:p>
        </p:txBody>
      </p:sp>
      <p:sp>
        <p:nvSpPr>
          <p:cNvPr id="12" name="TextBox 11"/>
          <p:cNvSpPr txBox="1"/>
          <p:nvPr/>
        </p:nvSpPr>
        <p:spPr>
          <a:xfrm>
            <a:off x="9601200" y="0"/>
            <a:ext cx="8153400" cy="1569660"/>
          </a:xfrm>
          <a:prstGeom prst="rect">
            <a:avLst/>
          </a:prstGeom>
          <a:noFill/>
        </p:spPr>
        <p:txBody>
          <a:bodyPr wrap="square" rtlCol="0">
            <a:spAutoFit/>
          </a:bodyPr>
          <a:lstStyle/>
          <a:p>
            <a:r>
              <a:rPr lang="en-US" sz="3200" dirty="0" smtClean="0"/>
              <a:t>Design Value Comparison</a:t>
            </a:r>
            <a:endParaRPr lang="en-US" sz="3200" dirty="0" smtClean="0"/>
          </a:p>
          <a:p>
            <a:endParaRPr lang="en-US" sz="3600" dirty="0" smtClean="0"/>
          </a:p>
          <a:p>
            <a:endParaRPr lang="en-US" sz="2800" dirty="0"/>
          </a:p>
        </p:txBody>
      </p:sp>
      <p:graphicFrame>
        <p:nvGraphicFramePr>
          <p:cNvPr id="20" name="Table 19"/>
          <p:cNvGraphicFramePr>
            <a:graphicFrameLocks noGrp="1"/>
          </p:cNvGraphicFramePr>
          <p:nvPr/>
        </p:nvGraphicFramePr>
        <p:xfrm>
          <a:off x="10375582" y="990600"/>
          <a:ext cx="6769418" cy="4267200"/>
        </p:xfrm>
        <a:graphic>
          <a:graphicData uri="http://schemas.openxmlformats.org/drawingml/2006/table">
            <a:tbl>
              <a:tblPr firstRow="1" bandRow="1">
                <a:tableStyleId>{E929F9F4-4A8F-4326-A1B4-22849713DDAB}</a:tableStyleId>
              </a:tblPr>
              <a:tblGrid>
                <a:gridCol w="1943418"/>
                <a:gridCol w="2413000"/>
                <a:gridCol w="2413000"/>
              </a:tblGrid>
              <a:tr h="494665">
                <a:tc>
                  <a:txBody>
                    <a:bodyPr/>
                    <a:lstStyle/>
                    <a:p>
                      <a:r>
                        <a:rPr lang="en-US" dirty="0" smtClean="0"/>
                        <a:t>FLOORS</a:t>
                      </a:r>
                      <a:r>
                        <a:rPr lang="en-US" baseline="0" dirty="0" smtClean="0"/>
                        <a:t> LEASED</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OLD</a:t>
                      </a:r>
                      <a:r>
                        <a:rPr lang="en-US" baseline="0" dirty="0" smtClean="0"/>
                        <a:t> DESIGN</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NEW</a:t>
                      </a:r>
                      <a:r>
                        <a:rPr lang="en-US" baseline="0" dirty="0" smtClean="0"/>
                        <a:t> DESIGN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3535">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1</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-$211,992.20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$115,144.52</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2</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-$95,984.40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$182,429.05</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3</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$20,023.40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$249,713.57</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4</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$136,031.20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$316,998.10</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5</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$252,039.00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$384,282.62</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6</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$368,046.80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$451,567.14</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7</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$484,054.60</a:t>
                      </a:r>
                      <a:endParaRPr lang="en-US" sz="1400" dirty="0">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b="1" kern="1200" dirty="0">
                          <a:solidFill>
                            <a:schemeClr val="accent3"/>
                          </a:solidFill>
                        </a:rPr>
                        <a:t>$518,851.67</a:t>
                      </a:r>
                      <a:endParaRPr kumimoji="0" lang="en-US" sz="1400" b="1" kern="1200" dirty="0">
                        <a:solidFill>
                          <a:schemeClr val="accent3"/>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8</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$600,062.40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$586,136.19</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9</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$716,070.20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$653,420.72</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lgn="r" rtl="0" eaLnBrk="1" latinLnBrk="0" hangingPunct="1">
                        <a:lnSpc>
                          <a:spcPct val="115000"/>
                        </a:lnSpc>
                        <a:spcBef>
                          <a:spcPts val="0"/>
                        </a:spcBef>
                        <a:spcAft>
                          <a:spcPts val="0"/>
                        </a:spcAft>
                      </a:pPr>
                      <a:r>
                        <a:rPr kumimoji="0" lang="en-US" sz="1400" b="1" kern="1200" dirty="0">
                          <a:solidFill>
                            <a:schemeClr val="tx1"/>
                          </a:solidFill>
                          <a:latin typeface="+mn-lt"/>
                          <a:ea typeface="+mn-ea"/>
                          <a:cs typeface="+mn-cs"/>
                        </a:rPr>
                        <a:t>10</a:t>
                      </a: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chemeClr val="accent3"/>
                          </a:solidFill>
                        </a:rPr>
                        <a:t>$832,078.00</a:t>
                      </a:r>
                      <a:endParaRPr lang="en-US" sz="1400" b="1" dirty="0">
                        <a:solidFill>
                          <a:schemeClr val="accent3"/>
                        </a:solidFill>
                        <a:latin typeface="Calibri"/>
                        <a:ea typeface="Times New Roman"/>
                        <a:cs typeface="Times New Roman"/>
                      </a:endParaRPr>
                    </a:p>
                  </a:txBody>
                  <a:tcPr marL="43529" marR="435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0" eaLnBrk="1" latinLnBrk="0" hangingPunct="1">
                        <a:lnSpc>
                          <a:spcPct val="115000"/>
                        </a:lnSpc>
                        <a:spcBef>
                          <a:spcPts val="0"/>
                        </a:spcBef>
                        <a:spcAft>
                          <a:spcPts val="0"/>
                        </a:spcAft>
                      </a:pPr>
                      <a:r>
                        <a:rPr kumimoji="0" lang="en-US" sz="1400" kern="1200" dirty="0"/>
                        <a:t>$720,705.24</a:t>
                      </a:r>
                      <a:endParaRPr kumimoji="0" lang="en-US" sz="1400" kern="1200" dirty="0">
                        <a:solidFill>
                          <a:schemeClr val="dk1"/>
                        </a:solidFill>
                        <a:latin typeface="+mn-lt"/>
                        <a:ea typeface="+mn-ea"/>
                        <a:cs typeface="+mn-cs"/>
                      </a:endParaRPr>
                    </a:p>
                  </a:txBody>
                  <a:tcPr marL="44504" marR="44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07886"/>
          </a:xfrm>
          <a:prstGeom prst="rect">
            <a:avLst/>
          </a:prstGeom>
          <a:noFill/>
        </p:spPr>
        <p:txBody>
          <a:bodyPr wrap="square" rtlCol="0">
            <a:spAutoFit/>
          </a:bodyPr>
          <a:lstStyle/>
          <a:p>
            <a:r>
              <a:rPr lang="en-US" sz="4000" dirty="0" smtClean="0"/>
              <a:t>Structural Redesign </a:t>
            </a:r>
            <a:r>
              <a:rPr lang="en-US" sz="2000" dirty="0" smtClean="0"/>
              <a:t>(Structural Breadth)</a:t>
            </a:r>
            <a:endParaRPr lang="en-US" sz="2000" dirty="0" smtClean="0"/>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3200" dirty="0" smtClean="0">
                <a:solidFill>
                  <a:schemeClr val="tx2">
                    <a:lumMod val="50000"/>
                  </a:schemeClr>
                </a:solidFill>
              </a:rPr>
              <a:t>Structural Redesign</a:t>
            </a:r>
          </a:p>
          <a:p>
            <a:endParaRPr lang="en-US" sz="2000" dirty="0"/>
          </a:p>
          <a:p>
            <a:r>
              <a:rPr lang="en-US" sz="2000" dirty="0" smtClean="0"/>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15" name="Picture 14"/>
          <p:cNvPicPr/>
          <p:nvPr/>
        </p:nvPicPr>
        <p:blipFill>
          <a:blip r:embed="rId5"/>
          <a:srcRect/>
          <a:stretch>
            <a:fillRect/>
          </a:stretch>
        </p:blipFill>
        <p:spPr bwMode="auto">
          <a:xfrm>
            <a:off x="9677400" y="910249"/>
            <a:ext cx="8103148" cy="4804751"/>
          </a:xfrm>
          <a:prstGeom prst="rect">
            <a:avLst/>
          </a:prstGeom>
          <a:noFill/>
          <a:ln w="9525">
            <a:noFill/>
            <a:miter lim="800000"/>
            <a:headEnd/>
            <a:tailEnd/>
          </a:ln>
        </p:spPr>
      </p:pic>
      <p:graphicFrame>
        <p:nvGraphicFramePr>
          <p:cNvPr id="18" name="Table 17"/>
          <p:cNvGraphicFramePr>
            <a:graphicFrameLocks noGrp="1"/>
          </p:cNvGraphicFramePr>
          <p:nvPr/>
        </p:nvGraphicFramePr>
        <p:xfrm>
          <a:off x="22783800" y="1676400"/>
          <a:ext cx="4114800" cy="1066800"/>
        </p:xfrm>
        <a:graphic>
          <a:graphicData uri="http://schemas.openxmlformats.org/drawingml/2006/table">
            <a:tbl>
              <a:tblPr/>
              <a:tblGrid>
                <a:gridCol w="2244437"/>
                <a:gridCol w="1870363"/>
              </a:tblGrid>
              <a:tr h="213360">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Tendon Ordinate</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Tendon (CG) Location*</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13360">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Exterior Support - Anchor</a:t>
                      </a:r>
                      <a:endParaRPr lang="en-US" sz="1100">
                        <a:solidFill>
                          <a:srgbClr val="2A4975"/>
                        </a:solidFill>
                        <a:latin typeface="Calibri"/>
                        <a:ea typeface="Times New Roman"/>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5”</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r>
              <a:tr h="213360">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Interior Support -Top</a:t>
                      </a:r>
                      <a:endParaRPr lang="en-US" sz="1100">
                        <a:solidFill>
                          <a:srgbClr val="2A4975"/>
                        </a:solidFill>
                        <a:latin typeface="Calibri"/>
                        <a:ea typeface="Times New Roman"/>
                        <a:cs typeface="Times New Roman"/>
                      </a:endParaRP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9”</a:t>
                      </a:r>
                      <a:endParaRPr lang="en-US" sz="1100" dirty="0">
                        <a:solidFill>
                          <a:srgbClr val="2A4975"/>
                        </a:solidFill>
                        <a:latin typeface="Calibri"/>
                        <a:ea typeface="Times New Roman"/>
                        <a:cs typeface="Times New Roman"/>
                      </a:endParaRPr>
                    </a:p>
                  </a:txBody>
                  <a:tcPr marL="68580" marR="68580" marT="0" marB="0">
                    <a:lnL>
                      <a:noFill/>
                    </a:lnL>
                    <a:lnR>
                      <a:noFill/>
                    </a:lnR>
                    <a:lnT>
                      <a:noFill/>
                    </a:lnT>
                    <a:lnB>
                      <a:noFill/>
                    </a:lnB>
                    <a:solidFill>
                      <a:schemeClr val="accent4">
                        <a:lumMod val="20000"/>
                        <a:lumOff val="80000"/>
                      </a:schemeClr>
                    </a:solidFill>
                  </a:tcPr>
                </a:tc>
              </a:tr>
              <a:tr h="213360">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Interior Span - Bottom</a:t>
                      </a:r>
                      <a:endParaRPr lang="en-US" sz="1100">
                        <a:solidFill>
                          <a:srgbClr val="2A4975"/>
                        </a:solidFill>
                        <a:latin typeface="Calibri"/>
                        <a:ea typeface="Times New Roman"/>
                        <a:cs typeface="Times New Roman"/>
                      </a:endParaRPr>
                    </a:p>
                  </a:txBody>
                  <a:tcPr marL="68580" marR="68580" marT="0" marB="0">
                    <a:lnL>
                      <a:noFill/>
                    </a:lnL>
                    <a:lnR>
                      <a:noFill/>
                    </a:lnR>
                    <a:lnT>
                      <a:noFill/>
                    </a:lnT>
                    <a:lnB>
                      <a:noFill/>
                    </a:lnB>
                    <a:solidFill>
                      <a:schemeClr val="accent4">
                        <a:lumMod val="40000"/>
                        <a:lumOff val="60000"/>
                      </a:schemeClr>
                    </a:solidFill>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1”</a:t>
                      </a:r>
                      <a:endParaRPr lang="en-US" sz="1100" dirty="0">
                        <a:solidFill>
                          <a:srgbClr val="2A4975"/>
                        </a:solidFill>
                        <a:latin typeface="Calibri"/>
                        <a:ea typeface="Times New Roman"/>
                        <a:cs typeface="Times New Roman"/>
                      </a:endParaRPr>
                    </a:p>
                  </a:txBody>
                  <a:tcPr marL="68580" marR="68580" marT="0" marB="0">
                    <a:lnL>
                      <a:noFill/>
                    </a:lnL>
                    <a:lnR>
                      <a:noFill/>
                    </a:lnR>
                    <a:lnT>
                      <a:noFill/>
                    </a:lnT>
                    <a:lnB>
                      <a:noFill/>
                    </a:lnB>
                    <a:solidFill>
                      <a:schemeClr val="accent4">
                        <a:lumMod val="40000"/>
                        <a:lumOff val="60000"/>
                      </a:schemeClr>
                    </a:solidFill>
                  </a:tcPr>
                </a:tc>
              </a:tr>
              <a:tr h="213360">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Times New Roman"/>
                        </a:rPr>
                        <a:t>End Span Bottom</a:t>
                      </a:r>
                      <a:endParaRPr lang="en-US" sz="1100">
                        <a:solidFill>
                          <a:srgbClr val="2A4975"/>
                        </a:solidFill>
                        <a:latin typeface="Calibri"/>
                        <a:ea typeface="Times New Roman"/>
                        <a:cs typeface="Times New Roman"/>
                      </a:endParaRPr>
                    </a:p>
                  </a:txBody>
                  <a:tcPr marL="68580" marR="68580" marT="0" marB="0">
                    <a:lnL>
                      <a:noFill/>
                    </a:lnL>
                    <a:lnR>
                      <a:noFill/>
                    </a:lnR>
                    <a:lnT>
                      <a:noFill/>
                    </a:lnT>
                    <a:lnB w="12700" cap="flat" cmpd="sng" algn="ctr">
                      <a:solidFill>
                        <a:schemeClr val="accent4">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1.75”</a:t>
                      </a:r>
                      <a:endParaRPr lang="en-US" sz="1100" dirty="0">
                        <a:solidFill>
                          <a:srgbClr val="2A4975"/>
                        </a:solidFill>
                        <a:latin typeface="Calibri"/>
                        <a:ea typeface="Times New Roman"/>
                        <a:cs typeface="Times New Roman"/>
                      </a:endParaRPr>
                    </a:p>
                  </a:txBody>
                  <a:tcPr marL="68580" marR="68580" marT="0" marB="0">
                    <a:lnL>
                      <a:noFill/>
                    </a:lnL>
                    <a:lnR>
                      <a:noFill/>
                    </a:lnR>
                    <a:lnT>
                      <a:noFill/>
                    </a:lnT>
                    <a:lnB w="12700" cap="flat" cmpd="sng" algn="ctr">
                      <a:solidFill>
                        <a:schemeClr val="accent4">
                          <a:lumMod val="60000"/>
                          <a:lumOff val="40000"/>
                        </a:schemeClr>
                      </a:solidFill>
                      <a:prstDash val="solid"/>
                      <a:round/>
                      <a:headEnd type="none" w="med" len="med"/>
                      <a:tailEnd type="none" w="med" len="med"/>
                    </a:lnB>
                    <a:solidFill>
                      <a:schemeClr val="accent4">
                        <a:lumMod val="20000"/>
                        <a:lumOff val="80000"/>
                      </a:schemeClr>
                    </a:solidFill>
                  </a:tcPr>
                </a:tc>
              </a:tr>
            </a:tbl>
          </a:graphicData>
        </a:graphic>
      </p:graphicFrame>
      <p:pic>
        <p:nvPicPr>
          <p:cNvPr id="19" name="Picture 18"/>
          <p:cNvPicPr/>
          <p:nvPr/>
        </p:nvPicPr>
        <p:blipFill>
          <a:blip r:embed="rId6"/>
          <a:srcRect l="63872" t="43174" r="13083" b="38019"/>
          <a:stretch>
            <a:fillRect/>
          </a:stretch>
        </p:blipFill>
        <p:spPr bwMode="auto">
          <a:xfrm>
            <a:off x="22783800" y="2971800"/>
            <a:ext cx="4114800" cy="1343025"/>
          </a:xfrm>
          <a:prstGeom prst="rect">
            <a:avLst/>
          </a:prstGeom>
          <a:ln w="127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20" name="Table 19"/>
          <p:cNvGraphicFramePr>
            <a:graphicFrameLocks noGrp="1"/>
          </p:cNvGraphicFramePr>
          <p:nvPr/>
        </p:nvGraphicFramePr>
        <p:xfrm>
          <a:off x="18592800" y="1676400"/>
          <a:ext cx="3962400" cy="1447800"/>
        </p:xfrm>
        <a:graphic>
          <a:graphicData uri="http://schemas.openxmlformats.org/drawingml/2006/table">
            <a:tbl>
              <a:tblPr/>
              <a:tblGrid>
                <a:gridCol w="3962400"/>
              </a:tblGrid>
              <a:tr h="197801">
                <a:tc>
                  <a:txBody>
                    <a:bodyPr/>
                    <a:lstStyle/>
                    <a:p>
                      <a:pPr marL="0" marR="0" algn="ctr">
                        <a:lnSpc>
                          <a:spcPct val="115000"/>
                        </a:lnSpc>
                        <a:spcBef>
                          <a:spcPts val="0"/>
                        </a:spcBef>
                        <a:spcAft>
                          <a:spcPts val="0"/>
                        </a:spcAft>
                      </a:pPr>
                      <a:r>
                        <a:rPr lang="en-US" sz="1100" b="1" dirty="0" smtClean="0">
                          <a:solidFill>
                            <a:schemeClr val="bg1"/>
                          </a:solidFill>
                          <a:latin typeface="Calibri"/>
                          <a:ea typeface="Times New Roman"/>
                          <a:cs typeface="Times New Roman"/>
                        </a:rPr>
                        <a:t>Final Design</a:t>
                      </a:r>
                      <a:endParaRPr lang="en-US" sz="1100" b="1" dirty="0">
                        <a:solidFill>
                          <a:schemeClr val="bg1"/>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197801">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(70) 1/2" 7-Wire Strand Post-Tension </a:t>
                      </a:r>
                      <a:r>
                        <a:rPr lang="en-US" sz="1100" b="1" dirty="0" smtClean="0">
                          <a:solidFill>
                            <a:srgbClr val="000000"/>
                          </a:solidFill>
                          <a:latin typeface="Calibri"/>
                          <a:ea typeface="Times New Roman"/>
                          <a:cs typeface="Times New Roman"/>
                        </a:rPr>
                        <a:t>Unbounded </a:t>
                      </a:r>
                      <a:r>
                        <a:rPr lang="en-US" sz="1100" b="1" dirty="0">
                          <a:solidFill>
                            <a:srgbClr val="000000"/>
                          </a:solidFill>
                          <a:latin typeface="Calibri"/>
                          <a:ea typeface="Times New Roman"/>
                          <a:cs typeface="Times New Roman"/>
                        </a:rPr>
                        <a:t>Tendons</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07793">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12" Slab depth</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7801">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42 #7 Reinforcement Bars @ Interior Span spaced ≤12" </a:t>
                      </a:r>
                      <a:r>
                        <a:rPr lang="en-US" sz="1100" b="1" dirty="0" smtClean="0">
                          <a:solidFill>
                            <a:srgbClr val="000000"/>
                          </a:solidFill>
                          <a:latin typeface="Calibri"/>
                          <a:ea typeface="Times New Roman"/>
                          <a:cs typeface="Times New Roman"/>
                        </a:rPr>
                        <a:t>OC</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197801">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42 #7 Reinforcement Bars @ Exterior Span spaced ≤12" </a:t>
                      </a:r>
                      <a:r>
                        <a:rPr lang="en-US" sz="1100" b="1" dirty="0" smtClean="0">
                          <a:solidFill>
                            <a:srgbClr val="000000"/>
                          </a:solidFill>
                          <a:latin typeface="Calibri"/>
                          <a:ea typeface="Times New Roman"/>
                          <a:cs typeface="Times New Roman"/>
                        </a:rPr>
                        <a:t>OC</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7801">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30 # 7 </a:t>
                      </a:r>
                      <a:r>
                        <a:rPr lang="en-US" sz="1100" b="1" dirty="0" smtClean="0">
                          <a:solidFill>
                            <a:srgbClr val="000000"/>
                          </a:solidFill>
                          <a:latin typeface="Calibri"/>
                          <a:ea typeface="Times New Roman"/>
                          <a:cs typeface="Times New Roman"/>
                        </a:rPr>
                        <a:t>Reinforcement </a:t>
                      </a:r>
                      <a:r>
                        <a:rPr lang="en-US" sz="1100" b="1" dirty="0">
                          <a:solidFill>
                            <a:srgbClr val="000000"/>
                          </a:solidFill>
                          <a:latin typeface="Calibri"/>
                          <a:ea typeface="Times New Roman"/>
                          <a:cs typeface="Times New Roman"/>
                        </a:rPr>
                        <a:t>Bars @ Interior Supports spaced ≤</a:t>
                      </a:r>
                      <a:r>
                        <a:rPr lang="en-US" sz="1100" b="1" dirty="0" smtClean="0">
                          <a:solidFill>
                            <a:srgbClr val="000000"/>
                          </a:solidFill>
                          <a:latin typeface="Calibri"/>
                          <a:ea typeface="Times New Roman"/>
                          <a:cs typeface="Times New Roman"/>
                        </a:rPr>
                        <a:t>18“ OC</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51002">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Times New Roman"/>
                        </a:rPr>
                        <a:t>30 # 7 </a:t>
                      </a:r>
                      <a:r>
                        <a:rPr lang="en-US" sz="1100" b="1" dirty="0" smtClean="0">
                          <a:solidFill>
                            <a:srgbClr val="000000"/>
                          </a:solidFill>
                          <a:latin typeface="Calibri"/>
                          <a:ea typeface="Times New Roman"/>
                          <a:cs typeface="Times New Roman"/>
                        </a:rPr>
                        <a:t>Reinforcement </a:t>
                      </a:r>
                      <a:r>
                        <a:rPr lang="en-US" sz="1100" b="1" dirty="0">
                          <a:solidFill>
                            <a:srgbClr val="000000"/>
                          </a:solidFill>
                          <a:latin typeface="Calibri"/>
                          <a:ea typeface="Times New Roman"/>
                          <a:cs typeface="Times New Roman"/>
                        </a:rPr>
                        <a:t>Bars @ Exterior Supports spaced ≤18" </a:t>
                      </a:r>
                      <a:r>
                        <a:rPr lang="en-US" sz="1100" b="1" dirty="0" smtClean="0">
                          <a:solidFill>
                            <a:srgbClr val="000000"/>
                          </a:solidFill>
                          <a:latin typeface="Calibri"/>
                          <a:ea typeface="Times New Roman"/>
                          <a:cs typeface="Times New Roman"/>
                        </a:rPr>
                        <a:t>OC</a:t>
                      </a:r>
                      <a:endParaRPr lang="en-US" sz="1100" dirty="0">
                        <a:solidFill>
                          <a:srgbClr val="2A4975"/>
                        </a:solidFill>
                        <a:latin typeface="Calibri"/>
                        <a:ea typeface="Times New Roman"/>
                        <a:cs typeface="Times New Roman"/>
                      </a:endParaRPr>
                    </a:p>
                  </a:txBody>
                  <a:tcPr marL="68580" marR="68580" marT="0" marB="0">
                    <a:lnL>
                      <a:noFill/>
                    </a:lnL>
                    <a:lnR>
                      <a:noFill/>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bl>
          </a:graphicData>
        </a:graphic>
      </p:graphicFrame>
      <p:sp>
        <p:nvSpPr>
          <p:cNvPr id="21" name="TextBox 20"/>
          <p:cNvSpPr txBox="1"/>
          <p:nvPr/>
        </p:nvSpPr>
        <p:spPr>
          <a:xfrm>
            <a:off x="18669000" y="0"/>
            <a:ext cx="5638800" cy="584775"/>
          </a:xfrm>
          <a:prstGeom prst="rect">
            <a:avLst/>
          </a:prstGeom>
          <a:noFill/>
        </p:spPr>
        <p:txBody>
          <a:bodyPr wrap="square" rtlCol="0">
            <a:spAutoFit/>
          </a:bodyPr>
          <a:lstStyle/>
          <a:p>
            <a:r>
              <a:rPr lang="en-US" sz="3200" dirty="0" smtClean="0"/>
              <a:t>Final Design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171194"/>
          </a:xfrm>
          <a:prstGeom prst="rect">
            <a:avLst/>
          </a:prstGeom>
          <a:noFill/>
        </p:spPr>
        <p:txBody>
          <a:bodyPr wrap="square" rtlCol="0">
            <a:spAutoFit/>
          </a:bodyPr>
          <a:lstStyle/>
          <a:p>
            <a:r>
              <a:rPr lang="en-US" sz="4000" dirty="0" smtClean="0"/>
              <a:t>Solar </a:t>
            </a:r>
            <a:r>
              <a:rPr lang="en-US" sz="4000" dirty="0" smtClean="0"/>
              <a:t>Implementation </a:t>
            </a:r>
          </a:p>
          <a:p>
            <a:r>
              <a:rPr lang="en-US" sz="2000" dirty="0" smtClean="0"/>
              <a:t>(Electrical Breadth / Critical Industry Issue)</a:t>
            </a:r>
            <a:endParaRPr lang="en-US" sz="2000" dirty="0" smtClean="0"/>
          </a:p>
          <a:p>
            <a:endParaRPr lang="en-US" sz="4000" dirty="0"/>
          </a:p>
          <a:p>
            <a:r>
              <a:rPr lang="en-US" sz="3600" dirty="0" smtClean="0"/>
              <a:t>Problem:</a:t>
            </a:r>
          </a:p>
          <a:p>
            <a:pPr lvl="1"/>
            <a:r>
              <a:rPr lang="en-US" sz="2800" dirty="0" smtClean="0"/>
              <a:t>With </a:t>
            </a:r>
            <a:r>
              <a:rPr lang="en-US" sz="2800" dirty="0" smtClean="0"/>
              <a:t>today’s economy in a recession and the growing global awareness of green technologies, saving money and the environment is on everyone’s mind. As a soon to be construction manager, both topics are of the utmost importance to me and lead me to the question: </a:t>
            </a:r>
            <a:r>
              <a:rPr lang="en-US" sz="2800" i="1" dirty="0" smtClean="0"/>
              <a:t>what can I do about it</a:t>
            </a:r>
            <a:r>
              <a:rPr lang="en-US" sz="2800" dirty="0" smtClean="0"/>
              <a:t>?</a:t>
            </a:r>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171194"/>
          </a:xfrm>
          <a:prstGeom prst="rect">
            <a:avLst/>
          </a:prstGeom>
          <a:noFill/>
        </p:spPr>
        <p:txBody>
          <a:bodyPr wrap="square" rtlCol="0">
            <a:spAutoFit/>
          </a:bodyPr>
          <a:lstStyle/>
          <a:p>
            <a:r>
              <a:rPr lang="en-US" sz="4000" dirty="0" smtClean="0"/>
              <a:t>Solar </a:t>
            </a:r>
            <a:r>
              <a:rPr lang="en-US" sz="4000" dirty="0" smtClean="0"/>
              <a:t>Implementation </a:t>
            </a:r>
          </a:p>
          <a:p>
            <a:r>
              <a:rPr lang="en-US" sz="2000" dirty="0" smtClean="0"/>
              <a:t>(Electrical Breadth / Critical Industry Issue)</a:t>
            </a:r>
            <a:endParaRPr lang="en-US" sz="2000" dirty="0" smtClean="0"/>
          </a:p>
          <a:p>
            <a:endParaRPr lang="en-US" sz="4000" dirty="0"/>
          </a:p>
          <a:p>
            <a:r>
              <a:rPr lang="en-US" sz="3600" dirty="0" smtClean="0"/>
              <a:t>Problem:</a:t>
            </a:r>
          </a:p>
          <a:p>
            <a:pPr lvl="1"/>
            <a:r>
              <a:rPr lang="en-US" sz="2800" dirty="0" smtClean="0"/>
              <a:t>With </a:t>
            </a:r>
            <a:r>
              <a:rPr lang="en-US" sz="2800" dirty="0" smtClean="0"/>
              <a:t>today’s economy in a recession and the growing global awareness of green technologies, saving money and the environment is on everyone’s mind. As a soon to be construction manager, both topics are of the utmost importance to me and lead me to the question: </a:t>
            </a:r>
            <a:r>
              <a:rPr lang="en-US" sz="2800" i="1" dirty="0" smtClean="0"/>
              <a:t>what can I do about it</a:t>
            </a:r>
            <a:r>
              <a:rPr lang="en-US" sz="2800" dirty="0" smtClean="0"/>
              <a:t>?</a:t>
            </a:r>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2" name="TextBox 11"/>
          <p:cNvSpPr txBox="1"/>
          <p:nvPr/>
        </p:nvSpPr>
        <p:spPr>
          <a:xfrm>
            <a:off x="18821400" y="0"/>
            <a:ext cx="8153400" cy="7725192"/>
          </a:xfrm>
          <a:prstGeom prst="rect">
            <a:avLst/>
          </a:prstGeom>
          <a:noFill/>
        </p:spPr>
        <p:txBody>
          <a:bodyPr wrap="square" rtlCol="0">
            <a:spAutoFit/>
          </a:bodyPr>
          <a:lstStyle/>
          <a:p>
            <a:endParaRPr lang="en-US" sz="4000" dirty="0" smtClean="0"/>
          </a:p>
          <a:p>
            <a:endParaRPr lang="en-US" sz="4000" dirty="0"/>
          </a:p>
          <a:p>
            <a:r>
              <a:rPr lang="en-US" sz="3600" dirty="0" smtClean="0"/>
              <a:t>Solution:</a:t>
            </a:r>
          </a:p>
          <a:p>
            <a:pPr lvl="1"/>
            <a:r>
              <a:rPr lang="en-US" sz="2800" dirty="0" smtClean="0"/>
              <a:t>One </a:t>
            </a:r>
            <a:r>
              <a:rPr lang="en-US" sz="2800" dirty="0" smtClean="0"/>
              <a:t>answer to this question is to do everything in my power to try to incorporate as much sustainable design into my projects as possible. A great way to add sustainable design into Lafayette Tower would be the introduction of photovoltaic panels into the current building systems in order to utilize one of nature’s greatest energy sources, the sun. </a:t>
            </a:r>
            <a:endParaRPr lang="en-US" sz="2800" dirty="0"/>
          </a:p>
          <a:p>
            <a:endParaRPr lang="en-US" sz="2800" dirty="0"/>
          </a:p>
          <a:p>
            <a:endParaRPr lang="en-US" sz="3600" dirty="0" smtClean="0"/>
          </a:p>
          <a:p>
            <a:endParaRPr lang="en-US" sz="3600" dirty="0" smtClean="0"/>
          </a:p>
          <a:p>
            <a:endParaRPr lang="en-US" sz="2800" dirty="0"/>
          </a:p>
        </p:txBody>
      </p:sp>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2246769"/>
          </a:xfrm>
          <a:prstGeom prst="rect">
            <a:avLst/>
          </a:prstGeom>
          <a:noFill/>
        </p:spPr>
        <p:txBody>
          <a:bodyPr wrap="square" rtlCol="0">
            <a:spAutoFit/>
          </a:bodyPr>
          <a:lstStyle/>
          <a:p>
            <a:r>
              <a:rPr lang="en-US" sz="3600" dirty="0" smtClean="0"/>
              <a:t>PV Panel Placement</a:t>
            </a:r>
            <a:endParaRPr lang="en-US" sz="3600" dirty="0" smtClean="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80898" name="Picture 2"/>
          <p:cNvPicPr>
            <a:picLocks noChangeAspect="1" noChangeArrowheads="1"/>
          </p:cNvPicPr>
          <p:nvPr/>
        </p:nvPicPr>
        <p:blipFill>
          <a:blip r:embed="rId5"/>
          <a:srcRect/>
          <a:stretch>
            <a:fillRect/>
          </a:stretch>
        </p:blipFill>
        <p:spPr bwMode="auto">
          <a:xfrm>
            <a:off x="10972800" y="1036053"/>
            <a:ext cx="5715000" cy="4678947"/>
          </a:xfrm>
          <a:prstGeom prst="rect">
            <a:avLst/>
          </a:prstGeom>
          <a:noFill/>
          <a:ln w="9525">
            <a:noFill/>
            <a:miter lim="800000"/>
            <a:headEnd/>
            <a:tailEnd/>
          </a:ln>
          <a:effectLst/>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07886"/>
          </a:xfrm>
          <a:prstGeom prst="rect">
            <a:avLst/>
          </a:prstGeom>
          <a:noFill/>
        </p:spPr>
        <p:txBody>
          <a:bodyPr wrap="square" rtlCol="0">
            <a:spAutoFit/>
          </a:bodyPr>
          <a:lstStyle/>
          <a:p>
            <a:r>
              <a:rPr lang="en-US" sz="4000" dirty="0" smtClean="0"/>
              <a:t>Project Delivery Method</a:t>
            </a:r>
          </a:p>
        </p:txBody>
      </p:sp>
      <p:sp>
        <p:nvSpPr>
          <p:cNvPr id="12" name="TextBox 11"/>
          <p:cNvSpPr txBox="1"/>
          <p:nvPr/>
        </p:nvSpPr>
        <p:spPr>
          <a:xfrm>
            <a:off x="18821400" y="0"/>
            <a:ext cx="8610600" cy="6217087"/>
          </a:xfrm>
          <a:prstGeom prst="rect">
            <a:avLst/>
          </a:prstGeom>
          <a:noFill/>
        </p:spPr>
        <p:txBody>
          <a:bodyPr wrap="square" rtlCol="0">
            <a:spAutoFit/>
          </a:bodyPr>
          <a:lstStyle/>
          <a:p>
            <a:r>
              <a:rPr lang="en-US" sz="4000" dirty="0" smtClean="0"/>
              <a:t>General Building Data</a:t>
            </a:r>
          </a:p>
          <a:p>
            <a:endParaRPr lang="en-US" sz="2000" b="1" dirty="0" smtClean="0"/>
          </a:p>
          <a:p>
            <a:r>
              <a:rPr lang="en-US" sz="2000" b="1" dirty="0" smtClean="0"/>
              <a:t>Building name:</a:t>
            </a:r>
            <a:r>
              <a:rPr lang="en-US" sz="2000" dirty="0" smtClean="0"/>
              <a:t> Lafayette Tower</a:t>
            </a:r>
            <a:br>
              <a:rPr lang="en-US" sz="2000" dirty="0" smtClean="0"/>
            </a:br>
            <a:r>
              <a:rPr lang="en-US" sz="2000" b="1" dirty="0" smtClean="0"/>
              <a:t>Location and Site:</a:t>
            </a:r>
            <a:r>
              <a:rPr lang="en-US" sz="2000" dirty="0" smtClean="0"/>
              <a:t> 801 17th St. NW, Washington D.C.</a:t>
            </a:r>
            <a:br>
              <a:rPr lang="en-US" sz="2000" dirty="0" smtClean="0"/>
            </a:br>
            <a:r>
              <a:rPr lang="en-US" sz="2000" b="1" dirty="0" smtClean="0"/>
              <a:t>Building Occupant Nam</a:t>
            </a:r>
            <a:r>
              <a:rPr lang="en-US" sz="2000" dirty="0" smtClean="0"/>
              <a:t>e: Louis Dreyfus Properties</a:t>
            </a:r>
            <a:br>
              <a:rPr lang="en-US" sz="2000" dirty="0" smtClean="0"/>
            </a:br>
            <a:r>
              <a:rPr lang="en-US" sz="2000" b="1" dirty="0" smtClean="0"/>
              <a:t>Occupancy or Function Types (type of building):</a:t>
            </a:r>
            <a:r>
              <a:rPr lang="en-US" sz="2000" dirty="0" smtClean="0"/>
              <a:t> Office / Corporate</a:t>
            </a:r>
            <a:br>
              <a:rPr lang="en-US" sz="2000" dirty="0" smtClean="0"/>
            </a:br>
            <a:r>
              <a:rPr lang="en-US" sz="2000" b="1" dirty="0" smtClean="0"/>
              <a:t>Size (total square feet): </a:t>
            </a:r>
            <a:r>
              <a:rPr lang="en-US" sz="2000" dirty="0" smtClean="0"/>
              <a:t>328,00 SF</a:t>
            </a:r>
            <a:br>
              <a:rPr lang="en-US" sz="2000" dirty="0" smtClean="0"/>
            </a:br>
            <a:r>
              <a:rPr lang="en-US" sz="2000" b="1" dirty="0" smtClean="0"/>
              <a:t>Number of stories above grade:</a:t>
            </a:r>
            <a:r>
              <a:rPr lang="en-US" sz="2000" dirty="0" smtClean="0"/>
              <a:t> 11</a:t>
            </a:r>
            <a:br>
              <a:rPr lang="en-US" sz="2000" dirty="0" smtClean="0"/>
            </a:br>
            <a:r>
              <a:rPr lang="en-US" sz="2000" b="1" dirty="0" smtClean="0"/>
              <a:t>Primary project team:</a:t>
            </a:r>
            <a:r>
              <a:rPr lang="en-US" sz="2000" dirty="0" smtClean="0"/>
              <a:t/>
            </a:r>
            <a:br>
              <a:rPr lang="en-US" sz="2000" dirty="0" smtClean="0"/>
            </a:br>
            <a:r>
              <a:rPr lang="en-US" sz="2000" dirty="0" smtClean="0"/>
              <a:t>	</a:t>
            </a:r>
            <a:r>
              <a:rPr lang="en-US" sz="2000" i="1" dirty="0" smtClean="0"/>
              <a:t>Construction </a:t>
            </a:r>
            <a:r>
              <a:rPr lang="en-US" sz="2000" i="1" dirty="0"/>
              <a:t>Manager: </a:t>
            </a:r>
            <a:r>
              <a:rPr lang="en-US" sz="2000" i="1" dirty="0">
                <a:hlinkClick r:id="rId2"/>
              </a:rPr>
              <a:t>Clark Construction Group, LLC</a:t>
            </a:r>
            <a:r>
              <a:rPr lang="en-US" sz="2000" i="1" dirty="0"/>
              <a:t> </a:t>
            </a:r>
            <a:br>
              <a:rPr lang="en-US" sz="2000" i="1" dirty="0"/>
            </a:br>
            <a:r>
              <a:rPr lang="en-US" sz="2000" i="1" dirty="0" smtClean="0"/>
              <a:t>	Owner</a:t>
            </a:r>
            <a:r>
              <a:rPr lang="en-US" sz="2000" i="1" dirty="0"/>
              <a:t>: </a:t>
            </a:r>
            <a:r>
              <a:rPr lang="en-US" sz="2000" i="1" dirty="0">
                <a:hlinkClick r:id="rId3"/>
              </a:rPr>
              <a:t>Louis Dreyfus Property Group</a:t>
            </a:r>
            <a:r>
              <a:rPr lang="en-US" sz="2000" i="1" dirty="0"/>
              <a:t/>
            </a:r>
            <a:br>
              <a:rPr lang="en-US" sz="2000" i="1" dirty="0"/>
            </a:br>
            <a:r>
              <a:rPr lang="en-US" sz="2000" i="1" dirty="0" smtClean="0"/>
              <a:t>	Architect</a:t>
            </a:r>
            <a:r>
              <a:rPr lang="en-US" sz="2000" i="1" dirty="0"/>
              <a:t>: </a:t>
            </a:r>
            <a:r>
              <a:rPr lang="en-US" sz="2000" i="1" dirty="0">
                <a:hlinkClick r:id="rId4"/>
              </a:rPr>
              <a:t>Kevin Roche John </a:t>
            </a:r>
            <a:r>
              <a:rPr lang="en-US" sz="2000" i="1" dirty="0" err="1">
                <a:hlinkClick r:id="rId4"/>
              </a:rPr>
              <a:t>Dinkeloo</a:t>
            </a:r>
            <a:r>
              <a:rPr lang="en-US" sz="2000" i="1" dirty="0">
                <a:hlinkClick r:id="rId4"/>
              </a:rPr>
              <a:t> &amp; Associates, LCC</a:t>
            </a:r>
            <a:r>
              <a:rPr lang="en-US" sz="2000" i="1" dirty="0"/>
              <a:t/>
            </a:r>
            <a:br>
              <a:rPr lang="en-US" sz="2000" i="1" dirty="0"/>
            </a:br>
            <a:r>
              <a:rPr lang="en-US" sz="2000" i="1" dirty="0" smtClean="0"/>
              <a:t>	Structural </a:t>
            </a:r>
            <a:r>
              <a:rPr lang="en-US" sz="2000" i="1" dirty="0"/>
              <a:t>Engineer: </a:t>
            </a:r>
            <a:r>
              <a:rPr lang="en-US" sz="2000" i="1" dirty="0" err="1">
                <a:hlinkClick r:id="rId5"/>
              </a:rPr>
              <a:t>Tadjer</a:t>
            </a:r>
            <a:r>
              <a:rPr lang="en-US" sz="2000" i="1" dirty="0">
                <a:hlinkClick r:id="rId5"/>
              </a:rPr>
              <a:t>-Cohen-</a:t>
            </a:r>
            <a:r>
              <a:rPr lang="en-US" sz="2000" i="1" dirty="0" err="1">
                <a:hlinkClick r:id="rId5"/>
              </a:rPr>
              <a:t>Edelson</a:t>
            </a:r>
            <a:r>
              <a:rPr lang="en-US" sz="2000" i="1" dirty="0">
                <a:hlinkClick r:id="rId5"/>
              </a:rPr>
              <a:t> &amp; Associates, Inc.</a:t>
            </a:r>
            <a:r>
              <a:rPr lang="en-US" sz="2000" i="1" dirty="0"/>
              <a:t/>
            </a:r>
            <a:br>
              <a:rPr lang="en-US" sz="2000" i="1" dirty="0"/>
            </a:br>
            <a:r>
              <a:rPr lang="en-US" sz="2000" i="1" dirty="0" smtClean="0"/>
              <a:t>	MEP </a:t>
            </a:r>
            <a:r>
              <a:rPr lang="en-US" sz="2000" i="1" dirty="0"/>
              <a:t>Engineer: </a:t>
            </a:r>
            <a:r>
              <a:rPr lang="en-US" sz="2000" i="1" dirty="0" err="1">
                <a:hlinkClick r:id="rId6"/>
              </a:rPr>
              <a:t>Tolk</a:t>
            </a:r>
            <a:r>
              <a:rPr lang="en-US" sz="2000" i="1" dirty="0">
                <a:hlinkClick r:id="rId6"/>
              </a:rPr>
              <a:t>, Inc.</a:t>
            </a:r>
            <a:r>
              <a:rPr lang="en-US" sz="2000" i="1" dirty="0"/>
              <a:t/>
            </a:r>
            <a:br>
              <a:rPr lang="en-US" sz="2000" i="1" dirty="0"/>
            </a:br>
            <a:r>
              <a:rPr lang="en-US" sz="2000" i="1" dirty="0" smtClean="0"/>
              <a:t>	Civil </a:t>
            </a:r>
            <a:r>
              <a:rPr lang="en-US" sz="2000" i="1" dirty="0"/>
              <a:t>Engineer: </a:t>
            </a:r>
            <a:r>
              <a:rPr lang="en-US" sz="2000" i="1" dirty="0">
                <a:hlinkClick r:id="rId7"/>
              </a:rPr>
              <a:t>Edwards &amp; </a:t>
            </a:r>
            <a:r>
              <a:rPr lang="en-US" sz="2000" i="1" dirty="0" err="1">
                <a:hlinkClick r:id="rId7"/>
              </a:rPr>
              <a:t>Kelcey</a:t>
            </a:r>
            <a:r>
              <a:rPr lang="en-US" sz="2000" dirty="0" smtClean="0"/>
              <a:t/>
            </a:r>
            <a:br>
              <a:rPr lang="en-US" sz="2000" dirty="0" smtClean="0"/>
            </a:br>
            <a:r>
              <a:rPr lang="en-US" sz="2000" b="1" dirty="0" smtClean="0"/>
              <a:t>Dates of construction:</a:t>
            </a:r>
            <a:r>
              <a:rPr lang="en-US" sz="2000" dirty="0" smtClean="0"/>
              <a:t> August 2006– December 2009 </a:t>
            </a:r>
            <a:br>
              <a:rPr lang="en-US" sz="2000" dirty="0" smtClean="0"/>
            </a:br>
            <a:r>
              <a:rPr lang="en-US" sz="2000" b="1" dirty="0" smtClean="0"/>
              <a:t>Building Cost:</a:t>
            </a:r>
            <a:r>
              <a:rPr lang="en-US" sz="2000" dirty="0" smtClean="0"/>
              <a:t> $47 million</a:t>
            </a:r>
            <a:br>
              <a:rPr lang="en-US" sz="2000" dirty="0" smtClean="0"/>
            </a:br>
            <a:r>
              <a:rPr lang="en-US" sz="2000" b="1" dirty="0" smtClean="0"/>
              <a:t>Project delivery method:</a:t>
            </a:r>
            <a:r>
              <a:rPr lang="en-US" sz="2000" dirty="0" smtClean="0"/>
              <a:t> GMP </a:t>
            </a:r>
          </a:p>
          <a:p>
            <a:endParaRPr lang="en-US" dirty="0"/>
          </a:p>
        </p:txBody>
      </p:sp>
      <p:pic>
        <p:nvPicPr>
          <p:cNvPr id="1028" name="Picture 4"/>
          <p:cNvPicPr>
            <a:picLocks noChangeAspect="1" noChangeArrowheads="1"/>
          </p:cNvPicPr>
          <p:nvPr/>
        </p:nvPicPr>
        <p:blipFill>
          <a:blip r:embed="rId8"/>
          <a:srcRect/>
          <a:stretch>
            <a:fillRect/>
          </a:stretch>
        </p:blipFill>
        <p:spPr bwMode="auto">
          <a:xfrm>
            <a:off x="9883614" y="739741"/>
            <a:ext cx="7718586" cy="5965859"/>
          </a:xfrm>
          <a:prstGeom prst="rect">
            <a:avLst/>
          </a:prstGeom>
          <a:noFill/>
          <a:ln w="9525">
            <a:noFill/>
            <a:miter lim="800000"/>
            <a:headEnd/>
            <a:tailEnd/>
          </a:ln>
          <a:effectLst/>
        </p:spPr>
      </p:pic>
      <p:pic>
        <p:nvPicPr>
          <p:cNvPr id="14" name="Picture 13" descr="31CornerView.jpg"/>
          <p:cNvPicPr>
            <a:picLocks noChangeAspect="1"/>
          </p:cNvPicPr>
          <p:nvPr/>
        </p:nvPicPr>
        <p:blipFill>
          <a:blip r:embed="rId9" cstate="print"/>
          <a:stretch>
            <a:fillRect/>
          </a:stretch>
        </p:blipFill>
        <p:spPr>
          <a:xfrm>
            <a:off x="1371600" y="5181600"/>
            <a:ext cx="2286000" cy="1524000"/>
          </a:xfrm>
          <a:prstGeom prst="rect">
            <a:avLst/>
          </a:prstGeom>
        </p:spPr>
      </p:pic>
      <p:pic>
        <p:nvPicPr>
          <p:cNvPr id="15" name="Picture 14" descr="31GroundView.jpg"/>
          <p:cNvPicPr>
            <a:picLocks noChangeAspect="1"/>
          </p:cNvPicPr>
          <p:nvPr/>
        </p:nvPicPr>
        <p:blipFill>
          <a:blip r:embed="rId10" cstate="print"/>
          <a:stretch>
            <a:fillRect/>
          </a:stretch>
        </p:blipFill>
        <p:spPr>
          <a:xfrm>
            <a:off x="5486400" y="5181600"/>
            <a:ext cx="2286000" cy="1524000"/>
          </a:xfrm>
          <a:prstGeom prst="rect">
            <a:avLst/>
          </a:prstGeom>
        </p:spPr>
      </p:pic>
      <p:pic>
        <p:nvPicPr>
          <p:cNvPr id="16" name="Picture 15" descr="Lafayette-Tower-2.jpg"/>
          <p:cNvPicPr>
            <a:picLocks noChangeAspect="1"/>
          </p:cNvPicPr>
          <p:nvPr/>
        </p:nvPicPr>
        <p:blipFill>
          <a:blip r:embed="rId11" cstate="print"/>
          <a:stretch>
            <a:fillRect/>
          </a:stretch>
        </p:blipFill>
        <p:spPr>
          <a:xfrm>
            <a:off x="3524793" y="5181600"/>
            <a:ext cx="2037807" cy="1524000"/>
          </a:xfrm>
          <a:prstGeom prst="rect">
            <a:avLst/>
          </a:prstGeom>
        </p:spPr>
      </p:pic>
      <p:sp>
        <p:nvSpPr>
          <p:cNvPr id="13" name="TextBox 12"/>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2246769"/>
          </a:xfrm>
          <a:prstGeom prst="rect">
            <a:avLst/>
          </a:prstGeom>
          <a:noFill/>
        </p:spPr>
        <p:txBody>
          <a:bodyPr wrap="square" rtlCol="0">
            <a:spAutoFit/>
          </a:bodyPr>
          <a:lstStyle/>
          <a:p>
            <a:r>
              <a:rPr lang="en-US" sz="3600" dirty="0" smtClean="0"/>
              <a:t>PV Panel Placement</a:t>
            </a:r>
            <a:endParaRPr lang="en-US" sz="3600" dirty="0" smtClean="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80898" name="Picture 2"/>
          <p:cNvPicPr>
            <a:picLocks noChangeAspect="1" noChangeArrowheads="1"/>
          </p:cNvPicPr>
          <p:nvPr/>
        </p:nvPicPr>
        <p:blipFill>
          <a:blip r:embed="rId5"/>
          <a:srcRect/>
          <a:stretch>
            <a:fillRect/>
          </a:stretch>
        </p:blipFill>
        <p:spPr bwMode="auto">
          <a:xfrm>
            <a:off x="10972800" y="1036053"/>
            <a:ext cx="5715000" cy="4678947"/>
          </a:xfrm>
          <a:prstGeom prst="rect">
            <a:avLst/>
          </a:prstGeom>
          <a:noFill/>
          <a:ln w="9525">
            <a:noFill/>
            <a:miter lim="800000"/>
            <a:headEnd/>
            <a:tailEnd/>
          </a:ln>
          <a:effectLst/>
        </p:spPr>
      </p:pic>
      <p:sp>
        <p:nvSpPr>
          <p:cNvPr id="12" name="TextBox 11"/>
          <p:cNvSpPr txBox="1"/>
          <p:nvPr/>
        </p:nvSpPr>
        <p:spPr>
          <a:xfrm>
            <a:off x="18821400" y="0"/>
            <a:ext cx="8153400" cy="2739211"/>
          </a:xfrm>
          <a:prstGeom prst="rect">
            <a:avLst/>
          </a:prstGeom>
          <a:noFill/>
        </p:spPr>
        <p:txBody>
          <a:bodyPr wrap="square" rtlCol="0">
            <a:spAutoFit/>
          </a:bodyPr>
          <a:lstStyle/>
          <a:p>
            <a:r>
              <a:rPr lang="en-US" sz="3600" dirty="0" smtClean="0"/>
              <a:t>Shadow Analysis </a:t>
            </a:r>
            <a:r>
              <a:rPr lang="en-US" sz="1600" dirty="0" smtClean="0"/>
              <a:t>(</a:t>
            </a:r>
            <a:r>
              <a:rPr lang="en-US" sz="1600" b="1" dirty="0" smtClean="0"/>
              <a:t>Winter Solstice - December 21, </a:t>
            </a:r>
            <a:r>
              <a:rPr lang="en-US" sz="1600" b="1" dirty="0" smtClean="0"/>
              <a:t>2009)</a:t>
            </a:r>
            <a:endParaRPr lang="en-US" sz="1600" dirty="0" smtClean="0"/>
          </a:p>
          <a:p>
            <a:endParaRPr lang="en-US" sz="3600" dirty="0" smtClean="0"/>
          </a:p>
          <a:p>
            <a:endParaRPr lang="en-US" sz="3600" dirty="0" smtClean="0"/>
          </a:p>
          <a:p>
            <a:endParaRPr lang="en-US" sz="3600" dirty="0" smtClean="0"/>
          </a:p>
          <a:p>
            <a:endParaRPr lang="en-US" sz="2800" dirty="0"/>
          </a:p>
        </p:txBody>
      </p:sp>
      <p:pic>
        <p:nvPicPr>
          <p:cNvPr id="17" name="Picture 16"/>
          <p:cNvPicPr/>
          <p:nvPr/>
        </p:nvPicPr>
        <p:blipFill>
          <a:blip r:embed="rId6"/>
          <a:srcRect l="6813" r="10129" b="10256"/>
          <a:stretch>
            <a:fillRect/>
          </a:stretch>
        </p:blipFill>
        <p:spPr bwMode="auto">
          <a:xfrm>
            <a:off x="18745200" y="685800"/>
            <a:ext cx="3124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p:nvPr/>
        </p:nvPicPr>
        <p:blipFill>
          <a:blip r:embed="rId7"/>
          <a:srcRect l="6123" r="10200" b="10213"/>
          <a:stretch>
            <a:fillRect/>
          </a:stretch>
        </p:blipFill>
        <p:spPr bwMode="auto">
          <a:xfrm>
            <a:off x="21183600" y="2044680"/>
            <a:ext cx="3124200" cy="267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p:nvPr/>
        </p:nvPicPr>
        <p:blipFill>
          <a:blip r:embed="rId8"/>
          <a:srcRect l="4124" r="9278" b="9212"/>
          <a:stretch>
            <a:fillRect/>
          </a:stretch>
        </p:blipFill>
        <p:spPr bwMode="auto">
          <a:xfrm>
            <a:off x="23774400" y="3657600"/>
            <a:ext cx="32004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19631973" y="3429000"/>
            <a:ext cx="1018227" cy="369332"/>
          </a:xfrm>
          <a:prstGeom prst="rect">
            <a:avLst/>
          </a:prstGeom>
        </p:spPr>
        <p:txBody>
          <a:bodyPr wrap="none">
            <a:spAutoFit/>
          </a:bodyPr>
          <a:lstStyle/>
          <a:p>
            <a:r>
              <a:rPr lang="en-US" b="1" dirty="0" smtClean="0"/>
              <a:t>9:00AM</a:t>
            </a:r>
            <a:endParaRPr lang="en-US" dirty="0"/>
          </a:p>
        </p:txBody>
      </p:sp>
      <p:sp>
        <p:nvSpPr>
          <p:cNvPr id="21" name="Rectangle 20"/>
          <p:cNvSpPr/>
          <p:nvPr/>
        </p:nvSpPr>
        <p:spPr>
          <a:xfrm>
            <a:off x="22402800" y="1600200"/>
            <a:ext cx="1106393" cy="369332"/>
          </a:xfrm>
          <a:prstGeom prst="rect">
            <a:avLst/>
          </a:prstGeom>
        </p:spPr>
        <p:txBody>
          <a:bodyPr wrap="none">
            <a:spAutoFit/>
          </a:bodyPr>
          <a:lstStyle/>
          <a:p>
            <a:r>
              <a:rPr lang="en-US" b="1" dirty="0" smtClean="0"/>
              <a:t>12:00PM</a:t>
            </a:r>
            <a:endParaRPr lang="en-US" dirty="0"/>
          </a:p>
        </p:txBody>
      </p:sp>
      <p:sp>
        <p:nvSpPr>
          <p:cNvPr id="22" name="Rectangle 21"/>
          <p:cNvSpPr/>
          <p:nvPr/>
        </p:nvSpPr>
        <p:spPr>
          <a:xfrm>
            <a:off x="25007651" y="3200400"/>
            <a:ext cx="976549" cy="369332"/>
          </a:xfrm>
          <a:prstGeom prst="rect">
            <a:avLst/>
          </a:prstGeom>
        </p:spPr>
        <p:txBody>
          <a:bodyPr wrap="none">
            <a:spAutoFit/>
          </a:bodyPr>
          <a:lstStyle/>
          <a:p>
            <a:r>
              <a:rPr lang="en-US" b="1" dirty="0" smtClean="0"/>
              <a:t>3:00PM</a:t>
            </a:r>
            <a:endParaRPr lang="en-US" dirty="0"/>
          </a:p>
        </p:txBody>
      </p:sp>
      <p:sp>
        <p:nvSpPr>
          <p:cNvPr id="23" name="TextBox 22"/>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6309420"/>
          </a:xfrm>
          <a:prstGeom prst="rect">
            <a:avLst/>
          </a:prstGeom>
          <a:noFill/>
        </p:spPr>
        <p:txBody>
          <a:bodyPr wrap="square" rtlCol="0">
            <a:spAutoFit/>
          </a:bodyPr>
          <a:lstStyle/>
          <a:p>
            <a:r>
              <a:rPr lang="en-US" sz="3600" dirty="0" smtClean="0"/>
              <a:t>PV Panel Selection</a:t>
            </a:r>
          </a:p>
          <a:p>
            <a:endParaRPr lang="en-US" sz="3600" dirty="0" smtClean="0"/>
          </a:p>
          <a:p>
            <a:r>
              <a:rPr lang="en-US" sz="2800" dirty="0" smtClean="0"/>
              <a:t>Selection Criteria:</a:t>
            </a:r>
          </a:p>
          <a:p>
            <a:endParaRPr lang="en-US" sz="3600" dirty="0" smtClean="0"/>
          </a:p>
          <a:p>
            <a:pPr lvl="0">
              <a:buFont typeface="Arial" pitchFamily="34" charset="0"/>
              <a:buChar char="•"/>
            </a:pPr>
            <a:r>
              <a:rPr lang="en-US" sz="2000" dirty="0" smtClean="0"/>
              <a:t>Is the company well-known and reputable? Are they on the forefront of technology</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Is the panel made for large commercial usage</a:t>
            </a:r>
            <a:r>
              <a:rPr lang="en-US" sz="2000" dirty="0" smtClean="0"/>
              <a:t>?</a:t>
            </a:r>
          </a:p>
          <a:p>
            <a:pPr lvl="0"/>
            <a:endParaRPr lang="en-US" sz="2000" dirty="0" smtClean="0"/>
          </a:p>
          <a:p>
            <a:pPr lvl="0">
              <a:buFont typeface="Arial" pitchFamily="34" charset="0"/>
              <a:buChar char="•"/>
            </a:pPr>
            <a:r>
              <a:rPr lang="en-US" sz="2000" dirty="0" smtClean="0"/>
              <a:t>Is the panel made for grid tied systems</a:t>
            </a:r>
            <a:r>
              <a:rPr lang="en-US" sz="2000" dirty="0" smtClean="0"/>
              <a:t>?</a:t>
            </a:r>
          </a:p>
          <a:p>
            <a:pPr lvl="0">
              <a:buFont typeface="Arial" pitchFamily="34" charset="0"/>
              <a:buChar char="•"/>
            </a:pPr>
            <a:endParaRPr lang="en-US" sz="2000" dirty="0" smtClean="0"/>
          </a:p>
          <a:p>
            <a:pPr>
              <a:buFont typeface="Arial" pitchFamily="34" charset="0"/>
              <a:buChar char="•"/>
            </a:pPr>
            <a:r>
              <a:rPr lang="en-US" sz="2000" dirty="0" smtClean="0"/>
              <a:t>Is there a vender </a:t>
            </a:r>
            <a:r>
              <a:rPr lang="en-US" sz="2000" dirty="0" smtClean="0"/>
              <a:t>nearby?</a:t>
            </a:r>
            <a:endParaRPr lang="en-US" sz="2000" dirty="0" smtClean="0"/>
          </a:p>
          <a:p>
            <a:endParaRPr lang="en-US" sz="3600" dirty="0" smtClean="0"/>
          </a:p>
          <a:p>
            <a:endParaRPr lang="en-US" sz="3600" dirty="0" smtClean="0"/>
          </a:p>
          <a:p>
            <a:endParaRPr lang="en-US" sz="2800" dirty="0"/>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 &amp; Lessons Learned</a:t>
            </a:r>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8669000" y="914400"/>
          <a:ext cx="5638800" cy="5210764"/>
        </p:xfrm>
        <a:graphic>
          <a:graphicData uri="http://schemas.openxmlformats.org/drawingml/2006/table">
            <a:tbl>
              <a:tblPr>
                <a:tableStyleId>{C4B1156A-380E-4F78-BDF5-A606A8083BF9}</a:tableStyleId>
              </a:tblPr>
              <a:tblGrid>
                <a:gridCol w="2819400"/>
                <a:gridCol w="2819400"/>
              </a:tblGrid>
              <a:tr h="224972">
                <a:tc gridSpan="2">
                  <a:txBody>
                    <a:bodyPr/>
                    <a:lstStyle/>
                    <a:p>
                      <a:pPr marL="0" marR="0" algn="ctr">
                        <a:lnSpc>
                          <a:spcPct val="115000"/>
                        </a:lnSpc>
                        <a:spcBef>
                          <a:spcPts val="0"/>
                        </a:spcBef>
                        <a:spcAft>
                          <a:spcPts val="0"/>
                        </a:spcAft>
                      </a:pPr>
                      <a:r>
                        <a:rPr lang="en-US" sz="1200" b="1" dirty="0">
                          <a:solidFill>
                            <a:schemeClr val="tx1"/>
                          </a:solidFill>
                        </a:rPr>
                        <a:t>Product Details</a:t>
                      </a:r>
                      <a:endParaRPr lang="en-US" sz="1200" b="1" dirty="0">
                        <a:solidFill>
                          <a:schemeClr val="tx1"/>
                        </a:solidFill>
                        <a:latin typeface="Calibri"/>
                        <a:ea typeface="Times New Roman"/>
                        <a:cs typeface="Times New Roman"/>
                      </a:endParaRPr>
                    </a:p>
                  </a:txBody>
                  <a:tcPr marL="51632" marR="51632" marT="0" marB="0">
                    <a:solidFill>
                      <a:schemeClr val="accent4">
                        <a:lumMod val="50000"/>
                      </a:schemeClr>
                    </a:solidFill>
                  </a:tcPr>
                </a:tc>
                <a:tc hMerge="1">
                  <a:txBody>
                    <a:bodyPr/>
                    <a:lstStyle/>
                    <a:p>
                      <a:endParaRPr lang="en-US"/>
                    </a:p>
                  </a:txBody>
                  <a:tcPr/>
                </a:tc>
              </a:tr>
              <a:tr h="224972">
                <a:tc>
                  <a:txBody>
                    <a:bodyPr/>
                    <a:lstStyle/>
                    <a:p>
                      <a:pPr marL="0" marR="0">
                        <a:lnSpc>
                          <a:spcPct val="115000"/>
                        </a:lnSpc>
                        <a:spcBef>
                          <a:spcPts val="0"/>
                        </a:spcBef>
                        <a:spcAft>
                          <a:spcPts val="0"/>
                        </a:spcAft>
                      </a:pPr>
                      <a:r>
                        <a:rPr lang="en-US" sz="1200" dirty="0"/>
                        <a:t>Weight</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40.8 lbs</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Type (thin-film, poly-crystal, CIGS, </a:t>
                      </a:r>
                      <a:r>
                        <a:rPr lang="en-US" sz="1200" dirty="0" err="1"/>
                        <a:t>CeTe</a:t>
                      </a:r>
                      <a:r>
                        <a:rPr lang="en-US" sz="1200" dirty="0"/>
                        <a:t>, etc.)</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dirty="0"/>
                        <a:t>Highly efficient multi-crystal </a:t>
                      </a:r>
                      <a:endParaRPr lang="en-US" sz="1200" dirty="0">
                        <a:latin typeface="Calibri"/>
                        <a:ea typeface="Times New Roman"/>
                        <a:cs typeface="Times New Roman"/>
                      </a:endParaRPr>
                    </a:p>
                  </a:txBody>
                  <a:tcPr marL="51632" marR="51632" marT="0" marB="0"/>
                </a:tc>
              </a:tr>
              <a:tr h="224972">
                <a:tc>
                  <a:txBody>
                    <a:bodyPr/>
                    <a:lstStyle/>
                    <a:p>
                      <a:pPr marL="0" marR="0">
                        <a:lnSpc>
                          <a:spcPct val="115000"/>
                        </a:lnSpc>
                        <a:spcBef>
                          <a:spcPts val="0"/>
                        </a:spcBef>
                        <a:spcAft>
                          <a:spcPts val="0"/>
                        </a:spcAft>
                      </a:pPr>
                      <a:r>
                        <a:rPr lang="en-US" sz="1200" dirty="0"/>
                        <a:t>Connectors</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Plug-in</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Operating temperature</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a:t>-40ºC to +90ºC</a:t>
                      </a:r>
                      <a:endParaRPr lang="en-US" sz="1200">
                        <a:latin typeface="Calibri"/>
                        <a:ea typeface="Times New Roman"/>
                        <a:cs typeface="Times New Roman"/>
                      </a:endParaRPr>
                    </a:p>
                  </a:txBody>
                  <a:tcPr marL="51632" marR="51632" marT="0" marB="0" anchor="ctr"/>
                </a:tc>
              </a:tr>
              <a:tr h="224972">
                <a:tc>
                  <a:txBody>
                    <a:bodyPr/>
                    <a:lstStyle/>
                    <a:p>
                      <a:pPr marL="0" marR="0">
                        <a:lnSpc>
                          <a:spcPct val="115000"/>
                        </a:lnSpc>
                        <a:spcBef>
                          <a:spcPts val="0"/>
                        </a:spcBef>
                        <a:spcAft>
                          <a:spcPts val="0"/>
                        </a:spcAft>
                      </a:pPr>
                      <a:r>
                        <a:rPr lang="en-US" sz="1200" dirty="0"/>
                        <a:t>Temperature Coefficient (</a:t>
                      </a:r>
                      <a:r>
                        <a:rPr lang="en-US" sz="1200" dirty="0" err="1"/>
                        <a:t>Pmp</a:t>
                      </a:r>
                      <a:r>
                        <a:rPr lang="en-US" sz="1200" dirty="0"/>
                        <a:t>)</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(-)0.40%/ºC</a:t>
                      </a:r>
                      <a:endParaRPr lang="en-US" sz="1200" dirty="0">
                        <a:latin typeface="Calibri"/>
                        <a:ea typeface="Times New Roman"/>
                        <a:cs typeface="Times New Roman"/>
                      </a:endParaRPr>
                    </a:p>
                  </a:txBody>
                  <a:tcPr marL="51632" marR="51632" marT="0" marB="0" anchor="ctr">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Temperature Coefficient (Voc)</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a:t>(-)0.12%/ºC</a:t>
                      </a:r>
                      <a:endParaRPr lang="en-US" sz="1200">
                        <a:latin typeface="Calibri"/>
                        <a:ea typeface="Times New Roman"/>
                        <a:cs typeface="Times New Roman"/>
                      </a:endParaRPr>
                    </a:p>
                  </a:txBody>
                  <a:tcPr marL="51632" marR="51632" marT="0" marB="0" anchor="ctr"/>
                </a:tc>
              </a:tr>
              <a:tr h="224972">
                <a:tc>
                  <a:txBody>
                    <a:bodyPr/>
                    <a:lstStyle/>
                    <a:p>
                      <a:pPr marL="0" marR="0">
                        <a:lnSpc>
                          <a:spcPct val="115000"/>
                        </a:lnSpc>
                        <a:spcBef>
                          <a:spcPts val="0"/>
                        </a:spcBef>
                        <a:spcAft>
                          <a:spcPts val="0"/>
                        </a:spcAft>
                      </a:pPr>
                      <a:r>
                        <a:rPr lang="en-US" sz="1200" dirty="0"/>
                        <a:t>Temperature Coefficient (</a:t>
                      </a:r>
                      <a:r>
                        <a:rPr lang="en-US" sz="1200" dirty="0" err="1"/>
                        <a:t>Vmp</a:t>
                      </a:r>
                      <a:r>
                        <a:rPr lang="en-US" sz="1200" dirty="0"/>
                        <a:t>) </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(-)0.34%/ºC</a:t>
                      </a:r>
                      <a:endParaRPr lang="en-US" sz="1200" dirty="0">
                        <a:latin typeface="Calibri"/>
                        <a:ea typeface="Times New Roman"/>
                        <a:cs typeface="Times New Roman"/>
                      </a:endParaRPr>
                    </a:p>
                  </a:txBody>
                  <a:tcPr marL="51632" marR="51632" marT="0" marB="0" anchor="ctr">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Temperature Coefficient (</a:t>
                      </a:r>
                      <a:r>
                        <a:rPr lang="en-US" sz="1200" dirty="0" err="1"/>
                        <a:t>Isc</a:t>
                      </a:r>
                      <a:r>
                        <a:rPr lang="en-US" sz="1200" dirty="0"/>
                        <a:t>)</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a:t>0.52%/ºC</a:t>
                      </a:r>
                      <a:endParaRPr lang="en-US" sz="1200">
                        <a:latin typeface="Calibri"/>
                        <a:ea typeface="Times New Roman"/>
                        <a:cs typeface="Times New Roman"/>
                      </a:endParaRPr>
                    </a:p>
                  </a:txBody>
                  <a:tcPr marL="51632" marR="51632" marT="0" marB="0" anchor="ctr"/>
                </a:tc>
              </a:tr>
              <a:tr h="224972">
                <a:tc>
                  <a:txBody>
                    <a:bodyPr/>
                    <a:lstStyle/>
                    <a:p>
                      <a:pPr marL="0" marR="0">
                        <a:lnSpc>
                          <a:spcPct val="115000"/>
                        </a:lnSpc>
                        <a:spcBef>
                          <a:spcPts val="0"/>
                        </a:spcBef>
                        <a:spcAft>
                          <a:spcPts val="0"/>
                        </a:spcAft>
                      </a:pPr>
                      <a:r>
                        <a:rPr lang="en-US" sz="1200" dirty="0"/>
                        <a:t>Temperature Coefficient (Imp)</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0.19%/ºC</a:t>
                      </a:r>
                      <a:endParaRPr lang="en-US" sz="1200" dirty="0">
                        <a:latin typeface="Calibri"/>
                        <a:ea typeface="Times New Roman"/>
                        <a:cs typeface="Times New Roman"/>
                      </a:endParaRPr>
                    </a:p>
                  </a:txBody>
                  <a:tcPr marL="51632" marR="51632" marT="0" marB="0" anchor="ctr">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Max power current (Imp)</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a:t>7.90 A</a:t>
                      </a:r>
                      <a:endParaRPr lang="en-US" sz="1200">
                        <a:latin typeface="Calibri"/>
                        <a:ea typeface="Times New Roman"/>
                        <a:cs typeface="Times New Roman"/>
                      </a:endParaRPr>
                    </a:p>
                  </a:txBody>
                  <a:tcPr marL="51632" marR="51632" marT="0" marB="0" anchor="ctr"/>
                </a:tc>
              </a:tr>
              <a:tr h="224972">
                <a:tc>
                  <a:txBody>
                    <a:bodyPr/>
                    <a:lstStyle/>
                    <a:p>
                      <a:pPr marL="0" marR="0">
                        <a:lnSpc>
                          <a:spcPct val="115000"/>
                        </a:lnSpc>
                        <a:spcBef>
                          <a:spcPts val="0"/>
                        </a:spcBef>
                        <a:spcAft>
                          <a:spcPts val="0"/>
                        </a:spcAft>
                      </a:pPr>
                      <a:r>
                        <a:rPr lang="en-US" sz="1200" dirty="0"/>
                        <a:t>Short-circuit current (</a:t>
                      </a:r>
                      <a:r>
                        <a:rPr lang="en-US" sz="1200" dirty="0" err="1"/>
                        <a:t>Isc</a:t>
                      </a:r>
                      <a:r>
                        <a:rPr lang="en-US" sz="1200" dirty="0"/>
                        <a:t>)</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8.58 A</a:t>
                      </a:r>
                      <a:endParaRPr lang="en-US" sz="1200" dirty="0">
                        <a:latin typeface="Calibri"/>
                        <a:ea typeface="Times New Roman"/>
                        <a:cs typeface="Times New Roman"/>
                      </a:endParaRPr>
                    </a:p>
                  </a:txBody>
                  <a:tcPr marL="51632" marR="51632" marT="0" marB="0" anchor="ctr">
                    <a:solidFill>
                      <a:schemeClr val="accent4">
                        <a:lumMod val="40000"/>
                        <a:lumOff val="60000"/>
                      </a:schemeClr>
                    </a:solidFill>
                  </a:tcPr>
                </a:tc>
              </a:tr>
              <a:tr h="224972">
                <a:tc>
                  <a:txBody>
                    <a:bodyPr/>
                    <a:lstStyle/>
                    <a:p>
                      <a:pPr marL="0" marR="0">
                        <a:lnSpc>
                          <a:spcPct val="115000"/>
                        </a:lnSpc>
                        <a:spcBef>
                          <a:spcPts val="0"/>
                        </a:spcBef>
                        <a:spcAft>
                          <a:spcPts val="0"/>
                        </a:spcAft>
                      </a:pPr>
                      <a:r>
                        <a:rPr lang="en-US" sz="1200" dirty="0"/>
                        <a:t>Rated power at PTC (</a:t>
                      </a:r>
                      <a:r>
                        <a:rPr lang="en-US" sz="1200" dirty="0" err="1"/>
                        <a:t>Pptc</a:t>
                      </a:r>
                      <a:r>
                        <a:rPr lang="en-US" sz="1200" dirty="0"/>
                        <a:t>)</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a:t>184.6 W</a:t>
                      </a:r>
                      <a:endParaRPr lang="en-US" sz="1200">
                        <a:latin typeface="Calibri"/>
                        <a:ea typeface="Times New Roman"/>
                        <a:cs typeface="Times New Roman"/>
                      </a:endParaRPr>
                    </a:p>
                  </a:txBody>
                  <a:tcPr marL="51632" marR="51632" marT="0" marB="0" anchor="ctr"/>
                </a:tc>
              </a:tr>
              <a:tr h="224972">
                <a:tc>
                  <a:txBody>
                    <a:bodyPr/>
                    <a:lstStyle/>
                    <a:p>
                      <a:pPr marL="0" marR="0">
                        <a:lnSpc>
                          <a:spcPct val="115000"/>
                        </a:lnSpc>
                        <a:spcBef>
                          <a:spcPts val="0"/>
                        </a:spcBef>
                        <a:spcAft>
                          <a:spcPts val="0"/>
                        </a:spcAft>
                      </a:pPr>
                      <a:r>
                        <a:rPr lang="en-US" sz="1200" dirty="0"/>
                        <a:t>Durability features</a:t>
                      </a:r>
                      <a:endParaRPr lang="en-US" sz="1200" dirty="0">
                        <a:latin typeface="Calibri"/>
                        <a:ea typeface="Times New Roman"/>
                        <a:cs typeface="Times New Roman"/>
                      </a:endParaRPr>
                    </a:p>
                  </a:txBody>
                  <a:tcPr marL="51632" marR="51632"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t>All weather construction</a:t>
                      </a:r>
                      <a:endParaRPr lang="en-US" sz="1200" dirty="0">
                        <a:latin typeface="Calibri"/>
                        <a:ea typeface="Times New Roman"/>
                        <a:cs typeface="Times New Roman"/>
                      </a:endParaRPr>
                    </a:p>
                  </a:txBody>
                  <a:tcPr marL="51632" marR="51632" marT="0" marB="0" anchor="ctr">
                    <a:solidFill>
                      <a:schemeClr val="accent4">
                        <a:lumMod val="40000"/>
                        <a:lumOff val="60000"/>
                      </a:schemeClr>
                    </a:solidFill>
                  </a:tcPr>
                </a:tc>
              </a:tr>
              <a:tr h="1574799">
                <a:tc>
                  <a:txBody>
                    <a:bodyPr/>
                    <a:lstStyle/>
                    <a:p>
                      <a:pPr marL="0" marR="0">
                        <a:lnSpc>
                          <a:spcPct val="115000"/>
                        </a:lnSpc>
                        <a:spcBef>
                          <a:spcPts val="0"/>
                        </a:spcBef>
                        <a:spcAft>
                          <a:spcPts val="0"/>
                        </a:spcAft>
                      </a:pPr>
                      <a:r>
                        <a:rPr lang="en-US" sz="1200" dirty="0"/>
                        <a:t>Module Construction/Materials</a:t>
                      </a:r>
                      <a:endParaRPr lang="en-US" sz="1200" dirty="0">
                        <a:latin typeface="Calibri"/>
                        <a:ea typeface="Times New Roman"/>
                        <a:cs typeface="Times New Roman"/>
                      </a:endParaRPr>
                    </a:p>
                  </a:txBody>
                  <a:tcPr marL="51632" marR="51632" marT="0" marB="0"/>
                </a:tc>
                <a:tc>
                  <a:txBody>
                    <a:bodyPr/>
                    <a:lstStyle/>
                    <a:p>
                      <a:pPr marL="0" marR="0">
                        <a:lnSpc>
                          <a:spcPct val="115000"/>
                        </a:lnSpc>
                        <a:spcBef>
                          <a:spcPts val="0"/>
                        </a:spcBef>
                        <a:spcAft>
                          <a:spcPts val="0"/>
                        </a:spcAft>
                      </a:pPr>
                      <a:r>
                        <a:rPr lang="en-US" sz="1200" dirty="0"/>
                        <a:t>These cells are encapsulated between a tempered glass cover and a </a:t>
                      </a:r>
                      <a:r>
                        <a:rPr lang="en-US" sz="1200" dirty="0" err="1"/>
                        <a:t>pottant</a:t>
                      </a:r>
                      <a:r>
                        <a:rPr lang="en-US" sz="1200" dirty="0"/>
                        <a:t> with back sheet to provide efficient protection from the severest environmental conditions.</a:t>
                      </a:r>
                    </a:p>
                    <a:p>
                      <a:pPr marL="0" marR="0">
                        <a:lnSpc>
                          <a:spcPct val="115000"/>
                        </a:lnSpc>
                        <a:spcBef>
                          <a:spcPts val="0"/>
                        </a:spcBef>
                        <a:spcAft>
                          <a:spcPts val="0"/>
                        </a:spcAft>
                      </a:pPr>
                      <a:r>
                        <a:rPr lang="en-US" sz="1200" dirty="0"/>
                        <a:t>The entire laminate is installed in an anodized aluminum frame to provide structural strength and ease of installation.</a:t>
                      </a:r>
                      <a:endParaRPr lang="en-US" sz="1200" dirty="0">
                        <a:latin typeface="Calibri"/>
                        <a:ea typeface="Times New Roman"/>
                        <a:cs typeface="Times New Roman"/>
                      </a:endParaRPr>
                    </a:p>
                  </a:txBody>
                  <a:tcPr marL="51632" marR="51632" marT="0" marB="0"/>
                </a:tc>
              </a:tr>
            </a:tbl>
          </a:graphicData>
        </a:graphic>
      </p:graphicFrame>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6309420"/>
          </a:xfrm>
          <a:prstGeom prst="rect">
            <a:avLst/>
          </a:prstGeom>
          <a:noFill/>
        </p:spPr>
        <p:txBody>
          <a:bodyPr wrap="square" rtlCol="0">
            <a:spAutoFit/>
          </a:bodyPr>
          <a:lstStyle/>
          <a:p>
            <a:r>
              <a:rPr lang="en-US" sz="3600" dirty="0" smtClean="0"/>
              <a:t>PV Panel Selection</a:t>
            </a:r>
          </a:p>
          <a:p>
            <a:endParaRPr lang="en-US" sz="3600" dirty="0" smtClean="0"/>
          </a:p>
          <a:p>
            <a:r>
              <a:rPr lang="en-US" sz="2800" dirty="0" smtClean="0"/>
              <a:t>Selection Criteria:</a:t>
            </a:r>
          </a:p>
          <a:p>
            <a:endParaRPr lang="en-US" sz="3600" dirty="0" smtClean="0"/>
          </a:p>
          <a:p>
            <a:pPr lvl="0">
              <a:buFont typeface="Arial" pitchFamily="34" charset="0"/>
              <a:buChar char="•"/>
            </a:pPr>
            <a:r>
              <a:rPr lang="en-US" sz="2000" dirty="0" smtClean="0"/>
              <a:t>Is the company well-known and reputable? Are they on the forefront of technology</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Is the panel made for large commercial usage</a:t>
            </a:r>
            <a:r>
              <a:rPr lang="en-US" sz="2000" dirty="0" smtClean="0"/>
              <a:t>?</a:t>
            </a:r>
          </a:p>
          <a:p>
            <a:pPr lvl="0"/>
            <a:endParaRPr lang="en-US" sz="2000" dirty="0" smtClean="0"/>
          </a:p>
          <a:p>
            <a:pPr lvl="0">
              <a:buFont typeface="Arial" pitchFamily="34" charset="0"/>
              <a:buChar char="•"/>
            </a:pPr>
            <a:r>
              <a:rPr lang="en-US" sz="2000" dirty="0" smtClean="0"/>
              <a:t>Is the panel made for grid tied systems</a:t>
            </a:r>
            <a:r>
              <a:rPr lang="en-US" sz="2000" dirty="0" smtClean="0"/>
              <a:t>?</a:t>
            </a:r>
          </a:p>
          <a:p>
            <a:pPr lvl="0">
              <a:buFont typeface="Arial" pitchFamily="34" charset="0"/>
              <a:buChar char="•"/>
            </a:pPr>
            <a:endParaRPr lang="en-US" sz="2000" dirty="0" smtClean="0"/>
          </a:p>
          <a:p>
            <a:pPr>
              <a:buFont typeface="Arial" pitchFamily="34" charset="0"/>
              <a:buChar char="•"/>
            </a:pPr>
            <a:r>
              <a:rPr lang="en-US" sz="2000" dirty="0" smtClean="0"/>
              <a:t>Is there a vender </a:t>
            </a:r>
            <a:r>
              <a:rPr lang="en-US" sz="2000" dirty="0" smtClean="0"/>
              <a:t>nearby?</a:t>
            </a:r>
            <a:endParaRPr lang="en-US" sz="2000" dirty="0" smtClean="0"/>
          </a:p>
          <a:p>
            <a:endParaRPr lang="en-US" sz="3600" dirty="0" smtClean="0"/>
          </a:p>
          <a:p>
            <a:endParaRPr lang="en-US" sz="3600" dirty="0" smtClean="0"/>
          </a:p>
          <a:p>
            <a:endParaRPr lang="en-US" sz="2800" dirty="0"/>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12" name="Picture 3"/>
          <p:cNvPicPr>
            <a:picLocks noChangeAspect="1" noChangeArrowheads="1"/>
          </p:cNvPicPr>
          <p:nvPr/>
        </p:nvPicPr>
        <p:blipFill>
          <a:blip r:embed="rId5"/>
          <a:srcRect/>
          <a:stretch>
            <a:fillRect/>
          </a:stretch>
        </p:blipFill>
        <p:spPr bwMode="auto">
          <a:xfrm>
            <a:off x="23631525" y="533400"/>
            <a:ext cx="3495675"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p:cNvPicPr>
            <a:picLocks noChangeAspect="1" noChangeArrowheads="1"/>
          </p:cNvPicPr>
          <p:nvPr/>
        </p:nvPicPr>
        <p:blipFill>
          <a:blip r:embed="rId6"/>
          <a:srcRect/>
          <a:stretch>
            <a:fillRect/>
          </a:stretch>
        </p:blipFill>
        <p:spPr bwMode="auto">
          <a:xfrm>
            <a:off x="24593550" y="1981200"/>
            <a:ext cx="2305050" cy="3457575"/>
          </a:xfrm>
          <a:prstGeom prst="rect">
            <a:avLst/>
          </a:prstGeom>
          <a:noFill/>
          <a:ln w="9525">
            <a:noFill/>
            <a:miter lim="800000"/>
            <a:headEnd/>
            <a:tailEnd/>
          </a:ln>
          <a:effectLst>
            <a:reflection blurRad="6350" stA="50000" endA="300" endPos="55000" dir="5400000" sy="-100000" algn="bl" rotWithShape="0"/>
          </a:effectLst>
        </p:spPr>
      </p:pic>
      <p:sp>
        <p:nvSpPr>
          <p:cNvPr id="16" name="Rectangle 15"/>
          <p:cNvSpPr/>
          <p:nvPr/>
        </p:nvSpPr>
        <p:spPr>
          <a:xfrm>
            <a:off x="18669000" y="152400"/>
            <a:ext cx="4724400" cy="584775"/>
          </a:xfrm>
          <a:prstGeom prst="rect">
            <a:avLst/>
          </a:prstGeom>
        </p:spPr>
        <p:txBody>
          <a:bodyPr wrap="square">
            <a:spAutoFit/>
          </a:bodyPr>
          <a:lstStyle/>
          <a:p>
            <a:r>
              <a:rPr lang="en-US" sz="3200" dirty="0" smtClean="0"/>
              <a:t>KD210GX-LP</a:t>
            </a:r>
            <a:endParaRPr lang="en-US" sz="3200" dirty="0"/>
          </a:p>
        </p:txBody>
      </p:sp>
      <p:sp>
        <p:nvSpPr>
          <p:cNvPr id="18" name="TextBox 17"/>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28" name="TextBox 27"/>
          <p:cNvSpPr txBox="1"/>
          <p:nvPr/>
        </p:nvSpPr>
        <p:spPr>
          <a:xfrm>
            <a:off x="9677400" y="0"/>
            <a:ext cx="8153400" cy="6801862"/>
          </a:xfrm>
          <a:prstGeom prst="rect">
            <a:avLst/>
          </a:prstGeom>
          <a:noFill/>
        </p:spPr>
        <p:txBody>
          <a:bodyPr wrap="square" rtlCol="0">
            <a:spAutoFit/>
          </a:bodyPr>
          <a:lstStyle/>
          <a:p>
            <a:r>
              <a:rPr lang="en-US" sz="3600" dirty="0" smtClean="0"/>
              <a:t>Inverter Selection</a:t>
            </a:r>
          </a:p>
          <a:p>
            <a:endParaRPr lang="en-US" sz="3600" dirty="0" smtClean="0"/>
          </a:p>
          <a:p>
            <a:r>
              <a:rPr lang="en-US" sz="2800" dirty="0" smtClean="0"/>
              <a:t>Selection Criteria:</a:t>
            </a:r>
          </a:p>
          <a:p>
            <a:endParaRPr lang="en-US" sz="3600" dirty="0" smtClean="0"/>
          </a:p>
          <a:p>
            <a:pPr lvl="0">
              <a:buFont typeface="Arial" pitchFamily="34" charset="0"/>
              <a:buChar char="•"/>
            </a:pPr>
            <a:r>
              <a:rPr lang="en-US" sz="2000" dirty="0" smtClean="0"/>
              <a:t>Is the company well-known and reputable? Are they on the forefront of technology</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Is the panel made for large commercial usage</a:t>
            </a:r>
            <a:r>
              <a:rPr lang="en-US" sz="2000" dirty="0" smtClean="0"/>
              <a:t>?</a:t>
            </a:r>
          </a:p>
          <a:p>
            <a:pPr lvl="0"/>
            <a:endParaRPr lang="en-US" sz="2000" dirty="0" smtClean="0"/>
          </a:p>
          <a:p>
            <a:pPr lvl="0">
              <a:buFont typeface="Arial" pitchFamily="34" charset="0"/>
              <a:buChar char="•"/>
            </a:pPr>
            <a:r>
              <a:rPr lang="en-US" sz="2000" dirty="0" smtClean="0"/>
              <a:t>Is the panel made for grid tied systems</a:t>
            </a:r>
            <a:r>
              <a:rPr lang="en-US" sz="2000" dirty="0" smtClean="0"/>
              <a:t>?</a:t>
            </a:r>
          </a:p>
          <a:p>
            <a:pPr lvl="0">
              <a:buFont typeface="Arial" pitchFamily="34" charset="0"/>
              <a:buChar char="•"/>
            </a:pPr>
            <a:endParaRPr lang="en-US" sz="2000" dirty="0" smtClean="0"/>
          </a:p>
          <a:p>
            <a:pPr>
              <a:buFont typeface="Arial" pitchFamily="34" charset="0"/>
              <a:buChar char="•"/>
            </a:pPr>
            <a:r>
              <a:rPr lang="en-US" sz="2000" dirty="0" smtClean="0"/>
              <a:t>Is there a vender </a:t>
            </a:r>
            <a:r>
              <a:rPr lang="en-US" sz="2000" dirty="0" smtClean="0"/>
              <a:t>nearby?</a:t>
            </a:r>
          </a:p>
          <a:p>
            <a:pPr>
              <a:buFont typeface="Arial" pitchFamily="34" charset="0"/>
              <a:buChar char="•"/>
            </a:pPr>
            <a:endParaRPr lang="en-US" sz="2000" dirty="0" smtClean="0"/>
          </a:p>
          <a:p>
            <a:pPr>
              <a:buFont typeface="Arial" pitchFamily="34" charset="0"/>
              <a:buChar char="•"/>
            </a:pPr>
            <a:r>
              <a:rPr lang="en-US" sz="2000" dirty="0" smtClean="0"/>
              <a:t>Is the inverter compatible with the chosen PV panel?</a:t>
            </a:r>
            <a:endParaRPr lang="en-US" sz="2000" dirty="0" smtClean="0"/>
          </a:p>
          <a:p>
            <a:endParaRPr lang="en-US" sz="3600" dirty="0" smtClean="0"/>
          </a:p>
          <a:p>
            <a:endParaRPr lang="en-US" sz="3600" dirty="0" smtClean="0"/>
          </a:p>
          <a:p>
            <a:endParaRPr lang="en-US" sz="2800" dirty="0"/>
          </a:p>
        </p:txBody>
      </p:sp>
      <p:sp>
        <p:nvSpPr>
          <p:cNvPr id="29" name="TextBox 28"/>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4" cstate="print"/>
          <a:stretch>
            <a:fillRect/>
          </a:stretch>
        </p:blipFill>
        <p:spPr>
          <a:xfrm>
            <a:off x="3524793" y="5181600"/>
            <a:ext cx="2037807" cy="1524000"/>
          </a:xfrm>
          <a:prstGeom prst="rect">
            <a:avLst/>
          </a:prstGeom>
        </p:spPr>
      </p:pic>
      <p:pic>
        <p:nvPicPr>
          <p:cNvPr id="23" name="Picture 16"/>
          <p:cNvPicPr>
            <a:picLocks noChangeAspect="1" noChangeArrowheads="1"/>
          </p:cNvPicPr>
          <p:nvPr/>
        </p:nvPicPr>
        <p:blipFill>
          <a:blip r:embed="rId5"/>
          <a:srcRect/>
          <a:stretch>
            <a:fillRect/>
          </a:stretch>
        </p:blipFill>
        <p:spPr bwMode="auto">
          <a:xfrm>
            <a:off x="18973800" y="1143000"/>
            <a:ext cx="3429000" cy="3733800"/>
          </a:xfrm>
          <a:prstGeom prst="rect">
            <a:avLst/>
          </a:prstGeom>
          <a:noFill/>
          <a:ln w="9525">
            <a:noFill/>
            <a:miter lim="800000"/>
            <a:headEnd/>
            <a:tailEnd/>
          </a:ln>
        </p:spPr>
      </p:pic>
      <p:sp>
        <p:nvSpPr>
          <p:cNvPr id="24" name="Rectangle 2"/>
          <p:cNvSpPr>
            <a:spLocks noChangeArrowheads="1"/>
          </p:cNvSpPr>
          <p:nvPr/>
        </p:nvSpPr>
        <p:spPr bwMode="auto">
          <a:xfrm>
            <a:off x="18745200" y="3886200"/>
            <a:ext cx="2962275" cy="1123950"/>
          </a:xfrm>
          <a:prstGeom prst="rect">
            <a:avLst/>
          </a:prstGeom>
          <a:noFill/>
          <a:ln w="38100">
            <a:solidFill>
              <a:schemeClr val="accent1"/>
            </a:solidFill>
            <a:miter lim="800000"/>
            <a:headEnd/>
            <a:tailEnd/>
          </a:ln>
        </p:spPr>
        <p:txBody>
          <a:bodyPr/>
          <a:lstStyle/>
          <a:p>
            <a:endParaRPr lang="en-US">
              <a:latin typeface="Calibri" pitchFamily="34" charset="0"/>
            </a:endParaRPr>
          </a:p>
        </p:txBody>
      </p:sp>
      <p:pic>
        <p:nvPicPr>
          <p:cNvPr id="25" name="Picture 15" descr="http://www.affordable-solar.com/admin/product_img/3034_3033_Prod_gt series LG_20070730123050.jpg"/>
          <p:cNvPicPr>
            <a:picLocks noChangeAspect="1" noChangeArrowheads="1"/>
          </p:cNvPicPr>
          <p:nvPr/>
        </p:nvPicPr>
        <p:blipFill>
          <a:blip r:embed="rId6" r:link="rId7"/>
          <a:srcRect l="2941" t="2654" r="11765" b="3300"/>
          <a:stretch>
            <a:fillRect/>
          </a:stretch>
        </p:blipFill>
        <p:spPr bwMode="auto">
          <a:xfrm>
            <a:off x="24536400" y="1524000"/>
            <a:ext cx="2209800" cy="4343400"/>
          </a:xfrm>
          <a:prstGeom prst="rect">
            <a:avLst/>
          </a:prstGeom>
          <a:noFill/>
          <a:ln w="9525">
            <a:noFill/>
            <a:miter lim="800000"/>
            <a:headEnd/>
            <a:tailEnd/>
          </a:ln>
          <a:effectLst>
            <a:reflection blurRad="6350" stA="50000" endA="300" endPos="55500" dist="50800" dir="5400000" sy="-100000" algn="bl" rotWithShape="0"/>
          </a:effectLst>
        </p:spPr>
      </p:pic>
      <p:sp>
        <p:nvSpPr>
          <p:cNvPr id="28" name="TextBox 27"/>
          <p:cNvSpPr txBox="1"/>
          <p:nvPr/>
        </p:nvSpPr>
        <p:spPr>
          <a:xfrm>
            <a:off x="9677400" y="0"/>
            <a:ext cx="8153400" cy="6801862"/>
          </a:xfrm>
          <a:prstGeom prst="rect">
            <a:avLst/>
          </a:prstGeom>
          <a:noFill/>
        </p:spPr>
        <p:txBody>
          <a:bodyPr wrap="square" rtlCol="0">
            <a:spAutoFit/>
          </a:bodyPr>
          <a:lstStyle/>
          <a:p>
            <a:r>
              <a:rPr lang="en-US" sz="3600" dirty="0" smtClean="0"/>
              <a:t>Inverter Selection</a:t>
            </a:r>
          </a:p>
          <a:p>
            <a:endParaRPr lang="en-US" sz="3600" dirty="0" smtClean="0"/>
          </a:p>
          <a:p>
            <a:r>
              <a:rPr lang="en-US" sz="2800" dirty="0" smtClean="0"/>
              <a:t>Selection Criteria:</a:t>
            </a:r>
          </a:p>
          <a:p>
            <a:endParaRPr lang="en-US" sz="3600" dirty="0" smtClean="0"/>
          </a:p>
          <a:p>
            <a:pPr lvl="0">
              <a:buFont typeface="Arial" pitchFamily="34" charset="0"/>
              <a:buChar char="•"/>
            </a:pPr>
            <a:r>
              <a:rPr lang="en-US" sz="2000" dirty="0" smtClean="0"/>
              <a:t>Is the company well-known and reputable? Are they on the forefront of technology</a:t>
            </a:r>
            <a:r>
              <a:rPr lang="en-US" sz="2000" dirty="0" smtClean="0"/>
              <a:t>?</a:t>
            </a:r>
          </a:p>
          <a:p>
            <a:pPr lvl="0">
              <a:buFont typeface="Arial" pitchFamily="34" charset="0"/>
              <a:buChar char="•"/>
            </a:pPr>
            <a:endParaRPr lang="en-US" sz="2000" dirty="0" smtClean="0"/>
          </a:p>
          <a:p>
            <a:pPr lvl="0">
              <a:buFont typeface="Arial" pitchFamily="34" charset="0"/>
              <a:buChar char="•"/>
            </a:pPr>
            <a:r>
              <a:rPr lang="en-US" sz="2000" dirty="0" smtClean="0"/>
              <a:t>Is the panel made for large commercial usage</a:t>
            </a:r>
            <a:r>
              <a:rPr lang="en-US" sz="2000" dirty="0" smtClean="0"/>
              <a:t>?</a:t>
            </a:r>
          </a:p>
          <a:p>
            <a:pPr lvl="0"/>
            <a:endParaRPr lang="en-US" sz="2000" dirty="0" smtClean="0"/>
          </a:p>
          <a:p>
            <a:pPr lvl="0">
              <a:buFont typeface="Arial" pitchFamily="34" charset="0"/>
              <a:buChar char="•"/>
            </a:pPr>
            <a:r>
              <a:rPr lang="en-US" sz="2000" dirty="0" smtClean="0"/>
              <a:t>Is the panel made for grid tied systems</a:t>
            </a:r>
            <a:r>
              <a:rPr lang="en-US" sz="2000" dirty="0" smtClean="0"/>
              <a:t>?</a:t>
            </a:r>
          </a:p>
          <a:p>
            <a:pPr lvl="0">
              <a:buFont typeface="Arial" pitchFamily="34" charset="0"/>
              <a:buChar char="•"/>
            </a:pPr>
            <a:endParaRPr lang="en-US" sz="2000" dirty="0" smtClean="0"/>
          </a:p>
          <a:p>
            <a:pPr>
              <a:buFont typeface="Arial" pitchFamily="34" charset="0"/>
              <a:buChar char="•"/>
            </a:pPr>
            <a:r>
              <a:rPr lang="en-US" sz="2000" dirty="0" smtClean="0"/>
              <a:t>Is there a vender </a:t>
            </a:r>
            <a:r>
              <a:rPr lang="en-US" sz="2000" dirty="0" smtClean="0"/>
              <a:t>nearby?</a:t>
            </a:r>
          </a:p>
          <a:p>
            <a:pPr>
              <a:buFont typeface="Arial" pitchFamily="34" charset="0"/>
              <a:buChar char="•"/>
            </a:pPr>
            <a:endParaRPr lang="en-US" sz="2000" dirty="0" smtClean="0"/>
          </a:p>
          <a:p>
            <a:pPr>
              <a:buFont typeface="Arial" pitchFamily="34" charset="0"/>
              <a:buChar char="•"/>
            </a:pPr>
            <a:r>
              <a:rPr lang="en-US" sz="2000" dirty="0" smtClean="0"/>
              <a:t>Is the inverter compatible with the chosen PV panel?</a:t>
            </a:r>
            <a:endParaRPr lang="en-US" sz="2000" dirty="0" smtClean="0"/>
          </a:p>
          <a:p>
            <a:endParaRPr lang="en-US" sz="3600" dirty="0" smtClean="0"/>
          </a:p>
          <a:p>
            <a:endParaRPr lang="en-US" sz="3600" dirty="0" smtClean="0"/>
          </a:p>
          <a:p>
            <a:endParaRPr lang="en-US" sz="2800" dirty="0"/>
          </a:p>
        </p:txBody>
      </p:sp>
      <p:sp>
        <p:nvSpPr>
          <p:cNvPr id="15" name="Rectangle 14"/>
          <p:cNvSpPr/>
          <p:nvPr/>
        </p:nvSpPr>
        <p:spPr>
          <a:xfrm>
            <a:off x="18669000" y="152400"/>
            <a:ext cx="4724400" cy="584775"/>
          </a:xfrm>
          <a:prstGeom prst="rect">
            <a:avLst/>
          </a:prstGeom>
        </p:spPr>
        <p:txBody>
          <a:bodyPr wrap="square">
            <a:spAutoFit/>
          </a:bodyPr>
          <a:lstStyle/>
          <a:p>
            <a:r>
              <a:rPr lang="en-US" sz="3200" dirty="0" err="1" smtClean="0"/>
              <a:t>Xantrex</a:t>
            </a:r>
            <a:r>
              <a:rPr lang="en-US" sz="3200" dirty="0" smtClean="0"/>
              <a:t> </a:t>
            </a:r>
            <a:r>
              <a:rPr lang="en-US" sz="3200" dirty="0" smtClean="0"/>
              <a:t>GT5.0 </a:t>
            </a:r>
            <a:r>
              <a:rPr lang="en-US" sz="3200" dirty="0" smtClean="0"/>
              <a:t>Inverter</a:t>
            </a:r>
          </a:p>
        </p:txBody>
      </p:sp>
      <p:pic>
        <p:nvPicPr>
          <p:cNvPr id="92162" name="Picture 2"/>
          <p:cNvPicPr>
            <a:picLocks noChangeAspect="1" noChangeArrowheads="1"/>
          </p:cNvPicPr>
          <p:nvPr/>
        </p:nvPicPr>
        <p:blipFill>
          <a:blip r:embed="rId8"/>
          <a:srcRect/>
          <a:stretch>
            <a:fillRect/>
          </a:stretch>
        </p:blipFill>
        <p:spPr bwMode="auto">
          <a:xfrm>
            <a:off x="24231600" y="228600"/>
            <a:ext cx="2895600" cy="114701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92163" name="Picture 3"/>
          <p:cNvPicPr>
            <a:picLocks noChangeAspect="1" noChangeArrowheads="1"/>
          </p:cNvPicPr>
          <p:nvPr/>
        </p:nvPicPr>
        <p:blipFill>
          <a:blip r:embed="rId9"/>
          <a:srcRect/>
          <a:stretch>
            <a:fillRect/>
          </a:stretch>
        </p:blipFill>
        <p:spPr bwMode="auto">
          <a:xfrm>
            <a:off x="18516600" y="5391245"/>
            <a:ext cx="3505200" cy="1238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2800767"/>
          </a:xfrm>
          <a:prstGeom prst="rect">
            <a:avLst/>
          </a:prstGeom>
          <a:noFill/>
        </p:spPr>
        <p:txBody>
          <a:bodyPr wrap="square" rtlCol="0">
            <a:spAutoFit/>
          </a:bodyPr>
          <a:lstStyle/>
          <a:p>
            <a:r>
              <a:rPr lang="en-US" sz="3600" dirty="0" smtClean="0"/>
              <a:t>Sizing an Array</a:t>
            </a:r>
          </a:p>
          <a:p>
            <a:r>
              <a:rPr lang="en-US" sz="2000" dirty="0" smtClean="0"/>
              <a:t>Determined from EDSGN 498A Exercise</a:t>
            </a:r>
          </a:p>
          <a:p>
            <a:r>
              <a:rPr lang="en-US" sz="2000" dirty="0" smtClean="0"/>
              <a:t>Charts located in Final Report</a:t>
            </a:r>
            <a:endParaRPr lang="en-US" sz="2000" dirty="0" smtClean="0"/>
          </a:p>
          <a:p>
            <a:endParaRPr lang="en-US" sz="3600" dirty="0" smtClean="0"/>
          </a:p>
          <a:p>
            <a:endParaRPr lang="en-US" sz="3600" dirty="0" smtClean="0"/>
          </a:p>
          <a:p>
            <a:endParaRPr lang="en-US" sz="2800" dirty="0"/>
          </a:p>
        </p:txBody>
      </p:sp>
      <p:graphicFrame>
        <p:nvGraphicFramePr>
          <p:cNvPr id="16" name="Table 15"/>
          <p:cNvGraphicFramePr>
            <a:graphicFrameLocks noGrp="1"/>
          </p:cNvGraphicFramePr>
          <p:nvPr/>
        </p:nvGraphicFramePr>
        <p:xfrm>
          <a:off x="11277600" y="1828800"/>
          <a:ext cx="4876800" cy="2743200"/>
        </p:xfrm>
        <a:graphic>
          <a:graphicData uri="http://schemas.openxmlformats.org/drawingml/2006/table">
            <a:tbl>
              <a:tblPr firstRow="1" bandRow="1">
                <a:tableStyleId>{17292A2E-F333-43FB-9621-5CBBE7FDCDCB}</a:tableStyleId>
              </a:tblPr>
              <a:tblGrid>
                <a:gridCol w="3667566"/>
                <a:gridCol w="1209234"/>
              </a:tblGrid>
              <a:tr h="457200">
                <a:tc>
                  <a:txBody>
                    <a:bodyPr/>
                    <a:lstStyle/>
                    <a:p>
                      <a:r>
                        <a:rPr lang="en-US" sz="2000" dirty="0" smtClean="0"/>
                        <a:t>Criteria</a:t>
                      </a:r>
                      <a:endParaRPr lang="en-US" sz="2000" dirty="0"/>
                    </a:p>
                  </a:txBody>
                  <a:tcPr/>
                </a:tc>
                <a:tc>
                  <a:txBody>
                    <a:bodyPr/>
                    <a:lstStyle/>
                    <a:p>
                      <a:r>
                        <a:rPr lang="en-US" sz="2000" dirty="0" smtClean="0"/>
                        <a:t>Value</a:t>
                      </a:r>
                      <a:endParaRPr lang="en-US" sz="2000" dirty="0"/>
                    </a:p>
                  </a:txBody>
                  <a:tcPr/>
                </a:tc>
              </a:tr>
              <a:tr h="457200">
                <a:tc>
                  <a:txBody>
                    <a:bodyPr/>
                    <a:lstStyle/>
                    <a:p>
                      <a:r>
                        <a:rPr lang="en-US" b="1" dirty="0" smtClean="0"/>
                        <a:t>Max. Modules in Series</a:t>
                      </a:r>
                      <a:endParaRPr lang="en-US" b="1" dirty="0">
                        <a:solidFill>
                          <a:schemeClr val="tx1"/>
                        </a:solidFill>
                      </a:endParaRPr>
                    </a:p>
                  </a:txBody>
                  <a:tcPr>
                    <a:lnR w="12700" cap="flat" cmpd="sng" algn="ctr">
                      <a:solidFill>
                        <a:schemeClr val="accent4">
                          <a:lumMod val="60000"/>
                          <a:lumOff val="40000"/>
                        </a:schemeClr>
                      </a:solidFill>
                      <a:prstDash val="solid"/>
                      <a:round/>
                      <a:headEnd type="none" w="med" len="med"/>
                      <a:tailEnd type="none" w="med" len="med"/>
                    </a:lnR>
                  </a:tcPr>
                </a:tc>
                <a:tc>
                  <a:txBody>
                    <a:bodyPr/>
                    <a:lstStyle/>
                    <a:p>
                      <a:r>
                        <a:rPr lang="en-US" b="1" dirty="0" smtClean="0"/>
                        <a:t>15</a:t>
                      </a:r>
                      <a:endParaRPr lang="en-US" b="1" dirty="0" smtClean="0">
                        <a:solidFill>
                          <a:schemeClr val="tx1"/>
                        </a:solidFill>
                      </a:endParaRPr>
                    </a:p>
                  </a:txBody>
                  <a:tcPr>
                    <a:lnL w="12700" cap="flat" cmpd="sng" algn="ctr">
                      <a:solidFill>
                        <a:schemeClr val="accent4">
                          <a:lumMod val="60000"/>
                          <a:lumOff val="40000"/>
                        </a:schemeClr>
                      </a:solidFill>
                      <a:prstDash val="solid"/>
                      <a:round/>
                      <a:headEnd type="none" w="med" len="med"/>
                      <a:tailEnd type="none" w="med" len="med"/>
                    </a:lnL>
                  </a:tcPr>
                </a:tc>
              </a:tr>
              <a:tr h="457200">
                <a:tc>
                  <a:txBody>
                    <a:bodyPr/>
                    <a:lstStyle/>
                    <a:p>
                      <a:r>
                        <a:rPr lang="en-US" b="1" dirty="0" smtClean="0"/>
                        <a:t>Min. Modules in Series</a:t>
                      </a:r>
                      <a:endParaRPr lang="en-US" b="1" dirty="0">
                        <a:solidFill>
                          <a:schemeClr val="tx1"/>
                        </a:solidFill>
                      </a:endParaRPr>
                    </a:p>
                  </a:txBody>
                  <a:tcPr>
                    <a:lnR w="12700" cap="flat" cmpd="sng" algn="ctr">
                      <a:solidFill>
                        <a:schemeClr val="accent4">
                          <a:lumMod val="60000"/>
                          <a:lumOff val="40000"/>
                        </a:schemeClr>
                      </a:solidFill>
                      <a:prstDash val="solid"/>
                      <a:round/>
                      <a:headEnd type="none" w="med" len="med"/>
                      <a:tailEnd type="none" w="med" len="med"/>
                    </a:lnR>
                  </a:tcPr>
                </a:tc>
                <a:tc>
                  <a:txBody>
                    <a:bodyPr/>
                    <a:lstStyle/>
                    <a:p>
                      <a:r>
                        <a:rPr lang="en-US" b="1" dirty="0" smtClean="0"/>
                        <a:t>10</a:t>
                      </a:r>
                      <a:endParaRPr lang="en-US" b="1" dirty="0">
                        <a:solidFill>
                          <a:schemeClr val="tx1"/>
                        </a:solidFill>
                      </a:endParaRPr>
                    </a:p>
                  </a:txBody>
                  <a:tcPr>
                    <a:lnL w="12700" cap="flat" cmpd="sng" algn="ctr">
                      <a:solidFill>
                        <a:schemeClr val="accent4">
                          <a:lumMod val="60000"/>
                          <a:lumOff val="40000"/>
                        </a:schemeClr>
                      </a:solidFill>
                      <a:prstDash val="solid"/>
                      <a:round/>
                      <a:headEnd type="none" w="med" len="med"/>
                      <a:tailEnd type="none" w="med" len="med"/>
                    </a:lnL>
                  </a:tcPr>
                </a:tc>
              </a:tr>
              <a:tr h="457200">
                <a:tc>
                  <a:txBody>
                    <a:bodyPr/>
                    <a:lstStyle/>
                    <a:p>
                      <a:r>
                        <a:rPr lang="en-US" b="1" dirty="0" smtClean="0"/>
                        <a:t>Max. Strings in Parallel</a:t>
                      </a:r>
                      <a:endParaRPr lang="en-US" b="1" dirty="0">
                        <a:solidFill>
                          <a:schemeClr val="tx1"/>
                        </a:solidFill>
                      </a:endParaRPr>
                    </a:p>
                  </a:txBody>
                  <a:tcPr>
                    <a:lnR w="12700" cap="flat" cmpd="sng" algn="ctr">
                      <a:solidFill>
                        <a:schemeClr val="accent4">
                          <a:lumMod val="60000"/>
                          <a:lumOff val="40000"/>
                        </a:schemeClr>
                      </a:solidFill>
                      <a:prstDash val="solid"/>
                      <a:round/>
                      <a:headEnd type="none" w="med" len="med"/>
                      <a:tailEnd type="none" w="med" len="med"/>
                    </a:lnR>
                  </a:tcPr>
                </a:tc>
                <a:tc>
                  <a:txBody>
                    <a:bodyPr/>
                    <a:lstStyle/>
                    <a:p>
                      <a:r>
                        <a:rPr lang="en-US" b="1" dirty="0" smtClean="0"/>
                        <a:t>2</a:t>
                      </a:r>
                      <a:endParaRPr lang="en-US" b="1" dirty="0">
                        <a:solidFill>
                          <a:schemeClr val="tx1"/>
                        </a:solidFill>
                      </a:endParaRPr>
                    </a:p>
                  </a:txBody>
                  <a:tcPr>
                    <a:lnL w="12700" cap="flat" cmpd="sng" algn="ctr">
                      <a:solidFill>
                        <a:schemeClr val="accent4">
                          <a:lumMod val="60000"/>
                          <a:lumOff val="40000"/>
                        </a:schemeClr>
                      </a:solidFill>
                      <a:prstDash val="solid"/>
                      <a:round/>
                      <a:headEnd type="none" w="med" len="med"/>
                      <a:tailEnd type="none" w="med" len="med"/>
                    </a:lnL>
                  </a:tcPr>
                </a:tc>
              </a:tr>
              <a:tr h="457200">
                <a:tc>
                  <a:txBody>
                    <a:bodyPr/>
                    <a:lstStyle/>
                    <a:p>
                      <a:r>
                        <a:rPr lang="en-US" b="1" dirty="0" smtClean="0"/>
                        <a:t>Max. Array Capacity</a:t>
                      </a:r>
                      <a:endParaRPr lang="en-US" b="1" dirty="0">
                        <a:solidFill>
                          <a:schemeClr val="tx1"/>
                        </a:solidFill>
                      </a:endParaRPr>
                    </a:p>
                  </a:txBody>
                  <a:tcPr>
                    <a:lnR w="12700" cap="flat" cmpd="sng" algn="ctr">
                      <a:solidFill>
                        <a:schemeClr val="accent4">
                          <a:lumMod val="60000"/>
                          <a:lumOff val="40000"/>
                        </a:schemeClr>
                      </a:solidFill>
                      <a:prstDash val="solid"/>
                      <a:round/>
                      <a:headEnd type="none" w="med" len="med"/>
                      <a:tailEnd type="none" w="med" len="med"/>
                    </a:lnR>
                  </a:tcPr>
                </a:tc>
                <a:tc>
                  <a:txBody>
                    <a:bodyPr/>
                    <a:lstStyle/>
                    <a:p>
                      <a:r>
                        <a:rPr lang="en-US" b="1" dirty="0" smtClean="0"/>
                        <a:t>28</a:t>
                      </a:r>
                      <a:endParaRPr lang="en-US" b="1" dirty="0">
                        <a:solidFill>
                          <a:schemeClr val="tx1"/>
                        </a:solidFill>
                      </a:endParaRPr>
                    </a:p>
                  </a:txBody>
                  <a:tcPr>
                    <a:lnL w="12700" cap="flat" cmpd="sng" algn="ctr">
                      <a:solidFill>
                        <a:schemeClr val="accent4">
                          <a:lumMod val="60000"/>
                          <a:lumOff val="40000"/>
                        </a:schemeClr>
                      </a:solidFill>
                      <a:prstDash val="solid"/>
                      <a:round/>
                      <a:headEnd type="none" w="med" len="med"/>
                      <a:tailEnd type="none" w="med" len="med"/>
                    </a:lnL>
                  </a:tcPr>
                </a:tc>
              </a:tr>
              <a:tr h="457200">
                <a:tc>
                  <a:txBody>
                    <a:bodyPr/>
                    <a:lstStyle/>
                    <a:p>
                      <a:r>
                        <a:rPr lang="en-US" b="1" dirty="0" smtClean="0"/>
                        <a:t>w/ </a:t>
                      </a:r>
                      <a:r>
                        <a:rPr lang="en-US" b="1" dirty="0" err="1" smtClean="0"/>
                        <a:t>Derate</a:t>
                      </a:r>
                      <a:r>
                        <a:rPr lang="en-US" b="1" dirty="0" smtClean="0"/>
                        <a:t> Factor</a:t>
                      </a:r>
                      <a:endParaRPr lang="en-US" b="1" i="1" dirty="0">
                        <a:solidFill>
                          <a:schemeClr val="tx1"/>
                        </a:solidFill>
                      </a:endParaRPr>
                    </a:p>
                  </a:txBody>
                  <a:tcPr>
                    <a:lnR w="12700" cap="flat" cmpd="sng" algn="ctr">
                      <a:solidFill>
                        <a:schemeClr val="accent4">
                          <a:lumMod val="60000"/>
                          <a:lumOff val="40000"/>
                        </a:schemeClr>
                      </a:solidFill>
                      <a:prstDash val="solid"/>
                      <a:round/>
                      <a:headEnd type="none" w="med" len="med"/>
                      <a:tailEnd type="none" w="med" len="med"/>
                    </a:lnR>
                  </a:tcPr>
                </a:tc>
                <a:tc>
                  <a:txBody>
                    <a:bodyPr/>
                    <a:lstStyle/>
                    <a:p>
                      <a:r>
                        <a:rPr lang="en-US" b="1" dirty="0" smtClean="0"/>
                        <a:t>29</a:t>
                      </a:r>
                      <a:endParaRPr lang="en-US" b="1" dirty="0">
                        <a:solidFill>
                          <a:schemeClr val="tx1"/>
                        </a:solidFill>
                      </a:endParaRPr>
                    </a:p>
                  </a:txBody>
                  <a:tcPr>
                    <a:lnL w="12700" cap="flat" cmpd="sng" algn="ctr">
                      <a:solidFill>
                        <a:schemeClr val="accent4">
                          <a:lumMod val="60000"/>
                          <a:lumOff val="40000"/>
                        </a:schemeClr>
                      </a:solidFill>
                      <a:prstDash val="solid"/>
                      <a:round/>
                      <a:headEnd type="none" w="med" len="med"/>
                      <a:tailEnd type="none" w="med" len="med"/>
                    </a:lnL>
                  </a:tcPr>
                </a:tc>
              </a:tr>
            </a:tbl>
          </a:graphicData>
        </a:graphic>
      </p:graphicFrame>
      <p:graphicFrame>
        <p:nvGraphicFramePr>
          <p:cNvPr id="17" name="Table 16"/>
          <p:cNvGraphicFramePr>
            <a:graphicFrameLocks noGrp="1"/>
          </p:cNvGraphicFramePr>
          <p:nvPr/>
        </p:nvGraphicFramePr>
        <p:xfrm>
          <a:off x="19659601" y="762003"/>
          <a:ext cx="6629399" cy="5029197"/>
        </p:xfrm>
        <a:graphic>
          <a:graphicData uri="http://schemas.openxmlformats.org/drawingml/2006/table">
            <a:tbl>
              <a:tblPr/>
              <a:tblGrid>
                <a:gridCol w="2114685"/>
                <a:gridCol w="349584"/>
                <a:gridCol w="1039789"/>
                <a:gridCol w="867984"/>
                <a:gridCol w="349584"/>
                <a:gridCol w="1039789"/>
                <a:gridCol w="867984"/>
              </a:tblGrid>
              <a:tr h="318010">
                <a:tc gridSpan="7">
                  <a:txBody>
                    <a:bodyPr/>
                    <a:lstStyle/>
                    <a:p>
                      <a:pPr marL="0" marR="0" algn="ctr">
                        <a:lnSpc>
                          <a:spcPct val="115000"/>
                        </a:lnSpc>
                        <a:spcBef>
                          <a:spcPts val="0"/>
                        </a:spcBef>
                        <a:spcAft>
                          <a:spcPts val="0"/>
                        </a:spcAft>
                      </a:pPr>
                      <a:r>
                        <a:rPr lang="en-US" sz="1800" b="1" dirty="0">
                          <a:latin typeface="Calibri" pitchFamily="34" charset="0"/>
                          <a:ea typeface="Times New Roman"/>
                          <a:cs typeface="Times New Roman"/>
                        </a:rPr>
                        <a:t>String Configurations for the Chosen Inverter</a:t>
                      </a:r>
                      <a:endParaRPr lang="en-US" sz="1800" dirty="0">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500">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 of Modules in Series</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gridSpan="3">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 String</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2 Strings</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 </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Pac out (W)</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 of max</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Pac out (W)</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 of max</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1</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168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336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2</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336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673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3</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505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1009</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4</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673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1345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27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5</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841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1682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6</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1009</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2018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7</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1177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2355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47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8</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1345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2691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9</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9</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1514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3027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61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10</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1682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34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3364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67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11</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1850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3700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74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12</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2018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4036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81</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79CBDF"/>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13</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2186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4373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87</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79CBDF"/>
                    </a:solidFill>
                  </a:tcPr>
                </a:tc>
              </a:tr>
              <a:tr h="233773">
                <a:tc>
                  <a:txBody>
                    <a:bodyPr/>
                    <a:lstStyle/>
                    <a:p>
                      <a:pPr marL="0" marR="0" algn="ctr">
                        <a:lnSpc>
                          <a:spcPct val="115000"/>
                        </a:lnSpc>
                        <a:spcBef>
                          <a:spcPts val="0"/>
                        </a:spcBef>
                        <a:spcAft>
                          <a:spcPts val="0"/>
                        </a:spcAft>
                      </a:pPr>
                      <a:r>
                        <a:rPr lang="en-US" sz="1200" b="1" dirty="0">
                          <a:solidFill>
                            <a:schemeClr val="bg1"/>
                          </a:solidFill>
                          <a:latin typeface="Calibri" pitchFamily="34" charset="0"/>
                          <a:ea typeface="Times New Roman"/>
                          <a:cs typeface="Times New Roman"/>
                        </a:rPr>
                        <a:t>14</a:t>
                      </a:r>
                      <a:endParaRPr lang="en-US" sz="1200" dirty="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2355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28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4709</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94</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21798E"/>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15</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2523</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30</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5045</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101</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79CBDF"/>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16</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2691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5382</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108</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79CBDF"/>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17</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2859</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34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5718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114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33773">
                <a:tc>
                  <a:txBody>
                    <a:bodyPr/>
                    <a:lstStyle/>
                    <a:p>
                      <a:pPr marL="0" marR="0" algn="ctr">
                        <a:lnSpc>
                          <a:spcPct val="115000"/>
                        </a:lnSpc>
                        <a:spcBef>
                          <a:spcPts val="0"/>
                        </a:spcBef>
                        <a:spcAft>
                          <a:spcPts val="0"/>
                        </a:spcAft>
                      </a:pPr>
                      <a:r>
                        <a:rPr lang="en-US" sz="1200" b="1">
                          <a:solidFill>
                            <a:schemeClr val="bg1"/>
                          </a:solidFill>
                          <a:latin typeface="Calibri" pitchFamily="34" charset="0"/>
                          <a:ea typeface="Times New Roman"/>
                          <a:cs typeface="Times New Roman"/>
                        </a:rPr>
                        <a:t>18</a:t>
                      </a:r>
                      <a:endParaRPr lang="en-US" sz="1200">
                        <a:solidFill>
                          <a:schemeClr val="bg1"/>
                        </a:solidFill>
                        <a:latin typeface="Calibri" pitchFamily="34" charset="0"/>
                        <a:ea typeface="Times New Roman"/>
                        <a:cs typeface="Times New Roman"/>
                      </a:endParaRP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18</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3027</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chemeClr val="bg1"/>
                          </a:solidFill>
                          <a:latin typeface="Calibri" pitchFamily="34" charset="0"/>
                          <a:ea typeface="Times New Roman"/>
                          <a:cs typeface="Times New Roman"/>
                        </a:rPr>
                        <a:t>61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36</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6054</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chemeClr val="bg1"/>
                          </a:solidFill>
                          <a:latin typeface="Calibri" pitchFamily="34" charset="0"/>
                          <a:ea typeface="Times New Roman"/>
                          <a:cs typeface="Times New Roman"/>
                        </a:rPr>
                        <a:t>121</a:t>
                      </a:r>
                    </a:p>
                  </a:txBody>
                  <a:tcPr marL="50400" marR="5040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bl>
          </a:graphicData>
        </a:graphic>
      </p:graphicFrame>
      <p:sp>
        <p:nvSpPr>
          <p:cNvPr id="18" name="TextBox 17"/>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2185214"/>
          </a:xfrm>
          <a:prstGeom prst="rect">
            <a:avLst/>
          </a:prstGeom>
          <a:noFill/>
        </p:spPr>
        <p:txBody>
          <a:bodyPr wrap="square" rtlCol="0">
            <a:spAutoFit/>
          </a:bodyPr>
          <a:lstStyle/>
          <a:p>
            <a:r>
              <a:rPr lang="en-US" sz="3600" dirty="0" smtClean="0"/>
              <a:t>PV Panel Layout </a:t>
            </a:r>
          </a:p>
          <a:p>
            <a:endParaRPr lang="en-US" sz="3600" dirty="0" smtClean="0"/>
          </a:p>
          <a:p>
            <a:endParaRPr lang="en-US" sz="3600" dirty="0" smtClean="0"/>
          </a:p>
          <a:p>
            <a:endParaRPr lang="en-US" sz="2800" dirty="0"/>
          </a:p>
        </p:txBody>
      </p:sp>
      <p:pic>
        <p:nvPicPr>
          <p:cNvPr id="12" name="Picture 11"/>
          <p:cNvPicPr/>
          <p:nvPr/>
        </p:nvPicPr>
        <p:blipFill>
          <a:blip r:embed="rId6"/>
          <a:srcRect r="3859" b="1568"/>
          <a:stretch>
            <a:fillRect/>
          </a:stretch>
        </p:blipFill>
        <p:spPr bwMode="auto">
          <a:xfrm>
            <a:off x="9677400" y="944850"/>
            <a:ext cx="6629400" cy="5269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5468600" y="381000"/>
            <a:ext cx="2590800" cy="1323439"/>
          </a:xfrm>
          <a:prstGeom prst="rect">
            <a:avLst/>
          </a:prstGeom>
          <a:noFill/>
        </p:spPr>
        <p:txBody>
          <a:bodyPr wrap="square" rtlCol="0">
            <a:spAutoFit/>
          </a:bodyPr>
          <a:lstStyle/>
          <a:p>
            <a:pPr algn="r"/>
            <a:r>
              <a:rPr lang="en-US" sz="2000" u="sng" dirty="0" smtClean="0"/>
              <a:t>Total Components</a:t>
            </a:r>
          </a:p>
          <a:p>
            <a:pPr algn="r"/>
            <a:r>
              <a:rPr lang="en-US" sz="2000" dirty="0" smtClean="0"/>
              <a:t>3 Inverters</a:t>
            </a:r>
          </a:p>
          <a:p>
            <a:pPr algn="r"/>
            <a:r>
              <a:rPr lang="en-US" sz="2000" dirty="0" smtClean="0"/>
              <a:t>82 Panels</a:t>
            </a:r>
          </a:p>
          <a:p>
            <a:endParaRPr lang="en-US" sz="2000" u="sng" dirty="0"/>
          </a:p>
        </p:txBody>
      </p:sp>
      <p:sp>
        <p:nvSpPr>
          <p:cNvPr id="19" name="TextBox 18"/>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050000" y="762000"/>
            <a:ext cx="6629400" cy="2209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2185214"/>
          </a:xfrm>
          <a:prstGeom prst="rect">
            <a:avLst/>
          </a:prstGeom>
          <a:noFill/>
        </p:spPr>
        <p:txBody>
          <a:bodyPr wrap="square" rtlCol="0">
            <a:spAutoFit/>
          </a:bodyPr>
          <a:lstStyle/>
          <a:p>
            <a:r>
              <a:rPr lang="en-US" sz="3600" dirty="0" smtClean="0"/>
              <a:t>PV Panel Layout </a:t>
            </a:r>
          </a:p>
          <a:p>
            <a:endParaRPr lang="en-US" sz="3600" dirty="0" smtClean="0"/>
          </a:p>
          <a:p>
            <a:endParaRPr lang="en-US" sz="3600" dirty="0" smtClean="0"/>
          </a:p>
          <a:p>
            <a:endParaRPr lang="en-US" sz="2800" dirty="0"/>
          </a:p>
        </p:txBody>
      </p:sp>
      <p:pic>
        <p:nvPicPr>
          <p:cNvPr id="12" name="Picture 11"/>
          <p:cNvPicPr/>
          <p:nvPr/>
        </p:nvPicPr>
        <p:blipFill>
          <a:blip r:embed="rId6"/>
          <a:srcRect r="3859" b="1568"/>
          <a:stretch>
            <a:fillRect/>
          </a:stretch>
        </p:blipFill>
        <p:spPr bwMode="auto">
          <a:xfrm>
            <a:off x="9677400" y="944850"/>
            <a:ext cx="6629400" cy="5269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15468600" y="381000"/>
            <a:ext cx="2590800" cy="1323439"/>
          </a:xfrm>
          <a:prstGeom prst="rect">
            <a:avLst/>
          </a:prstGeom>
          <a:noFill/>
        </p:spPr>
        <p:txBody>
          <a:bodyPr wrap="square" rtlCol="0">
            <a:spAutoFit/>
          </a:bodyPr>
          <a:lstStyle/>
          <a:p>
            <a:pPr algn="r"/>
            <a:r>
              <a:rPr lang="en-US" sz="2000" u="sng" dirty="0" smtClean="0"/>
              <a:t>Total Components</a:t>
            </a:r>
          </a:p>
          <a:p>
            <a:pPr algn="r"/>
            <a:r>
              <a:rPr lang="en-US" sz="2000" dirty="0" smtClean="0"/>
              <a:t>3 Inverters</a:t>
            </a:r>
          </a:p>
          <a:p>
            <a:pPr algn="r"/>
            <a:r>
              <a:rPr lang="en-US" sz="2000" dirty="0" smtClean="0"/>
              <a:t>82 Panels</a:t>
            </a:r>
          </a:p>
          <a:p>
            <a:endParaRPr lang="en-US" sz="2000" u="sng" dirty="0"/>
          </a:p>
        </p:txBody>
      </p:sp>
      <p:sp>
        <p:nvSpPr>
          <p:cNvPr id="16" name="TextBox 15"/>
          <p:cNvSpPr txBox="1"/>
          <p:nvPr/>
        </p:nvSpPr>
        <p:spPr>
          <a:xfrm>
            <a:off x="18821400" y="0"/>
            <a:ext cx="8610600" cy="646331"/>
          </a:xfrm>
          <a:prstGeom prst="rect">
            <a:avLst/>
          </a:prstGeom>
          <a:noFill/>
        </p:spPr>
        <p:txBody>
          <a:bodyPr wrap="square" rtlCol="0">
            <a:spAutoFit/>
          </a:bodyPr>
          <a:lstStyle/>
          <a:p>
            <a:r>
              <a:rPr lang="en-US" sz="3600" dirty="0" smtClean="0"/>
              <a:t>Cost Analysis</a:t>
            </a:r>
            <a:endParaRPr lang="en-US" sz="3600" dirty="0"/>
          </a:p>
        </p:txBody>
      </p:sp>
      <p:pic>
        <p:nvPicPr>
          <p:cNvPr id="17" name="Picture 16" descr="Kyocera KD205-GX-LP Module"/>
          <p:cNvPicPr/>
          <p:nvPr/>
        </p:nvPicPr>
        <p:blipFill>
          <a:blip r:embed="rId7"/>
          <a:srcRect t="22456" b="5965"/>
          <a:stretch>
            <a:fillRect/>
          </a:stretch>
        </p:blipFill>
        <p:spPr bwMode="auto">
          <a:xfrm>
            <a:off x="19888200" y="838200"/>
            <a:ext cx="1438275" cy="1762125"/>
          </a:xfrm>
          <a:prstGeom prst="rect">
            <a:avLst/>
          </a:prstGeom>
          <a:noFill/>
          <a:ln w="9525">
            <a:noFill/>
            <a:miter lim="800000"/>
            <a:headEnd/>
            <a:tailEnd/>
          </a:ln>
        </p:spPr>
      </p:pic>
      <p:pic>
        <p:nvPicPr>
          <p:cNvPr id="18" name="Picture 17"/>
          <p:cNvPicPr/>
          <p:nvPr/>
        </p:nvPicPr>
        <p:blipFill>
          <a:blip r:embed="rId8"/>
          <a:srcRect l="1920" t="817" r="1697" b="1307"/>
          <a:stretch>
            <a:fillRect/>
          </a:stretch>
        </p:blipFill>
        <p:spPr bwMode="auto">
          <a:xfrm>
            <a:off x="21945600" y="857250"/>
            <a:ext cx="1028700" cy="1809750"/>
          </a:xfrm>
          <a:prstGeom prst="rect">
            <a:avLst/>
          </a:prstGeom>
          <a:noFill/>
          <a:ln w="9525">
            <a:noFill/>
            <a:miter lim="800000"/>
            <a:headEnd/>
            <a:tailEnd/>
          </a:ln>
        </p:spPr>
      </p:pic>
      <p:pic>
        <p:nvPicPr>
          <p:cNvPr id="19" name="Picture 18"/>
          <p:cNvPicPr/>
          <p:nvPr/>
        </p:nvPicPr>
        <p:blipFill>
          <a:blip r:embed="rId9"/>
          <a:srcRect/>
          <a:stretch>
            <a:fillRect/>
          </a:stretch>
        </p:blipFill>
        <p:spPr bwMode="auto">
          <a:xfrm>
            <a:off x="23241000" y="962025"/>
            <a:ext cx="1981200" cy="1552575"/>
          </a:xfrm>
          <a:prstGeom prst="rect">
            <a:avLst/>
          </a:prstGeom>
          <a:noFill/>
          <a:ln w="9525">
            <a:noFill/>
            <a:miter lim="800000"/>
            <a:headEnd/>
            <a:tailEnd/>
          </a:ln>
        </p:spPr>
      </p:pic>
      <p:graphicFrame>
        <p:nvGraphicFramePr>
          <p:cNvPr id="21" name="Table 20"/>
          <p:cNvGraphicFramePr>
            <a:graphicFrameLocks noGrp="1"/>
          </p:cNvGraphicFramePr>
          <p:nvPr/>
        </p:nvGraphicFramePr>
        <p:xfrm>
          <a:off x="19335433" y="3832860"/>
          <a:ext cx="3295967" cy="1577340"/>
        </p:xfrm>
        <a:graphic>
          <a:graphicData uri="http://schemas.openxmlformats.org/drawingml/2006/table">
            <a:tbl>
              <a:tblPr/>
              <a:tblGrid>
                <a:gridCol w="1304925"/>
                <a:gridCol w="634047"/>
                <a:gridCol w="433070"/>
                <a:gridCol w="923925"/>
              </a:tblGrid>
              <a:tr h="247650">
                <a:tc gridSpan="4">
                  <a:txBody>
                    <a:bodyPr/>
                    <a:lstStyle/>
                    <a:p>
                      <a:pPr marL="0" marR="0" algn="ctr">
                        <a:lnSpc>
                          <a:spcPct val="115000"/>
                        </a:lnSpc>
                        <a:spcBef>
                          <a:spcPts val="0"/>
                        </a:spcBef>
                        <a:spcAft>
                          <a:spcPts val="0"/>
                        </a:spcAft>
                      </a:pPr>
                      <a:r>
                        <a:rPr lang="en-US" sz="1800" b="1" dirty="0">
                          <a:solidFill>
                            <a:schemeClr val="tx1"/>
                          </a:solidFill>
                          <a:latin typeface="Calibri"/>
                          <a:ea typeface="Times New Roman"/>
                          <a:cs typeface="Times New Roman"/>
                        </a:rPr>
                        <a:t>Solar Equipment Estimate</a:t>
                      </a:r>
                      <a:endParaRPr lang="en-US" sz="1800" dirty="0">
                        <a:solidFill>
                          <a:schemeClr val="tx1"/>
                        </a:solidFill>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Material</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Cost</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 of</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Total Cost</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Solar Panels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$874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82</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$71,668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00025">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Inverters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$3,004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3</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$9,012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Mounting Kits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$46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82</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$3,731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190500">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Labor</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$5,000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1</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$5,000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00025">
                <a:tc gridSpan="3">
                  <a:txBody>
                    <a:bodyPr/>
                    <a:lstStyle/>
                    <a:p>
                      <a:pPr marL="0" marR="0" algn="r">
                        <a:lnSpc>
                          <a:spcPct val="115000"/>
                        </a:lnSpc>
                        <a:spcBef>
                          <a:spcPts val="0"/>
                        </a:spcBef>
                        <a:spcAft>
                          <a:spcPts val="0"/>
                        </a:spcAft>
                      </a:pPr>
                      <a:r>
                        <a:rPr lang="en-US" sz="1200" b="1" dirty="0">
                          <a:solidFill>
                            <a:srgbClr val="000000"/>
                          </a:solidFill>
                          <a:latin typeface="Calibri"/>
                          <a:ea typeface="Times New Roman"/>
                          <a:cs typeface="Times New Roman"/>
                        </a:rPr>
                        <a:t>Total</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Times New Roman"/>
                        </a:rPr>
                        <a:t>$89,411 </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bl>
          </a:graphicData>
        </a:graphic>
      </p:graphicFrame>
      <p:sp>
        <p:nvSpPr>
          <p:cNvPr id="22" name="TextBox 21"/>
          <p:cNvSpPr txBox="1"/>
          <p:nvPr/>
        </p:nvSpPr>
        <p:spPr>
          <a:xfrm>
            <a:off x="20040600" y="2633246"/>
            <a:ext cx="1295400" cy="338554"/>
          </a:xfrm>
          <a:prstGeom prst="rect">
            <a:avLst/>
          </a:prstGeom>
          <a:noFill/>
        </p:spPr>
        <p:txBody>
          <a:bodyPr wrap="square" rtlCol="0">
            <a:spAutoFit/>
          </a:bodyPr>
          <a:lstStyle/>
          <a:p>
            <a:r>
              <a:rPr lang="en-US" sz="1600" dirty="0" smtClean="0">
                <a:solidFill>
                  <a:schemeClr val="bg1"/>
                </a:solidFill>
                <a:latin typeface="Calibri" pitchFamily="34" charset="0"/>
              </a:rPr>
              <a:t>PV Panel</a:t>
            </a:r>
            <a:endParaRPr lang="en-US" sz="1600" dirty="0">
              <a:solidFill>
                <a:schemeClr val="bg1"/>
              </a:solidFill>
              <a:latin typeface="Calibri" pitchFamily="34" charset="0"/>
            </a:endParaRPr>
          </a:p>
        </p:txBody>
      </p:sp>
      <p:sp>
        <p:nvSpPr>
          <p:cNvPr id="23" name="TextBox 22"/>
          <p:cNvSpPr txBox="1"/>
          <p:nvPr/>
        </p:nvSpPr>
        <p:spPr>
          <a:xfrm>
            <a:off x="22098000" y="2633246"/>
            <a:ext cx="1295400" cy="338554"/>
          </a:xfrm>
          <a:prstGeom prst="rect">
            <a:avLst/>
          </a:prstGeom>
          <a:noFill/>
        </p:spPr>
        <p:txBody>
          <a:bodyPr wrap="square" rtlCol="0">
            <a:spAutoFit/>
          </a:bodyPr>
          <a:lstStyle/>
          <a:p>
            <a:r>
              <a:rPr lang="en-US" sz="1600" dirty="0" smtClean="0">
                <a:solidFill>
                  <a:schemeClr val="bg1"/>
                </a:solidFill>
                <a:latin typeface="Calibri" pitchFamily="34" charset="0"/>
              </a:rPr>
              <a:t>Inverter</a:t>
            </a:r>
            <a:endParaRPr lang="en-US" sz="1600" dirty="0">
              <a:solidFill>
                <a:schemeClr val="bg1"/>
              </a:solidFill>
              <a:latin typeface="Calibri" pitchFamily="34" charset="0"/>
            </a:endParaRPr>
          </a:p>
        </p:txBody>
      </p:sp>
      <p:sp>
        <p:nvSpPr>
          <p:cNvPr id="24" name="TextBox 23"/>
          <p:cNvSpPr txBox="1"/>
          <p:nvPr/>
        </p:nvSpPr>
        <p:spPr>
          <a:xfrm>
            <a:off x="23698200" y="2633246"/>
            <a:ext cx="1600200" cy="338554"/>
          </a:xfrm>
          <a:prstGeom prst="rect">
            <a:avLst/>
          </a:prstGeom>
          <a:noFill/>
        </p:spPr>
        <p:txBody>
          <a:bodyPr wrap="square" rtlCol="0">
            <a:spAutoFit/>
          </a:bodyPr>
          <a:lstStyle/>
          <a:p>
            <a:r>
              <a:rPr lang="en-US" sz="1600" dirty="0" smtClean="0">
                <a:solidFill>
                  <a:schemeClr val="bg1"/>
                </a:solidFill>
                <a:latin typeface="Calibri" pitchFamily="34" charset="0"/>
              </a:rPr>
              <a:t>Mounting Rack</a:t>
            </a:r>
            <a:endParaRPr lang="en-US" sz="1600" dirty="0">
              <a:solidFill>
                <a:schemeClr val="bg1"/>
              </a:solidFill>
              <a:latin typeface="Calibri" pitchFamily="34" charset="0"/>
            </a:endParaRPr>
          </a:p>
        </p:txBody>
      </p:sp>
      <p:sp>
        <p:nvSpPr>
          <p:cNvPr id="25" name="TextBox 2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050000" y="762000"/>
            <a:ext cx="6629400" cy="2209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2492990"/>
          </a:xfrm>
          <a:prstGeom prst="rect">
            <a:avLst/>
          </a:prstGeom>
          <a:noFill/>
        </p:spPr>
        <p:txBody>
          <a:bodyPr wrap="square" rtlCol="0">
            <a:spAutoFit/>
          </a:bodyPr>
          <a:lstStyle/>
          <a:p>
            <a:r>
              <a:rPr lang="en-US" sz="3600" dirty="0" smtClean="0"/>
              <a:t>Electrical Gains</a:t>
            </a:r>
          </a:p>
          <a:p>
            <a:r>
              <a:rPr lang="en-US" sz="2000" dirty="0" smtClean="0"/>
              <a:t>Determined using PV Watts</a:t>
            </a:r>
          </a:p>
          <a:p>
            <a:endParaRPr lang="en-US" sz="3600" dirty="0" smtClean="0"/>
          </a:p>
          <a:p>
            <a:endParaRPr lang="en-US" sz="3600" dirty="0" smtClean="0"/>
          </a:p>
          <a:p>
            <a:endParaRPr lang="en-US" sz="2800" dirty="0"/>
          </a:p>
        </p:txBody>
      </p:sp>
      <p:sp>
        <p:nvSpPr>
          <p:cNvPr id="16" name="TextBox 15"/>
          <p:cNvSpPr txBox="1"/>
          <p:nvPr/>
        </p:nvSpPr>
        <p:spPr>
          <a:xfrm>
            <a:off x="18821400" y="0"/>
            <a:ext cx="8610600" cy="646331"/>
          </a:xfrm>
          <a:prstGeom prst="rect">
            <a:avLst/>
          </a:prstGeom>
          <a:noFill/>
        </p:spPr>
        <p:txBody>
          <a:bodyPr wrap="square" rtlCol="0">
            <a:spAutoFit/>
          </a:bodyPr>
          <a:lstStyle/>
          <a:p>
            <a:r>
              <a:rPr lang="en-US" sz="3600" dirty="0" smtClean="0"/>
              <a:t>Cost Analysis</a:t>
            </a:r>
            <a:endParaRPr lang="en-US" sz="3600" dirty="0"/>
          </a:p>
        </p:txBody>
      </p:sp>
      <p:pic>
        <p:nvPicPr>
          <p:cNvPr id="17" name="Picture 16" descr="Kyocera KD205-GX-LP Module"/>
          <p:cNvPicPr/>
          <p:nvPr/>
        </p:nvPicPr>
        <p:blipFill>
          <a:blip r:embed="rId6"/>
          <a:srcRect t="22456" b="5965"/>
          <a:stretch>
            <a:fillRect/>
          </a:stretch>
        </p:blipFill>
        <p:spPr bwMode="auto">
          <a:xfrm>
            <a:off x="19888200" y="838200"/>
            <a:ext cx="1438275" cy="1762125"/>
          </a:xfrm>
          <a:prstGeom prst="rect">
            <a:avLst/>
          </a:prstGeom>
          <a:noFill/>
          <a:ln w="9525">
            <a:noFill/>
            <a:miter lim="800000"/>
            <a:headEnd/>
            <a:tailEnd/>
          </a:ln>
        </p:spPr>
      </p:pic>
      <p:pic>
        <p:nvPicPr>
          <p:cNvPr id="18" name="Picture 17"/>
          <p:cNvPicPr/>
          <p:nvPr/>
        </p:nvPicPr>
        <p:blipFill>
          <a:blip r:embed="rId7"/>
          <a:srcRect l="1920" t="817" r="1697" b="1307"/>
          <a:stretch>
            <a:fillRect/>
          </a:stretch>
        </p:blipFill>
        <p:spPr bwMode="auto">
          <a:xfrm>
            <a:off x="21945600" y="857250"/>
            <a:ext cx="1028700" cy="1809750"/>
          </a:xfrm>
          <a:prstGeom prst="rect">
            <a:avLst/>
          </a:prstGeom>
          <a:noFill/>
          <a:ln w="9525">
            <a:noFill/>
            <a:miter lim="800000"/>
            <a:headEnd/>
            <a:tailEnd/>
          </a:ln>
        </p:spPr>
      </p:pic>
      <p:pic>
        <p:nvPicPr>
          <p:cNvPr id="19" name="Picture 18"/>
          <p:cNvPicPr/>
          <p:nvPr/>
        </p:nvPicPr>
        <p:blipFill>
          <a:blip r:embed="rId8"/>
          <a:srcRect/>
          <a:stretch>
            <a:fillRect/>
          </a:stretch>
        </p:blipFill>
        <p:spPr bwMode="auto">
          <a:xfrm>
            <a:off x="23241000" y="962025"/>
            <a:ext cx="1981200" cy="1552575"/>
          </a:xfrm>
          <a:prstGeom prst="rect">
            <a:avLst/>
          </a:prstGeom>
          <a:noFill/>
          <a:ln w="9525">
            <a:noFill/>
            <a:miter lim="800000"/>
            <a:headEnd/>
            <a:tailEnd/>
          </a:ln>
        </p:spPr>
      </p:pic>
      <p:graphicFrame>
        <p:nvGraphicFramePr>
          <p:cNvPr id="21" name="Table 20"/>
          <p:cNvGraphicFramePr>
            <a:graphicFrameLocks noGrp="1"/>
          </p:cNvGraphicFramePr>
          <p:nvPr/>
        </p:nvGraphicFramePr>
        <p:xfrm>
          <a:off x="19335433" y="3832860"/>
          <a:ext cx="3295967" cy="1577340"/>
        </p:xfrm>
        <a:graphic>
          <a:graphicData uri="http://schemas.openxmlformats.org/drawingml/2006/table">
            <a:tbl>
              <a:tblPr/>
              <a:tblGrid>
                <a:gridCol w="1304925"/>
                <a:gridCol w="634047"/>
                <a:gridCol w="433070"/>
                <a:gridCol w="923925"/>
              </a:tblGrid>
              <a:tr h="247650">
                <a:tc gridSpan="4">
                  <a:txBody>
                    <a:bodyPr/>
                    <a:lstStyle/>
                    <a:p>
                      <a:pPr marL="0" marR="0" algn="ctr">
                        <a:lnSpc>
                          <a:spcPct val="115000"/>
                        </a:lnSpc>
                        <a:spcBef>
                          <a:spcPts val="0"/>
                        </a:spcBef>
                        <a:spcAft>
                          <a:spcPts val="0"/>
                        </a:spcAft>
                      </a:pPr>
                      <a:r>
                        <a:rPr lang="en-US" sz="1800" b="1" dirty="0">
                          <a:solidFill>
                            <a:schemeClr val="tx1"/>
                          </a:solidFill>
                          <a:latin typeface="Calibri"/>
                          <a:ea typeface="Times New Roman"/>
                          <a:cs typeface="Times New Roman"/>
                        </a:rPr>
                        <a:t>Solar Equipment Estimate</a:t>
                      </a:r>
                      <a:endParaRPr lang="en-US" sz="1800" dirty="0">
                        <a:solidFill>
                          <a:schemeClr val="tx1"/>
                        </a:solidFill>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Material</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Cost</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 of</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Total Cost</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Solar Panels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$874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82</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$71,668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00025">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Inverters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$3,004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3</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a:solidFill>
                            <a:schemeClr val="bg1"/>
                          </a:solidFill>
                          <a:latin typeface="Calibri"/>
                          <a:ea typeface="Times New Roman"/>
                          <a:cs typeface="Times New Roman"/>
                        </a:rPr>
                        <a:t>$9,012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19050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Mounting Kits</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$46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82</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$3,731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190500">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Labor</a:t>
                      </a:r>
                      <a:endParaRPr lang="en-US" sz="120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$5,000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1</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r">
                        <a:lnSpc>
                          <a:spcPct val="115000"/>
                        </a:lnSpc>
                        <a:spcBef>
                          <a:spcPts val="0"/>
                        </a:spcBef>
                        <a:spcAft>
                          <a:spcPts val="0"/>
                        </a:spcAft>
                      </a:pPr>
                      <a:r>
                        <a:rPr lang="en-US" sz="1200" dirty="0">
                          <a:solidFill>
                            <a:schemeClr val="bg1"/>
                          </a:solidFill>
                          <a:latin typeface="Calibri"/>
                          <a:ea typeface="Times New Roman"/>
                          <a:cs typeface="Times New Roman"/>
                        </a:rPr>
                        <a:t>$5,000 </a:t>
                      </a: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00025">
                <a:tc gridSpan="3">
                  <a:txBody>
                    <a:bodyPr/>
                    <a:lstStyle/>
                    <a:p>
                      <a:pPr marL="0" marR="0" algn="r">
                        <a:lnSpc>
                          <a:spcPct val="115000"/>
                        </a:lnSpc>
                        <a:spcBef>
                          <a:spcPts val="0"/>
                        </a:spcBef>
                        <a:spcAft>
                          <a:spcPts val="0"/>
                        </a:spcAft>
                      </a:pPr>
                      <a:r>
                        <a:rPr lang="en-US" sz="1200" b="1" dirty="0">
                          <a:solidFill>
                            <a:srgbClr val="000000"/>
                          </a:solidFill>
                          <a:latin typeface="Calibri"/>
                          <a:ea typeface="Times New Roman"/>
                          <a:cs typeface="Times New Roman"/>
                        </a:rPr>
                        <a:t>Total</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1200" dirty="0">
                          <a:solidFill>
                            <a:srgbClr val="000000"/>
                          </a:solidFill>
                          <a:latin typeface="Calibri"/>
                          <a:ea typeface="Times New Roman"/>
                          <a:cs typeface="Times New Roman"/>
                        </a:rPr>
                        <a:t>$89,411 </a:t>
                      </a:r>
                      <a:endParaRPr lang="en-US" sz="1200" dirty="0">
                        <a:latin typeface="Calibri"/>
                        <a:ea typeface="Times New Roman"/>
                        <a:cs typeface="Times New Roman"/>
                      </a:endParaRPr>
                    </a:p>
                  </a:txBody>
                  <a:tcPr marL="68580" marR="68580"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bl>
          </a:graphicData>
        </a:graphic>
      </p:graphicFrame>
      <p:sp>
        <p:nvSpPr>
          <p:cNvPr id="22" name="TextBox 21"/>
          <p:cNvSpPr txBox="1"/>
          <p:nvPr/>
        </p:nvSpPr>
        <p:spPr>
          <a:xfrm>
            <a:off x="20040600" y="2633246"/>
            <a:ext cx="1295400" cy="338554"/>
          </a:xfrm>
          <a:prstGeom prst="rect">
            <a:avLst/>
          </a:prstGeom>
          <a:noFill/>
        </p:spPr>
        <p:txBody>
          <a:bodyPr wrap="square" rtlCol="0">
            <a:spAutoFit/>
          </a:bodyPr>
          <a:lstStyle/>
          <a:p>
            <a:r>
              <a:rPr lang="en-US" sz="1600" dirty="0" smtClean="0">
                <a:solidFill>
                  <a:schemeClr val="bg1"/>
                </a:solidFill>
                <a:latin typeface="Calibri" pitchFamily="34" charset="0"/>
              </a:rPr>
              <a:t>PV Panel</a:t>
            </a:r>
            <a:endParaRPr lang="en-US" sz="1600" dirty="0">
              <a:solidFill>
                <a:schemeClr val="bg1"/>
              </a:solidFill>
              <a:latin typeface="Calibri" pitchFamily="34" charset="0"/>
            </a:endParaRPr>
          </a:p>
        </p:txBody>
      </p:sp>
      <p:sp>
        <p:nvSpPr>
          <p:cNvPr id="23" name="TextBox 22"/>
          <p:cNvSpPr txBox="1"/>
          <p:nvPr/>
        </p:nvSpPr>
        <p:spPr>
          <a:xfrm>
            <a:off x="22098000" y="2633246"/>
            <a:ext cx="1295400" cy="338554"/>
          </a:xfrm>
          <a:prstGeom prst="rect">
            <a:avLst/>
          </a:prstGeom>
          <a:noFill/>
        </p:spPr>
        <p:txBody>
          <a:bodyPr wrap="square" rtlCol="0">
            <a:spAutoFit/>
          </a:bodyPr>
          <a:lstStyle/>
          <a:p>
            <a:r>
              <a:rPr lang="en-US" sz="1600" dirty="0" smtClean="0">
                <a:solidFill>
                  <a:schemeClr val="bg1"/>
                </a:solidFill>
                <a:latin typeface="Calibri" pitchFamily="34" charset="0"/>
              </a:rPr>
              <a:t>Inverter</a:t>
            </a:r>
            <a:endParaRPr lang="en-US" sz="1600" dirty="0">
              <a:solidFill>
                <a:schemeClr val="bg1"/>
              </a:solidFill>
              <a:latin typeface="Calibri" pitchFamily="34" charset="0"/>
            </a:endParaRPr>
          </a:p>
        </p:txBody>
      </p:sp>
      <p:sp>
        <p:nvSpPr>
          <p:cNvPr id="24" name="TextBox 23"/>
          <p:cNvSpPr txBox="1"/>
          <p:nvPr/>
        </p:nvSpPr>
        <p:spPr>
          <a:xfrm>
            <a:off x="23698200" y="2633246"/>
            <a:ext cx="1600200" cy="338554"/>
          </a:xfrm>
          <a:prstGeom prst="rect">
            <a:avLst/>
          </a:prstGeom>
          <a:noFill/>
        </p:spPr>
        <p:txBody>
          <a:bodyPr wrap="square" rtlCol="0">
            <a:spAutoFit/>
          </a:bodyPr>
          <a:lstStyle/>
          <a:p>
            <a:r>
              <a:rPr lang="en-US" sz="1600" dirty="0" smtClean="0">
                <a:solidFill>
                  <a:schemeClr val="bg1"/>
                </a:solidFill>
                <a:latin typeface="Calibri" pitchFamily="34" charset="0"/>
              </a:rPr>
              <a:t>Mounting Rack</a:t>
            </a:r>
            <a:endParaRPr lang="en-US" sz="1600" dirty="0">
              <a:solidFill>
                <a:schemeClr val="bg1"/>
              </a:solidFill>
              <a:latin typeface="Calibri" pitchFamily="34" charset="0"/>
            </a:endParaRPr>
          </a:p>
        </p:txBody>
      </p:sp>
      <p:graphicFrame>
        <p:nvGraphicFramePr>
          <p:cNvPr id="25" name="Table 24"/>
          <p:cNvGraphicFramePr>
            <a:graphicFrameLocks noGrp="1"/>
          </p:cNvGraphicFramePr>
          <p:nvPr/>
        </p:nvGraphicFramePr>
        <p:xfrm>
          <a:off x="9906001" y="1219202"/>
          <a:ext cx="2666999" cy="5257801"/>
        </p:xfrm>
        <a:graphic>
          <a:graphicData uri="http://schemas.openxmlformats.org/drawingml/2006/table">
            <a:tbl>
              <a:tblPr/>
              <a:tblGrid>
                <a:gridCol w="1781532"/>
                <a:gridCol w="885467"/>
              </a:tblGrid>
              <a:tr h="367379">
                <a:tc gridSpan="2">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Station Identification</a:t>
                      </a:r>
                      <a:endParaRPr lang="en-US" sz="1600" dirty="0">
                        <a:solidFill>
                          <a:schemeClr val="tx1"/>
                        </a:solidFill>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City:</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Sterling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State:</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Virginia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Latitude:</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38.95° N</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Longitude: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77.45° 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Elevation:</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82 m</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67379">
                <a:tc gridSpan="2">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PV System Specifications</a:t>
                      </a:r>
                      <a:endParaRPr lang="en-US" sz="1600" dirty="0">
                        <a:solidFill>
                          <a:schemeClr val="tx1"/>
                        </a:solidFill>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DC Rating: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17.2 kW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619648">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DC to AC Derate Factor:</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0.95</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AC Rating: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16.4 kW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Type:</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Fixed Tilt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Tilt:</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39.0°</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Azimuth:</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180.0°</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67379">
                <a:tc gridSpan="2">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Energy Specifications</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Cost of Electricity:     </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8.0 ¢/kWh</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26" name="Table 25"/>
          <p:cNvGraphicFramePr>
            <a:graphicFrameLocks noGrp="1"/>
          </p:cNvGraphicFramePr>
          <p:nvPr/>
        </p:nvGraphicFramePr>
        <p:xfrm>
          <a:off x="13106400" y="1219202"/>
          <a:ext cx="4800600" cy="4800598"/>
        </p:xfrm>
        <a:graphic>
          <a:graphicData uri="http://schemas.openxmlformats.org/drawingml/2006/table">
            <a:tbl>
              <a:tblPr/>
              <a:tblGrid>
                <a:gridCol w="1249570"/>
                <a:gridCol w="1249570"/>
                <a:gridCol w="1150730"/>
                <a:gridCol w="1150730"/>
              </a:tblGrid>
              <a:tr h="326580">
                <a:tc gridSpan="4">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Results</a:t>
                      </a:r>
                      <a:endParaRPr lang="en-US" sz="1600" dirty="0">
                        <a:solidFill>
                          <a:schemeClr val="tx1"/>
                        </a:solidFill>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8730">
                <a:tc rowSpan="2">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Month</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Solar Radiation</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AC Energy</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Energy Value</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68400">
                <a:tc vMerge="1">
                  <a:txBody>
                    <a:bodyPr/>
                    <a:lstStyle/>
                    <a:p>
                      <a:endParaRPr lang="en-US"/>
                    </a:p>
                  </a:txBody>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(kWh/m</a:t>
                      </a:r>
                      <a:r>
                        <a:rPr lang="en-US" sz="1200" baseline="30000">
                          <a:solidFill>
                            <a:srgbClr val="23253C"/>
                          </a:solidFill>
                          <a:latin typeface="Calibri"/>
                          <a:ea typeface="Times New Roman"/>
                          <a:cs typeface="Times New Roman"/>
                        </a:rPr>
                        <a:t>2</a:t>
                      </a:r>
                      <a:r>
                        <a:rPr lang="en-US" sz="1200">
                          <a:solidFill>
                            <a:srgbClr val="23253C"/>
                          </a:solidFill>
                          <a:latin typeface="Calibri"/>
                          <a:ea typeface="Times New Roman"/>
                          <a:cs typeface="Times New Roman"/>
                        </a:rPr>
                        <a:t>/day)</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(kWh)</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3.59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1888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151.04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4.28</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1982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158.56</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4.80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2391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191.28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06619">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2477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198.16</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5</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2426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194.08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5.66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2500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200.00</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5.46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2434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194.72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2439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195.12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5.07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2271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181.68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4.72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2253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180.24</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06619">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3.56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1715</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137.20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3.03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1525</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122.00</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Year</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4.68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26301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2104.08</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bl>
          </a:graphicData>
        </a:graphic>
      </p:graphicFrame>
      <p:sp>
        <p:nvSpPr>
          <p:cNvPr id="27" name="TextBox 2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2492990"/>
          </a:xfrm>
          <a:prstGeom prst="rect">
            <a:avLst/>
          </a:prstGeom>
          <a:noFill/>
        </p:spPr>
        <p:txBody>
          <a:bodyPr wrap="square" rtlCol="0">
            <a:spAutoFit/>
          </a:bodyPr>
          <a:lstStyle/>
          <a:p>
            <a:r>
              <a:rPr lang="en-US" sz="3600" dirty="0" smtClean="0"/>
              <a:t>Electrical Gains</a:t>
            </a:r>
          </a:p>
          <a:p>
            <a:r>
              <a:rPr lang="en-US" sz="2000" dirty="0" smtClean="0"/>
              <a:t>Determined using PV Watts</a:t>
            </a:r>
          </a:p>
          <a:p>
            <a:endParaRPr lang="en-US" sz="3600" dirty="0" smtClean="0"/>
          </a:p>
          <a:p>
            <a:endParaRPr lang="en-US" sz="3600" dirty="0" smtClean="0"/>
          </a:p>
          <a:p>
            <a:endParaRPr lang="en-US" sz="2800" dirty="0"/>
          </a:p>
        </p:txBody>
      </p:sp>
      <p:sp>
        <p:nvSpPr>
          <p:cNvPr id="16" name="TextBox 15"/>
          <p:cNvSpPr txBox="1"/>
          <p:nvPr/>
        </p:nvSpPr>
        <p:spPr>
          <a:xfrm>
            <a:off x="18821400" y="0"/>
            <a:ext cx="8305800" cy="5509200"/>
          </a:xfrm>
          <a:prstGeom prst="rect">
            <a:avLst/>
          </a:prstGeom>
          <a:noFill/>
        </p:spPr>
        <p:txBody>
          <a:bodyPr wrap="square" rtlCol="0">
            <a:spAutoFit/>
          </a:bodyPr>
          <a:lstStyle/>
          <a:p>
            <a:r>
              <a:rPr lang="en-US" sz="3600" dirty="0" smtClean="0"/>
              <a:t>Incentives</a:t>
            </a:r>
          </a:p>
          <a:p>
            <a:endParaRPr lang="en-US" sz="3600" dirty="0" smtClean="0"/>
          </a:p>
          <a:p>
            <a:r>
              <a:rPr lang="en-US" sz="2000" dirty="0" smtClean="0"/>
              <a:t>On February 24</a:t>
            </a:r>
            <a:r>
              <a:rPr lang="en-US" sz="2000" baseline="30000" dirty="0" smtClean="0"/>
              <a:t>th</a:t>
            </a:r>
            <a:r>
              <a:rPr lang="en-US" sz="2000" dirty="0" smtClean="0"/>
              <a:t>, 2009 the District Department of the Environment (DDOE) announced that DC residents, businesses, nonprofits and private schools may now apply for up to $33,000 in assistance to install renewable energy systems on their buildings. Up to $2 million for each of the next 4 years will be available which begins immediately for solar photovoltaic and wind turbine systems. PV incentives are based off of the systems kilowatt rating. It is broken off into 3 tiers. </a:t>
            </a:r>
          </a:p>
          <a:p>
            <a:pPr lvl="0">
              <a:buFont typeface="Arial" pitchFamily="34" charset="0"/>
              <a:buChar char="•"/>
            </a:pPr>
            <a:r>
              <a:rPr lang="en-US" sz="2000" dirty="0" smtClean="0"/>
              <a:t>$3 for each of the first 3,000 installed watts of capacity</a:t>
            </a:r>
          </a:p>
          <a:p>
            <a:pPr lvl="0">
              <a:buFont typeface="Arial" pitchFamily="34" charset="0"/>
              <a:buChar char="•"/>
            </a:pPr>
            <a:r>
              <a:rPr lang="en-US" sz="2000" dirty="0" smtClean="0"/>
              <a:t>$2 for each of the next 7,000 installed watts of capacity</a:t>
            </a:r>
          </a:p>
          <a:p>
            <a:pPr lvl="0">
              <a:buFont typeface="Arial" pitchFamily="34" charset="0"/>
              <a:buChar char="•"/>
            </a:pPr>
            <a:r>
              <a:rPr lang="en-US" sz="2000" dirty="0" smtClean="0"/>
              <a:t>$1 for each of the next 10,000 installed watts of capacity</a:t>
            </a:r>
          </a:p>
          <a:p>
            <a:r>
              <a:rPr lang="en-US" sz="2000" dirty="0" smtClean="0"/>
              <a:t> </a:t>
            </a:r>
          </a:p>
          <a:p>
            <a:r>
              <a:rPr lang="en-US" sz="2000" dirty="0" smtClean="0"/>
              <a:t>Lafayette Tower’s solar PV system totaled 17.2kW which means it would be eligible for $30,200 in assistance.</a:t>
            </a:r>
            <a:endParaRPr lang="en-US" sz="2000" dirty="0"/>
          </a:p>
        </p:txBody>
      </p:sp>
      <p:graphicFrame>
        <p:nvGraphicFramePr>
          <p:cNvPr id="25" name="Table 24"/>
          <p:cNvGraphicFramePr>
            <a:graphicFrameLocks noGrp="1"/>
          </p:cNvGraphicFramePr>
          <p:nvPr/>
        </p:nvGraphicFramePr>
        <p:xfrm>
          <a:off x="9906001" y="1219202"/>
          <a:ext cx="2666999" cy="5257801"/>
        </p:xfrm>
        <a:graphic>
          <a:graphicData uri="http://schemas.openxmlformats.org/drawingml/2006/table">
            <a:tbl>
              <a:tblPr/>
              <a:tblGrid>
                <a:gridCol w="1781532"/>
                <a:gridCol w="885467"/>
              </a:tblGrid>
              <a:tr h="367379">
                <a:tc gridSpan="2">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Station Identification</a:t>
                      </a:r>
                      <a:endParaRPr lang="en-US" sz="1600" dirty="0">
                        <a:solidFill>
                          <a:schemeClr val="tx1"/>
                        </a:solidFill>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City:</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Sterling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State:</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Virginia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Latitude:</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38.95° N</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Longitude: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77.45° 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Elevation:</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a:solidFill>
                            <a:srgbClr val="000000"/>
                          </a:solidFill>
                          <a:latin typeface="Calibri"/>
                          <a:ea typeface="Times New Roman"/>
                          <a:cs typeface="Times New Roman"/>
                        </a:rPr>
                        <a:t>82 m</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67379">
                <a:tc gridSpan="2">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PV System Specifications</a:t>
                      </a:r>
                      <a:endParaRPr lang="en-US" sz="1600" dirty="0">
                        <a:solidFill>
                          <a:schemeClr val="tx1"/>
                        </a:solidFill>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DC Rating: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17.2 kW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619648">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DC to AC Derate Factor:</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0.95</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AC Rating:</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16.4 kW</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Type:</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Fixed Tilt  </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Tilt:</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39.0°</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Array Azimuth:</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180.0°</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67379">
                <a:tc gridSpan="2">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Energy Specifications</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hMerge="1">
                  <a:txBody>
                    <a:bodyPr/>
                    <a:lstStyle/>
                    <a:p>
                      <a:endParaRPr lang="en-US"/>
                    </a:p>
                  </a:txBody>
                  <a:tcPr/>
                </a:tc>
              </a:tr>
              <a:tr h="321456">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Cost of Electricity:     </a:t>
                      </a:r>
                      <a:endParaRPr lang="en-US" sz="120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Times New Roman"/>
                        </a:rPr>
                        <a:t>8.0 ¢/kWh</a:t>
                      </a:r>
                      <a:endParaRPr lang="en-US" sz="1200" dirty="0">
                        <a:latin typeface="Calibri"/>
                        <a:ea typeface="Times New Roman"/>
                        <a:cs typeface="Times New Roman"/>
                      </a:endParaRPr>
                    </a:p>
                  </a:txBody>
                  <a:tcPr marL="63892" marR="6389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26" name="Table 25"/>
          <p:cNvGraphicFramePr>
            <a:graphicFrameLocks noGrp="1"/>
          </p:cNvGraphicFramePr>
          <p:nvPr/>
        </p:nvGraphicFramePr>
        <p:xfrm>
          <a:off x="13106400" y="1219202"/>
          <a:ext cx="4800600" cy="4800598"/>
        </p:xfrm>
        <a:graphic>
          <a:graphicData uri="http://schemas.openxmlformats.org/drawingml/2006/table">
            <a:tbl>
              <a:tblPr/>
              <a:tblGrid>
                <a:gridCol w="1249570"/>
                <a:gridCol w="1249570"/>
                <a:gridCol w="1150730"/>
                <a:gridCol w="1150730"/>
              </a:tblGrid>
              <a:tr h="326580">
                <a:tc gridSpan="4">
                  <a:txBody>
                    <a:bodyPr/>
                    <a:lstStyle/>
                    <a:p>
                      <a:pPr marL="0" marR="0" algn="ctr">
                        <a:lnSpc>
                          <a:spcPct val="115000"/>
                        </a:lnSpc>
                        <a:spcBef>
                          <a:spcPts val="0"/>
                        </a:spcBef>
                        <a:spcAft>
                          <a:spcPts val="0"/>
                        </a:spcAft>
                      </a:pPr>
                      <a:r>
                        <a:rPr lang="en-US" sz="1600" b="1" dirty="0">
                          <a:solidFill>
                            <a:schemeClr val="tx1"/>
                          </a:solidFill>
                          <a:latin typeface="Calibri"/>
                          <a:ea typeface="Times New Roman"/>
                          <a:cs typeface="Times New Roman"/>
                        </a:rPr>
                        <a:t>Results</a:t>
                      </a:r>
                      <a:endParaRPr lang="en-US" sz="1600" dirty="0">
                        <a:solidFill>
                          <a:schemeClr val="tx1"/>
                        </a:solidFill>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28575" cap="flat" cmpd="sng" algn="ctr">
                      <a:solidFill>
                        <a:srgbClr val="39639D"/>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8730">
                <a:tc rowSpan="2">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Month</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Solar Radiation</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AC Energy</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Energy Value</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28575"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68400">
                <a:tc vMerge="1">
                  <a:txBody>
                    <a:bodyPr/>
                    <a:lstStyle/>
                    <a:p>
                      <a:endParaRPr lang="en-US"/>
                    </a:p>
                  </a:txBody>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(kWh/m</a:t>
                      </a:r>
                      <a:r>
                        <a:rPr lang="en-US" sz="1200" baseline="30000">
                          <a:solidFill>
                            <a:srgbClr val="23253C"/>
                          </a:solidFill>
                          <a:latin typeface="Calibri"/>
                          <a:ea typeface="Times New Roman"/>
                          <a:cs typeface="Times New Roman"/>
                        </a:rPr>
                        <a:t>2</a:t>
                      </a:r>
                      <a:r>
                        <a:rPr lang="en-US" sz="1200">
                          <a:solidFill>
                            <a:srgbClr val="23253C"/>
                          </a:solidFill>
                          <a:latin typeface="Calibri"/>
                          <a:ea typeface="Times New Roman"/>
                          <a:cs typeface="Times New Roman"/>
                        </a:rPr>
                        <a:t>/day)</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(kWh)</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60000"/>
                        <a:lumOff val="4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3.59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1888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151.04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4.28</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1982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158.56</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4.80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2391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191.28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306619">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2477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198.16</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5</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2426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194.08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5.66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2500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200.00</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5.46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2434</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194.72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5.38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2439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195.12</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9</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5.07</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2271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181.68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4.72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2253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180.24</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306619">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3.56</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1715</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137.20</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12</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3.03</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1525</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1200" dirty="0">
                          <a:solidFill>
                            <a:srgbClr val="23253C"/>
                          </a:solidFill>
                          <a:latin typeface="Calibri"/>
                          <a:ea typeface="Times New Roman"/>
                          <a:cs typeface="Times New Roman"/>
                        </a:rPr>
                        <a:t>122.00</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chemeClr val="accent4">
                        <a:lumMod val="40000"/>
                        <a:lumOff val="60000"/>
                      </a:schemeClr>
                    </a:solidFill>
                  </a:tcPr>
                </a:tc>
              </a:tr>
              <a:tr h="272150">
                <a:tc>
                  <a:txBody>
                    <a:bodyPr/>
                    <a:lstStyle/>
                    <a:p>
                      <a:pPr marL="0" marR="0" algn="ctr">
                        <a:lnSpc>
                          <a:spcPct val="115000"/>
                        </a:lnSpc>
                        <a:spcBef>
                          <a:spcPts val="0"/>
                        </a:spcBef>
                        <a:spcAft>
                          <a:spcPts val="0"/>
                        </a:spcAft>
                      </a:pPr>
                      <a:r>
                        <a:rPr lang="en-US" sz="1200" b="1">
                          <a:solidFill>
                            <a:srgbClr val="23253C"/>
                          </a:solidFill>
                          <a:latin typeface="Calibri"/>
                          <a:ea typeface="Times New Roman"/>
                          <a:cs typeface="Times New Roman"/>
                        </a:rPr>
                        <a:t>Year</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4.68</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a:solidFill>
                            <a:srgbClr val="23253C"/>
                          </a:solidFill>
                          <a:latin typeface="Calibri"/>
                          <a:ea typeface="Times New Roman"/>
                          <a:cs typeface="Times New Roman"/>
                        </a:rPr>
                        <a:t>26301</a:t>
                      </a:r>
                      <a:endParaRPr lang="en-US" sz="120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c>
                  <a:txBody>
                    <a:bodyPr/>
                    <a:lstStyle/>
                    <a:p>
                      <a:pPr marL="0" marR="0" algn="ctr">
                        <a:lnSpc>
                          <a:spcPct val="115000"/>
                        </a:lnSpc>
                        <a:spcBef>
                          <a:spcPts val="0"/>
                        </a:spcBef>
                        <a:spcAft>
                          <a:spcPts val="0"/>
                        </a:spcAft>
                      </a:pPr>
                      <a:r>
                        <a:rPr lang="en-US" sz="1200" b="1" dirty="0">
                          <a:solidFill>
                            <a:srgbClr val="23253C"/>
                          </a:solidFill>
                          <a:latin typeface="Calibri"/>
                          <a:ea typeface="Times New Roman"/>
                          <a:cs typeface="Times New Roman"/>
                        </a:rPr>
                        <a:t>2104.08</a:t>
                      </a:r>
                      <a:endParaRPr lang="en-US" sz="1200" dirty="0">
                        <a:latin typeface="Calibri"/>
                        <a:ea typeface="Times New Roman"/>
                        <a:cs typeface="Times New Roman"/>
                      </a:endParaRPr>
                    </a:p>
                  </a:txBody>
                  <a:tcPr marL="60412" marR="60412" marT="0" marB="0">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solidFill>
                      <a:srgbClr val="C9D7EB"/>
                    </a:solidFill>
                  </a:tcPr>
                </a:tc>
              </a:tr>
            </a:tbl>
          </a:graphicData>
        </a:graphic>
      </p:graphicFrame>
      <p:sp>
        <p:nvSpPr>
          <p:cNvPr id="27" name="TextBox 26"/>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77400" y="0"/>
            <a:ext cx="8153400" cy="707886"/>
          </a:xfrm>
          <a:prstGeom prst="rect">
            <a:avLst/>
          </a:prstGeom>
          <a:noFill/>
        </p:spPr>
        <p:txBody>
          <a:bodyPr wrap="square" rtlCol="0">
            <a:spAutoFit/>
          </a:bodyPr>
          <a:lstStyle/>
          <a:p>
            <a:r>
              <a:rPr lang="en-US" sz="4000" dirty="0" smtClean="0"/>
              <a:t>Project Delivery Method</a:t>
            </a:r>
          </a:p>
        </p:txBody>
      </p:sp>
      <p:sp>
        <p:nvSpPr>
          <p:cNvPr id="12" name="TextBox 11"/>
          <p:cNvSpPr txBox="1"/>
          <p:nvPr/>
        </p:nvSpPr>
        <p:spPr>
          <a:xfrm>
            <a:off x="18821400" y="0"/>
            <a:ext cx="8610600" cy="707886"/>
          </a:xfrm>
          <a:prstGeom prst="rect">
            <a:avLst/>
          </a:prstGeom>
          <a:noFill/>
        </p:spPr>
        <p:txBody>
          <a:bodyPr wrap="square" rtlCol="0">
            <a:spAutoFit/>
          </a:bodyPr>
          <a:lstStyle/>
          <a:p>
            <a:r>
              <a:rPr lang="en-US" sz="4000" dirty="0" smtClean="0"/>
              <a:t>Project Staffing</a:t>
            </a:r>
          </a:p>
        </p:txBody>
      </p:sp>
      <p:pic>
        <p:nvPicPr>
          <p:cNvPr id="1028" name="Picture 4"/>
          <p:cNvPicPr>
            <a:picLocks noChangeAspect="1" noChangeArrowheads="1"/>
          </p:cNvPicPr>
          <p:nvPr/>
        </p:nvPicPr>
        <p:blipFill>
          <a:blip r:embed="rId2"/>
          <a:srcRect/>
          <a:stretch>
            <a:fillRect/>
          </a:stretch>
        </p:blipFill>
        <p:spPr bwMode="auto">
          <a:xfrm>
            <a:off x="9883614" y="739741"/>
            <a:ext cx="7718586" cy="596585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8973800" y="757045"/>
            <a:ext cx="7696200" cy="5948555"/>
          </a:xfrm>
          <a:prstGeom prst="rect">
            <a:avLst/>
          </a:prstGeom>
          <a:noFill/>
          <a:ln w="9525">
            <a:noFill/>
            <a:miter lim="800000"/>
            <a:headEnd/>
            <a:tailEnd/>
          </a:ln>
          <a:effectLst/>
        </p:spPr>
      </p:pic>
      <p:pic>
        <p:nvPicPr>
          <p:cNvPr id="10" name="Picture 9" descr="31CornerView.jpg"/>
          <p:cNvPicPr>
            <a:picLocks noChangeAspect="1"/>
          </p:cNvPicPr>
          <p:nvPr/>
        </p:nvPicPr>
        <p:blipFill>
          <a:blip r:embed="rId4"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5"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6" cstate="print"/>
          <a:stretch>
            <a:fillRect/>
          </a:stretch>
        </p:blipFill>
        <p:spPr>
          <a:xfrm>
            <a:off x="3524793" y="5181600"/>
            <a:ext cx="2037807" cy="1524000"/>
          </a:xfrm>
          <a:prstGeom prst="rect">
            <a:avLst/>
          </a:prstGeom>
        </p:spPr>
      </p:pic>
      <p:sp>
        <p:nvSpPr>
          <p:cNvPr id="15" name="TextBox 14"/>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4339650"/>
          </a:xfrm>
          <a:prstGeom prst="rect">
            <a:avLst/>
          </a:prstGeom>
          <a:noFill/>
        </p:spPr>
        <p:txBody>
          <a:bodyPr wrap="square" rtlCol="0">
            <a:spAutoFit/>
          </a:bodyPr>
          <a:lstStyle/>
          <a:p>
            <a:r>
              <a:rPr lang="en-US" sz="3600" dirty="0" smtClean="0"/>
              <a:t>Payback Period</a:t>
            </a:r>
          </a:p>
          <a:p>
            <a:endParaRPr lang="en-US" sz="3600" dirty="0" smtClean="0"/>
          </a:p>
          <a:p>
            <a:r>
              <a:rPr lang="en-US" sz="2000" dirty="0" smtClean="0"/>
              <a:t>Initial Cost = $89,411.00</a:t>
            </a:r>
          </a:p>
          <a:p>
            <a:endParaRPr lang="en-US" sz="2000" dirty="0" smtClean="0"/>
          </a:p>
          <a:p>
            <a:r>
              <a:rPr lang="en-US" sz="2000" dirty="0" smtClean="0"/>
              <a:t>Expected Incentives = $30,200.00</a:t>
            </a:r>
          </a:p>
          <a:p>
            <a:endParaRPr lang="en-US" sz="2000" dirty="0" smtClean="0"/>
          </a:p>
          <a:p>
            <a:r>
              <a:rPr lang="en-US" sz="2000" dirty="0" smtClean="0"/>
              <a:t>Savings / Year = $2104.08</a:t>
            </a:r>
          </a:p>
          <a:p>
            <a:endParaRPr lang="en-US" sz="2000" dirty="0" smtClean="0"/>
          </a:p>
          <a:p>
            <a:r>
              <a:rPr lang="en-US" sz="2000" dirty="0" smtClean="0"/>
              <a:t>Total Payback Period = </a:t>
            </a:r>
            <a:r>
              <a:rPr lang="en-US" sz="2000" b="1" dirty="0" smtClean="0"/>
              <a:t>28 Years</a:t>
            </a:r>
          </a:p>
          <a:p>
            <a:endParaRPr lang="en-US" sz="3600" dirty="0" smtClean="0"/>
          </a:p>
          <a:p>
            <a:endParaRPr lang="en-US" sz="2800" dirty="0"/>
          </a:p>
        </p:txBody>
      </p:sp>
      <p:sp>
        <p:nvSpPr>
          <p:cNvPr id="16" name="TextBox 15"/>
          <p:cNvSpPr txBox="1"/>
          <p:nvPr/>
        </p:nvSpPr>
        <p:spPr>
          <a:xfrm>
            <a:off x="18821400" y="0"/>
            <a:ext cx="8305800" cy="5509200"/>
          </a:xfrm>
          <a:prstGeom prst="rect">
            <a:avLst/>
          </a:prstGeom>
          <a:noFill/>
        </p:spPr>
        <p:txBody>
          <a:bodyPr wrap="square" rtlCol="0">
            <a:spAutoFit/>
          </a:bodyPr>
          <a:lstStyle/>
          <a:p>
            <a:r>
              <a:rPr lang="en-US" sz="3600" dirty="0" smtClean="0"/>
              <a:t>Incentives</a:t>
            </a:r>
          </a:p>
          <a:p>
            <a:endParaRPr lang="en-US" sz="3600" dirty="0" smtClean="0"/>
          </a:p>
          <a:p>
            <a:r>
              <a:rPr lang="en-US" sz="2000" dirty="0" smtClean="0"/>
              <a:t>On February 24</a:t>
            </a:r>
            <a:r>
              <a:rPr lang="en-US" sz="2000" baseline="30000" dirty="0" smtClean="0"/>
              <a:t>th</a:t>
            </a:r>
            <a:r>
              <a:rPr lang="en-US" sz="2000" dirty="0" smtClean="0"/>
              <a:t>, 2009 the District Department of the Environment (DDOE) announced that DC residents, businesses, nonprofits and private schools may now apply for up to $33,000 in assistance to install renewable energy systems on their buildings. Up to $2 million for each of the next 4 years will be available which begins immediately for solar photovoltaic and wind turbine systems. PV incentives are based off of the systems kilowatt rating. It is broken off into 3 tiers. </a:t>
            </a:r>
          </a:p>
          <a:p>
            <a:pPr lvl="0">
              <a:buFont typeface="Arial" pitchFamily="34" charset="0"/>
              <a:buChar char="•"/>
            </a:pPr>
            <a:r>
              <a:rPr lang="en-US" sz="2000" dirty="0" smtClean="0"/>
              <a:t>$3 for each of the first 3,000 installed watts of capacity</a:t>
            </a:r>
          </a:p>
          <a:p>
            <a:pPr lvl="0">
              <a:buFont typeface="Arial" pitchFamily="34" charset="0"/>
              <a:buChar char="•"/>
            </a:pPr>
            <a:r>
              <a:rPr lang="en-US" sz="2000" dirty="0" smtClean="0"/>
              <a:t>$2 for each of the next 7,000 installed watts of capacity</a:t>
            </a:r>
          </a:p>
          <a:p>
            <a:pPr lvl="0">
              <a:buFont typeface="Arial" pitchFamily="34" charset="0"/>
              <a:buChar char="•"/>
            </a:pPr>
            <a:r>
              <a:rPr lang="en-US" sz="2000" dirty="0" smtClean="0"/>
              <a:t>$1 for each of the next 10,000 installed watts of capacity</a:t>
            </a:r>
          </a:p>
          <a:p>
            <a:r>
              <a:rPr lang="en-US" sz="2000" dirty="0" smtClean="0"/>
              <a:t> </a:t>
            </a:r>
          </a:p>
          <a:p>
            <a:r>
              <a:rPr lang="en-US" sz="2000" dirty="0" smtClean="0"/>
              <a:t>Lafayette Tower’s solar PV system totaled 17.2kW which means it would be eligible for $30,200 in assistance.</a:t>
            </a:r>
            <a:endParaRPr lang="en-US" sz="2000" dirty="0"/>
          </a:p>
        </p:txBody>
      </p:sp>
      <p:sp>
        <p:nvSpPr>
          <p:cNvPr id="20" name="TextBox 19"/>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3200" dirty="0" smtClean="0">
                <a:solidFill>
                  <a:schemeClr val="tx2">
                    <a:lumMod val="50000"/>
                  </a:schemeClr>
                </a:solidFill>
              </a:rPr>
              <a:t>Solar Implementation</a:t>
            </a:r>
          </a:p>
          <a:p>
            <a:endParaRPr lang="en-US" sz="2000" dirty="0"/>
          </a:p>
          <a:p>
            <a:r>
              <a:rPr lang="en-US" sz="2000" dirty="0" smtClean="0"/>
              <a:t>Conclusions</a:t>
            </a:r>
            <a:endParaRPr lang="en-US" sz="2000" dirty="0" smtClean="0"/>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4339650"/>
          </a:xfrm>
          <a:prstGeom prst="rect">
            <a:avLst/>
          </a:prstGeom>
          <a:noFill/>
        </p:spPr>
        <p:txBody>
          <a:bodyPr wrap="square" rtlCol="0">
            <a:spAutoFit/>
          </a:bodyPr>
          <a:lstStyle/>
          <a:p>
            <a:r>
              <a:rPr lang="en-US" sz="3600" dirty="0" smtClean="0"/>
              <a:t>Payback Period</a:t>
            </a:r>
          </a:p>
          <a:p>
            <a:endParaRPr lang="en-US" sz="3600" dirty="0" smtClean="0"/>
          </a:p>
          <a:p>
            <a:r>
              <a:rPr lang="en-US" sz="2000" dirty="0" smtClean="0"/>
              <a:t>Initial Cost = $89,411.00</a:t>
            </a:r>
          </a:p>
          <a:p>
            <a:endParaRPr lang="en-US" sz="2000" dirty="0" smtClean="0"/>
          </a:p>
          <a:p>
            <a:r>
              <a:rPr lang="en-US" sz="2000" dirty="0" smtClean="0"/>
              <a:t>Expected Incentives = $30,200.00</a:t>
            </a:r>
          </a:p>
          <a:p>
            <a:endParaRPr lang="en-US" sz="2000" dirty="0" smtClean="0"/>
          </a:p>
          <a:p>
            <a:r>
              <a:rPr lang="en-US" sz="2000" dirty="0" smtClean="0"/>
              <a:t>Savings / Year = $2104.08</a:t>
            </a:r>
          </a:p>
          <a:p>
            <a:endParaRPr lang="en-US" sz="2000" dirty="0" smtClean="0"/>
          </a:p>
          <a:p>
            <a:r>
              <a:rPr lang="en-US" sz="2000" dirty="0" smtClean="0"/>
              <a:t>Total Payback Period = </a:t>
            </a:r>
            <a:r>
              <a:rPr lang="en-US" sz="2000" b="1" dirty="0" smtClean="0"/>
              <a:t>28 Years</a:t>
            </a:r>
          </a:p>
          <a:p>
            <a:endParaRPr lang="en-US" sz="3600" dirty="0" smtClean="0"/>
          </a:p>
          <a:p>
            <a:endParaRPr lang="en-US" sz="2800" dirty="0"/>
          </a:p>
        </p:txBody>
      </p:sp>
      <p:sp>
        <p:nvSpPr>
          <p:cNvPr id="16" name="TextBox 15"/>
          <p:cNvSpPr txBox="1"/>
          <p:nvPr/>
        </p:nvSpPr>
        <p:spPr>
          <a:xfrm>
            <a:off x="18821400" y="0"/>
            <a:ext cx="8153400" cy="5940088"/>
          </a:xfrm>
          <a:prstGeom prst="rect">
            <a:avLst/>
          </a:prstGeom>
          <a:noFill/>
        </p:spPr>
        <p:txBody>
          <a:bodyPr wrap="square" rtlCol="0">
            <a:spAutoFit/>
          </a:bodyPr>
          <a:lstStyle/>
          <a:p>
            <a:r>
              <a:rPr lang="en-US" sz="3600" dirty="0" smtClean="0"/>
              <a:t>Recommendations</a:t>
            </a:r>
          </a:p>
          <a:p>
            <a:endParaRPr lang="en-US" sz="3600" dirty="0" smtClean="0"/>
          </a:p>
          <a:p>
            <a:r>
              <a:rPr lang="en-US" sz="2000" dirty="0" smtClean="0"/>
              <a:t>Although a 28 year payback period isn’t the best decision financially, </a:t>
            </a:r>
            <a:r>
              <a:rPr lang="en-US" sz="2000" dirty="0" smtClean="0"/>
              <a:t>I still believe </a:t>
            </a:r>
            <a:r>
              <a:rPr lang="en-US" sz="2400" dirty="0" smtClean="0">
                <a:solidFill>
                  <a:schemeClr val="accent1"/>
                </a:solidFill>
              </a:rPr>
              <a:t>this system should be incorporated</a:t>
            </a:r>
            <a:r>
              <a:rPr lang="en-US" sz="2000" dirty="0" smtClean="0"/>
              <a:t>. There are many </a:t>
            </a:r>
            <a:r>
              <a:rPr lang="en-US" sz="2000" dirty="0" smtClean="0"/>
              <a:t>benefits </a:t>
            </a:r>
            <a:r>
              <a:rPr lang="en-US" sz="2000" dirty="0" smtClean="0"/>
              <a:t>to </a:t>
            </a:r>
            <a:r>
              <a:rPr lang="en-US" sz="2000" dirty="0" smtClean="0"/>
              <a:t>a solar PV </a:t>
            </a:r>
            <a:r>
              <a:rPr lang="en-US" sz="2000" dirty="0" smtClean="0"/>
              <a:t>system other than $$ saved.</a:t>
            </a:r>
          </a:p>
          <a:p>
            <a:pPr lvl="1">
              <a:buFont typeface="Arial" pitchFamily="34" charset="0"/>
              <a:buChar char="•"/>
            </a:pPr>
            <a:endParaRPr lang="en-US" sz="2000" dirty="0" smtClean="0"/>
          </a:p>
          <a:p>
            <a:pPr lvl="1">
              <a:buFont typeface="Arial" pitchFamily="34" charset="0"/>
              <a:buChar char="•"/>
            </a:pPr>
            <a:r>
              <a:rPr lang="en-US" sz="2000" dirty="0" smtClean="0"/>
              <a:t>Electric </a:t>
            </a:r>
            <a:r>
              <a:rPr lang="en-US" sz="2000" dirty="0" smtClean="0"/>
              <a:t>systems generate no emissions of greenhouse gases or other pollutants, thereby reducing our impact on the global </a:t>
            </a:r>
            <a:r>
              <a:rPr lang="en-US" sz="2000" dirty="0" smtClean="0"/>
              <a:t>climate</a:t>
            </a:r>
          </a:p>
          <a:p>
            <a:pPr lvl="1">
              <a:buFont typeface="Arial" pitchFamily="34" charset="0"/>
              <a:buChar char="•"/>
            </a:pPr>
            <a:r>
              <a:rPr lang="en-US" sz="2000" dirty="0" smtClean="0"/>
              <a:t>Solar </a:t>
            </a:r>
            <a:r>
              <a:rPr lang="en-US" sz="2000" dirty="0" smtClean="0"/>
              <a:t>panels provide a visible demonstration of concern for the environment, community education and proactive forward </a:t>
            </a:r>
            <a:r>
              <a:rPr lang="en-US" sz="2000" dirty="0" smtClean="0"/>
              <a:t>thinking</a:t>
            </a:r>
            <a:endParaRPr lang="en-US" sz="2000" dirty="0" smtClean="0"/>
          </a:p>
          <a:p>
            <a:pPr lvl="1">
              <a:buFont typeface="Arial" pitchFamily="34" charset="0"/>
              <a:buChar char="•"/>
            </a:pPr>
            <a:endParaRPr lang="en-US" sz="2000" dirty="0" smtClean="0"/>
          </a:p>
          <a:p>
            <a:r>
              <a:rPr lang="en-US" sz="2000" dirty="0" smtClean="0"/>
              <a:t>Not only are these are things a responsible person should do,  but they could attract potential tenants who are </a:t>
            </a:r>
          </a:p>
          <a:p>
            <a:r>
              <a:rPr lang="en-US" sz="2000" dirty="0" smtClean="0"/>
              <a:t>likeminded.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3200" dirty="0" smtClean="0">
                <a:solidFill>
                  <a:schemeClr val="tx2">
                    <a:lumMod val="50000"/>
                  </a:schemeClr>
                </a:solidFill>
              </a:rPr>
              <a:t>Conclusions</a:t>
            </a:r>
            <a:endParaRPr lang="en-US" sz="3200" dirty="0" smtClean="0">
              <a:solidFill>
                <a:schemeClr val="tx2">
                  <a:lumMod val="50000"/>
                </a:schemeClr>
              </a:solidFill>
            </a:endParaRPr>
          </a:p>
          <a:p>
            <a:endParaRPr lang="en-US" sz="2000" dirty="0"/>
          </a:p>
          <a:p>
            <a:r>
              <a:rPr lang="en-US" sz="2000" dirty="0" smtClean="0"/>
              <a:t>Questions</a:t>
            </a:r>
            <a:endParaRPr lang="en-US" sz="2000" dirty="0"/>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6678751"/>
          </a:xfrm>
          <a:prstGeom prst="rect">
            <a:avLst/>
          </a:prstGeom>
          <a:noFill/>
        </p:spPr>
        <p:txBody>
          <a:bodyPr wrap="square" rtlCol="0">
            <a:spAutoFit/>
          </a:bodyPr>
          <a:lstStyle/>
          <a:p>
            <a:r>
              <a:rPr lang="en-US" sz="4000" dirty="0" smtClean="0"/>
              <a:t>Conclusions</a:t>
            </a:r>
          </a:p>
          <a:p>
            <a:endParaRPr lang="en-US" sz="3600" dirty="0" smtClean="0"/>
          </a:p>
          <a:p>
            <a:r>
              <a:rPr lang="en-US" sz="2400" dirty="0" smtClean="0"/>
              <a:t>Column-Free Exterior </a:t>
            </a:r>
            <a:r>
              <a:rPr lang="en-US" sz="2400" dirty="0" smtClean="0">
                <a:solidFill>
                  <a:srgbClr val="92D050"/>
                </a:solidFill>
                <a:sym typeface="Wingdings" pitchFamily="2" charset="2"/>
              </a:rPr>
              <a:t></a:t>
            </a:r>
            <a:endParaRPr lang="en-US" sz="2400" dirty="0" smtClean="0"/>
          </a:p>
          <a:p>
            <a:pPr lvl="1">
              <a:buFont typeface="Arial" pitchFamily="34" charset="0"/>
              <a:buChar char="•"/>
            </a:pPr>
            <a:r>
              <a:rPr lang="en-US" sz="2000" dirty="0" smtClean="0"/>
              <a:t>Analysis included fairly subjective material but remained unbiased</a:t>
            </a:r>
          </a:p>
          <a:p>
            <a:pPr lvl="1">
              <a:buFont typeface="Arial" pitchFamily="34" charset="0"/>
              <a:buChar char="•"/>
            </a:pPr>
            <a:r>
              <a:rPr lang="en-US" sz="2000" dirty="0" smtClean="0"/>
              <a:t>Partial removal of the column-free exterior proved to be financially beneficial in most cases</a:t>
            </a:r>
            <a:endParaRPr lang="en-US" sz="2000" dirty="0" smtClean="0"/>
          </a:p>
          <a:p>
            <a:endParaRPr lang="en-US" sz="2400" dirty="0" smtClean="0"/>
          </a:p>
          <a:p>
            <a:r>
              <a:rPr lang="en-US" sz="2400" dirty="0" smtClean="0"/>
              <a:t>Structural Redesign </a:t>
            </a:r>
            <a:r>
              <a:rPr lang="en-US" sz="2400" dirty="0" smtClean="0">
                <a:solidFill>
                  <a:srgbClr val="92D050"/>
                </a:solidFill>
                <a:sym typeface="Wingdings" pitchFamily="2" charset="2"/>
              </a:rPr>
              <a:t></a:t>
            </a:r>
            <a:endParaRPr lang="en-US" sz="2400" dirty="0" smtClean="0"/>
          </a:p>
          <a:p>
            <a:pPr lvl="1">
              <a:buFont typeface="Arial" pitchFamily="34" charset="0"/>
              <a:buChar char="•"/>
            </a:pPr>
            <a:r>
              <a:rPr lang="en-US" sz="2000" dirty="0" smtClean="0"/>
              <a:t>Proved the proposed layout could be constructed with minimal changes to existing design conditions</a:t>
            </a:r>
          </a:p>
          <a:p>
            <a:endParaRPr lang="en-US" sz="2400" dirty="0" smtClean="0"/>
          </a:p>
          <a:p>
            <a:r>
              <a:rPr lang="en-US" sz="2400" dirty="0" smtClean="0"/>
              <a:t>Solar Implementation </a:t>
            </a:r>
            <a:r>
              <a:rPr lang="en-US" sz="2400" dirty="0" smtClean="0">
                <a:solidFill>
                  <a:srgbClr val="92D050"/>
                </a:solidFill>
                <a:sym typeface="Wingdings" pitchFamily="2" charset="2"/>
              </a:rPr>
              <a:t></a:t>
            </a:r>
            <a:endParaRPr lang="en-US" sz="2400" dirty="0" smtClean="0"/>
          </a:p>
          <a:p>
            <a:pPr lvl="1">
              <a:buFont typeface="Arial" pitchFamily="34" charset="0"/>
              <a:buChar char="•"/>
            </a:pPr>
            <a:r>
              <a:rPr lang="en-US" sz="2000" dirty="0" smtClean="0"/>
              <a:t>Not the best decision financially but still the correct decision as a responsible member of the construction industry </a:t>
            </a:r>
          </a:p>
          <a:p>
            <a:endParaRPr lang="en-US" sz="3600" dirty="0" smtClean="0"/>
          </a:p>
          <a:p>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2000" dirty="0" smtClean="0"/>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a:t>
            </a:r>
          </a:p>
          <a:p>
            <a:endParaRPr lang="en-US" sz="2000" dirty="0"/>
          </a:p>
          <a:p>
            <a:r>
              <a:rPr lang="en-US" sz="3200" dirty="0" smtClean="0">
                <a:solidFill>
                  <a:schemeClr val="tx2">
                    <a:lumMod val="50000"/>
                  </a:schemeClr>
                </a:solidFill>
              </a:rPr>
              <a:t>Questions</a:t>
            </a:r>
            <a:endParaRPr lang="en-US" sz="3200" dirty="0">
              <a:solidFill>
                <a:schemeClr val="tx2">
                  <a:lumMod val="50000"/>
                </a:schemeClr>
              </a:solidFill>
            </a:endParaRPr>
          </a:p>
        </p:txBody>
      </p:sp>
      <p:pic>
        <p:nvPicPr>
          <p:cNvPr id="10" name="Picture 9"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3" name="Picture 12"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4" name="Picture 13"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28" name="TextBox 27"/>
          <p:cNvSpPr txBox="1"/>
          <p:nvPr/>
        </p:nvSpPr>
        <p:spPr>
          <a:xfrm>
            <a:off x="9677400" y="0"/>
            <a:ext cx="8153400" cy="1138773"/>
          </a:xfrm>
          <a:prstGeom prst="rect">
            <a:avLst/>
          </a:prstGeom>
          <a:noFill/>
        </p:spPr>
        <p:txBody>
          <a:bodyPr wrap="square" rtlCol="0">
            <a:spAutoFit/>
          </a:bodyPr>
          <a:lstStyle/>
          <a:p>
            <a:r>
              <a:rPr lang="en-US" sz="4000" dirty="0" smtClean="0"/>
              <a:t>Questions?</a:t>
            </a:r>
            <a:endParaRPr lang="en-US" sz="3600" dirty="0" smtClean="0"/>
          </a:p>
          <a:p>
            <a:endParaRPr lang="en-US" sz="2800" dirty="0"/>
          </a:p>
        </p:txBody>
      </p:sp>
      <p:sp>
        <p:nvSpPr>
          <p:cNvPr id="16" name="TextBox 15"/>
          <p:cNvSpPr txBox="1"/>
          <p:nvPr/>
        </p:nvSpPr>
        <p:spPr>
          <a:xfrm>
            <a:off x="18821400" y="0"/>
            <a:ext cx="8153400" cy="1261884"/>
          </a:xfrm>
          <a:prstGeom prst="rect">
            <a:avLst/>
          </a:prstGeom>
          <a:noFill/>
        </p:spPr>
        <p:txBody>
          <a:bodyPr wrap="square" rtlCol="0">
            <a:spAutoFit/>
          </a:bodyPr>
          <a:lstStyle/>
          <a:p>
            <a:r>
              <a:rPr lang="en-US" sz="4000" dirty="0" smtClean="0"/>
              <a:t>Acknowledgement</a:t>
            </a:r>
            <a:r>
              <a:rPr lang="en-US" sz="3600" dirty="0" smtClean="0"/>
              <a:t>s</a:t>
            </a:r>
          </a:p>
          <a:p>
            <a:endParaRPr lang="en-US" sz="3600" dirty="0" smtClean="0"/>
          </a:p>
        </p:txBody>
      </p:sp>
      <p:pic>
        <p:nvPicPr>
          <p:cNvPr id="103426" name="Picture 2"/>
          <p:cNvPicPr>
            <a:picLocks noChangeAspect="1" noChangeArrowheads="1"/>
          </p:cNvPicPr>
          <p:nvPr/>
        </p:nvPicPr>
        <p:blipFill>
          <a:blip r:embed="rId6"/>
          <a:srcRect/>
          <a:stretch>
            <a:fillRect/>
          </a:stretch>
        </p:blipFill>
        <p:spPr bwMode="auto">
          <a:xfrm>
            <a:off x="10515600" y="1066800"/>
            <a:ext cx="5924550" cy="4997756"/>
          </a:xfrm>
          <a:prstGeom prst="rect">
            <a:avLst/>
          </a:prstGeom>
          <a:ln w="12700" cap="sq">
            <a:solidFill>
              <a:schemeClr val="accent1"/>
            </a:solidFill>
            <a:prstDash val="solid"/>
            <a:miter lim="800000"/>
          </a:ln>
          <a:effectLst>
            <a:outerShdw blurRad="50800" dist="38100" dir="18900000" algn="bl" rotWithShape="0">
              <a:prstClr val="black">
                <a:alpha val="40000"/>
              </a:prstClr>
            </a:outerShdw>
          </a:effectLst>
        </p:spPr>
      </p:pic>
      <p:graphicFrame>
        <p:nvGraphicFramePr>
          <p:cNvPr id="12" name="Table 11"/>
          <p:cNvGraphicFramePr>
            <a:graphicFrameLocks noGrp="1"/>
          </p:cNvGraphicFramePr>
          <p:nvPr/>
        </p:nvGraphicFramePr>
        <p:xfrm>
          <a:off x="18669000" y="685800"/>
          <a:ext cx="6781800" cy="4885764"/>
        </p:xfrm>
        <a:graphic>
          <a:graphicData uri="http://schemas.openxmlformats.org/drawingml/2006/table">
            <a:tbl>
              <a:tblPr/>
              <a:tblGrid>
                <a:gridCol w="4229100"/>
                <a:gridCol w="2552700"/>
              </a:tblGrid>
              <a:tr h="1066800">
                <a:tc>
                  <a:txBody>
                    <a:bodyPr/>
                    <a:lstStyle/>
                    <a:p>
                      <a:pPr marL="0" marR="0">
                        <a:lnSpc>
                          <a:spcPct val="115000"/>
                        </a:lnSpc>
                        <a:spcBef>
                          <a:spcPts val="0"/>
                        </a:spcBef>
                        <a:spcAft>
                          <a:spcPts val="0"/>
                        </a:spcAft>
                      </a:pPr>
                      <a:endParaRPr lang="en-US" sz="1000" dirty="0">
                        <a:solidFill>
                          <a:srgbClr val="000000"/>
                        </a:solidFill>
                        <a:latin typeface="Calibri"/>
                        <a:ea typeface="Times New Roman"/>
                        <a:cs typeface="Times New Roman"/>
                      </a:endParaRPr>
                    </a:p>
                  </a:txBody>
                  <a:tcPr marL="63781" marR="63781" marT="0" marB="0">
                    <a:lnL>
                      <a:noFill/>
                    </a:lnL>
                    <a:lnR>
                      <a:noFill/>
                    </a:lnR>
                    <a:lnT>
                      <a:noFill/>
                    </a:lnT>
                    <a:lnB>
                      <a:noFill/>
                    </a:lnB>
                  </a:tcPr>
                </a:tc>
                <a:tc>
                  <a:txBody>
                    <a:bodyPr/>
                    <a:lstStyle/>
                    <a:p>
                      <a:pPr marL="0" marR="0" indent="457200">
                        <a:lnSpc>
                          <a:spcPct val="115000"/>
                        </a:lnSpc>
                        <a:spcBef>
                          <a:spcPts val="0"/>
                        </a:spcBef>
                        <a:spcAft>
                          <a:spcPts val="0"/>
                        </a:spcAft>
                      </a:pPr>
                      <a:r>
                        <a:rPr lang="en-US" sz="1200" b="1" u="sng">
                          <a:solidFill>
                            <a:srgbClr val="000000"/>
                          </a:solidFill>
                          <a:latin typeface="Calibri"/>
                          <a:ea typeface="Times New Roman"/>
                          <a:cs typeface="Times New Roman"/>
                        </a:rPr>
                        <a:t>Penn State Faculty</a:t>
                      </a:r>
                      <a:endParaRPr lang="en-US" sz="120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a:solidFill>
                            <a:srgbClr val="000000"/>
                          </a:solidFill>
                          <a:latin typeface="Cambria"/>
                          <a:ea typeface="Times New Roman"/>
                          <a:cs typeface="Times New Roman"/>
                        </a:rPr>
                        <a:t>Dr. David Riley</a:t>
                      </a:r>
                      <a:endParaRPr lang="en-US" sz="120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a:solidFill>
                            <a:srgbClr val="000000"/>
                          </a:solidFill>
                          <a:latin typeface="Cambria"/>
                          <a:ea typeface="Times New Roman"/>
                          <a:cs typeface="Times New Roman"/>
                        </a:rPr>
                        <a:t>Dr. Robert Holland</a:t>
                      </a:r>
                      <a:endParaRPr lang="en-US" sz="120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a:solidFill>
                            <a:srgbClr val="000000"/>
                          </a:solidFill>
                          <a:latin typeface="Cambria"/>
                          <a:ea typeface="Times New Roman"/>
                          <a:cs typeface="Times New Roman"/>
                        </a:rPr>
                        <a:t>Dr. Moses Ling</a:t>
                      </a:r>
                      <a:endParaRPr lang="en-US" sz="1200">
                        <a:solidFill>
                          <a:srgbClr val="000000"/>
                        </a:solidFill>
                        <a:latin typeface="Calibri"/>
                        <a:ea typeface="Times New Roman"/>
                        <a:cs typeface="Times New Roman"/>
                      </a:endParaRPr>
                    </a:p>
                  </a:txBody>
                  <a:tcPr marL="63781" marR="63781" marT="0" marB="0" anchor="ctr">
                    <a:lnL>
                      <a:noFill/>
                    </a:lnL>
                    <a:lnR>
                      <a:noFill/>
                    </a:lnR>
                    <a:lnT>
                      <a:noFill/>
                    </a:lnT>
                    <a:lnB>
                      <a:noFill/>
                    </a:lnB>
                  </a:tcPr>
                </a:tc>
              </a:tr>
              <a:tr h="1057835">
                <a:tc>
                  <a:txBody>
                    <a:bodyPr/>
                    <a:lstStyle/>
                    <a:p>
                      <a:pPr marL="0" marR="0">
                        <a:lnSpc>
                          <a:spcPct val="115000"/>
                        </a:lnSpc>
                        <a:spcBef>
                          <a:spcPts val="0"/>
                        </a:spcBef>
                        <a:spcAft>
                          <a:spcPts val="0"/>
                        </a:spcAft>
                        <a:tabLst>
                          <a:tab pos="1047750" algn="l"/>
                        </a:tabLst>
                      </a:pPr>
                      <a:endParaRPr lang="en-US" sz="1000" dirty="0">
                        <a:solidFill>
                          <a:srgbClr val="000000"/>
                        </a:solidFill>
                        <a:latin typeface="Calibri"/>
                        <a:ea typeface="Times New Roman"/>
                        <a:cs typeface="Times New Roman"/>
                      </a:endParaRPr>
                    </a:p>
                  </a:txBody>
                  <a:tcPr marL="63781" marR="63781" marT="0" marB="0">
                    <a:lnL>
                      <a:noFill/>
                    </a:lnL>
                    <a:lnR>
                      <a:noFill/>
                    </a:lnR>
                    <a:lnT>
                      <a:noFill/>
                    </a:lnT>
                    <a:lnB>
                      <a:noFill/>
                    </a:lnB>
                    <a:solidFill>
                      <a:schemeClr val="accent4">
                        <a:lumMod val="60000"/>
                        <a:lumOff val="40000"/>
                      </a:schemeClr>
                    </a:solidFill>
                  </a:tcPr>
                </a:tc>
                <a:tc>
                  <a:txBody>
                    <a:bodyPr/>
                    <a:lstStyle/>
                    <a:p>
                      <a:pPr marL="0" marR="0" indent="457200">
                        <a:lnSpc>
                          <a:spcPct val="115000"/>
                        </a:lnSpc>
                        <a:spcBef>
                          <a:spcPts val="0"/>
                        </a:spcBef>
                        <a:spcAft>
                          <a:spcPts val="0"/>
                        </a:spcAft>
                      </a:pPr>
                      <a:r>
                        <a:rPr lang="en-US" sz="1200" b="1" u="sng" dirty="0">
                          <a:solidFill>
                            <a:srgbClr val="000000"/>
                          </a:solidFill>
                          <a:latin typeface="Calibri"/>
                          <a:ea typeface="Times New Roman"/>
                          <a:cs typeface="Times New Roman"/>
                        </a:rPr>
                        <a:t>Clark Construction Team</a:t>
                      </a:r>
                      <a:endParaRPr lang="en-US" sz="1200" dirty="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Jamie Hart</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Justin Tobias</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Dustin Carey</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Richard Wagner</a:t>
                      </a:r>
                    </a:p>
                  </a:txBody>
                  <a:tcPr marL="63781" marR="63781" marT="0" marB="0" anchor="ctr">
                    <a:lnL>
                      <a:noFill/>
                    </a:lnL>
                    <a:lnR>
                      <a:noFill/>
                    </a:lnR>
                    <a:lnT>
                      <a:noFill/>
                    </a:lnT>
                    <a:lnB>
                      <a:noFill/>
                    </a:lnB>
                    <a:solidFill>
                      <a:schemeClr val="accent4">
                        <a:lumMod val="60000"/>
                        <a:lumOff val="40000"/>
                      </a:schemeClr>
                    </a:solidFill>
                  </a:tcPr>
                </a:tc>
              </a:tr>
              <a:tr h="690282">
                <a:tc>
                  <a:txBody>
                    <a:bodyPr/>
                    <a:lstStyle/>
                    <a:p>
                      <a:pPr marL="0" marR="0">
                        <a:lnSpc>
                          <a:spcPct val="115000"/>
                        </a:lnSpc>
                        <a:spcBef>
                          <a:spcPts val="0"/>
                        </a:spcBef>
                        <a:spcAft>
                          <a:spcPts val="0"/>
                        </a:spcAft>
                      </a:pPr>
                      <a:endParaRPr lang="en-US" sz="1000" dirty="0">
                        <a:solidFill>
                          <a:srgbClr val="000000"/>
                        </a:solidFill>
                        <a:latin typeface="Calibri"/>
                        <a:ea typeface="Times New Roman"/>
                        <a:cs typeface="Times New Roman"/>
                      </a:endParaRPr>
                    </a:p>
                  </a:txBody>
                  <a:tcPr marL="63781" marR="63781" marT="0" marB="0">
                    <a:lnL>
                      <a:noFill/>
                    </a:lnL>
                    <a:lnR>
                      <a:noFill/>
                    </a:lnR>
                    <a:lnT>
                      <a:noFill/>
                    </a:lnT>
                    <a:lnB>
                      <a:noFill/>
                    </a:lnB>
                  </a:tcPr>
                </a:tc>
                <a:tc>
                  <a:txBody>
                    <a:bodyPr/>
                    <a:lstStyle/>
                    <a:p>
                      <a:pPr marL="0" marR="0" indent="457200">
                        <a:lnSpc>
                          <a:spcPct val="115000"/>
                        </a:lnSpc>
                        <a:spcBef>
                          <a:spcPts val="0"/>
                        </a:spcBef>
                        <a:spcAft>
                          <a:spcPts val="0"/>
                        </a:spcAft>
                      </a:pPr>
                      <a:r>
                        <a:rPr lang="en-US" sz="1200" b="1" u="sng">
                          <a:solidFill>
                            <a:srgbClr val="000000"/>
                          </a:solidFill>
                          <a:latin typeface="Calibri"/>
                          <a:ea typeface="Times New Roman"/>
                          <a:cs typeface="Times New Roman"/>
                        </a:rPr>
                        <a:t>Louis Dreyfus Group</a:t>
                      </a:r>
                      <a:endParaRPr lang="en-US" sz="120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a:solidFill>
                            <a:srgbClr val="000000"/>
                          </a:solidFill>
                          <a:latin typeface="Calibri"/>
                          <a:ea typeface="Times New Roman"/>
                          <a:cs typeface="Times New Roman"/>
                        </a:rPr>
                        <a:t>Sean Cahill</a:t>
                      </a:r>
                    </a:p>
                  </a:txBody>
                  <a:tcPr marL="63781" marR="63781" marT="0" marB="0" anchor="ctr">
                    <a:lnL>
                      <a:noFill/>
                    </a:lnL>
                    <a:lnR>
                      <a:noFill/>
                    </a:lnR>
                    <a:lnT>
                      <a:noFill/>
                    </a:lnT>
                    <a:lnB>
                      <a:noFill/>
                    </a:lnB>
                  </a:tcPr>
                </a:tc>
              </a:tr>
              <a:tr h="1725706">
                <a:tc>
                  <a:txBody>
                    <a:bodyPr/>
                    <a:lstStyle/>
                    <a:p>
                      <a:pPr marL="0" marR="0">
                        <a:lnSpc>
                          <a:spcPct val="115000"/>
                        </a:lnSpc>
                        <a:spcBef>
                          <a:spcPts val="0"/>
                        </a:spcBef>
                        <a:spcAft>
                          <a:spcPts val="0"/>
                        </a:spcAft>
                      </a:pPr>
                      <a:endParaRPr lang="en-US" sz="1000" dirty="0">
                        <a:solidFill>
                          <a:srgbClr val="000000"/>
                        </a:solidFill>
                        <a:latin typeface="Calibri"/>
                        <a:ea typeface="Times New Roman"/>
                        <a:cs typeface="Times New Roman"/>
                      </a:endParaRPr>
                    </a:p>
                  </a:txBody>
                  <a:tcPr marL="63781" marR="63781" marT="0" marB="0">
                    <a:lnL>
                      <a:noFill/>
                    </a:lnL>
                    <a:lnR>
                      <a:noFill/>
                    </a:lnR>
                    <a:lnT>
                      <a:noFill/>
                    </a:lnT>
                    <a:lnB>
                      <a:noFill/>
                    </a:lnB>
                    <a:solidFill>
                      <a:schemeClr val="accent4">
                        <a:lumMod val="60000"/>
                        <a:lumOff val="40000"/>
                      </a:schemeClr>
                    </a:solidFill>
                  </a:tcPr>
                </a:tc>
                <a:tc>
                  <a:txBody>
                    <a:bodyPr/>
                    <a:lstStyle/>
                    <a:p>
                      <a:pPr marL="0" marR="0" indent="457200">
                        <a:lnSpc>
                          <a:spcPct val="115000"/>
                        </a:lnSpc>
                        <a:spcBef>
                          <a:spcPts val="0"/>
                        </a:spcBef>
                        <a:spcAft>
                          <a:spcPts val="0"/>
                        </a:spcAft>
                      </a:pPr>
                      <a:r>
                        <a:rPr lang="en-US" sz="1200" b="1" u="sng" dirty="0">
                          <a:solidFill>
                            <a:srgbClr val="000000"/>
                          </a:solidFill>
                          <a:latin typeface="Calibri"/>
                          <a:ea typeface="Times New Roman"/>
                          <a:cs typeface="Times New Roman"/>
                        </a:rPr>
                        <a:t>My Family</a:t>
                      </a:r>
                      <a:endParaRPr lang="en-US" sz="1200" dirty="0">
                        <a:solidFill>
                          <a:srgbClr val="000000"/>
                        </a:solidFill>
                        <a:latin typeface="Calibri"/>
                        <a:ea typeface="Times New Roman"/>
                        <a:cs typeface="Times New Roman"/>
                      </a:endParaRP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Father - John</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Mother - Linda</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Sister - Emily</a:t>
                      </a:r>
                    </a:p>
                    <a:p>
                      <a:pPr marL="0" marR="0" indent="457200">
                        <a:lnSpc>
                          <a:spcPct val="115000"/>
                        </a:lnSpc>
                        <a:spcBef>
                          <a:spcPts val="0"/>
                        </a:spcBef>
                        <a:spcAft>
                          <a:spcPts val="0"/>
                        </a:spcAft>
                      </a:pPr>
                      <a:r>
                        <a:rPr lang="en-US" sz="1200" dirty="0">
                          <a:solidFill>
                            <a:srgbClr val="000000"/>
                          </a:solidFill>
                          <a:latin typeface="Calibri"/>
                          <a:ea typeface="Times New Roman"/>
                          <a:cs typeface="Times New Roman"/>
                        </a:rPr>
                        <a:t>Dogs - Lilly &amp; Sophie</a:t>
                      </a:r>
                    </a:p>
                  </a:txBody>
                  <a:tcPr marL="63781" marR="63781" marT="0" marB="0" anchor="ctr">
                    <a:lnL>
                      <a:noFill/>
                    </a:lnL>
                    <a:lnR>
                      <a:noFill/>
                    </a:lnR>
                    <a:lnT>
                      <a:noFill/>
                    </a:lnT>
                    <a:lnB>
                      <a:noFill/>
                    </a:lnB>
                    <a:solidFill>
                      <a:schemeClr val="accent4">
                        <a:lumMod val="60000"/>
                        <a:lumOff val="40000"/>
                      </a:schemeClr>
                    </a:solidFill>
                  </a:tcPr>
                </a:tc>
              </a:tr>
              <a:tr h="345141">
                <a:tc>
                  <a:txBody>
                    <a:bodyPr/>
                    <a:lstStyle/>
                    <a:p>
                      <a:pPr marL="0" marR="0">
                        <a:lnSpc>
                          <a:spcPct val="115000"/>
                        </a:lnSpc>
                        <a:spcBef>
                          <a:spcPts val="0"/>
                        </a:spcBef>
                        <a:spcAft>
                          <a:spcPts val="0"/>
                        </a:spcAft>
                      </a:pPr>
                      <a:endParaRPr lang="en-US" sz="1000" dirty="0">
                        <a:solidFill>
                          <a:srgbClr val="000000"/>
                        </a:solidFill>
                        <a:latin typeface="Calibri"/>
                        <a:ea typeface="Times New Roman"/>
                        <a:cs typeface="Times New Roman"/>
                      </a:endParaRPr>
                    </a:p>
                  </a:txBody>
                  <a:tcPr marL="63781" marR="63781" marT="0" marB="0">
                    <a:lnL>
                      <a:noFill/>
                    </a:lnL>
                    <a:lnR>
                      <a:noFill/>
                    </a:lnR>
                    <a:lnT>
                      <a:noFill/>
                    </a:lnT>
                    <a:lnB>
                      <a:noFill/>
                    </a:lnB>
                  </a:tcPr>
                </a:tc>
                <a:tc>
                  <a:txBody>
                    <a:bodyPr/>
                    <a:lstStyle/>
                    <a:p>
                      <a:pPr marL="0" marR="0" indent="457200">
                        <a:lnSpc>
                          <a:spcPct val="115000"/>
                        </a:lnSpc>
                        <a:spcBef>
                          <a:spcPts val="0"/>
                        </a:spcBef>
                        <a:spcAft>
                          <a:spcPts val="0"/>
                        </a:spcAft>
                      </a:pPr>
                      <a:r>
                        <a:rPr lang="en-US" sz="1200" b="1" u="sng" dirty="0">
                          <a:solidFill>
                            <a:srgbClr val="000000"/>
                          </a:solidFill>
                          <a:latin typeface="Calibri"/>
                          <a:ea typeface="Times New Roman"/>
                          <a:cs typeface="Times New Roman"/>
                        </a:rPr>
                        <a:t>My Friends &amp; Fellow AEs</a:t>
                      </a:r>
                      <a:endParaRPr lang="en-US" sz="1200" dirty="0">
                        <a:solidFill>
                          <a:srgbClr val="000000"/>
                        </a:solidFill>
                        <a:latin typeface="Calibri"/>
                        <a:ea typeface="Times New Roman"/>
                        <a:cs typeface="Times New Roman"/>
                      </a:endParaRPr>
                    </a:p>
                  </a:txBody>
                  <a:tcPr marL="63781" marR="63781" marT="0" marB="0" anchor="ctr">
                    <a:lnL>
                      <a:noFill/>
                    </a:lnL>
                    <a:lnR>
                      <a:noFill/>
                    </a:lnR>
                    <a:lnT>
                      <a:noFill/>
                    </a:lnT>
                    <a:lnB>
                      <a:noFill/>
                    </a:lnB>
                  </a:tcPr>
                </a:tc>
              </a:tr>
            </a:tbl>
          </a:graphicData>
        </a:graphic>
      </p:graphicFrame>
      <p:pic>
        <p:nvPicPr>
          <p:cNvPr id="18" name="myphoto" descr="http://photos-h.ll.facebook.com/photos-ll-snc1/v272/30/5/9344143/n9344143_50114343_6389.jpg">
            <a:hlinkClick r:id="rId7"/>
          </p:cNvPr>
          <p:cNvPicPr/>
          <p:nvPr/>
        </p:nvPicPr>
        <p:blipFill>
          <a:blip r:embed="rId8"/>
          <a:srcRect/>
          <a:stretch>
            <a:fillRect/>
          </a:stretch>
        </p:blipFill>
        <p:spPr bwMode="auto">
          <a:xfrm>
            <a:off x="21183600" y="4953000"/>
            <a:ext cx="2019300" cy="1514475"/>
          </a:xfrm>
          <a:prstGeom prst="rect">
            <a:avLst/>
          </a:prstGeom>
          <a:noFill/>
          <a:ln w="9525">
            <a:noFill/>
            <a:miter lim="800000"/>
            <a:headEnd/>
            <a:tailEnd/>
          </a:ln>
        </p:spPr>
      </p:pic>
      <p:pic>
        <p:nvPicPr>
          <p:cNvPr id="19" name="myphoto" descr="http://photos-h.ak.fbcdn.net/photos-ak-snc1/v1745/166/17/9370462/n9370462_53678191_1002.jpg">
            <a:hlinkClick r:id="rId9"/>
          </p:cNvPr>
          <p:cNvPicPr/>
          <p:nvPr/>
        </p:nvPicPr>
        <p:blipFill>
          <a:blip r:embed="rId10"/>
          <a:srcRect/>
          <a:stretch>
            <a:fillRect/>
          </a:stretch>
        </p:blipFill>
        <p:spPr bwMode="auto">
          <a:xfrm>
            <a:off x="18897600" y="3581400"/>
            <a:ext cx="2019300" cy="1514475"/>
          </a:xfrm>
          <a:prstGeom prst="rect">
            <a:avLst/>
          </a:prstGeom>
          <a:noFill/>
          <a:ln w="9525">
            <a:noFill/>
            <a:miter lim="800000"/>
            <a:headEnd/>
            <a:tailEnd/>
          </a:ln>
        </p:spPr>
      </p:pic>
      <p:pic>
        <p:nvPicPr>
          <p:cNvPr id="20" name="Picture 19" descr="See full size image">
            <a:hlinkClick r:id="rId11"/>
          </p:cNvPr>
          <p:cNvPicPr/>
          <p:nvPr/>
        </p:nvPicPr>
        <p:blipFill>
          <a:blip r:embed="rId12"/>
          <a:srcRect/>
          <a:stretch>
            <a:fillRect/>
          </a:stretch>
        </p:blipFill>
        <p:spPr bwMode="auto">
          <a:xfrm>
            <a:off x="21917025" y="2895600"/>
            <a:ext cx="1247775" cy="441920"/>
          </a:xfrm>
          <a:prstGeom prst="rect">
            <a:avLst/>
          </a:prstGeom>
          <a:noFill/>
          <a:ln w="9525">
            <a:noFill/>
            <a:miter lim="800000"/>
            <a:headEnd/>
            <a:tailEnd/>
          </a:ln>
        </p:spPr>
      </p:pic>
      <p:pic>
        <p:nvPicPr>
          <p:cNvPr id="21" name="Picture 20" descr="http://www.upliftmentjamaica.org/images/clark_construction_logo.gif"/>
          <p:cNvPicPr/>
          <p:nvPr/>
        </p:nvPicPr>
        <p:blipFill>
          <a:blip r:embed="rId13"/>
          <a:srcRect/>
          <a:stretch>
            <a:fillRect/>
          </a:stretch>
        </p:blipFill>
        <p:spPr bwMode="auto">
          <a:xfrm>
            <a:off x="18973800" y="1914525"/>
            <a:ext cx="1970021" cy="752475"/>
          </a:xfrm>
          <a:prstGeom prst="rect">
            <a:avLst/>
          </a:prstGeom>
          <a:noFill/>
          <a:ln w="9525">
            <a:noFill/>
            <a:miter lim="800000"/>
            <a:headEnd/>
            <a:tailEnd/>
          </a:ln>
        </p:spPr>
      </p:pic>
      <p:pic>
        <p:nvPicPr>
          <p:cNvPr id="22" name="Picture 21" descr="See full size image">
            <a:hlinkClick r:id="rId14"/>
          </p:cNvPr>
          <p:cNvPicPr/>
          <p:nvPr/>
        </p:nvPicPr>
        <p:blipFill>
          <a:blip r:embed="rId15"/>
          <a:srcRect/>
          <a:stretch>
            <a:fillRect/>
          </a:stretch>
        </p:blipFill>
        <p:spPr bwMode="auto">
          <a:xfrm>
            <a:off x="21537096" y="764225"/>
            <a:ext cx="1627704" cy="121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7400" y="0"/>
            <a:ext cx="8001000" cy="5478423"/>
          </a:xfrm>
          <a:prstGeom prst="rect">
            <a:avLst/>
          </a:prstGeom>
          <a:noFill/>
        </p:spPr>
        <p:txBody>
          <a:bodyPr wrap="square" rtlCol="0">
            <a:spAutoFit/>
          </a:bodyPr>
          <a:lstStyle/>
          <a:p>
            <a:r>
              <a:rPr lang="en-US" sz="4000" dirty="0" smtClean="0"/>
              <a:t>Owner / GC Relations</a:t>
            </a:r>
            <a:endParaRPr lang="en-US" sz="4000" dirty="0" smtClean="0"/>
          </a:p>
          <a:p>
            <a:endParaRPr lang="en-US" sz="2400" dirty="0" smtClean="0"/>
          </a:p>
          <a:p>
            <a:pPr>
              <a:buFont typeface="Arial" pitchFamily="34" charset="0"/>
              <a:buChar char="•"/>
            </a:pPr>
            <a:r>
              <a:rPr lang="en-US" sz="2200" dirty="0" smtClean="0"/>
              <a:t>Had prior relationship that run dry</a:t>
            </a:r>
          </a:p>
          <a:p>
            <a:pPr>
              <a:buFont typeface="Arial" pitchFamily="34" charset="0"/>
              <a:buChar char="•"/>
            </a:pPr>
            <a:endParaRPr lang="en-US" sz="2200" dirty="0" smtClean="0"/>
          </a:p>
          <a:p>
            <a:pPr>
              <a:buFont typeface="Arial" pitchFamily="34" charset="0"/>
              <a:buChar char="•"/>
            </a:pPr>
            <a:r>
              <a:rPr lang="en-US" sz="2200" dirty="0" smtClean="0"/>
              <a:t>This project was a good opportunity for the two companies to reestablish that relationship</a:t>
            </a:r>
          </a:p>
          <a:p>
            <a:pPr>
              <a:buFont typeface="Arial" pitchFamily="34" charset="0"/>
              <a:buChar char="•"/>
            </a:pPr>
            <a:endParaRPr lang="en-US" sz="2200" dirty="0" smtClean="0"/>
          </a:p>
          <a:p>
            <a:pPr>
              <a:buFont typeface="Arial" pitchFamily="34" charset="0"/>
              <a:buChar char="•"/>
            </a:pPr>
            <a:r>
              <a:rPr lang="en-US" sz="2200" dirty="0" smtClean="0"/>
              <a:t>Reestablishing the relationship would lead to:</a:t>
            </a:r>
          </a:p>
          <a:p>
            <a:pPr lvl="1">
              <a:buFont typeface="Arial" pitchFamily="34" charset="0"/>
              <a:buChar char="•"/>
            </a:pPr>
            <a:endParaRPr lang="en-US" sz="2200" dirty="0" smtClean="0"/>
          </a:p>
          <a:p>
            <a:pPr lvl="1">
              <a:buFont typeface="Arial" pitchFamily="34" charset="0"/>
              <a:buChar char="•"/>
            </a:pPr>
            <a:r>
              <a:rPr lang="en-US" sz="2200" dirty="0" smtClean="0"/>
              <a:t>Continued work between LD and Clark</a:t>
            </a:r>
          </a:p>
          <a:p>
            <a:pPr lvl="1">
              <a:buFont typeface="Arial" pitchFamily="34" charset="0"/>
              <a:buChar char="•"/>
            </a:pPr>
            <a:endParaRPr lang="en-US" sz="2200" dirty="0" smtClean="0"/>
          </a:p>
          <a:p>
            <a:pPr lvl="1">
              <a:buFont typeface="Arial" pitchFamily="34" charset="0"/>
              <a:buChar char="•"/>
            </a:pPr>
            <a:r>
              <a:rPr lang="en-US" sz="2200" dirty="0" smtClean="0"/>
              <a:t>Both parties making $$</a:t>
            </a:r>
          </a:p>
          <a:p>
            <a:pPr lvl="1">
              <a:buFont typeface="Arial" pitchFamily="34" charset="0"/>
              <a:buChar char="•"/>
            </a:pPr>
            <a:endParaRPr lang="en-US" sz="2200" dirty="0" smtClean="0"/>
          </a:p>
          <a:p>
            <a:pPr>
              <a:buFont typeface="Arial" pitchFamily="34" charset="0"/>
              <a:buChar char="•"/>
            </a:pPr>
            <a:r>
              <a:rPr lang="en-US" sz="2200" dirty="0" smtClean="0"/>
              <a:t>This added additional pressure on both companies </a:t>
            </a:r>
            <a:r>
              <a:rPr lang="en-US" sz="2200" dirty="0" smtClean="0"/>
              <a:t>staffs </a:t>
            </a:r>
            <a:r>
              <a:rPr lang="en-US" sz="2200" dirty="0" smtClean="0"/>
              <a:t>to </a:t>
            </a:r>
            <a:r>
              <a:rPr lang="en-US" sz="2200" dirty="0" smtClean="0"/>
              <a:t>make </a:t>
            </a:r>
            <a:r>
              <a:rPr lang="en-US" sz="2200" dirty="0" smtClean="0"/>
              <a:t>this project </a:t>
            </a:r>
            <a:r>
              <a:rPr lang="en-US" sz="2200" dirty="0" smtClean="0"/>
              <a:t>successful</a:t>
            </a:r>
            <a:endParaRPr lang="en-US" sz="2200" dirty="0" smtClean="0"/>
          </a:p>
        </p:txBody>
      </p:sp>
      <p:pic>
        <p:nvPicPr>
          <p:cNvPr id="17" name="Picture 16"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707886"/>
          </a:xfrm>
          <a:prstGeom prst="rect">
            <a:avLst/>
          </a:prstGeom>
          <a:noFill/>
        </p:spPr>
        <p:txBody>
          <a:bodyPr wrap="square" rtlCol="0">
            <a:spAutoFit/>
          </a:bodyPr>
          <a:lstStyle/>
          <a:p>
            <a:r>
              <a:rPr lang="en-US" sz="4000" dirty="0" smtClean="0"/>
              <a:t>Project Staffing</a:t>
            </a:r>
          </a:p>
        </p:txBody>
      </p:sp>
      <p:pic>
        <p:nvPicPr>
          <p:cNvPr id="15" name="Picture 2"/>
          <p:cNvPicPr>
            <a:picLocks noChangeAspect="1" noChangeArrowheads="1"/>
          </p:cNvPicPr>
          <p:nvPr/>
        </p:nvPicPr>
        <p:blipFill>
          <a:blip r:embed="rId5"/>
          <a:srcRect/>
          <a:stretch>
            <a:fillRect/>
          </a:stretch>
        </p:blipFill>
        <p:spPr bwMode="auto">
          <a:xfrm>
            <a:off x="18973800" y="757045"/>
            <a:ext cx="7696200" cy="5948555"/>
          </a:xfrm>
          <a:prstGeom prst="rect">
            <a:avLst/>
          </a:prstGeom>
          <a:noFill/>
          <a:ln w="9525">
            <a:noFill/>
            <a:miter lim="800000"/>
            <a:headEnd/>
            <a:tailEnd/>
          </a:ln>
          <a:effectLst/>
        </p:spPr>
      </p:pic>
      <p:sp>
        <p:nvSpPr>
          <p:cNvPr id="16" name="TextBox 15"/>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7400" y="0"/>
            <a:ext cx="8001000" cy="5478423"/>
          </a:xfrm>
          <a:prstGeom prst="rect">
            <a:avLst/>
          </a:prstGeom>
          <a:noFill/>
        </p:spPr>
        <p:txBody>
          <a:bodyPr wrap="square" rtlCol="0">
            <a:spAutoFit/>
          </a:bodyPr>
          <a:lstStyle/>
          <a:p>
            <a:r>
              <a:rPr lang="en-US" sz="4000" dirty="0" smtClean="0"/>
              <a:t>Owner / GC Relations</a:t>
            </a:r>
            <a:endParaRPr lang="en-US" sz="4000" dirty="0" smtClean="0"/>
          </a:p>
          <a:p>
            <a:endParaRPr lang="en-US" sz="2400" dirty="0" smtClean="0"/>
          </a:p>
          <a:p>
            <a:pPr>
              <a:buFont typeface="Arial" pitchFamily="34" charset="0"/>
              <a:buChar char="•"/>
            </a:pPr>
            <a:r>
              <a:rPr lang="en-US" sz="2200" dirty="0" smtClean="0"/>
              <a:t>Had prior relationship that run dry</a:t>
            </a:r>
          </a:p>
          <a:p>
            <a:pPr>
              <a:buFont typeface="Arial" pitchFamily="34" charset="0"/>
              <a:buChar char="•"/>
            </a:pPr>
            <a:endParaRPr lang="en-US" sz="2200" dirty="0" smtClean="0"/>
          </a:p>
          <a:p>
            <a:pPr>
              <a:buFont typeface="Arial" pitchFamily="34" charset="0"/>
              <a:buChar char="•"/>
            </a:pPr>
            <a:r>
              <a:rPr lang="en-US" sz="2200" dirty="0" smtClean="0"/>
              <a:t>This project was a good opportunity for the two companies to reestablish that relationship</a:t>
            </a:r>
          </a:p>
          <a:p>
            <a:pPr>
              <a:buFont typeface="Arial" pitchFamily="34" charset="0"/>
              <a:buChar char="•"/>
            </a:pPr>
            <a:endParaRPr lang="en-US" sz="2200" dirty="0" smtClean="0"/>
          </a:p>
          <a:p>
            <a:pPr>
              <a:buFont typeface="Arial" pitchFamily="34" charset="0"/>
              <a:buChar char="•"/>
            </a:pPr>
            <a:r>
              <a:rPr lang="en-US" sz="2200" dirty="0" smtClean="0"/>
              <a:t>Reestablishing the relationship would lead to:</a:t>
            </a:r>
          </a:p>
          <a:p>
            <a:pPr lvl="1">
              <a:buFont typeface="Arial" pitchFamily="34" charset="0"/>
              <a:buChar char="•"/>
            </a:pPr>
            <a:endParaRPr lang="en-US" sz="2200" dirty="0" smtClean="0"/>
          </a:p>
          <a:p>
            <a:pPr lvl="1">
              <a:buFont typeface="Arial" pitchFamily="34" charset="0"/>
              <a:buChar char="•"/>
            </a:pPr>
            <a:r>
              <a:rPr lang="en-US" sz="2200" dirty="0" smtClean="0"/>
              <a:t>Continued work between LD and Clark</a:t>
            </a:r>
          </a:p>
          <a:p>
            <a:pPr lvl="1">
              <a:buFont typeface="Arial" pitchFamily="34" charset="0"/>
              <a:buChar char="•"/>
            </a:pPr>
            <a:endParaRPr lang="en-US" sz="2200" dirty="0" smtClean="0"/>
          </a:p>
          <a:p>
            <a:pPr lvl="1">
              <a:buFont typeface="Arial" pitchFamily="34" charset="0"/>
              <a:buChar char="•"/>
            </a:pPr>
            <a:r>
              <a:rPr lang="en-US" sz="2200" dirty="0" smtClean="0"/>
              <a:t>Both parties making $$</a:t>
            </a:r>
          </a:p>
          <a:p>
            <a:pPr lvl="1">
              <a:buFont typeface="Arial" pitchFamily="34" charset="0"/>
              <a:buChar char="•"/>
            </a:pPr>
            <a:endParaRPr lang="en-US" sz="2200" dirty="0" smtClean="0"/>
          </a:p>
          <a:p>
            <a:pPr>
              <a:buFont typeface="Arial" pitchFamily="34" charset="0"/>
              <a:buChar char="•"/>
            </a:pPr>
            <a:r>
              <a:rPr lang="en-US" sz="2200" dirty="0" smtClean="0"/>
              <a:t>This added additional pressure on both companies </a:t>
            </a:r>
            <a:r>
              <a:rPr lang="en-US" sz="2200" dirty="0" smtClean="0"/>
              <a:t>staffs </a:t>
            </a:r>
            <a:r>
              <a:rPr lang="en-US" sz="2200" dirty="0" smtClean="0"/>
              <a:t>to </a:t>
            </a:r>
            <a:r>
              <a:rPr lang="en-US" sz="2200" dirty="0" smtClean="0"/>
              <a:t>make </a:t>
            </a:r>
            <a:r>
              <a:rPr lang="en-US" sz="2200" dirty="0" smtClean="0"/>
              <a:t>this project </a:t>
            </a:r>
            <a:r>
              <a:rPr lang="en-US" sz="2200" dirty="0" smtClean="0"/>
              <a:t>successful</a:t>
            </a:r>
            <a:endParaRPr lang="en-US" sz="2200" dirty="0" smtClean="0"/>
          </a:p>
        </p:txBody>
      </p:sp>
      <p:pic>
        <p:nvPicPr>
          <p:cNvPr id="17" name="Picture 16"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707886"/>
          </a:xfrm>
          <a:prstGeom prst="rect">
            <a:avLst/>
          </a:prstGeom>
          <a:noFill/>
        </p:spPr>
        <p:txBody>
          <a:bodyPr wrap="square" rtlCol="0">
            <a:spAutoFit/>
          </a:bodyPr>
          <a:lstStyle/>
          <a:p>
            <a:r>
              <a:rPr lang="en-US" sz="4000" dirty="0" smtClean="0"/>
              <a:t>Site Location</a:t>
            </a:r>
            <a:endParaRPr lang="en-US" sz="4000" dirty="0" smtClean="0"/>
          </a:p>
        </p:txBody>
      </p:sp>
      <p:pic>
        <p:nvPicPr>
          <p:cNvPr id="13" name="Picture 2"/>
          <p:cNvPicPr>
            <a:picLocks noChangeAspect="1" noChangeArrowheads="1"/>
          </p:cNvPicPr>
          <p:nvPr/>
        </p:nvPicPr>
        <p:blipFill>
          <a:blip r:embed="rId5"/>
          <a:srcRect/>
          <a:stretch>
            <a:fillRect/>
          </a:stretch>
        </p:blipFill>
        <p:spPr bwMode="auto">
          <a:xfrm>
            <a:off x="20040600" y="990600"/>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3"/>
          <p:cNvPicPr>
            <a:picLocks noChangeAspect="1" noChangeArrowheads="1"/>
          </p:cNvPicPr>
          <p:nvPr/>
        </p:nvPicPr>
        <p:blipFill>
          <a:blip r:embed="rId6"/>
          <a:srcRect/>
          <a:stretch>
            <a:fillRect/>
          </a:stretch>
        </p:blipFill>
        <p:spPr bwMode="auto">
          <a:xfrm>
            <a:off x="24193500" y="104775"/>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7400" y="0"/>
            <a:ext cx="8001000" cy="707886"/>
          </a:xfrm>
          <a:prstGeom prst="rect">
            <a:avLst/>
          </a:prstGeom>
          <a:noFill/>
        </p:spPr>
        <p:txBody>
          <a:bodyPr wrap="square" rtlCol="0">
            <a:spAutoFit/>
          </a:bodyPr>
          <a:lstStyle/>
          <a:p>
            <a:r>
              <a:rPr lang="en-US" sz="4000" dirty="0" smtClean="0"/>
              <a:t>Site </a:t>
            </a:r>
            <a:r>
              <a:rPr lang="en-US" sz="4000" dirty="0" smtClean="0"/>
              <a:t>Logistics</a:t>
            </a:r>
            <a:endParaRPr lang="en-US" sz="4000" dirty="0" smtClean="0"/>
          </a:p>
        </p:txBody>
      </p:sp>
      <p:pic>
        <p:nvPicPr>
          <p:cNvPr id="17" name="Picture 16" descr="31CornerView.jpg"/>
          <p:cNvPicPr>
            <a:picLocks noChangeAspect="1"/>
          </p:cNvPicPr>
          <p:nvPr/>
        </p:nvPicPr>
        <p:blipFill>
          <a:blip r:embed="rId2"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3"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4"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707886"/>
          </a:xfrm>
          <a:prstGeom prst="rect">
            <a:avLst/>
          </a:prstGeom>
          <a:noFill/>
        </p:spPr>
        <p:txBody>
          <a:bodyPr wrap="square" rtlCol="0">
            <a:spAutoFit/>
          </a:bodyPr>
          <a:lstStyle/>
          <a:p>
            <a:r>
              <a:rPr lang="en-US" sz="4000" dirty="0" smtClean="0"/>
              <a:t>Site Location</a:t>
            </a:r>
            <a:endParaRPr lang="en-US" sz="4000" dirty="0" smtClean="0"/>
          </a:p>
        </p:txBody>
      </p:sp>
      <p:pic>
        <p:nvPicPr>
          <p:cNvPr id="13" name="Picture 2"/>
          <p:cNvPicPr>
            <a:picLocks noChangeAspect="1" noChangeArrowheads="1"/>
          </p:cNvPicPr>
          <p:nvPr/>
        </p:nvPicPr>
        <p:blipFill>
          <a:blip r:embed="rId5"/>
          <a:srcRect/>
          <a:stretch>
            <a:fillRect/>
          </a:stretch>
        </p:blipFill>
        <p:spPr bwMode="auto">
          <a:xfrm>
            <a:off x="20040600" y="990600"/>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3"/>
          <p:cNvPicPr>
            <a:picLocks noChangeAspect="1" noChangeArrowheads="1"/>
          </p:cNvPicPr>
          <p:nvPr/>
        </p:nvPicPr>
        <p:blipFill>
          <a:blip r:embed="rId6"/>
          <a:srcRect/>
          <a:stretch>
            <a:fillRect/>
          </a:stretch>
        </p:blipFill>
        <p:spPr bwMode="auto">
          <a:xfrm>
            <a:off x="24193500" y="104775"/>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p:cNvPicPr>
            <a:picLocks noChangeAspect="1" noChangeArrowheads="1"/>
          </p:cNvPicPr>
          <p:nvPr/>
        </p:nvPicPr>
        <p:blipFill>
          <a:blip r:embed="rId5"/>
          <a:srcRect/>
          <a:stretch>
            <a:fillRect/>
          </a:stretch>
        </p:blipFill>
        <p:spPr bwMode="auto">
          <a:xfrm>
            <a:off x="10653712" y="990186"/>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3"/>
          <p:cNvPicPr>
            <a:picLocks noChangeAspect="1" noChangeArrowheads="1"/>
          </p:cNvPicPr>
          <p:nvPr/>
        </p:nvPicPr>
        <p:blipFill>
          <a:blip r:embed="rId6"/>
          <a:srcRect/>
          <a:stretch>
            <a:fillRect/>
          </a:stretch>
        </p:blipFill>
        <p:spPr bwMode="auto">
          <a:xfrm>
            <a:off x="14782800" y="152400"/>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7400" y="0"/>
            <a:ext cx="8001000" cy="707886"/>
          </a:xfrm>
          <a:prstGeom prst="rect">
            <a:avLst/>
          </a:prstGeom>
          <a:noFill/>
        </p:spPr>
        <p:txBody>
          <a:bodyPr wrap="square" rtlCol="0">
            <a:spAutoFit/>
          </a:bodyPr>
          <a:lstStyle/>
          <a:p>
            <a:r>
              <a:rPr lang="en-US" sz="4000" dirty="0" smtClean="0"/>
              <a:t>Site </a:t>
            </a:r>
            <a:r>
              <a:rPr lang="en-US" sz="4000" dirty="0" smtClean="0"/>
              <a:t>Logistics</a:t>
            </a:r>
            <a:endParaRPr lang="en-US" sz="4000" dirty="0" smtClean="0"/>
          </a:p>
        </p:txBody>
      </p:sp>
      <p:pic>
        <p:nvPicPr>
          <p:cNvPr id="17" name="Picture 16" descr="31CornerView.jpg"/>
          <p:cNvPicPr>
            <a:picLocks noChangeAspect="1"/>
          </p:cNvPicPr>
          <p:nvPr/>
        </p:nvPicPr>
        <p:blipFill>
          <a:blip r:embed="rId3" cstate="print"/>
          <a:stretch>
            <a:fillRect/>
          </a:stretch>
        </p:blipFill>
        <p:spPr>
          <a:xfrm>
            <a:off x="1371600" y="5181600"/>
            <a:ext cx="2286000" cy="1524000"/>
          </a:xfrm>
          <a:prstGeom prst="rect">
            <a:avLst/>
          </a:prstGeom>
        </p:spPr>
      </p:pic>
      <p:pic>
        <p:nvPicPr>
          <p:cNvPr id="18" name="Picture 17" descr="31GroundView.jpg"/>
          <p:cNvPicPr>
            <a:picLocks noChangeAspect="1"/>
          </p:cNvPicPr>
          <p:nvPr/>
        </p:nvPicPr>
        <p:blipFill>
          <a:blip r:embed="rId4" cstate="print"/>
          <a:stretch>
            <a:fillRect/>
          </a:stretch>
        </p:blipFill>
        <p:spPr>
          <a:xfrm>
            <a:off x="5486400" y="5181600"/>
            <a:ext cx="2286000" cy="1524000"/>
          </a:xfrm>
          <a:prstGeom prst="rect">
            <a:avLst/>
          </a:prstGeom>
        </p:spPr>
      </p:pic>
      <p:pic>
        <p:nvPicPr>
          <p:cNvPr id="19" name="Picture 18" descr="Lafayette-Tower-2.jpg"/>
          <p:cNvPicPr>
            <a:picLocks noChangeAspect="1"/>
          </p:cNvPicPr>
          <p:nvPr/>
        </p:nvPicPr>
        <p:blipFill>
          <a:blip r:embed="rId5" cstate="print"/>
          <a:stretch>
            <a:fillRect/>
          </a:stretch>
        </p:blipFill>
        <p:spPr>
          <a:xfrm>
            <a:off x="3524793" y="5181600"/>
            <a:ext cx="2037807" cy="1524000"/>
          </a:xfrm>
          <a:prstGeom prst="rect">
            <a:avLst/>
          </a:prstGeom>
        </p:spPr>
      </p:pic>
      <p:sp>
        <p:nvSpPr>
          <p:cNvPr id="14" name="TextBox 13"/>
          <p:cNvSpPr txBox="1"/>
          <p:nvPr/>
        </p:nvSpPr>
        <p:spPr>
          <a:xfrm>
            <a:off x="18821400" y="0"/>
            <a:ext cx="8610600" cy="707886"/>
          </a:xfrm>
          <a:prstGeom prst="rect">
            <a:avLst/>
          </a:prstGeom>
          <a:noFill/>
        </p:spPr>
        <p:txBody>
          <a:bodyPr wrap="square" rtlCol="0">
            <a:spAutoFit/>
          </a:bodyPr>
          <a:lstStyle/>
          <a:p>
            <a:r>
              <a:rPr lang="en-US" sz="4000" dirty="0" smtClean="0"/>
              <a:t>Site Location</a:t>
            </a:r>
            <a:endParaRPr lang="en-US" sz="4000" dirty="0" smtClean="0"/>
          </a:p>
        </p:txBody>
      </p:sp>
      <p:pic>
        <p:nvPicPr>
          <p:cNvPr id="13" name="Picture 2"/>
          <p:cNvPicPr>
            <a:picLocks noChangeAspect="1" noChangeArrowheads="1"/>
          </p:cNvPicPr>
          <p:nvPr/>
        </p:nvPicPr>
        <p:blipFill>
          <a:blip r:embed="rId6"/>
          <a:srcRect/>
          <a:stretch>
            <a:fillRect/>
          </a:stretch>
        </p:blipFill>
        <p:spPr bwMode="auto">
          <a:xfrm>
            <a:off x="20040600" y="990600"/>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3"/>
          <p:cNvPicPr>
            <a:picLocks noChangeAspect="1" noChangeArrowheads="1"/>
          </p:cNvPicPr>
          <p:nvPr/>
        </p:nvPicPr>
        <p:blipFill>
          <a:blip r:embed="rId7"/>
          <a:srcRect/>
          <a:stretch>
            <a:fillRect/>
          </a:stretch>
        </p:blipFill>
        <p:spPr bwMode="auto">
          <a:xfrm>
            <a:off x="24193500" y="104775"/>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p:cNvPicPr>
            <a:picLocks noChangeAspect="1" noChangeArrowheads="1"/>
          </p:cNvPicPr>
          <p:nvPr/>
        </p:nvPicPr>
        <p:blipFill>
          <a:blip r:embed="rId6"/>
          <a:srcRect/>
          <a:stretch>
            <a:fillRect/>
          </a:stretch>
        </p:blipFill>
        <p:spPr bwMode="auto">
          <a:xfrm>
            <a:off x="10653712" y="990186"/>
            <a:ext cx="5805488" cy="5410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3"/>
          <p:cNvPicPr>
            <a:picLocks noChangeAspect="1" noChangeArrowheads="1"/>
          </p:cNvPicPr>
          <p:nvPr/>
        </p:nvPicPr>
        <p:blipFill>
          <a:blip r:embed="rId7"/>
          <a:srcRect/>
          <a:stretch>
            <a:fillRect/>
          </a:stretch>
        </p:blipFill>
        <p:spPr bwMode="auto">
          <a:xfrm>
            <a:off x="14782800" y="152400"/>
            <a:ext cx="1638300" cy="42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8"/>
          <a:srcRect/>
          <a:stretch>
            <a:fillRect/>
          </a:stretch>
        </p:blipFill>
        <p:spPr bwMode="auto">
          <a:xfrm>
            <a:off x="11963400" y="4759500"/>
            <a:ext cx="3581400" cy="1565100"/>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p:cNvSpPr txBox="1"/>
          <p:nvPr/>
        </p:nvSpPr>
        <p:spPr>
          <a:xfrm>
            <a:off x="609600" y="304800"/>
            <a:ext cx="7696200" cy="4555093"/>
          </a:xfrm>
          <a:prstGeom prst="rect">
            <a:avLst/>
          </a:prstGeom>
          <a:noFill/>
        </p:spPr>
        <p:txBody>
          <a:bodyPr wrap="square" rtlCol="0">
            <a:spAutoFit/>
          </a:bodyPr>
          <a:lstStyle/>
          <a:p>
            <a:r>
              <a:rPr lang="en-US" sz="4000" u="sng" dirty="0" smtClean="0"/>
              <a:t>Presentation Outline </a:t>
            </a:r>
          </a:p>
          <a:p>
            <a:endParaRPr lang="en-US" dirty="0"/>
          </a:p>
          <a:p>
            <a:r>
              <a:rPr lang="en-US" sz="3200" dirty="0" smtClean="0">
                <a:solidFill>
                  <a:schemeClr val="tx2">
                    <a:lumMod val="50000"/>
                  </a:schemeClr>
                </a:solidFill>
              </a:rPr>
              <a:t>Project Overview</a:t>
            </a:r>
          </a:p>
          <a:p>
            <a:endParaRPr lang="en-US" sz="2000" dirty="0"/>
          </a:p>
          <a:p>
            <a:r>
              <a:rPr lang="en-US" sz="2000" dirty="0" smtClean="0"/>
              <a:t>Column-Free Perimeter</a:t>
            </a:r>
          </a:p>
          <a:p>
            <a:endParaRPr lang="en-US" sz="2000" dirty="0"/>
          </a:p>
          <a:p>
            <a:r>
              <a:rPr lang="en-US" sz="2000" dirty="0" smtClean="0"/>
              <a:t>Structural Redesign</a:t>
            </a:r>
          </a:p>
          <a:p>
            <a:endParaRPr lang="en-US" sz="2000" dirty="0"/>
          </a:p>
          <a:p>
            <a:r>
              <a:rPr lang="en-US" sz="2000" dirty="0" smtClean="0"/>
              <a:t>Solar Implementation</a:t>
            </a:r>
          </a:p>
          <a:p>
            <a:endParaRPr lang="en-US" sz="2000" dirty="0"/>
          </a:p>
          <a:p>
            <a:r>
              <a:rPr lang="en-US" sz="2000" dirty="0" smtClean="0"/>
              <a:t>Conclusions </a:t>
            </a:r>
            <a:endParaRPr lang="en-US" sz="2000" dirty="0" smtClean="0"/>
          </a:p>
          <a:p>
            <a:endParaRPr lang="en-US" sz="2000" dirty="0"/>
          </a:p>
          <a:p>
            <a:r>
              <a:rPr lang="en-US" sz="2000" dirty="0" smtClean="0"/>
              <a:t>Questions</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501</TotalTime>
  <Words>5096</Words>
  <Application>Microsoft Office PowerPoint</Application>
  <PresentationFormat>Custom</PresentationFormat>
  <Paragraphs>2315</Paragraphs>
  <Slides>53</Slides>
  <Notes>31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JEW5006</dc:creator>
  <cp:lastModifiedBy>jew5006</cp:lastModifiedBy>
  <cp:revision>63</cp:revision>
  <dcterms:created xsi:type="dcterms:W3CDTF">2009-03-31T18:16:11Z</dcterms:created>
  <dcterms:modified xsi:type="dcterms:W3CDTF">2009-04-12T22:39:59Z</dcterms:modified>
</cp:coreProperties>
</file>