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32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8" r:id="rId3"/>
    <p:sldId id="257" r:id="rId4"/>
    <p:sldId id="291" r:id="rId5"/>
    <p:sldId id="263" r:id="rId6"/>
    <p:sldId id="264" r:id="rId7"/>
    <p:sldId id="259" r:id="rId8"/>
    <p:sldId id="260" r:id="rId9"/>
    <p:sldId id="262" r:id="rId10"/>
    <p:sldId id="269" r:id="rId11"/>
    <p:sldId id="299" r:id="rId12"/>
    <p:sldId id="300" r:id="rId13"/>
    <p:sldId id="304" r:id="rId14"/>
    <p:sldId id="301" r:id="rId15"/>
    <p:sldId id="297" r:id="rId16"/>
    <p:sldId id="303" r:id="rId17"/>
    <p:sldId id="302" r:id="rId18"/>
    <p:sldId id="298" r:id="rId19"/>
    <p:sldId id="265" r:id="rId20"/>
    <p:sldId id="267" r:id="rId21"/>
    <p:sldId id="268" r:id="rId22"/>
    <p:sldId id="293" r:id="rId23"/>
    <p:sldId id="309" r:id="rId24"/>
    <p:sldId id="266" r:id="rId25"/>
    <p:sldId id="270" r:id="rId26"/>
    <p:sldId id="271" r:id="rId27"/>
    <p:sldId id="273" r:id="rId28"/>
    <p:sldId id="274" r:id="rId29"/>
    <p:sldId id="275" r:id="rId30"/>
    <p:sldId id="306" r:id="rId31"/>
    <p:sldId id="307" r:id="rId32"/>
    <p:sldId id="276" r:id="rId33"/>
    <p:sldId id="305" r:id="rId34"/>
    <p:sldId id="308" r:id="rId35"/>
    <p:sldId id="279" r:id="rId36"/>
    <p:sldId id="289" r:id="rId37"/>
    <p:sldId id="290" r:id="rId38"/>
  </p:sldIdLst>
  <p:sldSz cx="9144000" cy="6858000" type="screen4x3"/>
  <p:notesSz cx="6856413" cy="9083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17" autoAdjust="0"/>
    <p:restoredTop sz="94700" autoAdjust="0"/>
  </p:normalViewPr>
  <p:slideViewPr>
    <p:cSldViewPr>
      <p:cViewPr>
        <p:scale>
          <a:sx n="100" d="100"/>
          <a:sy n="100" d="100"/>
        </p:scale>
        <p:origin x="-1950" y="-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64" y="-108"/>
      </p:cViewPr>
      <p:guideLst>
        <p:guide orient="horz" pos="2861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112" cy="454184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714" y="0"/>
            <a:ext cx="2971112" cy="454184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r">
              <a:defRPr sz="1200"/>
            </a:lvl1pPr>
          </a:lstStyle>
          <a:p>
            <a:fld id="{91149D43-DACE-4B52-88D4-C7EA5F306EFF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7915"/>
            <a:ext cx="2971112" cy="454184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714" y="8627915"/>
            <a:ext cx="2971112" cy="454184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r">
              <a:defRPr sz="1200"/>
            </a:lvl1pPr>
          </a:lstStyle>
          <a:p>
            <a:fld id="{7A9DA5A8-EEF5-461E-AFB5-82BB546699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112" cy="454184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714" y="0"/>
            <a:ext cx="2971112" cy="454184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r">
              <a:defRPr sz="1200"/>
            </a:lvl1pPr>
          </a:lstStyle>
          <a:p>
            <a:fld id="{C37F7A5E-79CB-4752-B603-FE448D3AF692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1837" cy="3406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83" tIns="45542" rIns="91083" bIns="455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2" y="4314746"/>
            <a:ext cx="5485130" cy="4087654"/>
          </a:xfrm>
          <a:prstGeom prst="rect">
            <a:avLst/>
          </a:prstGeom>
        </p:spPr>
        <p:txBody>
          <a:bodyPr vert="horz" lIns="91083" tIns="45542" rIns="91083" bIns="455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7915"/>
            <a:ext cx="2971112" cy="454184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714" y="8627915"/>
            <a:ext cx="2971112" cy="454184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r">
              <a:defRPr sz="1200"/>
            </a:lvl1pPr>
          </a:lstStyle>
          <a:p>
            <a:fld id="{A86A62CB-8FDE-4651-98E1-62D863606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A62CB-8FDE-4651-98E1-62D863606EB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 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F6F-8C81-4095-9E7F-40D759C52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F6F-8C81-4095-9E7F-40D759C52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F6F-8C81-4095-9E7F-40D759C52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6781800" cy="1143000"/>
          </a:xfrm>
        </p:spPr>
        <p:txBody>
          <a:bodyPr/>
          <a:lstStyle/>
          <a:p>
            <a:r>
              <a:rPr kumimoji="0" lang="en-US" dirty="0" smtClean="0"/>
              <a:t>Click to edit Master title 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Senior Thesis Presentation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Geisinger Hospital for Advance Medicine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F6F-8C81-4095-9E7F-40D759C52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F6F-8C81-4095-9E7F-40D759C52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F6F-8C81-4095-9E7F-40D759C52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F6F-8C81-4095-9E7F-40D759C52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F6F-8C81-4095-9E7F-40D759C52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F6F-8C81-4095-9E7F-40D759C52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D68F6F-8C81-4095-9E7F-40D759C52D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80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71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Jen Redington Mechanical Option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Senior Thesis Presentation</a:t>
            </a:r>
          </a:p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1981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Geisinger Hospital for Advance Medicine</a:t>
            </a:r>
            <a:endParaRPr lang="en-US" dirty="0"/>
          </a:p>
        </p:txBody>
      </p:sp>
      <p:pic>
        <p:nvPicPr>
          <p:cNvPr id="14" name="Picture 13" descr="East_photocomp1-01-071007.jpg"/>
          <p:cNvPicPr>
            <a:picLocks noChangeAspect="1"/>
          </p:cNvPicPr>
          <p:nvPr userDrawn="1"/>
        </p:nvPicPr>
        <p:blipFill>
          <a:blip r:embed="rId13" cstate="print"/>
          <a:srcRect t="16590" b="8756"/>
          <a:stretch>
            <a:fillRect/>
          </a:stretch>
        </p:blipFill>
        <p:spPr>
          <a:xfrm>
            <a:off x="7162800" y="0"/>
            <a:ext cx="1981200" cy="1150374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0" y="0"/>
            <a:ext cx="71628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81000" y="0"/>
            <a:ext cx="6781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Geisinger Hospital for Advanced </a:t>
            </a:r>
            <a:r>
              <a:rPr smtClean="0"/>
              <a:t>M</a:t>
            </a:r>
            <a:r>
              <a:rPr lang="en-US" dirty="0" err="1" smtClean="0"/>
              <a:t>edicine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Jen Redington</a:t>
            </a:r>
          </a:p>
          <a:p>
            <a:r>
              <a:rPr lang="en-US" dirty="0" smtClean="0"/>
              <a:t>Mechanical Option</a:t>
            </a:r>
          </a:p>
          <a:p>
            <a:r>
              <a:rPr lang="en-US" dirty="0" smtClean="0"/>
              <a:t>AE Senior Thesis</a:t>
            </a:r>
          </a:p>
          <a:p>
            <a:r>
              <a:rPr lang="en-US" dirty="0" smtClean="0"/>
              <a:t>Spring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Design</a:t>
            </a:r>
          </a:p>
          <a:p>
            <a:pPr lvl="1"/>
            <a:r>
              <a:rPr lang="en-US" dirty="0" smtClean="0"/>
              <a:t>Outdoor Design Conditions</a:t>
            </a:r>
          </a:p>
          <a:p>
            <a:pPr lvl="2"/>
            <a:r>
              <a:rPr lang="en-US" dirty="0" smtClean="0"/>
              <a:t>Summer Conditions (0.4%)</a:t>
            </a:r>
          </a:p>
          <a:p>
            <a:pPr lvl="3"/>
            <a:r>
              <a:rPr lang="en-US" sz="2300" dirty="0" smtClean="0"/>
              <a:t>90.1°F DB </a:t>
            </a:r>
          </a:p>
          <a:p>
            <a:pPr lvl="3"/>
            <a:r>
              <a:rPr lang="en-US" sz="2300" dirty="0" smtClean="0"/>
              <a:t>72.9°F WB </a:t>
            </a:r>
          </a:p>
          <a:p>
            <a:pPr lvl="3"/>
            <a:r>
              <a:rPr lang="en-US" sz="2300" dirty="0" smtClean="0"/>
              <a:t>Winds: W 9.8 mph</a:t>
            </a:r>
          </a:p>
          <a:p>
            <a:pPr lvl="2"/>
            <a:r>
              <a:rPr lang="en-US" dirty="0" smtClean="0"/>
              <a:t>Winter Conditions (99.6%)</a:t>
            </a:r>
          </a:p>
          <a:p>
            <a:pPr lvl="3"/>
            <a:r>
              <a:rPr lang="en-US" sz="2300" dirty="0" smtClean="0"/>
              <a:t>3°F DB </a:t>
            </a:r>
          </a:p>
          <a:p>
            <a:pPr lvl="3"/>
            <a:r>
              <a:rPr lang="en-US" sz="2300" dirty="0" smtClean="0"/>
              <a:t>Winds: WNW 7 mph </a:t>
            </a:r>
          </a:p>
          <a:p>
            <a:pPr lvl="1"/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Geisinger Hospital for Advance Medicine</a:t>
            </a:r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System Design </a:t>
            </a:r>
          </a:p>
          <a:p>
            <a:pPr lvl="1"/>
            <a:r>
              <a:rPr lang="en-US" dirty="0" smtClean="0"/>
              <a:t>Indoor Design Conditions</a:t>
            </a:r>
          </a:p>
          <a:p>
            <a:pPr lvl="2"/>
            <a:r>
              <a:rPr lang="en-US" dirty="0" smtClean="0"/>
              <a:t>Operating Rooms</a:t>
            </a:r>
          </a:p>
          <a:p>
            <a:pPr lvl="3"/>
            <a:r>
              <a:rPr lang="en-US" sz="2300" dirty="0" smtClean="0"/>
              <a:t>Room temperature: 60°F to 70°F (adjustable by room)</a:t>
            </a:r>
          </a:p>
          <a:p>
            <a:pPr lvl="3"/>
            <a:r>
              <a:rPr lang="en-US" sz="2300" dirty="0" smtClean="0"/>
              <a:t>50%-55% RH at 60°F</a:t>
            </a:r>
          </a:p>
          <a:p>
            <a:pPr lvl="3"/>
            <a:r>
              <a:rPr lang="en-US" sz="2300" dirty="0" smtClean="0"/>
              <a:t>35%-40% RH at 70°F</a:t>
            </a:r>
          </a:p>
          <a:p>
            <a:pPr lvl="2"/>
            <a:r>
              <a:rPr lang="en-US" dirty="0" smtClean="0"/>
              <a:t>Patient Rooms </a:t>
            </a:r>
          </a:p>
          <a:p>
            <a:pPr lvl="3"/>
            <a:r>
              <a:rPr lang="en-US" sz="2300" dirty="0" smtClean="0"/>
              <a:t>Room temperature: 70°F to 75°F (adjustable by room)</a:t>
            </a:r>
          </a:p>
          <a:p>
            <a:pPr lvl="3"/>
            <a:r>
              <a:rPr lang="en-US" sz="2300" dirty="0" smtClean="0"/>
              <a:t>30% RH min (winter)</a:t>
            </a:r>
          </a:p>
          <a:p>
            <a:pPr lvl="3"/>
            <a:r>
              <a:rPr lang="en-US" sz="2300" dirty="0" smtClean="0"/>
              <a:t>60% RH max (summer)</a:t>
            </a:r>
          </a:p>
          <a:p>
            <a:pPr lvl="2"/>
            <a:r>
              <a:rPr lang="en-US" dirty="0" smtClean="0"/>
              <a:t>Exam/Treatment</a:t>
            </a:r>
          </a:p>
          <a:p>
            <a:pPr lvl="3"/>
            <a:r>
              <a:rPr lang="en-US" sz="2300" dirty="0" smtClean="0"/>
              <a:t>Room temperature: 75°F</a:t>
            </a:r>
          </a:p>
          <a:p>
            <a:pPr lvl="3"/>
            <a:r>
              <a:rPr lang="en-US" sz="2300" dirty="0" smtClean="0"/>
              <a:t>30% RH min (winter)</a:t>
            </a:r>
          </a:p>
          <a:p>
            <a:pPr lvl="3"/>
            <a:r>
              <a:rPr lang="en-US" sz="2300" dirty="0" smtClean="0"/>
              <a:t>50% RH max (summer)</a:t>
            </a:r>
          </a:p>
          <a:p>
            <a:pPr lvl="2"/>
            <a:r>
              <a:rPr lang="en-US" dirty="0" smtClean="0"/>
              <a:t>Other spaces:</a:t>
            </a:r>
          </a:p>
          <a:p>
            <a:pPr lvl="3"/>
            <a:r>
              <a:rPr lang="en-US" sz="2300" dirty="0" smtClean="0"/>
              <a:t>Summer: 75°F, 50% RH maximum</a:t>
            </a:r>
          </a:p>
          <a:p>
            <a:pPr lvl="3"/>
            <a:r>
              <a:rPr lang="en-US" sz="2300" dirty="0" smtClean="0"/>
              <a:t>Winter: 70°F, 30% RH minimum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Geisinger Hospital for Advance Medicine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</a:p>
          <a:p>
            <a:pPr lvl="1"/>
            <a:r>
              <a:rPr lang="en-US" dirty="0" smtClean="0"/>
              <a:t>Replaced AHU-S-1, AHU-S-2, and AHU-N-2 with dedicated outdoor air systems</a:t>
            </a:r>
          </a:p>
          <a:p>
            <a:pPr lvl="1"/>
            <a:r>
              <a:rPr lang="en-US" dirty="0" smtClean="0"/>
              <a:t>Surgical pharmacy air handling unit eliminated, spaces controlled by south air handling units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Geisinger Hospital for Advance Medicine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</a:p>
          <a:p>
            <a:pPr lvl="1"/>
            <a:r>
              <a:rPr lang="en-US" dirty="0" smtClean="0"/>
              <a:t>Ventilation rates determined by ASHRAE 62.1-2007 and AIA Guidelines for Design and Construction of Hospitals and Health Care Facilities, 2001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Geisinger Hospital for Advance Medicine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548063"/>
            <a:ext cx="2502624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</a:p>
          <a:p>
            <a:pPr lvl="1"/>
            <a:r>
              <a:rPr lang="en-US" dirty="0" smtClean="0"/>
              <a:t>Determining supply air temperature</a:t>
            </a:r>
          </a:p>
          <a:p>
            <a:pPr lvl="1"/>
            <a:r>
              <a:rPr lang="en-US" dirty="0" smtClean="0"/>
              <a:t>Based on temperature needed for latent loads and to control humidity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Geisinger Hospital for Advance Medicine</a:t>
            </a:r>
            <a:endParaRPr lang="en-US" dirty="0" smtClean="0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590924"/>
            <a:ext cx="7013243" cy="136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</a:p>
          <a:p>
            <a:pPr lvl="1"/>
            <a:r>
              <a:rPr lang="en-US" dirty="0" smtClean="0"/>
              <a:t>High Induction Diffusers</a:t>
            </a:r>
          </a:p>
          <a:p>
            <a:pPr lvl="2"/>
            <a:r>
              <a:rPr lang="en-US" dirty="0" smtClean="0"/>
              <a:t>Improve mixing in room</a:t>
            </a:r>
          </a:p>
          <a:p>
            <a:pPr lvl="2"/>
            <a:r>
              <a:rPr lang="en-US" dirty="0" smtClean="0"/>
              <a:t>Necessary due to low supply air temperatures</a:t>
            </a:r>
          </a:p>
          <a:p>
            <a:pPr lvl="2"/>
            <a:r>
              <a:rPr lang="en-US" dirty="0" smtClean="0"/>
              <a:t>Allow rooms to meet air change rates 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Geisinger Hospital for Advance Medicine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962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Design </a:t>
            </a:r>
          </a:p>
          <a:p>
            <a:pPr lvl="1"/>
            <a:r>
              <a:rPr lang="en-US" dirty="0" smtClean="0"/>
              <a:t>Air Handling Units</a:t>
            </a:r>
          </a:p>
          <a:p>
            <a:pPr lvl="2"/>
            <a:r>
              <a:rPr lang="en-US" dirty="0" smtClean="0"/>
              <a:t>Trane M-Series Size 21</a:t>
            </a:r>
          </a:p>
          <a:p>
            <a:pPr lvl="4"/>
            <a:r>
              <a:rPr lang="en-US" dirty="0" smtClean="0"/>
              <a:t>Airflow range – 7350 - 12600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Geisinger Hospital for Advance Medicine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</a:p>
          <a:p>
            <a:pPr lvl="1"/>
            <a:r>
              <a:rPr lang="en-US" dirty="0" smtClean="0"/>
              <a:t>Enthalpy Wheel</a:t>
            </a:r>
          </a:p>
          <a:p>
            <a:pPr lvl="2"/>
            <a:r>
              <a:rPr lang="en-US" dirty="0" smtClean="0"/>
              <a:t>Increased energy efficiency</a:t>
            </a:r>
          </a:p>
          <a:p>
            <a:pPr lvl="2"/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r>
              <a:rPr lang="en-US" dirty="0" smtClean="0"/>
              <a:t> shows temperatures after passing through the enthalpy wheel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Geisinger Hospital for Advance Medicine</a:t>
            </a:r>
            <a:endParaRPr lang="en-US" dirty="0" smtClean="0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035" y="3645103"/>
            <a:ext cx="8355965" cy="115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</a:p>
          <a:p>
            <a:pPr lvl="1"/>
            <a:r>
              <a:rPr lang="en-US" dirty="0" smtClean="0"/>
              <a:t>Chilled Beams</a:t>
            </a:r>
          </a:p>
          <a:p>
            <a:pPr lvl="2"/>
            <a:r>
              <a:rPr lang="en-US" dirty="0" smtClean="0"/>
              <a:t>Increase thermal comfort</a:t>
            </a:r>
          </a:p>
          <a:p>
            <a:pPr lvl="3"/>
            <a:r>
              <a:rPr lang="en-US" dirty="0" smtClean="0"/>
              <a:t>Radiation effects</a:t>
            </a:r>
          </a:p>
          <a:p>
            <a:pPr lvl="3"/>
            <a:r>
              <a:rPr lang="en-US" dirty="0" smtClean="0"/>
              <a:t>Decreased air motion in the space</a:t>
            </a:r>
          </a:p>
          <a:p>
            <a:pPr lvl="2"/>
            <a:r>
              <a:rPr lang="en-US" dirty="0" smtClean="0"/>
              <a:t>Decreased fan power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Geisinger Hospital for Advance Medicine</a:t>
            </a: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114800"/>
            <a:ext cx="3886200" cy="198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Air Savings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Geisinger Hospital for Advance Medicine</a:t>
            </a:r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</a:t>
            </a:r>
          </a:p>
          <a:p>
            <a:endParaRPr lang="en-US" dirty="0" smtClean="0"/>
          </a:p>
        </p:txBody>
      </p:sp>
      <p:pic>
        <p:nvPicPr>
          <p:cNvPr id="10" name="Picture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590800"/>
            <a:ext cx="7279229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Building Overview</a:t>
            </a:r>
          </a:p>
          <a:p>
            <a:r>
              <a:rPr lang="en-US" dirty="0" smtClean="0"/>
              <a:t>Existing Mechanical Systems</a:t>
            </a:r>
          </a:p>
          <a:p>
            <a:r>
              <a:rPr lang="en-US" dirty="0" smtClean="0"/>
              <a:t>Mechanical Depth</a:t>
            </a:r>
          </a:p>
          <a:p>
            <a:pPr lvl="1"/>
            <a:r>
              <a:rPr lang="en-US" dirty="0" smtClean="0"/>
              <a:t>Dedicated Outdoor Air Systems and Chilled Beams</a:t>
            </a:r>
          </a:p>
          <a:p>
            <a:pPr lvl="1"/>
            <a:r>
              <a:rPr lang="en-US" dirty="0" smtClean="0"/>
              <a:t>Combined Heat and Power</a:t>
            </a:r>
          </a:p>
          <a:p>
            <a:r>
              <a:rPr lang="en-US" dirty="0" smtClean="0"/>
              <a:t>Electrical Breadth</a:t>
            </a:r>
          </a:p>
          <a:p>
            <a:r>
              <a:rPr lang="en-US" dirty="0" smtClean="0"/>
              <a:t>Architectural Breadth</a:t>
            </a:r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Geisinger Hospital for Advance Medicine</a:t>
            </a:r>
            <a:endParaRPr lang="en-US" dirty="0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Decreased Mechanical Space</a:t>
            </a:r>
          </a:p>
          <a:p>
            <a:pPr lvl="2"/>
            <a:r>
              <a:rPr lang="en-US" dirty="0" smtClean="0"/>
              <a:t>Fourth floor mechanical room</a:t>
            </a:r>
          </a:p>
          <a:p>
            <a:pPr lvl="3"/>
            <a:r>
              <a:rPr lang="en-US" dirty="0" smtClean="0"/>
              <a:t>Removal of AHU-4-3</a:t>
            </a:r>
            <a:endParaRPr lang="en-US" dirty="0"/>
          </a:p>
          <a:p>
            <a:pPr lvl="2"/>
            <a:r>
              <a:rPr lang="en-US" dirty="0" smtClean="0"/>
              <a:t>Mechanical Penthouse</a:t>
            </a:r>
          </a:p>
          <a:p>
            <a:pPr lvl="3"/>
            <a:r>
              <a:rPr lang="en-US" dirty="0" smtClean="0"/>
              <a:t>Original AHU’s – 154” x 224”</a:t>
            </a:r>
          </a:p>
          <a:p>
            <a:pPr lvl="3"/>
            <a:r>
              <a:rPr lang="en-US" dirty="0" smtClean="0"/>
              <a:t>New DOAS AHU’s – 52” x 77”</a:t>
            </a:r>
          </a:p>
          <a:p>
            <a:pPr lvl="2"/>
            <a:r>
              <a:rPr lang="en-US" dirty="0" smtClean="0"/>
              <a:t>Decreased mechanical shaft size</a:t>
            </a:r>
          </a:p>
          <a:p>
            <a:pPr lvl="3"/>
            <a:r>
              <a:rPr lang="en-US" dirty="0" smtClean="0"/>
              <a:t>Original supply ducts from air handling units – 108” x 138”</a:t>
            </a:r>
          </a:p>
          <a:p>
            <a:pPr lvl="3"/>
            <a:r>
              <a:rPr lang="en-US" dirty="0" smtClean="0"/>
              <a:t>New supply ducts from air handling units – 42” x 44”</a:t>
            </a:r>
          </a:p>
          <a:p>
            <a:pPr lvl="3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Geisinger Hospital for Advance Medicine</a:t>
            </a:r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Improved Indoor Air Quality</a:t>
            </a:r>
          </a:p>
          <a:p>
            <a:pPr lvl="2"/>
            <a:r>
              <a:rPr lang="en-US" dirty="0" smtClean="0"/>
              <a:t>Decreased recirculation of contaminants</a:t>
            </a:r>
          </a:p>
          <a:p>
            <a:pPr lvl="2"/>
            <a:r>
              <a:rPr lang="en-US" dirty="0" smtClean="0"/>
              <a:t>Increased mixing due to high induction diffusers</a:t>
            </a:r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Geisinger Hospital for Advance Medicine</a:t>
            </a:r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Energy Use Savings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Geisinger Hospital for Advance Medicine</a:t>
            </a:r>
            <a:endParaRPr lang="en-US" dirty="0" smtClean="0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514600"/>
            <a:ext cx="72264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Energy Cost Savings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Geisinger Hospital for Advance Medicine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817" y="3165475"/>
            <a:ext cx="7359783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Combined Heat and Power (CHP)</a:t>
            </a:r>
          </a:p>
          <a:p>
            <a:pPr lvl="1"/>
            <a:r>
              <a:rPr lang="en-US" dirty="0" smtClean="0"/>
              <a:t>Install combined heat and power plant on site</a:t>
            </a:r>
          </a:p>
          <a:p>
            <a:pPr lvl="1"/>
            <a:r>
              <a:rPr lang="en-US" dirty="0" smtClean="0"/>
              <a:t>Goals</a:t>
            </a:r>
          </a:p>
          <a:p>
            <a:pPr lvl="2"/>
            <a:r>
              <a:rPr lang="en-US" dirty="0" smtClean="0"/>
              <a:t>Lower Energy Use</a:t>
            </a:r>
          </a:p>
          <a:p>
            <a:pPr lvl="2"/>
            <a:r>
              <a:rPr lang="en-US" dirty="0" smtClean="0"/>
              <a:t>Lower Emissions</a:t>
            </a:r>
          </a:p>
          <a:p>
            <a:pPr lvl="2"/>
            <a:r>
              <a:rPr lang="en-US" dirty="0" smtClean="0"/>
              <a:t>Lower Energy Cost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Geisinger Hospital for Advance Medicine</a:t>
            </a:r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Combined Heat and Power</a:t>
            </a:r>
          </a:p>
          <a:p>
            <a:pPr lvl="1"/>
            <a:r>
              <a:rPr lang="en-US" dirty="0" smtClean="0"/>
              <a:t>Feasibility</a:t>
            </a:r>
          </a:p>
          <a:p>
            <a:pPr lvl="2"/>
            <a:r>
              <a:rPr lang="en-US" dirty="0" smtClean="0"/>
              <a:t>Sparks Gap &gt; $12/MMBTU</a:t>
            </a:r>
          </a:p>
          <a:p>
            <a:pPr lvl="1"/>
            <a:r>
              <a:rPr lang="en-US" dirty="0" smtClean="0"/>
              <a:t>Geisinger Hospital for Advanced Medicine</a:t>
            </a:r>
          </a:p>
          <a:p>
            <a:pPr lvl="2"/>
            <a:r>
              <a:rPr lang="en-US" dirty="0" smtClean="0"/>
              <a:t>Sparks Gap = $5/MMBTU</a:t>
            </a:r>
          </a:p>
          <a:p>
            <a:pPr lvl="3"/>
            <a:r>
              <a:rPr lang="en-US" dirty="0" smtClean="0"/>
              <a:t>Much lower than recommended for energy cost savings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Geisinger Hospital for Advance Medicine</a:t>
            </a:r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Combined Heat and Power</a:t>
            </a:r>
          </a:p>
          <a:p>
            <a:pPr lvl="1"/>
            <a:r>
              <a:rPr lang="en-US" dirty="0" smtClean="0"/>
              <a:t>Feasibility</a:t>
            </a:r>
          </a:p>
          <a:p>
            <a:pPr lvl="2"/>
            <a:r>
              <a:rPr lang="en-US" dirty="0" smtClean="0"/>
              <a:t>Campus Design</a:t>
            </a:r>
          </a:p>
          <a:p>
            <a:pPr lvl="1"/>
            <a:r>
              <a:rPr lang="en-US" dirty="0" smtClean="0"/>
              <a:t>Geisinger Campus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Geisinger Hospital for Advance Medicine</a:t>
            </a:r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</a:t>
            </a:r>
          </a:p>
          <a:p>
            <a:endParaRPr lang="en-US" dirty="0" smtClean="0"/>
          </a:p>
        </p:txBody>
      </p:sp>
      <p:pic>
        <p:nvPicPr>
          <p:cNvPr id="11" name="Picture 10" descr="02-Site_Build_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191457"/>
            <a:ext cx="7086600" cy="5056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Combined Heat and Power </a:t>
            </a:r>
          </a:p>
          <a:p>
            <a:pPr lvl="1"/>
            <a:r>
              <a:rPr lang="en-US" dirty="0" smtClean="0"/>
              <a:t>Feasibility</a:t>
            </a:r>
          </a:p>
          <a:p>
            <a:pPr lvl="2"/>
            <a:r>
              <a:rPr lang="en-US" dirty="0" smtClean="0"/>
              <a:t>Existing on site equipment</a:t>
            </a:r>
          </a:p>
          <a:p>
            <a:pPr lvl="1"/>
            <a:r>
              <a:rPr lang="en-US" dirty="0" smtClean="0"/>
              <a:t>Geisinger</a:t>
            </a:r>
          </a:p>
          <a:p>
            <a:pPr lvl="2"/>
            <a:r>
              <a:rPr lang="en-US" dirty="0" smtClean="0"/>
              <a:t>Many of the chillers and boilers are existing</a:t>
            </a:r>
          </a:p>
          <a:p>
            <a:pPr lvl="2"/>
            <a:r>
              <a:rPr lang="en-US" dirty="0" smtClean="0"/>
              <a:t>Necessary hot water significantly decreased by DOAS</a:t>
            </a:r>
          </a:p>
          <a:p>
            <a:pPr lvl="2"/>
            <a:r>
              <a:rPr lang="en-US" dirty="0" smtClean="0"/>
              <a:t>For optimal use chiller plant would have to be converted to absorption chiller plant</a:t>
            </a: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Geisinger Hospital for Advance Medicine</a:t>
            </a:r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Breadth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Dedicated Outdoor Air</a:t>
            </a:r>
          </a:p>
          <a:p>
            <a:pPr lvl="1"/>
            <a:r>
              <a:rPr lang="en-US" dirty="0" smtClean="0"/>
              <a:t>Decreases amount of power needed </a:t>
            </a:r>
          </a:p>
          <a:p>
            <a:pPr lvl="2"/>
            <a:r>
              <a:rPr lang="en-US" dirty="0" smtClean="0"/>
              <a:t>AHU motor size change</a:t>
            </a:r>
          </a:p>
          <a:p>
            <a:pPr lvl="2"/>
            <a:r>
              <a:rPr lang="en-US" dirty="0" smtClean="0"/>
              <a:t>Decreases breaker sizes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Geisinger Hospital for Advance Medicine</a:t>
            </a:r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Breadth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Dedicated Outdoor Air System</a:t>
            </a:r>
          </a:p>
          <a:p>
            <a:pPr lvl="1"/>
            <a:r>
              <a:rPr lang="en-US" dirty="0" smtClean="0"/>
              <a:t>AHU motor size changes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Geisinger Hospital for Advance Medicine</a:t>
            </a:r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</a:t>
            </a:r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819400"/>
            <a:ext cx="262860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Geisinger Hospital for Advanced Medicine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Location: 	Danville, PA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Size: 300,600 SF, 9 stories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Total Project Cost: $108 million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Construction Dates : June 2007-Spring 2010</a:t>
            </a:r>
          </a:p>
          <a:p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Geisinger Hospital for Advance Medicine</a:t>
            </a:r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Breadth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Dedicated Outdoor Air System</a:t>
            </a:r>
          </a:p>
          <a:p>
            <a:pPr lvl="1"/>
            <a:r>
              <a:rPr lang="en-US" dirty="0" smtClean="0"/>
              <a:t>AHU breaker size changes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Geisinger Hospital for Advance Medicine</a:t>
            </a:r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</a:t>
            </a:r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667000"/>
            <a:ext cx="1978025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Breadth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Combined Heat and Power</a:t>
            </a:r>
          </a:p>
          <a:p>
            <a:pPr lvl="1"/>
            <a:r>
              <a:rPr lang="en-US" dirty="0" smtClean="0"/>
              <a:t>Power lines to hospital would have to be redesigned</a:t>
            </a:r>
          </a:p>
          <a:p>
            <a:pPr lvl="1"/>
            <a:r>
              <a:rPr lang="en-US" dirty="0" smtClean="0"/>
              <a:t>Due to the distance from the boiler house this would add a significant amount of cost</a:t>
            </a:r>
          </a:p>
          <a:p>
            <a:pPr lvl="1"/>
            <a:r>
              <a:rPr lang="en-US" dirty="0" smtClean="0"/>
              <a:t>Back-up power would also have to be available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Geisinger Hospital for Advance Medicine</a:t>
            </a:r>
            <a:endParaRPr lang="en-US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Breadth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Dedicated Outdoor Air System</a:t>
            </a:r>
          </a:p>
          <a:p>
            <a:pPr lvl="1"/>
            <a:r>
              <a:rPr lang="en-US" dirty="0" smtClean="0"/>
              <a:t>Slight increase of space on fourth floor</a:t>
            </a:r>
          </a:p>
          <a:p>
            <a:pPr lvl="1"/>
            <a:r>
              <a:rPr lang="en-US" dirty="0" smtClean="0"/>
              <a:t>Decreased size of mechanical penthouses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Geisinger Hospital for Advance Medicine</a:t>
            </a:r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Breadth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Dedicated Outdoor Air 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Geisinger Hospital for Advance Medicine</a:t>
            </a:r>
            <a:endParaRPr lang="en-US" dirty="0" smtClean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18750" t="10666" r="10833" b="10667"/>
          <a:stretch>
            <a:fillRect/>
          </a:stretch>
        </p:blipFill>
        <p:spPr bwMode="auto">
          <a:xfrm rot="16200000">
            <a:off x="2173290" y="2474911"/>
            <a:ext cx="4281482" cy="298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eeform 7"/>
          <p:cNvSpPr/>
          <p:nvPr/>
        </p:nvSpPr>
        <p:spPr>
          <a:xfrm>
            <a:off x="3416060" y="2208362"/>
            <a:ext cx="1992702" cy="3881887"/>
          </a:xfrm>
          <a:custGeom>
            <a:avLst/>
            <a:gdLst>
              <a:gd name="connsiteX0" fmla="*/ 1362974 w 1992702"/>
              <a:gd name="connsiteY0" fmla="*/ 0 h 3881887"/>
              <a:gd name="connsiteX1" fmla="*/ 1984076 w 1992702"/>
              <a:gd name="connsiteY1" fmla="*/ 8627 h 3881887"/>
              <a:gd name="connsiteX2" fmla="*/ 1992702 w 1992702"/>
              <a:gd name="connsiteY2" fmla="*/ 3700732 h 3881887"/>
              <a:gd name="connsiteX3" fmla="*/ 983412 w 1992702"/>
              <a:gd name="connsiteY3" fmla="*/ 3700732 h 3881887"/>
              <a:gd name="connsiteX4" fmla="*/ 983412 w 1992702"/>
              <a:gd name="connsiteY4" fmla="*/ 3881887 h 3881887"/>
              <a:gd name="connsiteX5" fmla="*/ 129397 w 1992702"/>
              <a:gd name="connsiteY5" fmla="*/ 3881887 h 3881887"/>
              <a:gd name="connsiteX6" fmla="*/ 120770 w 1992702"/>
              <a:gd name="connsiteY6" fmla="*/ 3114136 h 3881887"/>
              <a:gd name="connsiteX7" fmla="*/ 8627 w 1992702"/>
              <a:gd name="connsiteY7" fmla="*/ 3114136 h 3881887"/>
              <a:gd name="connsiteX8" fmla="*/ 0 w 1992702"/>
              <a:gd name="connsiteY8" fmla="*/ 405442 h 3881887"/>
              <a:gd name="connsiteX9" fmla="*/ 1371600 w 1992702"/>
              <a:gd name="connsiteY9" fmla="*/ 405442 h 3881887"/>
              <a:gd name="connsiteX10" fmla="*/ 1362974 w 1992702"/>
              <a:gd name="connsiteY10" fmla="*/ 0 h 3881887"/>
              <a:gd name="connsiteX0" fmla="*/ 1362974 w 1992702"/>
              <a:gd name="connsiteY0" fmla="*/ 0 h 3881887"/>
              <a:gd name="connsiteX1" fmla="*/ 1984076 w 1992702"/>
              <a:gd name="connsiteY1" fmla="*/ 8627 h 3881887"/>
              <a:gd name="connsiteX2" fmla="*/ 1992702 w 1992702"/>
              <a:gd name="connsiteY2" fmla="*/ 3700732 h 3881887"/>
              <a:gd name="connsiteX3" fmla="*/ 983412 w 1992702"/>
              <a:gd name="connsiteY3" fmla="*/ 3700732 h 3881887"/>
              <a:gd name="connsiteX4" fmla="*/ 983412 w 1992702"/>
              <a:gd name="connsiteY4" fmla="*/ 3881887 h 3881887"/>
              <a:gd name="connsiteX5" fmla="*/ 129397 w 1992702"/>
              <a:gd name="connsiteY5" fmla="*/ 3881887 h 3881887"/>
              <a:gd name="connsiteX6" fmla="*/ 120770 w 1992702"/>
              <a:gd name="connsiteY6" fmla="*/ 3114136 h 3881887"/>
              <a:gd name="connsiteX7" fmla="*/ 8627 w 1992702"/>
              <a:gd name="connsiteY7" fmla="*/ 3114136 h 3881887"/>
              <a:gd name="connsiteX8" fmla="*/ 0 w 1992702"/>
              <a:gd name="connsiteY8" fmla="*/ 405442 h 3881887"/>
              <a:gd name="connsiteX9" fmla="*/ 1371600 w 1992702"/>
              <a:gd name="connsiteY9" fmla="*/ 405442 h 3881887"/>
              <a:gd name="connsiteX10" fmla="*/ 1362974 w 1992702"/>
              <a:gd name="connsiteY10" fmla="*/ 0 h 3881887"/>
              <a:gd name="connsiteX0" fmla="*/ 1362974 w 1992702"/>
              <a:gd name="connsiteY0" fmla="*/ 0 h 3881887"/>
              <a:gd name="connsiteX1" fmla="*/ 1984076 w 1992702"/>
              <a:gd name="connsiteY1" fmla="*/ 8627 h 3881887"/>
              <a:gd name="connsiteX2" fmla="*/ 1992702 w 1992702"/>
              <a:gd name="connsiteY2" fmla="*/ 3700732 h 3881887"/>
              <a:gd name="connsiteX3" fmla="*/ 983412 w 1992702"/>
              <a:gd name="connsiteY3" fmla="*/ 3700732 h 3881887"/>
              <a:gd name="connsiteX4" fmla="*/ 983412 w 1992702"/>
              <a:gd name="connsiteY4" fmla="*/ 3881887 h 3881887"/>
              <a:gd name="connsiteX5" fmla="*/ 129397 w 1992702"/>
              <a:gd name="connsiteY5" fmla="*/ 3881887 h 3881887"/>
              <a:gd name="connsiteX6" fmla="*/ 120770 w 1992702"/>
              <a:gd name="connsiteY6" fmla="*/ 3114136 h 3881887"/>
              <a:gd name="connsiteX7" fmla="*/ 8627 w 1992702"/>
              <a:gd name="connsiteY7" fmla="*/ 3114136 h 3881887"/>
              <a:gd name="connsiteX8" fmla="*/ 0 w 1992702"/>
              <a:gd name="connsiteY8" fmla="*/ 405442 h 3881887"/>
              <a:gd name="connsiteX9" fmla="*/ 1371600 w 1992702"/>
              <a:gd name="connsiteY9" fmla="*/ 405442 h 3881887"/>
              <a:gd name="connsiteX10" fmla="*/ 1362974 w 1992702"/>
              <a:gd name="connsiteY10" fmla="*/ 0 h 3881887"/>
              <a:gd name="connsiteX0" fmla="*/ 1362974 w 1992702"/>
              <a:gd name="connsiteY0" fmla="*/ 0 h 3881887"/>
              <a:gd name="connsiteX1" fmla="*/ 1984076 w 1992702"/>
              <a:gd name="connsiteY1" fmla="*/ 8627 h 3881887"/>
              <a:gd name="connsiteX2" fmla="*/ 1992702 w 1992702"/>
              <a:gd name="connsiteY2" fmla="*/ 3700732 h 3881887"/>
              <a:gd name="connsiteX3" fmla="*/ 983412 w 1992702"/>
              <a:gd name="connsiteY3" fmla="*/ 3700732 h 3881887"/>
              <a:gd name="connsiteX4" fmla="*/ 983412 w 1992702"/>
              <a:gd name="connsiteY4" fmla="*/ 3881887 h 3881887"/>
              <a:gd name="connsiteX5" fmla="*/ 129397 w 1992702"/>
              <a:gd name="connsiteY5" fmla="*/ 3881887 h 3881887"/>
              <a:gd name="connsiteX6" fmla="*/ 120770 w 1992702"/>
              <a:gd name="connsiteY6" fmla="*/ 3114136 h 3881887"/>
              <a:gd name="connsiteX7" fmla="*/ 8627 w 1992702"/>
              <a:gd name="connsiteY7" fmla="*/ 3114136 h 3881887"/>
              <a:gd name="connsiteX8" fmla="*/ 0 w 1992702"/>
              <a:gd name="connsiteY8" fmla="*/ 405442 h 3881887"/>
              <a:gd name="connsiteX9" fmla="*/ 1371600 w 1992702"/>
              <a:gd name="connsiteY9" fmla="*/ 405442 h 3881887"/>
              <a:gd name="connsiteX10" fmla="*/ 1375600 w 1992702"/>
              <a:gd name="connsiteY10" fmla="*/ 396912 h 3881887"/>
              <a:gd name="connsiteX11" fmla="*/ 1362974 w 1992702"/>
              <a:gd name="connsiteY11" fmla="*/ 0 h 38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92702" h="3881887">
                <a:moveTo>
                  <a:pt x="1362974" y="0"/>
                </a:moveTo>
                <a:lnTo>
                  <a:pt x="1984076" y="8627"/>
                </a:lnTo>
                <a:cubicBezTo>
                  <a:pt x="1986951" y="1239329"/>
                  <a:pt x="1989827" y="2470030"/>
                  <a:pt x="1992702" y="3700732"/>
                </a:cubicBezTo>
                <a:lnTo>
                  <a:pt x="983412" y="3700732"/>
                </a:lnTo>
                <a:lnTo>
                  <a:pt x="983412" y="3881887"/>
                </a:lnTo>
                <a:lnTo>
                  <a:pt x="129397" y="3881887"/>
                </a:lnTo>
                <a:cubicBezTo>
                  <a:pt x="126521" y="3625970"/>
                  <a:pt x="123646" y="3370053"/>
                  <a:pt x="120770" y="3114136"/>
                </a:cubicBezTo>
                <a:lnTo>
                  <a:pt x="8627" y="3114136"/>
                </a:lnTo>
                <a:cubicBezTo>
                  <a:pt x="5751" y="2211238"/>
                  <a:pt x="2876" y="1308340"/>
                  <a:pt x="0" y="405442"/>
                </a:cubicBezTo>
                <a:lnTo>
                  <a:pt x="1371600" y="405442"/>
                </a:lnTo>
                <a:lnTo>
                  <a:pt x="1375600" y="396912"/>
                </a:lnTo>
                <a:lnTo>
                  <a:pt x="1362974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19600" y="5410200"/>
            <a:ext cx="990600" cy="5334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Breadth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Dedicated Outdoor Air 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Geisinger Hospital for Advance Medicine</a:t>
            </a:r>
            <a:endParaRPr lang="en-US" dirty="0" smtClean="0"/>
          </a:p>
        </p:txBody>
      </p:sp>
      <p:pic>
        <p:nvPicPr>
          <p:cNvPr id="7" name="Picture 6"/>
          <p:cNvPicPr/>
          <p:nvPr/>
        </p:nvPicPr>
        <p:blipFill>
          <a:blip r:embed="rId2"/>
          <a:srcRect l="12917" t="33333" r="19583" b="25333"/>
          <a:stretch>
            <a:fillRect/>
          </a:stretch>
        </p:blipFill>
        <p:spPr bwMode="auto">
          <a:xfrm rot="16200000">
            <a:off x="2255007" y="3245608"/>
            <a:ext cx="4343399" cy="166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reeform 8"/>
          <p:cNvSpPr/>
          <p:nvPr/>
        </p:nvSpPr>
        <p:spPr>
          <a:xfrm>
            <a:off x="3928533" y="1972733"/>
            <a:ext cx="1134534" cy="3903134"/>
          </a:xfrm>
          <a:custGeom>
            <a:avLst/>
            <a:gdLst>
              <a:gd name="connsiteX0" fmla="*/ 474134 w 1134534"/>
              <a:gd name="connsiteY0" fmla="*/ 8467 h 3903134"/>
              <a:gd name="connsiteX1" fmla="*/ 1126067 w 1134534"/>
              <a:gd name="connsiteY1" fmla="*/ 0 h 3903134"/>
              <a:gd name="connsiteX2" fmla="*/ 1134534 w 1134534"/>
              <a:gd name="connsiteY2" fmla="*/ 643467 h 3903134"/>
              <a:gd name="connsiteX3" fmla="*/ 728134 w 1134534"/>
              <a:gd name="connsiteY3" fmla="*/ 651934 h 3903134"/>
              <a:gd name="connsiteX4" fmla="*/ 728134 w 1134534"/>
              <a:gd name="connsiteY4" fmla="*/ 3903134 h 3903134"/>
              <a:gd name="connsiteX5" fmla="*/ 16934 w 1134534"/>
              <a:gd name="connsiteY5" fmla="*/ 3903134 h 3903134"/>
              <a:gd name="connsiteX6" fmla="*/ 0 w 1134534"/>
              <a:gd name="connsiteY6" fmla="*/ 389467 h 3903134"/>
              <a:gd name="connsiteX7" fmla="*/ 474134 w 1134534"/>
              <a:gd name="connsiteY7" fmla="*/ 389467 h 3903134"/>
              <a:gd name="connsiteX8" fmla="*/ 474134 w 1134534"/>
              <a:gd name="connsiteY8" fmla="*/ 8467 h 390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534" h="3903134">
                <a:moveTo>
                  <a:pt x="474134" y="8467"/>
                </a:moveTo>
                <a:lnTo>
                  <a:pt x="1126067" y="0"/>
                </a:lnTo>
                <a:lnTo>
                  <a:pt x="1134534" y="643467"/>
                </a:lnTo>
                <a:lnTo>
                  <a:pt x="728134" y="651934"/>
                </a:lnTo>
                <a:lnTo>
                  <a:pt x="728134" y="3903134"/>
                </a:lnTo>
                <a:lnTo>
                  <a:pt x="16934" y="3903134"/>
                </a:lnTo>
                <a:cubicBezTo>
                  <a:pt x="11289" y="2731912"/>
                  <a:pt x="5645" y="1560689"/>
                  <a:pt x="0" y="389467"/>
                </a:cubicBezTo>
                <a:lnTo>
                  <a:pt x="474134" y="389467"/>
                </a:lnTo>
                <a:lnTo>
                  <a:pt x="474134" y="8467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37000" y="1972733"/>
            <a:ext cx="1126067" cy="3911600"/>
          </a:xfrm>
          <a:custGeom>
            <a:avLst/>
            <a:gdLst>
              <a:gd name="connsiteX0" fmla="*/ 465667 w 1126067"/>
              <a:gd name="connsiteY0" fmla="*/ 0 h 3911600"/>
              <a:gd name="connsiteX1" fmla="*/ 1126067 w 1126067"/>
              <a:gd name="connsiteY1" fmla="*/ 0 h 3911600"/>
              <a:gd name="connsiteX2" fmla="*/ 1117600 w 1126067"/>
              <a:gd name="connsiteY2" fmla="*/ 651934 h 3911600"/>
              <a:gd name="connsiteX3" fmla="*/ 728133 w 1126067"/>
              <a:gd name="connsiteY3" fmla="*/ 651934 h 3911600"/>
              <a:gd name="connsiteX4" fmla="*/ 728133 w 1126067"/>
              <a:gd name="connsiteY4" fmla="*/ 3903134 h 3911600"/>
              <a:gd name="connsiteX5" fmla="*/ 8467 w 1126067"/>
              <a:gd name="connsiteY5" fmla="*/ 3911600 h 3911600"/>
              <a:gd name="connsiteX6" fmla="*/ 0 w 1126067"/>
              <a:gd name="connsiteY6" fmla="*/ 3454400 h 3911600"/>
              <a:gd name="connsiteX7" fmla="*/ 381000 w 1126067"/>
              <a:gd name="connsiteY7" fmla="*/ 3454400 h 391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067" h="3911600">
                <a:moveTo>
                  <a:pt x="465667" y="0"/>
                </a:moveTo>
                <a:lnTo>
                  <a:pt x="1126067" y="0"/>
                </a:lnTo>
                <a:lnTo>
                  <a:pt x="1117600" y="651934"/>
                </a:lnTo>
                <a:lnTo>
                  <a:pt x="728133" y="651934"/>
                </a:lnTo>
                <a:lnTo>
                  <a:pt x="728133" y="3903134"/>
                </a:lnTo>
                <a:lnTo>
                  <a:pt x="8467" y="3911600"/>
                </a:lnTo>
                <a:lnTo>
                  <a:pt x="0" y="3454400"/>
                </a:lnTo>
                <a:lnTo>
                  <a:pt x="381000" y="345440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937000" y="1972733"/>
            <a:ext cx="1134533" cy="3903134"/>
          </a:xfrm>
          <a:custGeom>
            <a:avLst/>
            <a:gdLst>
              <a:gd name="connsiteX0" fmla="*/ 465667 w 1134533"/>
              <a:gd name="connsiteY0" fmla="*/ 0 h 3903134"/>
              <a:gd name="connsiteX1" fmla="*/ 465667 w 1134533"/>
              <a:gd name="connsiteY1" fmla="*/ 389467 h 3903134"/>
              <a:gd name="connsiteX2" fmla="*/ 237067 w 1134533"/>
              <a:gd name="connsiteY2" fmla="*/ 389467 h 3903134"/>
              <a:gd name="connsiteX3" fmla="*/ 237067 w 1134533"/>
              <a:gd name="connsiteY3" fmla="*/ 3479800 h 3903134"/>
              <a:gd name="connsiteX4" fmla="*/ 0 w 1134533"/>
              <a:gd name="connsiteY4" fmla="*/ 3479800 h 3903134"/>
              <a:gd name="connsiteX5" fmla="*/ 8467 w 1134533"/>
              <a:gd name="connsiteY5" fmla="*/ 3903134 h 3903134"/>
              <a:gd name="connsiteX6" fmla="*/ 719667 w 1134533"/>
              <a:gd name="connsiteY6" fmla="*/ 3903134 h 3903134"/>
              <a:gd name="connsiteX7" fmla="*/ 736600 w 1134533"/>
              <a:gd name="connsiteY7" fmla="*/ 643467 h 3903134"/>
              <a:gd name="connsiteX8" fmla="*/ 1134533 w 1134533"/>
              <a:gd name="connsiteY8" fmla="*/ 643467 h 3903134"/>
              <a:gd name="connsiteX9" fmla="*/ 1117600 w 1134533"/>
              <a:gd name="connsiteY9" fmla="*/ 0 h 3903134"/>
              <a:gd name="connsiteX10" fmla="*/ 465667 w 1134533"/>
              <a:gd name="connsiteY10" fmla="*/ 0 h 390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4533" h="3903134">
                <a:moveTo>
                  <a:pt x="465667" y="0"/>
                </a:moveTo>
                <a:lnTo>
                  <a:pt x="465667" y="389467"/>
                </a:lnTo>
                <a:lnTo>
                  <a:pt x="237067" y="389467"/>
                </a:lnTo>
                <a:lnTo>
                  <a:pt x="237067" y="3479800"/>
                </a:lnTo>
                <a:lnTo>
                  <a:pt x="0" y="3479800"/>
                </a:lnTo>
                <a:lnTo>
                  <a:pt x="8467" y="3903134"/>
                </a:lnTo>
                <a:lnTo>
                  <a:pt x="719667" y="3903134"/>
                </a:lnTo>
                <a:cubicBezTo>
                  <a:pt x="725311" y="2816578"/>
                  <a:pt x="730956" y="1730023"/>
                  <a:pt x="736600" y="643467"/>
                </a:cubicBezTo>
                <a:lnTo>
                  <a:pt x="1134533" y="643467"/>
                </a:lnTo>
                <a:lnTo>
                  <a:pt x="1117600" y="0"/>
                </a:lnTo>
                <a:lnTo>
                  <a:pt x="465667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Breadth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Combined Heat and Power</a:t>
            </a:r>
          </a:p>
          <a:p>
            <a:pPr lvl="1"/>
            <a:r>
              <a:rPr lang="en-US" dirty="0" smtClean="0"/>
              <a:t>Boiler house addition would need to be increased to provide space for gas turbines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Geisinger Hospital for Advance Medicine</a:t>
            </a:r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Dedicated Outdoor Air System</a:t>
            </a:r>
          </a:p>
          <a:p>
            <a:pPr lvl="1"/>
            <a:r>
              <a:rPr lang="en-US" dirty="0" smtClean="0"/>
              <a:t>Should be implemented</a:t>
            </a:r>
          </a:p>
          <a:p>
            <a:pPr lvl="1"/>
            <a:r>
              <a:rPr lang="en-US" dirty="0" smtClean="0"/>
              <a:t>Energy Savings</a:t>
            </a:r>
          </a:p>
          <a:p>
            <a:pPr lvl="1"/>
            <a:r>
              <a:rPr lang="en-US" dirty="0" smtClean="0"/>
              <a:t>Increased Air Quality</a:t>
            </a:r>
          </a:p>
          <a:p>
            <a:pPr lvl="1"/>
            <a:r>
              <a:rPr lang="en-US" dirty="0" smtClean="0"/>
              <a:t>Increased Thermal Comfort</a:t>
            </a:r>
          </a:p>
          <a:p>
            <a:r>
              <a:rPr lang="en-US" dirty="0" smtClean="0"/>
              <a:t>Combined Heat and Power</a:t>
            </a:r>
          </a:p>
          <a:p>
            <a:pPr lvl="1"/>
            <a:r>
              <a:rPr lang="en-US" dirty="0" smtClean="0"/>
              <a:t>Should not be implemented</a:t>
            </a:r>
          </a:p>
          <a:p>
            <a:pPr lvl="1"/>
            <a:r>
              <a:rPr lang="en-US" dirty="0" smtClean="0"/>
              <a:t>Cost savings would not be significant</a:t>
            </a:r>
          </a:p>
          <a:p>
            <a:pPr lvl="1"/>
            <a:r>
              <a:rPr lang="en-US" dirty="0" smtClean="0"/>
              <a:t>Difficult to integrate into existing systems 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Geisinger Hospital for Advance Medicine</a:t>
            </a:r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Geisinger Hospital for Advance Medicine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</a:t>
            </a:r>
          </a:p>
          <a:p>
            <a:endParaRPr lang="en-US" dirty="0" smtClean="0"/>
          </a:p>
        </p:txBody>
      </p:sp>
      <p:pic>
        <p:nvPicPr>
          <p:cNvPr id="12" name="Picture 11" descr="EDIT_CamMatch-Route11-large.jpg"/>
          <p:cNvPicPr>
            <a:picLocks noChangeAspect="1"/>
          </p:cNvPicPr>
          <p:nvPr/>
        </p:nvPicPr>
        <p:blipFill>
          <a:blip r:embed="rId2" cstate="print"/>
          <a:srcRect l="1809" t="8889" r="16804" b="23590"/>
          <a:stretch>
            <a:fillRect/>
          </a:stretch>
        </p:blipFill>
        <p:spPr>
          <a:xfrm>
            <a:off x="4572000" y="1524000"/>
            <a:ext cx="3429000" cy="2133600"/>
          </a:xfrm>
          <a:prstGeom prst="rect">
            <a:avLst/>
          </a:prstGeom>
        </p:spPr>
      </p:pic>
      <p:pic>
        <p:nvPicPr>
          <p:cNvPr id="13" name="Picture 12" descr="EDIT_photocomp2-01.jpg"/>
          <p:cNvPicPr>
            <a:picLocks noChangeAspect="1"/>
          </p:cNvPicPr>
          <p:nvPr/>
        </p:nvPicPr>
        <p:blipFill>
          <a:blip r:embed="rId3"/>
          <a:srcRect l="2099" t="31631" r="3448" b="25342"/>
          <a:stretch>
            <a:fillRect/>
          </a:stretch>
        </p:blipFill>
        <p:spPr>
          <a:xfrm>
            <a:off x="4267200" y="3810000"/>
            <a:ext cx="3429000" cy="2286000"/>
          </a:xfrm>
          <a:prstGeom prst="rect">
            <a:avLst/>
          </a:prstGeom>
        </p:spPr>
      </p:pic>
      <p:pic>
        <p:nvPicPr>
          <p:cNvPr id="14" name="Picture 13" descr="EDIT_photocomp1-Night.jpg"/>
          <p:cNvPicPr>
            <a:picLocks noChangeAspect="1"/>
          </p:cNvPicPr>
          <p:nvPr/>
        </p:nvPicPr>
        <p:blipFill>
          <a:blip r:embed="rId4" cstate="print"/>
          <a:srcRect r="10169" b="20151"/>
          <a:stretch>
            <a:fillRect/>
          </a:stretch>
        </p:blipFill>
        <p:spPr>
          <a:xfrm>
            <a:off x="609600" y="2514600"/>
            <a:ext cx="3429000" cy="2285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Use</a:t>
            </a:r>
          </a:p>
          <a:p>
            <a:pPr lvl="1"/>
            <a:r>
              <a:rPr lang="en-US" dirty="0" smtClean="0"/>
              <a:t>Cardiology</a:t>
            </a:r>
          </a:p>
          <a:p>
            <a:pPr lvl="1"/>
            <a:r>
              <a:rPr lang="en-US" dirty="0" smtClean="0"/>
              <a:t>Surgery</a:t>
            </a:r>
          </a:p>
          <a:p>
            <a:pPr lvl="1"/>
            <a:r>
              <a:rPr lang="en-US" dirty="0" smtClean="0"/>
              <a:t>Patient Rooms</a:t>
            </a:r>
          </a:p>
          <a:p>
            <a:pPr lvl="1"/>
            <a:r>
              <a:rPr lang="en-US" dirty="0" smtClean="0"/>
              <a:t>Clinics</a:t>
            </a:r>
          </a:p>
          <a:p>
            <a:pPr lvl="1"/>
            <a:r>
              <a:rPr lang="en-US" dirty="0" smtClean="0"/>
              <a:t>Diagnostics</a:t>
            </a:r>
          </a:p>
          <a:p>
            <a:pPr lvl="1"/>
            <a:r>
              <a:rPr lang="en-US" dirty="0" smtClean="0"/>
              <a:t>Staff Areas</a:t>
            </a:r>
          </a:p>
          <a:p>
            <a:pPr lvl="1"/>
            <a:r>
              <a:rPr lang="en-US" dirty="0" smtClean="0"/>
              <a:t>Food Service</a:t>
            </a:r>
          </a:p>
          <a:p>
            <a:pPr lvl="1"/>
            <a:r>
              <a:rPr lang="en-US" dirty="0" smtClean="0"/>
              <a:t>Shell Spaces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Geisinger Hospital for Advance Medicine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Existing Mechanical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Chiller Plant</a:t>
            </a:r>
          </a:p>
          <a:p>
            <a:pPr lvl="1"/>
            <a:r>
              <a:rPr lang="en-US" dirty="0" smtClean="0"/>
              <a:t>New chiller plant being constructed housing:</a:t>
            </a:r>
          </a:p>
          <a:p>
            <a:pPr lvl="2"/>
            <a:r>
              <a:rPr lang="en-US" dirty="0" smtClean="0"/>
              <a:t>Two existing 900-ton chillers to a new chiller plant</a:t>
            </a:r>
          </a:p>
          <a:p>
            <a:pPr lvl="2"/>
            <a:r>
              <a:rPr lang="en-US" dirty="0" smtClean="0"/>
              <a:t>One existing free-cooling plate and frame heat exchanger </a:t>
            </a:r>
          </a:p>
          <a:p>
            <a:pPr lvl="2"/>
            <a:r>
              <a:rPr lang="en-US" dirty="0" smtClean="0"/>
              <a:t>One new 900-ton chiller</a:t>
            </a:r>
          </a:p>
          <a:p>
            <a:pPr lvl="2"/>
            <a:r>
              <a:rPr lang="en-US" dirty="0" smtClean="0"/>
              <a:t>One new 8,000 ton-hour, thermal energy storage tank</a:t>
            </a:r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Geisinger Hospital for Advance Medicine</a:t>
            </a:r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Existing Mechanical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Boiler Plant</a:t>
            </a:r>
          </a:p>
          <a:p>
            <a:pPr lvl="1"/>
            <a:r>
              <a:rPr lang="en-US" dirty="0" smtClean="0"/>
              <a:t>Boiler plant addition being constructed housing:</a:t>
            </a:r>
          </a:p>
          <a:p>
            <a:pPr lvl="2"/>
            <a:r>
              <a:rPr lang="en-US" dirty="0" smtClean="0"/>
              <a:t>Two new steam boilers, one electric and one gas</a:t>
            </a:r>
          </a:p>
          <a:p>
            <a:pPr lvl="2"/>
            <a:r>
              <a:rPr lang="en-US" dirty="0" smtClean="0"/>
              <a:t>Two new 8,900 MBH shell and tube heat exchangers for heating water</a:t>
            </a:r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Geisinger Hospital for Advance Medicine</a:t>
            </a:r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Existing Mechanical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Air handling units</a:t>
            </a:r>
          </a:p>
          <a:p>
            <a:pPr lvl="1"/>
            <a:r>
              <a:rPr lang="en-US" dirty="0" smtClean="0"/>
              <a:t>Five air handling units to be installed now</a:t>
            </a:r>
          </a:p>
          <a:p>
            <a:pPr lvl="1"/>
            <a:r>
              <a:rPr lang="en-US" dirty="0" smtClean="0"/>
              <a:t>Three air handling units for the future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Geisinger Hospital for Advance Medicine</a:t>
            </a:r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</a:t>
            </a:r>
          </a:p>
          <a:p>
            <a:endParaRPr lang="en-US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947988"/>
            <a:ext cx="5105984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Dedicated Outdoor Air System and Chilled Beams</a:t>
            </a:r>
          </a:p>
          <a:p>
            <a:pPr lvl="1"/>
            <a:r>
              <a:rPr lang="en-US" dirty="0" smtClean="0"/>
              <a:t>Replace VAV boxes with a dedicated outdoor air system and chilled beams</a:t>
            </a:r>
          </a:p>
          <a:p>
            <a:pPr lvl="1"/>
            <a:r>
              <a:rPr lang="en-US" dirty="0" smtClean="0"/>
              <a:t>Goals</a:t>
            </a:r>
          </a:p>
          <a:p>
            <a:pPr lvl="2"/>
            <a:r>
              <a:rPr lang="en-US" dirty="0" smtClean="0"/>
              <a:t>Reduce Energy Use and Cost</a:t>
            </a:r>
          </a:p>
          <a:p>
            <a:pPr lvl="2"/>
            <a:r>
              <a:rPr lang="en-US" dirty="0" smtClean="0"/>
              <a:t>Improve Ventilation and Indoor Air Quality</a:t>
            </a:r>
          </a:p>
          <a:p>
            <a:pPr lvl="2"/>
            <a:r>
              <a:rPr lang="en-US" dirty="0" smtClean="0"/>
              <a:t>Reduce Mechanical Space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Geisinger Hospital for Advance Medicine</a:t>
            </a:r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Dedicated Outdoor Air System and Chilled Beams</a:t>
            </a:r>
          </a:p>
          <a:p>
            <a:pPr lvl="1"/>
            <a:r>
              <a:rPr lang="en-US" dirty="0" smtClean="0"/>
              <a:t>Advantages</a:t>
            </a:r>
          </a:p>
          <a:p>
            <a:pPr lvl="2"/>
            <a:r>
              <a:rPr lang="en-US" dirty="0" smtClean="0"/>
              <a:t>Separation of sensible and latent loads</a:t>
            </a:r>
          </a:p>
          <a:p>
            <a:pPr lvl="2"/>
            <a:r>
              <a:rPr lang="en-US" dirty="0" smtClean="0"/>
              <a:t>Improved indoor air quality (IAQ)</a:t>
            </a:r>
          </a:p>
          <a:p>
            <a:pPr lvl="2"/>
            <a:r>
              <a:rPr lang="en-US" dirty="0" smtClean="0"/>
              <a:t>Reduced reheating of air</a:t>
            </a:r>
          </a:p>
          <a:p>
            <a:pPr lvl="2"/>
            <a:r>
              <a:rPr lang="en-US" dirty="0" smtClean="0"/>
              <a:t>Increased comfort level due to chilled beams</a:t>
            </a:r>
          </a:p>
          <a:p>
            <a:pPr lvl="2"/>
            <a:r>
              <a:rPr lang="en-US" dirty="0" smtClean="0"/>
              <a:t>Ensures ventilation requirements are meet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Jen Redington Mechanical Option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Geisinger Hospital for Advance Medicine</a:t>
            </a:r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Thesis Presentation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5714</TotalTime>
  <Words>1323</Words>
  <Application>Microsoft Office PowerPoint</Application>
  <PresentationFormat>On-screen Show (4:3)</PresentationFormat>
  <Paragraphs>322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Flow</vt:lpstr>
      <vt:lpstr>Geisinger Hospital for Advanced Medicine</vt:lpstr>
      <vt:lpstr>Presentation Outline</vt:lpstr>
      <vt:lpstr>Building Overview</vt:lpstr>
      <vt:lpstr>Building Overview</vt:lpstr>
      <vt:lpstr>Existing Mechanical Systems</vt:lpstr>
      <vt:lpstr>Existing Mechanical Systems</vt:lpstr>
      <vt:lpstr>Existing Mechanical Systems</vt:lpstr>
      <vt:lpstr>Mechanical Depth</vt:lpstr>
      <vt:lpstr>Mechanical Depth</vt:lpstr>
      <vt:lpstr>Mechanical Depth</vt:lpstr>
      <vt:lpstr>Mechanical Depth</vt:lpstr>
      <vt:lpstr>Mechanical Depth</vt:lpstr>
      <vt:lpstr>Mechanical Depth</vt:lpstr>
      <vt:lpstr>Mechanical Depth</vt:lpstr>
      <vt:lpstr>Mechanical Depth</vt:lpstr>
      <vt:lpstr>Mechanical Depth</vt:lpstr>
      <vt:lpstr>Mechanical Depth</vt:lpstr>
      <vt:lpstr>Mechanical Depth</vt:lpstr>
      <vt:lpstr>Mechanical Depth</vt:lpstr>
      <vt:lpstr>Mechanical Depth</vt:lpstr>
      <vt:lpstr>Mechanical Depth</vt:lpstr>
      <vt:lpstr>Mechanical Depth</vt:lpstr>
      <vt:lpstr>Mechanical Depth</vt:lpstr>
      <vt:lpstr>Mechanical Depth</vt:lpstr>
      <vt:lpstr>Mechanical Depth</vt:lpstr>
      <vt:lpstr>Mechanical Depth</vt:lpstr>
      <vt:lpstr>Mechanical Depth</vt:lpstr>
      <vt:lpstr>Electrical Breadth</vt:lpstr>
      <vt:lpstr>Electrical Breadth</vt:lpstr>
      <vt:lpstr>Electrical Breadth</vt:lpstr>
      <vt:lpstr>Electrical Breadth</vt:lpstr>
      <vt:lpstr>Architectural Breadth</vt:lpstr>
      <vt:lpstr>Architectural Breadth</vt:lpstr>
      <vt:lpstr>Architectural Breadth</vt:lpstr>
      <vt:lpstr>Architectural Breadth</vt:lpstr>
      <vt:lpstr>Conclusions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</dc:creator>
  <cp:lastModifiedBy>Jen</cp:lastModifiedBy>
  <cp:revision>366</cp:revision>
  <dcterms:created xsi:type="dcterms:W3CDTF">2009-03-31T01:48:44Z</dcterms:created>
  <dcterms:modified xsi:type="dcterms:W3CDTF">2009-04-15T18:01:51Z</dcterms:modified>
</cp:coreProperties>
</file>