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Default Extension="emf" ContentType="image/x-emf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5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57" r:id="rId2"/>
    <p:sldId id="256" r:id="rId3"/>
    <p:sldId id="261" r:id="rId4"/>
    <p:sldId id="260" r:id="rId5"/>
    <p:sldId id="262" r:id="rId6"/>
    <p:sldId id="277" r:id="rId7"/>
    <p:sldId id="316" r:id="rId8"/>
    <p:sldId id="304" r:id="rId9"/>
    <p:sldId id="264" r:id="rId10"/>
    <p:sldId id="270" r:id="rId11"/>
    <p:sldId id="278" r:id="rId12"/>
    <p:sldId id="265" r:id="rId13"/>
    <p:sldId id="284" r:id="rId14"/>
    <p:sldId id="285" r:id="rId15"/>
    <p:sldId id="279" r:id="rId16"/>
    <p:sldId id="283" r:id="rId17"/>
    <p:sldId id="287" r:id="rId18"/>
    <p:sldId id="288" r:id="rId19"/>
    <p:sldId id="289" r:id="rId20"/>
    <p:sldId id="290" r:id="rId21"/>
    <p:sldId id="291" r:id="rId22"/>
    <p:sldId id="266" r:id="rId23"/>
    <p:sldId id="268" r:id="rId24"/>
    <p:sldId id="292" r:id="rId25"/>
    <p:sldId id="294" r:id="rId26"/>
    <p:sldId id="293" r:id="rId27"/>
    <p:sldId id="300" r:id="rId28"/>
    <p:sldId id="295" r:id="rId29"/>
    <p:sldId id="298" r:id="rId30"/>
    <p:sldId id="299" r:id="rId31"/>
    <p:sldId id="303" r:id="rId32"/>
    <p:sldId id="280" r:id="rId33"/>
    <p:sldId id="301" r:id="rId34"/>
    <p:sldId id="273" r:id="rId35"/>
    <p:sldId id="274" r:id="rId36"/>
    <p:sldId id="275" r:id="rId37"/>
    <p:sldId id="276" r:id="rId38"/>
    <p:sldId id="281" r:id="rId39"/>
    <p:sldId id="302" r:id="rId40"/>
    <p:sldId id="305" r:id="rId41"/>
    <p:sldId id="306" r:id="rId42"/>
    <p:sldId id="307" r:id="rId43"/>
    <p:sldId id="282" r:id="rId44"/>
    <p:sldId id="308" r:id="rId45"/>
    <p:sldId id="315" r:id="rId46"/>
    <p:sldId id="309" r:id="rId47"/>
    <p:sldId id="310" r:id="rId48"/>
    <p:sldId id="311" r:id="rId49"/>
    <p:sldId id="313" r:id="rId50"/>
    <p:sldId id="312" r:id="rId51"/>
    <p:sldId id="314" r:id="rId52"/>
    <p:sldId id="269" r:id="rId53"/>
    <p:sldId id="271" r:id="rId54"/>
    <p:sldId id="317" r:id="rId55"/>
    <p:sldId id="296" r:id="rId56"/>
    <p:sldId id="297" r:id="rId57"/>
    <p:sldId id="318" r:id="rId58"/>
    <p:sldId id="319" r:id="rId59"/>
    <p:sldId id="272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9513" autoAdjust="0"/>
    <p:restoredTop sz="93838" autoAdjust="0"/>
  </p:normalViewPr>
  <p:slideViewPr>
    <p:cSldViewPr>
      <p:cViewPr varScale="1">
        <p:scale>
          <a:sx n="103" d="100"/>
          <a:sy n="103" d="100"/>
        </p:scale>
        <p:origin x="-444" y="-90"/>
      </p:cViewPr>
      <p:guideLst>
        <p:guide orient="horz" pos="2160"/>
        <p:guide pos="2880"/>
      </p:guideLst>
    </p:cSldViewPr>
  </p:slideViewPr>
  <p:notesTextViewPr>
    <p:cViewPr>
      <p:scale>
        <a:sx n="20" d="100"/>
        <a:sy n="2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G:\Files\A%20E%20482\Structural\Lateral%20Analysis\ETABS%20DRIFT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G:\Files\A%20E%20482\Structural\Lateral%20Analysis\ETABS%20DRIFT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G:\Files\A%20E%20482\Structural\Lateral%20Analysis\ETABS%20DRIF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48"/>
  <c:chart>
    <c:title>
      <c:tx>
        <c:rich>
          <a:bodyPr/>
          <a:lstStyle/>
          <a:p>
            <a:pPr>
              <a:defRPr/>
            </a:pPr>
            <a:r>
              <a:rPr lang="en-US"/>
              <a:t>North-South Total Drift Comparison</a:t>
            </a:r>
          </a:p>
        </c:rich>
      </c:tx>
    </c:title>
    <c:plotArea>
      <c:layout/>
      <c:scatterChart>
        <c:scatterStyle val="smoothMarker"/>
        <c:ser>
          <c:idx val="0"/>
          <c:order val="0"/>
          <c:tx>
            <c:v>Thesis Calculated Drift</c:v>
          </c:tx>
          <c:spPr>
            <a:ln>
              <a:solidFill>
                <a:schemeClr val="accent1"/>
              </a:solidFill>
            </a:ln>
          </c:spPr>
          <c:marker>
            <c:symbol val="none"/>
          </c:marker>
          <c:xVal>
            <c:numRef>
              <c:f>WIND!$R$7:$R$20</c:f>
              <c:numCache>
                <c:formatCode>0.00</c:formatCode>
                <c:ptCount val="14"/>
                <c:pt idx="0">
                  <c:v>0.19250000000000009</c:v>
                </c:pt>
                <c:pt idx="1">
                  <c:v>0.22120000000000009</c:v>
                </c:pt>
                <c:pt idx="2">
                  <c:v>0.46580000000000021</c:v>
                </c:pt>
                <c:pt idx="3">
                  <c:v>1.2417999999999989</c:v>
                </c:pt>
                <c:pt idx="4">
                  <c:v>1.9843000000000002</c:v>
                </c:pt>
                <c:pt idx="5">
                  <c:v>2.3492999999999982</c:v>
                </c:pt>
                <c:pt idx="6">
                  <c:v>2.7418</c:v>
                </c:pt>
                <c:pt idx="7">
                  <c:v>3.1471000000000018</c:v>
                </c:pt>
                <c:pt idx="8">
                  <c:v>3.5375000000000001</c:v>
                </c:pt>
                <c:pt idx="9">
                  <c:v>3.902899999999998</c:v>
                </c:pt>
                <c:pt idx="10">
                  <c:v>4.2309999999999999</c:v>
                </c:pt>
                <c:pt idx="11">
                  <c:v>4.5019999999999998</c:v>
                </c:pt>
                <c:pt idx="12">
                  <c:v>4.7098000000000004</c:v>
                </c:pt>
                <c:pt idx="13">
                  <c:v>4.8003</c:v>
                </c:pt>
              </c:numCache>
            </c:numRef>
          </c:xVal>
          <c:yVal>
            <c:numRef>
              <c:f>WIND!$Q$7:$Q$20</c:f>
              <c:numCache>
                <c:formatCode>General</c:formatCode>
                <c:ptCount val="1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</c:numCache>
            </c:numRef>
          </c:yVal>
          <c:smooth val="1"/>
        </c:ser>
        <c:ser>
          <c:idx val="1"/>
          <c:order val="1"/>
          <c:tx>
            <c:v>H/400</c:v>
          </c:tx>
          <c:spPr>
            <a:ln>
              <a:solidFill>
                <a:schemeClr val="accent2"/>
              </a:solidFill>
            </a:ln>
          </c:spPr>
          <c:marker>
            <c:symbol val="none"/>
          </c:marker>
          <c:xVal>
            <c:numRef>
              <c:f>WIND!$S$7:$S$20</c:f>
              <c:numCache>
                <c:formatCode>0.00</c:formatCode>
                <c:ptCount val="14"/>
                <c:pt idx="0">
                  <c:v>0.46740000000000026</c:v>
                </c:pt>
                <c:pt idx="1">
                  <c:v>0.93510000000000004</c:v>
                </c:pt>
                <c:pt idx="2">
                  <c:v>1.535099999999999</c:v>
                </c:pt>
                <c:pt idx="3">
                  <c:v>2.0000999999999998</c:v>
                </c:pt>
                <c:pt idx="4">
                  <c:v>2.9001000000000001</c:v>
                </c:pt>
                <c:pt idx="5">
                  <c:v>3.3500999999999981</c:v>
                </c:pt>
                <c:pt idx="6">
                  <c:v>3.8001</c:v>
                </c:pt>
                <c:pt idx="7">
                  <c:v>4.2500999999999998</c:v>
                </c:pt>
                <c:pt idx="8">
                  <c:v>4.7000999999999999</c:v>
                </c:pt>
                <c:pt idx="9">
                  <c:v>5.1500999999999975</c:v>
                </c:pt>
                <c:pt idx="10">
                  <c:v>5.6000999999999985</c:v>
                </c:pt>
                <c:pt idx="11">
                  <c:v>6.0500999999999996</c:v>
                </c:pt>
                <c:pt idx="12">
                  <c:v>6.5000999999999998</c:v>
                </c:pt>
                <c:pt idx="13">
                  <c:v>7.4001000000000001</c:v>
                </c:pt>
              </c:numCache>
            </c:numRef>
          </c:xVal>
          <c:yVal>
            <c:numRef>
              <c:f>WIND!$Q$7:$Q$20</c:f>
              <c:numCache>
                <c:formatCode>General</c:formatCode>
                <c:ptCount val="1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</c:numCache>
            </c:numRef>
          </c:yVal>
          <c:smooth val="1"/>
        </c:ser>
        <c:axId val="67426560"/>
        <c:axId val="59609472"/>
      </c:scatterChart>
      <c:valAx>
        <c:axId val="6742656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Drift (in.)</a:t>
                </a:r>
              </a:p>
            </c:rich>
          </c:tx>
        </c:title>
        <c:numFmt formatCode="0" sourceLinked="0"/>
        <c:majorTickMark val="none"/>
        <c:tickLblPos val="nextTo"/>
        <c:crossAx val="59609472"/>
        <c:crosses val="autoZero"/>
        <c:crossBetween val="midCat"/>
      </c:valAx>
      <c:valAx>
        <c:axId val="59609472"/>
        <c:scaling>
          <c:orientation val="minMax"/>
          <c:max val="14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Level</a:t>
                </a:r>
              </a:p>
            </c:rich>
          </c:tx>
        </c:title>
        <c:numFmt formatCode="General" sourceLinked="1"/>
        <c:majorTickMark val="none"/>
        <c:tickLblPos val="nextTo"/>
        <c:crossAx val="67426560"/>
        <c:crosses val="autoZero"/>
        <c:crossBetween val="midCat"/>
      </c:valAx>
    </c:plotArea>
    <c:legend>
      <c:legendPos val="r"/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48"/>
  <c:chart>
    <c:title>
      <c:tx>
        <c:rich>
          <a:bodyPr/>
          <a:lstStyle/>
          <a:p>
            <a:pPr>
              <a:defRPr/>
            </a:pPr>
            <a:r>
              <a:rPr lang="en-US"/>
              <a:t>NYC Total Drift Comparison</a:t>
            </a:r>
          </a:p>
        </c:rich>
      </c:tx>
    </c:title>
    <c:plotArea>
      <c:layout/>
      <c:scatterChart>
        <c:scatterStyle val="smoothMarker"/>
        <c:ser>
          <c:idx val="0"/>
          <c:order val="0"/>
          <c:tx>
            <c:v>Thesis Calculated Drift</c:v>
          </c:tx>
          <c:spPr>
            <a:ln>
              <a:solidFill>
                <a:schemeClr val="accent1"/>
              </a:solidFill>
            </a:ln>
          </c:spPr>
          <c:marker>
            <c:symbol val="none"/>
          </c:marker>
          <c:xVal>
            <c:numRef>
              <c:f>'NYC Building Code Drift Model'!$I$22:$I$35</c:f>
              <c:numCache>
                <c:formatCode>0.00</c:formatCode>
                <c:ptCount val="14"/>
                <c:pt idx="0">
                  <c:v>0.1623</c:v>
                </c:pt>
                <c:pt idx="1">
                  <c:v>0.21300000000000011</c:v>
                </c:pt>
                <c:pt idx="2">
                  <c:v>0.47020000000000001</c:v>
                </c:pt>
                <c:pt idx="3">
                  <c:v>1.0204</c:v>
                </c:pt>
                <c:pt idx="4">
                  <c:v>1.6921999999999999</c:v>
                </c:pt>
                <c:pt idx="5">
                  <c:v>2.0225</c:v>
                </c:pt>
                <c:pt idx="6">
                  <c:v>2.3760999999999979</c:v>
                </c:pt>
                <c:pt idx="7">
                  <c:v>2.7404000000000002</c:v>
                </c:pt>
                <c:pt idx="8">
                  <c:v>3.0905</c:v>
                </c:pt>
                <c:pt idx="9">
                  <c:v>3.4171999999999998</c:v>
                </c:pt>
                <c:pt idx="10" formatCode="General">
                  <c:v>3.7098</c:v>
                </c:pt>
                <c:pt idx="11">
                  <c:v>3.9511999999999987</c:v>
                </c:pt>
                <c:pt idx="12">
                  <c:v>4.1360999999999999</c:v>
                </c:pt>
                <c:pt idx="13">
                  <c:v>4.2164000000000001</c:v>
                </c:pt>
              </c:numCache>
            </c:numRef>
          </c:xVal>
          <c:yVal>
            <c:numRef>
              <c:f>'NYC Building Code Drift Model'!$H$22:$H$35</c:f>
              <c:numCache>
                <c:formatCode>General</c:formatCode>
                <c:ptCount val="1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</c:numCache>
            </c:numRef>
          </c:yVal>
          <c:smooth val="1"/>
        </c:ser>
        <c:ser>
          <c:idx val="1"/>
          <c:order val="1"/>
          <c:tx>
            <c:v>H/500</c:v>
          </c:tx>
          <c:spPr>
            <a:ln>
              <a:solidFill>
                <a:srgbClr val="C0504D"/>
              </a:solidFill>
            </a:ln>
          </c:spPr>
          <c:marker>
            <c:symbol val="none"/>
          </c:marker>
          <c:xVal>
            <c:numRef>
              <c:f>'NYC Building Code Drift Model'!$K$22:$K$35</c:f>
              <c:numCache>
                <c:formatCode>0.00</c:formatCode>
                <c:ptCount val="14"/>
                <c:pt idx="0">
                  <c:v>0.37392000000000042</c:v>
                </c:pt>
                <c:pt idx="1">
                  <c:v>0.74808000000000052</c:v>
                </c:pt>
                <c:pt idx="2">
                  <c:v>1.2280799999999998</c:v>
                </c:pt>
                <c:pt idx="3">
                  <c:v>1.6000799999999999</c:v>
                </c:pt>
                <c:pt idx="4">
                  <c:v>2.3200799999999981</c:v>
                </c:pt>
                <c:pt idx="5">
                  <c:v>2.6800799999999998</c:v>
                </c:pt>
                <c:pt idx="6">
                  <c:v>3.0400800000000001</c:v>
                </c:pt>
                <c:pt idx="7">
                  <c:v>3.40008</c:v>
                </c:pt>
                <c:pt idx="8">
                  <c:v>3.7600799999999999</c:v>
                </c:pt>
                <c:pt idx="9" formatCode="General">
                  <c:v>4.1200799999999962</c:v>
                </c:pt>
                <c:pt idx="10">
                  <c:v>4.4800800000000001</c:v>
                </c:pt>
                <c:pt idx="11">
                  <c:v>4.8400799999999995</c:v>
                </c:pt>
                <c:pt idx="12">
                  <c:v>5.2000799999999998</c:v>
                </c:pt>
                <c:pt idx="13">
                  <c:v>5.9200799999999996</c:v>
                </c:pt>
              </c:numCache>
            </c:numRef>
          </c:xVal>
          <c:yVal>
            <c:numRef>
              <c:f>'NYC Building Code Drift Model'!$H$22:$H$35</c:f>
              <c:numCache>
                <c:formatCode>General</c:formatCode>
                <c:ptCount val="1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</c:numCache>
            </c:numRef>
          </c:yVal>
          <c:smooth val="1"/>
        </c:ser>
        <c:axId val="59725312"/>
        <c:axId val="59727232"/>
      </c:scatterChart>
      <c:valAx>
        <c:axId val="5972531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Drift (in)</a:t>
                </a:r>
              </a:p>
            </c:rich>
          </c:tx>
        </c:title>
        <c:numFmt formatCode="0" sourceLinked="0"/>
        <c:majorTickMark val="none"/>
        <c:tickLblPos val="nextTo"/>
        <c:crossAx val="59727232"/>
        <c:crosses val="autoZero"/>
        <c:crossBetween val="midCat"/>
      </c:valAx>
      <c:valAx>
        <c:axId val="59727232"/>
        <c:scaling>
          <c:orientation val="minMax"/>
          <c:max val="14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Level</a:t>
                </a:r>
              </a:p>
            </c:rich>
          </c:tx>
        </c:title>
        <c:numFmt formatCode="General" sourceLinked="1"/>
        <c:majorTickMark val="none"/>
        <c:tickLblPos val="nextTo"/>
        <c:crossAx val="59725312"/>
        <c:crosses val="autoZero"/>
        <c:crossBetween val="midCat"/>
      </c:valAx>
    </c:plotArea>
    <c:legend>
      <c:legendPos val="r"/>
    </c:legend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48"/>
  <c:chart>
    <c:title>
      <c:tx>
        <c:rich>
          <a:bodyPr/>
          <a:lstStyle/>
          <a:p>
            <a:pPr>
              <a:defRPr/>
            </a:pPr>
            <a:r>
              <a:rPr lang="en-US"/>
              <a:t>NYC Total Drift Comparison</a:t>
            </a:r>
          </a:p>
        </c:rich>
      </c:tx>
    </c:title>
    <c:plotArea>
      <c:layout/>
      <c:scatterChart>
        <c:scatterStyle val="smoothMarker"/>
        <c:ser>
          <c:idx val="0"/>
          <c:order val="0"/>
          <c:tx>
            <c:v>Thesis Calculated Drift</c:v>
          </c:tx>
          <c:spPr>
            <a:ln>
              <a:solidFill>
                <a:schemeClr val="accent1"/>
              </a:solidFill>
            </a:ln>
          </c:spPr>
          <c:marker>
            <c:symbol val="none"/>
          </c:marker>
          <c:xVal>
            <c:numRef>
              <c:f>'NYC Building Code Drift Model'!$I$22:$I$35</c:f>
              <c:numCache>
                <c:formatCode>0.00</c:formatCode>
                <c:ptCount val="14"/>
                <c:pt idx="0">
                  <c:v>0.1623</c:v>
                </c:pt>
                <c:pt idx="1">
                  <c:v>0.21300000000000013</c:v>
                </c:pt>
                <c:pt idx="2">
                  <c:v>0.47020000000000001</c:v>
                </c:pt>
                <c:pt idx="3">
                  <c:v>1.0204</c:v>
                </c:pt>
                <c:pt idx="4">
                  <c:v>1.6921999999999999</c:v>
                </c:pt>
                <c:pt idx="5">
                  <c:v>2.0225</c:v>
                </c:pt>
                <c:pt idx="6">
                  <c:v>2.3760999999999974</c:v>
                </c:pt>
                <c:pt idx="7">
                  <c:v>2.7404000000000002</c:v>
                </c:pt>
                <c:pt idx="8">
                  <c:v>3.0905</c:v>
                </c:pt>
                <c:pt idx="9">
                  <c:v>3.4171999999999998</c:v>
                </c:pt>
                <c:pt idx="10" formatCode="General">
                  <c:v>3.7098</c:v>
                </c:pt>
                <c:pt idx="11">
                  <c:v>3.9511999999999987</c:v>
                </c:pt>
                <c:pt idx="12">
                  <c:v>4.1360999999999999</c:v>
                </c:pt>
                <c:pt idx="13">
                  <c:v>4.2164000000000001</c:v>
                </c:pt>
              </c:numCache>
            </c:numRef>
          </c:xVal>
          <c:yVal>
            <c:numRef>
              <c:f>'NYC Building Code Drift Model'!$H$22:$H$35</c:f>
              <c:numCache>
                <c:formatCode>General</c:formatCode>
                <c:ptCount val="1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</c:numCache>
            </c:numRef>
          </c:yVal>
          <c:smooth val="1"/>
        </c:ser>
        <c:ser>
          <c:idx val="1"/>
          <c:order val="1"/>
          <c:tx>
            <c:v>H/500</c:v>
          </c:tx>
          <c:spPr>
            <a:ln>
              <a:solidFill>
                <a:srgbClr val="C0504D"/>
              </a:solidFill>
            </a:ln>
          </c:spPr>
          <c:marker>
            <c:symbol val="none"/>
          </c:marker>
          <c:xVal>
            <c:numRef>
              <c:f>'NYC Building Code Drift Model'!$K$22:$K$35</c:f>
              <c:numCache>
                <c:formatCode>0.00</c:formatCode>
                <c:ptCount val="14"/>
                <c:pt idx="0">
                  <c:v>0.37392000000000047</c:v>
                </c:pt>
                <c:pt idx="1">
                  <c:v>0.74808000000000063</c:v>
                </c:pt>
                <c:pt idx="2">
                  <c:v>1.2280799999999998</c:v>
                </c:pt>
                <c:pt idx="3">
                  <c:v>1.6000799999999999</c:v>
                </c:pt>
                <c:pt idx="4">
                  <c:v>2.3200799999999977</c:v>
                </c:pt>
                <c:pt idx="5">
                  <c:v>2.6800799999999998</c:v>
                </c:pt>
                <c:pt idx="6">
                  <c:v>3.0400800000000001</c:v>
                </c:pt>
                <c:pt idx="7">
                  <c:v>3.40008</c:v>
                </c:pt>
                <c:pt idx="8">
                  <c:v>3.7600799999999999</c:v>
                </c:pt>
                <c:pt idx="9" formatCode="General">
                  <c:v>4.1200799999999953</c:v>
                </c:pt>
                <c:pt idx="10">
                  <c:v>4.4800800000000001</c:v>
                </c:pt>
                <c:pt idx="11">
                  <c:v>4.8400799999999995</c:v>
                </c:pt>
                <c:pt idx="12">
                  <c:v>5.2000799999999998</c:v>
                </c:pt>
                <c:pt idx="13">
                  <c:v>5.9200799999999996</c:v>
                </c:pt>
              </c:numCache>
            </c:numRef>
          </c:xVal>
          <c:yVal>
            <c:numRef>
              <c:f>'NYC Building Code Drift Model'!$H$22:$H$35</c:f>
              <c:numCache>
                <c:formatCode>General</c:formatCode>
                <c:ptCount val="1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</c:numCache>
            </c:numRef>
          </c:yVal>
          <c:smooth val="1"/>
        </c:ser>
        <c:axId val="59844096"/>
        <c:axId val="59846016"/>
      </c:scatterChart>
      <c:valAx>
        <c:axId val="5984409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Drift (in)</a:t>
                </a:r>
              </a:p>
            </c:rich>
          </c:tx>
        </c:title>
        <c:numFmt formatCode="0" sourceLinked="0"/>
        <c:majorTickMark val="none"/>
        <c:tickLblPos val="nextTo"/>
        <c:crossAx val="59846016"/>
        <c:crosses val="autoZero"/>
        <c:crossBetween val="midCat"/>
      </c:valAx>
      <c:valAx>
        <c:axId val="59846016"/>
        <c:scaling>
          <c:orientation val="minMax"/>
          <c:max val="14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Level</a:t>
                </a:r>
              </a:p>
            </c:rich>
          </c:tx>
        </c:title>
        <c:numFmt formatCode="General" sourceLinked="1"/>
        <c:majorTickMark val="none"/>
        <c:tickLblPos val="nextTo"/>
        <c:crossAx val="59844096"/>
        <c:crosses val="autoZero"/>
        <c:crossBetween val="midCat"/>
      </c:valAx>
    </c:plotArea>
    <c:legend>
      <c:legendPos val="r"/>
    </c:legend>
    <c:plotVisOnly val="1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571AA4-E01D-4BFD-BE63-28E22D4B0CE9}" type="datetimeFigureOut">
              <a:rPr lang="en-US" smtClean="0"/>
              <a:pPr/>
              <a:t>4/21/2009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476E87-F5FA-4AD9-8377-B2C3D80982E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76E87-F5FA-4AD9-8377-B2C3D80982E4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DA72B-2C0E-42A6-9ADB-9D8513675222}" type="datetimeFigureOut">
              <a:rPr lang="en-US" smtClean="0"/>
              <a:pPr/>
              <a:t>4/21/2009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5FFA7-7707-4565-BA13-29438EAC58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DA72B-2C0E-42A6-9ADB-9D8513675222}" type="datetimeFigureOut">
              <a:rPr lang="en-US" smtClean="0"/>
              <a:pPr/>
              <a:t>4/21/2009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5FFA7-7707-4565-BA13-29438EAC58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DA72B-2C0E-42A6-9ADB-9D8513675222}" type="datetimeFigureOut">
              <a:rPr lang="en-US" smtClean="0"/>
              <a:pPr/>
              <a:t>4/21/2009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5FFA7-7707-4565-BA13-29438EAC58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DA72B-2C0E-42A6-9ADB-9D8513675222}" type="datetimeFigureOut">
              <a:rPr lang="en-US" smtClean="0"/>
              <a:pPr/>
              <a:t>4/21/2009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5FFA7-7707-4565-BA13-29438EAC58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DA72B-2C0E-42A6-9ADB-9D8513675222}" type="datetimeFigureOut">
              <a:rPr lang="en-US" smtClean="0"/>
              <a:pPr/>
              <a:t>4/21/2009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5FFA7-7707-4565-BA13-29438EAC58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DA72B-2C0E-42A6-9ADB-9D8513675222}" type="datetimeFigureOut">
              <a:rPr lang="en-US" smtClean="0"/>
              <a:pPr/>
              <a:t>4/21/2009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5FFA7-7707-4565-BA13-29438EAC58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DA72B-2C0E-42A6-9ADB-9D8513675222}" type="datetimeFigureOut">
              <a:rPr lang="en-US" smtClean="0"/>
              <a:pPr/>
              <a:t>4/21/2009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5FFA7-7707-4565-BA13-29438EAC58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DA72B-2C0E-42A6-9ADB-9D8513675222}" type="datetimeFigureOut">
              <a:rPr lang="en-US" smtClean="0"/>
              <a:pPr/>
              <a:t>4/21/2009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5FFA7-7707-4565-BA13-29438EAC58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DA72B-2C0E-42A6-9ADB-9D8513675222}" type="datetimeFigureOut">
              <a:rPr lang="en-US" smtClean="0"/>
              <a:pPr/>
              <a:t>4/21/2009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5FFA7-7707-4565-BA13-29438EAC58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DA72B-2C0E-42A6-9ADB-9D8513675222}" type="datetimeFigureOut">
              <a:rPr lang="en-US" smtClean="0"/>
              <a:pPr/>
              <a:t>4/21/2009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5FFA7-7707-4565-BA13-29438EAC58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DA72B-2C0E-42A6-9ADB-9D8513675222}" type="datetimeFigureOut">
              <a:rPr lang="en-US" smtClean="0"/>
              <a:pPr/>
              <a:t>4/21/2009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5FFA7-7707-4565-BA13-29438EAC58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DA72B-2C0E-42A6-9ADB-9D8513675222}" type="datetimeFigureOut">
              <a:rPr lang="en-US" smtClean="0"/>
              <a:pPr/>
              <a:t>4/21/2009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5FFA7-7707-4565-BA13-29438EAC58B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png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png"/><Relationship Id="rId4" Type="http://schemas.openxmlformats.org/officeDocument/2006/relationships/image" Target="../media/image14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381000"/>
            <a:ext cx="7543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The John Jay College Expansion Project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sz="28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3"/>
          <a:srcRect l="28697" t="20833" r="29722" b="8333"/>
          <a:stretch>
            <a:fillRect/>
          </a:stretch>
        </p:blipFill>
        <p:spPr bwMode="auto">
          <a:xfrm>
            <a:off x="2384052" y="1524000"/>
            <a:ext cx="4375897" cy="4191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Existing Structural Systems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609600"/>
            <a:ext cx="381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Transfer System Solution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371600" y="4876800"/>
            <a:ext cx="3810000" cy="609600"/>
          </a:xfrm>
          <a:prstGeom prst="rect">
            <a:avLst/>
          </a:prstGeom>
          <a:blipFill dpi="0" rotWithShape="1">
            <a:blip r:embed="rId3"/>
            <a:srcRect/>
            <a:tile tx="0" ty="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981200" y="1447800"/>
            <a:ext cx="25908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2800350" y="1905000"/>
            <a:ext cx="1219200" cy="2971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/>
          <p:cNvCxnSpPr/>
          <p:nvPr/>
        </p:nvCxnSpPr>
        <p:spPr>
          <a:xfrm>
            <a:off x="1981200" y="4648200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1981200" y="4419600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1981200" y="4189412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1981200" y="3962400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5400000">
            <a:off x="1524000" y="4419600"/>
            <a:ext cx="9144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rot="5400000">
            <a:off x="4115594" y="4418806"/>
            <a:ext cx="9144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1981200" y="3733800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1981200" y="3505200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1981200" y="3276600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1981200" y="3048000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1981200" y="2819400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1981200" y="2590800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1981200" y="2362200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1981200" y="2133600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1981200" y="1905000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1981200" y="1446212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5400000" flipH="1" flipV="1">
            <a:off x="838200" y="2590800"/>
            <a:ext cx="2286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rot="5400000" flipH="1" flipV="1">
            <a:off x="3428206" y="2590006"/>
            <a:ext cx="2286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1828800" y="4905375"/>
            <a:ext cx="1066800" cy="1588"/>
          </a:xfrm>
          <a:prstGeom prst="line">
            <a:avLst/>
          </a:prstGeom>
          <a:ln w="635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1904999" y="4964669"/>
            <a:ext cx="87391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Amtrak</a:t>
            </a:r>
          </a:p>
          <a:p>
            <a:pPr algn="ctr"/>
            <a:r>
              <a:rPr lang="en-US" sz="1200" dirty="0" smtClean="0"/>
              <a:t>Tunnel</a:t>
            </a:r>
            <a:endParaRPr lang="en-US" sz="1200" dirty="0"/>
          </a:p>
        </p:txBody>
      </p:sp>
      <p:sp>
        <p:nvSpPr>
          <p:cNvPr id="83" name="TextBox 82"/>
          <p:cNvSpPr txBox="1"/>
          <p:nvPr/>
        </p:nvSpPr>
        <p:spPr>
          <a:xfrm>
            <a:off x="6477000" y="1910477"/>
            <a:ext cx="3124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Typical Steel Framing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Braced Frame Core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Plate Hangers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Penthouse Trusses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Built-Up Steel Girders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5257800" y="3638550"/>
            <a:ext cx="1219200" cy="228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5257800" y="2533650"/>
            <a:ext cx="1219200" cy="228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6" name="Straight Connector 85"/>
          <p:cNvCxnSpPr/>
          <p:nvPr/>
        </p:nvCxnSpPr>
        <p:spPr>
          <a:xfrm>
            <a:off x="5305425" y="3181350"/>
            <a:ext cx="1143000" cy="2739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5372100" y="2085975"/>
            <a:ext cx="9906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5334000" y="4286250"/>
            <a:ext cx="1066800" cy="1588"/>
          </a:xfrm>
          <a:prstGeom prst="line">
            <a:avLst/>
          </a:prstGeom>
          <a:ln w="635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ight Arrow 91"/>
          <p:cNvSpPr/>
          <p:nvPr/>
        </p:nvSpPr>
        <p:spPr>
          <a:xfrm rot="16200000">
            <a:off x="1257300" y="3009900"/>
            <a:ext cx="1066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ight Arrow 97"/>
          <p:cNvSpPr/>
          <p:nvPr/>
        </p:nvSpPr>
        <p:spPr>
          <a:xfrm rot="5400000">
            <a:off x="2717800" y="2362200"/>
            <a:ext cx="1447800" cy="685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ight Arrow 98"/>
          <p:cNvSpPr/>
          <p:nvPr/>
        </p:nvSpPr>
        <p:spPr>
          <a:xfrm rot="5400000">
            <a:off x="2933699" y="3695699"/>
            <a:ext cx="1066800" cy="9906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ight Arrow 99"/>
          <p:cNvSpPr/>
          <p:nvPr/>
        </p:nvSpPr>
        <p:spPr>
          <a:xfrm rot="16200000">
            <a:off x="4229100" y="3009900"/>
            <a:ext cx="1066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Bent Arrow 102"/>
          <p:cNvSpPr/>
          <p:nvPr/>
        </p:nvSpPr>
        <p:spPr>
          <a:xfrm>
            <a:off x="1676400" y="1447800"/>
            <a:ext cx="838200" cy="9144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4" name="Bent Arrow 103"/>
          <p:cNvSpPr/>
          <p:nvPr/>
        </p:nvSpPr>
        <p:spPr>
          <a:xfrm flipH="1">
            <a:off x="4038600" y="1447800"/>
            <a:ext cx="838200" cy="9144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5" name="Right Arrow 104"/>
          <p:cNvSpPr/>
          <p:nvPr/>
        </p:nvSpPr>
        <p:spPr>
          <a:xfrm rot="16200000" flipH="1">
            <a:off x="1485900" y="4229100"/>
            <a:ext cx="6858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ight Arrow 105"/>
          <p:cNvSpPr/>
          <p:nvPr/>
        </p:nvSpPr>
        <p:spPr>
          <a:xfrm rot="16200000" flipH="1">
            <a:off x="4381500" y="4229100"/>
            <a:ext cx="6858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Left-Right Arrow 47"/>
          <p:cNvSpPr/>
          <p:nvPr/>
        </p:nvSpPr>
        <p:spPr>
          <a:xfrm>
            <a:off x="2057400" y="4800600"/>
            <a:ext cx="609600" cy="1524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8" grpId="0" animBg="1"/>
      <p:bldP spid="99" grpId="0" animBg="1"/>
      <p:bldP spid="100" grpId="0" animBg="1"/>
      <p:bldP spid="103" grpId="0" animBg="1"/>
      <p:bldP spid="104" grpId="0" animBg="1"/>
      <p:bldP spid="105" grpId="0" animBg="1"/>
      <p:bldP spid="106" grpId="0" animBg="1"/>
      <p:bldP spid="4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Presentation Outline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8200" y="1447801"/>
            <a:ext cx="3733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/>
              <a:t>Project Information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Existing Structural Systems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Problem Statement and Solution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Structural Design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Architectural Studies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Construction Studies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Conclusions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 descr="motion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4800600" y="1460331"/>
            <a:ext cx="3167009" cy="3937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0" dur="2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43400" y="62116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Problem Statement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95400" y="533400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Inefficient Braced Frames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1295400" y="1307939"/>
            <a:ext cx="2993245" cy="4635661"/>
            <a:chOff x="5160155" y="1231739"/>
            <a:chExt cx="2993245" cy="463566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/>
            <a:srcRect l="12299" t="11458" r="10395" b="6250"/>
            <a:stretch>
              <a:fillRect/>
            </a:stretch>
          </p:blipFill>
          <p:spPr bwMode="auto">
            <a:xfrm rot="5400000">
              <a:off x="4306005" y="2159866"/>
              <a:ext cx="4623122" cy="27668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7" name="Rectangle 36"/>
            <p:cNvSpPr/>
            <p:nvPr/>
          </p:nvSpPr>
          <p:spPr>
            <a:xfrm>
              <a:off x="5160155" y="1905000"/>
              <a:ext cx="609600" cy="39624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7543800" y="1905000"/>
              <a:ext cx="609600" cy="39624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304800" y="1905000"/>
            <a:ext cx="4953000" cy="2057400"/>
            <a:chOff x="304800" y="1828800"/>
            <a:chExt cx="4953000" cy="2057400"/>
          </a:xfrm>
        </p:grpSpPr>
        <p:sp>
          <p:nvSpPr>
            <p:cNvPr id="26" name="Oval 25"/>
            <p:cNvSpPr/>
            <p:nvPr/>
          </p:nvSpPr>
          <p:spPr>
            <a:xfrm>
              <a:off x="2019300" y="1828800"/>
              <a:ext cx="228600" cy="914400"/>
            </a:xfrm>
            <a:prstGeom prst="ellipse">
              <a:avLst/>
            </a:prstGeom>
            <a:noFill/>
            <a:ln w="539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3505200" y="1905000"/>
              <a:ext cx="228600" cy="1981200"/>
            </a:xfrm>
            <a:prstGeom prst="ellipse">
              <a:avLst/>
            </a:prstGeom>
            <a:noFill/>
            <a:ln w="539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04800" y="2133600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accent1"/>
                  </a:solidFill>
                </a:rPr>
                <a:t>W14x500</a:t>
              </a:r>
              <a:endParaRPr lang="en-US" b="1" dirty="0">
                <a:solidFill>
                  <a:schemeClr val="accent1"/>
                </a:solidFill>
              </a:endParaRPr>
            </a:p>
          </p:txBody>
        </p:sp>
        <p:cxnSp>
          <p:nvCxnSpPr>
            <p:cNvPr id="29" name="Shape 63"/>
            <p:cNvCxnSpPr>
              <a:stCxn id="28" idx="2"/>
              <a:endCxn id="26" idx="4"/>
            </p:cNvCxnSpPr>
            <p:nvPr/>
          </p:nvCxnSpPr>
          <p:spPr>
            <a:xfrm rot="16200000" flipH="1">
              <a:off x="1537216" y="2146816"/>
              <a:ext cx="240268" cy="952500"/>
            </a:xfrm>
            <a:prstGeom prst="curvedConnector3">
              <a:avLst>
                <a:gd name="adj1" fmla="val 195144"/>
              </a:avLst>
            </a:prstGeom>
            <a:ln w="38100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3505200" y="2209800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accent1"/>
                  </a:solidFill>
                </a:rPr>
                <a:t>W14x550</a:t>
              </a:r>
              <a:endParaRPr lang="en-US" b="1" dirty="0">
                <a:solidFill>
                  <a:schemeClr val="accent1"/>
                </a:solidFill>
              </a:endParaRPr>
            </a:p>
          </p:txBody>
        </p:sp>
        <p:cxnSp>
          <p:nvCxnSpPr>
            <p:cNvPr id="32" name="Shape 63"/>
            <p:cNvCxnSpPr>
              <a:stCxn id="31" idx="2"/>
              <a:endCxn id="27" idx="6"/>
            </p:cNvCxnSpPr>
            <p:nvPr/>
          </p:nvCxnSpPr>
          <p:spPr>
            <a:xfrm rot="5400000">
              <a:off x="3899416" y="2413516"/>
              <a:ext cx="316468" cy="647700"/>
            </a:xfrm>
            <a:prstGeom prst="curvedConnector2">
              <a:avLst/>
            </a:prstGeom>
            <a:ln w="38100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/>
          <p:cNvSpPr txBox="1"/>
          <p:nvPr/>
        </p:nvSpPr>
        <p:spPr>
          <a:xfrm>
            <a:off x="5105400" y="533400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Difficult Construction Methods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953000" y="1447800"/>
            <a:ext cx="37338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Use of temporary columns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Use of stiffened plate hangers to prevent buckling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Built-up girders above Amtrak tracks must support construction loads of all levels until penthouse trusses are complete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Cannot place concrete deck until trusses are complete</a:t>
            </a:r>
          </a:p>
          <a:p>
            <a:pPr lvl="1"/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Expensive premiums charged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1524000" y="1371600"/>
            <a:ext cx="7467600" cy="4040188"/>
            <a:chOff x="1524000" y="1371600"/>
            <a:chExt cx="7467600" cy="4040188"/>
          </a:xfrm>
        </p:grpSpPr>
        <p:grpSp>
          <p:nvGrpSpPr>
            <p:cNvPr id="79" name="Group 78"/>
            <p:cNvGrpSpPr/>
            <p:nvPr/>
          </p:nvGrpSpPr>
          <p:grpSpPr>
            <a:xfrm>
              <a:off x="1524000" y="1371600"/>
              <a:ext cx="7467600" cy="4040188"/>
              <a:chOff x="1524000" y="1371600"/>
              <a:chExt cx="7467600" cy="4040188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5181600" y="4802188"/>
                <a:ext cx="3810000" cy="60960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50000" sy="5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6610350" y="1371600"/>
                <a:ext cx="1219200" cy="343058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6" name="Straight Connector 35"/>
              <p:cNvCxnSpPr/>
              <p:nvPr/>
            </p:nvCxnSpPr>
            <p:spPr>
              <a:xfrm>
                <a:off x="5791200" y="4573588"/>
                <a:ext cx="2590800" cy="158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5791200" y="4344988"/>
                <a:ext cx="2590800" cy="158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5791200" y="4114800"/>
                <a:ext cx="2590800" cy="158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5791200" y="3887788"/>
                <a:ext cx="2590800" cy="158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rot="5400000">
                <a:off x="5446712" y="4458494"/>
                <a:ext cx="688182" cy="79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rot="5400000">
                <a:off x="8038306" y="4458494"/>
                <a:ext cx="687388" cy="158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5791200" y="3581400"/>
                <a:ext cx="2590800" cy="158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5791200" y="3430588"/>
                <a:ext cx="2590800" cy="158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5791200" y="3201988"/>
                <a:ext cx="2590800" cy="158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5791200" y="2973388"/>
                <a:ext cx="2590800" cy="158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5791200" y="2744788"/>
                <a:ext cx="2590800" cy="158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5791200" y="2516188"/>
                <a:ext cx="2590800" cy="158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5791200" y="2287588"/>
                <a:ext cx="2590800" cy="158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5791200" y="2058988"/>
                <a:ext cx="2590800" cy="158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5791200" y="1830388"/>
                <a:ext cx="2590800" cy="158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5791200" y="1371600"/>
                <a:ext cx="2590800" cy="158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5400000" flipH="1" flipV="1">
                <a:off x="4535488" y="2629694"/>
                <a:ext cx="2512218" cy="79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5638800" y="4830763"/>
                <a:ext cx="1066800" cy="1588"/>
              </a:xfrm>
              <a:prstGeom prst="line">
                <a:avLst/>
              </a:prstGeom>
              <a:ln w="63500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Rectangle 59"/>
              <p:cNvSpPr/>
              <p:nvPr/>
            </p:nvSpPr>
            <p:spPr>
              <a:xfrm>
                <a:off x="1524000" y="4419600"/>
                <a:ext cx="1219200" cy="2286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1524000" y="3876675"/>
                <a:ext cx="1219200" cy="2286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3" name="Straight Connector 62"/>
              <p:cNvCxnSpPr/>
              <p:nvPr/>
            </p:nvCxnSpPr>
            <p:spPr>
              <a:xfrm>
                <a:off x="1638300" y="3429000"/>
                <a:ext cx="990600" cy="158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>
                <a:off x="1600200" y="5105400"/>
                <a:ext cx="1066800" cy="1588"/>
              </a:xfrm>
              <a:prstGeom prst="line">
                <a:avLst/>
              </a:prstGeom>
              <a:ln w="63500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TextBox 73"/>
              <p:cNvSpPr txBox="1"/>
              <p:nvPr/>
            </p:nvSpPr>
            <p:spPr>
              <a:xfrm>
                <a:off x="2819400" y="3276600"/>
                <a:ext cx="3124200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Typical Steel Framing</a:t>
                </a:r>
              </a:p>
              <a:p>
                <a:endParaRPr lang="en-US" dirty="0">
                  <a:solidFill>
                    <a:schemeClr val="bg1"/>
                  </a:solidFill>
                </a:endParaRPr>
              </a:p>
              <a:p>
                <a:r>
                  <a:rPr lang="en-US" dirty="0" smtClean="0">
                    <a:solidFill>
                      <a:schemeClr val="bg1"/>
                    </a:solidFill>
                  </a:rPr>
                  <a:t>Braced Frame Core</a:t>
                </a:r>
              </a:p>
              <a:p>
                <a:endParaRPr lang="en-US" dirty="0">
                  <a:solidFill>
                    <a:schemeClr val="bg1"/>
                  </a:solidFill>
                </a:endParaRPr>
              </a:p>
              <a:p>
                <a:r>
                  <a:rPr lang="en-US" dirty="0" smtClean="0">
                    <a:solidFill>
                      <a:schemeClr val="bg1"/>
                    </a:solidFill>
                  </a:rPr>
                  <a:t>Transfer Trusses</a:t>
                </a:r>
              </a:p>
              <a:p>
                <a:endParaRPr lang="en-US" dirty="0">
                  <a:solidFill>
                    <a:schemeClr val="bg1"/>
                  </a:solidFill>
                </a:endParaRPr>
              </a:p>
              <a:p>
                <a:r>
                  <a:rPr lang="en-US" dirty="0" smtClean="0">
                    <a:solidFill>
                      <a:schemeClr val="bg1"/>
                    </a:solidFill>
                  </a:rPr>
                  <a:t>Built-Up Steel Girders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78" name="Straight Connector 77"/>
              <p:cNvCxnSpPr/>
              <p:nvPr/>
            </p:nvCxnSpPr>
            <p:spPr>
              <a:xfrm rot="5400000" flipH="1" flipV="1">
                <a:off x="7125494" y="2627312"/>
                <a:ext cx="2512218" cy="79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Rectangle 33"/>
              <p:cNvSpPr/>
              <p:nvPr/>
            </p:nvSpPr>
            <p:spPr>
              <a:xfrm>
                <a:off x="5791200" y="3581400"/>
                <a:ext cx="2590800" cy="3048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5" name="TextBox 74"/>
            <p:cNvSpPr txBox="1"/>
            <p:nvPr/>
          </p:nvSpPr>
          <p:spPr>
            <a:xfrm>
              <a:off x="5712623" y="4888469"/>
              <a:ext cx="873919" cy="461665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Amtrak</a:t>
              </a:r>
            </a:p>
            <a:p>
              <a:pPr algn="ctr"/>
              <a:r>
                <a:rPr lang="en-US" sz="1200" dirty="0" smtClean="0"/>
                <a:t>Tunnel</a:t>
              </a:r>
              <a:endParaRPr lang="en-US" sz="1200" dirty="0"/>
            </a:p>
          </p:txBody>
        </p:sp>
      </p:grpSp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43400" y="62116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Problem Solution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9600" y="533400"/>
            <a:ext cx="502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Design a New Transfer System 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14400" y="1238071"/>
            <a:ext cx="434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Optimize the Braced Frame Core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Allow Traditional Construction Methods</a:t>
            </a: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90" name="Rectangle 18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91" name="Rectangle 19"/>
          <p:cNvSpPr>
            <a:spLocks noChangeArrowheads="1"/>
          </p:cNvSpPr>
          <p:nvPr/>
        </p:nvSpPr>
        <p:spPr bwMode="auto">
          <a:xfrm>
            <a:off x="0" y="7924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Right Arrow 64"/>
          <p:cNvSpPr/>
          <p:nvPr/>
        </p:nvSpPr>
        <p:spPr>
          <a:xfrm rot="5400000">
            <a:off x="5067300" y="2095500"/>
            <a:ext cx="1066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ight Arrow 65"/>
          <p:cNvSpPr/>
          <p:nvPr/>
        </p:nvSpPr>
        <p:spPr>
          <a:xfrm rot="5400000">
            <a:off x="6412706" y="2172494"/>
            <a:ext cx="1677988" cy="685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ight Arrow 67"/>
          <p:cNvSpPr/>
          <p:nvPr/>
        </p:nvSpPr>
        <p:spPr>
          <a:xfrm rot="5400000">
            <a:off x="8039100" y="2095500"/>
            <a:ext cx="1066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ight Arrow 70"/>
          <p:cNvSpPr/>
          <p:nvPr/>
        </p:nvSpPr>
        <p:spPr>
          <a:xfrm rot="16200000" flipH="1">
            <a:off x="5447506" y="4306094"/>
            <a:ext cx="382588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ight Arrow 71"/>
          <p:cNvSpPr/>
          <p:nvPr/>
        </p:nvSpPr>
        <p:spPr>
          <a:xfrm rot="16200000" flipH="1">
            <a:off x="8343106" y="4306094"/>
            <a:ext cx="382588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ight Arrow 66"/>
          <p:cNvSpPr/>
          <p:nvPr/>
        </p:nvSpPr>
        <p:spPr>
          <a:xfrm rot="5400000">
            <a:off x="6743699" y="3771899"/>
            <a:ext cx="1066800" cy="9906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Bent Arrow 68"/>
          <p:cNvSpPr/>
          <p:nvPr/>
        </p:nvSpPr>
        <p:spPr>
          <a:xfrm rot="10800000">
            <a:off x="7848600" y="3048000"/>
            <a:ext cx="838200" cy="9144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0" name="Bent Arrow 69"/>
          <p:cNvSpPr/>
          <p:nvPr/>
        </p:nvSpPr>
        <p:spPr>
          <a:xfrm rot="10800000" flipH="1">
            <a:off x="5486400" y="3048000"/>
            <a:ext cx="838200" cy="9144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914400" y="1854875"/>
            <a:ext cx="4114800" cy="120032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Gravity Loads are transferred more efficiently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All loads transferred down </a:t>
            </a: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76" name="Left-Right Arrow 75"/>
          <p:cNvSpPr/>
          <p:nvPr/>
        </p:nvSpPr>
        <p:spPr>
          <a:xfrm>
            <a:off x="5865024" y="4724400"/>
            <a:ext cx="609600" cy="1524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7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43400" y="62116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Project Goals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133600" y="990601"/>
            <a:ext cx="53340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Create a more constructible transfer solution than the existing design</a:t>
            </a:r>
          </a:p>
          <a:p>
            <a:pPr lvl="0"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lvl="0"/>
            <a:endParaRPr lang="en-US" dirty="0" smtClean="0">
              <a:solidFill>
                <a:schemeClr val="bg1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Design a series of transfer trusses which are architecturally exposed to building occupants</a:t>
            </a:r>
          </a:p>
          <a:p>
            <a:pPr lvl="0"/>
            <a:endParaRPr lang="en-US" dirty="0" smtClean="0">
              <a:solidFill>
                <a:schemeClr val="bg1"/>
              </a:solidFill>
            </a:endParaRPr>
          </a:p>
          <a:p>
            <a:pPr lvl="0"/>
            <a:endParaRPr lang="en-US" dirty="0" smtClean="0">
              <a:solidFill>
                <a:schemeClr val="bg1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Design custom built-up steel shapes for exposed  truss members</a:t>
            </a:r>
          </a:p>
          <a:p>
            <a:pPr lvl="0"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lvl="0"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Perform an in-depth lateral analysis to develop an efficient design for the braced frame core</a:t>
            </a:r>
          </a:p>
          <a:p>
            <a:pPr lvl="0"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lvl="0"/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90" name="Rectangle 18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91" name="Rectangle 19"/>
          <p:cNvSpPr>
            <a:spLocks noChangeArrowheads="1"/>
          </p:cNvSpPr>
          <p:nvPr/>
        </p:nvSpPr>
        <p:spPr bwMode="auto">
          <a:xfrm>
            <a:off x="0" y="7924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5" name="Picture 74" descr="1.jpg"/>
          <p:cNvPicPr>
            <a:picLocks noChangeAspect="1"/>
          </p:cNvPicPr>
          <p:nvPr/>
        </p:nvPicPr>
        <p:blipFill>
          <a:blip r:embed="rId3"/>
          <a:srcRect l="2817" t="1270" r="52119" b="8577"/>
          <a:stretch>
            <a:fillRect/>
          </a:stretch>
        </p:blipFill>
        <p:spPr>
          <a:xfrm>
            <a:off x="914400" y="685800"/>
            <a:ext cx="914400" cy="1352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4" cstate="print"/>
          <a:srcRect b="46000"/>
          <a:stretch>
            <a:fillRect/>
          </a:stretch>
        </p:blipFill>
        <p:spPr bwMode="auto">
          <a:xfrm>
            <a:off x="7086600" y="1828800"/>
            <a:ext cx="1676400" cy="1240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67600" y="4038600"/>
            <a:ext cx="1295400" cy="1563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685" name="Picture 5"/>
          <p:cNvPicPr>
            <a:picLocks noChangeAspect="1" noChangeArrowheads="1"/>
          </p:cNvPicPr>
          <p:nvPr/>
        </p:nvPicPr>
        <p:blipFill>
          <a:blip r:embed="rId6"/>
          <a:srcRect l="31148" t="44956" r="45902" b="27491"/>
          <a:stretch>
            <a:fillRect/>
          </a:stretch>
        </p:blipFill>
        <p:spPr bwMode="auto">
          <a:xfrm>
            <a:off x="838200" y="2819400"/>
            <a:ext cx="1066800" cy="144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16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1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Presentation Outline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8200" y="1447801"/>
            <a:ext cx="3733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/>
              <a:t>Project Information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/>
              <a:t>Existing Structural Systems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Problem Statement and Solution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Structural Design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Architectural Studies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Construction Studies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Conclusions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 descr="motion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4800600" y="1460331"/>
            <a:ext cx="3167009" cy="3937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0" dur="2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2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4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6" dur="2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Structural Depth Studies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609600"/>
            <a:ext cx="67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Corner Column Relocation and Floor Framing Design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38200" y="4101405"/>
            <a:ext cx="3810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ambria" pitchFamily="18" charset="0"/>
              </a:rPr>
              <a:t>Existing Plate Hanger Location</a:t>
            </a:r>
          </a:p>
          <a:p>
            <a:endParaRPr lang="en-US" sz="1200" b="1" dirty="0">
              <a:solidFill>
                <a:schemeClr val="bg1"/>
              </a:solidFill>
              <a:latin typeface="Cambria" pitchFamily="18" charset="0"/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715000" y="4114800"/>
            <a:ext cx="3810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ambria" pitchFamily="18" charset="0"/>
              </a:rPr>
              <a:t>New Column Location</a:t>
            </a:r>
          </a:p>
          <a:p>
            <a:endParaRPr lang="en-US" sz="1200" b="1" dirty="0">
              <a:solidFill>
                <a:schemeClr val="bg1"/>
              </a:solidFill>
              <a:latin typeface="Cambria" pitchFamily="18" charset="0"/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163" name="Rectangle 4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162" name="Object 42"/>
          <p:cNvGraphicFramePr>
            <a:graphicFrameLocks noChangeAspect="1"/>
          </p:cNvGraphicFramePr>
          <p:nvPr/>
        </p:nvGraphicFramePr>
        <p:xfrm>
          <a:off x="990600" y="1447800"/>
          <a:ext cx="2971800" cy="2919891"/>
        </p:xfrm>
        <a:graphic>
          <a:graphicData uri="http://schemas.openxmlformats.org/presentationml/2006/ole">
            <p:oleObj spid="_x0000_s5162" name="Bitmap Image" r:id="rId4" imgW="5649114" imgH="5466667" progId="PBrush">
              <p:embed/>
            </p:oleObj>
          </a:graphicData>
        </a:graphic>
      </p:graphicFrame>
      <p:sp>
        <p:nvSpPr>
          <p:cNvPr id="5165" name="Rectangle 4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164" name="Object 44"/>
          <p:cNvGraphicFramePr>
            <a:graphicFrameLocks noChangeAspect="1"/>
          </p:cNvGraphicFramePr>
          <p:nvPr/>
        </p:nvGraphicFramePr>
        <p:xfrm>
          <a:off x="5334000" y="1447800"/>
          <a:ext cx="2971800" cy="2945027"/>
        </p:xfrm>
        <a:graphic>
          <a:graphicData uri="http://schemas.openxmlformats.org/presentationml/2006/ole">
            <p:oleObj spid="_x0000_s5164" name="Bitmap Image" r:id="rId5" imgW="4476190" imgH="6287378" progId="PBrush">
              <p:embed/>
            </p:oleObj>
          </a:graphicData>
        </a:graphic>
      </p:graphicFrame>
      <p:sp>
        <p:nvSpPr>
          <p:cNvPr id="5166" name="Text Box 46"/>
          <p:cNvSpPr txBox="1">
            <a:spLocks noChangeArrowheads="1"/>
          </p:cNvSpPr>
          <p:nvPr/>
        </p:nvSpPr>
        <p:spPr bwMode="auto">
          <a:xfrm>
            <a:off x="6477000" y="1625600"/>
            <a:ext cx="846137" cy="1905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W18x40  [26]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67" name="Text Box 47"/>
          <p:cNvSpPr txBox="1">
            <a:spLocks noChangeArrowheads="1"/>
          </p:cNvSpPr>
          <p:nvPr/>
        </p:nvSpPr>
        <p:spPr bwMode="auto">
          <a:xfrm>
            <a:off x="6508750" y="2327275"/>
            <a:ext cx="846138" cy="2016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W18x40  [26]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68" name="Text Box 48"/>
          <p:cNvSpPr txBox="1">
            <a:spLocks noChangeArrowheads="1"/>
          </p:cNvSpPr>
          <p:nvPr/>
        </p:nvSpPr>
        <p:spPr bwMode="auto">
          <a:xfrm>
            <a:off x="6477000" y="3238500"/>
            <a:ext cx="846138" cy="1984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W18x40  [26]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69" name="Text Box 49"/>
          <p:cNvSpPr txBox="1">
            <a:spLocks noChangeArrowheads="1"/>
          </p:cNvSpPr>
          <p:nvPr/>
        </p:nvSpPr>
        <p:spPr bwMode="auto">
          <a:xfrm>
            <a:off x="6172200" y="4171950"/>
            <a:ext cx="846137" cy="1698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W18x40  [26]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Text Box 46"/>
          <p:cNvSpPr txBox="1">
            <a:spLocks noChangeArrowheads="1"/>
          </p:cNvSpPr>
          <p:nvPr/>
        </p:nvSpPr>
        <p:spPr bwMode="auto">
          <a:xfrm>
            <a:off x="6400800" y="1470025"/>
            <a:ext cx="990600" cy="1301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170" name="AutoShape 50"/>
          <p:cNvCxnSpPr>
            <a:cxnSpLocks noChangeShapeType="1"/>
          </p:cNvCxnSpPr>
          <p:nvPr/>
        </p:nvCxnSpPr>
        <p:spPr bwMode="auto">
          <a:xfrm>
            <a:off x="5867400" y="1531143"/>
            <a:ext cx="2095500" cy="0"/>
          </a:xfrm>
          <a:prstGeom prst="straightConnector1">
            <a:avLst/>
          </a:prstGeom>
          <a:noFill/>
          <a:ln w="12700">
            <a:solidFill>
              <a:srgbClr val="404040"/>
            </a:solidFill>
            <a:round/>
            <a:headEnd/>
            <a:tailEnd/>
          </a:ln>
        </p:spPr>
      </p:cxnSp>
      <p:sp>
        <p:nvSpPr>
          <p:cNvPr id="5173" name="Rectangle 53"/>
          <p:cNvSpPr>
            <a:spLocks noChangeArrowheads="1"/>
          </p:cNvSpPr>
          <p:nvPr/>
        </p:nvSpPr>
        <p:spPr bwMode="auto">
          <a:xfrm>
            <a:off x="5715000" y="3581399"/>
            <a:ext cx="1879600" cy="5238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75" name="Picture 55"/>
          <p:cNvPicPr>
            <a:picLocks noChangeAspect="1" noChangeArrowheads="1"/>
          </p:cNvPicPr>
          <p:nvPr/>
        </p:nvPicPr>
        <p:blipFill>
          <a:blip r:embed="rId6"/>
          <a:srcRect t="7763" r="92308" b="61187"/>
          <a:stretch>
            <a:fillRect/>
          </a:stretch>
        </p:blipFill>
        <p:spPr bwMode="auto">
          <a:xfrm>
            <a:off x="5334000" y="2514600"/>
            <a:ext cx="228600" cy="990600"/>
          </a:xfrm>
          <a:prstGeom prst="rect">
            <a:avLst/>
          </a:prstGeom>
          <a:noFill/>
        </p:spPr>
      </p:pic>
      <p:sp>
        <p:nvSpPr>
          <p:cNvPr id="5172" name="Text Box 52"/>
          <p:cNvSpPr txBox="1">
            <a:spLocks noChangeArrowheads="1"/>
          </p:cNvSpPr>
          <p:nvPr/>
        </p:nvSpPr>
        <p:spPr bwMode="auto">
          <a:xfrm rot="16200000">
            <a:off x="5010944" y="2942431"/>
            <a:ext cx="881062" cy="17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W24x68  [28]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Text Box 52"/>
          <p:cNvSpPr txBox="1">
            <a:spLocks noChangeArrowheads="1"/>
          </p:cNvSpPr>
          <p:nvPr/>
        </p:nvSpPr>
        <p:spPr bwMode="auto">
          <a:xfrm rot="16200000">
            <a:off x="7693817" y="2857499"/>
            <a:ext cx="792956" cy="1976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W24x68  [28]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60"/>
          <p:cNvGrpSpPr/>
          <p:nvPr/>
        </p:nvGrpSpPr>
        <p:grpSpPr>
          <a:xfrm>
            <a:off x="1219200" y="1447800"/>
            <a:ext cx="6553200" cy="3810000"/>
            <a:chOff x="1219200" y="1600200"/>
            <a:chExt cx="6553200" cy="3810000"/>
          </a:xfrm>
        </p:grpSpPr>
        <p:cxnSp>
          <p:nvCxnSpPr>
            <p:cNvPr id="52" name="Curved Connector 51"/>
            <p:cNvCxnSpPr>
              <a:stCxn id="47" idx="0"/>
              <a:endCxn id="46" idx="6"/>
            </p:cNvCxnSpPr>
            <p:nvPr/>
          </p:nvCxnSpPr>
          <p:spPr>
            <a:xfrm rot="16200000" flipV="1">
              <a:off x="1232416" y="3415784"/>
              <a:ext cx="2018268" cy="1231900"/>
            </a:xfrm>
            <a:prstGeom prst="curvedConnector2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59"/>
            <p:cNvGrpSpPr/>
            <p:nvPr/>
          </p:nvGrpSpPr>
          <p:grpSpPr>
            <a:xfrm>
              <a:off x="1219200" y="1600200"/>
              <a:ext cx="6553200" cy="3810000"/>
              <a:chOff x="1219200" y="1600200"/>
              <a:chExt cx="6553200" cy="3810000"/>
            </a:xfrm>
          </p:grpSpPr>
          <p:sp>
            <p:nvSpPr>
              <p:cNvPr id="45" name="Oval 44"/>
              <p:cNvSpPr/>
              <p:nvPr/>
            </p:nvSpPr>
            <p:spPr>
              <a:xfrm>
                <a:off x="1524000" y="1676400"/>
                <a:ext cx="406400" cy="406400"/>
              </a:xfrm>
              <a:prstGeom prst="ellipse">
                <a:avLst/>
              </a:prstGeom>
              <a:noFill/>
              <a:ln w="412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1219200" y="2819400"/>
                <a:ext cx="406400" cy="406400"/>
              </a:xfrm>
              <a:prstGeom prst="ellipse">
                <a:avLst/>
              </a:prstGeom>
              <a:noFill/>
              <a:ln w="412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1981200" y="5040868"/>
                <a:ext cx="1752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chemeClr val="accent1"/>
                    </a:solidFill>
                  </a:rPr>
                  <a:t>2 Plate Hangers</a:t>
                </a:r>
                <a:endParaRPr lang="en-US" b="1" dirty="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50" name="Curved Connector 49"/>
              <p:cNvCxnSpPr>
                <a:stCxn id="47" idx="0"/>
                <a:endCxn id="45" idx="4"/>
              </p:cNvCxnSpPr>
              <p:nvPr/>
            </p:nvCxnSpPr>
            <p:spPr>
              <a:xfrm rot="16200000" flipV="1">
                <a:off x="813316" y="2996684"/>
                <a:ext cx="2958068" cy="1130300"/>
              </a:xfrm>
              <a:prstGeom prst="curvedConnector3">
                <a:avLst>
                  <a:gd name="adj1" fmla="val 78102"/>
                </a:avLst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Oval 54"/>
              <p:cNvSpPr/>
              <p:nvPr/>
            </p:nvSpPr>
            <p:spPr>
              <a:xfrm>
                <a:off x="5375565" y="1600200"/>
                <a:ext cx="406400" cy="406400"/>
              </a:xfrm>
              <a:prstGeom prst="ellipse">
                <a:avLst/>
              </a:prstGeom>
              <a:noFill/>
              <a:ln w="412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5676900" y="5040868"/>
                <a:ext cx="2095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chemeClr val="accent1"/>
                    </a:solidFill>
                  </a:rPr>
                  <a:t>1 Corner Column</a:t>
                </a:r>
                <a:endParaRPr lang="en-US" b="1" dirty="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58" name="Curved Connector 57"/>
              <p:cNvCxnSpPr>
                <a:stCxn id="57" idx="0"/>
                <a:endCxn id="55" idx="4"/>
              </p:cNvCxnSpPr>
              <p:nvPr/>
            </p:nvCxnSpPr>
            <p:spPr>
              <a:xfrm rot="16200000" flipV="1">
                <a:off x="4634574" y="2950791"/>
                <a:ext cx="3034268" cy="1145885"/>
              </a:xfrm>
              <a:prstGeom prst="curvedConnector3">
                <a:avLst>
                  <a:gd name="adj1" fmla="val 50000"/>
                </a:avLst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Structural Depth Studies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609600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Corner Column Relocation and Design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38200" y="1080195"/>
            <a:ext cx="3810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ambria" pitchFamily="18" charset="0"/>
              </a:rPr>
              <a:t>Existing Plate Hangers</a:t>
            </a:r>
          </a:p>
          <a:p>
            <a:endParaRPr lang="en-US" sz="1200" b="1" dirty="0">
              <a:solidFill>
                <a:schemeClr val="bg1"/>
              </a:solidFill>
              <a:latin typeface="Cambria" pitchFamily="18" charset="0"/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181600" y="1066800"/>
            <a:ext cx="3810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ambria" pitchFamily="18" charset="0"/>
              </a:rPr>
              <a:t>New Columns</a:t>
            </a:r>
          </a:p>
          <a:p>
            <a:endParaRPr lang="en-US" sz="1200" b="1" dirty="0">
              <a:solidFill>
                <a:schemeClr val="bg1"/>
              </a:solidFill>
              <a:latin typeface="Cambria" pitchFamily="18" charset="0"/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5800" y="4114800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Total Weight: 107 kips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Need to reinforce plates during construction to avoid buckling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724400" y="4114800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Total Weight: 112 kips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Typical steel framing can be used 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990600" y="1828800"/>
            <a:ext cx="2057408" cy="1941393"/>
            <a:chOff x="990600" y="1828800"/>
            <a:chExt cx="2057408" cy="1941393"/>
          </a:xfrm>
        </p:grpSpPr>
        <p:pic>
          <p:nvPicPr>
            <p:cNvPr id="75778" name="Picture 2"/>
            <p:cNvPicPr>
              <a:picLocks noChangeAspect="1" noChangeArrowheads="1"/>
            </p:cNvPicPr>
            <p:nvPr/>
          </p:nvPicPr>
          <p:blipFill>
            <a:blip r:embed="rId3"/>
            <a:srcRect l="38067" t="34678" r="39149" b="27083"/>
            <a:stretch>
              <a:fillRect/>
            </a:stretch>
          </p:blipFill>
          <p:spPr bwMode="auto">
            <a:xfrm>
              <a:off x="990600" y="1828800"/>
              <a:ext cx="2057400" cy="19413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1" name="Rectangle 30"/>
            <p:cNvSpPr/>
            <p:nvPr/>
          </p:nvSpPr>
          <p:spPr>
            <a:xfrm>
              <a:off x="1981200" y="1828800"/>
              <a:ext cx="923680" cy="76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286008" y="2590800"/>
              <a:ext cx="762000" cy="68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2171696" y="2667000"/>
              <a:ext cx="7620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990600" y="2514599"/>
              <a:ext cx="762000" cy="8286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5065486" y="1828800"/>
            <a:ext cx="1944914" cy="1944914"/>
            <a:chOff x="5065486" y="1828800"/>
            <a:chExt cx="1944914" cy="1944914"/>
          </a:xfrm>
        </p:grpSpPr>
        <p:grpSp>
          <p:nvGrpSpPr>
            <p:cNvPr id="30" name="Group 29"/>
            <p:cNvGrpSpPr/>
            <p:nvPr/>
          </p:nvGrpSpPr>
          <p:grpSpPr>
            <a:xfrm>
              <a:off x="5065486" y="1828800"/>
              <a:ext cx="1944914" cy="1944914"/>
              <a:chOff x="3657600" y="838200"/>
              <a:chExt cx="5715000" cy="5715000"/>
            </a:xfrm>
          </p:grpSpPr>
          <p:pic>
            <p:nvPicPr>
              <p:cNvPr id="75779" name="Picture 3"/>
              <p:cNvPicPr>
                <a:picLocks noChangeAspect="1" noChangeArrowheads="1"/>
              </p:cNvPicPr>
              <p:nvPr/>
            </p:nvPicPr>
            <p:blipFill>
              <a:blip r:embed="rId4"/>
              <a:srcRect l="28111" t="11458" r="27965" b="10417"/>
              <a:stretch>
                <a:fillRect/>
              </a:stretch>
            </p:blipFill>
            <p:spPr bwMode="auto">
              <a:xfrm rot="5400000">
                <a:off x="3657600" y="838200"/>
                <a:ext cx="5715000" cy="5715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5" name="Rectangle 24"/>
              <p:cNvSpPr/>
              <p:nvPr/>
            </p:nvSpPr>
            <p:spPr>
              <a:xfrm>
                <a:off x="3657600" y="1447800"/>
                <a:ext cx="2590800" cy="4495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6658428" y="3352800"/>
                <a:ext cx="2714172" cy="838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6553200" y="838200"/>
                <a:ext cx="2590800" cy="152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9" name="Straight Connector 48"/>
            <p:cNvCxnSpPr/>
            <p:nvPr/>
          </p:nvCxnSpPr>
          <p:spPr>
            <a:xfrm>
              <a:off x="5791200" y="3755229"/>
              <a:ext cx="9906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TextBox 52"/>
          <p:cNvSpPr txBox="1"/>
          <p:nvPr/>
        </p:nvSpPr>
        <p:spPr>
          <a:xfrm>
            <a:off x="7048500" y="2209800"/>
            <a:ext cx="209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Easier to Construct</a:t>
            </a:r>
            <a:endParaRPr lang="en-US" b="1" dirty="0">
              <a:solidFill>
                <a:schemeClr val="accent1"/>
              </a:solidFill>
            </a:endParaRPr>
          </a:p>
        </p:txBody>
      </p:sp>
      <p:cxnSp>
        <p:nvCxnSpPr>
          <p:cNvPr id="54" name="Curved Connector 53"/>
          <p:cNvCxnSpPr>
            <a:stCxn id="53" idx="2"/>
            <a:endCxn id="28" idx="1"/>
          </p:cNvCxnSpPr>
          <p:nvPr/>
        </p:nvCxnSpPr>
        <p:spPr>
          <a:xfrm rot="5400000">
            <a:off x="6967457" y="1698395"/>
            <a:ext cx="248057" cy="2009530"/>
          </a:xfrm>
          <a:prstGeom prst="curvedConnector4">
            <a:avLst>
              <a:gd name="adj1" fmla="val 99355"/>
              <a:gd name="adj2" fmla="val 67941"/>
            </a:avLst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3">
            <a:lum bright="-33000"/>
          </a:blip>
          <a:srcRect l="19277" t="10894" r="43338" b="5838"/>
          <a:stretch>
            <a:fillRect/>
          </a:stretch>
        </p:blipFill>
        <p:spPr bwMode="auto">
          <a:xfrm>
            <a:off x="2755900" y="1317408"/>
            <a:ext cx="3568700" cy="4469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9" name="Picture 4"/>
          <p:cNvPicPr>
            <a:picLocks noChangeAspect="1" noChangeArrowheads="1"/>
          </p:cNvPicPr>
          <p:nvPr/>
        </p:nvPicPr>
        <p:blipFill>
          <a:blip r:embed="rId3">
            <a:lum bright="-76000"/>
          </a:blip>
          <a:srcRect l="19277" t="10894" r="43338" b="5838"/>
          <a:stretch>
            <a:fillRect/>
          </a:stretch>
        </p:blipFill>
        <p:spPr bwMode="auto">
          <a:xfrm>
            <a:off x="2755900" y="1317832"/>
            <a:ext cx="3568700" cy="4469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Structural Depth Studies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609600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Transfer Truss Layout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 rot="5400000" flipH="1" flipV="1">
            <a:off x="3580613" y="2513806"/>
            <a:ext cx="6096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5400000" flipH="1" flipV="1">
            <a:off x="5360194" y="2513806"/>
            <a:ext cx="6096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3898900" y="2209800"/>
            <a:ext cx="17526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 flipH="1" flipV="1">
            <a:off x="3580613" y="4571206"/>
            <a:ext cx="6096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 flipH="1" flipV="1">
            <a:off x="5360194" y="4571206"/>
            <a:ext cx="6096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3898900" y="4875212"/>
            <a:ext cx="17526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3613150" y="1416050"/>
            <a:ext cx="762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4279900" y="1416050"/>
            <a:ext cx="762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4959350" y="1447800"/>
            <a:ext cx="762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5594350" y="1447800"/>
            <a:ext cx="762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6210300" y="1447800"/>
            <a:ext cx="762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4294188" y="5638800"/>
            <a:ext cx="762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4973638" y="5638800"/>
            <a:ext cx="762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5608638" y="5566568"/>
            <a:ext cx="762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6224588" y="5562600"/>
            <a:ext cx="762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7" name="Group 116"/>
          <p:cNvGrpSpPr/>
          <p:nvPr/>
        </p:nvGrpSpPr>
        <p:grpSpPr>
          <a:xfrm>
            <a:off x="6204268" y="2174558"/>
            <a:ext cx="84772" cy="2736373"/>
            <a:chOff x="4235768" y="2174558"/>
            <a:chExt cx="84772" cy="2736373"/>
          </a:xfrm>
        </p:grpSpPr>
        <p:sp>
          <p:nvSpPr>
            <p:cNvPr id="74" name="Rectangle 73"/>
            <p:cNvSpPr/>
            <p:nvPr/>
          </p:nvSpPr>
          <p:spPr>
            <a:xfrm>
              <a:off x="4243388" y="4834731"/>
              <a:ext cx="76200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4235768" y="2174558"/>
              <a:ext cx="76200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4236720" y="2779712"/>
              <a:ext cx="76200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4244340" y="4227196"/>
              <a:ext cx="76200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6803" name="Freeform 3"/>
          <p:cNvSpPr>
            <a:spLocks/>
          </p:cNvSpPr>
          <p:nvPr/>
        </p:nvSpPr>
        <p:spPr bwMode="auto">
          <a:xfrm>
            <a:off x="2755900" y="1282700"/>
            <a:ext cx="1270000" cy="4508076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84" y="11"/>
              </a:cxn>
              <a:cxn ang="0">
                <a:pos x="1047" y="2074"/>
              </a:cxn>
              <a:cxn ang="0">
                <a:pos x="338" y="2074"/>
              </a:cxn>
              <a:cxn ang="0">
                <a:pos x="1133" y="4019"/>
              </a:cxn>
              <a:cxn ang="0">
                <a:pos x="0" y="4019"/>
              </a:cxn>
              <a:cxn ang="0">
                <a:pos x="0" y="0"/>
              </a:cxn>
            </a:cxnLst>
            <a:rect l="0" t="0" r="r" b="b"/>
            <a:pathLst>
              <a:path w="1133" h="4019">
                <a:moveTo>
                  <a:pt x="0" y="0"/>
                </a:moveTo>
                <a:lnTo>
                  <a:pt x="284" y="11"/>
                </a:lnTo>
                <a:lnTo>
                  <a:pt x="1047" y="2074"/>
                </a:lnTo>
                <a:lnTo>
                  <a:pt x="338" y="2074"/>
                </a:lnTo>
                <a:lnTo>
                  <a:pt x="1133" y="4019"/>
                </a:lnTo>
                <a:lnTo>
                  <a:pt x="0" y="4019"/>
                </a:lnTo>
                <a:lnTo>
                  <a:pt x="0" y="0"/>
                </a:lnTo>
                <a:close/>
              </a:path>
            </a:pathLst>
          </a:custGeom>
          <a:solidFill>
            <a:srgbClr val="C0504D">
              <a:alpha val="30000"/>
            </a:srgbClr>
          </a:solidFill>
          <a:ln w="9525">
            <a:solidFill>
              <a:srgbClr val="C0504D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78" name="Group 77"/>
          <p:cNvGrpSpPr/>
          <p:nvPr/>
        </p:nvGrpSpPr>
        <p:grpSpPr>
          <a:xfrm>
            <a:off x="2844800" y="1409700"/>
            <a:ext cx="858838" cy="4305300"/>
            <a:chOff x="850900" y="1409700"/>
            <a:chExt cx="858838" cy="4305300"/>
          </a:xfrm>
        </p:grpSpPr>
        <p:sp>
          <p:nvSpPr>
            <p:cNvPr id="46" name="Rectangle 45"/>
            <p:cNvSpPr/>
            <p:nvPr/>
          </p:nvSpPr>
          <p:spPr>
            <a:xfrm>
              <a:off x="850900" y="1409700"/>
              <a:ext cx="76200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865188" y="5638800"/>
              <a:ext cx="76200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1633538" y="5638800"/>
              <a:ext cx="76200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868680" y="4792980"/>
              <a:ext cx="76200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861060" y="4038600"/>
              <a:ext cx="76200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861060" y="2171700"/>
              <a:ext cx="76200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868680" y="2956560"/>
              <a:ext cx="76200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2846386" y="1409700"/>
            <a:ext cx="858838" cy="4305300"/>
            <a:chOff x="850900" y="1409700"/>
            <a:chExt cx="858838" cy="4305300"/>
          </a:xfrm>
          <a:solidFill>
            <a:srgbClr val="00B0F0"/>
          </a:solidFill>
        </p:grpSpPr>
        <p:sp>
          <p:nvSpPr>
            <p:cNvPr id="110" name="Rectangle 109"/>
            <p:cNvSpPr/>
            <p:nvPr/>
          </p:nvSpPr>
          <p:spPr>
            <a:xfrm>
              <a:off x="850900" y="1409700"/>
              <a:ext cx="76200" cy="76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865188" y="5638800"/>
              <a:ext cx="76200" cy="76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1633538" y="5638800"/>
              <a:ext cx="76200" cy="76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868680" y="4792980"/>
              <a:ext cx="76200" cy="76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861060" y="4038600"/>
              <a:ext cx="76200" cy="76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861060" y="2171700"/>
              <a:ext cx="76200" cy="76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868680" y="2956560"/>
              <a:ext cx="76200" cy="76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6204268" y="2174085"/>
            <a:ext cx="84772" cy="2736049"/>
            <a:chOff x="4235768" y="2174085"/>
            <a:chExt cx="84772" cy="2736049"/>
          </a:xfrm>
          <a:solidFill>
            <a:srgbClr val="00B0F0"/>
          </a:solidFill>
        </p:grpSpPr>
        <p:sp>
          <p:nvSpPr>
            <p:cNvPr id="119" name="Rectangle 118"/>
            <p:cNvSpPr/>
            <p:nvPr/>
          </p:nvSpPr>
          <p:spPr>
            <a:xfrm>
              <a:off x="4243388" y="4833934"/>
              <a:ext cx="76200" cy="76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4235768" y="2174085"/>
              <a:ext cx="76200" cy="76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4236720" y="2781300"/>
              <a:ext cx="76200" cy="76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4244340" y="4227196"/>
              <a:ext cx="76200" cy="76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28" name="Straight Connector 127"/>
          <p:cNvCxnSpPr/>
          <p:nvPr/>
        </p:nvCxnSpPr>
        <p:spPr>
          <a:xfrm rot="5400000">
            <a:off x="751046" y="3542506"/>
            <a:ext cx="42672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 rot="10800000">
            <a:off x="2910840" y="2209800"/>
            <a:ext cx="27432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 rot="10800000">
            <a:off x="2898140" y="2817812"/>
            <a:ext cx="27432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 rot="10800000">
            <a:off x="2898141" y="4267199"/>
            <a:ext cx="27432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 rot="10800000">
            <a:off x="2885441" y="4875211"/>
            <a:ext cx="27432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/>
        </p:nvCxnSpPr>
        <p:spPr>
          <a:xfrm rot="10800000">
            <a:off x="5640543" y="2209801"/>
            <a:ext cx="64008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/>
          <p:nvPr/>
        </p:nvCxnSpPr>
        <p:spPr>
          <a:xfrm flipH="1">
            <a:off x="5486401" y="4265296"/>
            <a:ext cx="802639" cy="31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 rot="10800000">
            <a:off x="2870200" y="5676900"/>
            <a:ext cx="146304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/>
          <p:nvPr/>
        </p:nvCxnSpPr>
        <p:spPr>
          <a:xfrm rot="10800000">
            <a:off x="5641181" y="2817812"/>
            <a:ext cx="64008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/>
          <p:nvPr/>
        </p:nvCxnSpPr>
        <p:spPr>
          <a:xfrm flipH="1">
            <a:off x="5486400" y="4876800"/>
            <a:ext cx="802639" cy="31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3" name="Group 152"/>
          <p:cNvGrpSpPr/>
          <p:nvPr/>
        </p:nvGrpSpPr>
        <p:grpSpPr>
          <a:xfrm>
            <a:off x="2205037" y="3286125"/>
            <a:ext cx="4663440" cy="295275"/>
            <a:chOff x="2205037" y="3286125"/>
            <a:chExt cx="4663440" cy="295275"/>
          </a:xfrm>
        </p:grpSpPr>
        <p:sp>
          <p:nvSpPr>
            <p:cNvPr id="150" name="AutoShape 3"/>
            <p:cNvSpPr>
              <a:spLocks noChangeShapeType="1"/>
            </p:cNvSpPr>
            <p:nvPr/>
          </p:nvSpPr>
          <p:spPr bwMode="auto">
            <a:xfrm flipV="1">
              <a:off x="2209800" y="3286125"/>
              <a:ext cx="0" cy="295275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AutoShape 2"/>
            <p:cNvSpPr>
              <a:spLocks noChangeShapeType="1"/>
            </p:cNvSpPr>
            <p:nvPr/>
          </p:nvSpPr>
          <p:spPr bwMode="auto">
            <a:xfrm>
              <a:off x="2205037" y="3575685"/>
              <a:ext cx="4663440" cy="5715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AutoShape 4"/>
            <p:cNvSpPr>
              <a:spLocks noChangeShapeType="1"/>
            </p:cNvSpPr>
            <p:nvPr/>
          </p:nvSpPr>
          <p:spPr bwMode="auto">
            <a:xfrm flipV="1">
              <a:off x="6858000" y="3286125"/>
              <a:ext cx="0" cy="295275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6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768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animBg="1"/>
      <p:bldP spid="7680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Structural Depth Studies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609600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Transfer Truss Layout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685800" y="1752600"/>
            <a:ext cx="7086600" cy="2683276"/>
            <a:chOff x="685800" y="1219200"/>
            <a:chExt cx="7848600" cy="2971800"/>
          </a:xfrm>
        </p:grpSpPr>
        <p:pic>
          <p:nvPicPr>
            <p:cNvPr id="77826" name="Picture 2"/>
            <p:cNvPicPr>
              <a:picLocks noChangeAspect="1" noChangeArrowheads="1"/>
            </p:cNvPicPr>
            <p:nvPr/>
          </p:nvPicPr>
          <p:blipFill>
            <a:blip r:embed="rId3"/>
            <a:srcRect l="5271" t="23182" r="9224" b="20833"/>
            <a:stretch>
              <a:fillRect/>
            </a:stretch>
          </p:blipFill>
          <p:spPr bwMode="auto">
            <a:xfrm>
              <a:off x="762000" y="1219200"/>
              <a:ext cx="7772400" cy="2861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8" name="Rectangle 77"/>
            <p:cNvSpPr/>
            <p:nvPr/>
          </p:nvSpPr>
          <p:spPr>
            <a:xfrm>
              <a:off x="685800" y="3276600"/>
              <a:ext cx="609600" cy="9144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3" name="Straight Connector 82"/>
          <p:cNvCxnSpPr/>
          <p:nvPr/>
        </p:nvCxnSpPr>
        <p:spPr>
          <a:xfrm rot="5400000">
            <a:off x="311362" y="3059837"/>
            <a:ext cx="1100831" cy="1434"/>
          </a:xfrm>
          <a:prstGeom prst="line">
            <a:avLst/>
          </a:prstGeom>
          <a:ln w="1174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/>
          <p:cNvSpPr/>
          <p:nvPr/>
        </p:nvSpPr>
        <p:spPr>
          <a:xfrm>
            <a:off x="2749858" y="1752600"/>
            <a:ext cx="3577701" cy="2568606"/>
          </a:xfrm>
          <a:prstGeom prst="rect">
            <a:avLst/>
          </a:prstGeom>
          <a:solidFill>
            <a:schemeClr val="accent2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823404" y="2543822"/>
            <a:ext cx="6872796" cy="412812"/>
          </a:xfrm>
          <a:prstGeom prst="rect">
            <a:avLst/>
          </a:prstGeom>
          <a:solidFill>
            <a:schemeClr val="accent1">
              <a:alpha val="7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87"/>
          <p:cNvSpPr txBox="1"/>
          <p:nvPr/>
        </p:nvSpPr>
        <p:spPr>
          <a:xfrm>
            <a:off x="1511423" y="2578223"/>
            <a:ext cx="5641759" cy="333475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5</a:t>
            </a:r>
            <a:r>
              <a:rPr lang="en-US" b="1" baseline="30000" dirty="0" smtClean="0"/>
              <a:t>th</a:t>
            </a:r>
            <a:r>
              <a:rPr lang="en-US" b="1" dirty="0" smtClean="0"/>
              <a:t> Floor Mechanical Mezzanine</a:t>
            </a:r>
            <a:endParaRPr lang="en-US" b="1" dirty="0"/>
          </a:p>
        </p:txBody>
      </p:sp>
      <p:cxnSp>
        <p:nvCxnSpPr>
          <p:cNvPr id="93" name="Straight Connector 92"/>
          <p:cNvCxnSpPr/>
          <p:nvPr/>
        </p:nvCxnSpPr>
        <p:spPr>
          <a:xfrm rot="10800000">
            <a:off x="7924800" y="1857375"/>
            <a:ext cx="6096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 rot="5400000">
            <a:off x="7178834" y="3003391"/>
            <a:ext cx="256032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>
          <a:xfrm>
            <a:off x="8458200" y="191666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15’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9" name="Straight Connector 108"/>
          <p:cNvCxnSpPr/>
          <p:nvPr/>
        </p:nvCxnSpPr>
        <p:spPr>
          <a:xfrm rot="10800000">
            <a:off x="7934325" y="2514600"/>
            <a:ext cx="6096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rot="10800000">
            <a:off x="7943850" y="2941637"/>
            <a:ext cx="6096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 rot="10800000">
            <a:off x="7924800" y="3429000"/>
            <a:ext cx="6096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 rot="10800000">
            <a:off x="7924800" y="4191000"/>
            <a:ext cx="6096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/>
          <p:cNvSpPr txBox="1"/>
          <p:nvPr/>
        </p:nvSpPr>
        <p:spPr>
          <a:xfrm>
            <a:off x="8467725" y="252626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10’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8477250" y="298346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10’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8458200" y="366926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15’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7696200" y="3959423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Level 4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7696200" y="3200400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Level 5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7696200" y="2702123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Level 5m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7696200" y="2286000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Level 6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7696200" y="1600200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Level 7</a:t>
            </a:r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723900" y="1485900"/>
            <a:ext cx="7048500" cy="1066800"/>
            <a:chOff x="723900" y="1485900"/>
            <a:chExt cx="7048500" cy="1066800"/>
          </a:xfrm>
        </p:grpSpPr>
        <p:sp>
          <p:nvSpPr>
            <p:cNvPr id="31" name="Down Arrow 30"/>
            <p:cNvSpPr/>
            <p:nvPr/>
          </p:nvSpPr>
          <p:spPr>
            <a:xfrm>
              <a:off x="723900" y="1485900"/>
              <a:ext cx="304800" cy="1066800"/>
            </a:xfrm>
            <a:prstGeom prst="downArrow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Down Arrow 31"/>
            <p:cNvSpPr/>
            <p:nvPr/>
          </p:nvSpPr>
          <p:spPr>
            <a:xfrm>
              <a:off x="7467600" y="1485900"/>
              <a:ext cx="304800" cy="1066800"/>
            </a:xfrm>
            <a:prstGeom prst="downArrow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3124200" y="48006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20’ Floor-to-Floor Height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1" grpId="0" animBg="1"/>
      <p:bldP spid="88" grpId="0" animBg="1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Presentation Outline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8200" y="1447801"/>
            <a:ext cx="3733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Project Information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Existing Structural Systems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Problem Statement and Solution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Structural Design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Architectural Studies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Construction Studies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Conclusions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 descr="motion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4800600" y="1460331"/>
            <a:ext cx="3167009" cy="3937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Structural Depth Studies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609600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Transfer Truss Analysis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3"/>
          <a:srcRect l="2928" t="23958" r="15081" b="16667"/>
          <a:stretch>
            <a:fillRect/>
          </a:stretch>
        </p:blipFill>
        <p:spPr bwMode="auto">
          <a:xfrm>
            <a:off x="2895600" y="1632040"/>
            <a:ext cx="6019800" cy="2450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647700" y="5029200"/>
          <a:ext cx="78486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1075"/>
                <a:gridCol w="981075"/>
                <a:gridCol w="981075"/>
                <a:gridCol w="981075"/>
                <a:gridCol w="981075"/>
                <a:gridCol w="981075"/>
                <a:gridCol w="981075"/>
                <a:gridCol w="98107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Loads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P3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P4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P6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P7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Pu</a:t>
                      </a:r>
                      <a:r>
                        <a:rPr lang="en-US" dirty="0" smtClean="0"/>
                        <a:t> (kips)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804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1450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1668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876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1162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1753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1296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4305300" y="388620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accent1"/>
              </a:solidFill>
              <a:latin typeface="Cambria" pitchFamily="18" charset="0"/>
            </a:endParaRPr>
          </a:p>
          <a:p>
            <a:pPr algn="ctr"/>
            <a:r>
              <a:rPr lang="en-US" b="1" dirty="0" smtClean="0">
                <a:solidFill>
                  <a:schemeClr val="accent1"/>
                </a:solidFill>
                <a:latin typeface="Cambria" pitchFamily="18" charset="0"/>
              </a:rPr>
              <a:t>Truss 1</a:t>
            </a:r>
          </a:p>
          <a:p>
            <a:endParaRPr lang="en-US" sz="1200" b="1" dirty="0" smtClean="0">
              <a:solidFill>
                <a:schemeClr val="accent1"/>
              </a:solidFill>
              <a:latin typeface="Cambria" pitchFamily="18" charset="0"/>
            </a:endParaRPr>
          </a:p>
        </p:txBody>
      </p:sp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4"/>
          <a:srcRect l="8785" t="30208" r="17423" b="15625"/>
          <a:stretch>
            <a:fillRect/>
          </a:stretch>
        </p:blipFill>
        <p:spPr bwMode="auto">
          <a:xfrm>
            <a:off x="2895600" y="1576010"/>
            <a:ext cx="6019800" cy="248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" name="TextBox 34"/>
          <p:cNvSpPr txBox="1"/>
          <p:nvPr/>
        </p:nvSpPr>
        <p:spPr>
          <a:xfrm>
            <a:off x="4305300" y="388620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accent1"/>
              </a:solidFill>
              <a:latin typeface="Cambria" pitchFamily="18" charset="0"/>
            </a:endParaRPr>
          </a:p>
          <a:p>
            <a:pPr algn="ctr"/>
            <a:r>
              <a:rPr lang="en-US" b="1" dirty="0" smtClean="0">
                <a:solidFill>
                  <a:schemeClr val="accent1"/>
                </a:solidFill>
                <a:latin typeface="Cambria" pitchFamily="18" charset="0"/>
              </a:rPr>
              <a:t>Truss 2</a:t>
            </a:r>
          </a:p>
          <a:p>
            <a:endParaRPr lang="en-US" sz="1200" b="1" dirty="0" smtClean="0">
              <a:solidFill>
                <a:schemeClr val="accent1"/>
              </a:solidFill>
              <a:latin typeface="Cambria" pitchFamily="18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2922915" y="1732483"/>
            <a:ext cx="5916286" cy="2229918"/>
            <a:chOff x="1250022" y="1676400"/>
            <a:chExt cx="9525000" cy="4038600"/>
          </a:xfrm>
        </p:grpSpPr>
        <p:pic>
          <p:nvPicPr>
            <p:cNvPr id="78852" name="Picture 4"/>
            <p:cNvPicPr>
              <a:picLocks noChangeAspect="1" noChangeArrowheads="1"/>
            </p:cNvPicPr>
            <p:nvPr/>
          </p:nvPicPr>
          <p:blipFill>
            <a:blip r:embed="rId5"/>
            <a:srcRect l="8785" t="22917" r="18009" b="21875"/>
            <a:stretch>
              <a:fillRect/>
            </a:stretch>
          </p:blipFill>
          <p:spPr bwMode="auto">
            <a:xfrm>
              <a:off x="1250022" y="1676400"/>
              <a:ext cx="9525000" cy="403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7" name="Rectangle 36"/>
            <p:cNvSpPr/>
            <p:nvPr/>
          </p:nvSpPr>
          <p:spPr>
            <a:xfrm>
              <a:off x="4343400" y="1828800"/>
              <a:ext cx="32766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4305300" y="388620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accent1"/>
              </a:solidFill>
              <a:latin typeface="Cambria" pitchFamily="18" charset="0"/>
            </a:endParaRPr>
          </a:p>
          <a:p>
            <a:pPr algn="ctr"/>
            <a:r>
              <a:rPr lang="en-US" b="1" dirty="0" smtClean="0">
                <a:solidFill>
                  <a:schemeClr val="accent1"/>
                </a:solidFill>
                <a:latin typeface="Cambria" pitchFamily="18" charset="0"/>
              </a:rPr>
              <a:t>Truss 3</a:t>
            </a:r>
          </a:p>
          <a:p>
            <a:endParaRPr lang="en-US" sz="1200" b="1" dirty="0" smtClean="0">
              <a:solidFill>
                <a:schemeClr val="accent1"/>
              </a:solidFill>
              <a:latin typeface="Cambria" pitchFamily="18" charset="0"/>
            </a:endParaRPr>
          </a:p>
        </p:txBody>
      </p:sp>
      <p:pic>
        <p:nvPicPr>
          <p:cNvPr id="42" name="Picture 41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" y="1447800"/>
            <a:ext cx="2263441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4" name="Straight Connector 43"/>
          <p:cNvCxnSpPr/>
          <p:nvPr/>
        </p:nvCxnSpPr>
        <p:spPr>
          <a:xfrm rot="5400000">
            <a:off x="-838200" y="2819400"/>
            <a:ext cx="2590800" cy="1588"/>
          </a:xfrm>
          <a:prstGeom prst="line">
            <a:avLst/>
          </a:prstGeom>
          <a:ln w="730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10800000">
            <a:off x="411480" y="3581400"/>
            <a:ext cx="2103120" cy="1588"/>
          </a:xfrm>
          <a:prstGeom prst="line">
            <a:avLst/>
          </a:prstGeom>
          <a:ln w="730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10800000">
            <a:off x="457200" y="2017711"/>
            <a:ext cx="2103120" cy="1588"/>
          </a:xfrm>
          <a:prstGeom prst="line">
            <a:avLst/>
          </a:prstGeom>
          <a:ln w="730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10800000">
            <a:off x="457201" y="2347911"/>
            <a:ext cx="2103120" cy="1588"/>
          </a:xfrm>
          <a:prstGeom prst="line">
            <a:avLst/>
          </a:prstGeom>
          <a:ln w="730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10800000">
            <a:off x="457201" y="3260415"/>
            <a:ext cx="2103120" cy="1588"/>
          </a:xfrm>
          <a:prstGeom prst="line">
            <a:avLst/>
          </a:prstGeom>
          <a:ln w="730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0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00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00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0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0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8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8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78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78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10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10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20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100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0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100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35" grpId="2"/>
      <p:bldP spid="35" grpId="3"/>
      <p:bldP spid="39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Structural Depth Studies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609600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Truss Analysis – ETABS Gravity Model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2" name="Picture 11"/>
          <p:cNvPicPr/>
          <p:nvPr/>
        </p:nvPicPr>
        <p:blipFill>
          <a:blip r:embed="rId3"/>
          <a:srcRect r="37279"/>
          <a:stretch>
            <a:fillRect/>
          </a:stretch>
        </p:blipFill>
        <p:spPr bwMode="auto">
          <a:xfrm>
            <a:off x="4876800" y="1295400"/>
            <a:ext cx="3429000" cy="4283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914400" y="1238071"/>
            <a:ext cx="38862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Diagonal web members are pinned at each end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Top and bottom chords are continuous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Floor diaphragms were not modeled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Top and bottom chords resist axial and bending forces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Chord </a:t>
            </a:r>
            <a:r>
              <a:rPr lang="en-US" dirty="0" err="1" smtClean="0">
                <a:solidFill>
                  <a:schemeClr val="bg1"/>
                </a:solidFill>
              </a:rPr>
              <a:t>unbraced</a:t>
            </a:r>
            <a:r>
              <a:rPr lang="en-US" dirty="0" smtClean="0">
                <a:solidFill>
                  <a:schemeClr val="bg1"/>
                </a:solidFill>
              </a:rPr>
              <a:t> lengths were taken as the distance between vertical web members</a:t>
            </a:r>
          </a:p>
          <a:p>
            <a:pPr lvl="1"/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Gravity Model was also used for deflection calculations</a:t>
            </a:r>
          </a:p>
          <a:p>
            <a:pPr lvl="1"/>
            <a:endParaRPr lang="en-US" dirty="0" smtClean="0">
              <a:solidFill>
                <a:schemeClr val="bg1"/>
              </a:solidFill>
            </a:endParaRPr>
          </a:p>
          <a:p>
            <a:pPr lvl="1"/>
            <a:endParaRPr lang="en-US" dirty="0" smtClean="0">
              <a:solidFill>
                <a:schemeClr val="bg1"/>
              </a:solidFill>
            </a:endParaRPr>
          </a:p>
          <a:p>
            <a:pPr lvl="1"/>
            <a:endParaRPr lang="en-US" dirty="0" smtClean="0">
              <a:solidFill>
                <a:schemeClr val="bg1"/>
              </a:solidFill>
            </a:endParaRPr>
          </a:p>
          <a:p>
            <a:pPr lvl="1"/>
            <a:endParaRPr lang="en-US" dirty="0" smtClean="0">
              <a:solidFill>
                <a:schemeClr val="bg1"/>
              </a:solidFill>
            </a:endParaRPr>
          </a:p>
          <a:p>
            <a:pPr lvl="1"/>
            <a:endParaRPr lang="en-US" dirty="0" smtClean="0">
              <a:solidFill>
                <a:schemeClr val="bg1"/>
              </a:solidFill>
            </a:endParaRPr>
          </a:p>
          <a:p>
            <a:pPr lvl="1"/>
            <a:endParaRPr lang="en-US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Structural Depth Studies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609600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Truss Member Design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21" name="Picture 20" descr="Newseum.jpg"/>
          <p:cNvPicPr>
            <a:picLocks noChangeAspect="1"/>
          </p:cNvPicPr>
          <p:nvPr/>
        </p:nvPicPr>
        <p:blipFill>
          <a:blip r:embed="rId3"/>
          <a:srcRect t="10494" b="10195"/>
          <a:stretch>
            <a:fillRect/>
          </a:stretch>
        </p:blipFill>
        <p:spPr>
          <a:xfrm>
            <a:off x="762000" y="1600200"/>
            <a:ext cx="3314700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TextBox 21"/>
          <p:cNvSpPr txBox="1"/>
          <p:nvPr/>
        </p:nvSpPr>
        <p:spPr>
          <a:xfrm>
            <a:off x="977900" y="4800600"/>
            <a:ext cx="3810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ambria" pitchFamily="18" charset="0"/>
              </a:rPr>
              <a:t>The </a:t>
            </a:r>
            <a:r>
              <a:rPr lang="en-US" dirty="0" err="1" smtClean="0">
                <a:solidFill>
                  <a:schemeClr val="bg1"/>
                </a:solidFill>
                <a:latin typeface="Cambria" pitchFamily="18" charset="0"/>
              </a:rPr>
              <a:t>Newseum</a:t>
            </a:r>
            <a:r>
              <a:rPr lang="en-US" dirty="0" smtClean="0">
                <a:solidFill>
                  <a:schemeClr val="bg1"/>
                </a:solidFill>
                <a:latin typeface="Cambria" pitchFamily="18" charset="0"/>
              </a:rPr>
              <a:t> “</a:t>
            </a:r>
            <a:r>
              <a:rPr lang="en-US" dirty="0" err="1" smtClean="0">
                <a:solidFill>
                  <a:schemeClr val="bg1"/>
                </a:solidFill>
                <a:latin typeface="Cambria" pitchFamily="18" charset="0"/>
              </a:rPr>
              <a:t>Megatruss</a:t>
            </a:r>
            <a:r>
              <a:rPr lang="en-US" dirty="0" smtClean="0">
                <a:solidFill>
                  <a:schemeClr val="bg1"/>
                </a:solidFill>
                <a:latin typeface="Cambria" pitchFamily="18" charset="0"/>
              </a:rPr>
              <a:t>”</a:t>
            </a:r>
          </a:p>
          <a:p>
            <a:endParaRPr lang="en-US" sz="1200" b="1" dirty="0">
              <a:solidFill>
                <a:schemeClr val="bg1"/>
              </a:solidFill>
              <a:latin typeface="Cambria" pitchFamily="18" charset="0"/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3" name="Picture 22" descr="detail0001.jpg"/>
          <p:cNvPicPr>
            <a:picLocks noChangeAspect="1"/>
          </p:cNvPicPr>
          <p:nvPr/>
        </p:nvPicPr>
        <p:blipFill>
          <a:blip r:embed="rId4" cstate="print"/>
          <a:srcRect l="44643" t="41111" r="10417" b="5556"/>
          <a:stretch>
            <a:fillRect/>
          </a:stretch>
        </p:blipFill>
        <p:spPr>
          <a:xfrm rot="10800000">
            <a:off x="4888884" y="1752601"/>
            <a:ext cx="1054716" cy="167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 descr="detail 20001.jpg"/>
          <p:cNvPicPr>
            <a:picLocks noChangeAspect="1"/>
          </p:cNvPicPr>
          <p:nvPr/>
        </p:nvPicPr>
        <p:blipFill>
          <a:blip r:embed="rId5" cstate="print"/>
          <a:srcRect l="48630" t="41111" r="4792" b="16667"/>
          <a:stretch>
            <a:fillRect/>
          </a:stretch>
        </p:blipFill>
        <p:spPr>
          <a:xfrm rot="16200000">
            <a:off x="6347012" y="1653989"/>
            <a:ext cx="1676400" cy="1873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TextBox 25"/>
          <p:cNvSpPr txBox="1"/>
          <p:nvPr/>
        </p:nvSpPr>
        <p:spPr>
          <a:xfrm>
            <a:off x="5257800" y="3187005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ambria" pitchFamily="18" charset="0"/>
              </a:rPr>
              <a:t>Desired Truss Details</a:t>
            </a:r>
          </a:p>
          <a:p>
            <a:endParaRPr lang="en-US" sz="12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0" y="4114800"/>
            <a:ext cx="388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Design of all custom and built-up steel sections comply with the Specification of the 13</a:t>
            </a:r>
            <a:r>
              <a:rPr lang="en-US" b="1" baseline="30000" dirty="0" smtClean="0">
                <a:solidFill>
                  <a:schemeClr val="accent1"/>
                </a:solidFill>
              </a:rPr>
              <a:t>th</a:t>
            </a:r>
            <a:r>
              <a:rPr lang="en-US" b="1" dirty="0" smtClean="0">
                <a:solidFill>
                  <a:schemeClr val="accent1"/>
                </a:solidFill>
              </a:rPr>
              <a:t> Edition AISC Steel Construction Manual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Structural Depth Studies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609600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Truss 1 Final Design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2" name="Picture 11"/>
          <p:cNvPicPr/>
          <p:nvPr/>
        </p:nvPicPr>
        <p:blipFill>
          <a:blip r:embed="rId3">
            <a:grayscl/>
          </a:blip>
          <a:srcRect l="33" t="4941" r="32" b="1180"/>
          <a:stretch>
            <a:fillRect/>
          </a:stretch>
        </p:blipFill>
        <p:spPr bwMode="auto">
          <a:xfrm>
            <a:off x="381000" y="1600200"/>
            <a:ext cx="8382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0" name="Table 59"/>
          <p:cNvGraphicFramePr>
            <a:graphicFrameLocks noGrp="1"/>
          </p:cNvGraphicFramePr>
          <p:nvPr/>
        </p:nvGraphicFramePr>
        <p:xfrm>
          <a:off x="2171700" y="3352800"/>
          <a:ext cx="4800600" cy="2443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7526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Member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Section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Design Forces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Top and Bottom Chords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W40x362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2700 kips (T)</a:t>
                      </a:r>
                    </a:p>
                    <a:p>
                      <a:pPr algn="ctr"/>
                      <a:r>
                        <a:rPr lang="en-US" sz="1400" dirty="0" smtClean="0"/>
                        <a:t>1960 ft-kips</a:t>
                      </a:r>
                      <a:endParaRPr lang="en-US" sz="1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Web Tension Member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18</a:t>
                      </a:r>
                      <a:r>
                        <a:rPr lang="en-US" sz="1400" baseline="0" dirty="0" smtClean="0"/>
                        <a:t> x 4 ¼” Plate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2430 kips</a:t>
                      </a:r>
                      <a:endParaRPr lang="en-US" sz="1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Web Compression Member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(2) 16 x 3” Plates stitched at 2’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1960 kips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Common</a:t>
                      </a:r>
                      <a:r>
                        <a:rPr lang="en-US" sz="1400" baseline="0" dirty="0" smtClean="0"/>
                        <a:t> Truss Members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W36x441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3410 kips (C)</a:t>
                      </a:r>
                    </a:p>
                    <a:p>
                      <a:pPr algn="ctr"/>
                      <a:r>
                        <a:rPr lang="en-US" sz="1400" dirty="0" smtClean="0"/>
                        <a:t>680 ft-kips</a:t>
                      </a:r>
                      <a:endParaRPr lang="en-US" sz="1400" dirty="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Structural Depth Studies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609600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Truss 2 Final Design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graphicFrame>
        <p:nvGraphicFramePr>
          <p:cNvPr id="60" name="Table 59"/>
          <p:cNvGraphicFramePr>
            <a:graphicFrameLocks noGrp="1"/>
          </p:cNvGraphicFramePr>
          <p:nvPr/>
        </p:nvGraphicFramePr>
        <p:xfrm>
          <a:off x="1533293" y="1371600"/>
          <a:ext cx="6077415" cy="27856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5805"/>
                <a:gridCol w="2025805"/>
                <a:gridCol w="2025805"/>
              </a:tblGrid>
              <a:tr h="24509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Member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Section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Design Forces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34722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Top Chord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W36x800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5800 kips (T)</a:t>
                      </a:r>
                    </a:p>
                    <a:p>
                      <a:pPr algn="ctr"/>
                      <a:r>
                        <a:rPr lang="en-US" sz="1400" dirty="0" smtClean="0"/>
                        <a:t>4500 ft-kips</a:t>
                      </a:r>
                      <a:endParaRPr lang="en-US" sz="1400" dirty="0"/>
                    </a:p>
                  </a:txBody>
                  <a:tcPr anchor="ctr"/>
                </a:tc>
              </a:tr>
              <a:tr h="34722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Bottom Chord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Built-Up Box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6000 kips (C)</a:t>
                      </a:r>
                    </a:p>
                    <a:p>
                      <a:pPr algn="ctr"/>
                      <a:r>
                        <a:rPr lang="en-US" sz="1400" dirty="0" smtClean="0"/>
                        <a:t>9500 ft-kips</a:t>
                      </a:r>
                    </a:p>
                  </a:txBody>
                  <a:tcPr anchor="ctr"/>
                </a:tc>
              </a:tr>
              <a:tr h="34722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Web Tension Member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28 x 5” Plate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4850 kips</a:t>
                      </a:r>
                      <a:endParaRPr lang="en-US" sz="1400" dirty="0"/>
                    </a:p>
                  </a:txBody>
                  <a:tcPr anchor="ctr"/>
                </a:tc>
              </a:tr>
              <a:tr h="34722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Web Compression Member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(2) 16 x 3” Plates stitched at 1’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3370 kips</a:t>
                      </a:r>
                    </a:p>
                  </a:txBody>
                  <a:tcPr anchor="ctr"/>
                </a:tc>
              </a:tr>
              <a:tr h="34722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Common</a:t>
                      </a:r>
                      <a:r>
                        <a:rPr lang="en-US" sz="1400" baseline="0" dirty="0" smtClean="0"/>
                        <a:t> Truss Members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W36x441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3410 kips (C)</a:t>
                      </a:r>
                    </a:p>
                    <a:p>
                      <a:pPr algn="ctr"/>
                      <a:r>
                        <a:rPr lang="en-US" sz="1400" dirty="0" smtClean="0"/>
                        <a:t>680 ft-kips</a:t>
                      </a:r>
                      <a:endParaRPr lang="en-US" sz="1400" dirty="0"/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2971800" y="4307798"/>
            <a:ext cx="3200400" cy="1559602"/>
            <a:chOff x="3276600" y="4307798"/>
            <a:chExt cx="3200400" cy="1559602"/>
          </a:xfrm>
        </p:grpSpPr>
        <p:grpSp>
          <p:nvGrpSpPr>
            <p:cNvPr id="26" name="Group 25"/>
            <p:cNvGrpSpPr/>
            <p:nvPr/>
          </p:nvGrpSpPr>
          <p:grpSpPr>
            <a:xfrm>
              <a:off x="3276600" y="4307798"/>
              <a:ext cx="884491" cy="1559602"/>
              <a:chOff x="8219209" y="4193547"/>
              <a:chExt cx="1781175" cy="3140703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8219209" y="4193547"/>
                <a:ext cx="1771650" cy="254628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100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8297708" y="4428074"/>
                <a:ext cx="141440" cy="2752725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100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9764558" y="4352925"/>
                <a:ext cx="141441" cy="2752725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100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8228734" y="7079622"/>
                <a:ext cx="1771650" cy="254628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100"/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4419600" y="4495800"/>
              <a:ext cx="20574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US" sz="1600" dirty="0" smtClean="0">
                  <a:solidFill>
                    <a:schemeClr val="bg1"/>
                  </a:solidFill>
                </a:rPr>
                <a:t> 4” thick flanges</a:t>
              </a:r>
            </a:p>
            <a:p>
              <a:pPr>
                <a:buFont typeface="Arial" pitchFamily="34" charset="0"/>
                <a:buChar char="•"/>
              </a:pPr>
              <a:r>
                <a:rPr lang="en-US" sz="1600" dirty="0" smtClean="0">
                  <a:solidFill>
                    <a:schemeClr val="bg1"/>
                  </a:solidFill>
                </a:rPr>
                <a:t> 1 ½” thick web</a:t>
              </a:r>
            </a:p>
            <a:p>
              <a:pPr>
                <a:buFont typeface="Arial" pitchFamily="34" charset="0"/>
                <a:buChar char="•"/>
              </a:pPr>
              <a:r>
                <a:rPr lang="en-US" sz="1600" dirty="0" smtClean="0">
                  <a:solidFill>
                    <a:schemeClr val="bg1"/>
                  </a:solidFill>
                </a:rPr>
                <a:t> 50” deep x 24” wide</a:t>
              </a:r>
            </a:p>
            <a:p>
              <a:pPr>
                <a:buFont typeface="Arial" pitchFamily="34" charset="0"/>
                <a:buChar char="•"/>
              </a:pPr>
              <a:r>
                <a:rPr lang="en-US" sz="1600" dirty="0" smtClean="0">
                  <a:solidFill>
                    <a:schemeClr val="bg1"/>
                  </a:solidFill>
                </a:rPr>
                <a:t> Weighs 1082 PLF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Structural Depth Studies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609600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Transfer Truss Comparison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723901" y="1679491"/>
          <a:ext cx="7696199" cy="27401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/>
                <a:gridCol w="2438400"/>
                <a:gridCol w="2819399"/>
              </a:tblGrid>
              <a:tr h="27227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/>
                        <a:t>Criteria</a:t>
                      </a:r>
                      <a:endParaRPr lang="en-US" sz="1800" b="1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80724" marR="807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/>
                        <a:t>Thesis Transfer System</a:t>
                      </a:r>
                      <a:endParaRPr lang="en-US" sz="1800" b="1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80724" marR="807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/>
                        <a:t>Existing Transfer System</a:t>
                      </a:r>
                      <a:endParaRPr lang="en-US" sz="1800" b="1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80724" marR="80724" marT="0" marB="0" anchor="ctr"/>
                </a:tc>
              </a:tr>
              <a:tr h="4740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Number of Transfer Trusses</a:t>
                      </a:r>
                      <a:endParaRPr lang="en-US" sz="14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80724" marR="807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6</a:t>
                      </a:r>
                      <a:endParaRPr lang="en-US" sz="14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80724" marR="807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10</a:t>
                      </a:r>
                      <a:endParaRPr lang="en-US" sz="14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80724" marR="80724" marT="0" marB="0" anchor="ctr"/>
                </a:tc>
              </a:tr>
              <a:tr h="4740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Perimeter Columns Transferred</a:t>
                      </a:r>
                      <a:endParaRPr lang="en-US" sz="14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80724" marR="807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11/20 (55%)</a:t>
                      </a:r>
                      <a:endParaRPr lang="en-US" sz="14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80724" marR="807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24/24 (100%) </a:t>
                      </a:r>
                      <a:endParaRPr lang="en-US" sz="14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80724" marR="80724" marT="0" marB="0" anchor="ctr"/>
                </a:tc>
              </a:tr>
              <a:tr h="27227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Total Web Members</a:t>
                      </a:r>
                      <a:endParaRPr lang="en-US" sz="14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80724" marR="807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102</a:t>
                      </a:r>
                      <a:endParaRPr lang="en-US" sz="14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80724" marR="807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206</a:t>
                      </a:r>
                      <a:endParaRPr lang="en-US" sz="14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80724" marR="80724" marT="0" marB="0" anchor="ctr"/>
                </a:tc>
              </a:tr>
              <a:tr h="38571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Avg. Truss Weight (kips)</a:t>
                      </a:r>
                      <a:endParaRPr lang="en-US" sz="14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80724" marR="807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230</a:t>
                      </a:r>
                      <a:endParaRPr lang="en-US" sz="14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80724" marR="807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152</a:t>
                      </a:r>
                      <a:endParaRPr lang="en-US" sz="14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80724" marR="80724" marT="0" marB="0" anchor="ctr"/>
                </a:tc>
              </a:tr>
              <a:tr h="38571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Interior Truss Height</a:t>
                      </a:r>
                      <a:endParaRPr lang="en-US" sz="14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80724" marR="807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20’-0”</a:t>
                      </a:r>
                      <a:endParaRPr lang="en-US" sz="14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80724" marR="807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30’-0”</a:t>
                      </a:r>
                      <a:endParaRPr lang="en-US" sz="14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80724" marR="80724" marT="0" marB="0" anchor="ctr"/>
                </a:tc>
              </a:tr>
              <a:tr h="4740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Number of Levels Being Transferred w/ Trusses</a:t>
                      </a:r>
                      <a:endParaRPr lang="en-US" sz="14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80724" marR="807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11</a:t>
                      </a:r>
                      <a:endParaRPr lang="en-US" sz="14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80724" marR="807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10</a:t>
                      </a:r>
                      <a:endParaRPr lang="en-US" sz="14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80724" marR="80724" marT="0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Structural Depth Studies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609600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Lateral Analysis and Design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5" name="Picture 14"/>
          <p:cNvPicPr/>
          <p:nvPr/>
        </p:nvPicPr>
        <p:blipFill>
          <a:blip r:embed="rId3"/>
          <a:srcRect l="3329" t="7915" r="67815" b="12479"/>
          <a:stretch>
            <a:fillRect/>
          </a:stretch>
        </p:blipFill>
        <p:spPr bwMode="auto">
          <a:xfrm>
            <a:off x="6324600" y="1219200"/>
            <a:ext cx="1981200" cy="2514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914400" y="1238071"/>
            <a:ext cx="533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Tower Braced Frame Core Re-design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ETABS Lateral Model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Floors modeled as rigid diaphragms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Lateral loads distributed based on relative stiffness of each braced frame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Lateral loads determined using ASCE 7-05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Wind: Method 2 of Chapter 6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Seismic: ELFP of Chapter 11 (SDC: B)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Wind governed for strength and serviceability</a:t>
            </a:r>
          </a:p>
          <a:p>
            <a:pPr lvl="1"/>
            <a:endParaRPr lang="en-US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Structural Depth Studies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609600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Lateral Analysis and Design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14400" y="1238071"/>
            <a:ext cx="655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dirty="0" smtClean="0">
                <a:solidFill>
                  <a:schemeClr val="bg1"/>
                </a:solidFill>
              </a:rPr>
              <a:t>Braced Frame Configurations and Demand-to-Capacity Ratios</a:t>
            </a:r>
          </a:p>
          <a:p>
            <a:pPr lvl="1"/>
            <a:endParaRPr lang="en-US" dirty="0" smtClean="0">
              <a:solidFill>
                <a:schemeClr val="bg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45958" y="1833880"/>
            <a:ext cx="7652084" cy="3500120"/>
            <a:chOff x="745958" y="1833880"/>
            <a:chExt cx="7652084" cy="3500120"/>
          </a:xfrm>
        </p:grpSpPr>
        <p:pic>
          <p:nvPicPr>
            <p:cNvPr id="17" name="Picture 16" descr="Braced Frame Design.jpg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745958" y="1833880"/>
              <a:ext cx="7652084" cy="350012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895350" y="4140200"/>
              <a:ext cx="533400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667000" y="4140200"/>
              <a:ext cx="533400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914400" y="5257800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dirty="0" smtClean="0">
                <a:solidFill>
                  <a:schemeClr val="bg1"/>
                </a:solidFill>
              </a:rPr>
              <a:t>     1 &amp; 2 	                 3 	      4	             5 		  6</a:t>
            </a:r>
          </a:p>
          <a:p>
            <a:pPr lvl="1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200400" y="1600200"/>
            <a:ext cx="2362200" cy="914400"/>
          </a:xfrm>
          <a:prstGeom prst="ellipse">
            <a:avLst/>
          </a:prstGeom>
          <a:noFill/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791200" y="1600200"/>
            <a:ext cx="2362200" cy="914400"/>
          </a:xfrm>
          <a:prstGeom prst="ellipse">
            <a:avLst/>
          </a:prstGeom>
          <a:noFill/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667000" y="4343400"/>
            <a:ext cx="1905000" cy="369332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Coupling Trusses</a:t>
            </a:r>
          </a:p>
        </p:txBody>
      </p:sp>
      <p:cxnSp>
        <p:nvCxnSpPr>
          <p:cNvPr id="21" name="Shape 63"/>
          <p:cNvCxnSpPr>
            <a:stCxn id="20" idx="0"/>
            <a:endCxn id="18" idx="4"/>
          </p:cNvCxnSpPr>
          <p:nvPr/>
        </p:nvCxnSpPr>
        <p:spPr>
          <a:xfrm rot="5400000" flipH="1" flipV="1">
            <a:off x="3086100" y="3048000"/>
            <a:ext cx="1828800" cy="762000"/>
          </a:xfrm>
          <a:prstGeom prst="curvedConnector3">
            <a:avLst>
              <a:gd name="adj1" fmla="val 50000"/>
            </a:avLst>
          </a:prstGeom>
          <a:ln w="38100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hape 63"/>
          <p:cNvCxnSpPr>
            <a:stCxn id="20" idx="3"/>
            <a:endCxn id="19" idx="4"/>
          </p:cNvCxnSpPr>
          <p:nvPr/>
        </p:nvCxnSpPr>
        <p:spPr>
          <a:xfrm flipV="1">
            <a:off x="4572000" y="2514600"/>
            <a:ext cx="2400300" cy="2013466"/>
          </a:xfrm>
          <a:prstGeom prst="curvedConnector2">
            <a:avLst/>
          </a:prstGeom>
          <a:ln w="38100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Structural Depth Studies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609600"/>
            <a:ext cx="594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Lateral Analysis and Design – Braced Frame 1 &amp; 2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533401" y="1854200"/>
          <a:ext cx="3733799" cy="264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2509"/>
                <a:gridCol w="965638"/>
                <a:gridCol w="1144565"/>
                <a:gridCol w="851087"/>
              </a:tblGrid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Level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Column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Brace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Girder</a:t>
                      </a:r>
                      <a:endParaRPr lang="en-US" dirty="0"/>
                    </a:p>
                  </a:txBody>
                  <a:tcPr anchor="ctr"/>
                </a:tc>
              </a:tr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1 - 3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W14x665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HSS 8x8x3/8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W16x67</a:t>
                      </a:r>
                      <a:endParaRPr lang="en-US" sz="1400" dirty="0"/>
                    </a:p>
                  </a:txBody>
                  <a:tcPr anchor="ctr"/>
                </a:tc>
              </a:tr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4-7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W14x605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HSS  8x8x3/8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W16x45</a:t>
                      </a:r>
                      <a:endParaRPr lang="en-US" sz="1400" dirty="0"/>
                    </a:p>
                  </a:txBody>
                  <a:tcPr anchor="ctr"/>
                </a:tc>
              </a:tr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7-10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W14x550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HSS 7x7x3/8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W16x36</a:t>
                      </a:r>
                      <a:endParaRPr lang="en-US" sz="1400" dirty="0"/>
                    </a:p>
                  </a:txBody>
                  <a:tcPr anchor="ctr"/>
                </a:tc>
              </a:tr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11-14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W14x550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HSS 6x6x3/8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W16x36</a:t>
                      </a:r>
                      <a:endParaRPr lang="en-US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990600" y="1226403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Existing Typical Members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4876801" y="1854200"/>
          <a:ext cx="3886199" cy="264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799"/>
                <a:gridCol w="990600"/>
                <a:gridCol w="1371600"/>
                <a:gridCol w="838200"/>
              </a:tblGrid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Level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Column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Brace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Girder</a:t>
                      </a:r>
                      <a:endParaRPr lang="en-US" dirty="0"/>
                    </a:p>
                  </a:txBody>
                  <a:tcPr anchor="ctr"/>
                </a:tc>
              </a:tr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1 - 3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W14x455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HSS 8x8x3/8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W16x67</a:t>
                      </a:r>
                      <a:endParaRPr lang="en-US" sz="1400" dirty="0"/>
                    </a:p>
                  </a:txBody>
                  <a:tcPr anchor="ctr"/>
                </a:tc>
              </a:tr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4-7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W14x455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HSS 8x8x5/8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W16x45</a:t>
                      </a:r>
                      <a:endParaRPr lang="en-US" sz="1400" dirty="0"/>
                    </a:p>
                  </a:txBody>
                  <a:tcPr anchor="ctr"/>
                </a:tc>
              </a:tr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7-10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W14x176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HSS 8x8x3/8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W16x36</a:t>
                      </a:r>
                      <a:endParaRPr lang="en-US" sz="1400" dirty="0"/>
                    </a:p>
                  </a:txBody>
                  <a:tcPr anchor="ctr"/>
                </a:tc>
              </a:tr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11-14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W14x99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HSS 6x6x3/8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W16x36</a:t>
                      </a:r>
                      <a:endParaRPr lang="en-US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181600" y="1219200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Re-designed Typical Members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76800" y="44958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Largest Brace is an HSS 20x12x5/8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7200" y="44958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Largest Brace is an HSS 8x8x3/8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47800" y="5029200"/>
            <a:ext cx="64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/>
                </a:solidFill>
              </a:rPr>
              <a:t>New braced frame design resulted in saving </a:t>
            </a:r>
          </a:p>
          <a:p>
            <a:pPr algn="ctr"/>
            <a:r>
              <a:rPr lang="en-US" sz="2400" b="1" dirty="0" smtClean="0">
                <a:solidFill>
                  <a:schemeClr val="accent1"/>
                </a:solidFill>
              </a:rPr>
              <a:t>71 tons of steel in columns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allAtOnce"/>
      <p:bldP spid="18" grpId="0" build="allAtOnce"/>
      <p:bldP spid="15" grpId="0" build="allAtOnce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Structural Depth Studies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609600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Lateral Drift – ASCE 7-05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graphicFrame>
        <p:nvGraphicFramePr>
          <p:cNvPr id="15" name="Chart 14"/>
          <p:cNvGraphicFramePr/>
          <p:nvPr/>
        </p:nvGraphicFramePr>
        <p:xfrm>
          <a:off x="3581400" y="1447800"/>
          <a:ext cx="5418668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762000" y="1379815"/>
            <a:ext cx="533400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Calculated Lateral Drifts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Wind: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	LC:  0.7W (App. C)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Seismic:</a:t>
            </a:r>
          </a:p>
          <a:p>
            <a:pPr lvl="2"/>
            <a:r>
              <a:rPr lang="el-GR" dirty="0" smtClean="0">
                <a:solidFill>
                  <a:schemeClr val="bg1"/>
                </a:solidFill>
              </a:rPr>
              <a:t>δ</a:t>
            </a:r>
            <a:r>
              <a:rPr lang="en-US" baseline="-25000" dirty="0" err="1" smtClean="0">
                <a:solidFill>
                  <a:schemeClr val="bg1"/>
                </a:solidFill>
              </a:rPr>
              <a:t>xe</a:t>
            </a:r>
            <a:r>
              <a:rPr lang="en-US" baseline="-25000" dirty="0" smtClean="0">
                <a:solidFill>
                  <a:schemeClr val="bg1"/>
                </a:solidFill>
              </a:rPr>
              <a:t>  </a:t>
            </a:r>
            <a:r>
              <a:rPr lang="en-US" dirty="0" err="1" smtClean="0">
                <a:solidFill>
                  <a:schemeClr val="bg1"/>
                </a:solidFill>
              </a:rPr>
              <a:t>C</a:t>
            </a:r>
            <a:r>
              <a:rPr lang="en-US" baseline="-25000" dirty="0" err="1" smtClean="0">
                <a:solidFill>
                  <a:schemeClr val="bg1"/>
                </a:solidFill>
              </a:rPr>
              <a:t>d</a:t>
            </a:r>
            <a:r>
              <a:rPr lang="en-US" dirty="0" smtClean="0">
                <a:solidFill>
                  <a:schemeClr val="bg1"/>
                </a:solidFill>
              </a:rPr>
              <a:t> / I</a:t>
            </a:r>
            <a:endParaRPr lang="en-US" baseline="-25000" dirty="0" smtClean="0">
              <a:solidFill>
                <a:schemeClr val="bg1"/>
              </a:solidFill>
            </a:endParaRPr>
          </a:p>
          <a:p>
            <a:pPr lvl="1"/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Lateral Drift Limitations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Wind:</a:t>
            </a:r>
          </a:p>
          <a:p>
            <a:pPr lvl="2"/>
            <a:r>
              <a:rPr lang="en-US" dirty="0" smtClean="0">
                <a:solidFill>
                  <a:schemeClr val="bg1"/>
                </a:solidFill>
              </a:rPr>
              <a:t>H/400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Seismic:</a:t>
            </a:r>
          </a:p>
          <a:p>
            <a:pPr lvl="2"/>
            <a:r>
              <a:rPr lang="en-US" dirty="0" smtClean="0">
                <a:solidFill>
                  <a:schemeClr val="bg1"/>
                </a:solidFill>
              </a:rPr>
              <a:t>0.015h</a:t>
            </a:r>
            <a:r>
              <a:rPr lang="en-US" baseline="-25000" dirty="0" smtClean="0">
                <a:solidFill>
                  <a:schemeClr val="bg1"/>
                </a:solidFill>
              </a:rPr>
              <a:t>sx</a:t>
            </a:r>
          </a:p>
          <a:p>
            <a:pPr lvl="2"/>
            <a:endParaRPr lang="en-US" baseline="-250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Lateral Drifts due to wind governed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Maximum drift is in N-S direction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Project Information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8200" y="1447800"/>
            <a:ext cx="373380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General Information</a:t>
            </a:r>
          </a:p>
          <a:p>
            <a:endParaRPr lang="en-US" sz="1400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Transform JJC of Criminal Justice into a 1-block urban campus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Expansion to Existing </a:t>
            </a:r>
            <a:r>
              <a:rPr lang="en-US" sz="1600" dirty="0" err="1" smtClean="0">
                <a:solidFill>
                  <a:schemeClr val="bg1"/>
                </a:solidFill>
              </a:rPr>
              <a:t>Harren</a:t>
            </a:r>
            <a:r>
              <a:rPr lang="en-US" sz="1600" dirty="0" smtClean="0">
                <a:solidFill>
                  <a:schemeClr val="bg1"/>
                </a:solidFill>
              </a:rPr>
              <a:t> Hall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620,000 Square Feet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$ 457 Million 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14 Story Tower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5 story Podium connecting tower to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 </a:t>
            </a:r>
            <a:r>
              <a:rPr lang="en-US" sz="1600" dirty="0" err="1" smtClean="0">
                <a:solidFill>
                  <a:schemeClr val="bg1"/>
                </a:solidFill>
              </a:rPr>
              <a:t>Harren</a:t>
            </a:r>
            <a:r>
              <a:rPr lang="en-US" sz="1600" dirty="0" smtClean="0">
                <a:solidFill>
                  <a:schemeClr val="bg1"/>
                </a:solidFill>
              </a:rPr>
              <a:t> Hall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Design calls for: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Grand Cascade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Landscaped </a:t>
            </a:r>
            <a:r>
              <a:rPr lang="en-US" sz="1600" dirty="0">
                <a:solidFill>
                  <a:schemeClr val="bg1"/>
                </a:solidFill>
              </a:rPr>
              <a:t>P</a:t>
            </a:r>
            <a:r>
              <a:rPr lang="en-US" sz="1600" dirty="0" smtClean="0">
                <a:solidFill>
                  <a:schemeClr val="bg1"/>
                </a:solidFill>
              </a:rPr>
              <a:t>odium Roof 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Prefabricated Curtain Wall System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Picture 12" descr="cascade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5234874" y="1371600"/>
            <a:ext cx="3147126" cy="3993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Structural Depth Studies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609600"/>
            <a:ext cx="525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Lateral Drift – New York City Building Code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2000" y="1379815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Necessary to compare re-design to the original design  criteria</a:t>
            </a:r>
          </a:p>
        </p:txBody>
      </p:sp>
      <p:graphicFrame>
        <p:nvGraphicFramePr>
          <p:cNvPr id="12" name="Chart 11"/>
          <p:cNvGraphicFramePr/>
          <p:nvPr/>
        </p:nvGraphicFramePr>
        <p:xfrm>
          <a:off x="1524000" y="2133600"/>
          <a:ext cx="60198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Structural Depth Studies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609600"/>
            <a:ext cx="525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Foundation Impacts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2000" y="1379815"/>
            <a:ext cx="533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Perimeter columns not transferred using 5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 level trusses now extend to the foundation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Existing concrete caissons support 5 levels of gravity load, where the new design calls for 14 levels of gravity loads</a:t>
            </a:r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3"/>
          <a:srcRect l="33968" t="12500" r="26208" b="6250"/>
          <a:stretch>
            <a:fillRect/>
          </a:stretch>
        </p:blipFill>
        <p:spPr bwMode="auto">
          <a:xfrm>
            <a:off x="6172200" y="2897841"/>
            <a:ext cx="2057400" cy="2359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1066800" y="3627120"/>
          <a:ext cx="4572000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/>
                <a:gridCol w="1447800"/>
                <a:gridCol w="1524000"/>
              </a:tblGrid>
              <a:tr h="30480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Existing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Thesis</a:t>
                      </a:r>
                      <a:endParaRPr lang="en-US" dirty="0"/>
                    </a:p>
                  </a:txBody>
                  <a:tcPr anchor="ctr"/>
                </a:tc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Diameter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18”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36”</a:t>
                      </a:r>
                      <a:endParaRPr lang="en-US" dirty="0"/>
                    </a:p>
                  </a:txBody>
                  <a:tcPr anchor="ctr"/>
                </a:tc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Reinforcement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(7) #14 Bars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(11) #14 Bars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685800" y="4953000"/>
            <a:ext cx="525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/>
                </a:solidFill>
              </a:rPr>
              <a:t>Impacts are minimal as only 7 caissons need changed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allAtOnce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Presentation Outline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8200" y="1447801"/>
            <a:ext cx="3733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/>
              <a:t>Project Information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/>
              <a:t>Existing Structural Systems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/>
              <a:t>Problem Statement and Solution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Structural Design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Architectural Studies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Construction Studies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Conclusions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 descr="motion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4800600" y="1460331"/>
            <a:ext cx="3167009" cy="3937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0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2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0" dur="2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Architectural Breadth Studies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19200" y="609600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5</a:t>
            </a:r>
            <a:r>
              <a:rPr lang="en-US" b="1" baseline="30000" dirty="0" smtClean="0">
                <a:solidFill>
                  <a:schemeClr val="bg1"/>
                </a:solidFill>
                <a:latin typeface="Cambria" pitchFamily="18" charset="0"/>
              </a:rPr>
              <a:t>th</a:t>
            </a:r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 Level Floor Plan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1" name="Picture 10" descr="Level_5.jpg"/>
          <p:cNvPicPr/>
          <p:nvPr/>
        </p:nvPicPr>
        <p:blipFill>
          <a:blip r:embed="rId3" cstate="print"/>
          <a:srcRect t="6264" r="13799" b="7600"/>
          <a:stretch>
            <a:fillRect/>
          </a:stretch>
        </p:blipFill>
        <p:spPr>
          <a:xfrm>
            <a:off x="609600" y="1371600"/>
            <a:ext cx="3886200" cy="4191000"/>
          </a:xfrm>
          <a:prstGeom prst="rect">
            <a:avLst/>
          </a:prstGeom>
        </p:spPr>
      </p:pic>
      <p:pic>
        <p:nvPicPr>
          <p:cNvPr id="43009" name="Picture 13" descr="Level_5_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371600"/>
            <a:ext cx="3445948" cy="4210050"/>
          </a:xfrm>
          <a:prstGeom prst="rect">
            <a:avLst/>
          </a:prstGeom>
          <a:noFill/>
        </p:spPr>
      </p:pic>
      <p:grpSp>
        <p:nvGrpSpPr>
          <p:cNvPr id="2" name="Group 24"/>
          <p:cNvGrpSpPr/>
          <p:nvPr/>
        </p:nvGrpSpPr>
        <p:grpSpPr>
          <a:xfrm>
            <a:off x="228600" y="1981200"/>
            <a:ext cx="8839200" cy="920115"/>
            <a:chOff x="228600" y="1981200"/>
            <a:chExt cx="8839200" cy="920115"/>
          </a:xfrm>
        </p:grpSpPr>
        <p:sp>
          <p:nvSpPr>
            <p:cNvPr id="43011" name="AutoShape 3"/>
            <p:cNvSpPr>
              <a:spLocks noChangeShapeType="1"/>
            </p:cNvSpPr>
            <p:nvPr/>
          </p:nvSpPr>
          <p:spPr bwMode="auto">
            <a:xfrm flipV="1">
              <a:off x="457200" y="2606040"/>
              <a:ext cx="0" cy="295275"/>
            </a:xfrm>
            <a:prstGeom prst="straightConnector1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13" name="Text Box 5"/>
            <p:cNvSpPr txBox="1">
              <a:spLocks noChangeArrowheads="1"/>
            </p:cNvSpPr>
            <p:nvPr/>
          </p:nvSpPr>
          <p:spPr bwMode="auto">
            <a:xfrm>
              <a:off x="228600" y="2438400"/>
              <a:ext cx="390525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1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015" name="AutoShape 7"/>
            <p:cNvSpPr>
              <a:spLocks noChangeShapeType="1"/>
            </p:cNvSpPr>
            <p:nvPr/>
          </p:nvSpPr>
          <p:spPr bwMode="auto">
            <a:xfrm flipV="1">
              <a:off x="457200" y="2152650"/>
              <a:ext cx="0" cy="295275"/>
            </a:xfrm>
            <a:prstGeom prst="straightConnector1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17" name="Text Box 9"/>
            <p:cNvSpPr txBox="1">
              <a:spLocks noChangeArrowheads="1"/>
            </p:cNvSpPr>
            <p:nvPr/>
          </p:nvSpPr>
          <p:spPr bwMode="auto">
            <a:xfrm>
              <a:off x="228600" y="1981200"/>
              <a:ext cx="390525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2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3" name="Group 23"/>
            <p:cNvGrpSpPr/>
            <p:nvPr/>
          </p:nvGrpSpPr>
          <p:grpSpPr>
            <a:xfrm>
              <a:off x="457200" y="1981200"/>
              <a:ext cx="8610600" cy="920115"/>
              <a:chOff x="457200" y="1981200"/>
              <a:chExt cx="8610600" cy="920115"/>
            </a:xfrm>
          </p:grpSpPr>
          <p:sp>
            <p:nvSpPr>
              <p:cNvPr id="43010" name="AutoShape 2"/>
              <p:cNvSpPr>
                <a:spLocks noChangeShapeType="1"/>
              </p:cNvSpPr>
              <p:nvPr/>
            </p:nvSpPr>
            <p:spPr bwMode="auto">
              <a:xfrm>
                <a:off x="457200" y="2895600"/>
                <a:ext cx="8191500" cy="5715"/>
              </a:xfrm>
              <a:prstGeom prst="straightConnector1">
                <a:avLst/>
              </a:prstGeom>
              <a:noFill/>
              <a:ln w="1270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012" name="AutoShape 4"/>
              <p:cNvSpPr>
                <a:spLocks noChangeShapeType="1"/>
              </p:cNvSpPr>
              <p:nvPr/>
            </p:nvSpPr>
            <p:spPr bwMode="auto">
              <a:xfrm flipV="1">
                <a:off x="8648700" y="2606040"/>
                <a:ext cx="0" cy="295275"/>
              </a:xfrm>
              <a:prstGeom prst="straightConnector1">
                <a:avLst/>
              </a:prstGeom>
              <a:noFill/>
              <a:ln w="12700">
                <a:solidFill>
                  <a:schemeClr val="accent1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014" name="Text Box 6"/>
              <p:cNvSpPr txBox="1">
                <a:spLocks noChangeArrowheads="1"/>
              </p:cNvSpPr>
              <p:nvPr/>
            </p:nvSpPr>
            <p:spPr bwMode="auto">
              <a:xfrm>
                <a:off x="8677275" y="2438400"/>
                <a:ext cx="390525" cy="381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1" i="0" u="none" strike="noStrike" cap="none" normalizeH="0" baseline="0" dirty="0" smtClean="0">
                    <a:ln>
                      <a:noFill/>
                    </a:ln>
                    <a:solidFill>
                      <a:schemeClr val="accent1"/>
                    </a:solidFill>
                    <a:effectLst/>
                    <a:latin typeface="Calibri" pitchFamily="34" charset="0"/>
                    <a:ea typeface="Times New Roman" pitchFamily="18" charset="0"/>
                    <a:cs typeface="Times New Roman" pitchFamily="18" charset="0"/>
                  </a:rPr>
                  <a:t>1</a:t>
                </a:r>
                <a:endPara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3019" name="AutoShape 11"/>
              <p:cNvSpPr>
                <a:spLocks noChangeShapeType="1"/>
              </p:cNvSpPr>
              <p:nvPr/>
            </p:nvSpPr>
            <p:spPr bwMode="auto">
              <a:xfrm>
                <a:off x="457200" y="2438400"/>
                <a:ext cx="8191500" cy="9525"/>
              </a:xfrm>
              <a:prstGeom prst="straightConnector1">
                <a:avLst/>
              </a:prstGeom>
              <a:noFill/>
              <a:ln w="1587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016" name="AutoShape 8"/>
              <p:cNvSpPr>
                <a:spLocks noChangeShapeType="1"/>
              </p:cNvSpPr>
              <p:nvPr/>
            </p:nvSpPr>
            <p:spPr bwMode="auto">
              <a:xfrm flipV="1">
                <a:off x="8648700" y="2152650"/>
                <a:ext cx="0" cy="295275"/>
              </a:xfrm>
              <a:prstGeom prst="straightConnector1">
                <a:avLst/>
              </a:prstGeom>
              <a:noFill/>
              <a:ln w="12700">
                <a:solidFill>
                  <a:schemeClr val="accent1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018" name="Text Box 10"/>
              <p:cNvSpPr txBox="1">
                <a:spLocks noChangeArrowheads="1"/>
              </p:cNvSpPr>
              <p:nvPr/>
            </p:nvSpPr>
            <p:spPr bwMode="auto">
              <a:xfrm>
                <a:off x="8677275" y="1981200"/>
                <a:ext cx="390525" cy="381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1" i="0" u="none" strike="noStrike" cap="none" normalizeH="0" baseline="0" dirty="0" smtClean="0">
                    <a:ln>
                      <a:noFill/>
                    </a:ln>
                    <a:solidFill>
                      <a:schemeClr val="accent1"/>
                    </a:solidFill>
                    <a:effectLst/>
                    <a:latin typeface="Calibri" pitchFamily="34" charset="0"/>
                    <a:ea typeface="Times New Roman" pitchFamily="18" charset="0"/>
                    <a:cs typeface="Times New Roman" pitchFamily="18" charset="0"/>
                  </a:rPr>
                  <a:t>2</a:t>
                </a:r>
                <a:endPara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4302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876800" y="609600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5</a:t>
            </a:r>
            <a:r>
              <a:rPr lang="en-US" b="1" baseline="30000" dirty="0" smtClean="0">
                <a:solidFill>
                  <a:schemeClr val="bg1"/>
                </a:solidFill>
                <a:latin typeface="Cambria" pitchFamily="18" charset="0"/>
              </a:rPr>
              <a:t>th</a:t>
            </a:r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 Level Mezzanine Floor Plan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85800" y="5476874"/>
            <a:ext cx="1524000" cy="45719"/>
          </a:xfrm>
          <a:prstGeom prst="rect">
            <a:avLst/>
          </a:prstGeom>
          <a:solidFill>
            <a:schemeClr val="accent1">
              <a:alpha val="68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Architectural Breadth Studies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19200" y="609600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Section 1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4302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219200" y="2979003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Section 2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9153" name="Picture 14" descr="SECTION_1.jpg"/>
          <p:cNvPicPr>
            <a:picLocks noChangeAspect="1" noChangeArrowheads="1"/>
          </p:cNvPicPr>
          <p:nvPr/>
        </p:nvPicPr>
        <p:blipFill>
          <a:blip r:embed="rId3"/>
          <a:srcRect b="518"/>
          <a:stretch>
            <a:fillRect/>
          </a:stretch>
        </p:blipFill>
        <p:spPr bwMode="auto">
          <a:xfrm>
            <a:off x="467831" y="1295400"/>
            <a:ext cx="8208338" cy="1828800"/>
          </a:xfrm>
          <a:prstGeom prst="rect">
            <a:avLst/>
          </a:prstGeom>
          <a:noFill/>
        </p:spPr>
      </p:pic>
      <p:pic>
        <p:nvPicPr>
          <p:cNvPr id="27" name="Picture 26" descr="SECTION_2.jpg"/>
          <p:cNvPicPr/>
          <p:nvPr/>
        </p:nvPicPr>
        <p:blipFill>
          <a:blip r:embed="rId4" cstate="print"/>
          <a:srcRect t="52017" r="719" b="2564"/>
          <a:stretch>
            <a:fillRect/>
          </a:stretch>
        </p:blipFill>
        <p:spPr>
          <a:xfrm>
            <a:off x="457200" y="3619500"/>
            <a:ext cx="8229600" cy="17907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013200" y="3724870"/>
            <a:ext cx="266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AHU	        </a:t>
            </a:r>
            <a:r>
              <a:rPr lang="en-US" dirty="0" err="1" smtClean="0"/>
              <a:t>AHU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AHU	        </a:t>
            </a:r>
            <a:r>
              <a:rPr lang="en-US" dirty="0" err="1" smtClean="0"/>
              <a:t>AHU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Architectural Breadth Studies</a:t>
            </a:r>
          </a:p>
        </p:txBody>
      </p:sp>
      <p:sp>
        <p:nvSpPr>
          <p:cNvPr id="4302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4" name="Picture 13" descr="From_servery.jpg"/>
          <p:cNvPicPr/>
          <p:nvPr/>
        </p:nvPicPr>
        <p:blipFill>
          <a:blip r:embed="rId3"/>
          <a:srcRect l="5091"/>
          <a:stretch>
            <a:fillRect/>
          </a:stretch>
        </p:blipFill>
        <p:spPr>
          <a:xfrm>
            <a:off x="2209800" y="1371600"/>
            <a:ext cx="1998274" cy="1462338"/>
          </a:xfrm>
          <a:prstGeom prst="rect">
            <a:avLst/>
          </a:prstGeom>
        </p:spPr>
      </p:pic>
      <p:pic>
        <p:nvPicPr>
          <p:cNvPr id="15" name="Picture 14" descr="sitting_student_dining.jpg"/>
          <p:cNvPicPr/>
          <p:nvPr/>
        </p:nvPicPr>
        <p:blipFill>
          <a:blip r:embed="rId4"/>
          <a:srcRect l="8403" r="6443" b="8247"/>
          <a:stretch>
            <a:fillRect/>
          </a:stretch>
        </p:blipFill>
        <p:spPr>
          <a:xfrm>
            <a:off x="4572000" y="1371600"/>
            <a:ext cx="2497476" cy="1462338"/>
          </a:xfrm>
          <a:prstGeom prst="rect">
            <a:avLst/>
          </a:prstGeom>
        </p:spPr>
      </p:pic>
      <p:pic>
        <p:nvPicPr>
          <p:cNvPr id="16" name="Picture 15" descr="From_student_dining.jpg"/>
          <p:cNvPicPr/>
          <p:nvPr/>
        </p:nvPicPr>
        <p:blipFill>
          <a:blip r:embed="rId5">
            <a:lum bright="-20000"/>
          </a:blip>
          <a:stretch>
            <a:fillRect/>
          </a:stretch>
        </p:blipFill>
        <p:spPr>
          <a:xfrm>
            <a:off x="2219325" y="3124200"/>
            <a:ext cx="4867275" cy="269613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19200" y="609600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Interior Renderings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Architectural Breadth Studies</a:t>
            </a:r>
          </a:p>
        </p:txBody>
      </p:sp>
      <p:sp>
        <p:nvSpPr>
          <p:cNvPr id="4302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9" name="Picture 18" descr="Night Exterior.jpg"/>
          <p:cNvPicPr/>
          <p:nvPr/>
        </p:nvPicPr>
        <p:blipFill>
          <a:blip r:embed="rId3" cstate="print"/>
          <a:srcRect r="1243"/>
          <a:stretch>
            <a:fillRect/>
          </a:stretch>
        </p:blipFill>
        <p:spPr>
          <a:xfrm>
            <a:off x="2362200" y="970457"/>
            <a:ext cx="5105400" cy="484692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1000" y="609600"/>
            <a:ext cx="3505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Existing Exterior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 Renderings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Architectural Breadth Studies</a:t>
            </a:r>
          </a:p>
        </p:txBody>
      </p:sp>
      <p:sp>
        <p:nvSpPr>
          <p:cNvPr id="4302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1" name="Picture 10" descr="Night Exterior.jpg"/>
          <p:cNvPicPr/>
          <p:nvPr/>
        </p:nvPicPr>
        <p:blipFill>
          <a:blip r:embed="rId3" cstate="print"/>
          <a:srcRect l="2778"/>
          <a:stretch>
            <a:fillRect/>
          </a:stretch>
        </p:blipFill>
        <p:spPr>
          <a:xfrm>
            <a:off x="2362200" y="753745"/>
            <a:ext cx="5334000" cy="518985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81000" y="609600"/>
            <a:ext cx="3505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Exterior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 Renderings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Presentation Outline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8200" y="1447801"/>
            <a:ext cx="3733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/>
              <a:t>Project Information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/>
              <a:t>Existing Structural Systems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/>
              <a:t>Problem Statement and Solution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/>
              <a:t>Structural Design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Architectural Studies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Construction Studies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Conclusions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 descr="motion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4800600" y="1460331"/>
            <a:ext cx="3167009" cy="3937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8" dur="2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8" dur="2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0" dur="2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Construction Management Breadth Studies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19200" y="609600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Cost Comparison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4302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8" name="Table 27"/>
          <p:cNvGraphicFramePr>
            <a:graphicFrameLocks noGrp="1"/>
          </p:cNvGraphicFramePr>
          <p:nvPr/>
        </p:nvGraphicFramePr>
        <p:xfrm>
          <a:off x="990600" y="1524000"/>
          <a:ext cx="7086600" cy="1615440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2731293"/>
                <a:gridCol w="1993107"/>
                <a:gridCol w="2362200"/>
              </a:tblGrid>
              <a:tr h="56388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Thesis</a:t>
                      </a:r>
                    </a:p>
                    <a:p>
                      <a:pPr algn="ctr"/>
                      <a:r>
                        <a:rPr lang="en-US" dirty="0" smtClean="0"/>
                        <a:t>(kips)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Existing</a:t>
                      </a:r>
                    </a:p>
                    <a:p>
                      <a:pPr algn="ctr"/>
                      <a:r>
                        <a:rPr lang="en-US" dirty="0" smtClean="0"/>
                        <a:t>(kips)</a:t>
                      </a:r>
                      <a:endParaRPr lang="en-US" dirty="0"/>
                    </a:p>
                  </a:txBody>
                  <a:tcPr anchor="ctr"/>
                </a:tc>
              </a:tr>
              <a:tr h="26931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Cost of Steel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$</a:t>
                      </a:r>
                      <a:r>
                        <a:rPr lang="en-US" sz="1400" baseline="0" dirty="0" smtClean="0"/>
                        <a:t> 5.91 Million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$</a:t>
                      </a:r>
                      <a:r>
                        <a:rPr lang="en-US" sz="1400" baseline="0" dirty="0" smtClean="0"/>
                        <a:t> 6.15 Million</a:t>
                      </a:r>
                      <a:endParaRPr lang="en-US" sz="1400" dirty="0"/>
                    </a:p>
                  </a:txBody>
                  <a:tcPr anchor="ctr"/>
                </a:tc>
              </a:tr>
              <a:tr h="26931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Increased Curtain Wall Cost</a:t>
                      </a:r>
                      <a:endParaRPr lang="en-US" sz="1400" baseline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$</a:t>
                      </a:r>
                      <a:r>
                        <a:rPr lang="en-US" sz="1400" baseline="0" dirty="0" smtClean="0"/>
                        <a:t> .820 Million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</a:tr>
              <a:tr h="32317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Total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$ 6.74 Million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</a:t>
                      </a:r>
                      <a:r>
                        <a:rPr lang="en-US" baseline="0" dirty="0" smtClean="0"/>
                        <a:t> 6.15 Million*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1219200" y="3505200"/>
            <a:ext cx="64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/>
                </a:solidFill>
              </a:rPr>
              <a:t>* Does not include premiums charged for difficult hanging construction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71600" y="4491335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/>
                </a:solidFill>
              </a:rPr>
              <a:t>Both systems cost about the same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allAtOnce"/>
      <p:bldP spid="11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Project Information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609600"/>
            <a:ext cx="3810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Project Location</a:t>
            </a:r>
          </a:p>
          <a:p>
            <a:endParaRPr lang="en-US" sz="1200" b="1" dirty="0">
              <a:solidFill>
                <a:schemeClr val="bg1"/>
              </a:solidFill>
              <a:latin typeface="Cambria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200" b="1" dirty="0" smtClean="0">
                <a:solidFill>
                  <a:schemeClr val="bg1"/>
                </a:solidFill>
                <a:latin typeface="Cambria" pitchFamily="18" charset="0"/>
              </a:rPr>
              <a:t> 11</a:t>
            </a:r>
            <a:r>
              <a:rPr lang="en-US" sz="1200" b="1" baseline="30000" dirty="0" smtClean="0">
                <a:solidFill>
                  <a:schemeClr val="bg1"/>
                </a:solidFill>
                <a:latin typeface="Cambria" pitchFamily="18" charset="0"/>
              </a:rPr>
              <a:t>th</a:t>
            </a:r>
            <a:r>
              <a:rPr lang="en-US" sz="1200" b="1" dirty="0" smtClean="0">
                <a:solidFill>
                  <a:schemeClr val="bg1"/>
                </a:solidFill>
                <a:latin typeface="Cambria" pitchFamily="18" charset="0"/>
              </a:rPr>
              <a:t> Avenue between 58</a:t>
            </a:r>
            <a:r>
              <a:rPr lang="en-US" sz="1200" b="1" baseline="30000" dirty="0" smtClean="0">
                <a:solidFill>
                  <a:schemeClr val="bg1"/>
                </a:solidFill>
                <a:latin typeface="Cambria" pitchFamily="18" charset="0"/>
              </a:rPr>
              <a:t>th</a:t>
            </a:r>
            <a:r>
              <a:rPr lang="en-US" sz="1200" b="1" dirty="0" smtClean="0">
                <a:solidFill>
                  <a:schemeClr val="bg1"/>
                </a:solidFill>
                <a:latin typeface="Cambria" pitchFamily="18" charset="0"/>
              </a:rPr>
              <a:t> and</a:t>
            </a:r>
          </a:p>
          <a:p>
            <a:r>
              <a:rPr lang="en-US" sz="1200" b="1" dirty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en-US" sz="1200" b="1" dirty="0" smtClean="0">
                <a:solidFill>
                  <a:schemeClr val="bg1"/>
                </a:solidFill>
                <a:latin typeface="Cambria" pitchFamily="18" charset="0"/>
              </a:rPr>
              <a:t>  59</a:t>
            </a:r>
            <a:r>
              <a:rPr lang="en-US" sz="1200" b="1" baseline="30000" dirty="0" smtClean="0">
                <a:solidFill>
                  <a:schemeClr val="bg1"/>
                </a:solidFill>
                <a:latin typeface="Cambria" pitchFamily="18" charset="0"/>
              </a:rPr>
              <a:t>th</a:t>
            </a:r>
            <a:r>
              <a:rPr lang="en-US" sz="1200" b="1" dirty="0" smtClean="0">
                <a:solidFill>
                  <a:schemeClr val="bg1"/>
                </a:solidFill>
                <a:latin typeface="Cambria" pitchFamily="18" charset="0"/>
              </a:rPr>
              <a:t> Street 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t="6219"/>
          <a:stretch>
            <a:fillRect/>
          </a:stretch>
        </p:blipFill>
        <p:spPr bwMode="auto">
          <a:xfrm>
            <a:off x="3562350" y="1307222"/>
            <a:ext cx="4362450" cy="2045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/>
          <p:cNvSpPr/>
          <p:nvPr/>
        </p:nvSpPr>
        <p:spPr>
          <a:xfrm rot="1775449">
            <a:off x="5113655" y="2044092"/>
            <a:ext cx="487549" cy="162211"/>
          </a:xfrm>
          <a:prstGeom prst="rect">
            <a:avLst/>
          </a:prstGeom>
          <a:solidFill>
            <a:srgbClr val="FFC000">
              <a:alpha val="45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Skyline dawn.jpg"/>
          <p:cNvPicPr>
            <a:picLocks noChangeAspect="1"/>
          </p:cNvPicPr>
          <p:nvPr/>
        </p:nvPicPr>
        <p:blipFill>
          <a:blip r:embed="rId4"/>
          <a:srcRect t="25274"/>
          <a:stretch>
            <a:fillRect/>
          </a:stretch>
        </p:blipFill>
        <p:spPr>
          <a:xfrm>
            <a:off x="228600" y="3352800"/>
            <a:ext cx="8715706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dawn.jpg"/>
          <p:cNvPicPr>
            <a:picLocks noChangeAspect="1"/>
          </p:cNvPicPr>
          <p:nvPr/>
        </p:nvPicPr>
        <p:blipFill>
          <a:blip r:embed="rId5"/>
          <a:srcRect t="25138"/>
          <a:stretch>
            <a:fillRect/>
          </a:stretch>
        </p:blipFill>
        <p:spPr>
          <a:xfrm>
            <a:off x="228600" y="3353604"/>
            <a:ext cx="8697168" cy="2589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1"/>
          <p:cNvSpPr/>
          <p:nvPr/>
        </p:nvSpPr>
        <p:spPr>
          <a:xfrm>
            <a:off x="2133600" y="4419600"/>
            <a:ext cx="1219200" cy="228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2133600" y="4648200"/>
            <a:ext cx="1219200" cy="228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2133600" y="4191000"/>
            <a:ext cx="1219200" cy="228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2133600" y="3962400"/>
            <a:ext cx="1219200" cy="228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2133600" y="3733800"/>
            <a:ext cx="1219200" cy="228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2133600" y="3505200"/>
            <a:ext cx="1219200" cy="228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2133600" y="3276600"/>
            <a:ext cx="1219200" cy="228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2133600" y="3048000"/>
            <a:ext cx="1219200" cy="228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2133600" y="2819400"/>
            <a:ext cx="1219200" cy="228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2133600" y="2590800"/>
            <a:ext cx="1219200" cy="228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2133600" y="2362200"/>
            <a:ext cx="1219200" cy="228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2133600" y="2133600"/>
            <a:ext cx="1219200" cy="228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2133600" y="1905000"/>
            <a:ext cx="1219200" cy="228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Construction Management Breadth Studies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19200" y="609600"/>
            <a:ext cx="541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Schedule Comparison – Existing Sequence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4302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09600" y="4876800"/>
            <a:ext cx="3810000" cy="609600"/>
          </a:xfrm>
          <a:prstGeom prst="rect">
            <a:avLst/>
          </a:prstGeom>
          <a:blipFill dpi="0" rotWithShape="1">
            <a:blip r:embed="rId3"/>
            <a:srcRect/>
            <a:tile tx="0" ty="0" sx="57000" sy="51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219200" y="1447800"/>
            <a:ext cx="25908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19200" y="4648200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219200" y="4419600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219200" y="4189412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19200" y="3962400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219200" y="3733800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219200" y="3505200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219200" y="3276600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219200" y="3048000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219200" y="2819400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219200" y="2590800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219200" y="2362200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219200" y="2133600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219200" y="1905000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219200" y="1446212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066800" y="4905375"/>
            <a:ext cx="1066800" cy="1588"/>
          </a:xfrm>
          <a:prstGeom prst="line">
            <a:avLst/>
          </a:prstGeom>
          <a:ln w="635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rot="5400000">
            <a:off x="1104900" y="4762500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rot="5400000">
            <a:off x="1105694" y="4533106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rot="5400000">
            <a:off x="1105694" y="4304506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rot="5400000">
            <a:off x="1105694" y="4075906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rot="5400000">
            <a:off x="1105694" y="3618706"/>
            <a:ext cx="228600" cy="158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rot="5400000">
            <a:off x="1105694" y="3390106"/>
            <a:ext cx="228600" cy="158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rot="5400000">
            <a:off x="1105694" y="3161506"/>
            <a:ext cx="228600" cy="158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rot="5400000">
            <a:off x="1105694" y="2932906"/>
            <a:ext cx="228600" cy="158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rot="5400000">
            <a:off x="1105694" y="2704306"/>
            <a:ext cx="228600" cy="158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rot="5400000">
            <a:off x="1105694" y="2475706"/>
            <a:ext cx="228600" cy="158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1105694" y="2247106"/>
            <a:ext cx="228600" cy="158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5400000">
            <a:off x="1105694" y="2018506"/>
            <a:ext cx="228600" cy="158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5400000">
            <a:off x="990600" y="1676400"/>
            <a:ext cx="457200" cy="158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>
            <a:off x="3694112" y="4761706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5400000">
            <a:off x="3694906" y="4532312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rot="5400000">
            <a:off x="3694906" y="4303712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rot="5400000">
            <a:off x="3694906" y="4075112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rot="5400000">
            <a:off x="3694906" y="3617912"/>
            <a:ext cx="228600" cy="158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rot="5400000">
            <a:off x="3694906" y="3389312"/>
            <a:ext cx="228600" cy="158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rot="5400000">
            <a:off x="3694906" y="3160712"/>
            <a:ext cx="228600" cy="158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rot="5400000">
            <a:off x="3694906" y="2932112"/>
            <a:ext cx="228600" cy="158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rot="5400000">
            <a:off x="3694906" y="2703512"/>
            <a:ext cx="228600" cy="158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rot="5400000">
            <a:off x="3694906" y="2474912"/>
            <a:ext cx="228600" cy="158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rot="5400000">
            <a:off x="3694906" y="2246312"/>
            <a:ext cx="228600" cy="158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rot="5400000">
            <a:off x="3694906" y="2017712"/>
            <a:ext cx="228600" cy="158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rot="5400000">
            <a:off x="3579812" y="1675606"/>
            <a:ext cx="457200" cy="158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rot="5400000">
            <a:off x="1118394" y="3847306"/>
            <a:ext cx="228600" cy="158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rot="5400000">
            <a:off x="1118394" y="3618706"/>
            <a:ext cx="228600" cy="158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rot="5400000">
            <a:off x="1118394" y="3390106"/>
            <a:ext cx="228600" cy="158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rot="5400000">
            <a:off x="1118394" y="3161506"/>
            <a:ext cx="228600" cy="158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 rot="5400000">
            <a:off x="1118394" y="2932906"/>
            <a:ext cx="228600" cy="158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rot="5400000">
            <a:off x="1118394" y="2704306"/>
            <a:ext cx="228600" cy="158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 rot="5400000">
            <a:off x="1118394" y="2475706"/>
            <a:ext cx="228600" cy="158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rot="5400000">
            <a:off x="1118394" y="2247106"/>
            <a:ext cx="228600" cy="158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rot="5400000">
            <a:off x="1118394" y="2018506"/>
            <a:ext cx="228600" cy="158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rot="5400000">
            <a:off x="3682206" y="3847306"/>
            <a:ext cx="228600" cy="158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rot="5400000">
            <a:off x="3682206" y="3618706"/>
            <a:ext cx="228600" cy="158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rot="5400000">
            <a:off x="3682206" y="3390106"/>
            <a:ext cx="228600" cy="158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rot="5400000">
            <a:off x="3682206" y="3161506"/>
            <a:ext cx="228600" cy="158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 rot="5400000">
            <a:off x="3682206" y="2932906"/>
            <a:ext cx="228600" cy="158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 rot="5400000">
            <a:off x="3682206" y="2704306"/>
            <a:ext cx="228600" cy="158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rot="5400000">
            <a:off x="3682206" y="2475706"/>
            <a:ext cx="228600" cy="158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 rot="5400000">
            <a:off x="3682206" y="2247106"/>
            <a:ext cx="228600" cy="158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rot="5400000">
            <a:off x="3682206" y="2018506"/>
            <a:ext cx="228600" cy="158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Rectangle 112"/>
          <p:cNvSpPr/>
          <p:nvPr/>
        </p:nvSpPr>
        <p:spPr>
          <a:xfrm>
            <a:off x="1219200" y="4592955"/>
            <a:ext cx="2590800" cy="45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1219200" y="4362452"/>
            <a:ext cx="2590800" cy="45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/>
          <p:nvPr/>
        </p:nvSpPr>
        <p:spPr>
          <a:xfrm>
            <a:off x="1219200" y="4133852"/>
            <a:ext cx="2590800" cy="45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/>
          <p:cNvSpPr/>
          <p:nvPr/>
        </p:nvSpPr>
        <p:spPr>
          <a:xfrm>
            <a:off x="1219200" y="3910014"/>
            <a:ext cx="2590800" cy="45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/>
          <p:cNvSpPr/>
          <p:nvPr/>
        </p:nvSpPr>
        <p:spPr>
          <a:xfrm>
            <a:off x="1219200" y="3681413"/>
            <a:ext cx="2590800" cy="45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/>
          <p:cNvSpPr/>
          <p:nvPr/>
        </p:nvSpPr>
        <p:spPr>
          <a:xfrm>
            <a:off x="1219200" y="3450432"/>
            <a:ext cx="2590800" cy="45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/>
          <p:cNvSpPr/>
          <p:nvPr/>
        </p:nvSpPr>
        <p:spPr>
          <a:xfrm>
            <a:off x="1219200" y="3221832"/>
            <a:ext cx="2590800" cy="45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/>
          <p:cNvSpPr/>
          <p:nvPr/>
        </p:nvSpPr>
        <p:spPr>
          <a:xfrm>
            <a:off x="1219200" y="2995613"/>
            <a:ext cx="2590800" cy="45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/>
          <p:cNvSpPr/>
          <p:nvPr/>
        </p:nvSpPr>
        <p:spPr>
          <a:xfrm>
            <a:off x="1219200" y="2767013"/>
            <a:ext cx="2590800" cy="45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1219200" y="2538413"/>
            <a:ext cx="2590800" cy="45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/>
          <p:cNvSpPr/>
          <p:nvPr/>
        </p:nvSpPr>
        <p:spPr>
          <a:xfrm>
            <a:off x="1219200" y="2307433"/>
            <a:ext cx="2590800" cy="45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/>
          <p:cNvSpPr/>
          <p:nvPr/>
        </p:nvSpPr>
        <p:spPr>
          <a:xfrm>
            <a:off x="1219200" y="2081214"/>
            <a:ext cx="2590800" cy="45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1219200" y="1850232"/>
            <a:ext cx="2590800" cy="45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/>
          <p:cNvSpPr/>
          <p:nvPr/>
        </p:nvSpPr>
        <p:spPr>
          <a:xfrm>
            <a:off x="1219200" y="1393033"/>
            <a:ext cx="2590800" cy="45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TextBox 127"/>
          <p:cNvSpPr txBox="1"/>
          <p:nvPr/>
        </p:nvSpPr>
        <p:spPr>
          <a:xfrm>
            <a:off x="4419600" y="1487805"/>
            <a:ext cx="4724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Steel Erection Time: 63 Weeks</a:t>
            </a:r>
          </a:p>
          <a:p>
            <a:pPr algn="ctr"/>
            <a:endParaRPr lang="en-US" b="1" dirty="0" smtClean="0">
              <a:solidFill>
                <a:schemeClr val="accent1"/>
              </a:solidFill>
            </a:endParaRPr>
          </a:p>
          <a:p>
            <a:pPr algn="ctr"/>
            <a:endParaRPr lang="en-US" b="1" dirty="0" smtClean="0">
              <a:solidFill>
                <a:schemeClr val="accent1"/>
              </a:solidFill>
            </a:endParaRPr>
          </a:p>
          <a:p>
            <a:pPr algn="ctr"/>
            <a:endParaRPr lang="en-US" b="1" dirty="0" smtClean="0">
              <a:solidFill>
                <a:schemeClr val="accent1"/>
              </a:solidFill>
            </a:endParaRPr>
          </a:p>
          <a:p>
            <a:pPr algn="ctr"/>
            <a:endParaRPr lang="en-US" b="1" dirty="0" smtClean="0">
              <a:solidFill>
                <a:schemeClr val="accent1"/>
              </a:solidFill>
            </a:endParaRPr>
          </a:p>
          <a:p>
            <a:pPr algn="ctr"/>
            <a:endParaRPr lang="en-US" b="1" dirty="0" smtClean="0">
              <a:solidFill>
                <a:schemeClr val="accent1"/>
              </a:solidFill>
            </a:endParaRPr>
          </a:p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Total Superstructure Time: 70 Weeks </a:t>
            </a:r>
          </a:p>
        </p:txBody>
      </p:sp>
      <p:grpSp>
        <p:nvGrpSpPr>
          <p:cNvPr id="130" name="Group 129"/>
          <p:cNvGrpSpPr/>
          <p:nvPr/>
        </p:nvGrpSpPr>
        <p:grpSpPr>
          <a:xfrm>
            <a:off x="4701540" y="2097405"/>
            <a:ext cx="4177284" cy="863194"/>
            <a:chOff x="4701540" y="2590800"/>
            <a:chExt cx="4177284" cy="863194"/>
          </a:xfrm>
        </p:grpSpPr>
        <p:pic>
          <p:nvPicPr>
            <p:cNvPr id="127" name="Picture 126"/>
            <p:cNvPicPr/>
            <p:nvPr/>
          </p:nvPicPr>
          <p:blipFill>
            <a:blip r:embed="rId4"/>
            <a:srcRect l="47916"/>
            <a:stretch>
              <a:fillRect/>
            </a:stretch>
          </p:blipFill>
          <p:spPr bwMode="auto">
            <a:xfrm>
              <a:off x="6019800" y="2590800"/>
              <a:ext cx="2859024" cy="863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9" name="Picture 128"/>
            <p:cNvPicPr/>
            <p:nvPr/>
          </p:nvPicPr>
          <p:blipFill>
            <a:blip r:embed="rId4"/>
            <a:srcRect l="720" r="74293"/>
            <a:stretch>
              <a:fillRect/>
            </a:stretch>
          </p:blipFill>
          <p:spPr bwMode="auto">
            <a:xfrm>
              <a:off x="4701540" y="2590800"/>
              <a:ext cx="1371600" cy="863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3" name="Group 132"/>
          <p:cNvGrpSpPr/>
          <p:nvPr/>
        </p:nvGrpSpPr>
        <p:grpSpPr>
          <a:xfrm>
            <a:off x="4647245" y="3657600"/>
            <a:ext cx="4336292" cy="969645"/>
            <a:chOff x="4282440" y="4114800"/>
            <a:chExt cx="3910330" cy="874395"/>
          </a:xfrm>
        </p:grpSpPr>
        <p:pic>
          <p:nvPicPr>
            <p:cNvPr id="131" name="Picture 130"/>
            <p:cNvPicPr/>
            <p:nvPr/>
          </p:nvPicPr>
          <p:blipFill>
            <a:blip r:embed="rId5"/>
            <a:srcRect l="43538" r="7476"/>
            <a:stretch>
              <a:fillRect/>
            </a:stretch>
          </p:blipFill>
          <p:spPr bwMode="auto">
            <a:xfrm>
              <a:off x="5509260" y="4114800"/>
              <a:ext cx="2683510" cy="8743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2" name="Picture 131"/>
            <p:cNvPicPr/>
            <p:nvPr/>
          </p:nvPicPr>
          <p:blipFill>
            <a:blip r:embed="rId5"/>
            <a:srcRect l="418" r="76630"/>
            <a:stretch>
              <a:fillRect/>
            </a:stretch>
          </p:blipFill>
          <p:spPr bwMode="auto">
            <a:xfrm>
              <a:off x="4282440" y="4114800"/>
              <a:ext cx="1257300" cy="8743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4" name="TextBox 133"/>
          <p:cNvSpPr txBox="1"/>
          <p:nvPr/>
        </p:nvSpPr>
        <p:spPr>
          <a:xfrm>
            <a:off x="1143000" y="4981575"/>
            <a:ext cx="87391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Amtrak</a:t>
            </a:r>
          </a:p>
          <a:p>
            <a:pPr algn="ctr"/>
            <a:r>
              <a:rPr lang="en-US" sz="1200" dirty="0" smtClean="0"/>
              <a:t>Tunnel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500"/>
                            </p:stCondLst>
                            <p:childTnLst>
                              <p:par>
                                <p:cTn id="17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2000"/>
                            </p:stCondLst>
                            <p:childTnLst>
                              <p:par>
                                <p:cTn id="19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3000"/>
                            </p:stCondLst>
                            <p:childTnLst>
                              <p:par>
                                <p:cTn id="2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3500"/>
                            </p:stCondLst>
                            <p:childTnLst>
                              <p:par>
                                <p:cTn id="27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8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9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2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3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500"/>
                            </p:stCondLst>
                            <p:childTnLst>
                              <p:par>
                                <p:cTn id="33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7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8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1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2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5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6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9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0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3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4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7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8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1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2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5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6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9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0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3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4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7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8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1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2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5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9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0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2" fill="hold">
                      <p:stCondLst>
                        <p:cond delay="indefinite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500"/>
                            </p:stCondLst>
                            <p:childTnLst>
                              <p:par>
                                <p:cTn id="39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2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500"/>
                            </p:stCondLst>
                            <p:childTnLst>
                              <p:par>
                                <p:cTn id="4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>
                            <p:stCondLst>
                              <p:cond delay="1000"/>
                            </p:stCondLst>
                            <p:childTnLst>
                              <p:par>
                                <p:cTn id="4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500"/>
                            </p:stCondLst>
                            <p:childTnLst>
                              <p:par>
                                <p:cTn id="4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4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5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1" dur="2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4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13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angle 126"/>
          <p:cNvSpPr/>
          <p:nvPr/>
        </p:nvSpPr>
        <p:spPr>
          <a:xfrm>
            <a:off x="2132011" y="1435100"/>
            <a:ext cx="1219200" cy="469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2132011" y="4648200"/>
            <a:ext cx="1219200" cy="228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2132011" y="4876800"/>
            <a:ext cx="1219200" cy="228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2132011" y="4419600"/>
            <a:ext cx="1219200" cy="228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2132011" y="4191000"/>
            <a:ext cx="1219200" cy="228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2132011" y="3486148"/>
            <a:ext cx="1219200" cy="228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2132011" y="3257548"/>
            <a:ext cx="1219200" cy="228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2132011" y="3028948"/>
            <a:ext cx="1219200" cy="228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2132011" y="2800348"/>
            <a:ext cx="1219200" cy="228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2132011" y="2571748"/>
            <a:ext cx="1219200" cy="228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2132011" y="2343148"/>
            <a:ext cx="1219200" cy="228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2132011" y="2114548"/>
            <a:ext cx="1219200" cy="228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2132011" y="1885948"/>
            <a:ext cx="1219200" cy="228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Construction Management Breadth Studies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19200" y="609600"/>
            <a:ext cx="541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Schedule Comparison – New Sequence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4302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09600" y="5105400"/>
            <a:ext cx="3810000" cy="609600"/>
          </a:xfrm>
          <a:prstGeom prst="rect">
            <a:avLst/>
          </a:prstGeom>
          <a:blipFill dpi="0" rotWithShape="1">
            <a:blip r:embed="rId3"/>
            <a:srcRect/>
            <a:tile tx="0" ty="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217611" y="3721894"/>
            <a:ext cx="2590800" cy="4691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17611" y="4876800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217611" y="4648200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217611" y="4418012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17611" y="4191000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217611" y="3714748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217611" y="3486148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217611" y="3257548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217611" y="3028948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217611" y="2800348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217611" y="2571748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217611" y="2343148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217611" y="2114548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217611" y="1885948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217611" y="1427160"/>
            <a:ext cx="2590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065211" y="5133975"/>
            <a:ext cx="1066800" cy="1588"/>
          </a:xfrm>
          <a:prstGeom prst="line">
            <a:avLst/>
          </a:prstGeom>
          <a:ln w="635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rot="5400000">
            <a:off x="1103311" y="4991100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rot="5400000">
            <a:off x="1104105" y="4761706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rot="5400000">
            <a:off x="1104105" y="4533106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rot="5400000">
            <a:off x="1104105" y="3599654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rot="5400000">
            <a:off x="1104105" y="3371054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rot="5400000">
            <a:off x="1104105" y="3142454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rot="5400000">
            <a:off x="1104105" y="2913854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rot="5400000">
            <a:off x="1104105" y="2685254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rot="5400000">
            <a:off x="1104105" y="2456654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1104105" y="2228054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5400000">
            <a:off x="1104105" y="1999454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5400000">
            <a:off x="989011" y="1657348"/>
            <a:ext cx="4572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>
            <a:off x="3692523" y="4990306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5400000">
            <a:off x="3693317" y="4760912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rot="5400000">
            <a:off x="3693317" y="4532312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rot="5400000">
            <a:off x="3693317" y="3598860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rot="5400000">
            <a:off x="3693317" y="3370260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rot="5400000">
            <a:off x="3693317" y="3141660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rot="5400000">
            <a:off x="3693317" y="2913060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rot="5400000">
            <a:off x="3693317" y="2684460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rot="5400000">
            <a:off x="3693317" y="2455860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rot="5400000">
            <a:off x="3693317" y="2227260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rot="5400000">
            <a:off x="3693317" y="1998660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rot="5400000">
            <a:off x="3578223" y="1656554"/>
            <a:ext cx="4572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rot="5400000">
            <a:off x="1116805" y="4304506"/>
            <a:ext cx="228600" cy="158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rot="5400000">
            <a:off x="3680617" y="4304506"/>
            <a:ext cx="228600" cy="158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Rectangle 112"/>
          <p:cNvSpPr/>
          <p:nvPr/>
        </p:nvSpPr>
        <p:spPr>
          <a:xfrm>
            <a:off x="1217611" y="4826317"/>
            <a:ext cx="2590800" cy="45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1217611" y="4598195"/>
            <a:ext cx="2590800" cy="45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/>
          <p:nvPr/>
        </p:nvSpPr>
        <p:spPr>
          <a:xfrm>
            <a:off x="1217611" y="4369595"/>
            <a:ext cx="2590800" cy="45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/>
          <p:cNvSpPr/>
          <p:nvPr/>
        </p:nvSpPr>
        <p:spPr>
          <a:xfrm>
            <a:off x="1217611" y="4133852"/>
            <a:ext cx="2590800" cy="45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/>
          <p:cNvSpPr/>
          <p:nvPr/>
        </p:nvSpPr>
        <p:spPr>
          <a:xfrm>
            <a:off x="1217611" y="3659980"/>
            <a:ext cx="2590800" cy="45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/>
          <p:cNvSpPr/>
          <p:nvPr/>
        </p:nvSpPr>
        <p:spPr>
          <a:xfrm>
            <a:off x="1217611" y="3433762"/>
            <a:ext cx="2590800" cy="45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/>
          <p:cNvSpPr/>
          <p:nvPr/>
        </p:nvSpPr>
        <p:spPr>
          <a:xfrm>
            <a:off x="1217611" y="3205161"/>
            <a:ext cx="2590800" cy="45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/>
          <p:cNvSpPr/>
          <p:nvPr/>
        </p:nvSpPr>
        <p:spPr>
          <a:xfrm>
            <a:off x="1217611" y="2974180"/>
            <a:ext cx="2590800" cy="45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/>
          <p:cNvSpPr/>
          <p:nvPr/>
        </p:nvSpPr>
        <p:spPr>
          <a:xfrm>
            <a:off x="1217611" y="2745580"/>
            <a:ext cx="2590800" cy="45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1217611" y="2516980"/>
            <a:ext cx="2590800" cy="45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/>
          <p:cNvSpPr/>
          <p:nvPr/>
        </p:nvSpPr>
        <p:spPr>
          <a:xfrm>
            <a:off x="1217611" y="2290762"/>
            <a:ext cx="2590800" cy="45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/>
          <p:cNvSpPr/>
          <p:nvPr/>
        </p:nvSpPr>
        <p:spPr>
          <a:xfrm>
            <a:off x="1217611" y="2057400"/>
            <a:ext cx="2590800" cy="45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1217611" y="1831180"/>
            <a:ext cx="2590800" cy="45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/>
          <p:cNvSpPr/>
          <p:nvPr/>
        </p:nvSpPr>
        <p:spPr>
          <a:xfrm>
            <a:off x="1217611" y="1373981"/>
            <a:ext cx="2590800" cy="45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TextBox 127"/>
          <p:cNvSpPr txBox="1"/>
          <p:nvPr/>
        </p:nvSpPr>
        <p:spPr>
          <a:xfrm>
            <a:off x="4419600" y="1491342"/>
            <a:ext cx="4876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Steel Erection Time: 60 Weeks</a:t>
            </a:r>
          </a:p>
          <a:p>
            <a:pPr algn="ctr"/>
            <a:endParaRPr lang="en-US" b="1" dirty="0" smtClean="0">
              <a:solidFill>
                <a:schemeClr val="accent1"/>
              </a:solidFill>
            </a:endParaRPr>
          </a:p>
          <a:p>
            <a:pPr algn="ctr"/>
            <a:endParaRPr lang="en-US" b="1" dirty="0" smtClean="0">
              <a:solidFill>
                <a:schemeClr val="accent1"/>
              </a:solidFill>
            </a:endParaRPr>
          </a:p>
          <a:p>
            <a:pPr algn="ctr"/>
            <a:endParaRPr lang="en-US" b="1" dirty="0" smtClean="0">
              <a:solidFill>
                <a:schemeClr val="accent1"/>
              </a:solidFill>
            </a:endParaRPr>
          </a:p>
          <a:p>
            <a:pPr algn="ctr"/>
            <a:endParaRPr lang="en-US" b="1" dirty="0" smtClean="0">
              <a:solidFill>
                <a:schemeClr val="accent1"/>
              </a:solidFill>
            </a:endParaRPr>
          </a:p>
          <a:p>
            <a:pPr algn="ctr"/>
            <a:endParaRPr lang="en-US" b="1" dirty="0" smtClean="0">
              <a:solidFill>
                <a:schemeClr val="accent1"/>
              </a:solidFill>
            </a:endParaRPr>
          </a:p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Total Superstructure Time: 64 Weeks </a:t>
            </a:r>
          </a:p>
        </p:txBody>
      </p:sp>
      <p:cxnSp>
        <p:nvCxnSpPr>
          <p:cNvPr id="129" name="Straight Connector 128"/>
          <p:cNvCxnSpPr>
            <a:stCxn id="117" idx="1"/>
          </p:cNvCxnSpPr>
          <p:nvPr/>
        </p:nvCxnSpPr>
        <p:spPr>
          <a:xfrm rot="10800000" flipV="1">
            <a:off x="1216023" y="3682840"/>
            <a:ext cx="1588" cy="5081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/>
        </p:nvCxnSpPr>
        <p:spPr>
          <a:xfrm rot="10800000" flipV="1">
            <a:off x="3808412" y="3657600"/>
            <a:ext cx="1588" cy="5081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0" name="Group 99"/>
          <p:cNvGrpSpPr/>
          <p:nvPr/>
        </p:nvGrpSpPr>
        <p:grpSpPr>
          <a:xfrm>
            <a:off x="4691067" y="2124199"/>
            <a:ext cx="4205283" cy="842838"/>
            <a:chOff x="4938717" y="1981200"/>
            <a:chExt cx="4205283" cy="842838"/>
          </a:xfrm>
        </p:grpSpPr>
        <p:pic>
          <p:nvPicPr>
            <p:cNvPr id="97" name="Picture 96"/>
            <p:cNvPicPr/>
            <p:nvPr/>
          </p:nvPicPr>
          <p:blipFill>
            <a:blip r:embed="rId4"/>
            <a:srcRect l="48504"/>
            <a:stretch>
              <a:fillRect/>
            </a:stretch>
          </p:blipFill>
          <p:spPr bwMode="auto">
            <a:xfrm>
              <a:off x="6324600" y="1981200"/>
              <a:ext cx="2819400" cy="842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9" name="Picture 98"/>
            <p:cNvPicPr/>
            <p:nvPr/>
          </p:nvPicPr>
          <p:blipFill>
            <a:blip r:embed="rId4"/>
            <a:srcRect l="-208" r="74374"/>
            <a:stretch>
              <a:fillRect/>
            </a:stretch>
          </p:blipFill>
          <p:spPr bwMode="auto">
            <a:xfrm>
              <a:off x="4938717" y="1981200"/>
              <a:ext cx="1414463" cy="842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2" name="Group 101"/>
          <p:cNvGrpSpPr/>
          <p:nvPr/>
        </p:nvGrpSpPr>
        <p:grpSpPr>
          <a:xfrm>
            <a:off x="4638674" y="3667126"/>
            <a:ext cx="4200526" cy="962020"/>
            <a:chOff x="4795826" y="3581400"/>
            <a:chExt cx="3784652" cy="866775"/>
          </a:xfrm>
        </p:grpSpPr>
        <p:pic>
          <p:nvPicPr>
            <p:cNvPr id="98" name="Picture 97"/>
            <p:cNvPicPr/>
            <p:nvPr/>
          </p:nvPicPr>
          <p:blipFill>
            <a:blip r:embed="rId5"/>
            <a:srcRect l="43611" r="10271"/>
            <a:stretch>
              <a:fillRect/>
            </a:stretch>
          </p:blipFill>
          <p:spPr bwMode="auto">
            <a:xfrm>
              <a:off x="6050280" y="3581400"/>
              <a:ext cx="2530198" cy="866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1" name="Picture 100"/>
            <p:cNvPicPr/>
            <p:nvPr/>
          </p:nvPicPr>
          <p:blipFill>
            <a:blip r:embed="rId5"/>
            <a:srcRect l="-226" r="77006"/>
            <a:stretch>
              <a:fillRect/>
            </a:stretch>
          </p:blipFill>
          <p:spPr bwMode="auto">
            <a:xfrm>
              <a:off x="4795826" y="3581400"/>
              <a:ext cx="1273968" cy="866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0" name="TextBox 109"/>
          <p:cNvSpPr txBox="1"/>
          <p:nvPr/>
        </p:nvSpPr>
        <p:spPr>
          <a:xfrm>
            <a:off x="1143000" y="5215235"/>
            <a:ext cx="87391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Amtrak</a:t>
            </a:r>
          </a:p>
          <a:p>
            <a:pPr algn="ctr"/>
            <a:r>
              <a:rPr lang="en-US" sz="1200" dirty="0" smtClean="0"/>
              <a:t>Tunnel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500"/>
                            </p:stCondLst>
                            <p:childTnLst>
                              <p:par>
                                <p:cTn id="18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000"/>
                            </p:stCondLst>
                            <p:childTnLst>
                              <p:par>
                                <p:cTn id="20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3000"/>
                            </p:stCondLst>
                            <p:childTnLst>
                              <p:par>
                                <p:cTn id="2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2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3500"/>
                            </p:stCondLst>
                            <p:childTnLst>
                              <p:par>
                                <p:cTn id="26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4000"/>
                            </p:stCondLst>
                            <p:childTnLst>
                              <p:par>
                                <p:cTn id="28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6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  <p:bldP spid="82" grpId="0" animBg="1"/>
      <p:bldP spid="83" grpId="0" animBg="1"/>
      <p:bldP spid="84" grpId="0" animBg="1"/>
      <p:bldP spid="85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13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Construction Management Breadth Studies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19200" y="609600"/>
            <a:ext cx="541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Construction Conclusions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4302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6" name="Table 95"/>
          <p:cNvGraphicFramePr>
            <a:graphicFrameLocks noGrp="1"/>
          </p:cNvGraphicFramePr>
          <p:nvPr/>
        </p:nvGraphicFramePr>
        <p:xfrm>
          <a:off x="838200" y="1600200"/>
          <a:ext cx="7467600" cy="1341120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2489200"/>
                <a:gridCol w="2489200"/>
                <a:gridCol w="2489200"/>
              </a:tblGrid>
              <a:tr h="1066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Thesis Transfer System</a:t>
                      </a:r>
                      <a:endParaRPr lang="en-US" sz="18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Existing Transfer System</a:t>
                      </a:r>
                      <a:endParaRPr lang="en-US" sz="18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Structural System Cost</a:t>
                      </a:r>
                      <a:endParaRPr lang="en-US" sz="14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$ 5.91 Million</a:t>
                      </a:r>
                      <a:endParaRPr lang="en-US" sz="14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$ 6.15 Million</a:t>
                      </a:r>
                      <a:endParaRPr lang="en-US" sz="14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Total Cost</a:t>
                      </a:r>
                      <a:endParaRPr lang="en-US" sz="14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$ 6.74 </a:t>
                      </a:r>
                      <a:r>
                        <a:rPr lang="en-US" sz="1400" dirty="0" smtClean="0"/>
                        <a:t>Million</a:t>
                      </a:r>
                      <a:endParaRPr lang="en-US" sz="14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$ 6.15 </a:t>
                      </a:r>
                      <a:r>
                        <a:rPr lang="en-US" sz="1400" dirty="0" smtClean="0"/>
                        <a:t>Million*</a:t>
                      </a:r>
                      <a:endParaRPr lang="en-US" sz="14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Steel Erection Schedule (Weeks)</a:t>
                      </a:r>
                      <a:endParaRPr lang="en-US" sz="14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60</a:t>
                      </a:r>
                      <a:endParaRPr lang="en-US" sz="14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63</a:t>
                      </a:r>
                      <a:endParaRPr lang="en-US" sz="14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Entire Superstructure Schedule (Weeks)</a:t>
                      </a:r>
                      <a:endParaRPr lang="en-US" sz="14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64</a:t>
                      </a:r>
                      <a:endParaRPr lang="en-US" sz="14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70</a:t>
                      </a:r>
                      <a:endParaRPr lang="en-US" sz="14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00" name="TextBox 99"/>
          <p:cNvSpPr txBox="1"/>
          <p:nvPr/>
        </p:nvSpPr>
        <p:spPr>
          <a:xfrm>
            <a:off x="914400" y="3124200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Steel erection tops out 3 weeks earlier using the new transfer system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Total superstructure schedule is 6 weeks less using the new transfer system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1066800" y="3828871"/>
            <a:ext cx="723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accent1"/>
                </a:solidFill>
              </a:rPr>
              <a:t> Less trusses and truss members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accent1"/>
                </a:solidFill>
              </a:rPr>
              <a:t> Eliminating the use of temporary supports in tower construction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accent1"/>
                </a:solidFill>
              </a:rPr>
              <a:t> Using typical steel framing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build="allAtOnce"/>
      <p:bldP spid="103" grpId="0" build="allAtOnce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Presentation Outline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8200" y="1447801"/>
            <a:ext cx="3733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/>
              <a:t>Project Information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/>
              <a:t>Existing Structural Systems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/>
              <a:t>Problem Statement and Solution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/>
              <a:t>Structural Design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/>
              <a:t>Architectural Studies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dirty="0" smtClean="0">
                <a:solidFill>
                  <a:schemeClr val="bg1"/>
                </a:solidFill>
              </a:rPr>
              <a:t>Construction Studies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Conclusions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 descr="motion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4800600" y="1460331"/>
            <a:ext cx="3167009" cy="3937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8" dur="2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0" dur="2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20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0" dur="2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2" dur="20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Conclusions and Recommendation</a:t>
            </a:r>
          </a:p>
        </p:txBody>
      </p:sp>
      <p:sp>
        <p:nvSpPr>
          <p:cNvPr id="4302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133600" y="990600"/>
            <a:ext cx="53340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Braced Frame Core was optimized by relocating the transfer trusses to the 5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 level</a:t>
            </a:r>
          </a:p>
          <a:p>
            <a:pPr lvl="0"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lvl="0"/>
            <a:endParaRPr lang="en-US" dirty="0" smtClean="0">
              <a:solidFill>
                <a:schemeClr val="bg1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Exposed steel transfer trusses with custom steel members compliment the 5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 level dining commons</a:t>
            </a:r>
          </a:p>
          <a:p>
            <a:pPr lvl="0"/>
            <a:endParaRPr lang="en-US" dirty="0" smtClean="0">
              <a:solidFill>
                <a:schemeClr val="bg1"/>
              </a:solidFill>
            </a:endParaRPr>
          </a:p>
          <a:p>
            <a:pPr lvl="0"/>
            <a:endParaRPr lang="en-US" dirty="0" smtClean="0">
              <a:solidFill>
                <a:schemeClr val="bg1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A more constructible structure was achieved</a:t>
            </a:r>
          </a:p>
          <a:p>
            <a:pPr lvl="0"/>
            <a:endParaRPr lang="en-US" dirty="0" smtClean="0">
              <a:solidFill>
                <a:schemeClr val="bg1"/>
              </a:solidFill>
            </a:endParaRPr>
          </a:p>
          <a:p>
            <a:pPr lvl="0"/>
            <a:endParaRPr lang="en-US" dirty="0" smtClean="0">
              <a:solidFill>
                <a:schemeClr val="bg1"/>
              </a:solidFill>
            </a:endParaRPr>
          </a:p>
          <a:p>
            <a:pPr lvl="0"/>
            <a:r>
              <a:rPr lang="en-US" dirty="0" smtClean="0">
                <a:solidFill>
                  <a:schemeClr val="bg1"/>
                </a:solidFill>
              </a:rPr>
              <a:t>Recommendation:</a:t>
            </a:r>
          </a:p>
          <a:p>
            <a:pPr lvl="0"/>
            <a:endParaRPr lang="en-US" dirty="0" smtClean="0">
              <a:solidFill>
                <a:schemeClr val="bg1"/>
              </a:solidFill>
            </a:endParaRPr>
          </a:p>
          <a:p>
            <a:pPr lvl="0" algn="ctr"/>
            <a:r>
              <a:rPr lang="en-US" sz="2400" b="1" dirty="0" smtClean="0">
                <a:solidFill>
                  <a:schemeClr val="accent1"/>
                </a:solidFill>
              </a:rPr>
              <a:t>Use the new transfer solution </a:t>
            </a: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17" name="Picture 16" descr="1.jpg"/>
          <p:cNvPicPr>
            <a:picLocks noChangeAspect="1"/>
          </p:cNvPicPr>
          <p:nvPr/>
        </p:nvPicPr>
        <p:blipFill>
          <a:blip r:embed="rId3"/>
          <a:srcRect l="2817" t="1270" r="52119" b="8577"/>
          <a:stretch>
            <a:fillRect/>
          </a:stretch>
        </p:blipFill>
        <p:spPr>
          <a:xfrm>
            <a:off x="7391400" y="2743200"/>
            <a:ext cx="914400" cy="1352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/>
          <a:srcRect b="46000"/>
          <a:stretch>
            <a:fillRect/>
          </a:stretch>
        </p:blipFill>
        <p:spPr bwMode="auto">
          <a:xfrm>
            <a:off x="152400" y="1828800"/>
            <a:ext cx="1676400" cy="1240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39000" y="646684"/>
            <a:ext cx="1295400" cy="1563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5">
            <a:grayscl/>
          </a:blip>
          <a:srcRect/>
          <a:stretch>
            <a:fillRect/>
          </a:stretch>
        </p:blipFill>
        <p:spPr bwMode="auto">
          <a:xfrm>
            <a:off x="7239000" y="609600"/>
            <a:ext cx="1295400" cy="1563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Freeform 21"/>
          <p:cNvSpPr/>
          <p:nvPr/>
        </p:nvSpPr>
        <p:spPr>
          <a:xfrm>
            <a:off x="7302500" y="584200"/>
            <a:ext cx="1155700" cy="1397000"/>
          </a:xfrm>
          <a:custGeom>
            <a:avLst/>
            <a:gdLst>
              <a:gd name="connsiteX0" fmla="*/ 0 w 1155700"/>
              <a:gd name="connsiteY0" fmla="*/ 850900 h 1397000"/>
              <a:gd name="connsiteX1" fmla="*/ 292100 w 1155700"/>
              <a:gd name="connsiteY1" fmla="*/ 1397000 h 1397000"/>
              <a:gd name="connsiteX2" fmla="*/ 1155700 w 1155700"/>
              <a:gd name="connsiteY2" fmla="*/ 0 h 139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5700" h="1397000">
                <a:moveTo>
                  <a:pt x="0" y="850900"/>
                </a:moveTo>
                <a:lnTo>
                  <a:pt x="292100" y="1397000"/>
                </a:lnTo>
                <a:cubicBezTo>
                  <a:pt x="578784" y="930604"/>
                  <a:pt x="768587" y="387113"/>
                  <a:pt x="1155700" y="0"/>
                </a:cubicBezTo>
              </a:path>
            </a:pathLst>
          </a:custGeom>
          <a:ln w="1397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>
            <a:grayscl/>
          </a:blip>
          <a:srcRect b="46000"/>
          <a:stretch>
            <a:fillRect/>
          </a:stretch>
        </p:blipFill>
        <p:spPr bwMode="auto">
          <a:xfrm>
            <a:off x="152400" y="1828800"/>
            <a:ext cx="1676400" cy="1240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Freeform 24"/>
          <p:cNvSpPr/>
          <p:nvPr/>
        </p:nvSpPr>
        <p:spPr>
          <a:xfrm>
            <a:off x="381000" y="1752600"/>
            <a:ext cx="1155700" cy="1397000"/>
          </a:xfrm>
          <a:custGeom>
            <a:avLst/>
            <a:gdLst>
              <a:gd name="connsiteX0" fmla="*/ 0 w 1155700"/>
              <a:gd name="connsiteY0" fmla="*/ 850900 h 1397000"/>
              <a:gd name="connsiteX1" fmla="*/ 292100 w 1155700"/>
              <a:gd name="connsiteY1" fmla="*/ 1397000 h 1397000"/>
              <a:gd name="connsiteX2" fmla="*/ 1155700 w 1155700"/>
              <a:gd name="connsiteY2" fmla="*/ 0 h 139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5700" h="1397000">
                <a:moveTo>
                  <a:pt x="0" y="850900"/>
                </a:moveTo>
                <a:lnTo>
                  <a:pt x="292100" y="1397000"/>
                </a:lnTo>
                <a:cubicBezTo>
                  <a:pt x="578784" y="930604"/>
                  <a:pt x="768587" y="387113"/>
                  <a:pt x="1155700" y="0"/>
                </a:cubicBezTo>
              </a:path>
            </a:pathLst>
          </a:custGeom>
          <a:ln w="1397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1.jpg"/>
          <p:cNvPicPr>
            <a:picLocks noChangeAspect="1"/>
          </p:cNvPicPr>
          <p:nvPr/>
        </p:nvPicPr>
        <p:blipFill>
          <a:blip r:embed="rId3">
            <a:grayscl/>
          </a:blip>
          <a:srcRect l="2817" t="1270" r="52119" b="8577"/>
          <a:stretch>
            <a:fillRect/>
          </a:stretch>
        </p:blipFill>
        <p:spPr>
          <a:xfrm>
            <a:off x="7391400" y="2743200"/>
            <a:ext cx="914400" cy="1352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Freeform 26"/>
          <p:cNvSpPr/>
          <p:nvPr/>
        </p:nvSpPr>
        <p:spPr>
          <a:xfrm>
            <a:off x="7239000" y="2667000"/>
            <a:ext cx="1155700" cy="1397000"/>
          </a:xfrm>
          <a:custGeom>
            <a:avLst/>
            <a:gdLst>
              <a:gd name="connsiteX0" fmla="*/ 0 w 1155700"/>
              <a:gd name="connsiteY0" fmla="*/ 850900 h 1397000"/>
              <a:gd name="connsiteX1" fmla="*/ 292100 w 1155700"/>
              <a:gd name="connsiteY1" fmla="*/ 1397000 h 1397000"/>
              <a:gd name="connsiteX2" fmla="*/ 1155700 w 1155700"/>
              <a:gd name="connsiteY2" fmla="*/ 0 h 139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5700" h="1397000">
                <a:moveTo>
                  <a:pt x="0" y="850900"/>
                </a:moveTo>
                <a:lnTo>
                  <a:pt x="292100" y="1397000"/>
                </a:lnTo>
                <a:cubicBezTo>
                  <a:pt x="578784" y="930604"/>
                  <a:pt x="768587" y="387113"/>
                  <a:pt x="1155700" y="0"/>
                </a:cubicBezTo>
              </a:path>
            </a:pathLst>
          </a:custGeom>
          <a:ln w="1397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22" grpId="0" animBg="1"/>
      <p:bldP spid="25" grpId="0" animBg="1"/>
      <p:bldP spid="2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Acknowledgements</a:t>
            </a:r>
          </a:p>
        </p:txBody>
      </p:sp>
      <p:sp>
        <p:nvSpPr>
          <p:cNvPr id="4302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819400" y="2209800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Jason Stone, PE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Patrick Hopple</a:t>
            </a:r>
          </a:p>
          <a:p>
            <a:pPr algn="ctr"/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3"/>
          <a:srcRect l="23426" t="18750" r="51977" b="75000"/>
          <a:stretch>
            <a:fillRect/>
          </a:stretch>
        </p:blipFill>
        <p:spPr bwMode="auto">
          <a:xfrm>
            <a:off x="3048000" y="17526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8787" name="Picture 3"/>
          <p:cNvPicPr>
            <a:picLocks noChangeAspect="1" noChangeArrowheads="1"/>
          </p:cNvPicPr>
          <p:nvPr/>
        </p:nvPicPr>
        <p:blipFill>
          <a:blip r:embed="rId4"/>
          <a:srcRect l="30088" t="17708" r="52343" b="73959"/>
          <a:stretch>
            <a:fillRect/>
          </a:stretch>
        </p:blipFill>
        <p:spPr bwMode="auto">
          <a:xfrm>
            <a:off x="3429000" y="2971800"/>
            <a:ext cx="2286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2819400" y="3588603"/>
            <a:ext cx="3505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Cambria" pitchFamily="18" charset="0"/>
              </a:rPr>
              <a:t>Ramesh</a:t>
            </a:r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mbria" pitchFamily="18" charset="0"/>
              </a:rPr>
              <a:t>Rastogi</a:t>
            </a:r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18788" name="Picture 4"/>
          <p:cNvPicPr>
            <a:picLocks noChangeAspect="1" noChangeArrowheads="1"/>
          </p:cNvPicPr>
          <p:nvPr/>
        </p:nvPicPr>
        <p:blipFill>
          <a:blip r:embed="rId5"/>
          <a:srcRect l="20608" t="18652" r="70626" b="74610"/>
          <a:stretch>
            <a:fillRect/>
          </a:stretch>
        </p:blipFill>
        <p:spPr bwMode="auto">
          <a:xfrm>
            <a:off x="4001691" y="4260056"/>
            <a:ext cx="1140618" cy="492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990600" y="685800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 special thanks to: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14400" y="4916269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I also would like to thank my friends and family for their support over the past year, this project would not have been possible without you.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Questions?</a:t>
            </a:r>
          </a:p>
        </p:txBody>
      </p:sp>
      <p:sp>
        <p:nvSpPr>
          <p:cNvPr id="4302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6" name="Picture 15" descr="motion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2416810" y="990600"/>
            <a:ext cx="4310380" cy="4594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Building Height Limitations</a:t>
            </a:r>
          </a:p>
        </p:txBody>
      </p:sp>
      <p:sp>
        <p:nvSpPr>
          <p:cNvPr id="4302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" name="Picture 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08708" y="914400"/>
            <a:ext cx="2326585" cy="2282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914400" y="3352800"/>
            <a:ext cx="7315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C6-2 Special Purpose Zone – </a:t>
            </a:r>
            <a:r>
              <a:rPr lang="en-US" b="1" dirty="0" smtClean="0">
                <a:solidFill>
                  <a:schemeClr val="bg1"/>
                </a:solidFill>
              </a:rPr>
              <a:t>No Maximum Building Height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However, NYC has building setback requirements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Sky Exposure Plane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For a C6-2 Zone, vertical to horizontal ratio is 7.6 : 1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Existing design requires a setback of 20’ at the roof and only 15’ is provided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Assumed that a variance was obtained or the zone was changed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Braced Frames</a:t>
            </a:r>
          </a:p>
        </p:txBody>
      </p:sp>
      <p:sp>
        <p:nvSpPr>
          <p:cNvPr id="4302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14400" y="5297269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      1 &amp; 2			  3	               4	                      5	                 6</a:t>
            </a:r>
            <a:endParaRPr lang="en-US" b="1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12" name="Picture 11" descr="Frame 1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304800" y="1143000"/>
            <a:ext cx="2668545" cy="4193628"/>
          </a:xfrm>
          <a:prstGeom prst="rect">
            <a:avLst/>
          </a:prstGeom>
        </p:spPr>
      </p:pic>
      <p:pic>
        <p:nvPicPr>
          <p:cNvPr id="13" name="Picture 12" descr="Frame 3 &amp; 4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3657600" y="1141499"/>
            <a:ext cx="2124075" cy="4182230"/>
          </a:xfrm>
          <a:prstGeom prst="rect">
            <a:avLst/>
          </a:prstGeom>
        </p:spPr>
      </p:pic>
      <p:pic>
        <p:nvPicPr>
          <p:cNvPr id="14" name="Picture 13" descr="Frame 5 &amp; 6.jpg"/>
          <p:cNvPicPr/>
          <p:nvPr/>
        </p:nvPicPr>
        <p:blipFill>
          <a:blip r:embed="rId5"/>
          <a:stretch>
            <a:fillRect/>
          </a:stretch>
        </p:blipFill>
        <p:spPr>
          <a:xfrm>
            <a:off x="6477000" y="1143000"/>
            <a:ext cx="2117668" cy="418368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Load Combinations</a:t>
            </a:r>
          </a:p>
        </p:txBody>
      </p:sp>
      <p:sp>
        <p:nvSpPr>
          <p:cNvPr id="4302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0049" name="Rectangle 1"/>
          <p:cNvSpPr>
            <a:spLocks noChangeArrowheads="1"/>
          </p:cNvSpPr>
          <p:nvPr/>
        </p:nvSpPr>
        <p:spPr bwMode="auto">
          <a:xfrm>
            <a:off x="1219200" y="1752600"/>
            <a:ext cx="9144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1.  1.4D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2.  1.2D + 1.6L + 0.5L</a:t>
            </a:r>
            <a:r>
              <a:rPr kumimoji="0" lang="en-US" sz="1600" b="0" i="0" u="none" strike="noStrike" cap="none" normalizeH="0" baseline="-3000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r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3.  1.2D + 1.6L</a:t>
            </a:r>
            <a:r>
              <a:rPr kumimoji="0" lang="en-US" sz="1600" b="0" i="0" u="none" strike="noStrike" cap="none" normalizeH="0" baseline="-3000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r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+ (L or 0.8W)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4.   1.2D + 1.6W + L + 0.5L</a:t>
            </a:r>
            <a:r>
              <a:rPr kumimoji="0" lang="en-US" sz="1600" b="0" i="0" u="none" strike="noStrike" cap="none" normalizeH="0" baseline="-3000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r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5.  (1.2 + 0.2S</a:t>
            </a:r>
            <a:r>
              <a:rPr kumimoji="0" lang="en-US" sz="1600" b="0" i="0" u="none" strike="noStrike" cap="none" normalizeH="0" baseline="-3000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DS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)D + E + L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6.  0.9D + 1.6W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7.  (0.9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mbria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0.2S</a:t>
            </a:r>
            <a:r>
              <a:rPr kumimoji="0" lang="en-US" sz="1600" b="0" i="0" u="none" strike="noStrike" cap="none" normalizeH="0" baseline="-3000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DS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)D + E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914400" y="1295400"/>
            <a:ext cx="4191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ASCE 7 – 05 Load Combinations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4495800" y="1988403"/>
            <a:ext cx="3581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Transfer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 System Members</a:t>
            </a:r>
          </a:p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baseline="0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Braced Frame Members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accent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4191000" y="2170112"/>
            <a:ext cx="685800" cy="158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191000" y="2665412"/>
            <a:ext cx="685800" cy="158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829906" y="2286000"/>
            <a:ext cx="6324600" cy="3202583"/>
            <a:chOff x="829906" y="2286000"/>
            <a:chExt cx="6324600" cy="3202583"/>
          </a:xfrm>
        </p:grpSpPr>
        <p:grpSp>
          <p:nvGrpSpPr>
            <p:cNvPr id="37" name="Group 36"/>
            <p:cNvGrpSpPr/>
            <p:nvPr/>
          </p:nvGrpSpPr>
          <p:grpSpPr>
            <a:xfrm>
              <a:off x="829906" y="2286000"/>
              <a:ext cx="6324600" cy="3202583"/>
              <a:chOff x="829906" y="2286000"/>
              <a:chExt cx="6324600" cy="3202583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829906" y="2286000"/>
                <a:ext cx="6324600" cy="3202583"/>
                <a:chOff x="829906" y="2286000"/>
                <a:chExt cx="6324600" cy="3202583"/>
              </a:xfrm>
            </p:grpSpPr>
            <p:grpSp>
              <p:nvGrpSpPr>
                <p:cNvPr id="32" name="Group 31"/>
                <p:cNvGrpSpPr/>
                <p:nvPr/>
              </p:nvGrpSpPr>
              <p:grpSpPr>
                <a:xfrm>
                  <a:off x="829906" y="2286000"/>
                  <a:ext cx="6324600" cy="3202583"/>
                  <a:chOff x="829906" y="2286000"/>
                  <a:chExt cx="6324600" cy="3202583"/>
                </a:xfrm>
              </p:grpSpPr>
              <p:grpSp>
                <p:nvGrpSpPr>
                  <p:cNvPr id="18" name="Group 17"/>
                  <p:cNvGrpSpPr/>
                  <p:nvPr/>
                </p:nvGrpSpPr>
                <p:grpSpPr>
                  <a:xfrm>
                    <a:off x="1143000" y="2286000"/>
                    <a:ext cx="5867400" cy="2971799"/>
                    <a:chOff x="990600" y="2286000"/>
                    <a:chExt cx="6400800" cy="3276599"/>
                  </a:xfrm>
                </p:grpSpPr>
                <p:pic>
                  <p:nvPicPr>
                    <p:cNvPr id="2051" name="Picture 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/>
                    <a:srcRect l="4444" t="11068" r="1111" b="7905"/>
                    <a:stretch>
                      <a:fillRect/>
                    </a:stretch>
                  </p:blipFill>
                  <p:spPr bwMode="auto">
                    <a:xfrm>
                      <a:off x="990600" y="2585420"/>
                      <a:ext cx="6172200" cy="2977179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</p:pic>
                <p:sp>
                  <p:nvSpPr>
                    <p:cNvPr id="17" name="Rectangle 16"/>
                    <p:cNvSpPr/>
                    <p:nvPr/>
                  </p:nvSpPr>
                  <p:spPr>
                    <a:xfrm>
                      <a:off x="3124200" y="2286000"/>
                      <a:ext cx="4267200" cy="2133600"/>
                    </a:xfrm>
                    <a:prstGeom prst="rect">
                      <a:avLst/>
                    </a:prstGeom>
                    <a:solidFill>
                      <a:schemeClr val="tx1">
                        <a:lumMod val="85000"/>
                        <a:lumOff val="15000"/>
                      </a:schemeClr>
                    </a:solidFill>
                    <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31" name="Rectangle 30"/>
                  <p:cNvSpPr/>
                  <p:nvPr/>
                </p:nvSpPr>
                <p:spPr>
                  <a:xfrm rot="21419441">
                    <a:off x="829906" y="5118760"/>
                    <a:ext cx="6324600" cy="369823"/>
                  </a:xfrm>
                  <a:prstGeom prst="rect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3" name="Rectangle 32"/>
                <p:cNvSpPr/>
                <p:nvPr/>
              </p:nvSpPr>
              <p:spPr>
                <a:xfrm>
                  <a:off x="1143000" y="4572000"/>
                  <a:ext cx="152400" cy="685800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6" name="Freeform 35"/>
              <p:cNvSpPr/>
              <p:nvPr/>
            </p:nvSpPr>
            <p:spPr>
              <a:xfrm>
                <a:off x="3282950" y="3924300"/>
                <a:ext cx="3238500" cy="546100"/>
              </a:xfrm>
              <a:custGeom>
                <a:avLst/>
                <a:gdLst>
                  <a:gd name="connsiteX0" fmla="*/ 0 w 3238500"/>
                  <a:gd name="connsiteY0" fmla="*/ 0 h 546100"/>
                  <a:gd name="connsiteX1" fmla="*/ 50800 w 3238500"/>
                  <a:gd name="connsiteY1" fmla="*/ 311150 h 546100"/>
                  <a:gd name="connsiteX2" fmla="*/ 1168400 w 3238500"/>
                  <a:gd name="connsiteY2" fmla="*/ 539750 h 546100"/>
                  <a:gd name="connsiteX3" fmla="*/ 2457450 w 3238500"/>
                  <a:gd name="connsiteY3" fmla="*/ 546100 h 546100"/>
                  <a:gd name="connsiteX4" fmla="*/ 3238500 w 3238500"/>
                  <a:gd name="connsiteY4" fmla="*/ 273050 h 546100"/>
                  <a:gd name="connsiteX5" fmla="*/ 0 w 3238500"/>
                  <a:gd name="connsiteY5" fmla="*/ 0 h 546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38500" h="546100">
                    <a:moveTo>
                      <a:pt x="0" y="0"/>
                    </a:moveTo>
                    <a:lnTo>
                      <a:pt x="50800" y="311150"/>
                    </a:lnTo>
                    <a:lnTo>
                      <a:pt x="1168400" y="539750"/>
                    </a:lnTo>
                    <a:lnTo>
                      <a:pt x="2457450" y="546100"/>
                    </a:lnTo>
                    <a:lnTo>
                      <a:pt x="3238500" y="2730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Freeform 37"/>
            <p:cNvSpPr/>
            <p:nvPr/>
          </p:nvSpPr>
          <p:spPr>
            <a:xfrm>
              <a:off x="990600" y="2387600"/>
              <a:ext cx="2343150" cy="2844800"/>
            </a:xfrm>
            <a:custGeom>
              <a:avLst/>
              <a:gdLst>
                <a:gd name="connsiteX0" fmla="*/ 2241550 w 2343150"/>
                <a:gd name="connsiteY0" fmla="*/ 1841500 h 2844800"/>
                <a:gd name="connsiteX1" fmla="*/ 2025650 w 2343150"/>
                <a:gd name="connsiteY1" fmla="*/ 1835150 h 2844800"/>
                <a:gd name="connsiteX2" fmla="*/ 2032000 w 2343150"/>
                <a:gd name="connsiteY2" fmla="*/ 203200 h 2844800"/>
                <a:gd name="connsiteX3" fmla="*/ 196850 w 2343150"/>
                <a:gd name="connsiteY3" fmla="*/ 209550 h 2844800"/>
                <a:gd name="connsiteX4" fmla="*/ 196850 w 2343150"/>
                <a:gd name="connsiteY4" fmla="*/ 2152650 h 2844800"/>
                <a:gd name="connsiteX5" fmla="*/ 311150 w 2343150"/>
                <a:gd name="connsiteY5" fmla="*/ 2152650 h 2844800"/>
                <a:gd name="connsiteX6" fmla="*/ 311150 w 2343150"/>
                <a:gd name="connsiteY6" fmla="*/ 2717800 h 2844800"/>
                <a:gd name="connsiteX7" fmla="*/ 311150 w 2343150"/>
                <a:gd name="connsiteY7" fmla="*/ 2717800 h 2844800"/>
                <a:gd name="connsiteX8" fmla="*/ 355600 w 2343150"/>
                <a:gd name="connsiteY8" fmla="*/ 2724150 h 2844800"/>
                <a:gd name="connsiteX9" fmla="*/ 355600 w 2343150"/>
                <a:gd name="connsiteY9" fmla="*/ 2844800 h 2844800"/>
                <a:gd name="connsiteX10" fmla="*/ 273050 w 2343150"/>
                <a:gd name="connsiteY10" fmla="*/ 2832100 h 2844800"/>
                <a:gd name="connsiteX11" fmla="*/ 0 w 2343150"/>
                <a:gd name="connsiteY11" fmla="*/ 2146300 h 2844800"/>
                <a:gd name="connsiteX12" fmla="*/ 63500 w 2343150"/>
                <a:gd name="connsiteY12" fmla="*/ 0 h 2844800"/>
                <a:gd name="connsiteX13" fmla="*/ 2343150 w 2343150"/>
                <a:gd name="connsiteY13" fmla="*/ 69850 h 2844800"/>
                <a:gd name="connsiteX14" fmla="*/ 2241550 w 2343150"/>
                <a:gd name="connsiteY14" fmla="*/ 1841500 h 284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43150" h="2844800">
                  <a:moveTo>
                    <a:pt x="2241550" y="1841500"/>
                  </a:moveTo>
                  <a:lnTo>
                    <a:pt x="2025650" y="1835150"/>
                  </a:lnTo>
                  <a:cubicBezTo>
                    <a:pt x="2027767" y="1291167"/>
                    <a:pt x="2032000" y="203200"/>
                    <a:pt x="2032000" y="203200"/>
                  </a:cubicBezTo>
                  <a:lnTo>
                    <a:pt x="196850" y="209550"/>
                  </a:lnTo>
                  <a:lnTo>
                    <a:pt x="196850" y="2152650"/>
                  </a:lnTo>
                  <a:lnTo>
                    <a:pt x="311150" y="2152650"/>
                  </a:lnTo>
                  <a:lnTo>
                    <a:pt x="311150" y="2717800"/>
                  </a:lnTo>
                  <a:lnTo>
                    <a:pt x="311150" y="2717800"/>
                  </a:lnTo>
                  <a:lnTo>
                    <a:pt x="355600" y="2724150"/>
                  </a:lnTo>
                  <a:lnTo>
                    <a:pt x="355600" y="2844800"/>
                  </a:lnTo>
                  <a:lnTo>
                    <a:pt x="273050" y="2832100"/>
                  </a:lnTo>
                  <a:lnTo>
                    <a:pt x="0" y="2146300"/>
                  </a:lnTo>
                  <a:lnTo>
                    <a:pt x="63500" y="0"/>
                  </a:lnTo>
                  <a:cubicBezTo>
                    <a:pt x="823381" y="23348"/>
                    <a:pt x="1582910" y="69850"/>
                    <a:pt x="2343150" y="69850"/>
                  </a:cubicBezTo>
                  <a:lnTo>
                    <a:pt x="2241550" y="184150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Project Information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609600"/>
            <a:ext cx="3810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Site Restriction</a:t>
            </a:r>
          </a:p>
          <a:p>
            <a:endParaRPr lang="en-US" sz="1200" b="1" dirty="0">
              <a:solidFill>
                <a:schemeClr val="bg1"/>
              </a:solidFill>
              <a:latin typeface="Cambria" pitchFamily="18" charset="0"/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2400" y="1035392"/>
            <a:ext cx="4267200" cy="2241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71600" y="1371600"/>
            <a:ext cx="1295400" cy="86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ctangle 13"/>
          <p:cNvSpPr/>
          <p:nvPr/>
        </p:nvSpPr>
        <p:spPr>
          <a:xfrm rot="14911878">
            <a:off x="3368582" y="2003339"/>
            <a:ext cx="2434168" cy="279740"/>
          </a:xfrm>
          <a:prstGeom prst="rect">
            <a:avLst/>
          </a:prstGeom>
          <a:solidFill>
            <a:schemeClr val="accent1">
              <a:alpha val="56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990600" y="5257800"/>
            <a:ext cx="838200" cy="3048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086600" y="4258270"/>
            <a:ext cx="175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Amtrak tracks pass beneath the tower!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71800" y="5015805"/>
            <a:ext cx="3810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ambria" pitchFamily="18" charset="0"/>
              </a:rPr>
              <a:t>South Elevation</a:t>
            </a:r>
          </a:p>
          <a:p>
            <a:endParaRPr lang="en-US" sz="1200" b="1" dirty="0">
              <a:solidFill>
                <a:schemeClr val="bg1"/>
              </a:solidFill>
              <a:latin typeface="Cambria" pitchFamily="18" charset="0"/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0200" y="2895600"/>
            <a:ext cx="1219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ambria" pitchFamily="18" charset="0"/>
              </a:rPr>
              <a:t>Site Plan</a:t>
            </a:r>
          </a:p>
          <a:p>
            <a:endParaRPr lang="en-US" sz="1200" b="1" dirty="0">
              <a:solidFill>
                <a:schemeClr val="bg1"/>
              </a:solidFill>
              <a:latin typeface="Cambria" pitchFamily="18" charset="0"/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6" name="Shape 25"/>
          <p:cNvCxnSpPr>
            <a:stCxn id="20" idx="1"/>
            <a:endCxn id="14" idx="1"/>
          </p:cNvCxnSpPr>
          <p:nvPr/>
        </p:nvCxnSpPr>
        <p:spPr>
          <a:xfrm rot="10800000">
            <a:off x="5031110" y="3275849"/>
            <a:ext cx="2055490" cy="1444086"/>
          </a:xfrm>
          <a:prstGeom prst="curvedConnector2">
            <a:avLst/>
          </a:prstGeom>
          <a:ln w="38100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hape 26"/>
          <p:cNvCxnSpPr>
            <a:endCxn id="19" idx="3"/>
          </p:cNvCxnSpPr>
          <p:nvPr/>
        </p:nvCxnSpPr>
        <p:spPr>
          <a:xfrm rot="10800000" flipV="1">
            <a:off x="1828800" y="4720686"/>
            <a:ext cx="5255890" cy="689514"/>
          </a:xfrm>
          <a:prstGeom prst="curvedConnector3">
            <a:avLst>
              <a:gd name="adj1" fmla="val 50000"/>
            </a:avLst>
          </a:prstGeom>
          <a:ln w="38100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2" name="AutoShape 4"/>
          <p:cNvSpPr>
            <a:spLocks noChangeArrowheads="1"/>
          </p:cNvSpPr>
          <p:nvPr/>
        </p:nvSpPr>
        <p:spPr bwMode="auto">
          <a:xfrm rot="9092611">
            <a:off x="7772400" y="1364797"/>
            <a:ext cx="257175" cy="428625"/>
          </a:xfrm>
          <a:prstGeom prst="downArrow">
            <a:avLst>
              <a:gd name="adj1" fmla="val 50000"/>
              <a:gd name="adj2" fmla="val 41667"/>
            </a:avLst>
          </a:prstGeom>
          <a:solidFill>
            <a:srgbClr val="4F81BD"/>
          </a:solidFill>
          <a:ln w="38100">
            <a:solidFill>
              <a:srgbClr val="4F81BD"/>
            </a:solidFill>
            <a:miter lim="800000"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7543800" y="1031422"/>
            <a:ext cx="523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smtClean="0">
                <a:ln>
                  <a:noFill/>
                </a:ln>
                <a:solidFill>
                  <a:srgbClr val="4F81BD"/>
                </a:solidFill>
                <a:effectLst/>
                <a:latin typeface="Calibri" pitchFamily="34" charset="0"/>
                <a:cs typeface="Arial" pitchFamily="34" charset="0"/>
              </a:rPr>
              <a:t>N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Scheduling Assumptions</a:t>
            </a:r>
          </a:p>
        </p:txBody>
      </p:sp>
      <p:sp>
        <p:nvSpPr>
          <p:cNvPr id="4302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1760220" y="1524000"/>
          <a:ext cx="5623560" cy="2926080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1874520"/>
                <a:gridCol w="1874520"/>
                <a:gridCol w="1874520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Activity</a:t>
                      </a:r>
                      <a:endParaRPr lang="en-US" sz="12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Thesis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(Duration in Days/Level)</a:t>
                      </a:r>
                      <a:endParaRPr lang="en-US" sz="12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Existing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(Duration in Days/Level)</a:t>
                      </a:r>
                      <a:endParaRPr lang="en-US" sz="12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Erect Columns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1</a:t>
                      </a:r>
                      <a:endParaRPr lang="en-US" sz="12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1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Erect Braced Frames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1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1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Erect Typical Floor Framing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7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7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Decking and Detailing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10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10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Erect Temporary Columns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1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1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Erect Reinforced Plate Hangers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N/A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1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Erect Truss Bottom Chords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3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4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Erect Truss Top Chords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2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4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Erect Truss Web Members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3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6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Detail and Plum Trusses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5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10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Remove Temporary Columns/Reinforced Plates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1</a:t>
                      </a:r>
                      <a:r>
                        <a:rPr lang="en-US" sz="1200" baseline="30000"/>
                        <a:t>1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5</a:t>
                      </a:r>
                      <a:r>
                        <a:rPr lang="en-US" sz="1200" baseline="30000"/>
                        <a:t>1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Placing Concrete Decking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10</a:t>
                      </a:r>
                      <a:r>
                        <a:rPr lang="en-US" sz="1200" baseline="30000"/>
                        <a:t>2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2</a:t>
                      </a:r>
                      <a:r>
                        <a:rPr lang="en-US" sz="1200" baseline="30000" dirty="0"/>
                        <a:t>3</a:t>
                      </a:r>
                      <a:endParaRPr lang="en-US" sz="12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20833" name="Rectangle 1"/>
          <p:cNvSpPr>
            <a:spLocks noChangeArrowheads="1"/>
          </p:cNvSpPr>
          <p:nvPr/>
        </p:nvSpPr>
        <p:spPr bwMode="auto">
          <a:xfrm>
            <a:off x="1752600" y="4495800"/>
            <a:ext cx="382989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3000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1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- Unit is Total Days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3000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mbria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Includes duration of embeds, box outs, rebar, and placing concrete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3000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3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mbria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Includes placing concrete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Truss Cambers and Deflections</a:t>
            </a:r>
          </a:p>
        </p:txBody>
      </p:sp>
      <p:sp>
        <p:nvSpPr>
          <p:cNvPr id="4302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5791200" y="2438400"/>
          <a:ext cx="3035301" cy="1630680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593247"/>
                <a:gridCol w="581392"/>
                <a:gridCol w="930331"/>
                <a:gridCol w="930331"/>
              </a:tblGrid>
              <a:tr h="238125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Maximum Live Load Deflections</a:t>
                      </a:r>
                      <a:endParaRPr lang="en-US" sz="12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860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Truss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L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0.5Δ</a:t>
                      </a:r>
                      <a:r>
                        <a:rPr lang="en-US" sz="1100" baseline="-25000"/>
                        <a:t>L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(L/250</a:t>
                      </a:r>
                      <a:r>
                        <a:rPr lang="en-US" sz="1100" dirty="0" smtClean="0"/>
                        <a:t>)</a:t>
                      </a:r>
                      <a:endParaRPr lang="en-US" sz="12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(ft)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(in)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(in)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1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40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1.41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1.92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2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35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0.73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1.68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2a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35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0.35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1.68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3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35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0.53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1.68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3a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35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0.36</a:t>
                      </a:r>
                      <a:endParaRPr lang="en-US" sz="12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1.68</a:t>
                      </a:r>
                      <a:endParaRPr lang="en-US" sz="12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3210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88899" y="600075"/>
            <a:ext cx="5681363" cy="1304925"/>
            <a:chOff x="1371600" y="914400"/>
            <a:chExt cx="5764303" cy="1323975"/>
          </a:xfrm>
        </p:grpSpPr>
        <p:pic>
          <p:nvPicPr>
            <p:cNvPr id="132097" name="Picture 1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24000" y="1371600"/>
              <a:ext cx="5486400" cy="866775"/>
            </a:xfrm>
            <a:prstGeom prst="rect">
              <a:avLst/>
            </a:prstGeom>
            <a:noFill/>
          </p:spPr>
        </p:pic>
        <p:sp>
          <p:nvSpPr>
            <p:cNvPr id="132099" name="AutoShape 3"/>
            <p:cNvSpPr>
              <a:spLocks noChangeShapeType="1"/>
            </p:cNvSpPr>
            <p:nvPr/>
          </p:nvSpPr>
          <p:spPr bwMode="auto">
            <a:xfrm flipV="1">
              <a:off x="1549400" y="1147762"/>
              <a:ext cx="0" cy="258763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100" name="AutoShape 4"/>
            <p:cNvSpPr>
              <a:spLocks noChangeShapeType="1"/>
            </p:cNvSpPr>
            <p:nvPr/>
          </p:nvSpPr>
          <p:spPr bwMode="auto">
            <a:xfrm flipV="1">
              <a:off x="2082800" y="1141412"/>
              <a:ext cx="0" cy="258763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098" name="AutoShape 2"/>
            <p:cNvSpPr>
              <a:spLocks noChangeShapeType="1"/>
            </p:cNvSpPr>
            <p:nvPr/>
          </p:nvSpPr>
          <p:spPr bwMode="auto">
            <a:xfrm flipV="1">
              <a:off x="6965950" y="1144587"/>
              <a:ext cx="0" cy="258763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102" name="Rectangle 6"/>
            <p:cNvSpPr>
              <a:spLocks noChangeArrowheads="1"/>
            </p:cNvSpPr>
            <p:nvPr/>
          </p:nvSpPr>
          <p:spPr bwMode="auto">
            <a:xfrm>
              <a:off x="1371600" y="914400"/>
              <a:ext cx="5764303" cy="4684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latin typeface="Cambria" pitchFamily="18" charset="0"/>
                  <a:ea typeface="Times New Roman" pitchFamily="18" charset="0"/>
                  <a:cs typeface="Times New Roman" pitchFamily="18" charset="0"/>
                </a:rPr>
                <a:t>  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2.2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latin typeface="Cambria"/>
                  <a:ea typeface="Times New Roman" pitchFamily="18" charset="0"/>
                  <a:cs typeface="Times New Roman" pitchFamily="18" charset="0"/>
                </a:rPr>
                <a:t>”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         1.1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latin typeface="Cambria"/>
                  <a:ea typeface="Times New Roman" pitchFamily="18" charset="0"/>
                  <a:cs typeface="Times New Roman" pitchFamily="18" charset="0"/>
                </a:rPr>
                <a:t>”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					</a:t>
              </a:r>
              <a:r>
                <a:rPr lang="en-US" sz="1200" dirty="0" smtClean="0">
                  <a:solidFill>
                    <a:schemeClr val="accent1"/>
                  </a:solidFill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                    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.5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latin typeface="Cambria"/>
                  <a:ea typeface="Times New Roman" pitchFamily="18" charset="0"/>
                  <a:cs typeface="Times New Roman" pitchFamily="18" charset="0"/>
                </a:rPr>
                <a:t>”</a:t>
              </a: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32107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-1460501" y="1870075"/>
            <a:ext cx="7034298" cy="1418273"/>
            <a:chOff x="0" y="2438400"/>
            <a:chExt cx="7538387" cy="1519909"/>
          </a:xfrm>
        </p:grpSpPr>
        <p:sp>
          <p:nvSpPr>
            <p:cNvPr id="132103" name="AutoShape 7"/>
            <p:cNvSpPr>
              <a:spLocks noChangeShapeType="1"/>
            </p:cNvSpPr>
            <p:nvPr/>
          </p:nvSpPr>
          <p:spPr bwMode="auto">
            <a:xfrm flipV="1">
              <a:off x="1870075" y="2655887"/>
              <a:ext cx="0" cy="25876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104" name="AutoShape 8"/>
            <p:cNvSpPr>
              <a:spLocks noChangeShapeType="1"/>
            </p:cNvSpPr>
            <p:nvPr/>
          </p:nvSpPr>
          <p:spPr bwMode="auto">
            <a:xfrm flipV="1">
              <a:off x="2473325" y="2651124"/>
              <a:ext cx="0" cy="258763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105" name="AutoShape 9"/>
            <p:cNvSpPr>
              <a:spLocks noChangeShapeType="1"/>
            </p:cNvSpPr>
            <p:nvPr/>
          </p:nvSpPr>
          <p:spPr bwMode="auto">
            <a:xfrm flipV="1">
              <a:off x="6731000" y="2651124"/>
              <a:ext cx="0" cy="258763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106" name="AutoShape 10"/>
            <p:cNvSpPr>
              <a:spLocks noChangeShapeType="1"/>
            </p:cNvSpPr>
            <p:nvPr/>
          </p:nvSpPr>
          <p:spPr bwMode="auto">
            <a:xfrm flipV="1">
              <a:off x="7253287" y="2654299"/>
              <a:ext cx="0" cy="258763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108" name="Rectangle 12"/>
            <p:cNvSpPr>
              <a:spLocks noChangeArrowheads="1"/>
            </p:cNvSpPr>
            <p:nvPr/>
          </p:nvSpPr>
          <p:spPr bwMode="auto">
            <a:xfrm>
              <a:off x="0" y="2438400"/>
              <a:ext cx="7538387" cy="593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latin typeface="Cambria" pitchFamily="18" charset="0"/>
                  <a:ea typeface="Times New Roman" pitchFamily="18" charset="0"/>
                  <a:cs typeface="Times New Roman" pitchFamily="18" charset="0"/>
                </a:rPr>
                <a:t>                                                   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2.6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latin typeface="Cambria"/>
                  <a:ea typeface="Times New Roman" pitchFamily="18" charset="0"/>
                  <a:cs typeface="Times New Roman" pitchFamily="18" charset="0"/>
                </a:rPr>
                <a:t>”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          1.5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latin typeface="Cambria"/>
                  <a:ea typeface="Times New Roman" pitchFamily="18" charset="0"/>
                  <a:cs typeface="Times New Roman" pitchFamily="18" charset="0"/>
                </a:rPr>
                <a:t>”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				</a:t>
              </a:r>
              <a:r>
                <a:rPr lang="en-US" sz="1200" dirty="0" smtClean="0">
                  <a:solidFill>
                    <a:schemeClr val="accent1"/>
                  </a:solidFill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                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.5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latin typeface="Cambria"/>
                  <a:ea typeface="Times New Roman" pitchFamily="18" charset="0"/>
                  <a:cs typeface="Times New Roman" pitchFamily="18" charset="0"/>
                </a:rPr>
                <a:t>”</a:t>
              </a:r>
              <a:r>
                <a:rPr lang="en-US" sz="1200" dirty="0" smtClean="0">
                  <a:solidFill>
                    <a:schemeClr val="accent1"/>
                  </a:solidFill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         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.83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latin typeface="Cambria"/>
                  <a:ea typeface="Times New Roman" pitchFamily="18" charset="0"/>
                  <a:cs typeface="Times New Roman" pitchFamily="18" charset="0"/>
                </a:rPr>
                <a:t>”</a:t>
              </a:r>
              <a:endPara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5" name="Picture 24"/>
            <p:cNvPicPr/>
            <p:nvPr/>
          </p:nvPicPr>
          <p:blipFill>
            <a:blip r:embed="rId4"/>
            <a:srcRect t="2452" b="3542"/>
            <a:stretch>
              <a:fillRect/>
            </a:stretch>
          </p:blipFill>
          <p:spPr bwMode="auto">
            <a:xfrm>
              <a:off x="1829437" y="2899691"/>
              <a:ext cx="5485126" cy="1058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2113" name="Rectangle 1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104775" y="3276600"/>
            <a:ext cx="5388013" cy="1436897"/>
            <a:chOff x="104775" y="4495800"/>
            <a:chExt cx="5388013" cy="1436897"/>
          </a:xfrm>
        </p:grpSpPr>
        <p:grpSp>
          <p:nvGrpSpPr>
            <p:cNvPr id="34" name="Group 33"/>
            <p:cNvGrpSpPr/>
            <p:nvPr/>
          </p:nvGrpSpPr>
          <p:grpSpPr>
            <a:xfrm>
              <a:off x="104775" y="4495800"/>
              <a:ext cx="5388013" cy="1436897"/>
              <a:chOff x="685800" y="4133850"/>
              <a:chExt cx="5770396" cy="1538872"/>
            </a:xfrm>
          </p:grpSpPr>
          <p:pic>
            <p:nvPicPr>
              <p:cNvPr id="27" name="Picture 26"/>
              <p:cNvPicPr/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838200" y="4572000"/>
                <a:ext cx="5486400" cy="11007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2109" name="AutoShape 13"/>
              <p:cNvSpPr>
                <a:spLocks noChangeShapeType="1"/>
              </p:cNvSpPr>
              <p:nvPr/>
            </p:nvSpPr>
            <p:spPr bwMode="auto">
              <a:xfrm flipV="1">
                <a:off x="1470025" y="4364735"/>
                <a:ext cx="0" cy="258762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111" name="AutoShape 15"/>
              <p:cNvSpPr>
                <a:spLocks noChangeShapeType="1"/>
              </p:cNvSpPr>
              <p:nvPr/>
            </p:nvSpPr>
            <p:spPr bwMode="auto">
              <a:xfrm flipV="1">
                <a:off x="5749925" y="4332288"/>
                <a:ext cx="0" cy="258762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112" name="AutoShape 16"/>
              <p:cNvSpPr>
                <a:spLocks noChangeShapeType="1"/>
              </p:cNvSpPr>
              <p:nvPr/>
            </p:nvSpPr>
            <p:spPr bwMode="auto">
              <a:xfrm flipV="1">
                <a:off x="6272213" y="4333875"/>
                <a:ext cx="0" cy="258763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114" name="Rectangle 18"/>
              <p:cNvSpPr>
                <a:spLocks noChangeArrowheads="1"/>
              </p:cNvSpPr>
              <p:nvPr/>
            </p:nvSpPr>
            <p:spPr bwMode="auto">
              <a:xfrm>
                <a:off x="685800" y="4133850"/>
                <a:ext cx="5770396" cy="2966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chemeClr val="accent1"/>
                    </a:solidFill>
                    <a:effectLst/>
                    <a:latin typeface="Cambria" pitchFamily="18" charset="0"/>
                    <a:ea typeface="Times New Roman" pitchFamily="18" charset="0"/>
                    <a:cs typeface="Times New Roman" pitchFamily="18" charset="0"/>
                  </a:rPr>
                  <a:t>   </a:t>
                </a: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chemeClr val="accent1"/>
                    </a:solidFill>
                    <a:effectLst/>
                    <a:latin typeface="Calibri" pitchFamily="34" charset="0"/>
                    <a:ea typeface="Times New Roman" pitchFamily="18" charset="0"/>
                    <a:cs typeface="Times New Roman" pitchFamily="18" charset="0"/>
                  </a:rPr>
                  <a:t>1.96</a:t>
                </a: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chemeClr val="accent1"/>
                    </a:solidFill>
                    <a:effectLst/>
                    <a:latin typeface="Cambria"/>
                    <a:ea typeface="Times New Roman" pitchFamily="18" charset="0"/>
                    <a:cs typeface="Times New Roman" pitchFamily="18" charset="0"/>
                  </a:rPr>
                  <a:t>”</a:t>
                </a: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chemeClr val="accent1"/>
                    </a:solidFill>
                    <a:effectLst/>
                    <a:latin typeface="Calibri" pitchFamily="34" charset="0"/>
                    <a:ea typeface="Times New Roman" pitchFamily="18" charset="0"/>
                    <a:cs typeface="Times New Roman" pitchFamily="18" charset="0"/>
                  </a:rPr>
                  <a:t>        1.08</a:t>
                </a: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chemeClr val="accent1"/>
                    </a:solidFill>
                    <a:effectLst/>
                    <a:latin typeface="Cambria"/>
                    <a:ea typeface="Times New Roman" pitchFamily="18" charset="0"/>
                    <a:cs typeface="Times New Roman" pitchFamily="18" charset="0"/>
                  </a:rPr>
                  <a:t>”</a:t>
                </a: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chemeClr val="accent1"/>
                    </a:solidFill>
                    <a:effectLst/>
                    <a:latin typeface="Calibri" pitchFamily="34" charset="0"/>
                    <a:ea typeface="Times New Roman" pitchFamily="18" charset="0"/>
                    <a:cs typeface="Times New Roman" pitchFamily="18" charset="0"/>
                  </a:rPr>
                  <a:t>		</a:t>
                </a:r>
                <a:r>
                  <a:rPr lang="en-US" sz="1200" dirty="0" smtClean="0">
                    <a:solidFill>
                      <a:schemeClr val="accent1"/>
                    </a:solidFill>
                    <a:latin typeface="Calibri" pitchFamily="34" charset="0"/>
                    <a:ea typeface="Times New Roman" pitchFamily="18" charset="0"/>
                    <a:cs typeface="Times New Roman" pitchFamily="18" charset="0"/>
                  </a:rPr>
                  <a:t>                                               </a:t>
                </a: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chemeClr val="accent1"/>
                    </a:solidFill>
                    <a:effectLst/>
                    <a:latin typeface="Calibri" pitchFamily="34" charset="0"/>
                    <a:ea typeface="Times New Roman" pitchFamily="18" charset="0"/>
                    <a:cs typeface="Times New Roman" pitchFamily="18" charset="0"/>
                  </a:rPr>
                  <a:t>.66</a:t>
                </a:r>
                <a:r>
                  <a:rPr lang="en-US" sz="1200" dirty="0" smtClean="0">
                    <a:solidFill>
                      <a:schemeClr val="accent1"/>
                    </a:solidFill>
                    <a:latin typeface="Cambria"/>
                    <a:ea typeface="Times New Roman" pitchFamily="18" charset="0"/>
                    <a:cs typeface="Times New Roman" pitchFamily="18" charset="0"/>
                  </a:rPr>
                  <a:t>”        </a:t>
                </a: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chemeClr val="accent1"/>
                    </a:solidFill>
                    <a:effectLst/>
                    <a:latin typeface="Calibri" pitchFamily="34" charset="0"/>
                    <a:ea typeface="Times New Roman" pitchFamily="18" charset="0"/>
                    <a:cs typeface="Times New Roman" pitchFamily="18" charset="0"/>
                  </a:rPr>
                  <a:t>1.2</a:t>
                </a: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chemeClr val="accent1"/>
                    </a:solidFill>
                    <a:effectLst/>
                    <a:latin typeface="Cambria"/>
                    <a:ea typeface="Times New Roman" pitchFamily="18" charset="0"/>
                    <a:cs typeface="Times New Roman" pitchFamily="18" charset="0"/>
                  </a:rPr>
                  <a:t>”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35" name="AutoShape 13"/>
            <p:cNvSpPr>
              <a:spLocks noChangeShapeType="1"/>
            </p:cNvSpPr>
            <p:nvPr/>
          </p:nvSpPr>
          <p:spPr bwMode="auto">
            <a:xfrm flipV="1">
              <a:off x="266700" y="4711385"/>
              <a:ext cx="0" cy="24161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7" name="Rectangle 1"/>
          <p:cNvSpPr>
            <a:spLocks noChangeArrowheads="1"/>
          </p:cNvSpPr>
          <p:nvPr/>
        </p:nvSpPr>
        <p:spPr bwMode="auto">
          <a:xfrm>
            <a:off x="2133600" y="1905000"/>
            <a:ext cx="152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Truss 1</a:t>
            </a:r>
          </a:p>
        </p:txBody>
      </p:sp>
      <p:sp>
        <p:nvSpPr>
          <p:cNvPr id="38" name="Rectangle 1"/>
          <p:cNvSpPr>
            <a:spLocks noChangeArrowheads="1"/>
          </p:cNvSpPr>
          <p:nvPr/>
        </p:nvSpPr>
        <p:spPr bwMode="auto">
          <a:xfrm>
            <a:off x="2133600" y="3319046"/>
            <a:ext cx="152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Truss 2</a:t>
            </a:r>
          </a:p>
        </p:txBody>
      </p:sp>
      <p:sp>
        <p:nvSpPr>
          <p:cNvPr id="39" name="Rectangle 1"/>
          <p:cNvSpPr>
            <a:spLocks noChangeArrowheads="1"/>
          </p:cNvSpPr>
          <p:nvPr/>
        </p:nvSpPr>
        <p:spPr bwMode="auto">
          <a:xfrm>
            <a:off x="2133600" y="4690646"/>
            <a:ext cx="152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Truss 3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Existing Structural Systems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609600"/>
            <a:ext cx="31242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Transfer System Solution</a:t>
            </a:r>
          </a:p>
          <a:p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</a:rPr>
              <a:t> Floors 1 – 5 transferred using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</a:rPr>
              <a:t>built-up girders</a:t>
            </a:r>
          </a:p>
          <a:p>
            <a:endParaRPr lang="en-US" sz="1600" b="1" dirty="0">
              <a:solidFill>
                <a:schemeClr val="bg1"/>
              </a:solidFill>
            </a:endParaRPr>
          </a:p>
          <a:p>
            <a:endParaRPr lang="en-US" sz="1600" b="1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</a:rPr>
              <a:t>Floors 6 – Roof are hanging and 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</a:rPr>
              <a:t> are transferred at the penthouse 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</a:rPr>
              <a:t> level using trusses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2999426"/>
            <a:ext cx="2645240" cy="263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8" name="Picture 107" descr="Actual 1.JPG"/>
          <p:cNvPicPr/>
          <p:nvPr/>
        </p:nvPicPr>
        <p:blipFill>
          <a:blip r:embed="rId4"/>
          <a:srcRect r="42656"/>
          <a:stretch>
            <a:fillRect/>
          </a:stretch>
        </p:blipFill>
        <p:spPr>
          <a:xfrm>
            <a:off x="1371600" y="3352800"/>
            <a:ext cx="1524000" cy="2209800"/>
          </a:xfrm>
          <a:prstGeom prst="rect">
            <a:avLst/>
          </a:prstGeom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82862" y="990995"/>
            <a:ext cx="2626302" cy="1598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Existing Structural Systems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609600"/>
            <a:ext cx="31242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Transfer System Solution</a:t>
            </a:r>
          </a:p>
          <a:p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</a:rPr>
              <a:t> Floors 6 – Penthouse use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</a:rPr>
              <a:t> perimeter plate hangers instead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</a:rPr>
              <a:t> of columns </a:t>
            </a:r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066800"/>
            <a:ext cx="3653250" cy="4348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" name="Group 11"/>
          <p:cNvGrpSpPr/>
          <p:nvPr/>
        </p:nvGrpSpPr>
        <p:grpSpPr>
          <a:xfrm>
            <a:off x="5737860" y="2007391"/>
            <a:ext cx="2538" cy="542932"/>
            <a:chOff x="5737860" y="2007391"/>
            <a:chExt cx="2538" cy="542932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5510054" y="2320929"/>
              <a:ext cx="457200" cy="1588"/>
            </a:xfrm>
            <a:prstGeom prst="line">
              <a:avLst/>
            </a:prstGeom>
            <a:ln w="635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 flipV="1">
              <a:off x="5511004" y="2235197"/>
              <a:ext cx="457200" cy="1588"/>
            </a:xfrm>
            <a:prstGeom prst="line">
              <a:avLst/>
            </a:prstGeom>
            <a:ln w="635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7391400" y="2006600"/>
            <a:ext cx="2538" cy="542932"/>
            <a:chOff x="5737860" y="2007391"/>
            <a:chExt cx="2538" cy="542932"/>
          </a:xfrm>
        </p:grpSpPr>
        <p:cxnSp>
          <p:nvCxnSpPr>
            <p:cNvPr id="16" name="Straight Connector 15"/>
            <p:cNvCxnSpPr/>
            <p:nvPr/>
          </p:nvCxnSpPr>
          <p:spPr>
            <a:xfrm rot="5400000" flipH="1" flipV="1">
              <a:off x="5510054" y="2320929"/>
              <a:ext cx="457200" cy="1588"/>
            </a:xfrm>
            <a:prstGeom prst="line">
              <a:avLst/>
            </a:prstGeom>
            <a:ln w="635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 flipV="1">
              <a:off x="5511004" y="2235197"/>
              <a:ext cx="457200" cy="1588"/>
            </a:xfrm>
            <a:prstGeom prst="line">
              <a:avLst/>
            </a:prstGeom>
            <a:ln w="635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7391400" y="3949700"/>
            <a:ext cx="2538" cy="542932"/>
            <a:chOff x="5737860" y="2007391"/>
            <a:chExt cx="2538" cy="542932"/>
          </a:xfrm>
        </p:grpSpPr>
        <p:cxnSp>
          <p:nvCxnSpPr>
            <p:cNvPr id="19" name="Straight Connector 18"/>
            <p:cNvCxnSpPr/>
            <p:nvPr/>
          </p:nvCxnSpPr>
          <p:spPr>
            <a:xfrm rot="5400000" flipH="1" flipV="1">
              <a:off x="5510054" y="2320929"/>
              <a:ext cx="457200" cy="1588"/>
            </a:xfrm>
            <a:prstGeom prst="line">
              <a:avLst/>
            </a:prstGeom>
            <a:ln w="635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5511004" y="2235197"/>
              <a:ext cx="457200" cy="1588"/>
            </a:xfrm>
            <a:prstGeom prst="line">
              <a:avLst/>
            </a:prstGeom>
            <a:ln w="635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5740400" y="3956050"/>
            <a:ext cx="2538" cy="542932"/>
            <a:chOff x="5737860" y="2007391"/>
            <a:chExt cx="2538" cy="542932"/>
          </a:xfrm>
        </p:grpSpPr>
        <p:cxnSp>
          <p:nvCxnSpPr>
            <p:cNvPr id="22" name="Straight Connector 21"/>
            <p:cNvCxnSpPr/>
            <p:nvPr/>
          </p:nvCxnSpPr>
          <p:spPr>
            <a:xfrm rot="5400000" flipH="1" flipV="1">
              <a:off x="5510054" y="2320929"/>
              <a:ext cx="457200" cy="1588"/>
            </a:xfrm>
            <a:prstGeom prst="line">
              <a:avLst/>
            </a:prstGeom>
            <a:ln w="635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511004" y="2235197"/>
              <a:ext cx="457200" cy="1588"/>
            </a:xfrm>
            <a:prstGeom prst="line">
              <a:avLst/>
            </a:prstGeom>
            <a:ln w="635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/>
          <p:cNvCxnSpPr/>
          <p:nvPr/>
        </p:nvCxnSpPr>
        <p:spPr>
          <a:xfrm>
            <a:off x="5715000" y="2036762"/>
            <a:ext cx="1676400" cy="1588"/>
          </a:xfrm>
          <a:prstGeom prst="line">
            <a:avLst/>
          </a:prstGeom>
          <a:ln w="635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715000" y="4470400"/>
            <a:ext cx="1676400" cy="1588"/>
          </a:xfrm>
          <a:prstGeom prst="line">
            <a:avLst/>
          </a:prstGeom>
          <a:ln w="635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oup 61"/>
          <p:cNvGrpSpPr/>
          <p:nvPr/>
        </p:nvGrpSpPr>
        <p:grpSpPr>
          <a:xfrm>
            <a:off x="4724400" y="1219200"/>
            <a:ext cx="3352800" cy="4086230"/>
            <a:chOff x="4724400" y="1219200"/>
            <a:chExt cx="3352800" cy="4086230"/>
          </a:xfrm>
        </p:grpSpPr>
        <p:sp>
          <p:nvSpPr>
            <p:cNvPr id="42" name="Oval 41"/>
            <p:cNvSpPr/>
            <p:nvPr/>
          </p:nvSpPr>
          <p:spPr>
            <a:xfrm>
              <a:off x="7920045" y="1524000"/>
              <a:ext cx="152400" cy="152400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7924800" y="1933578"/>
              <a:ext cx="152400" cy="152400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7924800" y="2486022"/>
              <a:ext cx="152400" cy="152400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1" name="Group 60"/>
            <p:cNvGrpSpPr/>
            <p:nvPr/>
          </p:nvGrpSpPr>
          <p:grpSpPr>
            <a:xfrm>
              <a:off x="4724400" y="1219200"/>
              <a:ext cx="3157541" cy="4086230"/>
              <a:chOff x="4724400" y="1219200"/>
              <a:chExt cx="3157541" cy="4086230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4724400" y="1524000"/>
                <a:ext cx="152400" cy="152400"/>
              </a:xfrm>
              <a:prstGeom prst="ellipse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0" name="Group 49"/>
              <p:cNvGrpSpPr/>
              <p:nvPr/>
            </p:nvGrpSpPr>
            <p:grpSpPr>
              <a:xfrm>
                <a:off x="4833941" y="1219200"/>
                <a:ext cx="3043237" cy="152400"/>
                <a:chOff x="4833941" y="1219200"/>
                <a:chExt cx="3043237" cy="152400"/>
              </a:xfrm>
            </p:grpSpPr>
            <p:sp>
              <p:nvSpPr>
                <p:cNvPr id="35" name="Oval 34"/>
                <p:cNvSpPr/>
                <p:nvPr/>
              </p:nvSpPr>
              <p:spPr>
                <a:xfrm>
                  <a:off x="4833941" y="1219200"/>
                  <a:ext cx="152400" cy="152400"/>
                </a:xfrm>
                <a:prstGeom prst="ellipse">
                  <a:avLst/>
                </a:prstGeom>
                <a:noFill/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5457822" y="1219200"/>
                  <a:ext cx="152400" cy="152400"/>
                </a:xfrm>
                <a:prstGeom prst="ellipse">
                  <a:avLst/>
                </a:prstGeom>
                <a:noFill/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Oval 37"/>
                <p:cNvSpPr/>
                <p:nvPr/>
              </p:nvSpPr>
              <p:spPr>
                <a:xfrm>
                  <a:off x="6067422" y="1219200"/>
                  <a:ext cx="152400" cy="152400"/>
                </a:xfrm>
                <a:prstGeom prst="ellipse">
                  <a:avLst/>
                </a:prstGeom>
                <a:noFill/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Oval 38"/>
                <p:cNvSpPr/>
                <p:nvPr/>
              </p:nvSpPr>
              <p:spPr>
                <a:xfrm>
                  <a:off x="6705600" y="1219200"/>
                  <a:ext cx="152400" cy="152400"/>
                </a:xfrm>
                <a:prstGeom prst="ellipse">
                  <a:avLst/>
                </a:prstGeom>
                <a:noFill/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Oval 39"/>
                <p:cNvSpPr/>
                <p:nvPr/>
              </p:nvSpPr>
              <p:spPr>
                <a:xfrm>
                  <a:off x="7315200" y="1219200"/>
                  <a:ext cx="152400" cy="152400"/>
                </a:xfrm>
                <a:prstGeom prst="ellipse">
                  <a:avLst/>
                </a:prstGeom>
                <a:noFill/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Oval 40"/>
                <p:cNvSpPr/>
                <p:nvPr/>
              </p:nvSpPr>
              <p:spPr>
                <a:xfrm>
                  <a:off x="7724778" y="1219200"/>
                  <a:ext cx="152400" cy="152400"/>
                </a:xfrm>
                <a:prstGeom prst="ellipse">
                  <a:avLst/>
                </a:prstGeom>
                <a:noFill/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5" name="Oval 44"/>
              <p:cNvSpPr/>
              <p:nvPr/>
            </p:nvSpPr>
            <p:spPr>
              <a:xfrm>
                <a:off x="4733926" y="1933570"/>
                <a:ext cx="152400" cy="152400"/>
              </a:xfrm>
              <a:prstGeom prst="ellipse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4738689" y="2667000"/>
                <a:ext cx="152400" cy="152400"/>
              </a:xfrm>
              <a:prstGeom prst="ellipse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4724400" y="3686170"/>
                <a:ext cx="152400" cy="152400"/>
              </a:xfrm>
              <a:prstGeom prst="ellipse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4724400" y="4419600"/>
                <a:ext cx="152400" cy="152400"/>
              </a:xfrm>
              <a:prstGeom prst="ellipse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4724400" y="4824415"/>
                <a:ext cx="152400" cy="152400"/>
              </a:xfrm>
              <a:prstGeom prst="ellipse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1" name="Group 50"/>
              <p:cNvGrpSpPr/>
              <p:nvPr/>
            </p:nvGrpSpPr>
            <p:grpSpPr>
              <a:xfrm>
                <a:off x="4838704" y="5153030"/>
                <a:ext cx="3043237" cy="152400"/>
                <a:chOff x="4833941" y="1219200"/>
                <a:chExt cx="3043237" cy="152400"/>
              </a:xfrm>
            </p:grpSpPr>
            <p:sp>
              <p:nvSpPr>
                <p:cNvPr id="52" name="Oval 51"/>
                <p:cNvSpPr/>
                <p:nvPr/>
              </p:nvSpPr>
              <p:spPr>
                <a:xfrm>
                  <a:off x="4833941" y="1219200"/>
                  <a:ext cx="152400" cy="152400"/>
                </a:xfrm>
                <a:prstGeom prst="ellipse">
                  <a:avLst/>
                </a:prstGeom>
                <a:noFill/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Oval 52"/>
                <p:cNvSpPr/>
                <p:nvPr/>
              </p:nvSpPr>
              <p:spPr>
                <a:xfrm>
                  <a:off x="5457822" y="1219200"/>
                  <a:ext cx="152400" cy="152400"/>
                </a:xfrm>
                <a:prstGeom prst="ellipse">
                  <a:avLst/>
                </a:prstGeom>
                <a:noFill/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Oval 53"/>
                <p:cNvSpPr/>
                <p:nvPr/>
              </p:nvSpPr>
              <p:spPr>
                <a:xfrm>
                  <a:off x="6067422" y="1219200"/>
                  <a:ext cx="152400" cy="152400"/>
                </a:xfrm>
                <a:prstGeom prst="ellipse">
                  <a:avLst/>
                </a:prstGeom>
                <a:noFill/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Oval 54"/>
                <p:cNvSpPr/>
                <p:nvPr/>
              </p:nvSpPr>
              <p:spPr>
                <a:xfrm>
                  <a:off x="6705600" y="1219200"/>
                  <a:ext cx="152400" cy="152400"/>
                </a:xfrm>
                <a:prstGeom prst="ellipse">
                  <a:avLst/>
                </a:prstGeom>
                <a:noFill/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Oval 55"/>
                <p:cNvSpPr/>
                <p:nvPr/>
              </p:nvSpPr>
              <p:spPr>
                <a:xfrm>
                  <a:off x="7315200" y="1219200"/>
                  <a:ext cx="152400" cy="152400"/>
                </a:xfrm>
                <a:prstGeom prst="ellipse">
                  <a:avLst/>
                </a:prstGeom>
                <a:noFill/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Oval 56"/>
                <p:cNvSpPr/>
                <p:nvPr/>
              </p:nvSpPr>
              <p:spPr>
                <a:xfrm>
                  <a:off x="7724778" y="1219200"/>
                  <a:ext cx="152400" cy="152400"/>
                </a:xfrm>
                <a:prstGeom prst="ellipse">
                  <a:avLst/>
                </a:prstGeom>
                <a:noFill/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58" name="Oval 57"/>
            <p:cNvSpPr/>
            <p:nvPr/>
          </p:nvSpPr>
          <p:spPr>
            <a:xfrm>
              <a:off x="7924800" y="4819660"/>
              <a:ext cx="152400" cy="152400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7924800" y="4419600"/>
              <a:ext cx="152400" cy="152400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7924800" y="3886200"/>
              <a:ext cx="152400" cy="152400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2055490" y="47244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Perimeter Plate Hangers</a:t>
            </a:r>
            <a:endParaRPr lang="en-US" b="1" dirty="0">
              <a:solidFill>
                <a:schemeClr val="accent1"/>
              </a:solidFill>
            </a:endParaRPr>
          </a:p>
        </p:txBody>
      </p:sp>
      <p:cxnSp>
        <p:nvCxnSpPr>
          <p:cNvPr id="64" name="Shape 63"/>
          <p:cNvCxnSpPr>
            <a:stCxn id="63" idx="2"/>
            <a:endCxn id="53" idx="4"/>
          </p:cNvCxnSpPr>
          <p:nvPr/>
        </p:nvCxnSpPr>
        <p:spPr>
          <a:xfrm rot="5400000" flipH="1" flipV="1">
            <a:off x="4202636" y="4034583"/>
            <a:ext cx="65301" cy="2606995"/>
          </a:xfrm>
          <a:prstGeom prst="curvedConnector3">
            <a:avLst>
              <a:gd name="adj1" fmla="val -350071"/>
            </a:avLst>
          </a:prstGeom>
          <a:ln w="38100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95400" y="2514600"/>
            <a:ext cx="2275232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Structural Depth Studies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609600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Transfer Truss Analysis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3"/>
          <a:srcRect l="2928" t="23958" r="15081" b="16667"/>
          <a:stretch>
            <a:fillRect/>
          </a:stretch>
        </p:blipFill>
        <p:spPr bwMode="auto">
          <a:xfrm>
            <a:off x="2895600" y="1632040"/>
            <a:ext cx="6019800" cy="2450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647700" y="5029200"/>
          <a:ext cx="78486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1075"/>
                <a:gridCol w="981075"/>
                <a:gridCol w="981075"/>
                <a:gridCol w="981075"/>
                <a:gridCol w="981075"/>
                <a:gridCol w="981075"/>
                <a:gridCol w="981075"/>
                <a:gridCol w="98107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Loads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P3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P4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P6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P7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Pu</a:t>
                      </a:r>
                      <a:r>
                        <a:rPr lang="en-US" dirty="0" smtClean="0"/>
                        <a:t> (kips)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804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1450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1668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876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1162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1753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1296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4305300" y="388620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accent1"/>
              </a:solidFill>
              <a:latin typeface="Cambria" pitchFamily="18" charset="0"/>
            </a:endParaRPr>
          </a:p>
          <a:p>
            <a:pPr algn="ctr"/>
            <a:r>
              <a:rPr lang="en-US" b="1" dirty="0" smtClean="0">
                <a:solidFill>
                  <a:schemeClr val="accent1"/>
                </a:solidFill>
                <a:latin typeface="Cambria" pitchFamily="18" charset="0"/>
              </a:rPr>
              <a:t>Truss 1</a:t>
            </a:r>
          </a:p>
          <a:p>
            <a:endParaRPr lang="en-US" sz="1200" b="1" dirty="0" smtClean="0">
              <a:solidFill>
                <a:schemeClr val="accent1"/>
              </a:solidFill>
              <a:latin typeface="Cambria" pitchFamily="18" charset="0"/>
            </a:endParaRPr>
          </a:p>
        </p:txBody>
      </p:sp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4"/>
          <a:srcRect l="8785" t="30208" r="17423" b="15625"/>
          <a:stretch>
            <a:fillRect/>
          </a:stretch>
        </p:blipFill>
        <p:spPr bwMode="auto">
          <a:xfrm>
            <a:off x="2895600" y="1576010"/>
            <a:ext cx="6019800" cy="248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" name="TextBox 34"/>
          <p:cNvSpPr txBox="1"/>
          <p:nvPr/>
        </p:nvSpPr>
        <p:spPr>
          <a:xfrm>
            <a:off x="4305300" y="388620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accent1"/>
              </a:solidFill>
              <a:latin typeface="Cambria" pitchFamily="18" charset="0"/>
            </a:endParaRPr>
          </a:p>
          <a:p>
            <a:pPr algn="ctr"/>
            <a:r>
              <a:rPr lang="en-US" b="1" dirty="0" smtClean="0">
                <a:solidFill>
                  <a:schemeClr val="accent1"/>
                </a:solidFill>
                <a:latin typeface="Cambria" pitchFamily="18" charset="0"/>
              </a:rPr>
              <a:t>Truss 2</a:t>
            </a:r>
          </a:p>
          <a:p>
            <a:endParaRPr lang="en-US" sz="1200" b="1" dirty="0" smtClean="0">
              <a:solidFill>
                <a:schemeClr val="accent1"/>
              </a:solidFill>
              <a:latin typeface="Cambria" pitchFamily="18" charset="0"/>
            </a:endParaRPr>
          </a:p>
        </p:txBody>
      </p:sp>
      <p:grpSp>
        <p:nvGrpSpPr>
          <p:cNvPr id="2" name="Group 37"/>
          <p:cNvGrpSpPr/>
          <p:nvPr/>
        </p:nvGrpSpPr>
        <p:grpSpPr>
          <a:xfrm>
            <a:off x="2922915" y="1732483"/>
            <a:ext cx="5916286" cy="2229918"/>
            <a:chOff x="1250022" y="1676400"/>
            <a:chExt cx="9525000" cy="4038600"/>
          </a:xfrm>
        </p:grpSpPr>
        <p:pic>
          <p:nvPicPr>
            <p:cNvPr id="78852" name="Picture 4"/>
            <p:cNvPicPr>
              <a:picLocks noChangeAspect="1" noChangeArrowheads="1"/>
            </p:cNvPicPr>
            <p:nvPr/>
          </p:nvPicPr>
          <p:blipFill>
            <a:blip r:embed="rId5"/>
            <a:srcRect l="8785" t="22917" r="18009" b="21875"/>
            <a:stretch>
              <a:fillRect/>
            </a:stretch>
          </p:blipFill>
          <p:spPr bwMode="auto">
            <a:xfrm>
              <a:off x="1250022" y="1676400"/>
              <a:ext cx="9525000" cy="403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7" name="Rectangle 36"/>
            <p:cNvSpPr/>
            <p:nvPr/>
          </p:nvSpPr>
          <p:spPr>
            <a:xfrm>
              <a:off x="4343400" y="1828800"/>
              <a:ext cx="32766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4305300" y="388620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accent1"/>
              </a:solidFill>
              <a:latin typeface="Cambria" pitchFamily="18" charset="0"/>
            </a:endParaRPr>
          </a:p>
          <a:p>
            <a:pPr algn="ctr"/>
            <a:r>
              <a:rPr lang="en-US" b="1" dirty="0" smtClean="0">
                <a:solidFill>
                  <a:schemeClr val="accent1"/>
                </a:solidFill>
                <a:latin typeface="Cambria" pitchFamily="18" charset="0"/>
              </a:rPr>
              <a:t>Truss 3</a:t>
            </a:r>
          </a:p>
          <a:p>
            <a:endParaRPr lang="en-US" sz="1200" b="1" dirty="0" smtClean="0">
              <a:solidFill>
                <a:schemeClr val="accent1"/>
              </a:solidFill>
              <a:latin typeface="Cambria" pitchFamily="18" charset="0"/>
            </a:endParaRPr>
          </a:p>
        </p:txBody>
      </p:sp>
      <p:pic>
        <p:nvPicPr>
          <p:cNvPr id="78853" name="Picture 5"/>
          <p:cNvPicPr>
            <a:picLocks noChangeAspect="1" noChangeArrowheads="1"/>
          </p:cNvPicPr>
          <p:nvPr/>
        </p:nvPicPr>
        <p:blipFill>
          <a:blip r:embed="rId6"/>
          <a:srcRect l="30088" t="32292" r="31259" b="16667"/>
          <a:stretch>
            <a:fillRect/>
          </a:stretch>
        </p:blipFill>
        <p:spPr bwMode="auto">
          <a:xfrm>
            <a:off x="4592994" y="2013526"/>
            <a:ext cx="2625012" cy="1948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" name="TextBox 40"/>
          <p:cNvSpPr txBox="1"/>
          <p:nvPr/>
        </p:nvSpPr>
        <p:spPr>
          <a:xfrm>
            <a:off x="4305300" y="388620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accent1"/>
              </a:solidFill>
              <a:latin typeface="Cambria" pitchFamily="18" charset="0"/>
            </a:endParaRPr>
          </a:p>
          <a:p>
            <a:pPr algn="ctr"/>
            <a:r>
              <a:rPr lang="en-US" b="1" dirty="0" smtClean="0">
                <a:solidFill>
                  <a:schemeClr val="accent1"/>
                </a:solidFill>
                <a:latin typeface="Cambria" pitchFamily="18" charset="0"/>
              </a:rPr>
              <a:t>Truss 4</a:t>
            </a:r>
          </a:p>
          <a:p>
            <a:endParaRPr lang="en-US" sz="1200" b="1" dirty="0" smtClean="0">
              <a:solidFill>
                <a:schemeClr val="accent1"/>
              </a:solidFill>
              <a:latin typeface="Cambria" pitchFamily="18" charset="0"/>
            </a:endParaRPr>
          </a:p>
        </p:txBody>
      </p:sp>
      <p:pic>
        <p:nvPicPr>
          <p:cNvPr id="42" name="Picture 41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0" y="1447800"/>
            <a:ext cx="2263441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4" name="Straight Connector 43"/>
          <p:cNvCxnSpPr/>
          <p:nvPr/>
        </p:nvCxnSpPr>
        <p:spPr>
          <a:xfrm rot="5400000">
            <a:off x="-838200" y="2819400"/>
            <a:ext cx="2590800" cy="1588"/>
          </a:xfrm>
          <a:prstGeom prst="line">
            <a:avLst/>
          </a:prstGeom>
          <a:ln w="730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10800000">
            <a:off x="411480" y="3581400"/>
            <a:ext cx="2103120" cy="1588"/>
          </a:xfrm>
          <a:prstGeom prst="line">
            <a:avLst/>
          </a:prstGeom>
          <a:ln w="730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10800000">
            <a:off x="457200" y="2017711"/>
            <a:ext cx="2103120" cy="1588"/>
          </a:xfrm>
          <a:prstGeom prst="line">
            <a:avLst/>
          </a:prstGeom>
          <a:ln w="730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10800000">
            <a:off x="457201" y="2347911"/>
            <a:ext cx="2103120" cy="1588"/>
          </a:xfrm>
          <a:prstGeom prst="line">
            <a:avLst/>
          </a:prstGeom>
          <a:ln w="730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10800000">
            <a:off x="457201" y="3260415"/>
            <a:ext cx="2103120" cy="1588"/>
          </a:xfrm>
          <a:prstGeom prst="line">
            <a:avLst/>
          </a:prstGeom>
          <a:ln w="730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10800000">
            <a:off x="441960" y="4114800"/>
            <a:ext cx="822960" cy="1588"/>
          </a:xfrm>
          <a:prstGeom prst="line">
            <a:avLst/>
          </a:prstGeom>
          <a:ln w="730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0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00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00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0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0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8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8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78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78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10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10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20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100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0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100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78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78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20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100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20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100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35" grpId="0"/>
      <p:bldP spid="35" grpId="1"/>
      <p:bldP spid="39" grpId="0"/>
      <p:bldP spid="39" grpId="1"/>
      <p:bldP spid="4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Structural Depth Studies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609600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Lateral Analysis and Design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533401" y="1854200"/>
          <a:ext cx="3733799" cy="264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799"/>
                <a:gridCol w="914400"/>
                <a:gridCol w="1282513"/>
                <a:gridCol w="851087"/>
              </a:tblGrid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Level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Column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Brace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Girder</a:t>
                      </a:r>
                      <a:endParaRPr lang="en-US" dirty="0"/>
                    </a:p>
                  </a:txBody>
                  <a:tcPr anchor="ctr"/>
                </a:tc>
              </a:tr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1 - 3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W14x426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HSS 8x8x3/8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W24x84</a:t>
                      </a:r>
                      <a:endParaRPr lang="en-US" sz="1400" dirty="0"/>
                    </a:p>
                  </a:txBody>
                  <a:tcPr anchor="ctr"/>
                </a:tc>
              </a:tr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4-7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W14x398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HSS  20x8x1/2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W16x67</a:t>
                      </a:r>
                      <a:endParaRPr lang="en-US" sz="1400" dirty="0"/>
                    </a:p>
                  </a:txBody>
                  <a:tcPr anchor="ctr"/>
                </a:tc>
              </a:tr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7-10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W14x370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HSS 8x8x3/8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W16x36</a:t>
                      </a:r>
                      <a:endParaRPr lang="en-US" sz="1400" dirty="0"/>
                    </a:p>
                  </a:txBody>
                  <a:tcPr anchor="ctr"/>
                </a:tc>
              </a:tr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11-14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W14x500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HSS 16x8x1/2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W16x36</a:t>
                      </a:r>
                      <a:endParaRPr lang="en-US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62000" y="1226403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Existing Braced Frame 3 &amp; 4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4876801" y="1854200"/>
          <a:ext cx="3886199" cy="264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799"/>
                <a:gridCol w="990600"/>
                <a:gridCol w="1371600"/>
                <a:gridCol w="838200"/>
              </a:tblGrid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Level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Column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Brace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Girder</a:t>
                      </a:r>
                      <a:endParaRPr lang="en-US" dirty="0"/>
                    </a:p>
                  </a:txBody>
                  <a:tcPr anchor="ctr"/>
                </a:tc>
              </a:tr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1 - 3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W14x426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HSS 12x8x5/8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W24x84</a:t>
                      </a:r>
                      <a:endParaRPr lang="en-US" sz="1400" dirty="0"/>
                    </a:p>
                  </a:txBody>
                  <a:tcPr anchor="ctr"/>
                </a:tc>
              </a:tr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4-7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W14x550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HSS 20x8x5/8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W16x67</a:t>
                      </a:r>
                      <a:endParaRPr lang="en-US" sz="1400" dirty="0"/>
                    </a:p>
                  </a:txBody>
                  <a:tcPr anchor="ctr"/>
                </a:tc>
              </a:tr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7-10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W14x132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HSS 8x8x1/2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W16x36</a:t>
                      </a:r>
                      <a:endParaRPr lang="en-US" sz="1400" dirty="0"/>
                    </a:p>
                  </a:txBody>
                  <a:tcPr anchor="ctr"/>
                </a:tc>
              </a:tr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11-14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W14x132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HSS 12x8x3/8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W16x36</a:t>
                      </a:r>
                      <a:endParaRPr lang="en-US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953000" y="1219200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Re-designed Braced Frame 3 &amp; 4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Structural Depth Studies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609600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Lateral Analysis and Design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533401" y="1854200"/>
          <a:ext cx="3733799" cy="264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799"/>
                <a:gridCol w="914400"/>
                <a:gridCol w="1282513"/>
                <a:gridCol w="851087"/>
              </a:tblGrid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Level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Column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Brace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Girder</a:t>
                      </a:r>
                      <a:endParaRPr lang="en-US" dirty="0"/>
                    </a:p>
                  </a:txBody>
                  <a:tcPr anchor="ctr"/>
                </a:tc>
              </a:tr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1 - 3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W14x665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HSS 8x8x3/8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W24x84</a:t>
                      </a:r>
                      <a:endParaRPr lang="en-US" sz="1400" dirty="0"/>
                    </a:p>
                  </a:txBody>
                  <a:tcPr anchor="ctr"/>
                </a:tc>
              </a:tr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4-7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W14x605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HSS  10x8x3/8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W24x94</a:t>
                      </a:r>
                      <a:endParaRPr lang="en-US" sz="1400" dirty="0"/>
                    </a:p>
                  </a:txBody>
                  <a:tcPr anchor="ctr"/>
                </a:tc>
              </a:tr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7-10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W14x455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HSS 10x8x3/8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W24x94</a:t>
                      </a:r>
                      <a:endParaRPr lang="en-US" sz="1400" dirty="0"/>
                    </a:p>
                  </a:txBody>
                  <a:tcPr anchor="ctr"/>
                </a:tc>
              </a:tr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11-14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W14x342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HSS 16x8x1/2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W24x94</a:t>
                      </a:r>
                      <a:endParaRPr lang="en-US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62000" y="1226403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Existing Braced Frame 5 &amp; 6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4876801" y="1854200"/>
          <a:ext cx="3886199" cy="264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799"/>
                <a:gridCol w="990600"/>
                <a:gridCol w="1371600"/>
                <a:gridCol w="838200"/>
              </a:tblGrid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Level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Column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Brace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Girder</a:t>
                      </a:r>
                      <a:endParaRPr lang="en-US" dirty="0"/>
                    </a:p>
                  </a:txBody>
                  <a:tcPr anchor="ctr"/>
                </a:tc>
              </a:tr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1 - 3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W14x500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HSS 8x8x3/8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W24x84</a:t>
                      </a:r>
                      <a:endParaRPr lang="en-US" sz="1400" dirty="0"/>
                    </a:p>
                  </a:txBody>
                  <a:tcPr anchor="ctr"/>
                </a:tc>
              </a:tr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4-7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W14x730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HSS 8x8x3/8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W24x94</a:t>
                      </a:r>
                      <a:endParaRPr lang="en-US" sz="1400" dirty="0"/>
                    </a:p>
                  </a:txBody>
                  <a:tcPr anchor="ctr"/>
                </a:tc>
              </a:tr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7-10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W14x370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HSS 8x8x3/8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W24x94</a:t>
                      </a:r>
                      <a:endParaRPr lang="en-US" sz="1400" dirty="0"/>
                    </a:p>
                  </a:txBody>
                  <a:tcPr anchor="ctr"/>
                </a:tc>
              </a:tr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11-14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W14x159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HSS 12x8x3/8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W24x94</a:t>
                      </a:r>
                      <a:endParaRPr lang="en-US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953000" y="1219200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Re-designed Braced Frame 5 &amp; 6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71600" y="4800600"/>
            <a:ext cx="64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/>
                </a:solidFill>
              </a:rPr>
              <a:t>New braced frame design resulted in saving </a:t>
            </a:r>
          </a:p>
          <a:p>
            <a:pPr algn="ctr"/>
            <a:r>
              <a:rPr lang="en-US" sz="2400" b="1" dirty="0" smtClean="0">
                <a:solidFill>
                  <a:schemeClr val="accent1"/>
                </a:solidFill>
              </a:rPr>
              <a:t>71 tons of steel in columns!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allAtOnce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Structural Depth Studies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609600"/>
            <a:ext cx="525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Lateral Drift – New York City Building Code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2000" y="1379815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Necessary to compare re-design to the original design  criteria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447800" y="3886200"/>
          <a:ext cx="4333268" cy="1505106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2017760"/>
                <a:gridCol w="1205038"/>
                <a:gridCol w="1110470"/>
              </a:tblGrid>
              <a:tr h="361792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/>
                        <a:t>Design Drift Limitation Comparison</a:t>
                      </a:r>
                      <a:endParaRPr lang="en-US" sz="18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101122" marR="101122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4265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Design</a:t>
                      </a:r>
                      <a:endParaRPr lang="en-US" sz="18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101122" marR="1011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Base Shear</a:t>
                      </a:r>
                      <a:endParaRPr lang="en-US" sz="18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101122" marR="101122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Limit</a:t>
                      </a:r>
                      <a:endParaRPr lang="en-US" sz="1800" dirty="0">
                        <a:latin typeface="Cambria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 </a:t>
                      </a:r>
                      <a:endParaRPr lang="en-US" sz="18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101122" marR="101122" marT="0" marB="0" anchor="ctr"/>
                </a:tc>
              </a:tr>
              <a:tr h="2842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(N-S)</a:t>
                      </a:r>
                      <a:endParaRPr lang="en-US" sz="18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101122" marR="101122" marT="0" marB="0" anchor="ctr"/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101122" marR="101122" marT="0" marB="0" anchor="ctr"/>
                </a:tc>
              </a:tr>
              <a:tr h="2842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/>
                        <a:t>ASCE 7-05</a:t>
                      </a:r>
                      <a:endParaRPr lang="en-US" sz="1800" b="1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101122" marR="1011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1476</a:t>
                      </a:r>
                      <a:endParaRPr lang="en-US" sz="18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101122" marR="1011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H/400</a:t>
                      </a:r>
                      <a:endParaRPr lang="en-US" sz="18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101122" marR="101122" marT="0" marB="0" anchor="ctr"/>
                </a:tc>
              </a:tr>
              <a:tr h="2842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/>
                        <a:t>NYC BC</a:t>
                      </a:r>
                      <a:endParaRPr lang="en-US" sz="1800" b="1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101122" marR="1011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1379</a:t>
                      </a:r>
                      <a:endParaRPr lang="en-US" sz="18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101122" marR="1011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H/500</a:t>
                      </a:r>
                      <a:endParaRPr lang="en-US" sz="18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101122" marR="101122" marT="0" marB="0" anchor="ctr"/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1447800" y="2057400"/>
          <a:ext cx="4343400" cy="1505106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2719357"/>
                <a:gridCol w="1624043"/>
              </a:tblGrid>
              <a:tr h="361792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 smtClean="0"/>
                        <a:t>NYC Building Code Wind Pressures</a:t>
                      </a:r>
                      <a:endParaRPr lang="en-US" sz="18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101122" marR="101122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685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/>
                        <a:t>Height</a:t>
                      </a:r>
                      <a:endParaRPr lang="en-US" sz="1800" b="1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101122" marR="1011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+mn-lt"/>
                          <a:ea typeface="+mn-ea"/>
                          <a:cs typeface="+mn-cs"/>
                        </a:rPr>
                        <a:t>Pressure</a:t>
                      </a:r>
                      <a:endParaRPr lang="en-US" sz="1800" b="1" dirty="0">
                        <a:latin typeface="Cambria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(PSF)</a:t>
                      </a:r>
                      <a:endParaRPr lang="en-US" sz="18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101122" marR="101122" marT="0" marB="0" anchor="ctr"/>
                </a:tc>
              </a:tr>
              <a:tr h="2842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/>
                        <a:t>0 – 100’</a:t>
                      </a:r>
                      <a:endParaRPr lang="en-US" sz="1800" b="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101122" marR="1011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en-US" sz="18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01122" marR="101122" marT="0" marB="0" anchor="ctr"/>
                </a:tc>
              </a:tr>
              <a:tr h="2842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/>
                        <a:t>100’ – 300’</a:t>
                      </a:r>
                      <a:endParaRPr lang="en-US" sz="1800" b="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101122" marR="1011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n-lt"/>
                          <a:ea typeface="Times New Roman"/>
                          <a:cs typeface="Times New Roman"/>
                        </a:rPr>
                        <a:t>25</a:t>
                      </a: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01122" marR="101122" marT="0" marB="0" anchor="ctr"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867400" y="26670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Limit: H/500</a:t>
            </a:r>
          </a:p>
        </p:txBody>
      </p:sp>
      <p:graphicFrame>
        <p:nvGraphicFramePr>
          <p:cNvPr id="12" name="Chart 11"/>
          <p:cNvGraphicFramePr/>
          <p:nvPr/>
        </p:nvGraphicFramePr>
        <p:xfrm>
          <a:off x="1371600" y="1981200"/>
          <a:ext cx="60198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Existing Structural Systems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609600"/>
            <a:ext cx="342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Lateral Force Resisting System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Concentrically Braced Frame Core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Braces range from HSS 6x6x3/8” to HSS 16x8x1/2”</a:t>
            </a:r>
          </a:p>
        </p:txBody>
      </p:sp>
      <p:pic>
        <p:nvPicPr>
          <p:cNvPr id="39" name="Picture 38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066800"/>
            <a:ext cx="3653250" cy="4348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Group 32"/>
          <p:cNvGrpSpPr/>
          <p:nvPr/>
        </p:nvGrpSpPr>
        <p:grpSpPr>
          <a:xfrm>
            <a:off x="5737860" y="2007391"/>
            <a:ext cx="2538" cy="542932"/>
            <a:chOff x="5737860" y="2007391"/>
            <a:chExt cx="2538" cy="542932"/>
          </a:xfrm>
        </p:grpSpPr>
        <p:cxnSp>
          <p:nvCxnSpPr>
            <p:cNvPr id="28" name="Straight Connector 27"/>
            <p:cNvCxnSpPr/>
            <p:nvPr/>
          </p:nvCxnSpPr>
          <p:spPr>
            <a:xfrm rot="5400000" flipH="1" flipV="1">
              <a:off x="5510054" y="2320929"/>
              <a:ext cx="457200" cy="1588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5511004" y="2235197"/>
              <a:ext cx="457200" cy="1588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34"/>
          <p:cNvGrpSpPr/>
          <p:nvPr/>
        </p:nvGrpSpPr>
        <p:grpSpPr>
          <a:xfrm>
            <a:off x="7391400" y="2006600"/>
            <a:ext cx="2538" cy="542932"/>
            <a:chOff x="5737860" y="2007391"/>
            <a:chExt cx="2538" cy="542932"/>
          </a:xfrm>
        </p:grpSpPr>
        <p:cxnSp>
          <p:nvCxnSpPr>
            <p:cNvPr id="36" name="Straight Connector 35"/>
            <p:cNvCxnSpPr/>
            <p:nvPr/>
          </p:nvCxnSpPr>
          <p:spPr>
            <a:xfrm rot="5400000" flipH="1" flipV="1">
              <a:off x="5510054" y="2320929"/>
              <a:ext cx="457200" cy="1588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5400000" flipH="1" flipV="1">
              <a:off x="5511004" y="2235197"/>
              <a:ext cx="457200" cy="1588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7"/>
          <p:cNvGrpSpPr/>
          <p:nvPr/>
        </p:nvGrpSpPr>
        <p:grpSpPr>
          <a:xfrm>
            <a:off x="7391400" y="3949700"/>
            <a:ext cx="2538" cy="542932"/>
            <a:chOff x="5737860" y="2007391"/>
            <a:chExt cx="2538" cy="542932"/>
          </a:xfrm>
        </p:grpSpPr>
        <p:cxnSp>
          <p:nvCxnSpPr>
            <p:cNvPr id="40" name="Straight Connector 39"/>
            <p:cNvCxnSpPr/>
            <p:nvPr/>
          </p:nvCxnSpPr>
          <p:spPr>
            <a:xfrm rot="5400000" flipH="1" flipV="1">
              <a:off x="5510054" y="2320929"/>
              <a:ext cx="457200" cy="1588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 flipH="1" flipV="1">
              <a:off x="5511004" y="2235197"/>
              <a:ext cx="457200" cy="1588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41"/>
          <p:cNvGrpSpPr/>
          <p:nvPr/>
        </p:nvGrpSpPr>
        <p:grpSpPr>
          <a:xfrm>
            <a:off x="5740400" y="3956050"/>
            <a:ext cx="2538" cy="542932"/>
            <a:chOff x="5737860" y="2007391"/>
            <a:chExt cx="2538" cy="542932"/>
          </a:xfrm>
        </p:grpSpPr>
        <p:cxnSp>
          <p:nvCxnSpPr>
            <p:cNvPr id="49" name="Straight Connector 48"/>
            <p:cNvCxnSpPr/>
            <p:nvPr/>
          </p:nvCxnSpPr>
          <p:spPr>
            <a:xfrm rot="5400000" flipH="1" flipV="1">
              <a:off x="5510054" y="2320929"/>
              <a:ext cx="457200" cy="1588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5400000" flipH="1" flipV="1">
              <a:off x="5511004" y="2235197"/>
              <a:ext cx="457200" cy="1588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6" name="Straight Connector 55"/>
          <p:cNvCxnSpPr/>
          <p:nvPr/>
        </p:nvCxnSpPr>
        <p:spPr>
          <a:xfrm>
            <a:off x="5715000" y="2036762"/>
            <a:ext cx="16764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715000" y="4470400"/>
            <a:ext cx="16764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G:\Files\A E 481 W\Assignments\Tech. 3\ETABS images\Frames.JPG"/>
          <p:cNvPicPr>
            <a:picLocks noChangeAspect="1" noChangeArrowheads="1"/>
          </p:cNvPicPr>
          <p:nvPr/>
        </p:nvPicPr>
        <p:blipFill>
          <a:blip r:embed="rId4"/>
          <a:srcRect l="8696" r="4348"/>
          <a:stretch>
            <a:fillRect/>
          </a:stretch>
        </p:blipFill>
        <p:spPr bwMode="auto">
          <a:xfrm>
            <a:off x="1132548" y="2362200"/>
            <a:ext cx="2611704" cy="2742710"/>
          </a:xfrm>
          <a:prstGeom prst="rect">
            <a:avLst/>
          </a:prstGeom>
          <a:noFill/>
        </p:spPr>
      </p:pic>
      <p:pic>
        <p:nvPicPr>
          <p:cNvPr id="64" name="Picture 63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67200" y="1447800"/>
            <a:ext cx="4414838" cy="35856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1" name="Group 78"/>
          <p:cNvGrpSpPr/>
          <p:nvPr/>
        </p:nvGrpSpPr>
        <p:grpSpPr>
          <a:xfrm>
            <a:off x="5350675" y="2174077"/>
            <a:ext cx="1126325" cy="2109798"/>
            <a:chOff x="5350675" y="2174077"/>
            <a:chExt cx="1126325" cy="2109798"/>
          </a:xfrm>
        </p:grpSpPr>
        <p:cxnSp>
          <p:nvCxnSpPr>
            <p:cNvPr id="69" name="Straight Connector 68"/>
            <p:cNvCxnSpPr/>
            <p:nvPr/>
          </p:nvCxnSpPr>
          <p:spPr>
            <a:xfrm rot="5400000">
              <a:off x="5146671" y="2404272"/>
              <a:ext cx="457200" cy="1588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6220614" y="2404264"/>
              <a:ext cx="457200" cy="1588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>
              <a:off x="5930108" y="2401883"/>
              <a:ext cx="457200" cy="1588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5353056" y="2209800"/>
              <a:ext cx="1123944" cy="1588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>
              <a:off x="5149853" y="4054481"/>
              <a:ext cx="457200" cy="1588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>
              <a:off x="6223796" y="4054473"/>
              <a:ext cx="457200" cy="1588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5933290" y="4052092"/>
              <a:ext cx="457200" cy="1588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5350675" y="4253707"/>
              <a:ext cx="1123944" cy="1588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Construction Management Breadth Studies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19200" y="609600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Weight Comparison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4302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8" name="Table 27"/>
          <p:cNvGraphicFramePr>
            <a:graphicFrameLocks noGrp="1"/>
          </p:cNvGraphicFramePr>
          <p:nvPr/>
        </p:nvGraphicFramePr>
        <p:xfrm>
          <a:off x="990600" y="1524000"/>
          <a:ext cx="7086600" cy="2225040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2731293"/>
                <a:gridCol w="1993107"/>
                <a:gridCol w="2362200"/>
              </a:tblGrid>
              <a:tr h="56388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System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Thesis</a:t>
                      </a:r>
                    </a:p>
                    <a:p>
                      <a:pPr algn="ctr"/>
                      <a:r>
                        <a:rPr lang="en-US" dirty="0" smtClean="0"/>
                        <a:t>(kips)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Existing</a:t>
                      </a:r>
                    </a:p>
                    <a:p>
                      <a:pPr algn="ctr"/>
                      <a:r>
                        <a:rPr lang="en-US" dirty="0" smtClean="0"/>
                        <a:t>(kips)</a:t>
                      </a:r>
                      <a:endParaRPr lang="en-US" dirty="0"/>
                    </a:p>
                  </a:txBody>
                  <a:tcPr anchor="ctr"/>
                </a:tc>
              </a:tr>
              <a:tr h="26931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Trusses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1380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1521</a:t>
                      </a:r>
                      <a:endParaRPr lang="en-US" sz="1400" dirty="0"/>
                    </a:p>
                  </a:txBody>
                  <a:tcPr anchor="ctr"/>
                </a:tc>
              </a:tr>
              <a:tr h="26931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Perimeter Columns/Plate</a:t>
                      </a:r>
                      <a:r>
                        <a:rPr lang="en-US" sz="1400" baseline="0" dirty="0" smtClean="0"/>
                        <a:t> hangers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112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107</a:t>
                      </a:r>
                      <a:endParaRPr lang="en-US" sz="1400" dirty="0"/>
                    </a:p>
                  </a:txBody>
                  <a:tcPr anchor="ctr"/>
                </a:tc>
              </a:tr>
              <a:tr h="26931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Braced Frame Core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1324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1304</a:t>
                      </a:r>
                      <a:endParaRPr lang="en-US" sz="1400" dirty="0"/>
                    </a:p>
                  </a:txBody>
                  <a:tcPr anchor="ctr"/>
                </a:tc>
              </a:tr>
              <a:tr h="26931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Built-Up Girders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235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294</a:t>
                      </a:r>
                      <a:endParaRPr lang="en-US" sz="1400" dirty="0"/>
                    </a:p>
                  </a:txBody>
                  <a:tcPr anchor="ctr"/>
                </a:tc>
              </a:tr>
              <a:tr h="32317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Total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3051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3226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1371600" y="4419600"/>
            <a:ext cx="64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/>
                </a:solidFill>
              </a:rPr>
              <a:t>New transfer system weighs 87 tons less than the existing design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Presentation Outline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8200" y="1447801"/>
            <a:ext cx="3733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Project Information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Existing Structural Systems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Problem Statement and Solution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Structural Design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Architectural Studies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Construction Studies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Conclusions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 descr="motion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4800600" y="1460331"/>
            <a:ext cx="3167009" cy="3937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8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Existing Structural Systems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609600"/>
            <a:ext cx="35814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Foundation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Reinforced Concrete Caissons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18” to 36” diameter embedded up to 14’ in bedrock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Encased w/ ½” thick steel tubing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029200" y="1119426"/>
            <a:ext cx="35814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Reinforced Concrete Piers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20”x20” to 72”x42”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Typically extend 10’ to individual column footings that bear on bedrock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914400" y="2743200"/>
            <a:ext cx="7511143" cy="3048000"/>
            <a:chOff x="914400" y="2743200"/>
            <a:chExt cx="7511143" cy="3048000"/>
          </a:xfrm>
        </p:grpSpPr>
        <p:pic>
          <p:nvPicPr>
            <p:cNvPr id="133122" name="Picture 2"/>
            <p:cNvPicPr>
              <a:picLocks noChangeAspect="1" noChangeArrowheads="1"/>
            </p:cNvPicPr>
            <p:nvPr/>
          </p:nvPicPr>
          <p:blipFill>
            <a:blip r:embed="rId3"/>
            <a:srcRect l="29283" t="21875" r="29722" b="19792"/>
            <a:stretch>
              <a:fillRect/>
            </a:stretch>
          </p:blipFill>
          <p:spPr bwMode="auto">
            <a:xfrm>
              <a:off x="914400" y="2743200"/>
              <a:ext cx="3810000" cy="304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3123" name="Picture 3"/>
            <p:cNvPicPr>
              <a:picLocks noChangeAspect="1" noChangeArrowheads="1"/>
            </p:cNvPicPr>
            <p:nvPr/>
          </p:nvPicPr>
          <p:blipFill>
            <a:blip r:embed="rId4"/>
            <a:srcRect l="28331" t="21875" r="31845" b="19792"/>
            <a:stretch>
              <a:fillRect/>
            </a:stretch>
          </p:blipFill>
          <p:spPr bwMode="auto">
            <a:xfrm>
              <a:off x="4724400" y="2743200"/>
              <a:ext cx="3701143" cy="304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4" name="TextBox 13"/>
          <p:cNvSpPr txBox="1"/>
          <p:nvPr/>
        </p:nvSpPr>
        <p:spPr>
          <a:xfrm>
            <a:off x="1219200" y="2971800"/>
            <a:ext cx="6934200" cy="1384995"/>
          </a:xfrm>
          <a:prstGeom prst="rect">
            <a:avLst/>
          </a:prstGeom>
          <a:solidFill>
            <a:srgbClr val="92D05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algn="ctr"/>
            <a:endParaRPr lang="en-US" sz="1600" b="1" dirty="0" smtClean="0">
              <a:latin typeface="Cambria" pitchFamily="18" charset="0"/>
            </a:endParaRPr>
          </a:p>
          <a:p>
            <a:pPr algn="ctr"/>
            <a:r>
              <a:rPr lang="en-US" sz="3600" b="1" dirty="0" smtClean="0">
                <a:latin typeface="Cambria" pitchFamily="18" charset="0"/>
              </a:rPr>
              <a:t>Caissons</a:t>
            </a:r>
          </a:p>
          <a:p>
            <a:pPr algn="ctr"/>
            <a:endParaRPr lang="en-US" sz="3200" b="1" dirty="0" smtClean="0">
              <a:latin typeface="Cambria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72200" y="4343400"/>
            <a:ext cx="1981200" cy="1219200"/>
          </a:xfrm>
          <a:prstGeom prst="rect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295400" y="4495800"/>
            <a:ext cx="4800600" cy="1077218"/>
          </a:xfrm>
          <a:prstGeom prst="rect">
            <a:avLst/>
          </a:prstGeom>
          <a:solidFill>
            <a:schemeClr val="accent3"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600" b="1" dirty="0" smtClean="0">
              <a:latin typeface="Cambria" pitchFamily="18" charset="0"/>
            </a:endParaRPr>
          </a:p>
          <a:p>
            <a:pPr algn="ctr"/>
            <a:r>
              <a:rPr lang="en-US" sz="3200" b="1" dirty="0" smtClean="0">
                <a:latin typeface="Cambria" pitchFamily="18" charset="0"/>
              </a:rPr>
              <a:t>Concrete Piers</a:t>
            </a:r>
          </a:p>
          <a:p>
            <a:pPr algn="ctr"/>
            <a:endParaRPr lang="en-US" sz="1600" b="1" dirty="0">
              <a:latin typeface="Cambria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Existing Structural Systems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609600"/>
            <a:ext cx="29718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Gravity System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Composite Steel System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3” metal decking spans 12’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3 ¼” L.W. Concrete</a:t>
            </a:r>
            <a:endParaRPr lang="en-US" sz="1600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Typical Floor-to-Floor Height is 15’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Typical Bay Spacing</a:t>
            </a:r>
          </a:p>
          <a:p>
            <a:pPr>
              <a:buFont typeface="Arial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4" name="Picture 33" descr="IMG_19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3371850"/>
            <a:ext cx="2514600" cy="18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Picture 38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066800"/>
            <a:ext cx="3653250" cy="4348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Group 63"/>
          <p:cNvGrpSpPr/>
          <p:nvPr/>
        </p:nvGrpSpPr>
        <p:grpSpPr>
          <a:xfrm>
            <a:off x="3581400" y="1219994"/>
            <a:ext cx="3276600" cy="4572000"/>
            <a:chOff x="3581400" y="1219994"/>
            <a:chExt cx="3276600" cy="4572000"/>
          </a:xfrm>
        </p:grpSpPr>
        <p:cxnSp>
          <p:nvCxnSpPr>
            <p:cNvPr id="53" name="Straight Connector 52"/>
            <p:cNvCxnSpPr/>
            <p:nvPr/>
          </p:nvCxnSpPr>
          <p:spPr>
            <a:xfrm rot="5400000">
              <a:off x="6582569" y="5599906"/>
              <a:ext cx="381000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0800000">
              <a:off x="6019800" y="5737225"/>
              <a:ext cx="838200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62"/>
            <p:cNvGrpSpPr/>
            <p:nvPr/>
          </p:nvGrpSpPr>
          <p:grpSpPr>
            <a:xfrm>
              <a:off x="3581400" y="1219994"/>
              <a:ext cx="3200400" cy="4572000"/>
              <a:chOff x="3581400" y="1219994"/>
              <a:chExt cx="3200400" cy="4572000"/>
            </a:xfrm>
          </p:grpSpPr>
          <p:cxnSp>
            <p:nvCxnSpPr>
              <p:cNvPr id="43" name="Straight Connector 42"/>
              <p:cNvCxnSpPr/>
              <p:nvPr/>
            </p:nvCxnSpPr>
            <p:spPr>
              <a:xfrm rot="10800000">
                <a:off x="3962400" y="1295400"/>
                <a:ext cx="609600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rot="10800000">
                <a:off x="3962400" y="2008182"/>
                <a:ext cx="609600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rot="10800000">
                <a:off x="3962400" y="2536818"/>
                <a:ext cx="609600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rot="10800000">
                <a:off x="3962400" y="3952882"/>
                <a:ext cx="609600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rot="10800000">
                <a:off x="3962400" y="4486282"/>
                <a:ext cx="609600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rot="10800000">
                <a:off x="3962400" y="5229222"/>
                <a:ext cx="609600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rot="5400000">
                <a:off x="1981200" y="3276600"/>
                <a:ext cx="4114800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rot="5400000">
                <a:off x="5960269" y="5600700"/>
                <a:ext cx="381000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TextBox 56"/>
              <p:cNvSpPr txBox="1"/>
              <p:nvPr/>
            </p:nvSpPr>
            <p:spPr>
              <a:xfrm>
                <a:off x="3581400" y="1371600"/>
                <a:ext cx="990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accent1"/>
                    </a:solidFill>
                  </a:rPr>
                  <a:t>38’</a:t>
                </a:r>
                <a:endParaRPr lang="en-US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3581400" y="2057400"/>
                <a:ext cx="990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accent1"/>
                    </a:solidFill>
                  </a:rPr>
                  <a:t>26’</a:t>
                </a:r>
                <a:endParaRPr lang="en-US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3581400" y="2971800"/>
                <a:ext cx="990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accent1"/>
                    </a:solidFill>
                  </a:rPr>
                  <a:t>68’</a:t>
                </a:r>
                <a:endParaRPr lang="en-US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3581400" y="4724400"/>
                <a:ext cx="990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accent1"/>
                    </a:solidFill>
                  </a:rPr>
                  <a:t>38’</a:t>
                </a:r>
                <a:endParaRPr lang="en-US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3581400" y="4050268"/>
                <a:ext cx="990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accent1"/>
                    </a:solidFill>
                  </a:rPr>
                  <a:t>26’</a:t>
                </a:r>
                <a:endParaRPr lang="en-US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6248400" y="5410200"/>
                <a:ext cx="533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accent1"/>
                    </a:solidFill>
                  </a:rPr>
                  <a:t>30’</a:t>
                </a:r>
                <a:endParaRPr lang="en-US" b="1" dirty="0">
                  <a:solidFill>
                    <a:schemeClr val="accent1"/>
                  </a:solidFill>
                </a:endParaRPr>
              </a:p>
            </p:txBody>
          </p:sp>
        </p:grpSp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18212"/>
            <a:ext cx="91440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Michael Hopper – Structural Option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AE Senior Thesis 2009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John Jay College Expansion Project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New York, NY</a:t>
            </a:r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Existing Structural Systems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609600"/>
            <a:ext cx="342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Lateral Force Resisting System</a:t>
            </a:r>
          </a:p>
          <a:p>
            <a:endParaRPr lang="en-US" sz="1200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Concentrically Braced Frame Core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Braces range from HSS 6x6x3/8” to HSS 16x8x1/2”</a:t>
            </a:r>
          </a:p>
        </p:txBody>
      </p:sp>
      <p:pic>
        <p:nvPicPr>
          <p:cNvPr id="39" name="Picture 38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066800"/>
            <a:ext cx="3653250" cy="4348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3" name="Group 32"/>
          <p:cNvGrpSpPr/>
          <p:nvPr/>
        </p:nvGrpSpPr>
        <p:grpSpPr>
          <a:xfrm>
            <a:off x="5737860" y="2007391"/>
            <a:ext cx="2538" cy="542932"/>
            <a:chOff x="5737860" y="2007391"/>
            <a:chExt cx="2538" cy="542932"/>
          </a:xfrm>
        </p:grpSpPr>
        <p:cxnSp>
          <p:nvCxnSpPr>
            <p:cNvPr id="28" name="Straight Connector 27"/>
            <p:cNvCxnSpPr/>
            <p:nvPr/>
          </p:nvCxnSpPr>
          <p:spPr>
            <a:xfrm rot="5400000" flipH="1" flipV="1">
              <a:off x="5510054" y="2320929"/>
              <a:ext cx="457200" cy="1588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5511004" y="2235197"/>
              <a:ext cx="457200" cy="1588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7391400" y="2006600"/>
            <a:ext cx="2538" cy="542932"/>
            <a:chOff x="5737860" y="2007391"/>
            <a:chExt cx="2538" cy="542932"/>
          </a:xfrm>
        </p:grpSpPr>
        <p:cxnSp>
          <p:nvCxnSpPr>
            <p:cNvPr id="36" name="Straight Connector 35"/>
            <p:cNvCxnSpPr/>
            <p:nvPr/>
          </p:nvCxnSpPr>
          <p:spPr>
            <a:xfrm rot="5400000" flipH="1" flipV="1">
              <a:off x="5510054" y="2320929"/>
              <a:ext cx="457200" cy="1588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5400000" flipH="1" flipV="1">
              <a:off x="5511004" y="2235197"/>
              <a:ext cx="457200" cy="1588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7391400" y="3949700"/>
            <a:ext cx="2538" cy="542932"/>
            <a:chOff x="5737860" y="2007391"/>
            <a:chExt cx="2538" cy="542932"/>
          </a:xfrm>
        </p:grpSpPr>
        <p:cxnSp>
          <p:nvCxnSpPr>
            <p:cNvPr id="40" name="Straight Connector 39"/>
            <p:cNvCxnSpPr/>
            <p:nvPr/>
          </p:nvCxnSpPr>
          <p:spPr>
            <a:xfrm rot="5400000" flipH="1" flipV="1">
              <a:off x="5510054" y="2320929"/>
              <a:ext cx="457200" cy="1588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 flipH="1" flipV="1">
              <a:off x="5511004" y="2235197"/>
              <a:ext cx="457200" cy="1588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/>
        </p:nvGrpSpPr>
        <p:grpSpPr>
          <a:xfrm>
            <a:off x="5740400" y="3956050"/>
            <a:ext cx="2538" cy="542932"/>
            <a:chOff x="5737860" y="2007391"/>
            <a:chExt cx="2538" cy="542932"/>
          </a:xfrm>
        </p:grpSpPr>
        <p:cxnSp>
          <p:nvCxnSpPr>
            <p:cNvPr id="49" name="Straight Connector 48"/>
            <p:cNvCxnSpPr/>
            <p:nvPr/>
          </p:nvCxnSpPr>
          <p:spPr>
            <a:xfrm rot="5400000" flipH="1" flipV="1">
              <a:off x="5510054" y="2320929"/>
              <a:ext cx="457200" cy="1588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5400000" flipH="1" flipV="1">
              <a:off x="5511004" y="2235197"/>
              <a:ext cx="457200" cy="1588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6" name="Straight Connector 55"/>
          <p:cNvCxnSpPr/>
          <p:nvPr/>
        </p:nvCxnSpPr>
        <p:spPr>
          <a:xfrm>
            <a:off x="5715000" y="2036762"/>
            <a:ext cx="16764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715000" y="4470400"/>
            <a:ext cx="1676400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G:\Files\A E 481 W\Assignments\Tech. 3\ETABS images\Frames.JPG"/>
          <p:cNvPicPr>
            <a:picLocks noChangeAspect="1" noChangeArrowheads="1"/>
          </p:cNvPicPr>
          <p:nvPr/>
        </p:nvPicPr>
        <p:blipFill>
          <a:blip r:embed="rId4"/>
          <a:srcRect l="8696" r="4348"/>
          <a:stretch>
            <a:fillRect/>
          </a:stretch>
        </p:blipFill>
        <p:spPr bwMode="auto">
          <a:xfrm>
            <a:off x="1132548" y="2362200"/>
            <a:ext cx="2611704" cy="2742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9227</TotalTime>
  <Words>3494</Words>
  <Application>Microsoft Office PowerPoint</Application>
  <PresentationFormat>On-screen Show (4:3)</PresentationFormat>
  <Paragraphs>1217</Paragraphs>
  <Slides>59</Slides>
  <Notes>59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1" baseType="lpstr">
      <vt:lpstr>Office Theme</vt:lpstr>
      <vt:lpstr>Bitmap Image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Mike</dc:creator>
  <cp:lastModifiedBy>mwh174</cp:lastModifiedBy>
  <cp:revision>295</cp:revision>
  <dcterms:created xsi:type="dcterms:W3CDTF">2009-03-30T20:59:10Z</dcterms:created>
  <dcterms:modified xsi:type="dcterms:W3CDTF">2009-04-21T19:50:03Z</dcterms:modified>
</cp:coreProperties>
</file>