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45"/>
  </p:notesMasterIdLst>
  <p:handoutMasterIdLst>
    <p:handoutMasterId r:id="rId46"/>
  </p:handoutMasterIdLst>
  <p:sldIdLst>
    <p:sldId id="280" r:id="rId2"/>
    <p:sldId id="318" r:id="rId3"/>
    <p:sldId id="281" r:id="rId4"/>
    <p:sldId id="313" r:id="rId5"/>
    <p:sldId id="314" r:id="rId6"/>
    <p:sldId id="315" r:id="rId7"/>
    <p:sldId id="317" r:id="rId8"/>
    <p:sldId id="316" r:id="rId9"/>
    <p:sldId id="319" r:id="rId10"/>
    <p:sldId id="296" r:id="rId11"/>
    <p:sldId id="320" r:id="rId12"/>
    <p:sldId id="321" r:id="rId13"/>
    <p:sldId id="287" r:id="rId14"/>
    <p:sldId id="322" r:id="rId15"/>
    <p:sldId id="323" r:id="rId16"/>
    <p:sldId id="324" r:id="rId17"/>
    <p:sldId id="325" r:id="rId18"/>
    <p:sldId id="302" r:id="rId19"/>
    <p:sldId id="303" r:id="rId20"/>
    <p:sldId id="308" r:id="rId21"/>
    <p:sldId id="326" r:id="rId22"/>
    <p:sldId id="327" r:id="rId23"/>
    <p:sldId id="328" r:id="rId24"/>
    <p:sldId id="329" r:id="rId25"/>
    <p:sldId id="330" r:id="rId26"/>
    <p:sldId id="331" r:id="rId27"/>
    <p:sldId id="332" r:id="rId28"/>
    <p:sldId id="333" r:id="rId29"/>
    <p:sldId id="335" r:id="rId30"/>
    <p:sldId id="336" r:id="rId31"/>
    <p:sldId id="337" r:id="rId32"/>
    <p:sldId id="338" r:id="rId33"/>
    <p:sldId id="340" r:id="rId34"/>
    <p:sldId id="339" r:id="rId35"/>
    <p:sldId id="341" r:id="rId36"/>
    <p:sldId id="342" r:id="rId37"/>
    <p:sldId id="343" r:id="rId38"/>
    <p:sldId id="344" r:id="rId39"/>
    <p:sldId id="345" r:id="rId40"/>
    <p:sldId id="346" r:id="rId41"/>
    <p:sldId id="347" r:id="rId42"/>
    <p:sldId id="348" r:id="rId43"/>
    <p:sldId id="349" r:id="rId4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0021"/>
    <a:srgbClr val="008000"/>
    <a:srgbClr val="00CC00"/>
    <a:srgbClr val="CCCC00"/>
    <a:srgbClr val="808000"/>
    <a:srgbClr val="99CC00"/>
    <a:srgbClr val="669900"/>
    <a:srgbClr val="99FF33"/>
    <a:srgbClr val="0099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50" autoAdjust="0"/>
    <p:restoredTop sz="94627" autoAdjust="0"/>
  </p:normalViewPr>
  <p:slideViewPr>
    <p:cSldViewPr>
      <p:cViewPr varScale="1">
        <p:scale>
          <a:sx n="83" d="100"/>
          <a:sy n="83" d="100"/>
        </p:scale>
        <p:origin x="-78" y="-5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428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AF7C4F4-5D40-44BF-BA8A-956C9720D082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6627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26628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6629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6630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6631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C420466-7091-4AC6-B488-FC7193C2D08B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20466-7091-4AC6-B488-FC7193C2D08B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1" name="Rectangle 25"/>
          <p:cNvSpPr>
            <a:spLocks noGrp="1" noChangeArrowheads="1"/>
          </p:cNvSpPr>
          <p:nvPr>
            <p:ph type="ctrTitle"/>
          </p:nvPr>
        </p:nvSpPr>
        <p:spPr>
          <a:xfrm>
            <a:off x="684213" y="5699125"/>
            <a:ext cx="7926387" cy="457200"/>
          </a:xfrm>
        </p:spPr>
        <p:txBody>
          <a:bodyPr anchor="b">
            <a:spAutoFit/>
          </a:bodyPr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22" name="Rectangle 26"/>
          <p:cNvSpPr>
            <a:spLocks noGrp="1" noChangeArrowheads="1"/>
          </p:cNvSpPr>
          <p:nvPr>
            <p:ph type="subTitle" idx="1"/>
          </p:nvPr>
        </p:nvSpPr>
        <p:spPr>
          <a:xfrm>
            <a:off x="2212975" y="6156325"/>
            <a:ext cx="6400800" cy="533400"/>
          </a:xfrm>
        </p:spPr>
        <p:txBody>
          <a:bodyPr/>
          <a:lstStyle>
            <a:lvl1pPr marL="0" indent="0" algn="r">
              <a:buFont typeface="Wingdings 3" pitchFamily="18" charset="2"/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21" grpId="0" autoUpdateAnimBg="0"/>
      <p:bldP spid="4122" grpId="0" build="p" autoUpdateAnimBg="0" advAuto="0">
        <p:tmplLst>
          <p:tmpl lvl="1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1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1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1F5A2BE-C2DA-44C2-9FE7-05E80BBFE91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762000"/>
            <a:ext cx="2057400" cy="5911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762000"/>
            <a:ext cx="6019800" cy="5911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484A7E7-D5CB-40DB-A899-31C47AB18AD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06DBC56-7D16-43AC-A8A4-A9A188CCD62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0320FD4-716A-4296-8A7A-24A3EC0FB9E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762000"/>
            <a:ext cx="40386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762000"/>
            <a:ext cx="40386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914A742-33EE-4D67-9C9F-82943565D5E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85412C9-E4DA-459C-963B-A9286ED3C6E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E00F358-1B21-47E5-9CE4-8C36F66F309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5164E6F-FCA1-4BD7-AF01-1494B9D70E6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8A0E852-DC37-4323-B404-DD8778DAB2C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ADA6F3B-7263-4C8E-83E9-6F2A45B3D29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>
            <a:alphaModFix amt="6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7" name="Rectangle 25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5988050"/>
            <a:ext cx="7543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98" name="Rectangle 26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762000"/>
            <a:ext cx="82296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103" name="Rectangle 3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1000" y="6281738"/>
            <a:ext cx="685800" cy="39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FAE79998-4892-4128-A9D1-BC1DE39B7F29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 spd="med">
    <p:fade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r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+mj-lt"/>
          <a:ea typeface="+mj-ea"/>
          <a:cs typeface="+mj-cs"/>
        </a:defRPr>
      </a:lvl1pPr>
      <a:lvl2pPr algn="r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Bastian Sans" pitchFamily="2" charset="0"/>
        </a:defRPr>
      </a:lvl2pPr>
      <a:lvl3pPr algn="r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Bastian Sans" pitchFamily="2" charset="0"/>
        </a:defRPr>
      </a:lvl3pPr>
      <a:lvl4pPr algn="r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Bastian Sans" pitchFamily="2" charset="0"/>
        </a:defRPr>
      </a:lvl4pPr>
      <a:lvl5pPr algn="r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Bastian Sans" pitchFamily="2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Bastian Sans" pitchFamily="2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Bastian Sans" pitchFamily="2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Bastian Sans" pitchFamily="2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Bastian Sans" pitchFamily="2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4E4100"/>
        </a:buClr>
        <a:buFont typeface="Wingdings 3" pitchFamily="18" charset="2"/>
        <a:buChar char="}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4E4100"/>
        </a:buClr>
        <a:buFont typeface="Wingdings 3" pitchFamily="18" charset="2"/>
        <a:buChar char="}"/>
        <a:defRPr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4E4100"/>
        </a:buClr>
        <a:buFont typeface="Wingdings 3" pitchFamily="18" charset="2"/>
        <a:buChar char="}"/>
        <a:defRPr sz="16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4E4100"/>
        </a:buClr>
        <a:buFont typeface="Wingdings 3" pitchFamily="18" charset="2"/>
        <a:buChar char="}"/>
        <a:defRPr sz="14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4E4100"/>
        </a:buClr>
        <a:buFont typeface="Wingdings 3" pitchFamily="18" charset="2"/>
        <a:buChar char="}"/>
        <a:defRPr sz="12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4E4100"/>
        </a:buClr>
        <a:buFont typeface="Wingdings 3" pitchFamily="18" charset="2"/>
        <a:buChar char="}"/>
        <a:defRPr sz="12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4E4100"/>
        </a:buClr>
        <a:buFont typeface="Wingdings 3" pitchFamily="18" charset="2"/>
        <a:buChar char="}"/>
        <a:defRPr sz="12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4E4100"/>
        </a:buClr>
        <a:buFont typeface="Wingdings 3" pitchFamily="18" charset="2"/>
        <a:buChar char="}"/>
        <a:defRPr sz="12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4E4100"/>
        </a:buClr>
        <a:buFont typeface="Wingdings 3" pitchFamily="18" charset="2"/>
        <a:buChar char="}"/>
        <a:defRPr sz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.jpeg"/><Relationship Id="rId7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jpeg"/><Relationship Id="rId7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.jpeg"/><Relationship Id="rId7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.jpeg"/><Relationship Id="rId7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4.jpeg"/><Relationship Id="rId7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.jpeg"/><Relationship Id="rId7" Type="http://schemas.openxmlformats.org/officeDocument/2006/relationships/image" Target="../media/image11.jpeg"/><Relationship Id="rId12" Type="http://schemas.openxmlformats.org/officeDocument/2006/relationships/image" Target="../media/image2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11" Type="http://schemas.openxmlformats.org/officeDocument/2006/relationships/image" Target="../media/image20.png"/><Relationship Id="rId5" Type="http://schemas.openxmlformats.org/officeDocument/2006/relationships/image" Target="../media/image9.jpeg"/><Relationship Id="rId10" Type="http://schemas.openxmlformats.org/officeDocument/2006/relationships/image" Target="../media/image19.png"/><Relationship Id="rId4" Type="http://schemas.openxmlformats.org/officeDocument/2006/relationships/image" Target="../media/image8.jpe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85800"/>
            <a:ext cx="9144000" cy="5358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164107" y="6197025"/>
            <a:ext cx="36663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Lucida Calligraphy" pitchFamily="66" charset="0"/>
              </a:rPr>
              <a:t>700 Sixth Street</a:t>
            </a:r>
            <a:endParaRPr lang="en-US" sz="3200" b="1" dirty="0">
              <a:solidFill>
                <a:schemeClr val="bg1"/>
              </a:solidFill>
              <a:latin typeface="Lucida Calligraphy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20784233">
            <a:off x="6255249" y="5872705"/>
            <a:ext cx="2560316" cy="461665"/>
          </a:xfrm>
          <a:prstGeom prst="rect">
            <a:avLst/>
          </a:prstGeom>
          <a:noFill/>
          <a:ln w="28575">
            <a:solidFill>
              <a:schemeClr val="tx1"/>
            </a:solidFill>
            <a:prstDash val="lgDash"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tencil" pitchFamily="82" charset="0"/>
              </a:rPr>
              <a:t>April 12</a:t>
            </a:r>
            <a:r>
              <a:rPr lang="en-US" baseline="30000" dirty="0" smtClean="0">
                <a:latin typeface="Stencil" pitchFamily="82" charset="0"/>
              </a:rPr>
              <a:t>th</a:t>
            </a:r>
            <a:r>
              <a:rPr lang="en-US" dirty="0" smtClean="0">
                <a:latin typeface="Stencil" pitchFamily="82" charset="0"/>
              </a:rPr>
              <a:t> 2010</a:t>
            </a:r>
            <a:endParaRPr lang="en-US" dirty="0">
              <a:latin typeface="Stencil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09800" y="228600"/>
            <a:ext cx="49471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latin typeface="Lucida Calligraphy" pitchFamily="66" charset="0"/>
              </a:rPr>
              <a:t>AE Senior Thesis </a:t>
            </a:r>
            <a:r>
              <a:rPr lang="en-US" sz="3200" b="1" dirty="0" smtClean="0">
                <a:latin typeface="Lucida Calligraphy" pitchFamily="66" charset="0"/>
              </a:rPr>
              <a:t>2010</a:t>
            </a:r>
            <a:endParaRPr lang="en-US" sz="3200" b="1" dirty="0">
              <a:latin typeface="Lucida Calligraphy" pitchFamily="66" charset="0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0"/>
          </p:nvPr>
        </p:nvSpPr>
        <p:spPr>
          <a:xfrm>
            <a:off x="8458200" y="6465888"/>
            <a:ext cx="685800" cy="392112"/>
          </a:xfrm>
        </p:spPr>
        <p:txBody>
          <a:bodyPr/>
          <a:lstStyle/>
          <a:p>
            <a:fld id="{F06DBC56-7D16-43AC-A8A4-A9A188CCD62B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S:\700 Sixth Street\Photos\2008-03-18 Frame Elevated Deck_Embeds_Rebar_Waterproofing\Frame Elevated Deck_Embeds_Rebar_Waterproofing 03.18.08 005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t="7778" b="25556"/>
          <a:stretch>
            <a:fillRect/>
          </a:stretch>
        </p:blipFill>
        <p:spPr bwMode="auto">
          <a:xfrm>
            <a:off x="0" y="533400"/>
            <a:ext cx="9144002" cy="4572000"/>
          </a:xfrm>
          <a:prstGeom prst="rect">
            <a:avLst/>
          </a:prstGeom>
          <a:blipFill dpi="0" rotWithShape="1"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</p:spPr>
      </p:pic>
      <p:sp>
        <p:nvSpPr>
          <p:cNvPr id="21" name="TextBox 20"/>
          <p:cNvSpPr txBox="1"/>
          <p:nvPr/>
        </p:nvSpPr>
        <p:spPr>
          <a:xfrm>
            <a:off x="164107" y="6197025"/>
            <a:ext cx="36663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Lucida Calligraphy" pitchFamily="66" charset="0"/>
              </a:rPr>
              <a:t>700 Sixth Street</a:t>
            </a:r>
            <a:endParaRPr lang="en-US" sz="3200" b="1" dirty="0">
              <a:solidFill>
                <a:schemeClr val="bg1"/>
              </a:solidFill>
              <a:latin typeface="Lucida Calligraphy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20784233">
            <a:off x="5056777" y="5867645"/>
            <a:ext cx="3946914" cy="461665"/>
          </a:xfrm>
          <a:prstGeom prst="rect">
            <a:avLst/>
          </a:prstGeom>
          <a:noFill/>
          <a:ln w="28575">
            <a:solidFill>
              <a:schemeClr val="tx1"/>
            </a:solidFill>
            <a:prstDash val="lgDash"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tencil" pitchFamily="82" charset="0"/>
              </a:rPr>
              <a:t>Topics to be presented</a:t>
            </a:r>
            <a:endParaRPr lang="en-US" dirty="0">
              <a:latin typeface="Stencil" pitchFamily="82" charset="0"/>
            </a:endParaRPr>
          </a:p>
        </p:txBody>
      </p:sp>
      <p:sp>
        <p:nvSpPr>
          <p:cNvPr id="15" name="Rectangle 6"/>
          <p:cNvSpPr txBox="1">
            <a:spLocks noChangeArrowheads="1"/>
          </p:cNvSpPr>
          <p:nvPr/>
        </p:nvSpPr>
        <p:spPr bwMode="auto">
          <a:xfrm>
            <a:off x="381000" y="762000"/>
            <a:ext cx="80772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tabLst/>
              <a:defRPr/>
            </a:pPr>
            <a:r>
              <a:rPr lang="en-US" sz="2200" b="1" u="sng" kern="0" noProof="0" dirty="0" smtClean="0">
                <a:latin typeface="+mn-lt"/>
              </a:rPr>
              <a:t>Topics to be Presented</a:t>
            </a:r>
            <a:r>
              <a:rPr kumimoji="0" lang="en-US" sz="2200" b="1" i="0" u="sng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r>
              <a:rPr kumimoji="0" 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Construction Industry</a:t>
            </a:r>
            <a:r>
              <a:rPr kumimoji="0" lang="en-US" sz="22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Issue</a:t>
            </a:r>
          </a:p>
          <a:p>
            <a:pPr marL="800100" lvl="1" indent="-342900"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lang="en-US" sz="2200" b="1" kern="0" baseline="0" dirty="0" smtClean="0">
                <a:latin typeface="+mn-lt"/>
              </a:rPr>
              <a:t>It’s Never to Late to Go Green</a:t>
            </a:r>
          </a:p>
          <a:p>
            <a:pPr marL="342900" indent="-342900"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kumimoji="0" lang="en-US" sz="22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Alternative Stone For Lobby</a:t>
            </a:r>
          </a:p>
          <a:p>
            <a:pPr marL="342900" indent="-342900"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lang="en-US" sz="2200" b="1" kern="0" baseline="0" dirty="0" smtClean="0">
                <a:latin typeface="+mn-lt"/>
              </a:rPr>
              <a:t>Precast</a:t>
            </a:r>
            <a:r>
              <a:rPr lang="en-US" sz="2200" b="1" kern="0" dirty="0" smtClean="0">
                <a:latin typeface="+mn-lt"/>
              </a:rPr>
              <a:t> vs. Handset Stone (Architectural Breadth)</a:t>
            </a:r>
          </a:p>
          <a:p>
            <a:pPr marL="342900" indent="-342900"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endParaRPr lang="en-US" sz="2200" b="1" kern="0" dirty="0" smtClean="0">
              <a:latin typeface="+mn-lt"/>
            </a:endParaRPr>
          </a:p>
          <a:p>
            <a:pPr marL="342900" indent="-342900" algn="ctr">
              <a:spcBef>
                <a:spcPct val="20000"/>
              </a:spcBef>
              <a:buClr>
                <a:srgbClr val="4E4100"/>
              </a:buClr>
              <a:defRPr/>
            </a:pPr>
            <a:r>
              <a:rPr lang="en-US" sz="2200" b="1" u="sng" kern="0" dirty="0" smtClean="0">
                <a:latin typeface="+mn-lt"/>
              </a:rPr>
              <a:t>Not Presenting:</a:t>
            </a:r>
          </a:p>
          <a:p>
            <a:pPr marL="342900" indent="-342900" algn="ctr">
              <a:spcBef>
                <a:spcPct val="20000"/>
              </a:spcBef>
              <a:buClr>
                <a:srgbClr val="4E4100"/>
              </a:buClr>
              <a:defRPr/>
            </a:pPr>
            <a:endParaRPr lang="en-US" sz="2200" b="1" kern="0" dirty="0" smtClean="0">
              <a:latin typeface="+mn-lt"/>
            </a:endParaRPr>
          </a:p>
          <a:p>
            <a:pPr marL="342900" indent="-342900"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lang="en-US" sz="2200" b="1" kern="0" dirty="0" smtClean="0">
                <a:latin typeface="+mn-lt"/>
              </a:rPr>
              <a:t>Glass Bridge Improvements (Structural Breadth)</a:t>
            </a:r>
          </a:p>
          <a:p>
            <a:pPr marL="342900" indent="-342900"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endParaRPr lang="en-US" sz="2200" b="1" kern="0" dirty="0" smtClean="0">
              <a:latin typeface="+mn-lt"/>
            </a:endParaRPr>
          </a:p>
          <a:p>
            <a:pPr marL="342900" indent="-342900">
              <a:spcBef>
                <a:spcPct val="20000"/>
              </a:spcBef>
              <a:buClr>
                <a:srgbClr val="4E4100"/>
              </a:buClr>
              <a:defRPr/>
            </a:pPr>
            <a:endParaRPr lang="en-US" sz="2200" b="1" kern="0" dirty="0" smtClean="0">
              <a:latin typeface="+mn-lt"/>
            </a:endParaRPr>
          </a:p>
          <a:p>
            <a:pPr marL="342900" indent="-342900"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endParaRPr kumimoji="0" lang="en-US" sz="2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indent="-342900">
              <a:spcBef>
                <a:spcPct val="20000"/>
              </a:spcBef>
              <a:buClr>
                <a:srgbClr val="4E4100"/>
              </a:buClr>
              <a:defRPr/>
            </a:pPr>
            <a:endParaRPr lang="en-US" sz="2200" b="1" kern="0" dirty="0" smtClean="0">
              <a:latin typeface="+mn-lt"/>
            </a:endParaRPr>
          </a:p>
          <a:p>
            <a:pPr marL="342900" indent="-342900">
              <a:spcBef>
                <a:spcPct val="20000"/>
              </a:spcBef>
              <a:buClr>
                <a:srgbClr val="4E4100"/>
              </a:buClr>
              <a:defRPr/>
            </a:pPr>
            <a:endParaRPr lang="en-US" sz="2200" b="1" kern="0" dirty="0" smtClean="0">
              <a:latin typeface="+mn-lt"/>
            </a:endParaRPr>
          </a:p>
          <a:p>
            <a:pPr marL="342900" indent="-342900">
              <a:spcBef>
                <a:spcPct val="20000"/>
              </a:spcBef>
              <a:buClr>
                <a:srgbClr val="4E4100"/>
              </a:buClr>
              <a:defRPr/>
            </a:pPr>
            <a:endParaRPr lang="en-US" sz="2200" b="1" kern="0" dirty="0" smtClean="0">
              <a:latin typeface="+mn-lt"/>
            </a:endParaRPr>
          </a:p>
          <a:p>
            <a:pPr marL="342900" indent="-342900" algn="ctr">
              <a:spcBef>
                <a:spcPct val="20000"/>
              </a:spcBef>
              <a:buClr>
                <a:srgbClr val="4E4100"/>
              </a:buClr>
              <a:defRPr/>
            </a:pPr>
            <a:endParaRPr kumimoji="0" lang="en-US" sz="2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0"/>
          </p:nvPr>
        </p:nvSpPr>
        <p:spPr>
          <a:xfrm>
            <a:off x="8458200" y="6465888"/>
            <a:ext cx="685800" cy="392112"/>
          </a:xfrm>
        </p:spPr>
        <p:txBody>
          <a:bodyPr/>
          <a:lstStyle/>
          <a:p>
            <a:fld id="{F06DBC56-7D16-43AC-A8A4-A9A188CCD62B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S:\700 Sixth Street\Photos\2008-03-18 Frame Elevated Deck_Embeds_Rebar_Waterproofing\Frame Elevated Deck_Embeds_Rebar_Waterproofing 03.18.08 005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t="7778" b="25556"/>
          <a:stretch>
            <a:fillRect/>
          </a:stretch>
        </p:blipFill>
        <p:spPr bwMode="auto">
          <a:xfrm>
            <a:off x="0" y="533400"/>
            <a:ext cx="9144002" cy="4572000"/>
          </a:xfrm>
          <a:prstGeom prst="rect">
            <a:avLst/>
          </a:prstGeom>
          <a:blipFill dpi="0" rotWithShape="1"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</p:spPr>
      </p:pic>
      <p:sp>
        <p:nvSpPr>
          <p:cNvPr id="21" name="TextBox 20"/>
          <p:cNvSpPr txBox="1"/>
          <p:nvPr/>
        </p:nvSpPr>
        <p:spPr>
          <a:xfrm>
            <a:off x="164107" y="6197025"/>
            <a:ext cx="36663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Lucida Calligraphy" pitchFamily="66" charset="0"/>
              </a:rPr>
              <a:t>700 Sixth Street</a:t>
            </a:r>
            <a:endParaRPr lang="en-US" sz="3200" b="1" dirty="0">
              <a:solidFill>
                <a:schemeClr val="bg1"/>
              </a:solidFill>
              <a:latin typeface="Lucida Calligraphy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20784233">
            <a:off x="4098556" y="5735134"/>
            <a:ext cx="5032147" cy="461665"/>
          </a:xfrm>
          <a:prstGeom prst="rect">
            <a:avLst/>
          </a:prstGeom>
          <a:noFill/>
          <a:ln w="28575">
            <a:solidFill>
              <a:schemeClr val="tx1"/>
            </a:solidFill>
            <a:prstDash val="lgDash"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tencil" pitchFamily="82" charset="0"/>
              </a:rPr>
              <a:t>It’s never to late to go green</a:t>
            </a:r>
            <a:endParaRPr lang="en-US" dirty="0">
              <a:latin typeface="Stencil" pitchFamily="82" charset="0"/>
            </a:endParaRPr>
          </a:p>
        </p:txBody>
      </p:sp>
      <p:sp>
        <p:nvSpPr>
          <p:cNvPr id="15" name="Rectangle 6"/>
          <p:cNvSpPr txBox="1">
            <a:spLocks noChangeArrowheads="1"/>
          </p:cNvSpPr>
          <p:nvPr/>
        </p:nvSpPr>
        <p:spPr bwMode="auto">
          <a:xfrm>
            <a:off x="381000" y="762000"/>
            <a:ext cx="80772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endParaRPr lang="en-US" sz="2200" b="1" kern="0" dirty="0" smtClean="0">
              <a:latin typeface="+mn-lt"/>
            </a:endParaRPr>
          </a:p>
          <a:p>
            <a:pPr marL="342900" indent="-342900">
              <a:spcBef>
                <a:spcPct val="20000"/>
              </a:spcBef>
              <a:buClr>
                <a:srgbClr val="4E4100"/>
              </a:buClr>
              <a:defRPr/>
            </a:pPr>
            <a:endParaRPr lang="en-US" sz="2200" b="1" kern="0" dirty="0" smtClean="0">
              <a:latin typeface="+mn-lt"/>
            </a:endParaRPr>
          </a:p>
          <a:p>
            <a:pPr marL="342900" indent="-342900"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endParaRPr kumimoji="0" lang="en-US" sz="2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indent="-342900">
              <a:spcBef>
                <a:spcPct val="20000"/>
              </a:spcBef>
              <a:buClr>
                <a:srgbClr val="4E4100"/>
              </a:buClr>
              <a:defRPr/>
            </a:pPr>
            <a:endParaRPr lang="en-US" sz="2200" b="1" kern="0" dirty="0" smtClean="0">
              <a:latin typeface="+mn-lt"/>
            </a:endParaRPr>
          </a:p>
          <a:p>
            <a:pPr marL="342900" indent="-342900">
              <a:spcBef>
                <a:spcPct val="20000"/>
              </a:spcBef>
              <a:buClr>
                <a:srgbClr val="4E4100"/>
              </a:buClr>
              <a:defRPr/>
            </a:pPr>
            <a:endParaRPr lang="en-US" sz="2200" b="1" kern="0" dirty="0" smtClean="0">
              <a:latin typeface="+mn-lt"/>
            </a:endParaRPr>
          </a:p>
          <a:p>
            <a:pPr marL="342900" indent="-342900">
              <a:spcBef>
                <a:spcPct val="20000"/>
              </a:spcBef>
              <a:buClr>
                <a:srgbClr val="4E4100"/>
              </a:buClr>
              <a:defRPr/>
            </a:pPr>
            <a:endParaRPr lang="en-US" sz="2200" b="1" kern="0" dirty="0" smtClean="0">
              <a:latin typeface="+mn-lt"/>
            </a:endParaRPr>
          </a:p>
          <a:p>
            <a:pPr marL="342900" indent="-342900" algn="ctr">
              <a:spcBef>
                <a:spcPct val="20000"/>
              </a:spcBef>
              <a:buClr>
                <a:srgbClr val="4E4100"/>
              </a:buClr>
              <a:defRPr/>
            </a:pPr>
            <a:endParaRPr kumimoji="0" lang="en-US" sz="2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5"/>
          <p:cNvPicPr/>
          <p:nvPr/>
        </p:nvPicPr>
        <p:blipFill>
          <a:blip r:embed="rId4" cstate="print"/>
          <a:srcRect l="6097" t="25641" r="2563" b="34805"/>
          <a:stretch>
            <a:fillRect/>
          </a:stretch>
        </p:blipFill>
        <p:spPr bwMode="auto">
          <a:xfrm>
            <a:off x="0" y="990600"/>
            <a:ext cx="9144000" cy="28956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9" name="Rectangle 6"/>
          <p:cNvSpPr txBox="1">
            <a:spLocks noChangeArrowheads="1"/>
          </p:cNvSpPr>
          <p:nvPr/>
        </p:nvSpPr>
        <p:spPr bwMode="auto">
          <a:xfrm>
            <a:off x="533400" y="914400"/>
            <a:ext cx="80772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endParaRPr lang="en-US" sz="2200" b="1" kern="0" dirty="0" smtClean="0">
              <a:latin typeface="+mn-lt"/>
            </a:endParaRPr>
          </a:p>
          <a:p>
            <a:pPr marL="342900" indent="-342900"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endParaRPr lang="en-US" sz="2200" b="1" kern="0" dirty="0" smtClean="0">
              <a:latin typeface="+mn-lt"/>
            </a:endParaRPr>
          </a:p>
          <a:p>
            <a:pPr marL="342900" indent="-342900"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endParaRPr lang="en-US" sz="2200" b="1" kern="0" dirty="0" smtClean="0">
              <a:latin typeface="+mn-lt"/>
            </a:endParaRPr>
          </a:p>
          <a:p>
            <a:pPr marL="342900" indent="-342900"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endParaRPr lang="en-US" sz="2200" b="1" kern="0" dirty="0" smtClean="0">
              <a:latin typeface="+mn-lt"/>
            </a:endParaRPr>
          </a:p>
          <a:p>
            <a:pPr marL="342900" indent="-342900"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endParaRPr lang="en-US" sz="2200" b="1" kern="0" dirty="0" smtClean="0">
              <a:latin typeface="+mn-lt"/>
            </a:endParaRPr>
          </a:p>
          <a:p>
            <a:pPr marL="342900" indent="-342900"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endParaRPr lang="en-US" sz="2200" b="1" kern="0" dirty="0" smtClean="0">
              <a:latin typeface="+mn-lt"/>
            </a:endParaRPr>
          </a:p>
          <a:p>
            <a:pPr marL="342900" indent="-342900"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endParaRPr lang="en-US" sz="2200" b="1" kern="0" dirty="0" smtClean="0">
              <a:latin typeface="+mn-lt"/>
            </a:endParaRPr>
          </a:p>
          <a:p>
            <a:pPr marL="342900" indent="-342900"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endParaRPr lang="en-US" sz="2200" b="1" kern="0" dirty="0" smtClean="0">
              <a:latin typeface="+mn-lt"/>
            </a:endParaRPr>
          </a:p>
          <a:p>
            <a:pPr marL="342900" indent="-342900"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lang="en-US" sz="2200" b="1" kern="0" dirty="0" smtClean="0">
                <a:latin typeface="+mn-lt"/>
              </a:rPr>
              <a:t>Nov. 08  75% of Construction Completed (Owner decides to go for ‘Platinum’)</a:t>
            </a:r>
          </a:p>
          <a:p>
            <a:pPr marL="342900" indent="-342900"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lang="en-US" sz="2200" b="1" kern="0" dirty="0" smtClean="0">
                <a:latin typeface="+mn-lt"/>
              </a:rPr>
              <a:t>December 09-Notified of ‘Platinum’</a:t>
            </a:r>
          </a:p>
          <a:p>
            <a:pPr marL="342900" indent="-342900">
              <a:spcBef>
                <a:spcPct val="20000"/>
              </a:spcBef>
              <a:buClr>
                <a:srgbClr val="4E4100"/>
              </a:buClr>
              <a:defRPr/>
            </a:pPr>
            <a:endParaRPr lang="en-US" sz="2200" b="1" kern="0" dirty="0" smtClean="0">
              <a:latin typeface="+mn-lt"/>
            </a:endParaRPr>
          </a:p>
          <a:p>
            <a:pPr marL="342900" indent="-342900"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endParaRPr kumimoji="0" lang="en-US" sz="2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indent="-342900">
              <a:spcBef>
                <a:spcPct val="20000"/>
              </a:spcBef>
              <a:buClr>
                <a:srgbClr val="4E4100"/>
              </a:buClr>
              <a:defRPr/>
            </a:pPr>
            <a:endParaRPr lang="en-US" sz="2200" b="1" kern="0" dirty="0" smtClean="0">
              <a:latin typeface="+mn-lt"/>
            </a:endParaRPr>
          </a:p>
          <a:p>
            <a:pPr marL="342900" indent="-342900">
              <a:spcBef>
                <a:spcPct val="20000"/>
              </a:spcBef>
              <a:buClr>
                <a:srgbClr val="4E4100"/>
              </a:buClr>
              <a:defRPr/>
            </a:pPr>
            <a:endParaRPr lang="en-US" sz="2200" b="1" kern="0" dirty="0" smtClean="0">
              <a:latin typeface="+mn-lt"/>
            </a:endParaRPr>
          </a:p>
          <a:p>
            <a:pPr marL="342900" indent="-342900">
              <a:spcBef>
                <a:spcPct val="20000"/>
              </a:spcBef>
              <a:buClr>
                <a:srgbClr val="4E4100"/>
              </a:buClr>
              <a:defRPr/>
            </a:pPr>
            <a:endParaRPr lang="en-US" sz="2200" b="1" kern="0" dirty="0" smtClean="0">
              <a:latin typeface="+mn-lt"/>
            </a:endParaRPr>
          </a:p>
          <a:p>
            <a:pPr marL="342900" indent="-342900" algn="ctr">
              <a:spcBef>
                <a:spcPct val="20000"/>
              </a:spcBef>
              <a:buClr>
                <a:srgbClr val="4E4100"/>
              </a:buClr>
              <a:defRPr/>
            </a:pPr>
            <a:endParaRPr kumimoji="0" lang="en-US" sz="2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0"/>
          </p:nvPr>
        </p:nvSpPr>
        <p:spPr>
          <a:xfrm>
            <a:off x="8458200" y="6465888"/>
            <a:ext cx="685800" cy="392112"/>
          </a:xfrm>
        </p:spPr>
        <p:txBody>
          <a:bodyPr/>
          <a:lstStyle/>
          <a:p>
            <a:fld id="{F06DBC56-7D16-43AC-A8A4-A9A188CCD62B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S:\700 Sixth Street\Photos\2008-03-18 Frame Elevated Deck_Embeds_Rebar_Waterproofing\Frame Elevated Deck_Embeds_Rebar_Waterproofing 03.18.08 005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t="7778" b="25556"/>
          <a:stretch>
            <a:fillRect/>
          </a:stretch>
        </p:blipFill>
        <p:spPr bwMode="auto">
          <a:xfrm>
            <a:off x="0" y="533400"/>
            <a:ext cx="9144002" cy="4572000"/>
          </a:xfrm>
          <a:prstGeom prst="rect">
            <a:avLst/>
          </a:prstGeom>
          <a:blipFill dpi="0" rotWithShape="1"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</p:spPr>
      </p:pic>
      <p:sp>
        <p:nvSpPr>
          <p:cNvPr id="21" name="TextBox 20"/>
          <p:cNvSpPr txBox="1"/>
          <p:nvPr/>
        </p:nvSpPr>
        <p:spPr>
          <a:xfrm>
            <a:off x="164107" y="6197025"/>
            <a:ext cx="36663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Lucida Calligraphy" pitchFamily="66" charset="0"/>
              </a:rPr>
              <a:t>700 Sixth Street</a:t>
            </a:r>
            <a:endParaRPr lang="en-US" sz="3200" b="1" dirty="0">
              <a:solidFill>
                <a:schemeClr val="bg1"/>
              </a:solidFill>
              <a:latin typeface="Lucida Calligraphy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20784233">
            <a:off x="4098556" y="5735134"/>
            <a:ext cx="5032147" cy="461665"/>
          </a:xfrm>
          <a:prstGeom prst="rect">
            <a:avLst/>
          </a:prstGeom>
          <a:noFill/>
          <a:ln w="28575">
            <a:solidFill>
              <a:schemeClr val="tx1"/>
            </a:solidFill>
            <a:prstDash val="lgDash"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tencil" pitchFamily="82" charset="0"/>
              </a:rPr>
              <a:t>It’s never to late to go green</a:t>
            </a:r>
            <a:endParaRPr lang="en-US" dirty="0">
              <a:latin typeface="Stencil" pitchFamily="82" charset="0"/>
            </a:endParaRPr>
          </a:p>
        </p:txBody>
      </p:sp>
      <p:sp>
        <p:nvSpPr>
          <p:cNvPr id="15" name="Rectangle 6"/>
          <p:cNvSpPr txBox="1">
            <a:spLocks noChangeArrowheads="1"/>
          </p:cNvSpPr>
          <p:nvPr/>
        </p:nvSpPr>
        <p:spPr bwMode="auto">
          <a:xfrm>
            <a:off x="381000" y="762000"/>
            <a:ext cx="80772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endParaRPr lang="en-US" sz="2200" b="1" kern="0" dirty="0" smtClean="0">
              <a:latin typeface="+mn-lt"/>
            </a:endParaRPr>
          </a:p>
          <a:p>
            <a:pPr marL="342900" indent="-342900">
              <a:spcBef>
                <a:spcPct val="20000"/>
              </a:spcBef>
              <a:buClr>
                <a:srgbClr val="4E4100"/>
              </a:buClr>
              <a:defRPr/>
            </a:pPr>
            <a:endParaRPr lang="en-US" sz="2200" b="1" kern="0" dirty="0" smtClean="0">
              <a:latin typeface="+mn-lt"/>
            </a:endParaRPr>
          </a:p>
          <a:p>
            <a:pPr marL="342900" indent="-342900"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endParaRPr kumimoji="0" lang="en-US" sz="2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indent="-342900">
              <a:spcBef>
                <a:spcPct val="20000"/>
              </a:spcBef>
              <a:buClr>
                <a:srgbClr val="4E4100"/>
              </a:buClr>
              <a:defRPr/>
            </a:pPr>
            <a:endParaRPr lang="en-US" sz="2200" b="1" kern="0" dirty="0" smtClean="0">
              <a:latin typeface="+mn-lt"/>
            </a:endParaRPr>
          </a:p>
          <a:p>
            <a:pPr marL="342900" indent="-342900">
              <a:spcBef>
                <a:spcPct val="20000"/>
              </a:spcBef>
              <a:buClr>
                <a:srgbClr val="4E4100"/>
              </a:buClr>
              <a:defRPr/>
            </a:pPr>
            <a:endParaRPr lang="en-US" sz="2200" b="1" kern="0" dirty="0" smtClean="0">
              <a:latin typeface="+mn-lt"/>
            </a:endParaRPr>
          </a:p>
          <a:p>
            <a:pPr marL="342900" indent="-342900">
              <a:spcBef>
                <a:spcPct val="20000"/>
              </a:spcBef>
              <a:buClr>
                <a:srgbClr val="4E4100"/>
              </a:buClr>
              <a:defRPr/>
            </a:pPr>
            <a:endParaRPr lang="en-US" sz="2200" b="1" kern="0" dirty="0" smtClean="0">
              <a:latin typeface="+mn-lt"/>
            </a:endParaRPr>
          </a:p>
          <a:p>
            <a:pPr marL="342900" indent="-342900" algn="ctr">
              <a:spcBef>
                <a:spcPct val="20000"/>
              </a:spcBef>
              <a:buClr>
                <a:srgbClr val="4E4100"/>
              </a:buClr>
              <a:defRPr/>
            </a:pPr>
            <a:endParaRPr kumimoji="0" lang="en-US" sz="2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6"/>
          <p:cNvSpPr txBox="1">
            <a:spLocks noChangeArrowheads="1"/>
          </p:cNvSpPr>
          <p:nvPr/>
        </p:nvSpPr>
        <p:spPr bwMode="auto">
          <a:xfrm>
            <a:off x="533400" y="914400"/>
            <a:ext cx="80772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rgbClr val="4E4100"/>
              </a:buClr>
              <a:defRPr/>
            </a:pPr>
            <a:endParaRPr lang="en-US" sz="2200" b="1" kern="0" dirty="0" smtClean="0">
              <a:latin typeface="+mn-lt"/>
            </a:endParaRPr>
          </a:p>
          <a:p>
            <a:pPr marL="342900" indent="-342900"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endParaRPr lang="en-US" sz="2200" b="1" kern="0" dirty="0" smtClean="0">
              <a:latin typeface="+mn-lt"/>
            </a:endParaRPr>
          </a:p>
          <a:p>
            <a:pPr marL="342900" indent="-342900"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endParaRPr lang="en-US" sz="2200" b="1" kern="0" dirty="0" smtClean="0">
              <a:latin typeface="+mn-lt"/>
            </a:endParaRPr>
          </a:p>
          <a:p>
            <a:pPr marL="342900" indent="-342900"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endParaRPr lang="en-US" sz="2200" b="1" kern="0" dirty="0" smtClean="0">
              <a:latin typeface="+mn-lt"/>
            </a:endParaRPr>
          </a:p>
          <a:p>
            <a:pPr marL="342900" indent="-342900"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endParaRPr lang="en-US" sz="2200" b="1" kern="0" dirty="0" smtClean="0">
              <a:latin typeface="+mn-lt"/>
            </a:endParaRPr>
          </a:p>
          <a:p>
            <a:pPr marL="342900" indent="-342900"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endParaRPr lang="en-US" sz="2200" b="1" kern="0" dirty="0" smtClean="0">
              <a:latin typeface="+mn-lt"/>
            </a:endParaRPr>
          </a:p>
          <a:p>
            <a:pPr marL="342900" indent="-342900"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endParaRPr lang="en-US" sz="2200" b="1" kern="0" dirty="0" smtClean="0">
              <a:latin typeface="+mn-lt"/>
            </a:endParaRPr>
          </a:p>
          <a:p>
            <a:pPr marL="342900" indent="-342900"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endParaRPr lang="en-US" sz="2200" b="1" kern="0" dirty="0" smtClean="0">
              <a:latin typeface="+mn-lt"/>
            </a:endParaRPr>
          </a:p>
          <a:p>
            <a:pPr marL="342900" indent="-342900"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endParaRPr lang="en-US" sz="2200" b="1" kern="0" dirty="0" smtClean="0">
              <a:latin typeface="+mn-lt"/>
            </a:endParaRPr>
          </a:p>
          <a:p>
            <a:pPr marL="342900" indent="-342900"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endParaRPr lang="en-US" sz="2200" b="1" kern="0" dirty="0" smtClean="0">
              <a:latin typeface="+mn-lt"/>
            </a:endParaRPr>
          </a:p>
          <a:p>
            <a:pPr marL="342900" indent="-342900" algn="ctr">
              <a:spcBef>
                <a:spcPct val="20000"/>
              </a:spcBef>
              <a:buClr>
                <a:srgbClr val="4E4100"/>
              </a:buClr>
              <a:defRPr/>
            </a:pPr>
            <a:r>
              <a:rPr lang="en-US" sz="2200" b="1" kern="0" dirty="0" smtClean="0">
                <a:latin typeface="+mn-lt"/>
              </a:rPr>
              <a:t>Final LEED Scorecard (Added 12 points from original design)</a:t>
            </a:r>
          </a:p>
          <a:p>
            <a:pPr marL="342900" indent="-342900">
              <a:spcBef>
                <a:spcPct val="20000"/>
              </a:spcBef>
              <a:buClr>
                <a:srgbClr val="4E4100"/>
              </a:buClr>
              <a:defRPr/>
            </a:pPr>
            <a:endParaRPr kumimoji="0" lang="en-US" sz="2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4" cstate="print"/>
          <a:srcRect l="58571" t="21428" r="5714" b="9890"/>
          <a:stretch>
            <a:fillRect/>
          </a:stretch>
        </p:blipFill>
        <p:spPr bwMode="auto">
          <a:xfrm>
            <a:off x="1371600" y="152400"/>
            <a:ext cx="6096000" cy="4689231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0"/>
          </p:nvPr>
        </p:nvSpPr>
        <p:spPr>
          <a:xfrm>
            <a:off x="8458200" y="6465888"/>
            <a:ext cx="685800" cy="392112"/>
          </a:xfrm>
        </p:spPr>
        <p:txBody>
          <a:bodyPr/>
          <a:lstStyle/>
          <a:p>
            <a:fld id="{F06DBC56-7D16-43AC-A8A4-A9A188CCD62B}" type="slidenum">
              <a:rPr lang="en-US" smtClean="0"/>
              <a:pPr/>
              <a:t>12</a:t>
            </a:fld>
            <a:endParaRPr lang="en-US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S:\700 Sixth Street\Photos\2008-03-18 Frame Elevated Deck_Embeds_Rebar_Waterproofing\Frame Elevated Deck_Embeds_Rebar_Waterproofing 03.18.08 005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t="7778" b="25556"/>
          <a:stretch>
            <a:fillRect/>
          </a:stretch>
        </p:blipFill>
        <p:spPr bwMode="auto">
          <a:xfrm>
            <a:off x="0" y="533400"/>
            <a:ext cx="9144002" cy="4572000"/>
          </a:xfrm>
          <a:prstGeom prst="rect">
            <a:avLst/>
          </a:prstGeom>
          <a:blipFill dpi="0" rotWithShape="1"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</p:spPr>
      </p:pic>
      <p:sp>
        <p:nvSpPr>
          <p:cNvPr id="21" name="TextBox 20"/>
          <p:cNvSpPr txBox="1"/>
          <p:nvPr/>
        </p:nvSpPr>
        <p:spPr>
          <a:xfrm>
            <a:off x="164107" y="6197025"/>
            <a:ext cx="36663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Lucida Calligraphy" pitchFamily="66" charset="0"/>
              </a:rPr>
              <a:t>700 Sixth Street</a:t>
            </a:r>
            <a:endParaRPr lang="en-US" sz="3200" b="1" dirty="0">
              <a:solidFill>
                <a:schemeClr val="bg1"/>
              </a:solidFill>
              <a:latin typeface="Lucida Calligraphy" pitchFamily="66" charset="0"/>
            </a:endParaRPr>
          </a:p>
        </p:txBody>
      </p:sp>
      <p:sp>
        <p:nvSpPr>
          <p:cNvPr id="6" name="Rectangle 6"/>
          <p:cNvSpPr txBox="1">
            <a:spLocks noChangeArrowheads="1"/>
          </p:cNvSpPr>
          <p:nvPr/>
        </p:nvSpPr>
        <p:spPr bwMode="auto">
          <a:xfrm>
            <a:off x="381000" y="685800"/>
            <a:ext cx="87630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Relevant Overview of LEED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Items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r>
              <a:rPr lang="en-US" sz="1800" b="1" kern="0" dirty="0" smtClean="0">
                <a:latin typeface="+mn-lt"/>
              </a:rPr>
              <a:t>Item #1: </a:t>
            </a:r>
            <a:r>
              <a:rPr lang="en-US" sz="1800" kern="0" dirty="0" smtClean="0">
                <a:latin typeface="+mn-lt"/>
              </a:rPr>
              <a:t>Improve</a:t>
            </a:r>
            <a:r>
              <a:rPr lang="en-US" sz="1800" b="1" kern="0" dirty="0" smtClean="0">
                <a:latin typeface="+mn-lt"/>
              </a:rPr>
              <a:t> </a:t>
            </a:r>
            <a:r>
              <a:rPr lang="en-US" sz="1800" kern="0" dirty="0" smtClean="0">
                <a:latin typeface="+mn-lt"/>
              </a:rPr>
              <a:t>Energy Design Performance (Most Important</a:t>
            </a:r>
            <a:r>
              <a:rPr lang="en-US" sz="1800" kern="0" dirty="0" smtClean="0">
                <a:latin typeface="+mn-lt"/>
              </a:rPr>
              <a:t>)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tabLst/>
              <a:defRPr/>
            </a:pPr>
            <a:r>
              <a:rPr lang="en-US" sz="1800" kern="0" dirty="0" smtClean="0">
                <a:latin typeface="+mn-lt"/>
              </a:rPr>
              <a:t>	 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Item #2: </a:t>
            </a:r>
            <a:r>
              <a:rPr kumimoji="0" lang="en-US" sz="18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Increase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8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Recycled Content to 20% </a:t>
            </a:r>
            <a:endParaRPr kumimoji="0" lang="en-US" sz="180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endParaRPr kumimoji="0" lang="en-US" sz="180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lang="en-US" sz="1800" b="1" kern="0" dirty="0" smtClean="0">
                <a:latin typeface="+mn-lt"/>
              </a:rPr>
              <a:t>Item #3: </a:t>
            </a:r>
            <a:r>
              <a:rPr lang="en-US" sz="1800" kern="0" dirty="0" smtClean="0">
                <a:latin typeface="+mn-lt"/>
              </a:rPr>
              <a:t>Increase</a:t>
            </a:r>
            <a:r>
              <a:rPr lang="en-US" sz="1800" b="1" kern="0" dirty="0" smtClean="0">
                <a:latin typeface="+mn-lt"/>
              </a:rPr>
              <a:t> </a:t>
            </a:r>
            <a:r>
              <a:rPr lang="en-US" sz="1800" kern="0" dirty="0" smtClean="0">
                <a:latin typeface="+mn-lt"/>
              </a:rPr>
              <a:t>Construction Waste Management to 75</a:t>
            </a:r>
            <a:r>
              <a:rPr lang="en-US" sz="1800" kern="0" dirty="0" smtClean="0">
                <a:latin typeface="+mn-lt"/>
              </a:rPr>
              <a:t>%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endParaRPr lang="en-US" sz="1800" kern="0" dirty="0" smtClean="0">
              <a:latin typeface="+mn-lt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lang="en-US" sz="1800" b="1" kern="0" dirty="0" smtClean="0">
                <a:latin typeface="+mn-lt"/>
              </a:rPr>
              <a:t>Item #4: </a:t>
            </a:r>
            <a:r>
              <a:rPr lang="en-US" sz="1800" kern="0" dirty="0" smtClean="0">
                <a:latin typeface="+mn-lt"/>
              </a:rPr>
              <a:t>20% of Materials needed to be</a:t>
            </a:r>
            <a:r>
              <a:rPr kumimoji="0" lang="en-US" sz="180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8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Within a 500 Mile </a:t>
            </a:r>
            <a:r>
              <a:rPr kumimoji="0" lang="en-US" sz="18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Radius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endParaRPr kumimoji="0" lang="en-US" sz="1800" b="0" i="0" u="none" strike="noStrike" kern="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lang="en-US" sz="1800" b="1" kern="0" dirty="0" smtClean="0">
                <a:latin typeface="+mn-lt"/>
              </a:rPr>
              <a:t>Item #5: </a:t>
            </a:r>
            <a:r>
              <a:rPr lang="en-US" sz="1800" kern="0" dirty="0" smtClean="0">
                <a:latin typeface="+mn-lt"/>
              </a:rPr>
              <a:t>Low Emitting Materials	</a:t>
            </a:r>
            <a:endParaRPr lang="en-US" sz="1800" kern="0" dirty="0" smtClean="0">
              <a:latin typeface="+mn-lt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defRPr/>
            </a:pPr>
            <a:r>
              <a:rPr lang="en-US" sz="1800" kern="0" dirty="0" smtClean="0">
                <a:latin typeface="+mn-lt"/>
              </a:rPr>
              <a:t>				</a:t>
            </a:r>
            <a:r>
              <a:rPr lang="en-US" sz="1800" kern="0" noProof="0" dirty="0" smtClean="0">
                <a:latin typeface="+mn-lt"/>
              </a:rPr>
              <a:t> 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r>
              <a:rPr lang="en-US" sz="1800" b="1" kern="0" noProof="0" dirty="0" smtClean="0">
                <a:latin typeface="+mn-lt"/>
              </a:rPr>
              <a:t>Item #6: </a:t>
            </a:r>
            <a:r>
              <a:rPr lang="en-US" sz="1800" kern="0" noProof="0" dirty="0" smtClean="0">
                <a:latin typeface="+mn-lt"/>
              </a:rPr>
              <a:t>40% Water Use Reduction			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 rot="20784233">
            <a:off x="4098556" y="5735134"/>
            <a:ext cx="5032147" cy="461665"/>
          </a:xfrm>
          <a:prstGeom prst="rect">
            <a:avLst/>
          </a:prstGeom>
          <a:noFill/>
          <a:ln w="28575">
            <a:solidFill>
              <a:schemeClr val="tx1"/>
            </a:solidFill>
            <a:prstDash val="lgDash"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tencil" pitchFamily="82" charset="0"/>
              </a:rPr>
              <a:t>It’s never to late to go green</a:t>
            </a:r>
            <a:endParaRPr lang="en-US" dirty="0">
              <a:latin typeface="Stencil" pitchFamily="82" charset="0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0"/>
          </p:nvPr>
        </p:nvSpPr>
        <p:spPr>
          <a:xfrm>
            <a:off x="8458200" y="6465888"/>
            <a:ext cx="685800" cy="392112"/>
          </a:xfrm>
        </p:spPr>
        <p:txBody>
          <a:bodyPr/>
          <a:lstStyle/>
          <a:p>
            <a:fld id="{F06DBC56-7D16-43AC-A8A4-A9A188CCD62B}" type="slidenum">
              <a:rPr lang="en-US" smtClean="0"/>
              <a:pPr/>
              <a:t>13</a:t>
            </a:fld>
            <a:endParaRPr lang="en-US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S:\700 Sixth Street\Photos\2008-03-18 Frame Elevated Deck_Embeds_Rebar_Waterproofing\Frame Elevated Deck_Embeds_Rebar_Waterproofing 03.18.08 005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t="7778" b="25556"/>
          <a:stretch>
            <a:fillRect/>
          </a:stretch>
        </p:blipFill>
        <p:spPr bwMode="auto">
          <a:xfrm>
            <a:off x="0" y="533400"/>
            <a:ext cx="9144002" cy="4572000"/>
          </a:xfrm>
          <a:prstGeom prst="rect">
            <a:avLst/>
          </a:prstGeom>
          <a:blipFill dpi="0" rotWithShape="1"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</p:spPr>
      </p:pic>
      <p:sp>
        <p:nvSpPr>
          <p:cNvPr id="21" name="TextBox 20"/>
          <p:cNvSpPr txBox="1"/>
          <p:nvPr/>
        </p:nvSpPr>
        <p:spPr>
          <a:xfrm>
            <a:off x="164107" y="6197025"/>
            <a:ext cx="36663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Lucida Calligraphy" pitchFamily="66" charset="0"/>
              </a:rPr>
              <a:t>700 Sixth Street</a:t>
            </a:r>
            <a:endParaRPr lang="en-US" sz="3200" b="1" dirty="0">
              <a:solidFill>
                <a:schemeClr val="bg1"/>
              </a:solidFill>
              <a:latin typeface="Lucida Calligraphy" pitchFamily="66" charset="0"/>
            </a:endParaRPr>
          </a:p>
        </p:txBody>
      </p:sp>
      <p:sp>
        <p:nvSpPr>
          <p:cNvPr id="6" name="Rectangle 6"/>
          <p:cNvSpPr txBox="1">
            <a:spLocks noChangeArrowheads="1"/>
          </p:cNvSpPr>
          <p:nvPr/>
        </p:nvSpPr>
        <p:spPr bwMode="auto">
          <a:xfrm>
            <a:off x="381000" y="685800"/>
            <a:ext cx="87630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lang="en-US" b="1" kern="0" dirty="0" smtClean="0">
                <a:latin typeface="+mn-lt"/>
              </a:rPr>
              <a:t>Item #1: </a:t>
            </a:r>
            <a:r>
              <a:rPr lang="en-US" kern="0" dirty="0" smtClean="0">
                <a:latin typeface="+mn-lt"/>
              </a:rPr>
              <a:t>Energy Design Performance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lang="en-US" sz="1800" b="1" kern="0" dirty="0" smtClean="0">
                <a:latin typeface="+mn-lt"/>
              </a:rPr>
              <a:t>“Baseline” Projections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lang="en-US" sz="1800" kern="0" dirty="0" smtClean="0">
                <a:latin typeface="+mn-lt"/>
              </a:rPr>
              <a:t>$2.41/SF annual energy cost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endParaRPr lang="en-US" sz="1800" kern="0" dirty="0" smtClean="0">
              <a:latin typeface="+mn-lt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lang="en-US" sz="1800" b="1" kern="0" dirty="0" smtClean="0">
                <a:latin typeface="+mn-lt"/>
              </a:rPr>
              <a:t>Initial Design Performance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lang="en-US" sz="1800" kern="0" dirty="0" smtClean="0">
                <a:latin typeface="+mn-lt"/>
              </a:rPr>
              <a:t>16.3% savings over baseline = 2 points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lang="en-US" sz="1800" kern="0" dirty="0" smtClean="0">
                <a:latin typeface="+mn-lt"/>
              </a:rPr>
              <a:t>$2.02/SF annual energy cost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endParaRPr lang="en-US" sz="1800" kern="0" dirty="0" smtClean="0">
              <a:latin typeface="+mn-lt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endParaRPr lang="en-US" sz="1800" kern="0" dirty="0" smtClean="0">
              <a:latin typeface="+mn-lt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endParaRPr lang="en-US" sz="1800" kern="0" dirty="0" smtClean="0">
              <a:latin typeface="+mn-lt"/>
            </a:endParaRP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endParaRPr kumimoji="0" lang="en-US" sz="18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tabLst/>
              <a:defRPr/>
            </a:pPr>
            <a:r>
              <a:rPr lang="en-US" sz="1800" kern="0" dirty="0" smtClean="0">
                <a:latin typeface="+mn-lt"/>
              </a:rPr>
              <a:t>	 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tabLst/>
              <a:defRPr/>
            </a:pPr>
            <a:r>
              <a:rPr lang="en-US" sz="1800" kern="0" noProof="0" dirty="0" smtClean="0">
                <a:latin typeface="+mn-lt"/>
              </a:rPr>
              <a:t>			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 rot="20784233">
            <a:off x="4098556" y="5735134"/>
            <a:ext cx="5032147" cy="461665"/>
          </a:xfrm>
          <a:prstGeom prst="rect">
            <a:avLst/>
          </a:prstGeom>
          <a:noFill/>
          <a:ln w="28575">
            <a:solidFill>
              <a:schemeClr val="tx1"/>
            </a:solidFill>
            <a:prstDash val="lgDash"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tencil" pitchFamily="82" charset="0"/>
              </a:rPr>
              <a:t>It’s never to late to go green</a:t>
            </a:r>
            <a:endParaRPr lang="en-US" dirty="0">
              <a:latin typeface="Stencil" pitchFamily="82" charset="0"/>
            </a:endParaRPr>
          </a:p>
        </p:txBody>
      </p:sp>
      <p:pic>
        <p:nvPicPr>
          <p:cNvPr id="8" name="Picture 7"/>
          <p:cNvPicPr/>
          <p:nvPr/>
        </p:nvPicPr>
        <p:blipFill>
          <a:blip r:embed="rId4" cstate="print"/>
          <a:srcRect l="4124" t="64087" r="75558" b="18674"/>
          <a:stretch>
            <a:fillRect/>
          </a:stretch>
        </p:blipFill>
        <p:spPr bwMode="auto">
          <a:xfrm>
            <a:off x="1295400" y="3429000"/>
            <a:ext cx="5847715" cy="1988185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 bwMode="auto">
          <a:xfrm>
            <a:off x="1447800" y="4343400"/>
            <a:ext cx="4800600" cy="381000"/>
          </a:xfrm>
          <a:prstGeom prst="rect">
            <a:avLst/>
          </a:prstGeom>
          <a:noFill/>
          <a:ln w="762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0"/>
          </p:nvPr>
        </p:nvSpPr>
        <p:spPr>
          <a:xfrm>
            <a:off x="8458200" y="6465888"/>
            <a:ext cx="685800" cy="392112"/>
          </a:xfrm>
        </p:spPr>
        <p:txBody>
          <a:bodyPr/>
          <a:lstStyle/>
          <a:p>
            <a:fld id="{F06DBC56-7D16-43AC-A8A4-A9A188CCD62B}" type="slidenum">
              <a:rPr lang="en-US" smtClean="0"/>
              <a:pPr/>
              <a:t>14</a:t>
            </a:fld>
            <a:endParaRPr lang="en-US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S:\700 Sixth Street\Photos\2008-03-18 Frame Elevated Deck_Embeds_Rebar_Waterproofing\Frame Elevated Deck_Embeds_Rebar_Waterproofing 03.18.08 005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t="7778" b="25556"/>
          <a:stretch>
            <a:fillRect/>
          </a:stretch>
        </p:blipFill>
        <p:spPr bwMode="auto">
          <a:xfrm>
            <a:off x="0" y="533400"/>
            <a:ext cx="9144002" cy="4572000"/>
          </a:xfrm>
          <a:prstGeom prst="rect">
            <a:avLst/>
          </a:prstGeom>
          <a:blipFill dpi="0" rotWithShape="1"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</p:spPr>
      </p:pic>
      <p:sp>
        <p:nvSpPr>
          <p:cNvPr id="21" name="TextBox 20"/>
          <p:cNvSpPr txBox="1"/>
          <p:nvPr/>
        </p:nvSpPr>
        <p:spPr>
          <a:xfrm>
            <a:off x="164107" y="6197025"/>
            <a:ext cx="36663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Lucida Calligraphy" pitchFamily="66" charset="0"/>
              </a:rPr>
              <a:t>700 Sixth Street</a:t>
            </a:r>
            <a:endParaRPr lang="en-US" sz="3200" b="1" dirty="0">
              <a:solidFill>
                <a:schemeClr val="bg1"/>
              </a:solidFill>
              <a:latin typeface="Lucida Calligraphy" pitchFamily="66" charset="0"/>
            </a:endParaRPr>
          </a:p>
        </p:txBody>
      </p:sp>
      <p:sp>
        <p:nvSpPr>
          <p:cNvPr id="6" name="Rectangle 6"/>
          <p:cNvSpPr txBox="1">
            <a:spLocks noChangeArrowheads="1"/>
          </p:cNvSpPr>
          <p:nvPr/>
        </p:nvSpPr>
        <p:spPr bwMode="auto">
          <a:xfrm>
            <a:off x="381000" y="685800"/>
            <a:ext cx="87630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lang="en-US" b="1" kern="0" dirty="0" smtClean="0">
                <a:latin typeface="+mn-lt"/>
              </a:rPr>
              <a:t>Item #1: </a:t>
            </a:r>
            <a:r>
              <a:rPr lang="en-US" kern="0" dirty="0" smtClean="0">
                <a:latin typeface="+mn-lt"/>
              </a:rPr>
              <a:t>Energy Design Performance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endParaRPr kumimoji="0" lang="en-US" sz="18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lang="en-US" sz="1800" b="1" kern="0" dirty="0" smtClean="0">
                <a:latin typeface="+mn-lt"/>
              </a:rPr>
              <a:t>Energy Design Strategies</a:t>
            </a:r>
            <a:r>
              <a:rPr lang="en-US" sz="1800" b="1" kern="0" dirty="0" smtClean="0">
                <a:latin typeface="+mn-lt"/>
              </a:rPr>
              <a:t> </a:t>
            </a:r>
            <a:r>
              <a:rPr lang="en-US" sz="1800" b="1" kern="0" dirty="0" smtClean="0">
                <a:latin typeface="+mn-lt"/>
              </a:rPr>
              <a:t>(Need to get energy performance over 21</a:t>
            </a:r>
            <a:r>
              <a:rPr lang="en-US" sz="1800" b="1" kern="0" dirty="0" smtClean="0">
                <a:latin typeface="+mn-lt"/>
              </a:rPr>
              <a:t>%)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endParaRPr lang="en-US" sz="1800" b="1" kern="0" dirty="0" smtClean="0">
              <a:latin typeface="+mn-lt"/>
            </a:endParaRP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lang="en-US" sz="1800" kern="0" dirty="0" smtClean="0">
                <a:latin typeface="+mn-lt"/>
              </a:rPr>
              <a:t>Upgrading core lighting (Changed restroom lighting to LED</a:t>
            </a:r>
            <a:r>
              <a:rPr lang="en-US" sz="1800" kern="0" dirty="0" smtClean="0">
                <a:latin typeface="+mn-lt"/>
              </a:rPr>
              <a:t>)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endParaRPr lang="en-US" sz="1800" kern="0" dirty="0" smtClean="0">
              <a:latin typeface="+mn-lt"/>
            </a:endParaRP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lang="en-US" sz="1800" kern="0" dirty="0" smtClean="0">
                <a:latin typeface="+mn-lt"/>
              </a:rPr>
              <a:t>Reducing garage lighting power density (Lowered Foot Candle Levels and redesigned layout</a:t>
            </a:r>
            <a:r>
              <a:rPr lang="en-US" sz="1800" kern="0" dirty="0" smtClean="0">
                <a:latin typeface="+mn-lt"/>
              </a:rPr>
              <a:t>)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endParaRPr lang="en-US" sz="1800" kern="0" dirty="0" smtClean="0">
              <a:latin typeface="+mn-lt"/>
            </a:endParaRP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lang="en-US" sz="1800" kern="0" dirty="0" smtClean="0">
                <a:latin typeface="+mn-lt"/>
              </a:rPr>
              <a:t>Adding garage lighting occupancy sensors (Provides 15 minutes of illumination when tripped</a:t>
            </a:r>
            <a:r>
              <a:rPr lang="en-US" sz="1800" kern="0" dirty="0" smtClean="0">
                <a:latin typeface="+mn-lt"/>
              </a:rPr>
              <a:t>)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endParaRPr lang="en-US" sz="1800" kern="0" dirty="0" smtClean="0">
              <a:latin typeface="+mn-lt"/>
            </a:endParaRP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lang="en-US" sz="1800" kern="0" dirty="0" smtClean="0">
                <a:latin typeface="+mn-lt"/>
              </a:rPr>
              <a:t>Adding tenant day lighting controls (lease requires use of dimmable perimeter zone fixtures)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endParaRPr lang="en-US" sz="1800" kern="0" dirty="0" smtClean="0">
              <a:latin typeface="+mn-lt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endParaRPr lang="en-US" sz="1800" kern="0" dirty="0" smtClean="0">
              <a:latin typeface="+mn-lt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endParaRPr lang="en-US" sz="1800" kern="0" dirty="0" smtClean="0">
              <a:latin typeface="+mn-lt"/>
            </a:endParaRP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endParaRPr kumimoji="0" lang="en-US" sz="18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tabLst/>
              <a:defRPr/>
            </a:pPr>
            <a:r>
              <a:rPr lang="en-US" sz="1800" kern="0" dirty="0" smtClean="0">
                <a:latin typeface="+mn-lt"/>
              </a:rPr>
              <a:t>	 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tabLst/>
              <a:defRPr/>
            </a:pPr>
            <a:r>
              <a:rPr lang="en-US" sz="1800" kern="0" noProof="0" dirty="0" smtClean="0">
                <a:latin typeface="+mn-lt"/>
              </a:rPr>
              <a:t>			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 rot="20784233">
            <a:off x="4098556" y="5735134"/>
            <a:ext cx="5032147" cy="461665"/>
          </a:xfrm>
          <a:prstGeom prst="rect">
            <a:avLst/>
          </a:prstGeom>
          <a:noFill/>
          <a:ln w="28575">
            <a:solidFill>
              <a:schemeClr val="tx1"/>
            </a:solidFill>
            <a:prstDash val="lgDash"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tencil" pitchFamily="82" charset="0"/>
              </a:rPr>
              <a:t>It’s never to late to go green</a:t>
            </a:r>
            <a:endParaRPr lang="en-US" dirty="0">
              <a:latin typeface="Stencil" pitchFamily="82" charset="0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0"/>
          </p:nvPr>
        </p:nvSpPr>
        <p:spPr>
          <a:xfrm>
            <a:off x="8458200" y="6465888"/>
            <a:ext cx="685800" cy="392112"/>
          </a:xfrm>
        </p:spPr>
        <p:txBody>
          <a:bodyPr/>
          <a:lstStyle/>
          <a:p>
            <a:fld id="{F06DBC56-7D16-43AC-A8A4-A9A188CCD62B}" type="slidenum">
              <a:rPr lang="en-US" smtClean="0"/>
              <a:pPr/>
              <a:t>15</a:t>
            </a:fld>
            <a:endParaRPr lang="en-US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S:\700 Sixth Street\Photos\2008-03-18 Frame Elevated Deck_Embeds_Rebar_Waterproofing\Frame Elevated Deck_Embeds_Rebar_Waterproofing 03.18.08 005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t="7778" b="25556"/>
          <a:stretch>
            <a:fillRect/>
          </a:stretch>
        </p:blipFill>
        <p:spPr bwMode="auto">
          <a:xfrm>
            <a:off x="0" y="533400"/>
            <a:ext cx="9144002" cy="4572000"/>
          </a:xfrm>
          <a:prstGeom prst="rect">
            <a:avLst/>
          </a:prstGeom>
          <a:blipFill dpi="0" rotWithShape="1"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</p:spPr>
      </p:pic>
      <p:sp>
        <p:nvSpPr>
          <p:cNvPr id="21" name="TextBox 20"/>
          <p:cNvSpPr txBox="1"/>
          <p:nvPr/>
        </p:nvSpPr>
        <p:spPr>
          <a:xfrm>
            <a:off x="164107" y="6197025"/>
            <a:ext cx="36663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Lucida Calligraphy" pitchFamily="66" charset="0"/>
              </a:rPr>
              <a:t>700 Sixth Street</a:t>
            </a:r>
            <a:endParaRPr lang="en-US" sz="3200" b="1" dirty="0">
              <a:solidFill>
                <a:schemeClr val="bg1"/>
              </a:solidFill>
              <a:latin typeface="Lucida Calligraphy" pitchFamily="66" charset="0"/>
            </a:endParaRPr>
          </a:p>
        </p:txBody>
      </p:sp>
      <p:sp>
        <p:nvSpPr>
          <p:cNvPr id="6" name="Rectangle 6"/>
          <p:cNvSpPr txBox="1">
            <a:spLocks noChangeArrowheads="1"/>
          </p:cNvSpPr>
          <p:nvPr/>
        </p:nvSpPr>
        <p:spPr bwMode="auto">
          <a:xfrm>
            <a:off x="381000" y="685800"/>
            <a:ext cx="87630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lang="en-US" b="1" kern="0" dirty="0" smtClean="0">
                <a:latin typeface="+mn-lt"/>
              </a:rPr>
              <a:t>Item #1: </a:t>
            </a:r>
            <a:r>
              <a:rPr lang="en-US" kern="0" dirty="0" smtClean="0">
                <a:latin typeface="+mn-lt"/>
              </a:rPr>
              <a:t>Energy Design Performance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endParaRPr kumimoji="0" lang="en-US" sz="18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lang="en-US" sz="1800" b="1" kern="0" dirty="0" smtClean="0">
                <a:latin typeface="+mn-lt"/>
              </a:rPr>
              <a:t>Platinum Strategy Energy Savings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defRPr/>
            </a:pPr>
            <a:endParaRPr lang="en-US" sz="1800" b="1" kern="0" dirty="0" smtClean="0">
              <a:latin typeface="+mn-lt"/>
            </a:endParaRP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lang="en-US" sz="1800" kern="0" dirty="0" smtClean="0">
                <a:latin typeface="+mn-lt"/>
              </a:rPr>
              <a:t>Cumulative Savings = 21.4% compared to baseline projections; 4 points achieved total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lang="en-US" sz="1800" kern="0" dirty="0" smtClean="0">
                <a:latin typeface="+mn-lt"/>
              </a:rPr>
              <a:t>$151,770/yr utility cost savings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lang="en-US" sz="1800" kern="0" dirty="0" smtClean="0">
                <a:latin typeface="+mn-lt"/>
              </a:rPr>
              <a:t>$0.52/SF annual utility cost savings 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endParaRPr lang="en-US" sz="1800" kern="0" dirty="0" smtClean="0">
              <a:latin typeface="+mn-lt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endParaRPr lang="en-US" sz="1800" kern="0" dirty="0" smtClean="0">
              <a:latin typeface="+mn-lt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endParaRPr lang="en-US" sz="1800" kern="0" dirty="0" smtClean="0">
              <a:latin typeface="+mn-lt"/>
            </a:endParaRP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endParaRPr kumimoji="0" lang="en-US" sz="18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tabLst/>
              <a:defRPr/>
            </a:pPr>
            <a:r>
              <a:rPr lang="en-US" sz="1800" kern="0" dirty="0" smtClean="0">
                <a:latin typeface="+mn-lt"/>
              </a:rPr>
              <a:t>	 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tabLst/>
              <a:defRPr/>
            </a:pPr>
            <a:r>
              <a:rPr lang="en-US" sz="1800" kern="0" noProof="0" dirty="0" smtClean="0">
                <a:latin typeface="+mn-lt"/>
              </a:rPr>
              <a:t>			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 rot="20784233">
            <a:off x="4098556" y="5735134"/>
            <a:ext cx="5032147" cy="461665"/>
          </a:xfrm>
          <a:prstGeom prst="rect">
            <a:avLst/>
          </a:prstGeom>
          <a:noFill/>
          <a:ln w="28575">
            <a:solidFill>
              <a:schemeClr val="tx1"/>
            </a:solidFill>
            <a:prstDash val="lgDash"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tencil" pitchFamily="82" charset="0"/>
              </a:rPr>
              <a:t>It’s never to late to go green</a:t>
            </a:r>
            <a:endParaRPr lang="en-US" dirty="0">
              <a:latin typeface="Stencil" pitchFamily="82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752600" y="3352800"/>
            <a:ext cx="5847715" cy="1911985"/>
            <a:chOff x="1295400" y="3650615"/>
            <a:chExt cx="5847715" cy="1911985"/>
          </a:xfrm>
        </p:grpSpPr>
        <p:pic>
          <p:nvPicPr>
            <p:cNvPr id="12" name="Picture 11"/>
            <p:cNvPicPr/>
            <p:nvPr/>
          </p:nvPicPr>
          <p:blipFill>
            <a:blip r:embed="rId4" cstate="print"/>
            <a:srcRect l="4124" t="64087" r="75558" b="19335"/>
            <a:stretch>
              <a:fillRect/>
            </a:stretch>
          </p:blipFill>
          <p:spPr bwMode="auto">
            <a:xfrm>
              <a:off x="1295400" y="3650615"/>
              <a:ext cx="5847715" cy="1911985"/>
            </a:xfrm>
            <a:prstGeom prst="rect">
              <a:avLst/>
            </a:prstGeom>
            <a:noFill/>
            <a:ln w="9525">
              <a:solidFill>
                <a:srgbClr val="C00000"/>
              </a:solidFill>
              <a:miter lim="800000"/>
              <a:headEnd/>
              <a:tailEnd/>
            </a:ln>
          </p:spPr>
        </p:pic>
        <p:sp>
          <p:nvSpPr>
            <p:cNvPr id="13" name="Rectangle 12"/>
            <p:cNvSpPr/>
            <p:nvPr/>
          </p:nvSpPr>
          <p:spPr bwMode="auto">
            <a:xfrm>
              <a:off x="1447800" y="4419600"/>
              <a:ext cx="4800600" cy="914400"/>
            </a:xfrm>
            <a:prstGeom prst="rect">
              <a:avLst/>
            </a:prstGeom>
            <a:noFill/>
            <a:ln w="762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16" name="Slide Number Placeholder 15"/>
          <p:cNvSpPr>
            <a:spLocks noGrp="1"/>
          </p:cNvSpPr>
          <p:nvPr>
            <p:ph type="sldNum" sz="quarter" idx="10"/>
          </p:nvPr>
        </p:nvSpPr>
        <p:spPr>
          <a:xfrm>
            <a:off x="8458200" y="6465888"/>
            <a:ext cx="685800" cy="392112"/>
          </a:xfrm>
        </p:spPr>
        <p:txBody>
          <a:bodyPr/>
          <a:lstStyle/>
          <a:p>
            <a:fld id="{F06DBC56-7D16-43AC-A8A4-A9A188CCD62B}" type="slidenum">
              <a:rPr lang="en-US" smtClean="0"/>
              <a:pPr/>
              <a:t>16</a:t>
            </a:fld>
            <a:endParaRPr lang="en-US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S:\700 Sixth Street\Photos\2008-03-18 Frame Elevated Deck_Embeds_Rebar_Waterproofing\Frame Elevated Deck_Embeds_Rebar_Waterproofing 03.18.08 005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t="7778" b="25556"/>
          <a:stretch>
            <a:fillRect/>
          </a:stretch>
        </p:blipFill>
        <p:spPr bwMode="auto">
          <a:xfrm>
            <a:off x="0" y="533400"/>
            <a:ext cx="9144002" cy="4572000"/>
          </a:xfrm>
          <a:prstGeom prst="rect">
            <a:avLst/>
          </a:prstGeom>
          <a:blipFill dpi="0" rotWithShape="1"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</p:spPr>
      </p:pic>
      <p:sp>
        <p:nvSpPr>
          <p:cNvPr id="21" name="TextBox 20"/>
          <p:cNvSpPr txBox="1"/>
          <p:nvPr/>
        </p:nvSpPr>
        <p:spPr>
          <a:xfrm>
            <a:off x="164107" y="6197025"/>
            <a:ext cx="36663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Lucida Calligraphy" pitchFamily="66" charset="0"/>
              </a:rPr>
              <a:t>700 Sixth Street</a:t>
            </a:r>
            <a:endParaRPr lang="en-US" sz="3200" b="1" dirty="0">
              <a:solidFill>
                <a:schemeClr val="bg1"/>
              </a:solidFill>
              <a:latin typeface="Lucida Calligraphy" pitchFamily="66" charset="0"/>
            </a:endParaRPr>
          </a:p>
        </p:txBody>
      </p:sp>
      <p:sp>
        <p:nvSpPr>
          <p:cNvPr id="6" name="Rectangle 6"/>
          <p:cNvSpPr txBox="1">
            <a:spLocks noChangeArrowheads="1"/>
          </p:cNvSpPr>
          <p:nvPr/>
        </p:nvSpPr>
        <p:spPr bwMode="auto">
          <a:xfrm>
            <a:off x="381000" y="685800"/>
            <a:ext cx="87630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lang="en-US" b="1" kern="0" dirty="0" smtClean="0">
                <a:latin typeface="+mn-lt"/>
              </a:rPr>
              <a:t>Item #2: </a:t>
            </a:r>
            <a:r>
              <a:rPr lang="en-US" kern="0" dirty="0" smtClean="0">
                <a:latin typeface="+mn-lt"/>
              </a:rPr>
              <a:t>Increase Recycled Content to 20%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endParaRPr lang="en-US" kern="0" dirty="0" smtClean="0">
              <a:latin typeface="+mn-lt"/>
            </a:endParaRP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lang="en-US" sz="1800" kern="0" dirty="0" smtClean="0">
                <a:latin typeface="+mn-lt"/>
              </a:rPr>
              <a:t>Originally contracted for 10%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defRPr/>
            </a:pPr>
            <a:r>
              <a:rPr lang="en-US" sz="1800" kern="0" dirty="0" smtClean="0">
                <a:latin typeface="+mn-lt"/>
              </a:rPr>
              <a:t> 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lang="en-US" sz="1800" kern="0" dirty="0" smtClean="0">
                <a:latin typeface="+mn-lt"/>
              </a:rPr>
              <a:t>All </a:t>
            </a:r>
            <a:r>
              <a:rPr lang="en-US" sz="1800" kern="0" dirty="0" smtClean="0">
                <a:latin typeface="+mn-lt"/>
              </a:rPr>
              <a:t>steel and aluminum used on project was </a:t>
            </a:r>
            <a:r>
              <a:rPr lang="en-US" sz="1800" kern="0" dirty="0" smtClean="0">
                <a:latin typeface="+mn-lt"/>
              </a:rPr>
              <a:t>recycled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endParaRPr lang="en-US" sz="1800" kern="0" dirty="0" smtClean="0">
              <a:latin typeface="+mn-lt"/>
            </a:endParaRP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lang="en-US" sz="1800" kern="0" dirty="0" smtClean="0">
                <a:latin typeface="+mn-lt"/>
              </a:rPr>
              <a:t>Toilet </a:t>
            </a:r>
            <a:r>
              <a:rPr lang="en-US" sz="1800" kern="0" dirty="0" smtClean="0">
                <a:latin typeface="+mn-lt"/>
              </a:rPr>
              <a:t>partitions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endParaRPr lang="en-US" sz="1800" kern="0" dirty="0" smtClean="0">
              <a:latin typeface="+mn-lt"/>
            </a:endParaRP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lang="en-US" sz="1800" kern="0" dirty="0" smtClean="0">
                <a:latin typeface="+mn-lt"/>
              </a:rPr>
              <a:t>CMU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endParaRPr lang="en-US" sz="1800" kern="0" dirty="0" smtClean="0">
              <a:latin typeface="+mn-lt"/>
            </a:endParaRP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lang="en-US" sz="1800" kern="0" dirty="0" smtClean="0">
                <a:latin typeface="+mn-lt"/>
              </a:rPr>
              <a:t>Construction team achieved 20.5% (barely enough</a:t>
            </a:r>
            <a:r>
              <a:rPr lang="en-US" sz="1800" kern="0" dirty="0" smtClean="0">
                <a:latin typeface="+mn-lt"/>
              </a:rPr>
              <a:t>)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endParaRPr lang="en-US" sz="1800" kern="0" dirty="0" smtClean="0">
              <a:latin typeface="+mn-lt"/>
            </a:endParaRP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lang="en-US" sz="1800" kern="0" dirty="0" smtClean="0">
                <a:latin typeface="+mn-lt"/>
              </a:rPr>
              <a:t>Achieved another LEED point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defRPr/>
            </a:pPr>
            <a:endParaRPr lang="en-US" kern="0" dirty="0" smtClean="0">
              <a:latin typeface="+mn-lt"/>
            </a:endParaRP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defRPr/>
            </a:pPr>
            <a:endParaRPr lang="en-US" sz="1800" kern="0" dirty="0" smtClean="0">
              <a:latin typeface="+mn-lt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endParaRPr lang="en-US" sz="1800" kern="0" dirty="0" smtClean="0">
              <a:latin typeface="+mn-lt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endParaRPr lang="en-US" sz="1800" kern="0" dirty="0" smtClean="0">
              <a:latin typeface="+mn-lt"/>
            </a:endParaRP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endParaRPr kumimoji="0" lang="en-US" sz="18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tabLst/>
              <a:defRPr/>
            </a:pPr>
            <a:r>
              <a:rPr lang="en-US" sz="1800" kern="0" dirty="0" smtClean="0">
                <a:latin typeface="+mn-lt"/>
              </a:rPr>
              <a:t>	 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tabLst/>
              <a:defRPr/>
            </a:pPr>
            <a:r>
              <a:rPr lang="en-US" sz="1800" kern="0" noProof="0" dirty="0" smtClean="0">
                <a:latin typeface="+mn-lt"/>
              </a:rPr>
              <a:t>			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 rot="20784233">
            <a:off x="4098556" y="5735134"/>
            <a:ext cx="5032147" cy="461665"/>
          </a:xfrm>
          <a:prstGeom prst="rect">
            <a:avLst/>
          </a:prstGeom>
          <a:noFill/>
          <a:ln w="28575">
            <a:solidFill>
              <a:schemeClr val="tx1"/>
            </a:solidFill>
            <a:prstDash val="lgDash"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tencil" pitchFamily="82" charset="0"/>
              </a:rPr>
              <a:t>It’s never to late to go green</a:t>
            </a:r>
            <a:endParaRPr lang="en-US" dirty="0">
              <a:latin typeface="Stencil" pitchFamily="82" charset="0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0"/>
          </p:nvPr>
        </p:nvSpPr>
        <p:spPr>
          <a:xfrm>
            <a:off x="8458200" y="6465888"/>
            <a:ext cx="685800" cy="392112"/>
          </a:xfrm>
        </p:spPr>
        <p:txBody>
          <a:bodyPr/>
          <a:lstStyle/>
          <a:p>
            <a:fld id="{F06DBC56-7D16-43AC-A8A4-A9A188CCD62B}" type="slidenum">
              <a:rPr lang="en-US" smtClean="0"/>
              <a:pPr/>
              <a:t>17</a:t>
            </a:fld>
            <a:endParaRPr lang="en-US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S:\700 Sixth Street\Photos\2008-03-18 Frame Elevated Deck_Embeds_Rebar_Waterproofing\Frame Elevated Deck_Embeds_Rebar_Waterproofing 03.18.08 005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t="7778" b="25556"/>
          <a:stretch>
            <a:fillRect/>
          </a:stretch>
        </p:blipFill>
        <p:spPr bwMode="auto">
          <a:xfrm>
            <a:off x="0" y="533400"/>
            <a:ext cx="9144002" cy="4572000"/>
          </a:xfrm>
          <a:prstGeom prst="rect">
            <a:avLst/>
          </a:prstGeom>
          <a:blipFill dpi="0" rotWithShape="1"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</p:spPr>
      </p:pic>
      <p:sp>
        <p:nvSpPr>
          <p:cNvPr id="21" name="TextBox 20"/>
          <p:cNvSpPr txBox="1"/>
          <p:nvPr/>
        </p:nvSpPr>
        <p:spPr>
          <a:xfrm>
            <a:off x="164107" y="6197025"/>
            <a:ext cx="36663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Lucida Calligraphy" pitchFamily="66" charset="0"/>
              </a:rPr>
              <a:t>700 Sixth Street</a:t>
            </a:r>
            <a:endParaRPr lang="en-US" sz="3200" b="1" dirty="0">
              <a:solidFill>
                <a:schemeClr val="bg1"/>
              </a:solidFill>
              <a:latin typeface="Lucida Calligraphy" pitchFamily="66" charset="0"/>
            </a:endParaRPr>
          </a:p>
        </p:txBody>
      </p:sp>
      <p:sp>
        <p:nvSpPr>
          <p:cNvPr id="6" name="Rectangle 6"/>
          <p:cNvSpPr txBox="1">
            <a:spLocks noChangeArrowheads="1"/>
          </p:cNvSpPr>
          <p:nvPr/>
        </p:nvSpPr>
        <p:spPr bwMode="auto">
          <a:xfrm>
            <a:off x="0" y="762000"/>
            <a:ext cx="91440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defRPr/>
            </a:pPr>
            <a:r>
              <a:rPr lang="en-US" b="1" kern="0" dirty="0" smtClean="0">
                <a:latin typeface="+mn-lt"/>
              </a:rPr>
              <a:t>Item #3:</a:t>
            </a:r>
            <a:r>
              <a:rPr lang="en-US" kern="0" dirty="0" smtClean="0">
                <a:latin typeface="+mn-lt"/>
              </a:rPr>
              <a:t> Increased </a:t>
            </a:r>
            <a:r>
              <a:rPr lang="en-US" i="1" kern="0" dirty="0" smtClean="0">
                <a:latin typeface="+mn-lt"/>
              </a:rPr>
              <a:t>Construction Waste Management 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defRPr/>
            </a:pPr>
            <a:endParaRPr lang="en-US" i="1" kern="0" dirty="0" smtClean="0">
              <a:latin typeface="+mn-lt"/>
            </a:endParaRP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lang="en-US" sz="1800" b="1" i="1" kern="0" dirty="0" smtClean="0">
                <a:latin typeface="+mn-lt"/>
              </a:rPr>
              <a:t>Divert debris from disposal in landfills. </a:t>
            </a:r>
          </a:p>
          <a:p>
            <a:pPr marL="1257300" lvl="2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lang="en-US" sz="1800" kern="0" dirty="0" smtClean="0">
                <a:latin typeface="+mn-lt"/>
              </a:rPr>
              <a:t>LEED provides 1 point for 50% </a:t>
            </a:r>
            <a:r>
              <a:rPr lang="en-US" sz="1800" kern="0" dirty="0" smtClean="0">
                <a:latin typeface="+mn-lt"/>
              </a:rPr>
              <a:t>diversion which is what they were contracted to do</a:t>
            </a:r>
            <a:endParaRPr lang="en-US" sz="1800" kern="0" dirty="0" smtClean="0">
              <a:latin typeface="+mn-lt"/>
            </a:endParaRPr>
          </a:p>
          <a:p>
            <a:pPr marL="1257300" lvl="2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lang="en-US" sz="1800" kern="0" dirty="0" smtClean="0">
                <a:latin typeface="+mn-lt"/>
              </a:rPr>
              <a:t>LEED provides 1 additional point if 75% diversion is </a:t>
            </a:r>
            <a:r>
              <a:rPr lang="en-US" sz="1800" kern="0" dirty="0" smtClean="0">
                <a:latin typeface="+mn-lt"/>
              </a:rPr>
              <a:t>obtained</a:t>
            </a:r>
            <a:endParaRPr lang="en-US" sz="1800" kern="0" dirty="0" smtClean="0">
              <a:latin typeface="+mn-lt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lang="en-US" sz="1800" b="1" kern="0" dirty="0" smtClean="0">
                <a:latin typeface="+mn-lt"/>
              </a:rPr>
              <a:t>How did Balfour Beatty achieve this?</a:t>
            </a:r>
          </a:p>
          <a:p>
            <a:pPr marL="1200150" lvl="2" indent="-28575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lang="en-US" sz="1800" kern="0" dirty="0" smtClean="0">
                <a:latin typeface="+mn-lt"/>
              </a:rPr>
              <a:t>Developed </a:t>
            </a:r>
            <a:r>
              <a:rPr lang="en-US" sz="1800" kern="0" dirty="0" smtClean="0">
                <a:latin typeface="+mn-lt"/>
              </a:rPr>
              <a:t>construction waste management plans with subcontractors</a:t>
            </a:r>
          </a:p>
          <a:p>
            <a:pPr marL="1200150" lvl="2" indent="-28575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lang="en-US" sz="1800" kern="0" dirty="0" smtClean="0">
                <a:latin typeface="+mn-lt"/>
              </a:rPr>
              <a:t>Subcontractor </a:t>
            </a:r>
            <a:r>
              <a:rPr lang="en-US" sz="1800" kern="0" dirty="0" smtClean="0">
                <a:latin typeface="+mn-lt"/>
              </a:rPr>
              <a:t>reported the </a:t>
            </a:r>
            <a:r>
              <a:rPr lang="en-US" sz="1800" kern="0" dirty="0" smtClean="0">
                <a:latin typeface="+mn-lt"/>
              </a:rPr>
              <a:t>percentages of waste diverted from land </a:t>
            </a:r>
            <a:r>
              <a:rPr lang="en-US" sz="1800" kern="0" dirty="0" smtClean="0">
                <a:latin typeface="+mn-lt"/>
              </a:rPr>
              <a:t>fills</a:t>
            </a:r>
            <a:endParaRPr lang="en-US" sz="1800" kern="0" dirty="0" smtClean="0">
              <a:latin typeface="+mn-lt"/>
            </a:endParaRPr>
          </a:p>
          <a:p>
            <a:pPr marL="1200150" lvl="2" indent="-28575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lang="en-US" sz="1800" kern="0" dirty="0" smtClean="0">
                <a:latin typeface="+mn-lt"/>
              </a:rPr>
              <a:t>Reported </a:t>
            </a:r>
            <a:r>
              <a:rPr lang="en-US" sz="1800" kern="0" dirty="0" smtClean="0">
                <a:latin typeface="+mn-lt"/>
              </a:rPr>
              <a:t>recycling percentages </a:t>
            </a:r>
            <a:r>
              <a:rPr lang="en-US" sz="1800" kern="0" dirty="0" smtClean="0">
                <a:latin typeface="+mn-lt"/>
              </a:rPr>
              <a:t>monthly</a:t>
            </a:r>
            <a:endParaRPr lang="en-US" sz="1800" kern="0" dirty="0" smtClean="0">
              <a:latin typeface="+mn-lt"/>
            </a:endParaRPr>
          </a:p>
          <a:p>
            <a:pPr marL="1200150" lvl="2" indent="-28575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lang="en-US" sz="1800" kern="0" dirty="0" smtClean="0">
                <a:latin typeface="+mn-lt"/>
              </a:rPr>
              <a:t>During excavation </a:t>
            </a:r>
            <a:r>
              <a:rPr lang="en-US" sz="1800" kern="0" dirty="0" smtClean="0">
                <a:latin typeface="+mn-lt"/>
              </a:rPr>
              <a:t>a </a:t>
            </a:r>
            <a:r>
              <a:rPr lang="en-US" sz="1800" kern="0" dirty="0" err="1" smtClean="0">
                <a:latin typeface="+mn-lt"/>
              </a:rPr>
              <a:t>demo’d</a:t>
            </a:r>
            <a:r>
              <a:rPr lang="en-US" sz="1800" kern="0" dirty="0" smtClean="0">
                <a:latin typeface="+mn-lt"/>
              </a:rPr>
              <a:t> </a:t>
            </a:r>
            <a:r>
              <a:rPr lang="en-US" sz="1800" kern="0" dirty="0" smtClean="0">
                <a:latin typeface="+mn-lt"/>
              </a:rPr>
              <a:t>structure was </a:t>
            </a:r>
            <a:r>
              <a:rPr lang="en-US" sz="1800" kern="0" dirty="0" smtClean="0">
                <a:latin typeface="+mn-lt"/>
              </a:rPr>
              <a:t>found (some schedule implications but helped with this LEED point)</a:t>
            </a:r>
            <a:endParaRPr lang="en-US" sz="1800" kern="0" dirty="0" smtClean="0">
              <a:latin typeface="+mn-lt"/>
            </a:endParaRPr>
          </a:p>
          <a:p>
            <a:pPr marL="1657350" lvl="3" indent="-28575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lang="en-US" sz="1800" kern="0" dirty="0" smtClean="0">
                <a:latin typeface="+mn-lt"/>
              </a:rPr>
              <a:t>C</a:t>
            </a:r>
            <a:r>
              <a:rPr lang="en-US" sz="1800" kern="0" dirty="0" smtClean="0">
                <a:latin typeface="+mn-lt"/>
              </a:rPr>
              <a:t>oncrete </a:t>
            </a:r>
            <a:r>
              <a:rPr lang="en-US" sz="1800" kern="0" dirty="0" smtClean="0">
                <a:latin typeface="+mn-lt"/>
              </a:rPr>
              <a:t>and rebar from existing was used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lang="en-US" sz="1800" b="1" kern="0" dirty="0" smtClean="0">
                <a:latin typeface="+mn-lt"/>
              </a:rPr>
              <a:t>2 Points Awarded</a:t>
            </a:r>
          </a:p>
        </p:txBody>
      </p:sp>
      <p:sp>
        <p:nvSpPr>
          <p:cNvPr id="11" name="TextBox 10"/>
          <p:cNvSpPr txBox="1"/>
          <p:nvPr/>
        </p:nvSpPr>
        <p:spPr>
          <a:xfrm rot="20784233">
            <a:off x="4098556" y="5735134"/>
            <a:ext cx="5032147" cy="461665"/>
          </a:xfrm>
          <a:prstGeom prst="rect">
            <a:avLst/>
          </a:prstGeom>
          <a:noFill/>
          <a:ln w="28575">
            <a:solidFill>
              <a:schemeClr val="tx1"/>
            </a:solidFill>
            <a:prstDash val="lgDash"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tencil" pitchFamily="82" charset="0"/>
              </a:rPr>
              <a:t>It’s never to late to go green</a:t>
            </a:r>
            <a:endParaRPr lang="en-US" dirty="0">
              <a:latin typeface="Stencil" pitchFamily="82" charset="0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0"/>
          </p:nvPr>
        </p:nvSpPr>
        <p:spPr>
          <a:xfrm>
            <a:off x="8458200" y="6465888"/>
            <a:ext cx="685800" cy="392112"/>
          </a:xfrm>
        </p:spPr>
        <p:txBody>
          <a:bodyPr/>
          <a:lstStyle/>
          <a:p>
            <a:fld id="{F06DBC56-7D16-43AC-A8A4-A9A188CCD62B}" type="slidenum">
              <a:rPr lang="en-US" smtClean="0"/>
              <a:pPr/>
              <a:t>18</a:t>
            </a:fld>
            <a:endParaRPr lang="en-US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S:\700 Sixth Street\Photos\2008-03-18 Frame Elevated Deck_Embeds_Rebar_Waterproofing\Frame Elevated Deck_Embeds_Rebar_Waterproofing 03.18.08 005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t="7778" b="25556"/>
          <a:stretch>
            <a:fillRect/>
          </a:stretch>
        </p:blipFill>
        <p:spPr bwMode="auto">
          <a:xfrm>
            <a:off x="0" y="533400"/>
            <a:ext cx="9144002" cy="4572000"/>
          </a:xfrm>
          <a:prstGeom prst="rect">
            <a:avLst/>
          </a:prstGeom>
          <a:blipFill dpi="0" rotWithShape="1"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</p:spPr>
      </p:pic>
      <p:sp>
        <p:nvSpPr>
          <p:cNvPr id="21" name="TextBox 20"/>
          <p:cNvSpPr txBox="1"/>
          <p:nvPr/>
        </p:nvSpPr>
        <p:spPr>
          <a:xfrm>
            <a:off x="164107" y="6197025"/>
            <a:ext cx="36663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Lucida Calligraphy" pitchFamily="66" charset="0"/>
              </a:rPr>
              <a:t>700 Sixth Street</a:t>
            </a:r>
            <a:endParaRPr lang="en-US" sz="3200" b="1" dirty="0">
              <a:solidFill>
                <a:schemeClr val="bg1"/>
              </a:solidFill>
              <a:latin typeface="Lucida Calligraphy" pitchFamily="66" charset="0"/>
            </a:endParaRPr>
          </a:p>
        </p:txBody>
      </p:sp>
      <p:sp>
        <p:nvSpPr>
          <p:cNvPr id="6" name="Rectangle 6"/>
          <p:cNvSpPr txBox="1">
            <a:spLocks noChangeArrowheads="1"/>
          </p:cNvSpPr>
          <p:nvPr/>
        </p:nvSpPr>
        <p:spPr bwMode="auto">
          <a:xfrm>
            <a:off x="0" y="609600"/>
            <a:ext cx="91440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defRPr/>
            </a:pPr>
            <a:r>
              <a:rPr lang="en-US" b="1" kern="0" dirty="0" smtClean="0">
                <a:latin typeface="+mn-lt"/>
              </a:rPr>
              <a:t>Item #4: </a:t>
            </a:r>
            <a:r>
              <a:rPr lang="en-US" kern="0" dirty="0" smtClean="0">
                <a:latin typeface="+mn-lt"/>
              </a:rPr>
              <a:t>20% of Materials needed to be Within a 500 Mile Radius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defRPr/>
            </a:pPr>
            <a:endParaRPr lang="en-US" sz="1800" kern="0" baseline="0" dirty="0" smtClean="0">
              <a:latin typeface="+mn-lt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r>
              <a:rPr lang="en-US" sz="1800" b="1" i="1" kern="0" dirty="0" smtClean="0">
                <a:latin typeface="+mn-lt"/>
              </a:rPr>
              <a:t>What: </a:t>
            </a:r>
          </a:p>
          <a:p>
            <a:pPr marL="1200150" lvl="2" indent="-28575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lang="en-US" sz="1800" kern="0" dirty="0" smtClean="0">
                <a:latin typeface="+mn-lt"/>
              </a:rPr>
              <a:t>10% of building material cost must be manufactured/harvested/extracted within 500 miles of project to achieve first point</a:t>
            </a:r>
          </a:p>
          <a:p>
            <a:pPr marL="1200150" lvl="2" indent="-28575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lang="en-US" sz="1800" kern="0" dirty="0" smtClean="0">
                <a:latin typeface="+mn-lt"/>
              </a:rPr>
              <a:t>If 20% is achieved, a second LEED Point is granted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lang="en-US" sz="1800" b="1" i="1" kern="0" dirty="0" smtClean="0">
                <a:latin typeface="+mn-lt"/>
              </a:rPr>
              <a:t>Materials:</a:t>
            </a:r>
          </a:p>
          <a:p>
            <a:pPr marL="1200150" lvl="2" indent="-28575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lang="en-US" sz="1800" kern="0" dirty="0" smtClean="0">
                <a:latin typeface="+mn-lt"/>
              </a:rPr>
              <a:t>Limestone</a:t>
            </a:r>
          </a:p>
          <a:p>
            <a:pPr marL="1200150" lvl="2" indent="-28575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lang="en-US" sz="1800" kern="0" dirty="0" smtClean="0">
                <a:latin typeface="+mn-lt"/>
              </a:rPr>
              <a:t>Precast</a:t>
            </a:r>
          </a:p>
          <a:p>
            <a:pPr marL="1200150" lvl="2" indent="-28575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lang="en-US" sz="1800" kern="0" dirty="0" smtClean="0">
                <a:latin typeface="+mn-lt"/>
              </a:rPr>
              <a:t>C</a:t>
            </a:r>
            <a:r>
              <a:rPr lang="en-US" sz="1800" kern="0" dirty="0" smtClean="0">
                <a:latin typeface="+mn-lt"/>
              </a:rPr>
              <a:t>oncrete </a:t>
            </a:r>
            <a:endParaRPr lang="en-US" sz="1800" kern="0" dirty="0" smtClean="0">
              <a:latin typeface="+mn-lt"/>
            </a:endParaRPr>
          </a:p>
          <a:p>
            <a:pPr marL="1200150" lvl="2" indent="-28575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lang="en-US" sz="1800" kern="0" dirty="0" smtClean="0">
                <a:latin typeface="+mn-lt"/>
              </a:rPr>
              <a:t>All the furniture in the building is within the radius as well. 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lang="en-US" sz="1800" kern="0" dirty="0" smtClean="0">
                <a:latin typeface="+mn-lt"/>
              </a:rPr>
              <a:t>Achieved second LEED point for the category </a:t>
            </a:r>
          </a:p>
          <a:p>
            <a:pPr marL="1200150" lvl="2" indent="-28575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 rot="20784233">
            <a:off x="4098556" y="5735134"/>
            <a:ext cx="5032147" cy="461665"/>
          </a:xfrm>
          <a:prstGeom prst="rect">
            <a:avLst/>
          </a:prstGeom>
          <a:noFill/>
          <a:ln w="28575">
            <a:solidFill>
              <a:schemeClr val="tx1"/>
            </a:solidFill>
            <a:prstDash val="lgDash"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tencil" pitchFamily="82" charset="0"/>
              </a:rPr>
              <a:t>It’s never to late to go green</a:t>
            </a:r>
            <a:endParaRPr lang="en-US" dirty="0">
              <a:latin typeface="Stencil" pitchFamily="82" charset="0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0"/>
          </p:nvPr>
        </p:nvSpPr>
        <p:spPr>
          <a:xfrm>
            <a:off x="8458200" y="6465888"/>
            <a:ext cx="685800" cy="392112"/>
          </a:xfrm>
        </p:spPr>
        <p:txBody>
          <a:bodyPr/>
          <a:lstStyle/>
          <a:p>
            <a:fld id="{F06DBC56-7D16-43AC-A8A4-A9A188CCD62B}" type="slidenum">
              <a:rPr lang="en-US" smtClean="0"/>
              <a:pPr/>
              <a:t>19</a:t>
            </a:fld>
            <a:endParaRPr lang="en-US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S:\700 Sixth Street\Photos\2008-03-18 Frame Elevated Deck_Embeds_Rebar_Waterproofing\Frame Elevated Deck_Embeds_Rebar_Waterproofing 03.18.08 005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t="7778" b="25556"/>
          <a:stretch>
            <a:fillRect/>
          </a:stretch>
        </p:blipFill>
        <p:spPr bwMode="auto">
          <a:xfrm>
            <a:off x="0" y="533400"/>
            <a:ext cx="9144002" cy="4572000"/>
          </a:xfrm>
          <a:prstGeom prst="rect">
            <a:avLst/>
          </a:prstGeom>
          <a:blipFill dpi="0" rotWithShape="1"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</p:spPr>
      </p:pic>
      <p:sp>
        <p:nvSpPr>
          <p:cNvPr id="11" name="Rectangle 6"/>
          <p:cNvSpPr txBox="1">
            <a:spLocks noChangeArrowheads="1"/>
          </p:cNvSpPr>
          <p:nvPr/>
        </p:nvSpPr>
        <p:spPr bwMode="auto">
          <a:xfrm>
            <a:off x="381000" y="762000"/>
            <a:ext cx="80772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Shane</a:t>
            </a:r>
            <a:r>
              <a:rPr kumimoji="0" lang="en-US" sz="18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Flynn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r>
              <a:rPr lang="en-US" sz="1800" kern="0" baseline="0" dirty="0" smtClean="0">
                <a:latin typeface="+mn-lt"/>
              </a:rPr>
              <a:t>Hometown</a:t>
            </a:r>
            <a:r>
              <a:rPr lang="en-US" sz="1800" kern="0" dirty="0" smtClean="0">
                <a:latin typeface="+mn-lt"/>
              </a:rPr>
              <a:t> </a:t>
            </a:r>
          </a:p>
          <a:p>
            <a:pPr marL="800100" lvl="1" indent="-342900"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lang="en-US" sz="1800" kern="0" dirty="0" smtClean="0">
                <a:latin typeface="+mn-lt"/>
              </a:rPr>
              <a:t>Lakewood, PA </a:t>
            </a:r>
          </a:p>
          <a:p>
            <a:pPr marL="342900" indent="-342900"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lang="en-US" sz="1800" kern="0" dirty="0" smtClean="0">
                <a:latin typeface="+mn-lt"/>
              </a:rPr>
              <a:t>Have a family stone business</a:t>
            </a:r>
          </a:p>
          <a:p>
            <a:pPr marL="800100" lvl="1" indent="-342900"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lang="en-US" sz="1800" kern="0" dirty="0" err="1" smtClean="0">
                <a:latin typeface="+mn-lt"/>
              </a:rPr>
              <a:t>Flynnstone</a:t>
            </a:r>
            <a:endParaRPr lang="en-US" sz="1800" kern="0" dirty="0" smtClean="0">
              <a:latin typeface="+mn-lt"/>
            </a:endParaRPr>
          </a:p>
          <a:p>
            <a:pPr marL="800100" lvl="1" indent="-342900"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lang="en-US" sz="1800" kern="0" dirty="0" smtClean="0">
                <a:latin typeface="+mn-lt"/>
              </a:rPr>
              <a:t>Arlington National Cemetery</a:t>
            </a:r>
          </a:p>
          <a:p>
            <a:pPr marL="800100" lvl="1" indent="-342900"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endParaRPr lang="en-US" sz="1800" kern="0" dirty="0" smtClean="0">
              <a:latin typeface="+mn-lt"/>
            </a:endParaRPr>
          </a:p>
          <a:p>
            <a:pPr marL="800100" lvl="1" indent="-342900"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endParaRPr lang="en-US" sz="1800" kern="0" dirty="0" smtClean="0">
              <a:latin typeface="+mn-lt"/>
            </a:endParaRPr>
          </a:p>
          <a:p>
            <a:pPr marL="800100" lvl="1" indent="-342900">
              <a:spcBef>
                <a:spcPct val="20000"/>
              </a:spcBef>
              <a:buClr>
                <a:srgbClr val="4E4100"/>
              </a:buClr>
              <a:defRPr/>
            </a:pPr>
            <a:endParaRPr lang="en-US" sz="1800" kern="0" dirty="0" smtClean="0">
              <a:latin typeface="+mn-lt"/>
            </a:endParaRPr>
          </a:p>
          <a:p>
            <a:pPr marL="800100" lvl="1" indent="-342900">
              <a:spcBef>
                <a:spcPct val="20000"/>
              </a:spcBef>
              <a:buClr>
                <a:srgbClr val="4E4100"/>
              </a:buClr>
              <a:defRPr/>
            </a:pPr>
            <a:endParaRPr lang="en-US" sz="1800" kern="0" dirty="0" smtClean="0">
              <a:latin typeface="+mn-lt"/>
            </a:endParaRPr>
          </a:p>
          <a:p>
            <a:pPr marL="800100" lvl="1" indent="-342900">
              <a:spcBef>
                <a:spcPct val="20000"/>
              </a:spcBef>
              <a:buClr>
                <a:srgbClr val="4E4100"/>
              </a:buClr>
              <a:defRPr/>
            </a:pPr>
            <a:r>
              <a:rPr lang="en-US" sz="1800" kern="0" dirty="0" smtClean="0">
                <a:latin typeface="+mn-lt"/>
              </a:rPr>
              <a:t>Visit website for more info </a:t>
            </a:r>
          </a:p>
          <a:p>
            <a:pPr marL="800100" lvl="1" indent="-342900">
              <a:spcBef>
                <a:spcPct val="20000"/>
              </a:spcBef>
              <a:buClr>
                <a:srgbClr val="4E4100"/>
              </a:buClr>
              <a:defRPr/>
            </a:pPr>
            <a:r>
              <a:rPr lang="en-US" sz="1800" kern="0" dirty="0" smtClean="0">
                <a:latin typeface="+mn-lt"/>
              </a:rPr>
              <a:t>www.flynnstonerocks.com</a:t>
            </a:r>
          </a:p>
          <a:p>
            <a:pPr marL="800100" lvl="1" indent="-342900"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endParaRPr lang="en-US" sz="1800" kern="0" dirty="0" smtClean="0">
              <a:latin typeface="+mn-lt"/>
            </a:endParaRPr>
          </a:p>
          <a:p>
            <a:pPr marL="800100" lvl="1" indent="-342900">
              <a:spcBef>
                <a:spcPct val="20000"/>
              </a:spcBef>
              <a:buClr>
                <a:srgbClr val="4E4100"/>
              </a:buClr>
              <a:defRPr/>
            </a:pPr>
            <a:endParaRPr lang="en-US" sz="1800" kern="0" dirty="0" smtClean="0">
              <a:latin typeface="+mn-lt"/>
            </a:endParaRPr>
          </a:p>
          <a:p>
            <a:pPr marL="800100" lvl="1" indent="-342900">
              <a:spcBef>
                <a:spcPct val="20000"/>
              </a:spcBef>
              <a:buClr>
                <a:srgbClr val="4E4100"/>
              </a:buClr>
              <a:defRPr/>
            </a:pPr>
            <a:r>
              <a:rPr lang="en-US" sz="1800" kern="0" dirty="0" smtClean="0">
                <a:latin typeface="+mn-lt"/>
              </a:rPr>
              <a:t> </a:t>
            </a:r>
          </a:p>
          <a:p>
            <a:pPr marL="342900" indent="-342900"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 rot="20784233">
            <a:off x="6320774" y="5962738"/>
            <a:ext cx="2363147" cy="461665"/>
          </a:xfrm>
          <a:prstGeom prst="rect">
            <a:avLst/>
          </a:prstGeom>
          <a:noFill/>
          <a:ln w="28575">
            <a:solidFill>
              <a:schemeClr val="tx1"/>
            </a:solidFill>
            <a:prstDash val="lgDash"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tencil" pitchFamily="82" charset="0"/>
              </a:rPr>
              <a:t>About Myself</a:t>
            </a:r>
            <a:endParaRPr lang="en-US" dirty="0">
              <a:latin typeface="Stencil" pitchFamily="82" charset="0"/>
            </a:endParaRPr>
          </a:p>
        </p:txBody>
      </p:sp>
      <p:pic>
        <p:nvPicPr>
          <p:cNvPr id="15" name="Picture 14"/>
          <p:cNvPicPr/>
          <p:nvPr/>
        </p:nvPicPr>
        <p:blipFill>
          <a:blip r:embed="rId4" cstate="print"/>
          <a:srcRect l="59077" t="20719" r="8630" b="64690"/>
          <a:stretch>
            <a:fillRect/>
          </a:stretch>
        </p:blipFill>
        <p:spPr bwMode="auto">
          <a:xfrm>
            <a:off x="304800" y="4876800"/>
            <a:ext cx="3810000" cy="8382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/>
          <a:srcRect t="20000" b="18000"/>
          <a:stretch>
            <a:fillRect/>
          </a:stretch>
        </p:blipFill>
        <p:spPr bwMode="auto">
          <a:xfrm>
            <a:off x="4191000" y="2133600"/>
            <a:ext cx="4038600" cy="2503932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164107" y="6197025"/>
            <a:ext cx="36663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Lucida Calligraphy" pitchFamily="66" charset="0"/>
              </a:rPr>
              <a:t>700 Sixth Street</a:t>
            </a:r>
            <a:endParaRPr lang="en-US" sz="3200" b="1" dirty="0">
              <a:solidFill>
                <a:schemeClr val="bg1"/>
              </a:solidFill>
              <a:latin typeface="Lucida Calligraphy" pitchFamily="66" charset="0"/>
            </a:endParaRPr>
          </a:p>
        </p:txBody>
      </p:sp>
      <p:pic>
        <p:nvPicPr>
          <p:cNvPr id="5124" name="Picture 4" descr="http://www.flash.flynnstonerocks.com/images/projects/projects_58_big_5.JPG"/>
          <p:cNvPicPr>
            <a:picLocks noChangeAspect="1" noChangeArrowheads="1"/>
          </p:cNvPicPr>
          <p:nvPr/>
        </p:nvPicPr>
        <p:blipFill>
          <a:blip r:embed="rId6" cstate="print"/>
          <a:srcRect l="23684" t="7018"/>
          <a:stretch>
            <a:fillRect/>
          </a:stretch>
        </p:blipFill>
        <p:spPr bwMode="auto">
          <a:xfrm>
            <a:off x="6553200" y="914400"/>
            <a:ext cx="2209800" cy="20193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sp>
        <p:nvSpPr>
          <p:cNvPr id="24" name="Text Box 9"/>
          <p:cNvSpPr txBox="1">
            <a:spLocks noChangeArrowheads="1"/>
          </p:cNvSpPr>
          <p:nvPr/>
        </p:nvSpPr>
        <p:spPr bwMode="auto">
          <a:xfrm>
            <a:off x="5562600" y="4495800"/>
            <a:ext cx="3328091" cy="307777"/>
          </a:xfrm>
          <a:prstGeom prst="rect">
            <a:avLst/>
          </a:prstGeom>
          <a:solidFill>
            <a:schemeClr val="tx1"/>
          </a:solidFill>
          <a:ln w="127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Arlington National Cemetery Niche Wall</a:t>
            </a:r>
            <a:endParaRPr lang="en-US" sz="1400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0"/>
          </p:nvPr>
        </p:nvSpPr>
        <p:spPr>
          <a:xfrm>
            <a:off x="8458200" y="6465888"/>
            <a:ext cx="685800" cy="392112"/>
          </a:xfrm>
        </p:spPr>
        <p:txBody>
          <a:bodyPr/>
          <a:lstStyle/>
          <a:p>
            <a:fld id="{F06DBC56-7D16-43AC-A8A4-A9A188CCD62B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S:\700 Sixth Street\Photos\2008-03-18 Frame Elevated Deck_Embeds_Rebar_Waterproofing\Frame Elevated Deck_Embeds_Rebar_Waterproofing 03.18.08 005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t="7778" b="25556"/>
          <a:stretch>
            <a:fillRect/>
          </a:stretch>
        </p:blipFill>
        <p:spPr bwMode="auto">
          <a:xfrm>
            <a:off x="0" y="533400"/>
            <a:ext cx="9144002" cy="4572000"/>
          </a:xfrm>
          <a:prstGeom prst="rect">
            <a:avLst/>
          </a:prstGeom>
          <a:blipFill dpi="0" rotWithShape="1"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</p:spPr>
      </p:pic>
      <p:sp>
        <p:nvSpPr>
          <p:cNvPr id="21" name="TextBox 20"/>
          <p:cNvSpPr txBox="1"/>
          <p:nvPr/>
        </p:nvSpPr>
        <p:spPr>
          <a:xfrm>
            <a:off x="164107" y="6197025"/>
            <a:ext cx="36663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Lucida Calligraphy" pitchFamily="66" charset="0"/>
              </a:rPr>
              <a:t>700 Sixth Street</a:t>
            </a:r>
            <a:endParaRPr lang="en-US" sz="3200" b="1" dirty="0">
              <a:solidFill>
                <a:schemeClr val="bg1"/>
              </a:solidFill>
              <a:latin typeface="Lucida Calligraphy" pitchFamily="66" charset="0"/>
            </a:endParaRPr>
          </a:p>
        </p:txBody>
      </p:sp>
      <p:sp>
        <p:nvSpPr>
          <p:cNvPr id="6" name="Rectangle 6"/>
          <p:cNvSpPr txBox="1">
            <a:spLocks noChangeArrowheads="1"/>
          </p:cNvSpPr>
          <p:nvPr/>
        </p:nvSpPr>
        <p:spPr bwMode="auto">
          <a:xfrm>
            <a:off x="0" y="762000"/>
            <a:ext cx="91440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defRPr/>
            </a:pPr>
            <a:r>
              <a:rPr lang="en-US" b="1" kern="0" dirty="0" smtClean="0">
                <a:latin typeface="+mn-lt"/>
              </a:rPr>
              <a:t>Item #4: </a:t>
            </a:r>
            <a:r>
              <a:rPr lang="en-US" kern="0" dirty="0" smtClean="0">
                <a:latin typeface="+mn-lt"/>
              </a:rPr>
              <a:t>20% of Materials </a:t>
            </a:r>
            <a:r>
              <a:rPr lang="en-US" kern="0" dirty="0" smtClean="0">
                <a:latin typeface="+mn-lt"/>
              </a:rPr>
              <a:t>Needed </a:t>
            </a:r>
            <a:r>
              <a:rPr lang="en-US" kern="0" dirty="0" smtClean="0">
                <a:latin typeface="+mn-lt"/>
              </a:rPr>
              <a:t>to be Within a 500 Mile Radius</a:t>
            </a:r>
            <a:r>
              <a:rPr lang="en-US" sz="1800" kern="0" dirty="0" smtClean="0">
                <a:latin typeface="+mn-lt"/>
              </a:rPr>
              <a:t>	</a:t>
            </a:r>
            <a:endParaRPr lang="en-US" sz="1800" u="sng" kern="0" dirty="0" smtClean="0"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l="23438" t="18750" r="16406" b="11458"/>
          <a:stretch>
            <a:fillRect/>
          </a:stretch>
        </p:blipFill>
        <p:spPr bwMode="auto">
          <a:xfrm>
            <a:off x="2286000" y="1295400"/>
            <a:ext cx="3886200" cy="3381499"/>
          </a:xfrm>
          <a:prstGeom prst="rect">
            <a:avLst/>
          </a:prstGeom>
          <a:noFill/>
          <a:ln w="19050">
            <a:solidFill>
              <a:srgbClr val="A50021"/>
            </a:solidFill>
            <a:miter lim="800000"/>
            <a:headEnd/>
            <a:tailEnd/>
          </a:ln>
          <a:effectLst/>
        </p:spPr>
      </p:pic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5867400" y="3810000"/>
            <a:ext cx="2792752" cy="307777"/>
          </a:xfrm>
          <a:prstGeom prst="rect">
            <a:avLst/>
          </a:prstGeom>
          <a:solidFill>
            <a:schemeClr val="tx1"/>
          </a:solidFill>
          <a:ln w="127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700 Sixth Street 500 Mile Radius</a:t>
            </a:r>
            <a:endParaRPr lang="en-US" sz="1400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20784233">
            <a:off x="4098556" y="5735134"/>
            <a:ext cx="5032147" cy="461665"/>
          </a:xfrm>
          <a:prstGeom prst="rect">
            <a:avLst/>
          </a:prstGeom>
          <a:noFill/>
          <a:ln w="28575">
            <a:solidFill>
              <a:schemeClr val="tx1"/>
            </a:solidFill>
            <a:prstDash val="lgDash"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tencil" pitchFamily="82" charset="0"/>
              </a:rPr>
              <a:t>It’s never to late to go green</a:t>
            </a:r>
            <a:endParaRPr lang="en-US" dirty="0">
              <a:latin typeface="Stencil" pitchFamily="82" charset="0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0"/>
          </p:nvPr>
        </p:nvSpPr>
        <p:spPr>
          <a:xfrm>
            <a:off x="8458200" y="6465888"/>
            <a:ext cx="685800" cy="392112"/>
          </a:xfrm>
        </p:spPr>
        <p:txBody>
          <a:bodyPr/>
          <a:lstStyle/>
          <a:p>
            <a:fld id="{F06DBC56-7D16-43AC-A8A4-A9A188CCD62B}" type="slidenum">
              <a:rPr lang="en-US" smtClean="0"/>
              <a:pPr/>
              <a:t>20</a:t>
            </a:fld>
            <a:endParaRPr lang="en-US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S:\700 Sixth Street\Photos\2008-03-18 Frame Elevated Deck_Embeds_Rebar_Waterproofing\Frame Elevated Deck_Embeds_Rebar_Waterproofing 03.18.08 005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t="7778" b="25556"/>
          <a:stretch>
            <a:fillRect/>
          </a:stretch>
        </p:blipFill>
        <p:spPr bwMode="auto">
          <a:xfrm>
            <a:off x="0" y="533400"/>
            <a:ext cx="9144002" cy="4572000"/>
          </a:xfrm>
          <a:prstGeom prst="rect">
            <a:avLst/>
          </a:prstGeom>
          <a:blipFill dpi="0" rotWithShape="1"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</p:spPr>
      </p:pic>
      <p:sp>
        <p:nvSpPr>
          <p:cNvPr id="21" name="TextBox 20"/>
          <p:cNvSpPr txBox="1"/>
          <p:nvPr/>
        </p:nvSpPr>
        <p:spPr>
          <a:xfrm>
            <a:off x="164107" y="6197025"/>
            <a:ext cx="36663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Lucida Calligraphy" pitchFamily="66" charset="0"/>
              </a:rPr>
              <a:t>700 Sixth Street</a:t>
            </a:r>
            <a:endParaRPr lang="en-US" sz="3200" b="1" dirty="0">
              <a:solidFill>
                <a:schemeClr val="bg1"/>
              </a:solidFill>
              <a:latin typeface="Lucida Calligraphy" pitchFamily="66" charset="0"/>
            </a:endParaRPr>
          </a:p>
        </p:txBody>
      </p:sp>
      <p:sp>
        <p:nvSpPr>
          <p:cNvPr id="6" name="Rectangle 6"/>
          <p:cNvSpPr txBox="1">
            <a:spLocks noChangeArrowheads="1"/>
          </p:cNvSpPr>
          <p:nvPr/>
        </p:nvSpPr>
        <p:spPr bwMode="auto">
          <a:xfrm>
            <a:off x="0" y="762000"/>
            <a:ext cx="91440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defRPr/>
            </a:pPr>
            <a:r>
              <a:rPr lang="en-US" b="1" kern="0" dirty="0" smtClean="0">
                <a:latin typeface="+mn-lt"/>
              </a:rPr>
              <a:t>Item #5: </a:t>
            </a:r>
            <a:r>
              <a:rPr lang="en-US" kern="0" dirty="0" smtClean="0">
                <a:latin typeface="+mn-lt"/>
              </a:rPr>
              <a:t>Low Emitting Materials</a:t>
            </a:r>
          </a:p>
          <a:p>
            <a:pPr marL="1200150" lvl="2" indent="-28575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lang="en-US" sz="1800" kern="0" dirty="0" smtClean="0">
                <a:solidFill>
                  <a:srgbClr val="000000"/>
                </a:solidFill>
                <a:latin typeface="Bastian Sans Light"/>
              </a:rPr>
              <a:t>Had to redesign elevator cabs to reduce VOC content</a:t>
            </a:r>
          </a:p>
          <a:p>
            <a:pPr marL="1200150" lvl="2" indent="-28575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lang="en-US" sz="1800" kern="0" dirty="0" smtClean="0">
                <a:solidFill>
                  <a:srgbClr val="000000"/>
                </a:solidFill>
                <a:latin typeface="Bastian Sans Light"/>
              </a:rPr>
              <a:t>Locker room benches, telephone room backer boards, walnut window sills, rest room purse shelves, all got changed</a:t>
            </a:r>
          </a:p>
          <a:p>
            <a:pPr marL="1200150" lvl="2" indent="-28575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lang="en-US" sz="1800" kern="0" dirty="0" smtClean="0">
                <a:solidFill>
                  <a:srgbClr val="000000"/>
                </a:solidFill>
                <a:latin typeface="Bastian Sans Light"/>
              </a:rPr>
              <a:t>New materials contained no formaldehyde resins </a:t>
            </a:r>
          </a:p>
          <a:p>
            <a:pPr marL="1200150" lvl="2" indent="-28575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lang="en-US" sz="1800" kern="0" dirty="0" smtClean="0">
                <a:solidFill>
                  <a:srgbClr val="000000"/>
                </a:solidFill>
                <a:latin typeface="Bastian Sans Light"/>
              </a:rPr>
              <a:t>Construction team verified that the proper VOC compliant material </a:t>
            </a:r>
            <a:r>
              <a:rPr lang="en-US" sz="1800" kern="0" dirty="0" smtClean="0">
                <a:solidFill>
                  <a:srgbClr val="000000"/>
                </a:solidFill>
                <a:latin typeface="Bastian Sans Light"/>
              </a:rPr>
              <a:t>that was </a:t>
            </a:r>
            <a:r>
              <a:rPr lang="en-US" sz="1800" kern="0" dirty="0" smtClean="0">
                <a:solidFill>
                  <a:srgbClr val="000000"/>
                </a:solidFill>
                <a:latin typeface="Bastian Sans Light"/>
              </a:rPr>
              <a:t>specified </a:t>
            </a:r>
            <a:r>
              <a:rPr lang="en-US" sz="1800" kern="0" dirty="0" smtClean="0">
                <a:solidFill>
                  <a:srgbClr val="000000"/>
                </a:solidFill>
                <a:latin typeface="Bastian Sans Light"/>
              </a:rPr>
              <a:t>was used on the project</a:t>
            </a:r>
          </a:p>
          <a:p>
            <a:pPr marL="1200150" lvl="2" indent="-28575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endParaRPr lang="en-US" sz="1800" kern="0" dirty="0" smtClean="0">
              <a:solidFill>
                <a:srgbClr val="000000"/>
              </a:solidFill>
              <a:latin typeface="Bastian Sans Light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defRPr/>
            </a:pPr>
            <a:r>
              <a:rPr lang="en-US" b="1" kern="0" dirty="0" smtClean="0">
                <a:latin typeface="+mn-lt"/>
              </a:rPr>
              <a:t>Item #6: </a:t>
            </a:r>
            <a:r>
              <a:rPr lang="en-US" kern="0" dirty="0" smtClean="0">
                <a:latin typeface="+mn-lt"/>
              </a:rPr>
              <a:t>40% Water Reduce Reduction</a:t>
            </a:r>
          </a:p>
          <a:p>
            <a:pPr marL="1200150" lvl="2" indent="-28575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lang="en-US" sz="1800" kern="0" dirty="0" smtClean="0">
                <a:solidFill>
                  <a:srgbClr val="000000"/>
                </a:solidFill>
                <a:latin typeface="Bastian Sans Light"/>
              </a:rPr>
              <a:t>Waterless Urinals</a:t>
            </a:r>
          </a:p>
          <a:p>
            <a:pPr marL="1200150" lvl="2" indent="-28575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lang="en-US" sz="1800" kern="0" dirty="0" smtClean="0">
                <a:solidFill>
                  <a:srgbClr val="000000"/>
                </a:solidFill>
                <a:latin typeface="Bastian Sans Light"/>
              </a:rPr>
              <a:t>Aerated Faucets and Shower Heads</a:t>
            </a:r>
          </a:p>
          <a:p>
            <a:pPr marL="1200150" lvl="2" indent="-28575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lang="en-US" sz="1800" kern="0" dirty="0" smtClean="0">
                <a:solidFill>
                  <a:srgbClr val="000000"/>
                </a:solidFill>
                <a:latin typeface="Bastian Sans Light"/>
              </a:rPr>
              <a:t>Dual Flush Valve Toilets (full or half flush </a:t>
            </a:r>
            <a:r>
              <a:rPr lang="en-US" sz="1800" kern="0" dirty="0" smtClean="0">
                <a:solidFill>
                  <a:srgbClr val="000000"/>
                </a:solidFill>
                <a:latin typeface="Bastian Sans Light"/>
              </a:rPr>
              <a:t>option for the user)</a:t>
            </a:r>
            <a:endParaRPr lang="en-US" sz="1800" kern="0" dirty="0" smtClean="0">
              <a:solidFill>
                <a:srgbClr val="000000"/>
              </a:solidFill>
              <a:latin typeface="Bastian Sans Light"/>
            </a:endParaRPr>
          </a:p>
          <a:p>
            <a:pPr marL="1200150" lvl="2" indent="-28575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endParaRPr lang="en-US" sz="1800" kern="0" dirty="0" smtClean="0">
              <a:solidFill>
                <a:srgbClr val="000000"/>
              </a:solidFill>
              <a:latin typeface="Bastian Sans Light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defRPr/>
            </a:pPr>
            <a:endParaRPr lang="en-US" kern="0" dirty="0" smtClean="0">
              <a:latin typeface="+mn-lt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defRPr/>
            </a:pPr>
            <a:endParaRPr lang="en-US" sz="1800" u="sng" kern="0" dirty="0" smtClean="0"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 rot="20784233">
            <a:off x="4098556" y="5735134"/>
            <a:ext cx="5032147" cy="461665"/>
          </a:xfrm>
          <a:prstGeom prst="rect">
            <a:avLst/>
          </a:prstGeom>
          <a:noFill/>
          <a:ln w="28575">
            <a:solidFill>
              <a:schemeClr val="tx1"/>
            </a:solidFill>
            <a:prstDash val="lgDash"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tencil" pitchFamily="82" charset="0"/>
              </a:rPr>
              <a:t>It’s never to late to go green</a:t>
            </a:r>
            <a:endParaRPr lang="en-US" dirty="0">
              <a:latin typeface="Stencil" pitchFamily="82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>
          <a:xfrm>
            <a:off x="8458200" y="6465888"/>
            <a:ext cx="685800" cy="392112"/>
          </a:xfrm>
        </p:spPr>
        <p:txBody>
          <a:bodyPr/>
          <a:lstStyle/>
          <a:p>
            <a:fld id="{F06DBC56-7D16-43AC-A8A4-A9A188CCD62B}" type="slidenum">
              <a:rPr lang="en-US" smtClean="0"/>
              <a:pPr/>
              <a:t>21</a:t>
            </a:fld>
            <a:endParaRPr lang="en-US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S:\700 Sixth Street\Photos\2008-03-18 Frame Elevated Deck_Embeds_Rebar_Waterproofing\Frame Elevated Deck_Embeds_Rebar_Waterproofing 03.18.08 005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t="7778" b="25556"/>
          <a:stretch>
            <a:fillRect/>
          </a:stretch>
        </p:blipFill>
        <p:spPr bwMode="auto">
          <a:xfrm>
            <a:off x="0" y="533400"/>
            <a:ext cx="9144002" cy="4572000"/>
          </a:xfrm>
          <a:prstGeom prst="rect">
            <a:avLst/>
          </a:prstGeom>
          <a:blipFill dpi="0" rotWithShape="1"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</p:spPr>
      </p:pic>
      <p:sp>
        <p:nvSpPr>
          <p:cNvPr id="21" name="TextBox 20"/>
          <p:cNvSpPr txBox="1"/>
          <p:nvPr/>
        </p:nvSpPr>
        <p:spPr>
          <a:xfrm>
            <a:off x="164107" y="6197025"/>
            <a:ext cx="36663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Lucida Calligraphy" pitchFamily="66" charset="0"/>
              </a:rPr>
              <a:t>700 Sixth Street</a:t>
            </a:r>
            <a:endParaRPr lang="en-US" sz="3200" b="1" dirty="0">
              <a:solidFill>
                <a:schemeClr val="bg1"/>
              </a:solidFill>
              <a:latin typeface="Lucida Calligraphy" pitchFamily="66" charset="0"/>
            </a:endParaRPr>
          </a:p>
        </p:txBody>
      </p:sp>
      <p:sp>
        <p:nvSpPr>
          <p:cNvPr id="6" name="Rectangle 6"/>
          <p:cNvSpPr txBox="1">
            <a:spLocks noChangeArrowheads="1"/>
          </p:cNvSpPr>
          <p:nvPr/>
        </p:nvSpPr>
        <p:spPr bwMode="auto">
          <a:xfrm>
            <a:off x="0" y="762000"/>
            <a:ext cx="91440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defRPr/>
            </a:pPr>
            <a:r>
              <a:rPr lang="en-US" b="1" kern="0" dirty="0" smtClean="0">
                <a:latin typeface="+mn-lt"/>
              </a:rPr>
              <a:t>Conclusion:</a:t>
            </a:r>
            <a:endParaRPr lang="en-US" kern="0" dirty="0" smtClean="0">
              <a:latin typeface="+mn-lt"/>
            </a:endParaRPr>
          </a:p>
          <a:p>
            <a:pPr marL="1200150" lvl="2" indent="-28575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lang="en-US" sz="1800" kern="0" dirty="0" smtClean="0">
                <a:solidFill>
                  <a:srgbClr val="000000"/>
                </a:solidFill>
                <a:latin typeface="Bastian Sans Light"/>
              </a:rPr>
              <a:t>Construction Team achieved LEED ‘Platinum’ 75% of the way through </a:t>
            </a:r>
            <a:r>
              <a:rPr lang="en-US" sz="1800" kern="0" dirty="0" smtClean="0">
                <a:solidFill>
                  <a:srgbClr val="000000"/>
                </a:solidFill>
                <a:latin typeface="Bastian Sans Light"/>
              </a:rPr>
              <a:t>construction</a:t>
            </a:r>
          </a:p>
          <a:p>
            <a:pPr marL="1200150" lvl="2" indent="-28575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endParaRPr lang="en-US" sz="1800" kern="0" dirty="0" smtClean="0">
              <a:solidFill>
                <a:srgbClr val="000000"/>
              </a:solidFill>
              <a:latin typeface="Bastian Sans Light"/>
            </a:endParaRPr>
          </a:p>
          <a:p>
            <a:pPr marL="1657350" lvl="3" indent="-28575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lang="en-US" sz="1800" kern="0" dirty="0" smtClean="0">
                <a:solidFill>
                  <a:srgbClr val="000000"/>
                </a:solidFill>
                <a:latin typeface="Bastian Sans Light"/>
              </a:rPr>
              <a:t>Achieved this with a holistic </a:t>
            </a:r>
            <a:r>
              <a:rPr lang="en-US" sz="1800" kern="0" dirty="0" smtClean="0">
                <a:solidFill>
                  <a:srgbClr val="000000"/>
                </a:solidFill>
                <a:latin typeface="Bastian Sans Light"/>
              </a:rPr>
              <a:t>approach</a:t>
            </a:r>
          </a:p>
          <a:p>
            <a:pPr marL="1657350" lvl="3" indent="-28575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defRPr/>
            </a:pPr>
            <a:endParaRPr lang="en-US" sz="1800" kern="0" dirty="0" smtClean="0">
              <a:solidFill>
                <a:srgbClr val="000000"/>
              </a:solidFill>
              <a:latin typeface="Bastian Sans Light"/>
            </a:endParaRPr>
          </a:p>
          <a:p>
            <a:pPr marL="1657350" lvl="3" indent="-28575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lang="en-US" sz="1800" kern="0" dirty="0" smtClean="0">
                <a:solidFill>
                  <a:srgbClr val="000000"/>
                </a:solidFill>
                <a:latin typeface="Bastian Sans Light"/>
              </a:rPr>
              <a:t>Was able to add 12 points </a:t>
            </a:r>
            <a:endParaRPr lang="en-US" sz="1800" kern="0" dirty="0" smtClean="0">
              <a:solidFill>
                <a:srgbClr val="000000"/>
              </a:solidFill>
              <a:latin typeface="Bastian Sans Light"/>
            </a:endParaRPr>
          </a:p>
          <a:p>
            <a:pPr marL="1657350" lvl="3" indent="-28575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endParaRPr lang="en-US" sz="1800" kern="0" dirty="0" smtClean="0">
              <a:solidFill>
                <a:srgbClr val="000000"/>
              </a:solidFill>
              <a:latin typeface="Bastian Sans Light"/>
            </a:endParaRPr>
          </a:p>
          <a:p>
            <a:pPr marL="1657350" lvl="3" indent="-28575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lang="en-US" sz="1800" kern="0" dirty="0" smtClean="0">
                <a:solidFill>
                  <a:srgbClr val="000000"/>
                </a:solidFill>
                <a:latin typeface="Bastian Sans Light"/>
              </a:rPr>
              <a:t>Changes did not affect schedule</a:t>
            </a:r>
          </a:p>
          <a:p>
            <a:pPr marL="2114550" lvl="4" indent="-28575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lang="en-US" sz="1800" kern="0" dirty="0" smtClean="0">
                <a:solidFill>
                  <a:srgbClr val="000000"/>
                </a:solidFill>
                <a:latin typeface="Bastian Sans Light"/>
              </a:rPr>
              <a:t>Besides elevator cab construction 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defRPr/>
            </a:pPr>
            <a:endParaRPr lang="en-US" kern="0" dirty="0" smtClean="0">
              <a:latin typeface="+mn-lt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defRPr/>
            </a:pPr>
            <a:endParaRPr lang="en-US" sz="1800" u="sng" kern="0" dirty="0" smtClean="0"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 rot="20784233">
            <a:off x="4098556" y="5735134"/>
            <a:ext cx="5032147" cy="461665"/>
          </a:xfrm>
          <a:prstGeom prst="rect">
            <a:avLst/>
          </a:prstGeom>
          <a:noFill/>
          <a:ln w="28575">
            <a:solidFill>
              <a:schemeClr val="tx1"/>
            </a:solidFill>
            <a:prstDash val="lgDash"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tencil" pitchFamily="82" charset="0"/>
              </a:rPr>
              <a:t>It’s never to late to go green</a:t>
            </a:r>
            <a:endParaRPr lang="en-US" dirty="0">
              <a:latin typeface="Stencil" pitchFamily="82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8458200" y="6465888"/>
            <a:ext cx="685800" cy="392112"/>
          </a:xfrm>
        </p:spPr>
        <p:txBody>
          <a:bodyPr/>
          <a:lstStyle/>
          <a:p>
            <a:fld id="{F06DBC56-7D16-43AC-A8A4-A9A188CCD62B}" type="slidenum">
              <a:rPr lang="en-US" smtClean="0"/>
              <a:pPr/>
              <a:t>22</a:t>
            </a:fld>
            <a:endParaRPr lang="en-US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S:\700 Sixth Street\Photos\2008-03-18 Frame Elevated Deck_Embeds_Rebar_Waterproofing\Frame Elevated Deck_Embeds_Rebar_Waterproofing 03.18.08 005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t="7778" b="25556"/>
          <a:stretch>
            <a:fillRect/>
          </a:stretch>
        </p:blipFill>
        <p:spPr bwMode="auto">
          <a:xfrm>
            <a:off x="0" y="533400"/>
            <a:ext cx="9144002" cy="4572000"/>
          </a:xfrm>
          <a:prstGeom prst="rect">
            <a:avLst/>
          </a:prstGeom>
          <a:blipFill dpi="0" rotWithShape="1"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</p:spPr>
      </p:pic>
      <p:sp>
        <p:nvSpPr>
          <p:cNvPr id="21" name="TextBox 20"/>
          <p:cNvSpPr txBox="1"/>
          <p:nvPr/>
        </p:nvSpPr>
        <p:spPr>
          <a:xfrm>
            <a:off x="164107" y="6197025"/>
            <a:ext cx="36663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Lucida Calligraphy" pitchFamily="66" charset="0"/>
              </a:rPr>
              <a:t>700 Sixth Street</a:t>
            </a:r>
            <a:endParaRPr lang="en-US" sz="3200" b="1" dirty="0">
              <a:solidFill>
                <a:schemeClr val="bg1"/>
              </a:solidFill>
              <a:latin typeface="Lucida Calligraphy" pitchFamily="66" charset="0"/>
            </a:endParaRPr>
          </a:p>
        </p:txBody>
      </p:sp>
      <p:sp>
        <p:nvSpPr>
          <p:cNvPr id="6" name="Rectangle 6"/>
          <p:cNvSpPr txBox="1">
            <a:spLocks noChangeArrowheads="1"/>
          </p:cNvSpPr>
          <p:nvPr/>
        </p:nvSpPr>
        <p:spPr bwMode="auto">
          <a:xfrm>
            <a:off x="0" y="762000"/>
            <a:ext cx="91440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defRPr/>
            </a:pPr>
            <a:r>
              <a:rPr lang="en-US" b="1" kern="0" dirty="0" smtClean="0">
                <a:latin typeface="+mn-lt"/>
              </a:rPr>
              <a:t>Main Lobby</a:t>
            </a:r>
            <a:endParaRPr lang="en-US" kern="0" dirty="0" smtClean="0">
              <a:latin typeface="+mn-lt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defRPr/>
            </a:pPr>
            <a:endParaRPr lang="en-US" kern="0" dirty="0" smtClean="0">
              <a:latin typeface="+mn-lt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defRPr/>
            </a:pPr>
            <a:endParaRPr lang="en-US" sz="1800" u="sng" kern="0" dirty="0" smtClean="0"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 rot="20784233">
            <a:off x="4165080" y="5735134"/>
            <a:ext cx="4899098" cy="461665"/>
          </a:xfrm>
          <a:prstGeom prst="rect">
            <a:avLst/>
          </a:prstGeom>
          <a:noFill/>
          <a:ln w="28575">
            <a:solidFill>
              <a:schemeClr val="tx1"/>
            </a:solidFill>
            <a:prstDash val="lgDash"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tencil" pitchFamily="82" charset="0"/>
              </a:rPr>
              <a:t>Alternative stone for lobby</a:t>
            </a:r>
            <a:endParaRPr lang="en-US" dirty="0">
              <a:latin typeface="Stencil" pitchFamily="82" charset="0"/>
            </a:endParaRP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4" cstate="print"/>
          <a:srcRect l="4082" t="8503" r="63946" b="31973"/>
          <a:stretch>
            <a:fillRect/>
          </a:stretch>
        </p:blipFill>
        <p:spPr bwMode="auto">
          <a:xfrm>
            <a:off x="0" y="2362200"/>
            <a:ext cx="4572000" cy="32766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7" name="Picture 6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91000" y="152400"/>
            <a:ext cx="4724400" cy="475996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>
          <a:xfrm>
            <a:off x="8458200" y="6465888"/>
            <a:ext cx="685800" cy="392112"/>
          </a:xfrm>
        </p:spPr>
        <p:txBody>
          <a:bodyPr/>
          <a:lstStyle/>
          <a:p>
            <a:fld id="{F06DBC56-7D16-43AC-A8A4-A9A188CCD62B}" type="slidenum">
              <a:rPr lang="en-US" smtClean="0"/>
              <a:pPr/>
              <a:t>23</a:t>
            </a:fld>
            <a:endParaRPr lang="en-US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S:\700 Sixth Street\Photos\2008-03-18 Frame Elevated Deck_Embeds_Rebar_Waterproofing\Frame Elevated Deck_Embeds_Rebar_Waterproofing 03.18.08 005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t="7778" b="25556"/>
          <a:stretch>
            <a:fillRect/>
          </a:stretch>
        </p:blipFill>
        <p:spPr bwMode="auto">
          <a:xfrm>
            <a:off x="0" y="533400"/>
            <a:ext cx="9144002" cy="4572000"/>
          </a:xfrm>
          <a:prstGeom prst="rect">
            <a:avLst/>
          </a:prstGeom>
          <a:blipFill dpi="0" rotWithShape="1"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</p:spPr>
      </p:pic>
      <p:sp>
        <p:nvSpPr>
          <p:cNvPr id="21" name="TextBox 20"/>
          <p:cNvSpPr txBox="1"/>
          <p:nvPr/>
        </p:nvSpPr>
        <p:spPr>
          <a:xfrm>
            <a:off x="164107" y="6197025"/>
            <a:ext cx="36663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Lucida Calligraphy" pitchFamily="66" charset="0"/>
              </a:rPr>
              <a:t>700 Sixth Street</a:t>
            </a:r>
            <a:endParaRPr lang="en-US" sz="3200" b="1" dirty="0">
              <a:solidFill>
                <a:schemeClr val="bg1"/>
              </a:solidFill>
              <a:latin typeface="Lucida Calligraphy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20784233">
            <a:off x="4165080" y="5735134"/>
            <a:ext cx="4899098" cy="461665"/>
          </a:xfrm>
          <a:prstGeom prst="rect">
            <a:avLst/>
          </a:prstGeom>
          <a:noFill/>
          <a:ln w="28575">
            <a:solidFill>
              <a:schemeClr val="tx1"/>
            </a:solidFill>
            <a:prstDash val="lgDash"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tencil" pitchFamily="82" charset="0"/>
              </a:rPr>
              <a:t>Alternative stone for lobby</a:t>
            </a:r>
            <a:endParaRPr lang="en-US" dirty="0">
              <a:latin typeface="Stencil" pitchFamily="82" charset="0"/>
            </a:endParaRPr>
          </a:p>
        </p:txBody>
      </p:sp>
      <p:sp>
        <p:nvSpPr>
          <p:cNvPr id="8" name="Rectangle 6"/>
          <p:cNvSpPr txBox="1">
            <a:spLocks noChangeArrowheads="1"/>
          </p:cNvSpPr>
          <p:nvPr/>
        </p:nvSpPr>
        <p:spPr bwMode="auto">
          <a:xfrm>
            <a:off x="228600" y="762000"/>
            <a:ext cx="86106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r>
              <a:rPr lang="en-US" sz="2000" b="1" kern="0" noProof="0" dirty="0" smtClean="0">
                <a:latin typeface="+mn-lt"/>
              </a:rPr>
              <a:t>Marble vs. Granite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r>
              <a:rPr lang="en-US" sz="1600" kern="0" dirty="0" smtClean="0">
                <a:latin typeface="+mn-lt"/>
              </a:rPr>
              <a:t>Italian Marble</a:t>
            </a:r>
          </a:p>
          <a:p>
            <a:pPr marL="1200150" lvl="2" indent="-28575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lang="en-US" sz="1600" kern="0" dirty="0" smtClean="0">
                <a:latin typeface="+mn-lt"/>
              </a:rPr>
              <a:t>Porous Material</a:t>
            </a:r>
          </a:p>
          <a:p>
            <a:pPr marL="1200150" lvl="2" indent="-28575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lang="en-US" sz="1600" kern="0" dirty="0" smtClean="0">
                <a:latin typeface="+mn-lt"/>
              </a:rPr>
              <a:t>Needs to be resealed every 9 months</a:t>
            </a:r>
          </a:p>
          <a:p>
            <a:pPr marL="1200150" lvl="2" indent="-28575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lang="en-US" sz="1600" kern="0" dirty="0" smtClean="0">
                <a:latin typeface="+mn-lt"/>
              </a:rPr>
              <a:t>Expensive</a:t>
            </a:r>
          </a:p>
          <a:p>
            <a:pPr marL="1200150" lvl="2" indent="-28575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lang="en-US" sz="1600" kern="0" dirty="0" smtClean="0">
                <a:latin typeface="+mn-lt"/>
              </a:rPr>
              <a:t>Long lead time</a:t>
            </a:r>
          </a:p>
          <a:p>
            <a:pPr marL="1200150" lvl="2" indent="-28575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endParaRPr lang="en-US" sz="1600" kern="0" dirty="0" smtClean="0">
              <a:latin typeface="+mn-lt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r>
              <a:rPr lang="en-US" sz="1600" kern="0" dirty="0" smtClean="0">
                <a:latin typeface="+mn-lt"/>
              </a:rPr>
              <a:t>Vermont Limestone</a:t>
            </a:r>
          </a:p>
          <a:p>
            <a:pPr marL="1200150" lvl="2" indent="-28575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lang="en-US" sz="1600" kern="0" dirty="0" smtClean="0">
                <a:latin typeface="+mn-lt"/>
              </a:rPr>
              <a:t>More </a:t>
            </a:r>
            <a:r>
              <a:rPr lang="en-US" sz="1600" kern="0" dirty="0" smtClean="0">
                <a:latin typeface="+mn-lt"/>
              </a:rPr>
              <a:t>durable and harder</a:t>
            </a:r>
            <a:endParaRPr lang="en-US" sz="1600" kern="0" dirty="0" smtClean="0">
              <a:latin typeface="+mn-lt"/>
            </a:endParaRPr>
          </a:p>
          <a:p>
            <a:pPr marL="1200150" lvl="2" indent="-28575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lang="en-US" sz="1600" kern="0" dirty="0" smtClean="0">
                <a:latin typeface="+mn-lt"/>
              </a:rPr>
              <a:t>Needs to be resealed less</a:t>
            </a:r>
          </a:p>
          <a:p>
            <a:pPr marL="1200150" lvl="2" indent="-28575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lang="en-US" sz="1600" kern="0" dirty="0" smtClean="0">
                <a:latin typeface="+mn-lt"/>
              </a:rPr>
              <a:t>Within 500 mile radius for LEED</a:t>
            </a:r>
          </a:p>
          <a:p>
            <a:pPr marL="1200150" lvl="2" indent="-28575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lang="en-US" sz="1600" kern="0" dirty="0" smtClean="0">
                <a:latin typeface="+mn-lt"/>
              </a:rPr>
              <a:t>Readily available</a:t>
            </a:r>
          </a:p>
          <a:p>
            <a:pPr marL="1200150" lvl="2" indent="-28575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endParaRPr lang="en-US" sz="1600" kern="0" dirty="0" smtClean="0">
              <a:latin typeface="+mn-lt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defRPr/>
            </a:pPr>
            <a:endParaRPr lang="en-US" sz="1600" kern="0" dirty="0" smtClean="0">
              <a:latin typeface="+mn-lt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endParaRPr lang="en-US" sz="1600" kern="0" dirty="0" smtClean="0">
              <a:latin typeface="+mn-lt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endParaRPr kumimoji="0" lang="en-US" sz="1600" b="0" i="0" u="none" strike="noStrike" kern="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0"/>
          </p:nvPr>
        </p:nvSpPr>
        <p:spPr>
          <a:xfrm>
            <a:off x="8458200" y="6465888"/>
            <a:ext cx="685800" cy="392112"/>
          </a:xfrm>
        </p:spPr>
        <p:txBody>
          <a:bodyPr/>
          <a:lstStyle/>
          <a:p>
            <a:fld id="{F06DBC56-7D16-43AC-A8A4-A9A188CCD62B}" type="slidenum">
              <a:rPr lang="en-US" smtClean="0"/>
              <a:pPr/>
              <a:t>24</a:t>
            </a:fld>
            <a:endParaRPr lang="en-US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S:\700 Sixth Street\Photos\2008-03-18 Frame Elevated Deck_Embeds_Rebar_Waterproofing\Frame Elevated Deck_Embeds_Rebar_Waterproofing 03.18.08 005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t="7778" b="25556"/>
          <a:stretch>
            <a:fillRect/>
          </a:stretch>
        </p:blipFill>
        <p:spPr bwMode="auto">
          <a:xfrm>
            <a:off x="0" y="533400"/>
            <a:ext cx="9144002" cy="4572000"/>
          </a:xfrm>
          <a:prstGeom prst="rect">
            <a:avLst/>
          </a:prstGeom>
          <a:blipFill dpi="0" rotWithShape="1"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</p:spPr>
      </p:pic>
      <p:sp>
        <p:nvSpPr>
          <p:cNvPr id="21" name="TextBox 20"/>
          <p:cNvSpPr txBox="1"/>
          <p:nvPr/>
        </p:nvSpPr>
        <p:spPr>
          <a:xfrm>
            <a:off x="164107" y="6197025"/>
            <a:ext cx="36663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Lucida Calligraphy" pitchFamily="66" charset="0"/>
              </a:rPr>
              <a:t>700 Sixth Street</a:t>
            </a:r>
            <a:endParaRPr lang="en-US" sz="3200" b="1" dirty="0">
              <a:solidFill>
                <a:schemeClr val="bg1"/>
              </a:solidFill>
              <a:latin typeface="Lucida Calligraphy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20784233">
            <a:off x="4165080" y="5735134"/>
            <a:ext cx="4899098" cy="461665"/>
          </a:xfrm>
          <a:prstGeom prst="rect">
            <a:avLst/>
          </a:prstGeom>
          <a:noFill/>
          <a:ln w="28575">
            <a:solidFill>
              <a:schemeClr val="tx1"/>
            </a:solidFill>
            <a:prstDash val="lgDash"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tencil" pitchFamily="82" charset="0"/>
              </a:rPr>
              <a:t>Alternative stone for lobby</a:t>
            </a:r>
            <a:endParaRPr lang="en-US" dirty="0">
              <a:latin typeface="Stencil" pitchFamily="82" charset="0"/>
            </a:endParaRPr>
          </a:p>
        </p:txBody>
      </p:sp>
      <p:sp>
        <p:nvSpPr>
          <p:cNvPr id="8" name="Rectangle 6"/>
          <p:cNvSpPr txBox="1">
            <a:spLocks noChangeArrowheads="1"/>
          </p:cNvSpPr>
          <p:nvPr/>
        </p:nvSpPr>
        <p:spPr bwMode="auto">
          <a:xfrm>
            <a:off x="228600" y="762000"/>
            <a:ext cx="86106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r>
              <a:rPr lang="en-US" sz="2000" b="1" kern="0" noProof="0" dirty="0" smtClean="0">
                <a:latin typeface="+mn-lt"/>
              </a:rPr>
              <a:t>Marble vs. Granite </a:t>
            </a:r>
            <a:r>
              <a:rPr lang="en-US" sz="2000" b="1" kern="0" noProof="0" dirty="0" smtClean="0">
                <a:latin typeface="+mn-lt"/>
              </a:rPr>
              <a:t>Architectural </a:t>
            </a:r>
            <a:r>
              <a:rPr lang="en-US" sz="2000" b="1" kern="0" noProof="0" dirty="0" smtClean="0">
                <a:latin typeface="+mn-lt"/>
              </a:rPr>
              <a:t>Comparison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lang="en-US" sz="2000" kern="0" dirty="0" smtClean="0"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tabLst/>
              <a:defRPr/>
            </a:pPr>
            <a:r>
              <a:rPr lang="en-US" sz="2000" kern="0" dirty="0" smtClean="0">
                <a:latin typeface="+mn-lt"/>
              </a:rPr>
              <a:t>                 </a:t>
            </a:r>
            <a:r>
              <a:rPr lang="en-US" sz="1600" kern="0" dirty="0" smtClean="0">
                <a:latin typeface="+mn-lt"/>
              </a:rPr>
              <a:t>Italian Marble                                                      Vermont Limestone</a:t>
            </a:r>
          </a:p>
          <a:p>
            <a:pPr marL="1200150" lvl="2" indent="-28575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defRPr/>
            </a:pPr>
            <a:endParaRPr lang="en-US" sz="1600" kern="0" dirty="0" smtClean="0">
              <a:latin typeface="+mn-lt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defRPr/>
            </a:pPr>
            <a:endParaRPr lang="en-US" sz="1600" kern="0" dirty="0" smtClean="0">
              <a:latin typeface="+mn-lt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endParaRPr lang="en-US" sz="1600" kern="0" dirty="0" smtClean="0">
              <a:latin typeface="+mn-lt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endParaRPr kumimoji="0" lang="en-US" sz="1600" b="0" i="0" u="none" strike="noStrike" kern="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6" name="Picture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1828800"/>
            <a:ext cx="3581400" cy="31369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7" name="Picture 6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9200" y="1905000"/>
            <a:ext cx="3343910" cy="3019425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0"/>
          </p:nvPr>
        </p:nvSpPr>
        <p:spPr>
          <a:xfrm>
            <a:off x="8458200" y="6465888"/>
            <a:ext cx="685800" cy="392112"/>
          </a:xfrm>
        </p:spPr>
        <p:txBody>
          <a:bodyPr/>
          <a:lstStyle/>
          <a:p>
            <a:fld id="{F06DBC56-7D16-43AC-A8A4-A9A188CCD62B}" type="slidenum">
              <a:rPr lang="en-US" smtClean="0"/>
              <a:pPr/>
              <a:t>25</a:t>
            </a:fld>
            <a:endParaRPr lang="en-US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S:\700 Sixth Street\Photos\2008-03-18 Frame Elevated Deck_Embeds_Rebar_Waterproofing\Frame Elevated Deck_Embeds_Rebar_Waterproofing 03.18.08 005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t="7778" b="25556"/>
          <a:stretch>
            <a:fillRect/>
          </a:stretch>
        </p:blipFill>
        <p:spPr bwMode="auto">
          <a:xfrm>
            <a:off x="0" y="533400"/>
            <a:ext cx="9144002" cy="4572000"/>
          </a:xfrm>
          <a:prstGeom prst="rect">
            <a:avLst/>
          </a:prstGeom>
          <a:blipFill dpi="0" rotWithShape="1"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</p:spPr>
      </p:pic>
      <p:sp>
        <p:nvSpPr>
          <p:cNvPr id="21" name="TextBox 20"/>
          <p:cNvSpPr txBox="1"/>
          <p:nvPr/>
        </p:nvSpPr>
        <p:spPr>
          <a:xfrm>
            <a:off x="164107" y="6197025"/>
            <a:ext cx="36663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Lucida Calligraphy" pitchFamily="66" charset="0"/>
              </a:rPr>
              <a:t>700 Sixth Street</a:t>
            </a:r>
            <a:endParaRPr lang="en-US" sz="3200" b="1" dirty="0">
              <a:solidFill>
                <a:schemeClr val="bg1"/>
              </a:solidFill>
              <a:latin typeface="Lucida Calligraphy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20784233">
            <a:off x="4165080" y="5735134"/>
            <a:ext cx="4899098" cy="461665"/>
          </a:xfrm>
          <a:prstGeom prst="rect">
            <a:avLst/>
          </a:prstGeom>
          <a:noFill/>
          <a:ln w="28575">
            <a:solidFill>
              <a:schemeClr val="tx1"/>
            </a:solidFill>
            <a:prstDash val="lgDash"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tencil" pitchFamily="82" charset="0"/>
              </a:rPr>
              <a:t>Alternative stone for lobby</a:t>
            </a:r>
            <a:endParaRPr lang="en-US" dirty="0">
              <a:latin typeface="Stencil" pitchFamily="82" charset="0"/>
            </a:endParaRPr>
          </a:p>
        </p:txBody>
      </p:sp>
      <p:sp>
        <p:nvSpPr>
          <p:cNvPr id="8" name="Rectangle 6"/>
          <p:cNvSpPr txBox="1">
            <a:spLocks noChangeArrowheads="1"/>
          </p:cNvSpPr>
          <p:nvPr/>
        </p:nvSpPr>
        <p:spPr bwMode="auto">
          <a:xfrm>
            <a:off x="228600" y="762000"/>
            <a:ext cx="86106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r>
              <a:rPr lang="en-US" sz="2000" b="1" kern="0" noProof="0" dirty="0" smtClean="0">
                <a:latin typeface="+mn-lt"/>
              </a:rPr>
              <a:t>Marble vs. Granite Aesthetic Comparison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lang="en-US" sz="2000" kern="0" dirty="0" smtClean="0"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tabLst/>
              <a:defRPr/>
            </a:pPr>
            <a:r>
              <a:rPr lang="en-US" sz="2000" kern="0" dirty="0" smtClean="0">
                <a:latin typeface="+mn-lt"/>
              </a:rPr>
              <a:t>                 </a:t>
            </a:r>
            <a:r>
              <a:rPr lang="en-US" sz="1600" kern="0" dirty="0" smtClean="0">
                <a:latin typeface="+mn-lt"/>
              </a:rPr>
              <a:t>Italian Marble                                                      Vermont Limestone</a:t>
            </a:r>
          </a:p>
          <a:p>
            <a:pPr marL="1200150" lvl="2" indent="-28575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defRPr/>
            </a:pPr>
            <a:endParaRPr lang="en-US" sz="1600" kern="0" dirty="0" smtClean="0">
              <a:latin typeface="+mn-lt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defRPr/>
            </a:pPr>
            <a:endParaRPr lang="en-US" sz="1600" kern="0" dirty="0" smtClean="0">
              <a:latin typeface="+mn-lt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endParaRPr lang="en-US" sz="1600" kern="0" dirty="0" smtClean="0">
              <a:latin typeface="+mn-lt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endParaRPr kumimoji="0" lang="en-US" sz="1600" b="0" i="0" u="none" strike="noStrike" kern="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9" name="Picture 8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1828800"/>
            <a:ext cx="3581400" cy="3189605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10" name="Picture 9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05400" y="1828800"/>
            <a:ext cx="3505200" cy="32004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14" name="Slide Number Placeholder 13"/>
          <p:cNvSpPr>
            <a:spLocks noGrp="1"/>
          </p:cNvSpPr>
          <p:nvPr>
            <p:ph type="sldNum" sz="quarter" idx="10"/>
          </p:nvPr>
        </p:nvSpPr>
        <p:spPr>
          <a:xfrm>
            <a:off x="8458200" y="6465888"/>
            <a:ext cx="685800" cy="392112"/>
          </a:xfrm>
        </p:spPr>
        <p:txBody>
          <a:bodyPr/>
          <a:lstStyle/>
          <a:p>
            <a:fld id="{F06DBC56-7D16-43AC-A8A4-A9A188CCD62B}" type="slidenum">
              <a:rPr lang="en-US" smtClean="0"/>
              <a:pPr/>
              <a:t>26</a:t>
            </a:fld>
            <a:endParaRPr lang="en-US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S:\700 Sixth Street\Photos\2008-03-18 Frame Elevated Deck_Embeds_Rebar_Waterproofing\Frame Elevated Deck_Embeds_Rebar_Waterproofing 03.18.08 005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t="7778" b="25556"/>
          <a:stretch>
            <a:fillRect/>
          </a:stretch>
        </p:blipFill>
        <p:spPr bwMode="auto">
          <a:xfrm>
            <a:off x="0" y="533400"/>
            <a:ext cx="9144002" cy="4572000"/>
          </a:xfrm>
          <a:prstGeom prst="rect">
            <a:avLst/>
          </a:prstGeom>
          <a:blipFill dpi="0" rotWithShape="1"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</p:spPr>
      </p:pic>
      <p:sp>
        <p:nvSpPr>
          <p:cNvPr id="21" name="TextBox 20"/>
          <p:cNvSpPr txBox="1"/>
          <p:nvPr/>
        </p:nvSpPr>
        <p:spPr>
          <a:xfrm>
            <a:off x="164107" y="6197025"/>
            <a:ext cx="36663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Lucida Calligraphy" pitchFamily="66" charset="0"/>
              </a:rPr>
              <a:t>700 Sixth Street</a:t>
            </a:r>
            <a:endParaRPr lang="en-US" sz="3200" b="1" dirty="0">
              <a:solidFill>
                <a:schemeClr val="bg1"/>
              </a:solidFill>
              <a:latin typeface="Lucida Calligraphy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20784233">
            <a:off x="4165080" y="5735134"/>
            <a:ext cx="4899098" cy="461665"/>
          </a:xfrm>
          <a:prstGeom prst="rect">
            <a:avLst/>
          </a:prstGeom>
          <a:noFill/>
          <a:ln w="28575">
            <a:solidFill>
              <a:schemeClr val="tx1"/>
            </a:solidFill>
            <a:prstDash val="lgDash"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tencil" pitchFamily="82" charset="0"/>
              </a:rPr>
              <a:t>Alternative stone for lobby</a:t>
            </a:r>
            <a:endParaRPr lang="en-US" dirty="0">
              <a:latin typeface="Stencil" pitchFamily="82" charset="0"/>
            </a:endParaRPr>
          </a:p>
        </p:txBody>
      </p:sp>
      <p:sp>
        <p:nvSpPr>
          <p:cNvPr id="8" name="Rectangle 6"/>
          <p:cNvSpPr txBox="1">
            <a:spLocks noChangeArrowheads="1"/>
          </p:cNvSpPr>
          <p:nvPr/>
        </p:nvSpPr>
        <p:spPr bwMode="auto">
          <a:xfrm>
            <a:off x="228600" y="762000"/>
            <a:ext cx="86106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r>
              <a:rPr lang="en-US" sz="2000" b="1" kern="0" noProof="0" dirty="0" smtClean="0">
                <a:latin typeface="+mn-lt"/>
              </a:rPr>
              <a:t>Marble vs. Granite Cost Comparison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lang="en-US" sz="1800" kern="0" dirty="0" smtClean="0">
                <a:latin typeface="+mn-lt"/>
              </a:rPr>
              <a:t>Italian Marble</a:t>
            </a:r>
          </a:p>
          <a:p>
            <a:pPr marL="1257300" lvl="2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lang="en-US" sz="1800" kern="0" dirty="0" smtClean="0">
                <a:latin typeface="+mn-lt"/>
              </a:rPr>
              <a:t>$70 per SF to install and furnish</a:t>
            </a:r>
          </a:p>
          <a:p>
            <a:pPr marL="1257300" lvl="2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lang="en-US" sz="1800" kern="0" dirty="0" smtClean="0">
                <a:latin typeface="+mn-lt"/>
              </a:rPr>
              <a:t>Total cost: $243,740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endParaRPr lang="en-US" sz="1800" kern="0" dirty="0" smtClean="0">
              <a:latin typeface="+mn-lt"/>
            </a:endParaRP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lang="en-US" sz="1800" kern="0" dirty="0" smtClean="0">
                <a:latin typeface="+mn-lt"/>
              </a:rPr>
              <a:t>Vermont Limestone</a:t>
            </a:r>
          </a:p>
          <a:p>
            <a:pPr marL="1257300" lvl="2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lang="en-US" sz="1800" kern="0" dirty="0" smtClean="0">
                <a:latin typeface="+mn-lt"/>
              </a:rPr>
              <a:t>$50 per SF to install and furnish</a:t>
            </a:r>
          </a:p>
          <a:p>
            <a:pPr marL="1257300" lvl="2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lang="en-US" sz="1800" kern="0" dirty="0" smtClean="0">
                <a:latin typeface="+mn-lt"/>
              </a:rPr>
              <a:t>Total Cost: $174,100</a:t>
            </a:r>
          </a:p>
          <a:p>
            <a:pPr marL="1257300" lvl="2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endParaRPr lang="en-US" sz="1800" kern="0" dirty="0" smtClean="0">
              <a:latin typeface="+mn-lt"/>
            </a:endParaRP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lang="en-US" sz="1800" kern="0" dirty="0" smtClean="0">
                <a:latin typeface="+mn-lt"/>
              </a:rPr>
              <a:t>Total Savings: Approx. $</a:t>
            </a:r>
            <a:r>
              <a:rPr lang="en-US" sz="1800" kern="0" dirty="0" smtClean="0">
                <a:latin typeface="+mn-lt"/>
              </a:rPr>
              <a:t>70,000</a:t>
            </a:r>
          </a:p>
          <a:p>
            <a:pPr marL="1257300" lvl="2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defRPr/>
            </a:pPr>
            <a:endParaRPr lang="en-US" sz="1800" kern="0" dirty="0" smtClean="0">
              <a:latin typeface="+mn-lt"/>
            </a:endParaRPr>
          </a:p>
          <a:p>
            <a:pPr marL="1200150" lvl="2" indent="-28575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defRPr/>
            </a:pPr>
            <a:endParaRPr lang="en-US" sz="1600" kern="0" dirty="0" smtClean="0">
              <a:latin typeface="+mn-lt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defRPr/>
            </a:pPr>
            <a:endParaRPr lang="en-US" sz="1600" kern="0" dirty="0" smtClean="0">
              <a:latin typeface="+mn-lt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endParaRPr lang="en-US" sz="1600" kern="0" dirty="0" smtClean="0">
              <a:latin typeface="+mn-lt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endParaRPr kumimoji="0" lang="en-US" sz="1600" b="0" i="0" u="none" strike="noStrike" kern="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0"/>
          </p:nvPr>
        </p:nvSpPr>
        <p:spPr>
          <a:xfrm>
            <a:off x="8458200" y="6465888"/>
            <a:ext cx="685800" cy="392112"/>
          </a:xfrm>
        </p:spPr>
        <p:txBody>
          <a:bodyPr/>
          <a:lstStyle/>
          <a:p>
            <a:fld id="{F06DBC56-7D16-43AC-A8A4-A9A188CCD62B}" type="slidenum">
              <a:rPr lang="en-US" smtClean="0"/>
              <a:pPr/>
              <a:t>27</a:t>
            </a:fld>
            <a:endParaRPr lang="en-US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S:\700 Sixth Street\Photos\2008-03-18 Frame Elevated Deck_Embeds_Rebar_Waterproofing\Frame Elevated Deck_Embeds_Rebar_Waterproofing 03.18.08 005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t="7778" b="25556"/>
          <a:stretch>
            <a:fillRect/>
          </a:stretch>
        </p:blipFill>
        <p:spPr bwMode="auto">
          <a:xfrm>
            <a:off x="0" y="533400"/>
            <a:ext cx="9144002" cy="4572000"/>
          </a:xfrm>
          <a:prstGeom prst="rect">
            <a:avLst/>
          </a:prstGeom>
          <a:blipFill dpi="0" rotWithShape="1"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</p:spPr>
      </p:pic>
      <p:sp>
        <p:nvSpPr>
          <p:cNvPr id="21" name="TextBox 20"/>
          <p:cNvSpPr txBox="1"/>
          <p:nvPr/>
        </p:nvSpPr>
        <p:spPr>
          <a:xfrm>
            <a:off x="164107" y="6197025"/>
            <a:ext cx="36663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Lucida Calligraphy" pitchFamily="66" charset="0"/>
              </a:rPr>
              <a:t>700 Sixth Street</a:t>
            </a:r>
            <a:endParaRPr lang="en-US" sz="3200" b="1" dirty="0">
              <a:solidFill>
                <a:schemeClr val="bg1"/>
              </a:solidFill>
              <a:latin typeface="Lucida Calligraphy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20784233">
            <a:off x="4165080" y="5735134"/>
            <a:ext cx="4899098" cy="461665"/>
          </a:xfrm>
          <a:prstGeom prst="rect">
            <a:avLst/>
          </a:prstGeom>
          <a:noFill/>
          <a:ln w="28575">
            <a:solidFill>
              <a:schemeClr val="tx1"/>
            </a:solidFill>
            <a:prstDash val="lgDash"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tencil" pitchFamily="82" charset="0"/>
              </a:rPr>
              <a:t>Alternative stone for lobby</a:t>
            </a:r>
            <a:endParaRPr lang="en-US" dirty="0">
              <a:latin typeface="Stencil" pitchFamily="82" charset="0"/>
            </a:endParaRPr>
          </a:p>
        </p:txBody>
      </p:sp>
      <p:sp>
        <p:nvSpPr>
          <p:cNvPr id="8" name="Rectangle 6"/>
          <p:cNvSpPr txBox="1">
            <a:spLocks noChangeArrowheads="1"/>
          </p:cNvSpPr>
          <p:nvPr/>
        </p:nvSpPr>
        <p:spPr bwMode="auto">
          <a:xfrm>
            <a:off x="228600" y="762000"/>
            <a:ext cx="86106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r>
              <a:rPr lang="en-US" sz="2000" b="1" kern="0" dirty="0" smtClean="0">
                <a:latin typeface="+mn-lt"/>
              </a:rPr>
              <a:t>Recommendation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tabLst/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lang="en-US" sz="1800" kern="0" dirty="0" smtClean="0">
                <a:latin typeface="+mn-lt"/>
              </a:rPr>
              <a:t>Granite!</a:t>
            </a:r>
            <a:endParaRPr lang="en-US" sz="1800" kern="0" dirty="0" smtClean="0">
              <a:latin typeface="+mn-lt"/>
            </a:endParaRP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endParaRPr lang="en-US" sz="1800" kern="0" dirty="0" smtClean="0">
              <a:latin typeface="+mn-lt"/>
            </a:endParaRP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kumimoji="0" lang="en-US" sz="18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More</a:t>
            </a:r>
            <a:r>
              <a:rPr kumimoji="0" lang="en-US" sz="180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durable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endParaRPr kumimoji="0" lang="en-US" sz="1800" i="0" u="none" strike="noStrike" kern="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lang="en-US" sz="1800" kern="0" baseline="0" dirty="0" smtClean="0">
                <a:latin typeface="+mn-lt"/>
              </a:rPr>
              <a:t>Cheaper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endParaRPr lang="en-US" sz="1800" kern="0" baseline="0" dirty="0" smtClean="0">
              <a:latin typeface="+mn-lt"/>
            </a:endParaRP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kumimoji="0" lang="en-US" sz="180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American Made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endParaRPr kumimoji="0" lang="en-US" sz="1800" i="0" u="none" strike="noStrike" kern="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lang="en-US" sz="1800" kern="0" dirty="0" smtClean="0">
                <a:latin typeface="+mn-lt"/>
              </a:rPr>
              <a:t>Looks</a:t>
            </a:r>
            <a:r>
              <a:rPr lang="en-US" sz="1800" kern="0" dirty="0" smtClean="0">
                <a:latin typeface="+mn-lt"/>
              </a:rPr>
              <a:t> Similar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endParaRPr lang="en-US" sz="1800" kern="0" dirty="0" smtClean="0">
              <a:latin typeface="+mn-lt"/>
            </a:endParaRP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lang="en-US" sz="1800" kern="0" dirty="0" smtClean="0">
                <a:latin typeface="+mn-lt"/>
              </a:rPr>
              <a:t>Would also recommend PA Blue Stone Supplied by </a:t>
            </a:r>
            <a:r>
              <a:rPr lang="en-US" sz="1800" kern="0" dirty="0" err="1" smtClean="0">
                <a:latin typeface="+mn-lt"/>
              </a:rPr>
              <a:t>Flynnstone</a:t>
            </a:r>
            <a:r>
              <a:rPr lang="en-US" sz="1800" kern="0" dirty="0" smtClean="0">
                <a:latin typeface="+mn-lt"/>
              </a:rPr>
              <a:t> for half the Price</a:t>
            </a:r>
            <a:endParaRPr lang="en-US" sz="1800" kern="0" dirty="0" smtClean="0">
              <a:latin typeface="+mn-lt"/>
            </a:endParaRP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endParaRPr lang="en-US" sz="1800" kern="0" dirty="0" smtClean="0">
              <a:latin typeface="+mn-lt"/>
            </a:endParaRP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endParaRPr lang="en-US" sz="1800" kern="0" dirty="0" smtClean="0">
              <a:latin typeface="+mn-lt"/>
            </a:endParaRP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endParaRPr kumimoji="0" lang="en-US" sz="180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200150" lvl="2" indent="-28575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defRPr/>
            </a:pPr>
            <a:endParaRPr lang="en-US" sz="1600" kern="0" dirty="0" smtClean="0">
              <a:latin typeface="+mn-lt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defRPr/>
            </a:pPr>
            <a:endParaRPr lang="en-US" sz="1600" kern="0" dirty="0" smtClean="0">
              <a:latin typeface="+mn-lt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endParaRPr lang="en-US" sz="1600" kern="0" dirty="0" smtClean="0">
              <a:latin typeface="+mn-lt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endParaRPr kumimoji="0" lang="en-US" sz="1600" b="0" i="0" u="none" strike="noStrike" kern="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8458200" y="6465888"/>
            <a:ext cx="685800" cy="392112"/>
          </a:xfrm>
        </p:spPr>
        <p:txBody>
          <a:bodyPr/>
          <a:lstStyle/>
          <a:p>
            <a:fld id="{F06DBC56-7D16-43AC-A8A4-A9A188CCD62B}" type="slidenum">
              <a:rPr lang="en-US" smtClean="0"/>
              <a:pPr/>
              <a:t>28</a:t>
            </a:fld>
            <a:endParaRPr lang="en-US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S:\700 Sixth Street\Photos\2008-03-18 Frame Elevated Deck_Embeds_Rebar_Waterproofing\Frame Elevated Deck_Embeds_Rebar_Waterproofing 03.18.08 005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t="7778" b="25556"/>
          <a:stretch>
            <a:fillRect/>
          </a:stretch>
        </p:blipFill>
        <p:spPr bwMode="auto">
          <a:xfrm>
            <a:off x="0" y="533400"/>
            <a:ext cx="9144002" cy="4572000"/>
          </a:xfrm>
          <a:prstGeom prst="rect">
            <a:avLst/>
          </a:prstGeom>
          <a:blipFill dpi="0" rotWithShape="1"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</p:spPr>
      </p:pic>
      <p:sp>
        <p:nvSpPr>
          <p:cNvPr id="21" name="TextBox 20"/>
          <p:cNvSpPr txBox="1"/>
          <p:nvPr/>
        </p:nvSpPr>
        <p:spPr>
          <a:xfrm>
            <a:off x="164107" y="6197025"/>
            <a:ext cx="36663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Lucida Calligraphy" pitchFamily="66" charset="0"/>
              </a:rPr>
              <a:t>700 Sixth Street</a:t>
            </a:r>
            <a:endParaRPr lang="en-US" sz="3200" b="1" dirty="0">
              <a:solidFill>
                <a:schemeClr val="bg1"/>
              </a:solidFill>
              <a:latin typeface="Lucida Calligraphy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20784233">
            <a:off x="4654417" y="5856259"/>
            <a:ext cx="4498347" cy="461665"/>
          </a:xfrm>
          <a:prstGeom prst="rect">
            <a:avLst/>
          </a:prstGeom>
          <a:noFill/>
          <a:ln w="28575">
            <a:solidFill>
              <a:schemeClr val="tx1"/>
            </a:solidFill>
            <a:prstDash val="lgDash"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tencil" pitchFamily="82" charset="0"/>
              </a:rPr>
              <a:t>Precast vs. handset stone</a:t>
            </a:r>
            <a:endParaRPr lang="en-US" dirty="0">
              <a:latin typeface="Stencil" pitchFamily="82" charset="0"/>
            </a:endParaRPr>
          </a:p>
        </p:txBody>
      </p:sp>
      <p:sp>
        <p:nvSpPr>
          <p:cNvPr id="8" name="Rectangle 6"/>
          <p:cNvSpPr txBox="1">
            <a:spLocks noChangeArrowheads="1"/>
          </p:cNvSpPr>
          <p:nvPr/>
        </p:nvSpPr>
        <p:spPr bwMode="auto">
          <a:xfrm>
            <a:off x="228600" y="762000"/>
            <a:ext cx="86106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tabLst/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200150" lvl="2" indent="-28575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defRPr/>
            </a:pPr>
            <a:endParaRPr lang="en-US" sz="1600" kern="0" dirty="0" smtClean="0">
              <a:latin typeface="+mn-lt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defRPr/>
            </a:pPr>
            <a:endParaRPr lang="en-US" sz="1600" kern="0" dirty="0" smtClean="0">
              <a:latin typeface="+mn-lt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endParaRPr lang="en-US" sz="1600" kern="0" dirty="0" smtClean="0">
              <a:latin typeface="+mn-lt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endParaRPr kumimoji="0" lang="en-US" sz="1600" b="0" i="0" u="none" strike="noStrike" kern="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99057" y="76200"/>
            <a:ext cx="4068743" cy="461665"/>
          </a:xfrm>
          <a:prstGeom prst="rect">
            <a:avLst/>
          </a:prstGeom>
          <a:noFill/>
          <a:ln w="28575">
            <a:solidFill>
              <a:schemeClr val="tx1"/>
            </a:solidFill>
            <a:prstDash val="lgDash"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tencil" pitchFamily="82" charset="0"/>
              </a:rPr>
              <a:t>Arch. Breadth analysis</a:t>
            </a:r>
            <a:endParaRPr lang="en-US" dirty="0">
              <a:latin typeface="Stencil" pitchFamily="82" charset="0"/>
            </a:endParaRPr>
          </a:p>
        </p:txBody>
      </p: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1371600" y="1752600"/>
            <a:ext cx="5748655" cy="2381250"/>
            <a:chOff x="1593" y="6728"/>
            <a:chExt cx="9053" cy="3750"/>
          </a:xfrm>
        </p:grpSpPr>
        <p:sp>
          <p:nvSpPr>
            <p:cNvPr id="44045" name="Text Box 13"/>
            <p:cNvSpPr txBox="1">
              <a:spLocks noChangeArrowheads="1"/>
            </p:cNvSpPr>
            <p:nvPr/>
          </p:nvSpPr>
          <p:spPr bwMode="auto">
            <a:xfrm>
              <a:off x="5286" y="7893"/>
              <a:ext cx="2769" cy="999"/>
            </a:xfrm>
            <a:prstGeom prst="rect">
              <a:avLst/>
            </a:prstGeom>
            <a:solidFill>
              <a:srgbClr val="4F81BD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43F60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700 6</a:t>
              </a:r>
              <a:r>
                <a:rPr kumimoji="0" lang="en-US" sz="2000" b="0" i="0" u="none" strike="noStrike" cap="none" normalizeH="0" baseline="3000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th</a:t>
              </a:r>
              <a:r>
                <a:rPr kumimoji="0" lang="en-US" sz="2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 Street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4046" name="Text Box 14"/>
            <p:cNvSpPr txBox="1">
              <a:spLocks noChangeArrowheads="1"/>
            </p:cNvSpPr>
            <p:nvPr/>
          </p:nvSpPr>
          <p:spPr bwMode="auto">
            <a:xfrm>
              <a:off x="1593" y="9848"/>
              <a:ext cx="9053" cy="630"/>
            </a:xfrm>
            <a:prstGeom prst="rect">
              <a:avLst/>
            </a:prstGeom>
            <a:solidFill>
              <a:srgbClr val="000000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7F7F7F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Calibri" pitchFamily="34" charset="0"/>
                </a:rPr>
                <a:t>6</a:t>
              </a:r>
              <a:r>
                <a:rPr kumimoji="0" lang="en-US" sz="2000" b="0" i="0" u="none" strike="noStrike" cap="none" normalizeH="0" baseline="3000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Calibri" pitchFamily="34" charset="0"/>
                </a:rPr>
                <a:t>th</a:t>
              </a:r>
              <a:r>
                <a:rPr kumimoji="0" lang="en-US" sz="20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Calibri" pitchFamily="34" charset="0"/>
                </a:rPr>
                <a:t> Street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4047" name="Text Box 15"/>
            <p:cNvSpPr txBox="1">
              <a:spLocks noChangeArrowheads="1"/>
            </p:cNvSpPr>
            <p:nvPr/>
          </p:nvSpPr>
          <p:spPr bwMode="auto">
            <a:xfrm>
              <a:off x="5286" y="6728"/>
              <a:ext cx="2769" cy="1127"/>
            </a:xfrm>
            <a:prstGeom prst="rect">
              <a:avLst/>
            </a:prstGeom>
            <a:solidFill>
              <a:srgbClr val="9BBB59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Gallery Place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4048" name="Text Box 16"/>
            <p:cNvSpPr txBox="1">
              <a:spLocks noChangeArrowheads="1"/>
            </p:cNvSpPr>
            <p:nvPr/>
          </p:nvSpPr>
          <p:spPr bwMode="auto">
            <a:xfrm>
              <a:off x="1833" y="6728"/>
              <a:ext cx="2966" cy="2164"/>
            </a:xfrm>
            <a:prstGeom prst="rect">
              <a:avLst/>
            </a:prstGeom>
            <a:solidFill>
              <a:srgbClr val="9BBB59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Verizon Center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4049" name="Text Box 17"/>
            <p:cNvSpPr txBox="1">
              <a:spLocks noChangeArrowheads="1"/>
            </p:cNvSpPr>
            <p:nvPr/>
          </p:nvSpPr>
          <p:spPr bwMode="auto">
            <a:xfrm>
              <a:off x="4536" y="8188"/>
              <a:ext cx="954" cy="45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South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4050" name="Text Box 18"/>
            <p:cNvSpPr txBox="1">
              <a:spLocks noChangeArrowheads="1"/>
            </p:cNvSpPr>
            <p:nvPr/>
          </p:nvSpPr>
          <p:spPr bwMode="auto">
            <a:xfrm>
              <a:off x="6152" y="8750"/>
              <a:ext cx="954" cy="45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East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4051" name="Text Box 19"/>
            <p:cNvSpPr txBox="1">
              <a:spLocks noChangeArrowheads="1"/>
            </p:cNvSpPr>
            <p:nvPr/>
          </p:nvSpPr>
          <p:spPr bwMode="auto">
            <a:xfrm>
              <a:off x="7940" y="8196"/>
              <a:ext cx="954" cy="45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North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4052" name="Text Box 20"/>
            <p:cNvSpPr txBox="1">
              <a:spLocks noChangeArrowheads="1"/>
            </p:cNvSpPr>
            <p:nvPr/>
          </p:nvSpPr>
          <p:spPr bwMode="auto">
            <a:xfrm>
              <a:off x="6254" y="7560"/>
              <a:ext cx="954" cy="45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West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29" name="Slide Number Placeholder 28"/>
          <p:cNvSpPr>
            <a:spLocks noGrp="1"/>
          </p:cNvSpPr>
          <p:nvPr>
            <p:ph type="sldNum" sz="quarter" idx="10"/>
          </p:nvPr>
        </p:nvSpPr>
        <p:spPr>
          <a:xfrm>
            <a:off x="8458200" y="6465888"/>
            <a:ext cx="685800" cy="392112"/>
          </a:xfrm>
        </p:spPr>
        <p:txBody>
          <a:bodyPr/>
          <a:lstStyle/>
          <a:p>
            <a:fld id="{F06DBC56-7D16-43AC-A8A4-A9A188CCD62B}" type="slidenum">
              <a:rPr lang="en-US" smtClean="0"/>
              <a:pPr/>
              <a:t>29</a:t>
            </a:fld>
            <a:endParaRPr lang="en-US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S:\700 Sixth Street\Photos\2008-03-18 Frame Elevated Deck_Embeds_Rebar_Waterproofing\Frame Elevated Deck_Embeds_Rebar_Waterproofing 03.18.08 005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t="7778" b="25556"/>
          <a:stretch>
            <a:fillRect/>
          </a:stretch>
        </p:blipFill>
        <p:spPr bwMode="auto">
          <a:xfrm>
            <a:off x="0" y="533400"/>
            <a:ext cx="9144002" cy="4572000"/>
          </a:xfrm>
          <a:prstGeom prst="rect">
            <a:avLst/>
          </a:prstGeom>
          <a:blipFill dpi="0" rotWithShape="1"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</p:spPr>
      </p:pic>
      <p:sp>
        <p:nvSpPr>
          <p:cNvPr id="21" name="TextBox 20"/>
          <p:cNvSpPr txBox="1"/>
          <p:nvPr/>
        </p:nvSpPr>
        <p:spPr>
          <a:xfrm>
            <a:off x="164107" y="6197025"/>
            <a:ext cx="36663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Lucida Calligraphy" pitchFamily="66" charset="0"/>
              </a:rPr>
              <a:t>700 Sixth Street</a:t>
            </a:r>
            <a:endParaRPr lang="en-US" sz="3200" b="1" dirty="0">
              <a:solidFill>
                <a:schemeClr val="bg1"/>
              </a:solidFill>
              <a:latin typeface="Lucida Calligraphy" pitchFamily="66" charset="0"/>
            </a:endParaRPr>
          </a:p>
        </p:txBody>
      </p:sp>
      <p:sp>
        <p:nvSpPr>
          <p:cNvPr id="7" name="Rectangle 6"/>
          <p:cNvSpPr txBox="1">
            <a:spLocks noChangeArrowheads="1"/>
          </p:cNvSpPr>
          <p:nvPr/>
        </p:nvSpPr>
        <p:spPr bwMode="auto">
          <a:xfrm>
            <a:off x="228600" y="762000"/>
            <a:ext cx="86106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        </a:t>
            </a:r>
            <a:r>
              <a:rPr kumimoji="0" lang="en-US" sz="2000" b="1" i="0" u="sng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General Data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Size: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r>
              <a:rPr lang="en-US" sz="1600" kern="0" noProof="0" dirty="0" smtClean="0">
                <a:latin typeface="+mn-lt"/>
              </a:rPr>
              <a:t>300,000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S.F.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lang="en-US" sz="1600" kern="0" dirty="0" smtClean="0">
                <a:latin typeface="+mn-lt"/>
              </a:rPr>
              <a:t>12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Story </a:t>
            </a:r>
            <a:r>
              <a:rPr lang="en-US" sz="1600" kern="0" dirty="0" smtClean="0">
                <a:latin typeface="+mn-lt"/>
              </a:rPr>
              <a:t>Office Space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w/ 3 1/2 Level</a:t>
            </a: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Underground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Parking Garage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Location: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r>
              <a:rPr lang="en-US" sz="1600" kern="0" dirty="0" smtClean="0">
                <a:latin typeface="+mn-lt"/>
              </a:rPr>
              <a:t>Downtown DC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(Next</a:t>
            </a: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to Verizon Center)</a:t>
            </a: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Contract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Value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r>
              <a:rPr lang="en-US" sz="1600" kern="0" dirty="0" smtClean="0">
                <a:latin typeface="+mn-lt"/>
              </a:rPr>
              <a:t>$46.5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million</a:t>
            </a: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Project Schedule: 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May 2007 thru May 2009 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Building Features: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Innovative Green Roof Design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r>
              <a:rPr lang="en-US" sz="1600" kern="0" dirty="0" smtClean="0">
                <a:latin typeface="+mn-lt"/>
              </a:rPr>
              <a:t>Glass Bridge Located in the Lobby</a:t>
            </a:r>
            <a:endParaRPr lang="en-US" sz="1600" kern="0" dirty="0" smtClean="0">
              <a:latin typeface="+mn-lt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Curtain Wall/Pre-Cast/Stone</a:t>
            </a: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Façade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lang="en-US" sz="1600" kern="0" dirty="0" smtClean="0">
                <a:latin typeface="+mn-lt"/>
              </a:rPr>
              <a:t>Contracted at LEED ‘Silver’ (Rated LEED ‘Platinum’)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 rot="20784233">
            <a:off x="5954488" y="5996197"/>
            <a:ext cx="3095719" cy="461665"/>
          </a:xfrm>
          <a:prstGeom prst="rect">
            <a:avLst/>
          </a:prstGeom>
          <a:noFill/>
          <a:ln w="28575">
            <a:solidFill>
              <a:schemeClr val="tx1"/>
            </a:solidFill>
            <a:prstDash val="lgDash"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tencil" pitchFamily="82" charset="0"/>
              </a:rPr>
              <a:t>Project Overview</a:t>
            </a:r>
            <a:endParaRPr lang="en-US" dirty="0">
              <a:latin typeface="Stencil" pitchFamily="82" charset="0"/>
            </a:endParaRPr>
          </a:p>
        </p:txBody>
      </p:sp>
      <p:pic>
        <p:nvPicPr>
          <p:cNvPr id="11" name="Picture 2" descr="S:\700 Sixth Street\Photos\2007-11-03\2007-11-03 022.jpg"/>
          <p:cNvPicPr>
            <a:picLocks noChangeAspect="1" noChangeArrowheads="1"/>
          </p:cNvPicPr>
          <p:nvPr/>
        </p:nvPicPr>
        <p:blipFill>
          <a:blip r:embed="rId4" cstate="print"/>
          <a:srcRect l="34699" t="24354" r="27856" b="28155"/>
          <a:stretch>
            <a:fillRect/>
          </a:stretch>
        </p:blipFill>
        <p:spPr bwMode="auto">
          <a:xfrm>
            <a:off x="228600" y="5029200"/>
            <a:ext cx="1041400" cy="990600"/>
          </a:xfrm>
          <a:prstGeom prst="rect">
            <a:avLst/>
          </a:prstGeom>
          <a:noFill/>
          <a:ln w="19050">
            <a:solidFill>
              <a:srgbClr val="A50021"/>
            </a:solidFill>
          </a:ln>
        </p:spPr>
      </p:pic>
      <p:pic>
        <p:nvPicPr>
          <p:cNvPr id="12" name="Picture 2" descr="S:\700 Sixth Street\Photos\2007-05-21\100_1258.JPG"/>
          <p:cNvPicPr>
            <a:picLocks noChangeAspect="1" noChangeArrowheads="1"/>
          </p:cNvPicPr>
          <p:nvPr/>
        </p:nvPicPr>
        <p:blipFill>
          <a:blip r:embed="rId5" cstate="print"/>
          <a:srcRect l="13502" t="21416" r="42598" b="22903"/>
          <a:stretch>
            <a:fillRect/>
          </a:stretch>
        </p:blipFill>
        <p:spPr bwMode="auto">
          <a:xfrm>
            <a:off x="1524000" y="5029200"/>
            <a:ext cx="1066800" cy="1014761"/>
          </a:xfrm>
          <a:prstGeom prst="rect">
            <a:avLst/>
          </a:prstGeom>
          <a:noFill/>
          <a:ln w="19050">
            <a:solidFill>
              <a:srgbClr val="A50021"/>
            </a:solidFill>
          </a:ln>
        </p:spPr>
      </p:pic>
      <p:pic>
        <p:nvPicPr>
          <p:cNvPr id="13" name="Picture 2" descr="S:\700 Sixth Street\Photos\2007-12-28\2007-12-19 100.jpg"/>
          <p:cNvPicPr>
            <a:picLocks noChangeAspect="1" noChangeArrowheads="1"/>
          </p:cNvPicPr>
          <p:nvPr/>
        </p:nvPicPr>
        <p:blipFill>
          <a:blip r:embed="rId6" cstate="print"/>
          <a:srcRect l="14383" t="44586" r="42066" b="178"/>
          <a:stretch>
            <a:fillRect/>
          </a:stretch>
        </p:blipFill>
        <p:spPr bwMode="auto">
          <a:xfrm>
            <a:off x="2819400" y="5029200"/>
            <a:ext cx="1066800" cy="1014761"/>
          </a:xfrm>
          <a:prstGeom prst="rect">
            <a:avLst/>
          </a:prstGeom>
          <a:noFill/>
          <a:ln w="19050">
            <a:solidFill>
              <a:srgbClr val="A50021"/>
            </a:solidFill>
          </a:ln>
        </p:spPr>
      </p:pic>
      <p:pic>
        <p:nvPicPr>
          <p:cNvPr id="14" name="Picture 4" descr="S:\700 Sixth Street\Photos\2008-03-18 Frame Elevated Deck_Embeds_Rebar_Waterproofing\Frame Elevated Deck_Embeds_Rebar_Waterproofing 03.18.08 012.JPG"/>
          <p:cNvPicPr>
            <a:picLocks noChangeAspect="1" noChangeArrowheads="1"/>
          </p:cNvPicPr>
          <p:nvPr/>
        </p:nvPicPr>
        <p:blipFill>
          <a:blip r:embed="rId7" cstate="print"/>
          <a:srcRect l="30406" t="48194" r="54073" b="32120"/>
          <a:stretch>
            <a:fillRect/>
          </a:stretch>
        </p:blipFill>
        <p:spPr bwMode="auto">
          <a:xfrm>
            <a:off x="4114800" y="5029200"/>
            <a:ext cx="1066800" cy="1014761"/>
          </a:xfrm>
          <a:prstGeom prst="rect">
            <a:avLst/>
          </a:prstGeom>
          <a:noFill/>
          <a:ln w="19050">
            <a:solidFill>
              <a:srgbClr val="A50021"/>
            </a:solidFill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/>
          <a:srcRect l="3125" t="11458" r="21094" b="12500"/>
          <a:stretch>
            <a:fillRect/>
          </a:stretch>
        </p:blipFill>
        <p:spPr bwMode="auto">
          <a:xfrm>
            <a:off x="5334000" y="1828800"/>
            <a:ext cx="3341318" cy="2514600"/>
          </a:xfrm>
          <a:prstGeom prst="rect">
            <a:avLst/>
          </a:prstGeom>
          <a:noFill/>
          <a:ln w="19050">
            <a:solidFill>
              <a:srgbClr val="A50021"/>
            </a:solidFill>
            <a:miter lim="800000"/>
            <a:headEnd/>
            <a:tailEnd/>
          </a:ln>
          <a:effectLst/>
        </p:spPr>
      </p:pic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6172200" y="4191000"/>
            <a:ext cx="2183611" cy="307777"/>
          </a:xfrm>
          <a:prstGeom prst="rect">
            <a:avLst/>
          </a:prstGeom>
          <a:solidFill>
            <a:schemeClr val="tx1"/>
          </a:solidFill>
          <a:ln w="127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700 6th Street Rendering</a:t>
            </a:r>
            <a:endParaRPr lang="en-US" sz="1400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0"/>
          </p:nvPr>
        </p:nvSpPr>
        <p:spPr>
          <a:xfrm>
            <a:off x="8458200" y="6465888"/>
            <a:ext cx="685800" cy="392112"/>
          </a:xfrm>
        </p:spPr>
        <p:txBody>
          <a:bodyPr/>
          <a:lstStyle/>
          <a:p>
            <a:fld id="{F06DBC56-7D16-43AC-A8A4-A9A188CCD62B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S:\700 Sixth Street\Photos\2008-03-18 Frame Elevated Deck_Embeds_Rebar_Waterproofing\Frame Elevated Deck_Embeds_Rebar_Waterproofing 03.18.08 005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t="7778" b="25556"/>
          <a:stretch>
            <a:fillRect/>
          </a:stretch>
        </p:blipFill>
        <p:spPr bwMode="auto">
          <a:xfrm>
            <a:off x="0" y="533400"/>
            <a:ext cx="9144002" cy="4572000"/>
          </a:xfrm>
          <a:prstGeom prst="rect">
            <a:avLst/>
          </a:prstGeom>
          <a:blipFill dpi="0" rotWithShape="1"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</p:spPr>
      </p:pic>
      <p:sp>
        <p:nvSpPr>
          <p:cNvPr id="21" name="TextBox 20"/>
          <p:cNvSpPr txBox="1"/>
          <p:nvPr/>
        </p:nvSpPr>
        <p:spPr>
          <a:xfrm>
            <a:off x="164107" y="6197025"/>
            <a:ext cx="36663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Lucida Calligraphy" pitchFamily="66" charset="0"/>
              </a:rPr>
              <a:t>700 Sixth Street</a:t>
            </a:r>
            <a:endParaRPr lang="en-US" sz="3200" b="1" dirty="0">
              <a:solidFill>
                <a:schemeClr val="bg1"/>
              </a:solidFill>
              <a:latin typeface="Lucida Calligraphy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20784233">
            <a:off x="4654417" y="5856259"/>
            <a:ext cx="4498347" cy="461665"/>
          </a:xfrm>
          <a:prstGeom prst="rect">
            <a:avLst/>
          </a:prstGeom>
          <a:noFill/>
          <a:ln w="28575">
            <a:solidFill>
              <a:schemeClr val="tx1"/>
            </a:solidFill>
            <a:prstDash val="lgDash"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tencil" pitchFamily="82" charset="0"/>
              </a:rPr>
              <a:t>Precast vs. handset stone</a:t>
            </a:r>
            <a:endParaRPr lang="en-US" dirty="0">
              <a:latin typeface="Stencil" pitchFamily="82" charset="0"/>
            </a:endParaRPr>
          </a:p>
        </p:txBody>
      </p:sp>
      <p:sp>
        <p:nvSpPr>
          <p:cNvPr id="8" name="Rectangle 6"/>
          <p:cNvSpPr txBox="1">
            <a:spLocks noChangeArrowheads="1"/>
          </p:cNvSpPr>
          <p:nvPr/>
        </p:nvSpPr>
        <p:spPr bwMode="auto">
          <a:xfrm>
            <a:off x="228600" y="533400"/>
            <a:ext cx="86106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tabLst/>
              <a:defRPr/>
            </a:pPr>
            <a:endParaRPr kumimoji="0" lang="en-US" sz="1600" b="0" i="0" u="none" strike="noStrike" kern="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99057" y="76200"/>
            <a:ext cx="4068743" cy="461665"/>
          </a:xfrm>
          <a:prstGeom prst="rect">
            <a:avLst/>
          </a:prstGeom>
          <a:noFill/>
          <a:ln w="28575">
            <a:solidFill>
              <a:schemeClr val="tx1"/>
            </a:solidFill>
            <a:prstDash val="lgDash"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tencil" pitchFamily="82" charset="0"/>
              </a:rPr>
              <a:t>Arch. Breadth analysis</a:t>
            </a:r>
            <a:endParaRPr lang="en-US" dirty="0">
              <a:latin typeface="Stencil" pitchFamily="82" charset="0"/>
            </a:endParaRPr>
          </a:p>
        </p:txBody>
      </p:sp>
      <p:pic>
        <p:nvPicPr>
          <p:cNvPr id="9" name="Picture 8"/>
          <p:cNvPicPr/>
          <p:nvPr/>
        </p:nvPicPr>
        <p:blipFill>
          <a:blip r:embed="rId4" cstate="print"/>
          <a:srcRect l="61642" t="28313" r="5374" b="20874"/>
          <a:stretch>
            <a:fillRect/>
          </a:stretch>
        </p:blipFill>
        <p:spPr bwMode="auto">
          <a:xfrm>
            <a:off x="1447800" y="1143000"/>
            <a:ext cx="5316220" cy="326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600200" y="1311275"/>
            <a:ext cx="5018088" cy="3108325"/>
            <a:chOff x="2227" y="1550"/>
            <a:chExt cx="7903" cy="4896"/>
          </a:xfrm>
        </p:grpSpPr>
        <p:sp>
          <p:nvSpPr>
            <p:cNvPr id="44035" name="Text Box 3"/>
            <p:cNvSpPr txBox="1">
              <a:spLocks noChangeArrowheads="1"/>
            </p:cNvSpPr>
            <p:nvPr/>
          </p:nvSpPr>
          <p:spPr bwMode="auto">
            <a:xfrm>
              <a:off x="4988" y="5610"/>
              <a:ext cx="2431" cy="517"/>
            </a:xfrm>
            <a:prstGeom prst="rect">
              <a:avLst/>
            </a:prstGeom>
            <a:solidFill>
              <a:srgbClr val="FFFFFF"/>
            </a:solidFill>
            <a:ln w="50800">
              <a:solidFill>
                <a:srgbClr val="1F497D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Handset Floors 1-3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44036" name="AutoShape 4"/>
            <p:cNvCxnSpPr>
              <a:cxnSpLocks noChangeShapeType="1"/>
            </p:cNvCxnSpPr>
            <p:nvPr/>
          </p:nvCxnSpPr>
          <p:spPr bwMode="auto">
            <a:xfrm flipV="1">
              <a:off x="2227" y="5408"/>
              <a:ext cx="7903" cy="17"/>
            </a:xfrm>
            <a:prstGeom prst="straightConnector1">
              <a:avLst/>
            </a:prstGeom>
            <a:noFill/>
            <a:ln w="50800">
              <a:solidFill>
                <a:srgbClr val="1F497D"/>
              </a:solidFill>
              <a:round/>
              <a:headEnd/>
              <a:tailEnd/>
            </a:ln>
          </p:spPr>
        </p:cxnSp>
        <p:cxnSp>
          <p:nvCxnSpPr>
            <p:cNvPr id="44037" name="AutoShape 5"/>
            <p:cNvCxnSpPr>
              <a:cxnSpLocks noChangeShapeType="1"/>
            </p:cNvCxnSpPr>
            <p:nvPr/>
          </p:nvCxnSpPr>
          <p:spPr bwMode="auto">
            <a:xfrm>
              <a:off x="10130" y="5374"/>
              <a:ext cx="0" cy="1055"/>
            </a:xfrm>
            <a:prstGeom prst="straightConnector1">
              <a:avLst/>
            </a:prstGeom>
            <a:noFill/>
            <a:ln w="50800">
              <a:solidFill>
                <a:srgbClr val="1F497D"/>
              </a:solidFill>
              <a:round/>
              <a:headEnd/>
              <a:tailEnd type="triangle" w="med" len="med"/>
            </a:ln>
          </p:spPr>
        </p:cxnSp>
        <p:cxnSp>
          <p:nvCxnSpPr>
            <p:cNvPr id="44038" name="AutoShape 6"/>
            <p:cNvCxnSpPr>
              <a:cxnSpLocks noChangeShapeType="1"/>
            </p:cNvCxnSpPr>
            <p:nvPr/>
          </p:nvCxnSpPr>
          <p:spPr bwMode="auto">
            <a:xfrm>
              <a:off x="2227" y="5391"/>
              <a:ext cx="0" cy="1055"/>
            </a:xfrm>
            <a:prstGeom prst="straightConnector1">
              <a:avLst/>
            </a:prstGeom>
            <a:noFill/>
            <a:ln w="50800">
              <a:solidFill>
                <a:srgbClr val="1F497D"/>
              </a:solidFill>
              <a:round/>
              <a:headEnd/>
              <a:tailEnd type="triangle" w="med" len="med"/>
            </a:ln>
          </p:spPr>
        </p:cxnSp>
        <p:cxnSp>
          <p:nvCxnSpPr>
            <p:cNvPr id="44039" name="AutoShape 7"/>
            <p:cNvCxnSpPr>
              <a:cxnSpLocks noChangeShapeType="1"/>
            </p:cNvCxnSpPr>
            <p:nvPr/>
          </p:nvCxnSpPr>
          <p:spPr bwMode="auto">
            <a:xfrm>
              <a:off x="2227" y="5306"/>
              <a:ext cx="7903" cy="0"/>
            </a:xfrm>
            <a:prstGeom prst="straightConnector1">
              <a:avLst/>
            </a:prstGeom>
            <a:noFill/>
            <a:ln w="50800">
              <a:solidFill>
                <a:srgbClr val="F79646"/>
              </a:solidFill>
              <a:round/>
              <a:headEnd/>
              <a:tailEnd/>
            </a:ln>
          </p:spPr>
        </p:cxnSp>
        <p:cxnSp>
          <p:nvCxnSpPr>
            <p:cNvPr id="44040" name="AutoShape 8"/>
            <p:cNvCxnSpPr>
              <a:cxnSpLocks noChangeShapeType="1"/>
            </p:cNvCxnSpPr>
            <p:nvPr/>
          </p:nvCxnSpPr>
          <p:spPr bwMode="auto">
            <a:xfrm flipV="1">
              <a:off x="10098" y="4349"/>
              <a:ext cx="0" cy="959"/>
            </a:xfrm>
            <a:prstGeom prst="straightConnector1">
              <a:avLst/>
            </a:prstGeom>
            <a:noFill/>
            <a:ln w="50800">
              <a:solidFill>
                <a:srgbClr val="F79646"/>
              </a:solidFill>
              <a:round/>
              <a:headEnd/>
              <a:tailEnd type="triangle" w="med" len="med"/>
            </a:ln>
          </p:spPr>
        </p:cxnSp>
        <p:cxnSp>
          <p:nvCxnSpPr>
            <p:cNvPr id="44041" name="AutoShape 9"/>
            <p:cNvCxnSpPr>
              <a:cxnSpLocks noChangeShapeType="1"/>
            </p:cNvCxnSpPr>
            <p:nvPr/>
          </p:nvCxnSpPr>
          <p:spPr bwMode="auto">
            <a:xfrm flipV="1">
              <a:off x="2244" y="4349"/>
              <a:ext cx="0" cy="959"/>
            </a:xfrm>
            <a:prstGeom prst="straightConnector1">
              <a:avLst/>
            </a:prstGeom>
            <a:noFill/>
            <a:ln w="50800">
              <a:solidFill>
                <a:srgbClr val="F79646"/>
              </a:solidFill>
              <a:round/>
              <a:headEnd/>
              <a:tailEnd type="triangle" w="med" len="med"/>
            </a:ln>
          </p:spPr>
        </p:cxnSp>
        <p:sp>
          <p:nvSpPr>
            <p:cNvPr id="44042" name="Text Box 10"/>
            <p:cNvSpPr txBox="1">
              <a:spLocks noChangeArrowheads="1"/>
            </p:cNvSpPr>
            <p:nvPr/>
          </p:nvSpPr>
          <p:spPr bwMode="auto">
            <a:xfrm>
              <a:off x="3540" y="4628"/>
              <a:ext cx="5418" cy="517"/>
            </a:xfrm>
            <a:prstGeom prst="rect">
              <a:avLst/>
            </a:prstGeom>
            <a:solidFill>
              <a:srgbClr val="FFFFFF"/>
            </a:solidFill>
            <a:ln w="50800">
              <a:solidFill>
                <a:srgbClr val="F79646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Precast w/ Limestone Casted Into Place Floors 4-12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4043" name="Text Box 11"/>
            <p:cNvSpPr txBox="1">
              <a:spLocks noChangeArrowheads="1"/>
            </p:cNvSpPr>
            <p:nvPr/>
          </p:nvSpPr>
          <p:spPr bwMode="auto">
            <a:xfrm>
              <a:off x="4824" y="1550"/>
              <a:ext cx="2897" cy="59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East Elevation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30" name="Slide Number Placeholder 29"/>
          <p:cNvSpPr>
            <a:spLocks noGrp="1"/>
          </p:cNvSpPr>
          <p:nvPr>
            <p:ph type="sldNum" sz="quarter" idx="10"/>
          </p:nvPr>
        </p:nvSpPr>
        <p:spPr>
          <a:xfrm>
            <a:off x="8458200" y="6465888"/>
            <a:ext cx="685800" cy="392112"/>
          </a:xfrm>
        </p:spPr>
        <p:txBody>
          <a:bodyPr/>
          <a:lstStyle/>
          <a:p>
            <a:fld id="{F06DBC56-7D16-43AC-A8A4-A9A188CCD62B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27" name="Rectangle 6"/>
          <p:cNvSpPr txBox="1">
            <a:spLocks noChangeArrowheads="1"/>
          </p:cNvSpPr>
          <p:nvPr/>
        </p:nvSpPr>
        <p:spPr bwMode="auto">
          <a:xfrm>
            <a:off x="381000" y="381000"/>
            <a:ext cx="86106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tabLst/>
              <a:defRPr/>
            </a:pPr>
            <a:endParaRPr lang="en-US" sz="2000" b="1" kern="0" dirty="0" smtClean="0"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r>
              <a:rPr lang="en-US" sz="2000" b="1" kern="0" dirty="0" smtClean="0">
                <a:latin typeface="+mn-lt"/>
              </a:rPr>
              <a:t>Existing Facade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endParaRPr lang="en-US" sz="2000" b="1" kern="0" dirty="0" smtClean="0"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endParaRPr lang="en-US" sz="2000" b="1" kern="0" dirty="0" smtClean="0"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endParaRPr lang="en-US" sz="2000" b="1" kern="0" dirty="0" smtClean="0"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endParaRPr lang="en-US" sz="2000" b="1" kern="0" dirty="0" smtClean="0"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endParaRPr lang="en-US" sz="2000" b="1" kern="0" dirty="0" smtClean="0"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endParaRPr lang="en-US" sz="2000" b="1" kern="0" dirty="0" smtClean="0"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endParaRPr lang="en-US" sz="2000" b="1" kern="0" dirty="0" smtClean="0"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endParaRPr lang="en-US" sz="2000" b="1" kern="0" dirty="0" smtClean="0"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tabLst/>
              <a:defRPr/>
            </a:pPr>
            <a:endParaRPr lang="en-US" sz="2000" b="1" kern="0" dirty="0" smtClean="0"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endParaRPr lang="en-US" sz="1800" kern="0" dirty="0" smtClean="0"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endParaRPr lang="en-US" sz="1800" kern="0" dirty="0" smtClean="0">
              <a:latin typeface="+mn-lt"/>
            </a:endParaRP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lang="en-US" sz="1800" kern="0" dirty="0" smtClean="0">
                <a:latin typeface="+mn-lt"/>
              </a:rPr>
              <a:t>South, East, and North Elevations all have handset on floors 1-3 and precast with Limestone floors 4-12 </a:t>
            </a:r>
            <a:endParaRPr kumimoji="0" lang="en-US" sz="180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tabLst/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200150" lvl="2" indent="-28575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defRPr/>
            </a:pPr>
            <a:endParaRPr lang="en-US" sz="1600" kern="0" dirty="0" smtClean="0">
              <a:latin typeface="+mn-lt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defRPr/>
            </a:pPr>
            <a:endParaRPr lang="en-US" sz="1600" kern="0" dirty="0" smtClean="0">
              <a:latin typeface="+mn-lt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endParaRPr lang="en-US" sz="1600" kern="0" dirty="0" smtClean="0">
              <a:latin typeface="+mn-lt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endParaRPr kumimoji="0" lang="en-US" sz="1600" b="0" i="0" u="none" strike="noStrike" kern="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S:\700 Sixth Street\Photos\2008-03-18 Frame Elevated Deck_Embeds_Rebar_Waterproofing\Frame Elevated Deck_Embeds_Rebar_Waterproofing 03.18.08 005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t="7778" b="25556"/>
          <a:stretch>
            <a:fillRect/>
          </a:stretch>
        </p:blipFill>
        <p:spPr bwMode="auto">
          <a:xfrm>
            <a:off x="0" y="533400"/>
            <a:ext cx="9144002" cy="4572000"/>
          </a:xfrm>
          <a:prstGeom prst="rect">
            <a:avLst/>
          </a:prstGeom>
          <a:blipFill dpi="0" rotWithShape="1"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</p:spPr>
      </p:pic>
      <p:sp>
        <p:nvSpPr>
          <p:cNvPr id="21" name="TextBox 20"/>
          <p:cNvSpPr txBox="1"/>
          <p:nvPr/>
        </p:nvSpPr>
        <p:spPr>
          <a:xfrm>
            <a:off x="164107" y="6197025"/>
            <a:ext cx="36663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Lucida Calligraphy" pitchFamily="66" charset="0"/>
              </a:rPr>
              <a:t>700 Sixth Street</a:t>
            </a:r>
            <a:endParaRPr lang="en-US" sz="3200" b="1" dirty="0">
              <a:solidFill>
                <a:schemeClr val="bg1"/>
              </a:solidFill>
              <a:latin typeface="Lucida Calligraphy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20784233">
            <a:off x="4654417" y="5856259"/>
            <a:ext cx="4498347" cy="461665"/>
          </a:xfrm>
          <a:prstGeom prst="rect">
            <a:avLst/>
          </a:prstGeom>
          <a:noFill/>
          <a:ln w="28575">
            <a:solidFill>
              <a:schemeClr val="tx1"/>
            </a:solidFill>
            <a:prstDash val="lgDash"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tencil" pitchFamily="82" charset="0"/>
              </a:rPr>
              <a:t>Precast vs. handset stone</a:t>
            </a:r>
            <a:endParaRPr lang="en-US" dirty="0">
              <a:latin typeface="Stencil" pitchFamily="82" charset="0"/>
            </a:endParaRPr>
          </a:p>
        </p:txBody>
      </p:sp>
      <p:sp>
        <p:nvSpPr>
          <p:cNvPr id="8" name="Rectangle 6"/>
          <p:cNvSpPr txBox="1">
            <a:spLocks noChangeArrowheads="1"/>
          </p:cNvSpPr>
          <p:nvPr/>
        </p:nvSpPr>
        <p:spPr bwMode="auto">
          <a:xfrm>
            <a:off x="228600" y="762000"/>
            <a:ext cx="86106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tabLst/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200150" lvl="2" indent="-28575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defRPr/>
            </a:pPr>
            <a:endParaRPr lang="en-US" sz="1600" kern="0" dirty="0" smtClean="0">
              <a:latin typeface="+mn-lt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defRPr/>
            </a:pPr>
            <a:endParaRPr lang="en-US" sz="1600" kern="0" dirty="0" smtClean="0">
              <a:latin typeface="+mn-lt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endParaRPr lang="en-US" sz="1600" kern="0" dirty="0" smtClean="0">
              <a:latin typeface="+mn-lt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endParaRPr kumimoji="0" lang="en-US" sz="1600" b="0" i="0" u="none" strike="noStrike" kern="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99057" y="76200"/>
            <a:ext cx="4068743" cy="461665"/>
          </a:xfrm>
          <a:prstGeom prst="rect">
            <a:avLst/>
          </a:prstGeom>
          <a:noFill/>
          <a:ln w="28575">
            <a:solidFill>
              <a:schemeClr val="tx1"/>
            </a:solidFill>
            <a:prstDash val="lgDash"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tencil" pitchFamily="82" charset="0"/>
              </a:rPr>
              <a:t>Arch. Breadth analysis</a:t>
            </a:r>
            <a:endParaRPr lang="en-US" dirty="0">
              <a:latin typeface="Stencil" pitchFamily="82" charset="0"/>
            </a:endParaRPr>
          </a:p>
        </p:txBody>
      </p:sp>
      <p:pic>
        <p:nvPicPr>
          <p:cNvPr id="19" name="Picture 18"/>
          <p:cNvPicPr/>
          <p:nvPr/>
        </p:nvPicPr>
        <p:blipFill>
          <a:blip r:embed="rId4" cstate="print"/>
          <a:srcRect l="63774" t="31554" r="5379" b="15533"/>
          <a:stretch>
            <a:fillRect/>
          </a:stretch>
        </p:blipFill>
        <p:spPr bwMode="auto">
          <a:xfrm>
            <a:off x="1828800" y="1143000"/>
            <a:ext cx="5188585" cy="3551555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grpSp>
        <p:nvGrpSpPr>
          <p:cNvPr id="45058" name="Group 2"/>
          <p:cNvGrpSpPr>
            <a:grpSpLocks/>
          </p:cNvGrpSpPr>
          <p:nvPr/>
        </p:nvGrpSpPr>
        <p:grpSpPr bwMode="auto">
          <a:xfrm>
            <a:off x="4395787" y="3662363"/>
            <a:ext cx="2233613" cy="787400"/>
            <a:chOff x="5911" y="7702"/>
            <a:chExt cx="3516" cy="1239"/>
          </a:xfrm>
        </p:grpSpPr>
        <p:sp>
          <p:nvSpPr>
            <p:cNvPr id="45059" name="Text Box 3"/>
            <p:cNvSpPr txBox="1">
              <a:spLocks noChangeArrowheads="1"/>
            </p:cNvSpPr>
            <p:nvPr/>
          </p:nvSpPr>
          <p:spPr bwMode="auto">
            <a:xfrm>
              <a:off x="5911" y="7702"/>
              <a:ext cx="1942" cy="7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Precast w/out Limestone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45060" name="AutoShape 4"/>
            <p:cNvCxnSpPr>
              <a:cxnSpLocks noChangeShapeType="1"/>
            </p:cNvCxnSpPr>
            <p:nvPr/>
          </p:nvCxnSpPr>
          <p:spPr bwMode="auto">
            <a:xfrm>
              <a:off x="8674" y="7970"/>
              <a:ext cx="33" cy="971"/>
            </a:xfrm>
            <a:prstGeom prst="straightConnector1">
              <a:avLst/>
            </a:prstGeom>
            <a:noFill/>
            <a:ln w="50800">
              <a:solidFill>
                <a:srgbClr val="4F81BD"/>
              </a:solidFill>
              <a:round/>
              <a:headEnd/>
              <a:tailEnd/>
            </a:ln>
          </p:spPr>
        </p:cxnSp>
        <p:cxnSp>
          <p:nvCxnSpPr>
            <p:cNvPr id="45061" name="AutoShape 5"/>
            <p:cNvCxnSpPr>
              <a:cxnSpLocks noChangeShapeType="1"/>
            </p:cNvCxnSpPr>
            <p:nvPr/>
          </p:nvCxnSpPr>
          <p:spPr bwMode="auto">
            <a:xfrm>
              <a:off x="8657" y="8941"/>
              <a:ext cx="770" cy="0"/>
            </a:xfrm>
            <a:prstGeom prst="straightConnector1">
              <a:avLst/>
            </a:prstGeom>
            <a:noFill/>
            <a:ln w="50800">
              <a:solidFill>
                <a:srgbClr val="4F81BD"/>
              </a:solidFill>
              <a:round/>
              <a:headEnd/>
              <a:tailEnd/>
            </a:ln>
          </p:spPr>
        </p:cxnSp>
        <p:cxnSp>
          <p:nvCxnSpPr>
            <p:cNvPr id="45062" name="AutoShape 6"/>
            <p:cNvCxnSpPr>
              <a:cxnSpLocks noChangeShapeType="1"/>
            </p:cNvCxnSpPr>
            <p:nvPr/>
          </p:nvCxnSpPr>
          <p:spPr bwMode="auto">
            <a:xfrm flipV="1">
              <a:off x="9427" y="7970"/>
              <a:ext cx="0" cy="971"/>
            </a:xfrm>
            <a:prstGeom prst="straightConnector1">
              <a:avLst/>
            </a:prstGeom>
            <a:noFill/>
            <a:ln w="50800">
              <a:solidFill>
                <a:srgbClr val="4F81BD"/>
              </a:solidFill>
              <a:round/>
              <a:headEnd/>
              <a:tailEnd/>
            </a:ln>
          </p:spPr>
        </p:cxnSp>
        <p:cxnSp>
          <p:nvCxnSpPr>
            <p:cNvPr id="45063" name="AutoShape 7"/>
            <p:cNvCxnSpPr>
              <a:cxnSpLocks noChangeShapeType="1"/>
            </p:cNvCxnSpPr>
            <p:nvPr/>
          </p:nvCxnSpPr>
          <p:spPr bwMode="auto">
            <a:xfrm flipH="1">
              <a:off x="8657" y="7970"/>
              <a:ext cx="770" cy="0"/>
            </a:xfrm>
            <a:prstGeom prst="straightConnector1">
              <a:avLst/>
            </a:prstGeom>
            <a:noFill/>
            <a:ln w="50800">
              <a:solidFill>
                <a:srgbClr val="4F81BD"/>
              </a:solidFill>
              <a:round/>
              <a:headEnd/>
              <a:tailEnd/>
            </a:ln>
          </p:spPr>
        </p:cxnSp>
        <p:cxnSp>
          <p:nvCxnSpPr>
            <p:cNvPr id="45064" name="AutoShape 8"/>
            <p:cNvCxnSpPr>
              <a:cxnSpLocks noChangeShapeType="1"/>
            </p:cNvCxnSpPr>
            <p:nvPr/>
          </p:nvCxnSpPr>
          <p:spPr bwMode="auto">
            <a:xfrm>
              <a:off x="7853" y="8255"/>
              <a:ext cx="804" cy="184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</p:grpSp>
      <p:sp>
        <p:nvSpPr>
          <p:cNvPr id="45065" name="Text Box 9"/>
          <p:cNvSpPr txBox="1">
            <a:spLocks noChangeArrowheads="1"/>
          </p:cNvSpPr>
          <p:nvPr/>
        </p:nvSpPr>
        <p:spPr bwMode="auto">
          <a:xfrm>
            <a:off x="3362325" y="1371600"/>
            <a:ext cx="2184400" cy="4095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West Elevation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8" name="Rectangle 6"/>
          <p:cNvSpPr txBox="1">
            <a:spLocks noChangeArrowheads="1"/>
          </p:cNvSpPr>
          <p:nvPr/>
        </p:nvSpPr>
        <p:spPr bwMode="auto">
          <a:xfrm>
            <a:off x="381000" y="381000"/>
            <a:ext cx="86106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tabLst/>
              <a:defRPr/>
            </a:pPr>
            <a:endParaRPr lang="en-US" sz="2000" b="1" kern="0" dirty="0" smtClean="0"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r>
              <a:rPr lang="en-US" sz="2000" b="1" kern="0" dirty="0" smtClean="0">
                <a:latin typeface="+mn-lt"/>
              </a:rPr>
              <a:t>Existing Facade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endParaRPr lang="en-US" sz="2000" b="1" kern="0" dirty="0" smtClean="0"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endParaRPr lang="en-US" sz="2000" b="1" kern="0" dirty="0" smtClean="0"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endParaRPr lang="en-US" sz="2000" b="1" kern="0" dirty="0" smtClean="0"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endParaRPr lang="en-US" sz="2000" b="1" kern="0" dirty="0" smtClean="0"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endParaRPr lang="en-US" sz="2000" b="1" kern="0" dirty="0" smtClean="0"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endParaRPr lang="en-US" sz="2000" b="1" kern="0" dirty="0" smtClean="0"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endParaRPr lang="en-US" sz="2000" b="1" kern="0" dirty="0" smtClean="0"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endParaRPr lang="en-US" sz="2000" b="1" kern="0" dirty="0" smtClean="0"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tabLst/>
              <a:defRPr/>
            </a:pPr>
            <a:endParaRPr lang="en-US" sz="2000" b="1" kern="0" dirty="0" smtClean="0"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endParaRPr lang="en-US" sz="1800" kern="0" dirty="0" smtClean="0"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endParaRPr lang="en-US" sz="1800" kern="0" dirty="0" smtClean="0"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tabLst/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200150" lvl="2" indent="-28575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defRPr/>
            </a:pPr>
            <a:endParaRPr lang="en-US" sz="1600" kern="0" dirty="0" smtClean="0">
              <a:latin typeface="+mn-lt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defRPr/>
            </a:pPr>
            <a:endParaRPr lang="en-US" sz="1600" kern="0" dirty="0" smtClean="0">
              <a:latin typeface="+mn-lt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endParaRPr lang="en-US" sz="1600" kern="0" dirty="0" smtClean="0">
              <a:latin typeface="+mn-lt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endParaRPr kumimoji="0" lang="en-US" sz="1600" b="0" i="0" u="none" strike="noStrike" kern="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0"/>
          </p:nvPr>
        </p:nvSpPr>
        <p:spPr>
          <a:xfrm>
            <a:off x="8458200" y="6465888"/>
            <a:ext cx="685800" cy="392112"/>
          </a:xfrm>
        </p:spPr>
        <p:txBody>
          <a:bodyPr/>
          <a:lstStyle/>
          <a:p>
            <a:fld id="{F06DBC56-7D16-43AC-A8A4-A9A188CCD62B}" type="slidenum">
              <a:rPr lang="en-US" smtClean="0"/>
              <a:pPr/>
              <a:t>31</a:t>
            </a:fld>
            <a:endParaRPr lang="en-US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S:\700 Sixth Street\Photos\2008-03-18 Frame Elevated Deck_Embeds_Rebar_Waterproofing\Frame Elevated Deck_Embeds_Rebar_Waterproofing 03.18.08 005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t="7778" b="25556"/>
          <a:stretch>
            <a:fillRect/>
          </a:stretch>
        </p:blipFill>
        <p:spPr bwMode="auto">
          <a:xfrm>
            <a:off x="0" y="533400"/>
            <a:ext cx="9144002" cy="4572000"/>
          </a:xfrm>
          <a:prstGeom prst="rect">
            <a:avLst/>
          </a:prstGeom>
          <a:blipFill dpi="0" rotWithShape="1"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</p:spPr>
      </p:pic>
      <p:sp>
        <p:nvSpPr>
          <p:cNvPr id="21" name="TextBox 20"/>
          <p:cNvSpPr txBox="1"/>
          <p:nvPr/>
        </p:nvSpPr>
        <p:spPr>
          <a:xfrm>
            <a:off x="164107" y="6197025"/>
            <a:ext cx="36663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Lucida Calligraphy" pitchFamily="66" charset="0"/>
              </a:rPr>
              <a:t>700 Sixth Street</a:t>
            </a:r>
            <a:endParaRPr lang="en-US" sz="3200" b="1" dirty="0">
              <a:solidFill>
                <a:schemeClr val="bg1"/>
              </a:solidFill>
              <a:latin typeface="Lucida Calligraphy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20784233">
            <a:off x="4654417" y="5856259"/>
            <a:ext cx="4498347" cy="461665"/>
          </a:xfrm>
          <a:prstGeom prst="rect">
            <a:avLst/>
          </a:prstGeom>
          <a:noFill/>
          <a:ln w="28575">
            <a:solidFill>
              <a:schemeClr val="tx1"/>
            </a:solidFill>
            <a:prstDash val="lgDash"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tencil" pitchFamily="82" charset="0"/>
              </a:rPr>
              <a:t>Precast vs. handset stone</a:t>
            </a:r>
            <a:endParaRPr lang="en-US" dirty="0">
              <a:latin typeface="Stencil" pitchFamily="82" charset="0"/>
            </a:endParaRPr>
          </a:p>
        </p:txBody>
      </p:sp>
      <p:sp>
        <p:nvSpPr>
          <p:cNvPr id="8" name="Rectangle 6"/>
          <p:cNvSpPr txBox="1">
            <a:spLocks noChangeArrowheads="1"/>
          </p:cNvSpPr>
          <p:nvPr/>
        </p:nvSpPr>
        <p:spPr bwMode="auto">
          <a:xfrm>
            <a:off x="228600" y="762000"/>
            <a:ext cx="86106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tabLst/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200150" lvl="2" indent="-28575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defRPr/>
            </a:pPr>
            <a:endParaRPr lang="en-US" sz="1600" kern="0" dirty="0" smtClean="0">
              <a:latin typeface="+mn-lt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defRPr/>
            </a:pPr>
            <a:endParaRPr lang="en-US" sz="1600" kern="0" dirty="0" smtClean="0">
              <a:latin typeface="+mn-lt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endParaRPr lang="en-US" sz="1600" kern="0" dirty="0" smtClean="0">
              <a:latin typeface="+mn-lt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endParaRPr kumimoji="0" lang="en-US" sz="1600" b="0" i="0" u="none" strike="noStrike" kern="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99057" y="76200"/>
            <a:ext cx="4068743" cy="461665"/>
          </a:xfrm>
          <a:prstGeom prst="rect">
            <a:avLst/>
          </a:prstGeom>
          <a:noFill/>
          <a:ln w="28575">
            <a:solidFill>
              <a:schemeClr val="tx1"/>
            </a:solidFill>
            <a:prstDash val="lgDash"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tencil" pitchFamily="82" charset="0"/>
              </a:rPr>
              <a:t>Arch. Breadth analysis</a:t>
            </a:r>
            <a:endParaRPr lang="en-US" dirty="0">
              <a:latin typeface="Stencil" pitchFamily="82" charset="0"/>
            </a:endParaRPr>
          </a:p>
        </p:txBody>
      </p:sp>
      <p:sp>
        <p:nvSpPr>
          <p:cNvPr id="16" name="Rectangle 6"/>
          <p:cNvSpPr txBox="1">
            <a:spLocks noChangeArrowheads="1"/>
          </p:cNvSpPr>
          <p:nvPr/>
        </p:nvSpPr>
        <p:spPr bwMode="auto">
          <a:xfrm>
            <a:off x="152400" y="914400"/>
            <a:ext cx="88392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Precast vs. Handset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Stone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tabLst/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lang="en-US" sz="1800" kern="0" noProof="0" dirty="0" smtClean="0">
                <a:latin typeface="+mn-lt"/>
              </a:rPr>
              <a:t>Handset more </a:t>
            </a:r>
            <a:r>
              <a:rPr lang="en-US" sz="1800" kern="0" noProof="0" dirty="0" smtClean="0">
                <a:latin typeface="+mn-lt"/>
              </a:rPr>
              <a:t>expensive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endParaRPr lang="en-US" sz="1800" kern="0" noProof="0" dirty="0" smtClean="0">
              <a:latin typeface="+mn-lt"/>
            </a:endParaRP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kumimoji="0" lang="en-US" sz="1800" i="0" u="none" strike="noStrike" kern="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Long</a:t>
            </a:r>
            <a:r>
              <a:rPr lang="en-US" sz="1800" kern="0" dirty="0" smtClean="0">
                <a:latin typeface="+mn-lt"/>
              </a:rPr>
              <a:t>er installation time </a:t>
            </a:r>
            <a:r>
              <a:rPr lang="en-US" sz="1800" kern="0" dirty="0" smtClean="0">
                <a:latin typeface="+mn-lt"/>
              </a:rPr>
              <a:t>than precast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endParaRPr lang="en-US" sz="1800" kern="0" dirty="0" smtClean="0">
              <a:latin typeface="+mn-lt"/>
            </a:endParaRP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lang="en-US" sz="1800" kern="0" dirty="0" smtClean="0">
                <a:latin typeface="+mn-lt"/>
              </a:rPr>
              <a:t>Handset is very labor </a:t>
            </a:r>
            <a:r>
              <a:rPr lang="en-US" sz="1800" kern="0" dirty="0" smtClean="0">
                <a:latin typeface="+mn-lt"/>
              </a:rPr>
              <a:t>intensive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endParaRPr lang="en-US" sz="1800" kern="0" dirty="0" smtClean="0">
              <a:latin typeface="+mn-lt"/>
            </a:endParaRP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lang="en-US" sz="1800" kern="0" dirty="0" smtClean="0">
                <a:latin typeface="+mn-lt"/>
              </a:rPr>
              <a:t>Handset stone causes site congestion on an already congested site</a:t>
            </a:r>
          </a:p>
          <a:p>
            <a:pPr marL="1257300" lvl="2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lang="en-US" sz="1800" kern="0" dirty="0" smtClean="0">
                <a:latin typeface="+mn-lt"/>
              </a:rPr>
              <a:t>Precast is craned off of </a:t>
            </a:r>
            <a:r>
              <a:rPr lang="en-US" sz="1800" kern="0" dirty="0" smtClean="0">
                <a:latin typeface="+mn-lt"/>
              </a:rPr>
              <a:t>the truck </a:t>
            </a:r>
            <a:r>
              <a:rPr lang="en-US" sz="1800" kern="0" dirty="0" smtClean="0">
                <a:latin typeface="+mn-lt"/>
              </a:rPr>
              <a:t>and into </a:t>
            </a:r>
            <a:r>
              <a:rPr lang="en-US" sz="1800" kern="0" dirty="0" smtClean="0">
                <a:latin typeface="+mn-lt"/>
              </a:rPr>
              <a:t>position</a:t>
            </a:r>
          </a:p>
          <a:p>
            <a:pPr marL="1257300" lvl="2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endParaRPr lang="en-US" sz="1800" kern="0" dirty="0" smtClean="0">
              <a:latin typeface="+mn-lt"/>
            </a:endParaRP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lang="en-US" sz="1800" kern="0" dirty="0" smtClean="0">
                <a:latin typeface="+mn-lt"/>
              </a:rPr>
              <a:t>One con of precast is some </a:t>
            </a:r>
            <a:r>
              <a:rPr lang="en-US" sz="1800" kern="0" dirty="0" smtClean="0">
                <a:latin typeface="+mn-lt"/>
              </a:rPr>
              <a:t>of the precast pieces were very large and were hard to install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endParaRPr kumimoji="0" lang="en-US" sz="180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200150" lvl="2" indent="-28575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defRPr/>
            </a:pPr>
            <a:endParaRPr lang="en-US" sz="1600" kern="0" dirty="0" smtClean="0">
              <a:latin typeface="+mn-lt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defRPr/>
            </a:pPr>
            <a:endParaRPr lang="en-US" sz="1600" kern="0" dirty="0" smtClean="0">
              <a:latin typeface="+mn-lt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endParaRPr lang="en-US" sz="1600" kern="0" dirty="0" smtClean="0">
              <a:latin typeface="+mn-lt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endParaRPr kumimoji="0" lang="en-US" sz="1600" b="0" i="0" u="none" strike="noStrike" kern="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0"/>
          </p:nvPr>
        </p:nvSpPr>
        <p:spPr>
          <a:xfrm>
            <a:off x="8458200" y="6465888"/>
            <a:ext cx="685800" cy="392112"/>
          </a:xfrm>
        </p:spPr>
        <p:txBody>
          <a:bodyPr/>
          <a:lstStyle/>
          <a:p>
            <a:fld id="{F06DBC56-7D16-43AC-A8A4-A9A188CCD62B}" type="slidenum">
              <a:rPr lang="en-US" smtClean="0"/>
              <a:pPr/>
              <a:t>32</a:t>
            </a:fld>
            <a:endParaRPr lang="en-US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S:\700 Sixth Street\Photos\2008-03-18 Frame Elevated Deck_Embeds_Rebar_Waterproofing\Frame Elevated Deck_Embeds_Rebar_Waterproofing 03.18.08 005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t="7778" b="25556"/>
          <a:stretch>
            <a:fillRect/>
          </a:stretch>
        </p:blipFill>
        <p:spPr bwMode="auto">
          <a:xfrm>
            <a:off x="0" y="533400"/>
            <a:ext cx="9144002" cy="4572000"/>
          </a:xfrm>
          <a:prstGeom prst="rect">
            <a:avLst/>
          </a:prstGeom>
          <a:blipFill dpi="0" rotWithShape="1"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</p:spPr>
      </p:pic>
      <p:sp>
        <p:nvSpPr>
          <p:cNvPr id="21" name="TextBox 20"/>
          <p:cNvSpPr txBox="1"/>
          <p:nvPr/>
        </p:nvSpPr>
        <p:spPr>
          <a:xfrm>
            <a:off x="164107" y="6197025"/>
            <a:ext cx="36663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Lucida Calligraphy" pitchFamily="66" charset="0"/>
              </a:rPr>
              <a:t>700 Sixth Street</a:t>
            </a:r>
            <a:endParaRPr lang="en-US" sz="3200" b="1" dirty="0">
              <a:solidFill>
                <a:schemeClr val="bg1"/>
              </a:solidFill>
              <a:latin typeface="Lucida Calligraphy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20784233">
            <a:off x="4654417" y="5856259"/>
            <a:ext cx="4498347" cy="461665"/>
          </a:xfrm>
          <a:prstGeom prst="rect">
            <a:avLst/>
          </a:prstGeom>
          <a:noFill/>
          <a:ln w="28575">
            <a:solidFill>
              <a:schemeClr val="tx1"/>
            </a:solidFill>
            <a:prstDash val="lgDash"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tencil" pitchFamily="82" charset="0"/>
              </a:rPr>
              <a:t>Precast vs. handset stone</a:t>
            </a:r>
            <a:endParaRPr lang="en-US" dirty="0">
              <a:latin typeface="Stencil" pitchFamily="82" charset="0"/>
            </a:endParaRPr>
          </a:p>
        </p:txBody>
      </p:sp>
      <p:sp>
        <p:nvSpPr>
          <p:cNvPr id="8" name="Rectangle 6"/>
          <p:cNvSpPr txBox="1">
            <a:spLocks noChangeArrowheads="1"/>
          </p:cNvSpPr>
          <p:nvPr/>
        </p:nvSpPr>
        <p:spPr bwMode="auto">
          <a:xfrm>
            <a:off x="228600" y="762000"/>
            <a:ext cx="86106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tabLst/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200150" lvl="2" indent="-28575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defRPr/>
            </a:pPr>
            <a:endParaRPr lang="en-US" sz="1600" kern="0" dirty="0" smtClean="0">
              <a:latin typeface="+mn-lt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defRPr/>
            </a:pPr>
            <a:endParaRPr lang="en-US" sz="1600" kern="0" dirty="0" smtClean="0">
              <a:latin typeface="+mn-lt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endParaRPr lang="en-US" sz="1600" kern="0" dirty="0" smtClean="0">
              <a:latin typeface="+mn-lt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endParaRPr kumimoji="0" lang="en-US" sz="1600" b="0" i="0" u="none" strike="noStrike" kern="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99057" y="76200"/>
            <a:ext cx="4068743" cy="461665"/>
          </a:xfrm>
          <a:prstGeom prst="rect">
            <a:avLst/>
          </a:prstGeom>
          <a:noFill/>
          <a:ln w="28575">
            <a:solidFill>
              <a:schemeClr val="tx1"/>
            </a:solidFill>
            <a:prstDash val="lgDash"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tencil" pitchFamily="82" charset="0"/>
              </a:rPr>
              <a:t>Arch. Breadth analysis</a:t>
            </a:r>
            <a:endParaRPr lang="en-US" dirty="0">
              <a:latin typeface="Stencil" pitchFamily="82" charset="0"/>
            </a:endParaRPr>
          </a:p>
        </p:txBody>
      </p:sp>
      <p:sp>
        <p:nvSpPr>
          <p:cNvPr id="16" name="Rectangle 6"/>
          <p:cNvSpPr txBox="1">
            <a:spLocks noChangeArrowheads="1"/>
          </p:cNvSpPr>
          <p:nvPr/>
        </p:nvSpPr>
        <p:spPr bwMode="auto">
          <a:xfrm>
            <a:off x="152400" y="914400"/>
            <a:ext cx="88392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r>
              <a:rPr lang="en-US" sz="2000" b="1" kern="0" dirty="0" smtClean="0">
                <a:latin typeface="+mn-lt"/>
              </a:rPr>
              <a:t>Proposed Systems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tabLst/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lang="en-US" sz="1800" kern="0" dirty="0" smtClean="0">
                <a:latin typeface="+mn-lt"/>
              </a:rPr>
              <a:t>1</a:t>
            </a:r>
            <a:r>
              <a:rPr lang="en-US" sz="1800" kern="0" baseline="30000" dirty="0" smtClean="0">
                <a:latin typeface="+mn-lt"/>
              </a:rPr>
              <a:t>st</a:t>
            </a:r>
            <a:r>
              <a:rPr lang="en-US" sz="1800" kern="0" dirty="0" smtClean="0">
                <a:latin typeface="+mn-lt"/>
              </a:rPr>
              <a:t> Proposed System eliminate all of handset stone with precast w/ Limestone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endParaRPr lang="en-US" sz="1800" kern="0" dirty="0" smtClean="0">
              <a:latin typeface="+mn-lt"/>
            </a:endParaRP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defRPr/>
            </a:pPr>
            <a:endParaRPr lang="en-US" sz="1800" kern="0" dirty="0" smtClean="0">
              <a:latin typeface="+mn-lt"/>
            </a:endParaRP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kumimoji="0" lang="en-US" sz="18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0" lang="en-US" sz="1800" i="0" u="none" strike="noStrike" kern="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nd</a:t>
            </a:r>
            <a:r>
              <a:rPr kumimoji="0" lang="en-US" sz="18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Proposed</a:t>
            </a:r>
            <a:r>
              <a:rPr kumimoji="0" lang="en-US" sz="180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System eliminate all limestone and replace with just precast</a:t>
            </a:r>
            <a:endParaRPr kumimoji="0" lang="en-US" sz="180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200150" lvl="2" indent="-28575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defRPr/>
            </a:pPr>
            <a:endParaRPr lang="en-US" sz="1600" kern="0" dirty="0" smtClean="0">
              <a:latin typeface="+mn-lt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defRPr/>
            </a:pPr>
            <a:endParaRPr lang="en-US" sz="1600" kern="0" dirty="0" smtClean="0">
              <a:latin typeface="+mn-lt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endParaRPr lang="en-US" sz="1600" kern="0" dirty="0" smtClean="0">
              <a:latin typeface="+mn-lt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endParaRPr kumimoji="0" lang="en-US" sz="1600" b="0" i="0" u="none" strike="noStrike" kern="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0"/>
          </p:nvPr>
        </p:nvSpPr>
        <p:spPr>
          <a:xfrm>
            <a:off x="8458200" y="6465888"/>
            <a:ext cx="685800" cy="392112"/>
          </a:xfrm>
        </p:spPr>
        <p:txBody>
          <a:bodyPr/>
          <a:lstStyle/>
          <a:p>
            <a:fld id="{F06DBC56-7D16-43AC-A8A4-A9A188CCD62B}" type="slidenum">
              <a:rPr lang="en-US" smtClean="0"/>
              <a:pPr/>
              <a:t>33</a:t>
            </a:fld>
            <a:endParaRPr lang="en-US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S:\700 Sixth Street\Photos\2008-03-18 Frame Elevated Deck_Embeds_Rebar_Waterproofing\Frame Elevated Deck_Embeds_Rebar_Waterproofing 03.18.08 005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t="7778" b="25556"/>
          <a:stretch>
            <a:fillRect/>
          </a:stretch>
        </p:blipFill>
        <p:spPr bwMode="auto">
          <a:xfrm>
            <a:off x="0" y="533400"/>
            <a:ext cx="9144002" cy="4572000"/>
          </a:xfrm>
          <a:prstGeom prst="rect">
            <a:avLst/>
          </a:prstGeom>
          <a:blipFill dpi="0" rotWithShape="1"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</p:spPr>
      </p:pic>
      <p:sp>
        <p:nvSpPr>
          <p:cNvPr id="21" name="TextBox 20"/>
          <p:cNvSpPr txBox="1"/>
          <p:nvPr/>
        </p:nvSpPr>
        <p:spPr>
          <a:xfrm>
            <a:off x="164107" y="6197025"/>
            <a:ext cx="36663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Lucida Calligraphy" pitchFamily="66" charset="0"/>
              </a:rPr>
              <a:t>700 Sixth Street</a:t>
            </a:r>
            <a:endParaRPr lang="en-US" sz="3200" b="1" dirty="0">
              <a:solidFill>
                <a:schemeClr val="bg1"/>
              </a:solidFill>
              <a:latin typeface="Lucida Calligraphy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20784233">
            <a:off x="4654417" y="5856259"/>
            <a:ext cx="4498347" cy="461665"/>
          </a:xfrm>
          <a:prstGeom prst="rect">
            <a:avLst/>
          </a:prstGeom>
          <a:noFill/>
          <a:ln w="28575">
            <a:solidFill>
              <a:schemeClr val="tx1"/>
            </a:solidFill>
            <a:prstDash val="lgDash"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tencil" pitchFamily="82" charset="0"/>
              </a:rPr>
              <a:t>Precast vs. handset stone</a:t>
            </a:r>
            <a:endParaRPr lang="en-US" dirty="0">
              <a:latin typeface="Stencil" pitchFamily="82" charset="0"/>
            </a:endParaRPr>
          </a:p>
        </p:txBody>
      </p:sp>
      <p:sp>
        <p:nvSpPr>
          <p:cNvPr id="8" name="Rectangle 6"/>
          <p:cNvSpPr txBox="1">
            <a:spLocks noChangeArrowheads="1"/>
          </p:cNvSpPr>
          <p:nvPr/>
        </p:nvSpPr>
        <p:spPr bwMode="auto">
          <a:xfrm>
            <a:off x="228600" y="762000"/>
            <a:ext cx="86106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tabLst/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200150" lvl="2" indent="-28575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defRPr/>
            </a:pPr>
            <a:endParaRPr lang="en-US" sz="1600" kern="0" dirty="0" smtClean="0">
              <a:latin typeface="+mn-lt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defRPr/>
            </a:pPr>
            <a:endParaRPr lang="en-US" sz="1600" kern="0" dirty="0" smtClean="0">
              <a:latin typeface="+mn-lt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endParaRPr lang="en-US" sz="1600" kern="0" dirty="0" smtClean="0">
              <a:latin typeface="+mn-lt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endParaRPr kumimoji="0" lang="en-US" sz="1600" b="0" i="0" u="none" strike="noStrike" kern="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99057" y="76200"/>
            <a:ext cx="4068743" cy="461665"/>
          </a:xfrm>
          <a:prstGeom prst="rect">
            <a:avLst/>
          </a:prstGeom>
          <a:noFill/>
          <a:ln w="28575">
            <a:solidFill>
              <a:schemeClr val="tx1"/>
            </a:solidFill>
            <a:prstDash val="lgDash"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tencil" pitchFamily="82" charset="0"/>
              </a:rPr>
              <a:t>Arch. Breadth analysis</a:t>
            </a:r>
            <a:endParaRPr lang="en-US" dirty="0">
              <a:latin typeface="Stencil" pitchFamily="82" charset="0"/>
            </a:endParaRPr>
          </a:p>
        </p:txBody>
      </p:sp>
      <p:sp>
        <p:nvSpPr>
          <p:cNvPr id="16" name="Rectangle 6"/>
          <p:cNvSpPr txBox="1">
            <a:spLocks noChangeArrowheads="1"/>
          </p:cNvSpPr>
          <p:nvPr/>
        </p:nvSpPr>
        <p:spPr bwMode="auto">
          <a:xfrm>
            <a:off x="152400" y="914400"/>
            <a:ext cx="88392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r>
              <a:rPr lang="en-US" sz="2000" b="1" kern="0" dirty="0" smtClean="0">
                <a:latin typeface="+mn-lt"/>
              </a:rPr>
              <a:t>Schedule Analysis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tabLst/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kumimoji="0" lang="en-US" sz="18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Precast</a:t>
            </a:r>
            <a:r>
              <a:rPr kumimoji="0" lang="en-US" sz="180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for floors 3-12 took 60 days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endParaRPr kumimoji="0" lang="en-US" sz="1800" i="0" u="none" strike="noStrike" kern="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lang="en-US" sz="1800" kern="0" baseline="0" dirty="0" smtClean="0">
                <a:latin typeface="+mn-lt"/>
              </a:rPr>
              <a:t>Handset</a:t>
            </a:r>
            <a:r>
              <a:rPr lang="en-US" sz="1800" kern="0" dirty="0" smtClean="0">
                <a:latin typeface="+mn-lt"/>
              </a:rPr>
              <a:t> for floors 1-3 took 60 days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endParaRPr lang="en-US" sz="1800" kern="0" dirty="0" smtClean="0">
              <a:latin typeface="+mn-lt"/>
            </a:endParaRP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Precast</a:t>
            </a: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is 3 times faster than handset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endParaRPr kumimoji="0" lang="en-US" sz="1800" i="0" u="none" strike="noStrike" kern="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lang="en-US" sz="1800" kern="0" baseline="0" dirty="0" smtClean="0">
                <a:latin typeface="+mn-lt"/>
              </a:rPr>
              <a:t>25</a:t>
            </a:r>
            <a:r>
              <a:rPr lang="en-US" sz="1800" kern="0" dirty="0" smtClean="0">
                <a:latin typeface="+mn-lt"/>
              </a:rPr>
              <a:t> days of construction could have been saved</a:t>
            </a:r>
            <a:endParaRPr kumimoji="0" lang="en-US" sz="180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200150" lvl="2" indent="-28575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defRPr/>
            </a:pPr>
            <a:endParaRPr lang="en-US" sz="1600" kern="0" dirty="0" smtClean="0">
              <a:latin typeface="+mn-lt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defRPr/>
            </a:pPr>
            <a:endParaRPr lang="en-US" sz="1600" kern="0" dirty="0" smtClean="0">
              <a:latin typeface="+mn-lt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endParaRPr lang="en-US" sz="1600" kern="0" dirty="0" smtClean="0">
              <a:latin typeface="+mn-lt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endParaRPr kumimoji="0" lang="en-US" sz="1600" b="0" i="0" u="none" strike="noStrike" kern="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0"/>
          </p:nvPr>
        </p:nvSpPr>
        <p:spPr>
          <a:xfrm>
            <a:off x="8458200" y="6465888"/>
            <a:ext cx="685800" cy="392112"/>
          </a:xfrm>
        </p:spPr>
        <p:txBody>
          <a:bodyPr/>
          <a:lstStyle/>
          <a:p>
            <a:fld id="{F06DBC56-7D16-43AC-A8A4-A9A188CCD62B}" type="slidenum">
              <a:rPr lang="en-US" smtClean="0"/>
              <a:pPr/>
              <a:t>34</a:t>
            </a:fld>
            <a:endParaRPr lang="en-US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S:\700 Sixth Street\Photos\2008-03-18 Frame Elevated Deck_Embeds_Rebar_Waterproofing\Frame Elevated Deck_Embeds_Rebar_Waterproofing 03.18.08 005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t="7778" b="25556"/>
          <a:stretch>
            <a:fillRect/>
          </a:stretch>
        </p:blipFill>
        <p:spPr bwMode="auto">
          <a:xfrm>
            <a:off x="0" y="533400"/>
            <a:ext cx="9144002" cy="4572000"/>
          </a:xfrm>
          <a:prstGeom prst="rect">
            <a:avLst/>
          </a:prstGeom>
          <a:blipFill dpi="0" rotWithShape="1"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</p:spPr>
      </p:pic>
      <p:sp>
        <p:nvSpPr>
          <p:cNvPr id="21" name="TextBox 20"/>
          <p:cNvSpPr txBox="1"/>
          <p:nvPr/>
        </p:nvSpPr>
        <p:spPr>
          <a:xfrm>
            <a:off x="164107" y="6197025"/>
            <a:ext cx="36663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Lucida Calligraphy" pitchFamily="66" charset="0"/>
              </a:rPr>
              <a:t>700 Sixth Street</a:t>
            </a:r>
            <a:endParaRPr lang="en-US" sz="3200" b="1" dirty="0">
              <a:solidFill>
                <a:schemeClr val="bg1"/>
              </a:solidFill>
              <a:latin typeface="Lucida Calligraphy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20784233">
            <a:off x="4654417" y="5856259"/>
            <a:ext cx="4498347" cy="461665"/>
          </a:xfrm>
          <a:prstGeom prst="rect">
            <a:avLst/>
          </a:prstGeom>
          <a:noFill/>
          <a:ln w="28575">
            <a:solidFill>
              <a:schemeClr val="tx1"/>
            </a:solidFill>
            <a:prstDash val="lgDash"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tencil" pitchFamily="82" charset="0"/>
              </a:rPr>
              <a:t>Precast vs. handset stone</a:t>
            </a:r>
            <a:endParaRPr lang="en-US" dirty="0">
              <a:latin typeface="Stencil" pitchFamily="82" charset="0"/>
            </a:endParaRPr>
          </a:p>
        </p:txBody>
      </p:sp>
      <p:sp>
        <p:nvSpPr>
          <p:cNvPr id="8" name="Rectangle 6"/>
          <p:cNvSpPr txBox="1">
            <a:spLocks noChangeArrowheads="1"/>
          </p:cNvSpPr>
          <p:nvPr/>
        </p:nvSpPr>
        <p:spPr bwMode="auto">
          <a:xfrm>
            <a:off x="228600" y="762000"/>
            <a:ext cx="86106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tabLst/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200150" lvl="2" indent="-28575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defRPr/>
            </a:pPr>
            <a:endParaRPr lang="en-US" sz="1600" kern="0" dirty="0" smtClean="0">
              <a:latin typeface="+mn-lt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defRPr/>
            </a:pPr>
            <a:endParaRPr lang="en-US" sz="1600" kern="0" dirty="0" smtClean="0">
              <a:latin typeface="+mn-lt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endParaRPr lang="en-US" sz="1600" kern="0" dirty="0" smtClean="0">
              <a:latin typeface="+mn-lt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endParaRPr kumimoji="0" lang="en-US" sz="1600" b="0" i="0" u="none" strike="noStrike" kern="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99057" y="76200"/>
            <a:ext cx="4068743" cy="461665"/>
          </a:xfrm>
          <a:prstGeom prst="rect">
            <a:avLst/>
          </a:prstGeom>
          <a:noFill/>
          <a:ln w="28575">
            <a:solidFill>
              <a:schemeClr val="tx1"/>
            </a:solidFill>
            <a:prstDash val="lgDash"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tencil" pitchFamily="82" charset="0"/>
              </a:rPr>
              <a:t>Arch. Breadth analysis</a:t>
            </a:r>
            <a:endParaRPr lang="en-US" dirty="0">
              <a:latin typeface="Stencil" pitchFamily="82" charset="0"/>
            </a:endParaRPr>
          </a:p>
        </p:txBody>
      </p:sp>
      <p:sp>
        <p:nvSpPr>
          <p:cNvPr id="16" name="Rectangle 6"/>
          <p:cNvSpPr txBox="1">
            <a:spLocks noChangeArrowheads="1"/>
          </p:cNvSpPr>
          <p:nvPr/>
        </p:nvSpPr>
        <p:spPr bwMode="auto">
          <a:xfrm>
            <a:off x="152400" y="914400"/>
            <a:ext cx="88392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r>
              <a:rPr lang="en-US" sz="2000" b="1" kern="0" dirty="0" smtClean="0">
                <a:latin typeface="+mn-lt"/>
              </a:rPr>
              <a:t>Cost Analysis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tabLst/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lang="en-US" sz="1800" kern="0" dirty="0" smtClean="0">
                <a:latin typeface="+mn-lt"/>
              </a:rPr>
              <a:t>Cost of Existing System</a:t>
            </a:r>
          </a:p>
          <a:p>
            <a:pPr marL="1257300" lvl="2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lang="en-US" sz="2000" kern="0" dirty="0" smtClean="0">
                <a:latin typeface="+mn-lt"/>
              </a:rPr>
              <a:t>$2,027,970</a:t>
            </a:r>
          </a:p>
          <a:p>
            <a:pPr marL="1257300" lvl="2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endParaRPr lang="en-US" sz="2000" kern="0" dirty="0" smtClean="0">
              <a:latin typeface="+mn-lt"/>
            </a:endParaRPr>
          </a:p>
          <a:p>
            <a:pPr marL="1714500" lvl="3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lang="en-US" sz="2000" kern="0" dirty="0" smtClean="0">
                <a:latin typeface="+mn-lt"/>
              </a:rPr>
              <a:t>Precast w/ Limestone $85/SF to Install and Furnish</a:t>
            </a:r>
          </a:p>
          <a:p>
            <a:pPr marL="2171700" lvl="4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lang="en-US" sz="2000" kern="0" dirty="0" smtClean="0">
                <a:latin typeface="+mn-lt"/>
              </a:rPr>
              <a:t>Total Cost $1,056,720</a:t>
            </a:r>
          </a:p>
          <a:p>
            <a:pPr marL="2171700" lvl="4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endParaRPr lang="en-US" sz="2000" kern="0" dirty="0" smtClean="0">
              <a:latin typeface="+mn-lt"/>
            </a:endParaRPr>
          </a:p>
          <a:p>
            <a:pPr marL="1714500" lvl="3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lang="en-US" sz="2000" kern="0" dirty="0" smtClean="0">
                <a:latin typeface="+mn-lt"/>
              </a:rPr>
              <a:t>Handset Limestone $105/SF to Install and Furnish</a:t>
            </a:r>
          </a:p>
          <a:p>
            <a:pPr marL="2171700" lvl="4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lang="en-US" sz="2000" kern="0" dirty="0" smtClean="0">
                <a:latin typeface="+mn-lt"/>
              </a:rPr>
              <a:t>Total Cost $971,250</a:t>
            </a:r>
          </a:p>
          <a:p>
            <a:pPr marL="1257300" lvl="2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endParaRPr kumimoji="0" lang="en-US" sz="200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200150" lvl="2" indent="-28575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defRPr/>
            </a:pPr>
            <a:endParaRPr lang="en-US" sz="1600" kern="0" dirty="0" smtClean="0">
              <a:latin typeface="+mn-lt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defRPr/>
            </a:pPr>
            <a:endParaRPr lang="en-US" sz="1600" kern="0" dirty="0" smtClean="0">
              <a:latin typeface="+mn-lt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endParaRPr lang="en-US" sz="1600" kern="0" dirty="0" smtClean="0">
              <a:latin typeface="+mn-lt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endParaRPr kumimoji="0" lang="en-US" sz="1600" b="0" i="0" u="none" strike="noStrike" kern="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0"/>
          </p:nvPr>
        </p:nvSpPr>
        <p:spPr>
          <a:xfrm>
            <a:off x="8458200" y="6465888"/>
            <a:ext cx="685800" cy="392112"/>
          </a:xfrm>
        </p:spPr>
        <p:txBody>
          <a:bodyPr/>
          <a:lstStyle/>
          <a:p>
            <a:fld id="{F06DBC56-7D16-43AC-A8A4-A9A188CCD62B}" type="slidenum">
              <a:rPr lang="en-US" smtClean="0"/>
              <a:pPr/>
              <a:t>35</a:t>
            </a:fld>
            <a:endParaRPr lang="en-US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S:\700 Sixth Street\Photos\2008-03-18 Frame Elevated Deck_Embeds_Rebar_Waterproofing\Frame Elevated Deck_Embeds_Rebar_Waterproofing 03.18.08 005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t="7778" b="25556"/>
          <a:stretch>
            <a:fillRect/>
          </a:stretch>
        </p:blipFill>
        <p:spPr bwMode="auto">
          <a:xfrm>
            <a:off x="0" y="533400"/>
            <a:ext cx="9144002" cy="4572000"/>
          </a:xfrm>
          <a:prstGeom prst="rect">
            <a:avLst/>
          </a:prstGeom>
          <a:blipFill dpi="0" rotWithShape="1"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</p:spPr>
      </p:pic>
      <p:sp>
        <p:nvSpPr>
          <p:cNvPr id="21" name="TextBox 20"/>
          <p:cNvSpPr txBox="1"/>
          <p:nvPr/>
        </p:nvSpPr>
        <p:spPr>
          <a:xfrm>
            <a:off x="164107" y="6197025"/>
            <a:ext cx="36663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Lucida Calligraphy" pitchFamily="66" charset="0"/>
              </a:rPr>
              <a:t>700 Sixth Street</a:t>
            </a:r>
            <a:endParaRPr lang="en-US" sz="3200" b="1" dirty="0">
              <a:solidFill>
                <a:schemeClr val="bg1"/>
              </a:solidFill>
              <a:latin typeface="Lucida Calligraphy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20784233">
            <a:off x="4654417" y="5856259"/>
            <a:ext cx="4498347" cy="461665"/>
          </a:xfrm>
          <a:prstGeom prst="rect">
            <a:avLst/>
          </a:prstGeom>
          <a:noFill/>
          <a:ln w="28575">
            <a:solidFill>
              <a:schemeClr val="tx1"/>
            </a:solidFill>
            <a:prstDash val="lgDash"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tencil" pitchFamily="82" charset="0"/>
              </a:rPr>
              <a:t>Precast vs. handset stone</a:t>
            </a:r>
            <a:endParaRPr lang="en-US" dirty="0">
              <a:latin typeface="Stencil" pitchFamily="82" charset="0"/>
            </a:endParaRPr>
          </a:p>
        </p:txBody>
      </p:sp>
      <p:sp>
        <p:nvSpPr>
          <p:cNvPr id="8" name="Rectangle 6"/>
          <p:cNvSpPr txBox="1">
            <a:spLocks noChangeArrowheads="1"/>
          </p:cNvSpPr>
          <p:nvPr/>
        </p:nvSpPr>
        <p:spPr bwMode="auto">
          <a:xfrm>
            <a:off x="228600" y="762000"/>
            <a:ext cx="86106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tabLst/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200150" lvl="2" indent="-28575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defRPr/>
            </a:pPr>
            <a:endParaRPr lang="en-US" sz="1600" kern="0" dirty="0" smtClean="0">
              <a:latin typeface="+mn-lt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defRPr/>
            </a:pPr>
            <a:endParaRPr lang="en-US" sz="1600" kern="0" dirty="0" smtClean="0">
              <a:latin typeface="+mn-lt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endParaRPr lang="en-US" sz="1600" kern="0" dirty="0" smtClean="0">
              <a:latin typeface="+mn-lt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endParaRPr kumimoji="0" lang="en-US" sz="1600" b="0" i="0" u="none" strike="noStrike" kern="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99057" y="76200"/>
            <a:ext cx="4068743" cy="461665"/>
          </a:xfrm>
          <a:prstGeom prst="rect">
            <a:avLst/>
          </a:prstGeom>
          <a:noFill/>
          <a:ln w="28575">
            <a:solidFill>
              <a:schemeClr val="tx1"/>
            </a:solidFill>
            <a:prstDash val="lgDash"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tencil" pitchFamily="82" charset="0"/>
              </a:rPr>
              <a:t>Arch. Breadth analysis</a:t>
            </a:r>
            <a:endParaRPr lang="en-US" dirty="0">
              <a:latin typeface="Stencil" pitchFamily="82" charset="0"/>
            </a:endParaRPr>
          </a:p>
        </p:txBody>
      </p:sp>
      <p:sp>
        <p:nvSpPr>
          <p:cNvPr id="16" name="Rectangle 6"/>
          <p:cNvSpPr txBox="1">
            <a:spLocks noChangeArrowheads="1"/>
          </p:cNvSpPr>
          <p:nvPr/>
        </p:nvSpPr>
        <p:spPr bwMode="auto">
          <a:xfrm>
            <a:off x="152400" y="914400"/>
            <a:ext cx="88392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r>
              <a:rPr lang="en-US" sz="2000" b="1" kern="0" dirty="0" smtClean="0">
                <a:latin typeface="+mn-lt"/>
              </a:rPr>
              <a:t>Cost Analysis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tabLst/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lang="en-US" sz="1800" kern="0" dirty="0" smtClean="0">
                <a:latin typeface="+mn-lt"/>
              </a:rPr>
              <a:t>Cost of Proposed System 1 (Eliminate Handset Stone)</a:t>
            </a:r>
          </a:p>
          <a:p>
            <a:pPr marL="1257300" lvl="2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lang="en-US" sz="2000" kern="0" dirty="0" smtClean="0">
                <a:latin typeface="+mn-lt"/>
              </a:rPr>
              <a:t>$1,842,970</a:t>
            </a:r>
          </a:p>
          <a:p>
            <a:pPr marL="1714500" lvl="3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lang="en-US" sz="2000" kern="0" dirty="0" smtClean="0">
                <a:latin typeface="+mn-lt"/>
              </a:rPr>
              <a:t>Total Savings of $185,000</a:t>
            </a:r>
          </a:p>
          <a:p>
            <a:pPr marL="1714500" lvl="3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endParaRPr lang="en-US" sz="2000" kern="0" dirty="0" smtClean="0">
              <a:latin typeface="+mn-lt"/>
            </a:endParaRPr>
          </a:p>
          <a:p>
            <a:pPr marL="1714500" lvl="3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lang="en-US" sz="2000" kern="0" dirty="0" smtClean="0">
                <a:latin typeface="+mn-lt"/>
              </a:rPr>
              <a:t>25 days saved on schedule</a:t>
            </a:r>
          </a:p>
          <a:p>
            <a:pPr marL="2171700" lvl="4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lang="en-US" sz="2000" kern="0" dirty="0" smtClean="0">
                <a:latin typeface="+mn-lt"/>
              </a:rPr>
              <a:t>$77,000 of general conditions is saved</a:t>
            </a:r>
          </a:p>
          <a:p>
            <a:pPr marL="2171700" lvl="4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endParaRPr lang="en-US" sz="2000" kern="0" dirty="0" smtClean="0">
              <a:latin typeface="+mn-lt"/>
            </a:endParaRPr>
          </a:p>
          <a:p>
            <a:pPr marL="1257300" lvl="2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kumimoji="0" lang="en-US" sz="20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Total</a:t>
            </a:r>
            <a:r>
              <a:rPr kumimoji="0" lang="en-US" sz="200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Savings 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$262,000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200150" lvl="2" indent="-28575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defRPr/>
            </a:pPr>
            <a:endParaRPr lang="en-US" sz="1600" kern="0" dirty="0" smtClean="0">
              <a:latin typeface="+mn-lt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defRPr/>
            </a:pPr>
            <a:endParaRPr lang="en-US" sz="1600" kern="0" dirty="0" smtClean="0">
              <a:latin typeface="+mn-lt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endParaRPr lang="en-US" sz="1600" kern="0" dirty="0" smtClean="0">
              <a:latin typeface="+mn-lt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endParaRPr kumimoji="0" lang="en-US" sz="1600" b="0" i="0" u="none" strike="noStrike" kern="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0"/>
          </p:nvPr>
        </p:nvSpPr>
        <p:spPr>
          <a:xfrm>
            <a:off x="8458200" y="6465888"/>
            <a:ext cx="685800" cy="392112"/>
          </a:xfrm>
        </p:spPr>
        <p:txBody>
          <a:bodyPr/>
          <a:lstStyle/>
          <a:p>
            <a:fld id="{F06DBC56-7D16-43AC-A8A4-A9A188CCD62B}" type="slidenum">
              <a:rPr lang="en-US" smtClean="0"/>
              <a:pPr/>
              <a:t>36</a:t>
            </a:fld>
            <a:endParaRPr lang="en-US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S:\700 Sixth Street\Photos\2008-03-18 Frame Elevated Deck_Embeds_Rebar_Waterproofing\Frame Elevated Deck_Embeds_Rebar_Waterproofing 03.18.08 005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t="7778" b="25556"/>
          <a:stretch>
            <a:fillRect/>
          </a:stretch>
        </p:blipFill>
        <p:spPr bwMode="auto">
          <a:xfrm>
            <a:off x="0" y="533400"/>
            <a:ext cx="9144002" cy="4572000"/>
          </a:xfrm>
          <a:prstGeom prst="rect">
            <a:avLst/>
          </a:prstGeom>
          <a:blipFill dpi="0" rotWithShape="1"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</p:spPr>
      </p:pic>
      <p:sp>
        <p:nvSpPr>
          <p:cNvPr id="21" name="TextBox 20"/>
          <p:cNvSpPr txBox="1"/>
          <p:nvPr/>
        </p:nvSpPr>
        <p:spPr>
          <a:xfrm>
            <a:off x="164107" y="6197025"/>
            <a:ext cx="36663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Lucida Calligraphy" pitchFamily="66" charset="0"/>
              </a:rPr>
              <a:t>700 Sixth Street</a:t>
            </a:r>
            <a:endParaRPr lang="en-US" sz="3200" b="1" dirty="0">
              <a:solidFill>
                <a:schemeClr val="bg1"/>
              </a:solidFill>
              <a:latin typeface="Lucida Calligraphy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20784233">
            <a:off x="4654417" y="5856259"/>
            <a:ext cx="4498347" cy="461665"/>
          </a:xfrm>
          <a:prstGeom prst="rect">
            <a:avLst/>
          </a:prstGeom>
          <a:noFill/>
          <a:ln w="28575">
            <a:solidFill>
              <a:schemeClr val="tx1"/>
            </a:solidFill>
            <a:prstDash val="lgDash"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tencil" pitchFamily="82" charset="0"/>
              </a:rPr>
              <a:t>Precast vs. handset stone</a:t>
            </a:r>
            <a:endParaRPr lang="en-US" dirty="0">
              <a:latin typeface="Stencil" pitchFamily="82" charset="0"/>
            </a:endParaRPr>
          </a:p>
        </p:txBody>
      </p:sp>
      <p:sp>
        <p:nvSpPr>
          <p:cNvPr id="8" name="Rectangle 6"/>
          <p:cNvSpPr txBox="1">
            <a:spLocks noChangeArrowheads="1"/>
          </p:cNvSpPr>
          <p:nvPr/>
        </p:nvSpPr>
        <p:spPr bwMode="auto">
          <a:xfrm>
            <a:off x="228600" y="762000"/>
            <a:ext cx="86106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tabLst/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200150" lvl="2" indent="-28575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defRPr/>
            </a:pPr>
            <a:endParaRPr lang="en-US" sz="1600" kern="0" dirty="0" smtClean="0">
              <a:latin typeface="+mn-lt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defRPr/>
            </a:pPr>
            <a:endParaRPr lang="en-US" sz="1600" kern="0" dirty="0" smtClean="0">
              <a:latin typeface="+mn-lt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endParaRPr lang="en-US" sz="1600" kern="0" dirty="0" smtClean="0">
              <a:latin typeface="+mn-lt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endParaRPr kumimoji="0" lang="en-US" sz="1600" b="0" i="0" u="none" strike="noStrike" kern="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99057" y="76200"/>
            <a:ext cx="4068743" cy="461665"/>
          </a:xfrm>
          <a:prstGeom prst="rect">
            <a:avLst/>
          </a:prstGeom>
          <a:noFill/>
          <a:ln w="28575">
            <a:solidFill>
              <a:schemeClr val="tx1"/>
            </a:solidFill>
            <a:prstDash val="lgDash"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tencil" pitchFamily="82" charset="0"/>
              </a:rPr>
              <a:t>Arch. Breadth analysis</a:t>
            </a:r>
            <a:endParaRPr lang="en-US" dirty="0">
              <a:latin typeface="Stencil" pitchFamily="82" charset="0"/>
            </a:endParaRPr>
          </a:p>
        </p:txBody>
      </p:sp>
      <p:sp>
        <p:nvSpPr>
          <p:cNvPr id="16" name="Rectangle 6"/>
          <p:cNvSpPr txBox="1">
            <a:spLocks noChangeArrowheads="1"/>
          </p:cNvSpPr>
          <p:nvPr/>
        </p:nvSpPr>
        <p:spPr bwMode="auto">
          <a:xfrm>
            <a:off x="152400" y="914400"/>
            <a:ext cx="88392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r>
              <a:rPr lang="en-US" sz="2000" b="1" kern="0" dirty="0" smtClean="0">
                <a:latin typeface="+mn-lt"/>
              </a:rPr>
              <a:t>Cost Analysis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tabLst/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lang="en-US" sz="1800" kern="0" dirty="0" smtClean="0">
                <a:latin typeface="+mn-lt"/>
              </a:rPr>
              <a:t>Cost of Proposed System 2 (Eliminate All Limestone)</a:t>
            </a:r>
          </a:p>
          <a:p>
            <a:pPr marL="1257300" lvl="2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lang="en-US" sz="2000" kern="0" dirty="0" smtClean="0">
                <a:latin typeface="+mn-lt"/>
              </a:rPr>
              <a:t>$1,311,761 </a:t>
            </a:r>
          </a:p>
          <a:p>
            <a:pPr marL="1714500" lvl="3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lang="en-US" sz="2000" kern="0" dirty="0" smtClean="0">
                <a:latin typeface="+mn-lt"/>
              </a:rPr>
              <a:t>Total Savings of $716,209 </a:t>
            </a:r>
          </a:p>
          <a:p>
            <a:pPr marL="1714500" lvl="3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endParaRPr lang="en-US" sz="2000" kern="0" dirty="0" smtClean="0">
              <a:latin typeface="+mn-lt"/>
            </a:endParaRPr>
          </a:p>
          <a:p>
            <a:pPr marL="1714500" lvl="3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lang="en-US" sz="2000" kern="0" dirty="0" smtClean="0">
                <a:latin typeface="+mn-lt"/>
              </a:rPr>
              <a:t>25 days saved on schedule</a:t>
            </a:r>
          </a:p>
          <a:p>
            <a:pPr marL="2171700" lvl="4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lang="en-US" sz="2000" kern="0" dirty="0" smtClean="0">
                <a:latin typeface="+mn-lt"/>
              </a:rPr>
              <a:t>$77,000 of general conditions is saved</a:t>
            </a:r>
          </a:p>
          <a:p>
            <a:pPr marL="2171700" lvl="4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endParaRPr lang="en-US" sz="2000" kern="0" dirty="0" smtClean="0">
              <a:latin typeface="+mn-lt"/>
            </a:endParaRPr>
          </a:p>
          <a:p>
            <a:pPr marL="1257300" lvl="2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kumimoji="0" lang="en-US" sz="20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Total</a:t>
            </a:r>
            <a:r>
              <a:rPr kumimoji="0" lang="en-US" sz="200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Savings </a:t>
            </a:r>
            <a:r>
              <a:rPr lang="en-US" sz="2000" b="1" kern="0" dirty="0" smtClean="0">
                <a:latin typeface="+mn-lt"/>
              </a:rPr>
              <a:t>$793,209 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200150" lvl="2" indent="-28575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defRPr/>
            </a:pPr>
            <a:endParaRPr lang="en-US" sz="1600" kern="0" dirty="0" smtClean="0">
              <a:latin typeface="+mn-lt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defRPr/>
            </a:pPr>
            <a:endParaRPr lang="en-US" sz="1600" kern="0" dirty="0" smtClean="0">
              <a:latin typeface="+mn-lt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endParaRPr lang="en-US" sz="1600" kern="0" dirty="0" smtClean="0">
              <a:latin typeface="+mn-lt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endParaRPr kumimoji="0" lang="en-US" sz="1600" b="0" i="0" u="none" strike="noStrike" kern="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0"/>
          </p:nvPr>
        </p:nvSpPr>
        <p:spPr>
          <a:xfrm>
            <a:off x="8458200" y="6465888"/>
            <a:ext cx="685800" cy="392112"/>
          </a:xfrm>
        </p:spPr>
        <p:txBody>
          <a:bodyPr/>
          <a:lstStyle/>
          <a:p>
            <a:fld id="{F06DBC56-7D16-43AC-A8A4-A9A188CCD62B}" type="slidenum">
              <a:rPr lang="en-US" smtClean="0"/>
              <a:pPr/>
              <a:t>37</a:t>
            </a:fld>
            <a:endParaRPr lang="en-US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S:\700 Sixth Street\Photos\2008-03-18 Frame Elevated Deck_Embeds_Rebar_Waterproofing\Frame Elevated Deck_Embeds_Rebar_Waterproofing 03.18.08 005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t="7778" b="25556"/>
          <a:stretch>
            <a:fillRect/>
          </a:stretch>
        </p:blipFill>
        <p:spPr bwMode="auto">
          <a:xfrm>
            <a:off x="0" y="533400"/>
            <a:ext cx="9144002" cy="4572000"/>
          </a:xfrm>
          <a:prstGeom prst="rect">
            <a:avLst/>
          </a:prstGeom>
          <a:blipFill dpi="0" rotWithShape="1"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</p:spPr>
      </p:pic>
      <p:sp>
        <p:nvSpPr>
          <p:cNvPr id="21" name="TextBox 20"/>
          <p:cNvSpPr txBox="1"/>
          <p:nvPr/>
        </p:nvSpPr>
        <p:spPr>
          <a:xfrm>
            <a:off x="164107" y="6197025"/>
            <a:ext cx="36663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Lucida Calligraphy" pitchFamily="66" charset="0"/>
              </a:rPr>
              <a:t>700 Sixth Street</a:t>
            </a:r>
            <a:endParaRPr lang="en-US" sz="3200" b="1" dirty="0">
              <a:solidFill>
                <a:schemeClr val="bg1"/>
              </a:solidFill>
              <a:latin typeface="Lucida Calligraphy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20784233">
            <a:off x="4654417" y="5856259"/>
            <a:ext cx="4498347" cy="461665"/>
          </a:xfrm>
          <a:prstGeom prst="rect">
            <a:avLst/>
          </a:prstGeom>
          <a:noFill/>
          <a:ln w="28575">
            <a:solidFill>
              <a:schemeClr val="tx1"/>
            </a:solidFill>
            <a:prstDash val="lgDash"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tencil" pitchFamily="82" charset="0"/>
              </a:rPr>
              <a:t>Precast vs. handset stone</a:t>
            </a:r>
            <a:endParaRPr lang="en-US" dirty="0">
              <a:latin typeface="Stencil" pitchFamily="82" charset="0"/>
            </a:endParaRPr>
          </a:p>
        </p:txBody>
      </p:sp>
      <p:sp>
        <p:nvSpPr>
          <p:cNvPr id="8" name="Rectangle 6"/>
          <p:cNvSpPr txBox="1">
            <a:spLocks noChangeArrowheads="1"/>
          </p:cNvSpPr>
          <p:nvPr/>
        </p:nvSpPr>
        <p:spPr bwMode="auto">
          <a:xfrm>
            <a:off x="228600" y="762000"/>
            <a:ext cx="86106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tabLst/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200150" lvl="2" indent="-28575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defRPr/>
            </a:pPr>
            <a:endParaRPr lang="en-US" sz="1600" kern="0" dirty="0" smtClean="0">
              <a:latin typeface="+mn-lt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defRPr/>
            </a:pPr>
            <a:endParaRPr lang="en-US" sz="1600" kern="0" dirty="0" smtClean="0">
              <a:latin typeface="+mn-lt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endParaRPr lang="en-US" sz="1600" kern="0" dirty="0" smtClean="0">
              <a:latin typeface="+mn-lt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endParaRPr kumimoji="0" lang="en-US" sz="1600" b="0" i="0" u="none" strike="noStrike" kern="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99057" y="76200"/>
            <a:ext cx="4068743" cy="461665"/>
          </a:xfrm>
          <a:prstGeom prst="rect">
            <a:avLst/>
          </a:prstGeom>
          <a:noFill/>
          <a:ln w="28575">
            <a:solidFill>
              <a:schemeClr val="tx1"/>
            </a:solidFill>
            <a:prstDash val="lgDash"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tencil" pitchFamily="82" charset="0"/>
              </a:rPr>
              <a:t>Arch. Breadth analysis</a:t>
            </a:r>
            <a:endParaRPr lang="en-US" dirty="0">
              <a:latin typeface="Stencil" pitchFamily="82" charset="0"/>
            </a:endParaRPr>
          </a:p>
        </p:txBody>
      </p:sp>
      <p:sp>
        <p:nvSpPr>
          <p:cNvPr id="16" name="Rectangle 6"/>
          <p:cNvSpPr txBox="1">
            <a:spLocks noChangeArrowheads="1"/>
          </p:cNvSpPr>
          <p:nvPr/>
        </p:nvSpPr>
        <p:spPr bwMode="auto">
          <a:xfrm>
            <a:off x="152400" y="914400"/>
            <a:ext cx="88392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r>
              <a:rPr lang="en-US" sz="2000" b="1" kern="0" noProof="0" dirty="0" smtClean="0">
                <a:latin typeface="+mn-lt"/>
              </a:rPr>
              <a:t>Architectural Analysis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tabLst/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defRPr/>
            </a:pPr>
            <a:r>
              <a:rPr lang="en-US" sz="1800" kern="0" dirty="0" smtClean="0">
                <a:latin typeface="+mn-lt"/>
              </a:rPr>
              <a:t>       Handset Limestone                               Precast w/out Limestone</a:t>
            </a:r>
            <a:endParaRPr lang="en-US" sz="1600" kern="0" dirty="0" smtClean="0">
              <a:latin typeface="+mn-lt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defRPr/>
            </a:pPr>
            <a:endParaRPr lang="en-US" sz="1600" kern="0" dirty="0" smtClean="0">
              <a:latin typeface="+mn-lt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endParaRPr lang="en-US" sz="1600" kern="0" dirty="0" smtClean="0">
              <a:latin typeface="+mn-lt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endParaRPr kumimoji="0" lang="en-US" sz="1600" b="0" i="0" u="none" strike="noStrike" kern="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9" name="Picture 8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1981200"/>
            <a:ext cx="2667000" cy="32766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10" name="Picture 9"/>
          <p:cNvPicPr/>
          <p:nvPr/>
        </p:nvPicPr>
        <p:blipFill>
          <a:blip r:embed="rId5" cstate="print"/>
          <a:srcRect b="13043"/>
          <a:stretch>
            <a:fillRect/>
          </a:stretch>
        </p:blipFill>
        <p:spPr bwMode="auto">
          <a:xfrm>
            <a:off x="838200" y="1981200"/>
            <a:ext cx="2590800" cy="32004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14" name="Slide Number Placeholder 13"/>
          <p:cNvSpPr>
            <a:spLocks noGrp="1"/>
          </p:cNvSpPr>
          <p:nvPr>
            <p:ph type="sldNum" sz="quarter" idx="10"/>
          </p:nvPr>
        </p:nvSpPr>
        <p:spPr>
          <a:xfrm>
            <a:off x="8458200" y="6465888"/>
            <a:ext cx="685800" cy="392112"/>
          </a:xfrm>
        </p:spPr>
        <p:txBody>
          <a:bodyPr/>
          <a:lstStyle/>
          <a:p>
            <a:fld id="{F06DBC56-7D16-43AC-A8A4-A9A188CCD62B}" type="slidenum">
              <a:rPr lang="en-US" smtClean="0"/>
              <a:pPr/>
              <a:t>38</a:t>
            </a:fld>
            <a:endParaRPr lang="en-US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S:\700 Sixth Street\Photos\2008-03-18 Frame Elevated Deck_Embeds_Rebar_Waterproofing\Frame Elevated Deck_Embeds_Rebar_Waterproofing 03.18.08 005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t="7778" b="25556"/>
          <a:stretch>
            <a:fillRect/>
          </a:stretch>
        </p:blipFill>
        <p:spPr bwMode="auto">
          <a:xfrm>
            <a:off x="0" y="533400"/>
            <a:ext cx="9144002" cy="4572000"/>
          </a:xfrm>
          <a:prstGeom prst="rect">
            <a:avLst/>
          </a:prstGeom>
          <a:blipFill dpi="0" rotWithShape="1"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</p:spPr>
      </p:pic>
      <p:sp>
        <p:nvSpPr>
          <p:cNvPr id="21" name="TextBox 20"/>
          <p:cNvSpPr txBox="1"/>
          <p:nvPr/>
        </p:nvSpPr>
        <p:spPr>
          <a:xfrm>
            <a:off x="164107" y="6197025"/>
            <a:ext cx="36663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Lucida Calligraphy" pitchFamily="66" charset="0"/>
              </a:rPr>
              <a:t>700 Sixth Street</a:t>
            </a:r>
            <a:endParaRPr lang="en-US" sz="3200" b="1" dirty="0">
              <a:solidFill>
                <a:schemeClr val="bg1"/>
              </a:solidFill>
              <a:latin typeface="Lucida Calligraphy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20784233">
            <a:off x="4654417" y="5856259"/>
            <a:ext cx="4498347" cy="461665"/>
          </a:xfrm>
          <a:prstGeom prst="rect">
            <a:avLst/>
          </a:prstGeom>
          <a:noFill/>
          <a:ln w="28575">
            <a:solidFill>
              <a:schemeClr val="tx1"/>
            </a:solidFill>
            <a:prstDash val="lgDash"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tencil" pitchFamily="82" charset="0"/>
              </a:rPr>
              <a:t>Precast vs. handset stone</a:t>
            </a:r>
            <a:endParaRPr lang="en-US" dirty="0">
              <a:latin typeface="Stencil" pitchFamily="82" charset="0"/>
            </a:endParaRPr>
          </a:p>
        </p:txBody>
      </p:sp>
      <p:sp>
        <p:nvSpPr>
          <p:cNvPr id="8" name="Rectangle 6"/>
          <p:cNvSpPr txBox="1">
            <a:spLocks noChangeArrowheads="1"/>
          </p:cNvSpPr>
          <p:nvPr/>
        </p:nvSpPr>
        <p:spPr bwMode="auto">
          <a:xfrm>
            <a:off x="228600" y="762000"/>
            <a:ext cx="86106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tabLst/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200150" lvl="2" indent="-28575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defRPr/>
            </a:pPr>
            <a:endParaRPr lang="en-US" sz="1600" kern="0" dirty="0" smtClean="0">
              <a:latin typeface="+mn-lt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defRPr/>
            </a:pPr>
            <a:endParaRPr lang="en-US" sz="1600" kern="0" dirty="0" smtClean="0">
              <a:latin typeface="+mn-lt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endParaRPr lang="en-US" sz="1600" kern="0" dirty="0" smtClean="0">
              <a:latin typeface="+mn-lt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endParaRPr kumimoji="0" lang="en-US" sz="1600" b="0" i="0" u="none" strike="noStrike" kern="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99057" y="76200"/>
            <a:ext cx="4068743" cy="461665"/>
          </a:xfrm>
          <a:prstGeom prst="rect">
            <a:avLst/>
          </a:prstGeom>
          <a:noFill/>
          <a:ln w="28575">
            <a:solidFill>
              <a:schemeClr val="tx1"/>
            </a:solidFill>
            <a:prstDash val="lgDash"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tencil" pitchFamily="82" charset="0"/>
              </a:rPr>
              <a:t>Arch. Breadth analysis</a:t>
            </a:r>
            <a:endParaRPr lang="en-US" dirty="0">
              <a:latin typeface="Stencil" pitchFamily="82" charset="0"/>
            </a:endParaRPr>
          </a:p>
        </p:txBody>
      </p:sp>
      <p:sp>
        <p:nvSpPr>
          <p:cNvPr id="16" name="Rectangle 6"/>
          <p:cNvSpPr txBox="1">
            <a:spLocks noChangeArrowheads="1"/>
          </p:cNvSpPr>
          <p:nvPr/>
        </p:nvSpPr>
        <p:spPr bwMode="auto">
          <a:xfrm>
            <a:off x="152400" y="914400"/>
            <a:ext cx="88392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r>
              <a:rPr lang="en-US" sz="2000" b="1" kern="0" noProof="0" dirty="0" smtClean="0">
                <a:latin typeface="+mn-lt"/>
              </a:rPr>
              <a:t>Architectural Analysis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endParaRPr lang="en-US" sz="2000" b="1" kern="0" noProof="0" dirty="0" smtClean="0">
              <a:latin typeface="+mn-lt"/>
            </a:endParaRP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tabLst/>
              <a:defRPr/>
            </a:pPr>
            <a:r>
              <a:rPr lang="en-US" sz="1800" kern="0" dirty="0" smtClean="0">
                <a:latin typeface="+mn-lt"/>
              </a:rPr>
              <a:t>Precast (left) and Limestone (right) Side by Side</a:t>
            </a:r>
            <a:endParaRPr lang="en-US" sz="1600" kern="0" dirty="0" smtClean="0">
              <a:latin typeface="+mn-lt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defRPr/>
            </a:pPr>
            <a:endParaRPr lang="en-US" sz="1600" kern="0" dirty="0" smtClean="0">
              <a:latin typeface="+mn-lt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endParaRPr lang="en-US" sz="1600" kern="0" dirty="0" smtClean="0">
              <a:latin typeface="+mn-lt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endParaRPr kumimoji="0" lang="en-US" sz="1600" b="0" i="0" u="none" strike="noStrike" kern="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11" name="Picture 10"/>
          <p:cNvPicPr/>
          <p:nvPr/>
        </p:nvPicPr>
        <p:blipFill>
          <a:blip r:embed="rId4" cstate="print"/>
          <a:srcRect t="45640"/>
          <a:stretch>
            <a:fillRect/>
          </a:stretch>
        </p:blipFill>
        <p:spPr bwMode="auto">
          <a:xfrm>
            <a:off x="1828800" y="2057400"/>
            <a:ext cx="5488615" cy="3519377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15" name="Slide Number Placeholder 14"/>
          <p:cNvSpPr>
            <a:spLocks noGrp="1"/>
          </p:cNvSpPr>
          <p:nvPr>
            <p:ph type="sldNum" sz="quarter" idx="10"/>
          </p:nvPr>
        </p:nvSpPr>
        <p:spPr>
          <a:xfrm>
            <a:off x="8458200" y="6465888"/>
            <a:ext cx="685800" cy="392112"/>
          </a:xfrm>
        </p:spPr>
        <p:txBody>
          <a:bodyPr/>
          <a:lstStyle/>
          <a:p>
            <a:fld id="{F06DBC56-7D16-43AC-A8A4-A9A188CCD62B}" type="slidenum">
              <a:rPr lang="en-US" smtClean="0"/>
              <a:pPr/>
              <a:t>39</a:t>
            </a:fld>
            <a:endParaRPr lang="en-US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S:\700 Sixth Street\Photos\2008-03-18 Frame Elevated Deck_Embeds_Rebar_Waterproofing\Frame Elevated Deck_Embeds_Rebar_Waterproofing 03.18.08 005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t="7778" b="25556"/>
          <a:stretch>
            <a:fillRect/>
          </a:stretch>
        </p:blipFill>
        <p:spPr bwMode="auto">
          <a:xfrm>
            <a:off x="0" y="533400"/>
            <a:ext cx="9144002" cy="4572000"/>
          </a:xfrm>
          <a:prstGeom prst="rect">
            <a:avLst/>
          </a:prstGeom>
          <a:blipFill dpi="0" rotWithShape="1"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</p:spPr>
      </p:pic>
      <p:sp>
        <p:nvSpPr>
          <p:cNvPr id="21" name="TextBox 20"/>
          <p:cNvSpPr txBox="1"/>
          <p:nvPr/>
        </p:nvSpPr>
        <p:spPr>
          <a:xfrm>
            <a:off x="164107" y="6197025"/>
            <a:ext cx="36663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Lucida Calligraphy" pitchFamily="66" charset="0"/>
              </a:rPr>
              <a:t>700 Sixth Street</a:t>
            </a:r>
            <a:endParaRPr lang="en-US" sz="3200" b="1" dirty="0">
              <a:solidFill>
                <a:schemeClr val="bg1"/>
              </a:solidFill>
              <a:latin typeface="Lucida Calligraphy" pitchFamily="66" charset="0"/>
            </a:endParaRPr>
          </a:p>
        </p:txBody>
      </p:sp>
      <p:sp>
        <p:nvSpPr>
          <p:cNvPr id="7" name="Rectangle 6"/>
          <p:cNvSpPr txBox="1">
            <a:spLocks noChangeArrowheads="1"/>
          </p:cNvSpPr>
          <p:nvPr/>
        </p:nvSpPr>
        <p:spPr bwMode="auto">
          <a:xfrm>
            <a:off x="228600" y="762000"/>
            <a:ext cx="86106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Size: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r>
              <a:rPr lang="en-US" sz="1600" kern="0" noProof="0" dirty="0" smtClean="0">
                <a:latin typeface="+mn-lt"/>
              </a:rPr>
              <a:t>300,000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S.F.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lang="en-US" sz="1600" kern="0" dirty="0" smtClean="0">
                <a:latin typeface="+mn-lt"/>
              </a:rPr>
              <a:t>12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Story </a:t>
            </a:r>
            <a:r>
              <a:rPr lang="en-US" sz="1600" kern="0" dirty="0" smtClean="0">
                <a:latin typeface="+mn-lt"/>
              </a:rPr>
              <a:t>Office Space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w/ 3 1/2 Level</a:t>
            </a: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Underground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Parking Garage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Location: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r>
              <a:rPr lang="en-US" sz="1600" kern="0" dirty="0" smtClean="0">
                <a:latin typeface="+mn-lt"/>
              </a:rPr>
              <a:t>Downtown DC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(Next</a:t>
            </a: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to Verizon Center)</a:t>
            </a: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Contract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Value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r>
              <a:rPr lang="en-US" sz="1600" kern="0" dirty="0" smtClean="0">
                <a:latin typeface="+mn-lt"/>
              </a:rPr>
              <a:t>$51.3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million</a:t>
            </a: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Project Schedule: 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May 2007 thru March 2009 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Building Features: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Innovative Green Roof Design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r>
              <a:rPr lang="en-US" sz="1600" kern="0" dirty="0" smtClean="0">
                <a:latin typeface="+mn-lt"/>
              </a:rPr>
              <a:t>Glass Bridge Located in the Lobby</a:t>
            </a:r>
            <a:endParaRPr lang="en-US" sz="1600" kern="0" dirty="0" smtClean="0">
              <a:latin typeface="+mn-lt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Curtain Wall/Pre-Cast/Stone</a:t>
            </a: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Façade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lang="en-US" sz="1600" kern="0" dirty="0" smtClean="0">
                <a:latin typeface="+mn-lt"/>
              </a:rPr>
              <a:t>Contracted at LEED ‘Silver’ (Rated LEED ‘Platinum’)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 rot="20784233">
            <a:off x="5954488" y="5996197"/>
            <a:ext cx="3095719" cy="461665"/>
          </a:xfrm>
          <a:prstGeom prst="rect">
            <a:avLst/>
          </a:prstGeom>
          <a:noFill/>
          <a:ln w="28575">
            <a:solidFill>
              <a:schemeClr val="tx1"/>
            </a:solidFill>
            <a:prstDash val="lgDash"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tencil" pitchFamily="82" charset="0"/>
              </a:rPr>
              <a:t>Project Overview</a:t>
            </a:r>
            <a:endParaRPr lang="en-US" dirty="0">
              <a:latin typeface="Stencil" pitchFamily="82" charset="0"/>
            </a:endParaRPr>
          </a:p>
        </p:txBody>
      </p:sp>
      <p:pic>
        <p:nvPicPr>
          <p:cNvPr id="11" name="Picture 2" descr="S:\700 Sixth Street\Photos\2007-11-03\2007-11-03 022.jpg"/>
          <p:cNvPicPr>
            <a:picLocks noChangeAspect="1" noChangeArrowheads="1"/>
          </p:cNvPicPr>
          <p:nvPr/>
        </p:nvPicPr>
        <p:blipFill>
          <a:blip r:embed="rId4" cstate="print"/>
          <a:srcRect l="34699" t="24354" r="27856" b="28155"/>
          <a:stretch>
            <a:fillRect/>
          </a:stretch>
        </p:blipFill>
        <p:spPr bwMode="auto">
          <a:xfrm>
            <a:off x="228600" y="5029200"/>
            <a:ext cx="1041400" cy="990600"/>
          </a:xfrm>
          <a:prstGeom prst="rect">
            <a:avLst/>
          </a:prstGeom>
          <a:noFill/>
          <a:ln w="19050">
            <a:solidFill>
              <a:srgbClr val="A50021"/>
            </a:solidFill>
          </a:ln>
        </p:spPr>
      </p:pic>
      <p:pic>
        <p:nvPicPr>
          <p:cNvPr id="12" name="Picture 2" descr="S:\700 Sixth Street\Photos\2007-05-21\100_1258.JPG"/>
          <p:cNvPicPr>
            <a:picLocks noChangeAspect="1" noChangeArrowheads="1"/>
          </p:cNvPicPr>
          <p:nvPr/>
        </p:nvPicPr>
        <p:blipFill>
          <a:blip r:embed="rId5" cstate="print"/>
          <a:srcRect l="13502" t="21416" r="42598" b="22903"/>
          <a:stretch>
            <a:fillRect/>
          </a:stretch>
        </p:blipFill>
        <p:spPr bwMode="auto">
          <a:xfrm>
            <a:off x="1524000" y="5029200"/>
            <a:ext cx="1066800" cy="1014761"/>
          </a:xfrm>
          <a:prstGeom prst="rect">
            <a:avLst/>
          </a:prstGeom>
          <a:noFill/>
          <a:ln w="19050">
            <a:solidFill>
              <a:srgbClr val="A50021"/>
            </a:solidFill>
          </a:ln>
        </p:spPr>
      </p:pic>
      <p:pic>
        <p:nvPicPr>
          <p:cNvPr id="13" name="Picture 2" descr="S:\700 Sixth Street\Photos\2007-12-28\2007-12-19 100.jpg"/>
          <p:cNvPicPr>
            <a:picLocks noChangeAspect="1" noChangeArrowheads="1"/>
          </p:cNvPicPr>
          <p:nvPr/>
        </p:nvPicPr>
        <p:blipFill>
          <a:blip r:embed="rId6" cstate="print"/>
          <a:srcRect l="14383" t="44586" r="42066" b="178"/>
          <a:stretch>
            <a:fillRect/>
          </a:stretch>
        </p:blipFill>
        <p:spPr bwMode="auto">
          <a:xfrm>
            <a:off x="2819400" y="5029200"/>
            <a:ext cx="1066800" cy="1014761"/>
          </a:xfrm>
          <a:prstGeom prst="rect">
            <a:avLst/>
          </a:prstGeom>
          <a:noFill/>
          <a:ln w="19050">
            <a:solidFill>
              <a:srgbClr val="A50021"/>
            </a:solidFill>
          </a:ln>
        </p:spPr>
      </p:pic>
      <p:pic>
        <p:nvPicPr>
          <p:cNvPr id="14" name="Picture 4" descr="S:\700 Sixth Street\Photos\2008-03-18 Frame Elevated Deck_Embeds_Rebar_Waterproofing\Frame Elevated Deck_Embeds_Rebar_Waterproofing 03.18.08 012.JPG"/>
          <p:cNvPicPr>
            <a:picLocks noChangeAspect="1" noChangeArrowheads="1"/>
          </p:cNvPicPr>
          <p:nvPr/>
        </p:nvPicPr>
        <p:blipFill>
          <a:blip r:embed="rId7" cstate="print"/>
          <a:srcRect l="30406" t="48194" r="54073" b="32120"/>
          <a:stretch>
            <a:fillRect/>
          </a:stretch>
        </p:blipFill>
        <p:spPr bwMode="auto">
          <a:xfrm>
            <a:off x="4114800" y="5029200"/>
            <a:ext cx="1066800" cy="1014761"/>
          </a:xfrm>
          <a:prstGeom prst="rect">
            <a:avLst/>
          </a:prstGeom>
          <a:noFill/>
          <a:ln w="19050">
            <a:solidFill>
              <a:srgbClr val="A50021"/>
            </a:solidFill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 cstate="print"/>
          <a:srcRect l="59336" t="17188" r="9930" b="21875"/>
          <a:stretch>
            <a:fillRect/>
          </a:stretch>
        </p:blipFill>
        <p:spPr bwMode="auto">
          <a:xfrm>
            <a:off x="5410200" y="1447800"/>
            <a:ext cx="3244646" cy="27432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6781800" y="4038600"/>
            <a:ext cx="1109599" cy="307777"/>
          </a:xfrm>
          <a:prstGeom prst="rect">
            <a:avLst/>
          </a:prstGeom>
          <a:solidFill>
            <a:schemeClr val="tx1"/>
          </a:solidFill>
          <a:ln w="127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Green Roof</a:t>
            </a:r>
            <a:endParaRPr lang="en-US" sz="1400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0"/>
          </p:nvPr>
        </p:nvSpPr>
        <p:spPr>
          <a:xfrm>
            <a:off x="8458200" y="6465888"/>
            <a:ext cx="685800" cy="392112"/>
          </a:xfrm>
        </p:spPr>
        <p:txBody>
          <a:bodyPr/>
          <a:lstStyle/>
          <a:p>
            <a:fld id="{F06DBC56-7D16-43AC-A8A4-A9A188CCD62B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S:\700 Sixth Street\Photos\2008-03-18 Frame Elevated Deck_Embeds_Rebar_Waterproofing\Frame Elevated Deck_Embeds_Rebar_Waterproofing 03.18.08 005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t="7778" b="25556"/>
          <a:stretch>
            <a:fillRect/>
          </a:stretch>
        </p:blipFill>
        <p:spPr bwMode="auto">
          <a:xfrm>
            <a:off x="0" y="533400"/>
            <a:ext cx="9144002" cy="4572000"/>
          </a:xfrm>
          <a:prstGeom prst="rect">
            <a:avLst/>
          </a:prstGeom>
          <a:blipFill dpi="0" rotWithShape="1"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</p:spPr>
      </p:pic>
      <p:sp>
        <p:nvSpPr>
          <p:cNvPr id="21" name="TextBox 20"/>
          <p:cNvSpPr txBox="1"/>
          <p:nvPr/>
        </p:nvSpPr>
        <p:spPr>
          <a:xfrm>
            <a:off x="164107" y="6197025"/>
            <a:ext cx="36663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Lucida Calligraphy" pitchFamily="66" charset="0"/>
              </a:rPr>
              <a:t>700 Sixth Street</a:t>
            </a:r>
            <a:endParaRPr lang="en-US" sz="3200" b="1" dirty="0">
              <a:solidFill>
                <a:schemeClr val="bg1"/>
              </a:solidFill>
              <a:latin typeface="Lucida Calligraphy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20784233">
            <a:off x="4654417" y="5856259"/>
            <a:ext cx="4498347" cy="461665"/>
          </a:xfrm>
          <a:prstGeom prst="rect">
            <a:avLst/>
          </a:prstGeom>
          <a:noFill/>
          <a:ln w="28575">
            <a:solidFill>
              <a:schemeClr val="tx1"/>
            </a:solidFill>
            <a:prstDash val="lgDash"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tencil" pitchFamily="82" charset="0"/>
              </a:rPr>
              <a:t>Precast vs. handset stone</a:t>
            </a:r>
            <a:endParaRPr lang="en-US" dirty="0">
              <a:latin typeface="Stencil" pitchFamily="82" charset="0"/>
            </a:endParaRPr>
          </a:p>
        </p:txBody>
      </p:sp>
      <p:sp>
        <p:nvSpPr>
          <p:cNvPr id="8" name="Rectangle 6"/>
          <p:cNvSpPr txBox="1">
            <a:spLocks noChangeArrowheads="1"/>
          </p:cNvSpPr>
          <p:nvPr/>
        </p:nvSpPr>
        <p:spPr bwMode="auto">
          <a:xfrm>
            <a:off x="228600" y="762000"/>
            <a:ext cx="86106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tabLst/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200150" lvl="2" indent="-28575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defRPr/>
            </a:pPr>
            <a:endParaRPr lang="en-US" sz="1600" kern="0" dirty="0" smtClean="0">
              <a:latin typeface="+mn-lt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defRPr/>
            </a:pPr>
            <a:endParaRPr lang="en-US" sz="1600" kern="0" dirty="0" smtClean="0">
              <a:latin typeface="+mn-lt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endParaRPr lang="en-US" sz="1600" kern="0" dirty="0" smtClean="0">
              <a:latin typeface="+mn-lt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endParaRPr kumimoji="0" lang="en-US" sz="1600" b="0" i="0" u="none" strike="noStrike" kern="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99057" y="76200"/>
            <a:ext cx="4068743" cy="461665"/>
          </a:xfrm>
          <a:prstGeom prst="rect">
            <a:avLst/>
          </a:prstGeom>
          <a:noFill/>
          <a:ln w="28575">
            <a:solidFill>
              <a:schemeClr val="tx1"/>
            </a:solidFill>
            <a:prstDash val="lgDash"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tencil" pitchFamily="82" charset="0"/>
              </a:rPr>
              <a:t>Arch. Breadth analysis</a:t>
            </a:r>
            <a:endParaRPr lang="en-US" dirty="0">
              <a:latin typeface="Stencil" pitchFamily="82" charset="0"/>
            </a:endParaRPr>
          </a:p>
        </p:txBody>
      </p:sp>
      <p:sp>
        <p:nvSpPr>
          <p:cNvPr id="16" name="Rectangle 6"/>
          <p:cNvSpPr txBox="1">
            <a:spLocks noChangeArrowheads="1"/>
          </p:cNvSpPr>
          <p:nvPr/>
        </p:nvSpPr>
        <p:spPr bwMode="auto">
          <a:xfrm>
            <a:off x="152400" y="914400"/>
            <a:ext cx="88392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r>
              <a:rPr lang="en-US" sz="2000" b="1" kern="0" dirty="0" smtClean="0">
                <a:latin typeface="+mn-lt"/>
              </a:rPr>
              <a:t>Recommendation/Summary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endParaRPr lang="en-US" sz="2000" b="1" kern="0" dirty="0" smtClean="0">
              <a:latin typeface="+mn-lt"/>
            </a:endParaRP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lang="en-US" sz="2000" kern="0" noProof="0" dirty="0" smtClean="0">
                <a:latin typeface="+mn-lt"/>
              </a:rPr>
              <a:t>Precast is cheaper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endParaRPr lang="en-US" sz="2000" kern="0" noProof="0" dirty="0" smtClean="0">
              <a:latin typeface="+mn-lt"/>
            </a:endParaRP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lang="en-US" sz="2000" kern="0" noProof="0" dirty="0" smtClean="0">
                <a:latin typeface="+mn-lt"/>
              </a:rPr>
              <a:t>Quicker to install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endParaRPr lang="en-US" sz="2000" kern="0" noProof="0" dirty="0" smtClean="0">
              <a:latin typeface="+mn-lt"/>
            </a:endParaRP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lang="en-US" sz="2000" kern="0" dirty="0" smtClean="0">
                <a:latin typeface="+mn-lt"/>
              </a:rPr>
              <a:t>Looks</a:t>
            </a:r>
            <a:r>
              <a:rPr lang="en-US" sz="2000" kern="0" dirty="0" smtClean="0">
                <a:latin typeface="+mn-lt"/>
              </a:rPr>
              <a:t> </a:t>
            </a:r>
            <a:r>
              <a:rPr lang="en-US" sz="2000" kern="0" dirty="0" smtClean="0">
                <a:latin typeface="+mn-lt"/>
              </a:rPr>
              <a:t>Similar to Limestone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endParaRPr lang="en-US" sz="2000" kern="0" dirty="0" smtClean="0">
              <a:latin typeface="+mn-lt"/>
            </a:endParaRP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lang="en-US" sz="2000" kern="0" noProof="0" dirty="0" smtClean="0">
                <a:latin typeface="+mn-lt"/>
              </a:rPr>
              <a:t>Proposed System 2 (removal of all limestone) is my recommendation </a:t>
            </a:r>
          </a:p>
          <a:p>
            <a:pPr marL="1257300" lvl="2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lang="en-US" sz="2000" kern="0" dirty="0" smtClean="0">
                <a:latin typeface="+mn-lt"/>
              </a:rPr>
              <a:t>Biggest Cost Savings</a:t>
            </a:r>
          </a:p>
          <a:p>
            <a:pPr marL="1257300" lvl="2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endParaRPr lang="en-US" sz="2000" kern="0" noProof="0" dirty="0" smtClean="0"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endParaRPr lang="en-US" sz="2000" b="1" kern="0" noProof="0" dirty="0" smtClean="0">
              <a:latin typeface="+mn-lt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defRPr/>
            </a:pPr>
            <a:endParaRPr lang="en-US" sz="1600" kern="0" dirty="0" smtClean="0">
              <a:latin typeface="+mn-lt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endParaRPr lang="en-US" sz="1600" kern="0" dirty="0" smtClean="0">
              <a:latin typeface="+mn-lt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endParaRPr kumimoji="0" lang="en-US" sz="1600" b="0" i="0" u="none" strike="noStrike" kern="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0"/>
          </p:nvPr>
        </p:nvSpPr>
        <p:spPr>
          <a:xfrm>
            <a:off x="8458200" y="6465888"/>
            <a:ext cx="685800" cy="392112"/>
          </a:xfrm>
        </p:spPr>
        <p:txBody>
          <a:bodyPr/>
          <a:lstStyle/>
          <a:p>
            <a:fld id="{F06DBC56-7D16-43AC-A8A4-A9A188CCD62B}" type="slidenum">
              <a:rPr lang="en-US" smtClean="0"/>
              <a:pPr/>
              <a:t>40</a:t>
            </a:fld>
            <a:endParaRPr lang="en-US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S:\700 Sixth Street\Photos\2008-03-18 Frame Elevated Deck_Embeds_Rebar_Waterproofing\Frame Elevated Deck_Embeds_Rebar_Waterproofing 03.18.08 005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t="7778" b="25556"/>
          <a:stretch>
            <a:fillRect/>
          </a:stretch>
        </p:blipFill>
        <p:spPr bwMode="auto">
          <a:xfrm>
            <a:off x="0" y="533400"/>
            <a:ext cx="9144002" cy="4572000"/>
          </a:xfrm>
          <a:prstGeom prst="rect">
            <a:avLst/>
          </a:prstGeom>
          <a:blipFill dpi="0" rotWithShape="1"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</p:spPr>
      </p:pic>
      <p:sp>
        <p:nvSpPr>
          <p:cNvPr id="21" name="TextBox 20"/>
          <p:cNvSpPr txBox="1"/>
          <p:nvPr/>
        </p:nvSpPr>
        <p:spPr>
          <a:xfrm>
            <a:off x="164107" y="6197025"/>
            <a:ext cx="36663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Lucida Calligraphy" pitchFamily="66" charset="0"/>
              </a:rPr>
              <a:t>700 Sixth Street</a:t>
            </a:r>
            <a:endParaRPr lang="en-US" sz="3200" b="1" dirty="0">
              <a:solidFill>
                <a:schemeClr val="bg1"/>
              </a:solidFill>
              <a:latin typeface="Lucida Calligraphy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20784233">
            <a:off x="6967705" y="5882663"/>
            <a:ext cx="1481496" cy="461665"/>
          </a:xfrm>
          <a:prstGeom prst="rect">
            <a:avLst/>
          </a:prstGeom>
          <a:noFill/>
          <a:ln w="28575">
            <a:solidFill>
              <a:schemeClr val="tx1"/>
            </a:solidFill>
            <a:prstDash val="lgDash"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tencil" pitchFamily="82" charset="0"/>
              </a:rPr>
              <a:t>Results</a:t>
            </a:r>
            <a:endParaRPr lang="en-US" dirty="0">
              <a:latin typeface="Stencil" pitchFamily="82" charset="0"/>
            </a:endParaRPr>
          </a:p>
        </p:txBody>
      </p:sp>
      <p:sp>
        <p:nvSpPr>
          <p:cNvPr id="8" name="Rectangle 6"/>
          <p:cNvSpPr txBox="1">
            <a:spLocks noChangeArrowheads="1"/>
          </p:cNvSpPr>
          <p:nvPr/>
        </p:nvSpPr>
        <p:spPr bwMode="auto">
          <a:xfrm>
            <a:off x="228600" y="762000"/>
            <a:ext cx="86106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tabLst/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200150" lvl="2" indent="-28575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defRPr/>
            </a:pPr>
            <a:endParaRPr lang="en-US" sz="1600" kern="0" dirty="0" smtClean="0">
              <a:latin typeface="+mn-lt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defRPr/>
            </a:pPr>
            <a:endParaRPr lang="en-US" sz="1600" kern="0" dirty="0" smtClean="0">
              <a:latin typeface="+mn-lt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endParaRPr lang="en-US" sz="1600" kern="0" dirty="0" smtClean="0">
              <a:latin typeface="+mn-lt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endParaRPr kumimoji="0" lang="en-US" sz="1600" b="0" i="0" u="none" strike="noStrike" kern="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6" name="Rectangle 6"/>
          <p:cNvSpPr txBox="1">
            <a:spLocks noChangeArrowheads="1"/>
          </p:cNvSpPr>
          <p:nvPr/>
        </p:nvSpPr>
        <p:spPr bwMode="auto">
          <a:xfrm>
            <a:off x="152400" y="914400"/>
            <a:ext cx="88392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r>
              <a:rPr lang="en-US" sz="2000" b="1" kern="0" dirty="0" smtClean="0">
                <a:latin typeface="+mn-lt"/>
              </a:rPr>
              <a:t>In Conclusion</a:t>
            </a:r>
            <a:endParaRPr lang="en-US" sz="2000" b="1" kern="0" dirty="0" smtClean="0"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endParaRPr lang="en-US" sz="2000" b="1" kern="0" dirty="0" smtClean="0">
              <a:latin typeface="+mn-lt"/>
            </a:endParaRP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lang="en-US" sz="2000" kern="0" dirty="0" smtClean="0">
                <a:latin typeface="+mn-lt"/>
              </a:rPr>
              <a:t>It Is Never to Late to Go Green</a:t>
            </a:r>
          </a:p>
          <a:p>
            <a:pPr marL="1257300" lvl="2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lang="en-US" sz="2000" kern="0" noProof="0" dirty="0" smtClean="0">
                <a:latin typeface="+mn-lt"/>
              </a:rPr>
              <a:t>700 6</a:t>
            </a:r>
            <a:r>
              <a:rPr lang="en-US" sz="2000" kern="0" baseline="30000" noProof="0" dirty="0" smtClean="0">
                <a:latin typeface="+mn-lt"/>
              </a:rPr>
              <a:t>th</a:t>
            </a:r>
            <a:r>
              <a:rPr lang="en-US" sz="2000" kern="0" noProof="0" dirty="0" smtClean="0">
                <a:latin typeface="+mn-lt"/>
              </a:rPr>
              <a:t> Street did it with minimal schedule</a:t>
            </a:r>
            <a:r>
              <a:rPr lang="en-US" sz="2000" kern="0" dirty="0" smtClean="0">
                <a:latin typeface="+mn-lt"/>
              </a:rPr>
              <a:t>e impact</a:t>
            </a:r>
          </a:p>
          <a:p>
            <a:pPr marL="1257300" lvl="2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lang="en-US" sz="2000" kern="0" dirty="0" smtClean="0">
                <a:latin typeface="+mn-lt"/>
              </a:rPr>
              <a:t>Recommend</a:t>
            </a:r>
            <a:endParaRPr lang="en-US" sz="2000" kern="0" noProof="0" dirty="0" smtClean="0">
              <a:latin typeface="+mn-lt"/>
            </a:endParaRP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endParaRPr lang="en-US" sz="2000" kern="0" noProof="0" dirty="0" smtClean="0">
              <a:latin typeface="+mn-lt"/>
            </a:endParaRP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lang="en-US" sz="2000" kern="0" dirty="0" smtClean="0">
                <a:latin typeface="+mn-lt"/>
              </a:rPr>
              <a:t>Alternative Stone for Lobby</a:t>
            </a:r>
          </a:p>
          <a:p>
            <a:pPr marL="1257300" lvl="2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lang="en-US" sz="2000" kern="0" noProof="0" dirty="0" smtClean="0">
                <a:latin typeface="+mn-lt"/>
              </a:rPr>
              <a:t>Granite is the obvious choice because of cost and durability</a:t>
            </a:r>
          </a:p>
          <a:p>
            <a:pPr marL="1257300" lvl="2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lang="en-US" sz="2000" kern="0" noProof="0" dirty="0" smtClean="0">
                <a:latin typeface="+mn-lt"/>
              </a:rPr>
              <a:t>Recommend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defRPr/>
            </a:pPr>
            <a:endParaRPr lang="en-US" sz="2000" kern="0" dirty="0" smtClean="0">
              <a:latin typeface="+mn-lt"/>
            </a:endParaRP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lang="en-US" sz="2000" kern="0" dirty="0" smtClean="0">
                <a:latin typeface="+mn-lt"/>
              </a:rPr>
              <a:t>Precast is cheaper and </a:t>
            </a:r>
            <a:r>
              <a:rPr lang="en-US" sz="2000" kern="0" dirty="0" smtClean="0">
                <a:latin typeface="+mn-lt"/>
              </a:rPr>
              <a:t>looks similar to</a:t>
            </a:r>
            <a:r>
              <a:rPr lang="en-US" sz="2000" kern="0" dirty="0" smtClean="0">
                <a:latin typeface="+mn-lt"/>
              </a:rPr>
              <a:t> </a:t>
            </a:r>
            <a:r>
              <a:rPr lang="en-US" sz="2000" kern="0" dirty="0" smtClean="0">
                <a:latin typeface="+mn-lt"/>
              </a:rPr>
              <a:t>Limestone</a:t>
            </a:r>
          </a:p>
          <a:p>
            <a:pPr marL="1257300" lvl="2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lang="en-US" sz="2000" kern="0" dirty="0" smtClean="0">
                <a:latin typeface="+mn-lt"/>
              </a:rPr>
              <a:t>Recommend</a:t>
            </a:r>
          </a:p>
          <a:p>
            <a:pPr marL="1257300" lvl="2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endParaRPr lang="en-US" sz="2000" kern="0" noProof="0" dirty="0" smtClean="0"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endParaRPr lang="en-US" sz="2000" b="1" kern="0" noProof="0" dirty="0" smtClean="0">
              <a:latin typeface="+mn-lt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defRPr/>
            </a:pPr>
            <a:endParaRPr lang="en-US" sz="1600" kern="0" dirty="0" smtClean="0">
              <a:latin typeface="+mn-lt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endParaRPr lang="en-US" sz="1600" kern="0" dirty="0" smtClean="0">
              <a:latin typeface="+mn-lt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endParaRPr kumimoji="0" lang="en-US" sz="1600" b="0" i="0" u="none" strike="noStrike" kern="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0"/>
          </p:nvPr>
        </p:nvSpPr>
        <p:spPr>
          <a:xfrm>
            <a:off x="8458200" y="6465888"/>
            <a:ext cx="685800" cy="392112"/>
          </a:xfrm>
        </p:spPr>
        <p:txBody>
          <a:bodyPr/>
          <a:lstStyle/>
          <a:p>
            <a:fld id="{F06DBC56-7D16-43AC-A8A4-A9A188CCD62B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S:\700 Sixth Street\Photos\2008-03-18 Frame Elevated Deck_Embeds_Rebar_Waterproofing\Frame Elevated Deck_Embeds_Rebar_Waterproofing 03.18.08 005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t="7778" b="25556"/>
          <a:stretch>
            <a:fillRect/>
          </a:stretch>
        </p:blipFill>
        <p:spPr bwMode="auto">
          <a:xfrm>
            <a:off x="0" y="533400"/>
            <a:ext cx="9144002" cy="4572000"/>
          </a:xfrm>
          <a:prstGeom prst="rect">
            <a:avLst/>
          </a:prstGeom>
          <a:blipFill dpi="0" rotWithShape="1"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</p:spPr>
      </p:pic>
      <p:sp>
        <p:nvSpPr>
          <p:cNvPr id="21" name="TextBox 20"/>
          <p:cNvSpPr txBox="1"/>
          <p:nvPr/>
        </p:nvSpPr>
        <p:spPr>
          <a:xfrm>
            <a:off x="164107" y="6197025"/>
            <a:ext cx="36663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Lucida Calligraphy" pitchFamily="66" charset="0"/>
              </a:rPr>
              <a:t>700 Sixth Street</a:t>
            </a:r>
            <a:endParaRPr lang="en-US" sz="3200" b="1" dirty="0">
              <a:solidFill>
                <a:schemeClr val="bg1"/>
              </a:solidFill>
              <a:latin typeface="Lucida Calligraphy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20784233">
            <a:off x="5722496" y="5948447"/>
            <a:ext cx="3337773" cy="461665"/>
          </a:xfrm>
          <a:prstGeom prst="rect">
            <a:avLst/>
          </a:prstGeom>
          <a:noFill/>
          <a:ln w="28575">
            <a:solidFill>
              <a:schemeClr val="tx1"/>
            </a:solidFill>
            <a:prstDash val="lgDash"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tencil" pitchFamily="82" charset="0"/>
              </a:rPr>
              <a:t>acknowledgements</a:t>
            </a:r>
            <a:endParaRPr lang="en-US" dirty="0">
              <a:latin typeface="Stencil" pitchFamily="82" charset="0"/>
            </a:endParaRPr>
          </a:p>
        </p:txBody>
      </p:sp>
      <p:sp>
        <p:nvSpPr>
          <p:cNvPr id="8" name="Rectangle 6"/>
          <p:cNvSpPr txBox="1">
            <a:spLocks noChangeArrowheads="1"/>
          </p:cNvSpPr>
          <p:nvPr/>
        </p:nvSpPr>
        <p:spPr bwMode="auto">
          <a:xfrm>
            <a:off x="228600" y="762000"/>
            <a:ext cx="86106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tabLst/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200150" lvl="2" indent="-28575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defRPr/>
            </a:pPr>
            <a:endParaRPr lang="en-US" sz="1600" kern="0" dirty="0" smtClean="0">
              <a:latin typeface="+mn-lt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defRPr/>
            </a:pPr>
            <a:endParaRPr lang="en-US" sz="1600" kern="0" dirty="0" smtClean="0">
              <a:latin typeface="+mn-lt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endParaRPr lang="en-US" sz="1600" kern="0" dirty="0" smtClean="0">
              <a:latin typeface="+mn-lt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endParaRPr kumimoji="0" lang="en-US" sz="1600" b="0" i="0" u="none" strike="noStrike" kern="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6" name="Rectangle 6"/>
          <p:cNvSpPr txBox="1">
            <a:spLocks noChangeArrowheads="1"/>
          </p:cNvSpPr>
          <p:nvPr/>
        </p:nvSpPr>
        <p:spPr bwMode="auto">
          <a:xfrm>
            <a:off x="152400" y="914400"/>
            <a:ext cx="88392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tabLst/>
              <a:defRPr/>
            </a:pPr>
            <a:r>
              <a:rPr lang="en-US" sz="2000" b="1" kern="0" dirty="0" smtClean="0">
                <a:latin typeface="+mn-lt"/>
              </a:rPr>
              <a:t>Acknowledgements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endParaRPr lang="en-US" sz="2000" b="1" kern="0" dirty="0" smtClean="0">
              <a:latin typeface="+mn-lt"/>
            </a:endParaRP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lang="en-US" sz="2000" kern="0" noProof="0" dirty="0" smtClean="0">
                <a:latin typeface="+mn-lt"/>
              </a:rPr>
              <a:t>The AE Department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lang="en-US" sz="2000" kern="0" dirty="0" smtClean="0">
                <a:latin typeface="+mn-lt"/>
              </a:rPr>
              <a:t>Balfour Beatty Construction</a:t>
            </a:r>
          </a:p>
          <a:p>
            <a:pPr marL="1257300" lvl="2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lang="en-US" sz="2000" kern="0" dirty="0" smtClean="0">
                <a:latin typeface="+mn-lt"/>
              </a:rPr>
              <a:t>Sean Flynn</a:t>
            </a:r>
            <a:endParaRPr lang="en-US" sz="2000" kern="0" noProof="0" dirty="0" smtClean="0">
              <a:latin typeface="+mn-lt"/>
            </a:endParaRP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lang="en-US" sz="2000" kern="0" dirty="0" smtClean="0">
                <a:latin typeface="+mn-lt"/>
              </a:rPr>
              <a:t>My Family and Friends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lang="en-US" sz="2000" kern="0" noProof="0" dirty="0" smtClean="0">
                <a:latin typeface="+mn-lt"/>
              </a:rPr>
              <a:t>Lorton Stone </a:t>
            </a:r>
          </a:p>
          <a:p>
            <a:pPr marL="1257300" lvl="2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lang="en-US" sz="2000" kern="0" dirty="0" smtClean="0">
                <a:latin typeface="+mn-lt"/>
              </a:rPr>
              <a:t>Manuel </a:t>
            </a:r>
            <a:r>
              <a:rPr lang="en-US" sz="2000" kern="0" dirty="0" err="1" smtClean="0">
                <a:latin typeface="+mn-lt"/>
              </a:rPr>
              <a:t>Seara</a:t>
            </a:r>
            <a:endParaRPr lang="en-US" sz="2000" kern="0" dirty="0" smtClean="0">
              <a:latin typeface="+mn-lt"/>
            </a:endParaRP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lang="en-US" sz="2000" kern="0" noProof="0" dirty="0" smtClean="0">
                <a:latin typeface="+mn-lt"/>
              </a:rPr>
              <a:t>700 6</a:t>
            </a:r>
            <a:r>
              <a:rPr lang="en-US" sz="2000" kern="0" baseline="30000" noProof="0" dirty="0" smtClean="0">
                <a:latin typeface="+mn-lt"/>
              </a:rPr>
              <a:t>th</a:t>
            </a:r>
            <a:r>
              <a:rPr lang="en-US" sz="2000" kern="0" noProof="0" dirty="0" smtClean="0">
                <a:latin typeface="+mn-lt"/>
              </a:rPr>
              <a:t> Street</a:t>
            </a:r>
          </a:p>
          <a:p>
            <a:pPr marL="1257300" lvl="2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lang="en-US" sz="2000" kern="0" dirty="0" smtClean="0">
                <a:latin typeface="+mn-lt"/>
              </a:rPr>
              <a:t>John E. </a:t>
            </a:r>
            <a:r>
              <a:rPr lang="en-US" sz="2000" kern="0" dirty="0" err="1" smtClean="0">
                <a:latin typeface="+mn-lt"/>
              </a:rPr>
              <a:t>Akridge</a:t>
            </a:r>
            <a:endParaRPr lang="en-US" sz="2000" kern="0" dirty="0" smtClean="0">
              <a:latin typeface="+mn-lt"/>
            </a:endParaRPr>
          </a:p>
          <a:p>
            <a:pPr marL="1257300" lvl="2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lang="en-US" sz="2000" kern="0" dirty="0" smtClean="0">
                <a:latin typeface="+mn-lt"/>
              </a:rPr>
              <a:t>Matthew J. Klein</a:t>
            </a:r>
          </a:p>
          <a:p>
            <a:pPr marL="1257300" lvl="2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defRPr/>
            </a:pPr>
            <a:endParaRPr lang="en-US" sz="2000" kern="0" noProof="0" dirty="0" smtClean="0"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endParaRPr lang="en-US" sz="2000" b="1" kern="0" noProof="0" dirty="0" smtClean="0">
              <a:latin typeface="+mn-lt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defRPr/>
            </a:pPr>
            <a:endParaRPr lang="en-US" sz="1600" kern="0" dirty="0" smtClean="0">
              <a:latin typeface="+mn-lt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endParaRPr lang="en-US" sz="1600" kern="0" dirty="0" smtClean="0">
              <a:latin typeface="+mn-lt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endParaRPr kumimoji="0" lang="en-US" sz="1600" b="0" i="0" u="none" strike="noStrike" kern="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0"/>
          </p:nvPr>
        </p:nvSpPr>
        <p:spPr>
          <a:xfrm>
            <a:off x="8458200" y="6465888"/>
            <a:ext cx="685800" cy="392112"/>
          </a:xfrm>
        </p:spPr>
        <p:txBody>
          <a:bodyPr/>
          <a:lstStyle/>
          <a:p>
            <a:fld id="{F06DBC56-7D16-43AC-A8A4-A9A188CCD62B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S:\700 Sixth Street\Photos\2008-03-18 Frame Elevated Deck_Embeds_Rebar_Waterproofing\Frame Elevated Deck_Embeds_Rebar_Waterproofing 03.18.08 005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t="7778" b="25556"/>
          <a:stretch>
            <a:fillRect/>
          </a:stretch>
        </p:blipFill>
        <p:spPr bwMode="auto">
          <a:xfrm>
            <a:off x="0" y="533400"/>
            <a:ext cx="9144002" cy="4572000"/>
          </a:xfrm>
          <a:prstGeom prst="rect">
            <a:avLst/>
          </a:prstGeom>
          <a:blipFill dpi="0" rotWithShape="1"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</p:spPr>
      </p:pic>
      <p:sp>
        <p:nvSpPr>
          <p:cNvPr id="21" name="TextBox 20"/>
          <p:cNvSpPr txBox="1"/>
          <p:nvPr/>
        </p:nvSpPr>
        <p:spPr>
          <a:xfrm>
            <a:off x="164107" y="6197025"/>
            <a:ext cx="36663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Lucida Calligraphy" pitchFamily="66" charset="0"/>
              </a:rPr>
              <a:t>700 Sixth Street</a:t>
            </a:r>
            <a:endParaRPr lang="en-US" sz="3200" b="1" dirty="0">
              <a:solidFill>
                <a:schemeClr val="bg1"/>
              </a:solidFill>
              <a:latin typeface="Lucida Calligraphy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20784233">
            <a:off x="6479110" y="5948447"/>
            <a:ext cx="1824538" cy="461665"/>
          </a:xfrm>
          <a:prstGeom prst="rect">
            <a:avLst/>
          </a:prstGeom>
          <a:noFill/>
          <a:ln w="28575">
            <a:solidFill>
              <a:schemeClr val="tx1"/>
            </a:solidFill>
            <a:prstDash val="lgDash"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tencil" pitchFamily="82" charset="0"/>
              </a:rPr>
              <a:t>questions</a:t>
            </a:r>
            <a:endParaRPr lang="en-US" dirty="0">
              <a:latin typeface="Stencil" pitchFamily="82" charset="0"/>
            </a:endParaRPr>
          </a:p>
        </p:txBody>
      </p:sp>
      <p:sp>
        <p:nvSpPr>
          <p:cNvPr id="8" name="Rectangle 6"/>
          <p:cNvSpPr txBox="1">
            <a:spLocks noChangeArrowheads="1"/>
          </p:cNvSpPr>
          <p:nvPr/>
        </p:nvSpPr>
        <p:spPr bwMode="auto">
          <a:xfrm>
            <a:off x="228600" y="762000"/>
            <a:ext cx="86106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tabLst/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200150" lvl="2" indent="-28575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defRPr/>
            </a:pPr>
            <a:endParaRPr lang="en-US" sz="1600" kern="0" dirty="0" smtClean="0">
              <a:latin typeface="+mn-lt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defRPr/>
            </a:pPr>
            <a:endParaRPr lang="en-US" sz="1600" kern="0" dirty="0" smtClean="0">
              <a:latin typeface="+mn-lt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endParaRPr lang="en-US" sz="1600" kern="0" dirty="0" smtClean="0">
              <a:latin typeface="+mn-lt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endParaRPr kumimoji="0" lang="en-US" sz="1600" b="0" i="0" u="none" strike="noStrike" kern="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6" name="Rectangle 6"/>
          <p:cNvSpPr txBox="1">
            <a:spLocks noChangeArrowheads="1"/>
          </p:cNvSpPr>
          <p:nvPr/>
        </p:nvSpPr>
        <p:spPr bwMode="auto">
          <a:xfrm>
            <a:off x="152400" y="914400"/>
            <a:ext cx="88392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tabLst/>
              <a:defRPr/>
            </a:pPr>
            <a:r>
              <a:rPr lang="en-US" sz="2000" b="1" kern="0" dirty="0" smtClean="0">
                <a:latin typeface="+mn-lt"/>
              </a:rPr>
              <a:t>Questions or Comments?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defRPr/>
            </a:pPr>
            <a:endParaRPr lang="en-US" sz="2000" kern="0" noProof="0" dirty="0" smtClean="0"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endParaRPr lang="en-US" sz="2000" b="1" kern="0" noProof="0" dirty="0" smtClean="0">
              <a:latin typeface="+mn-lt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defRPr/>
            </a:pPr>
            <a:endParaRPr lang="en-US" sz="1600" kern="0" dirty="0" smtClean="0">
              <a:latin typeface="+mn-lt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endParaRPr lang="en-US" sz="1600" kern="0" dirty="0" smtClean="0">
              <a:latin typeface="+mn-lt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endParaRPr kumimoji="0" lang="en-US" sz="1600" b="0" i="0" u="none" strike="noStrike" kern="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0"/>
          </p:nvPr>
        </p:nvSpPr>
        <p:spPr>
          <a:xfrm>
            <a:off x="8458200" y="6465888"/>
            <a:ext cx="685800" cy="392112"/>
          </a:xfrm>
        </p:spPr>
        <p:txBody>
          <a:bodyPr/>
          <a:lstStyle/>
          <a:p>
            <a:fld id="{F06DBC56-7D16-43AC-A8A4-A9A188CCD62B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9" name="Picture 8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1905000"/>
            <a:ext cx="5257800" cy="31242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S:\700 Sixth Street\Photos\2008-03-18 Frame Elevated Deck_Embeds_Rebar_Waterproofing\Frame Elevated Deck_Embeds_Rebar_Waterproofing 03.18.08 005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t="7778" b="25556"/>
          <a:stretch>
            <a:fillRect/>
          </a:stretch>
        </p:blipFill>
        <p:spPr bwMode="auto">
          <a:xfrm>
            <a:off x="0" y="533400"/>
            <a:ext cx="9144002" cy="4572000"/>
          </a:xfrm>
          <a:prstGeom prst="rect">
            <a:avLst/>
          </a:prstGeom>
          <a:blipFill dpi="0" rotWithShape="1"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</p:spPr>
      </p:pic>
      <p:sp>
        <p:nvSpPr>
          <p:cNvPr id="21" name="TextBox 20"/>
          <p:cNvSpPr txBox="1"/>
          <p:nvPr/>
        </p:nvSpPr>
        <p:spPr>
          <a:xfrm>
            <a:off x="164107" y="6197025"/>
            <a:ext cx="36663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Lucida Calligraphy" pitchFamily="66" charset="0"/>
              </a:rPr>
              <a:t>700 Sixth Street</a:t>
            </a:r>
            <a:endParaRPr lang="en-US" sz="3200" b="1" dirty="0">
              <a:solidFill>
                <a:schemeClr val="bg1"/>
              </a:solidFill>
              <a:latin typeface="Lucida Calligraphy" pitchFamily="66" charset="0"/>
            </a:endParaRPr>
          </a:p>
        </p:txBody>
      </p:sp>
      <p:sp>
        <p:nvSpPr>
          <p:cNvPr id="7" name="Rectangle 6"/>
          <p:cNvSpPr txBox="1">
            <a:spLocks noChangeArrowheads="1"/>
          </p:cNvSpPr>
          <p:nvPr/>
        </p:nvSpPr>
        <p:spPr bwMode="auto">
          <a:xfrm>
            <a:off x="228600" y="762000"/>
            <a:ext cx="86106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Size: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r>
              <a:rPr lang="en-US" sz="1600" kern="0" dirty="0" smtClean="0">
                <a:latin typeface="+mn-lt"/>
              </a:rPr>
              <a:t>294</a:t>
            </a:r>
            <a:r>
              <a:rPr lang="en-US" sz="1600" kern="0" noProof="0" dirty="0" smtClean="0">
                <a:latin typeface="+mn-lt"/>
              </a:rPr>
              <a:t>,000+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S.F.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lang="en-US" sz="1600" kern="0" dirty="0" smtClean="0">
                <a:latin typeface="+mn-lt"/>
              </a:rPr>
              <a:t>12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Story </a:t>
            </a:r>
            <a:r>
              <a:rPr lang="en-US" sz="1600" kern="0" dirty="0" smtClean="0">
                <a:latin typeface="+mn-lt"/>
              </a:rPr>
              <a:t>Office Space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w/ 3 1/2 Level</a:t>
            </a: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Underground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Parking Garage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Location: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r>
              <a:rPr lang="en-US" sz="1600" kern="0" dirty="0" smtClean="0">
                <a:latin typeface="+mn-lt"/>
              </a:rPr>
              <a:t>Downtown DC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(Next</a:t>
            </a: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to Verizon Center)</a:t>
            </a: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Contract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Value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r>
              <a:rPr lang="en-US" sz="1600" kern="0" dirty="0" smtClean="0">
                <a:latin typeface="+mn-lt"/>
              </a:rPr>
              <a:t>$51.3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million</a:t>
            </a: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Project Schedule: 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May 2007 thru March 2009 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Building Features: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r>
              <a:rPr kumimoji="0" lang="en-US" sz="16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Innovative Green Roof Design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r>
              <a:rPr lang="en-US" sz="1600" b="1" kern="0" dirty="0" smtClean="0">
                <a:latin typeface="+mn-lt"/>
              </a:rPr>
              <a:t>Glass Bridge located in the Lobby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Curtain Wall/Pre-Cast/Stone</a:t>
            </a: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Façade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lang="en-US" sz="1600" kern="0" dirty="0" smtClean="0">
                <a:latin typeface="+mn-lt"/>
              </a:rPr>
              <a:t>Contracted at LEED ‘Silver’ (Rated LEED ‘Platinum’)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 rot="20784233">
            <a:off x="5954488" y="5996197"/>
            <a:ext cx="3095719" cy="461665"/>
          </a:xfrm>
          <a:prstGeom prst="rect">
            <a:avLst/>
          </a:prstGeom>
          <a:noFill/>
          <a:ln w="28575">
            <a:solidFill>
              <a:schemeClr val="tx1"/>
            </a:solidFill>
            <a:prstDash val="lgDash"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tencil" pitchFamily="82" charset="0"/>
              </a:rPr>
              <a:t>Project Overview</a:t>
            </a:r>
            <a:endParaRPr lang="en-US" dirty="0">
              <a:latin typeface="Stencil" pitchFamily="82" charset="0"/>
            </a:endParaRPr>
          </a:p>
        </p:txBody>
      </p:sp>
      <p:pic>
        <p:nvPicPr>
          <p:cNvPr id="11" name="Picture 2" descr="S:\700 Sixth Street\Photos\2007-11-03\2007-11-03 022.jpg"/>
          <p:cNvPicPr>
            <a:picLocks noChangeAspect="1" noChangeArrowheads="1"/>
          </p:cNvPicPr>
          <p:nvPr/>
        </p:nvPicPr>
        <p:blipFill>
          <a:blip r:embed="rId4" cstate="print"/>
          <a:srcRect l="34699" t="24354" r="27856" b="28155"/>
          <a:stretch>
            <a:fillRect/>
          </a:stretch>
        </p:blipFill>
        <p:spPr bwMode="auto">
          <a:xfrm>
            <a:off x="228600" y="5029200"/>
            <a:ext cx="1041400" cy="990600"/>
          </a:xfrm>
          <a:prstGeom prst="rect">
            <a:avLst/>
          </a:prstGeom>
          <a:noFill/>
          <a:ln w="19050">
            <a:solidFill>
              <a:srgbClr val="A50021"/>
            </a:solidFill>
          </a:ln>
        </p:spPr>
      </p:pic>
      <p:pic>
        <p:nvPicPr>
          <p:cNvPr id="12" name="Picture 2" descr="S:\700 Sixth Street\Photos\2007-05-21\100_1258.JPG"/>
          <p:cNvPicPr>
            <a:picLocks noChangeAspect="1" noChangeArrowheads="1"/>
          </p:cNvPicPr>
          <p:nvPr/>
        </p:nvPicPr>
        <p:blipFill>
          <a:blip r:embed="rId5" cstate="print"/>
          <a:srcRect l="13502" t="21416" r="42598" b="22903"/>
          <a:stretch>
            <a:fillRect/>
          </a:stretch>
        </p:blipFill>
        <p:spPr bwMode="auto">
          <a:xfrm>
            <a:off x="1524000" y="5029200"/>
            <a:ext cx="1066800" cy="1014761"/>
          </a:xfrm>
          <a:prstGeom prst="rect">
            <a:avLst/>
          </a:prstGeom>
          <a:noFill/>
          <a:ln w="19050">
            <a:solidFill>
              <a:srgbClr val="A50021"/>
            </a:solidFill>
          </a:ln>
        </p:spPr>
      </p:pic>
      <p:pic>
        <p:nvPicPr>
          <p:cNvPr id="13" name="Picture 2" descr="S:\700 Sixth Street\Photos\2007-12-28\2007-12-19 100.jpg"/>
          <p:cNvPicPr>
            <a:picLocks noChangeAspect="1" noChangeArrowheads="1"/>
          </p:cNvPicPr>
          <p:nvPr/>
        </p:nvPicPr>
        <p:blipFill>
          <a:blip r:embed="rId6" cstate="print"/>
          <a:srcRect l="14383" t="44586" r="42066" b="178"/>
          <a:stretch>
            <a:fillRect/>
          </a:stretch>
        </p:blipFill>
        <p:spPr bwMode="auto">
          <a:xfrm>
            <a:off x="2819400" y="5029200"/>
            <a:ext cx="1066800" cy="1014761"/>
          </a:xfrm>
          <a:prstGeom prst="rect">
            <a:avLst/>
          </a:prstGeom>
          <a:noFill/>
          <a:ln w="19050">
            <a:solidFill>
              <a:srgbClr val="A50021"/>
            </a:solidFill>
          </a:ln>
        </p:spPr>
      </p:pic>
      <p:pic>
        <p:nvPicPr>
          <p:cNvPr id="14" name="Picture 4" descr="S:\700 Sixth Street\Photos\2008-03-18 Frame Elevated Deck_Embeds_Rebar_Waterproofing\Frame Elevated Deck_Embeds_Rebar_Waterproofing 03.18.08 012.JPG"/>
          <p:cNvPicPr>
            <a:picLocks noChangeAspect="1" noChangeArrowheads="1"/>
          </p:cNvPicPr>
          <p:nvPr/>
        </p:nvPicPr>
        <p:blipFill>
          <a:blip r:embed="rId7" cstate="print"/>
          <a:srcRect l="30406" t="48194" r="54073" b="32120"/>
          <a:stretch>
            <a:fillRect/>
          </a:stretch>
        </p:blipFill>
        <p:spPr bwMode="auto">
          <a:xfrm>
            <a:off x="4114800" y="5029200"/>
            <a:ext cx="1066800" cy="1014761"/>
          </a:xfrm>
          <a:prstGeom prst="rect">
            <a:avLst/>
          </a:prstGeom>
          <a:noFill/>
          <a:ln w="19050">
            <a:solidFill>
              <a:srgbClr val="A50021"/>
            </a:solidFill>
          </a:ln>
        </p:spPr>
      </p:pic>
      <p:pic>
        <p:nvPicPr>
          <p:cNvPr id="16" name="Picture 15"/>
          <p:cNvPicPr/>
          <p:nvPr/>
        </p:nvPicPr>
        <p:blipFill>
          <a:blip r:embed="rId8" cstate="print"/>
          <a:srcRect l="5078" t="12621" r="62291" b="26699"/>
          <a:stretch>
            <a:fillRect/>
          </a:stretch>
        </p:blipFill>
        <p:spPr bwMode="auto">
          <a:xfrm>
            <a:off x="4953000" y="1447800"/>
            <a:ext cx="3401754" cy="2647561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6400800" y="3886200"/>
            <a:ext cx="1210588" cy="307777"/>
          </a:xfrm>
          <a:prstGeom prst="rect">
            <a:avLst/>
          </a:prstGeom>
          <a:solidFill>
            <a:schemeClr val="tx1"/>
          </a:solidFill>
          <a:ln w="127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Glass Bridge</a:t>
            </a:r>
            <a:endParaRPr lang="en-US" sz="1400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0"/>
          </p:nvPr>
        </p:nvSpPr>
        <p:spPr>
          <a:xfrm>
            <a:off x="8458200" y="6465888"/>
            <a:ext cx="685800" cy="392112"/>
          </a:xfrm>
        </p:spPr>
        <p:txBody>
          <a:bodyPr/>
          <a:lstStyle/>
          <a:p>
            <a:fld id="{F06DBC56-7D16-43AC-A8A4-A9A188CCD62B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S:\700 Sixth Street\Photos\2008-03-18 Frame Elevated Deck_Embeds_Rebar_Waterproofing\Frame Elevated Deck_Embeds_Rebar_Waterproofing 03.18.08 005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t="7778" b="25556"/>
          <a:stretch>
            <a:fillRect/>
          </a:stretch>
        </p:blipFill>
        <p:spPr bwMode="auto">
          <a:xfrm>
            <a:off x="0" y="533400"/>
            <a:ext cx="9144002" cy="4572000"/>
          </a:xfrm>
          <a:prstGeom prst="rect">
            <a:avLst/>
          </a:prstGeom>
          <a:blipFill dpi="0" rotWithShape="1"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</p:spPr>
      </p:pic>
      <p:sp>
        <p:nvSpPr>
          <p:cNvPr id="21" name="TextBox 20"/>
          <p:cNvSpPr txBox="1"/>
          <p:nvPr/>
        </p:nvSpPr>
        <p:spPr>
          <a:xfrm>
            <a:off x="164107" y="6197025"/>
            <a:ext cx="36663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Lucida Calligraphy" pitchFamily="66" charset="0"/>
              </a:rPr>
              <a:t>700 Sixth Street</a:t>
            </a:r>
            <a:endParaRPr lang="en-US" sz="3200" b="1" dirty="0">
              <a:solidFill>
                <a:schemeClr val="bg1"/>
              </a:solidFill>
              <a:latin typeface="Lucida Calligraphy" pitchFamily="66" charset="0"/>
            </a:endParaRPr>
          </a:p>
        </p:txBody>
      </p:sp>
      <p:sp>
        <p:nvSpPr>
          <p:cNvPr id="7" name="Rectangle 6"/>
          <p:cNvSpPr txBox="1">
            <a:spLocks noChangeArrowheads="1"/>
          </p:cNvSpPr>
          <p:nvPr/>
        </p:nvSpPr>
        <p:spPr bwMode="auto">
          <a:xfrm>
            <a:off x="228600" y="762000"/>
            <a:ext cx="86106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Size: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r>
              <a:rPr lang="en-US" sz="1600" kern="0" noProof="0" dirty="0" smtClean="0">
                <a:latin typeface="+mn-lt"/>
              </a:rPr>
              <a:t>300,000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S.F.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lang="en-US" sz="1600" kern="0" dirty="0" smtClean="0">
                <a:latin typeface="+mn-lt"/>
              </a:rPr>
              <a:t>12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Story </a:t>
            </a:r>
            <a:r>
              <a:rPr lang="en-US" sz="1600" kern="0" dirty="0" smtClean="0">
                <a:latin typeface="+mn-lt"/>
              </a:rPr>
              <a:t>Office Space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w/ 3 1/2 Level</a:t>
            </a: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Underground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Parking Garage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Location: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r>
              <a:rPr lang="en-US" sz="1600" kern="0" dirty="0" smtClean="0">
                <a:latin typeface="+mn-lt"/>
              </a:rPr>
              <a:t>Downtown DC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(Next</a:t>
            </a: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to Verizon Center)</a:t>
            </a: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Contract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Value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r>
              <a:rPr lang="en-US" sz="1600" kern="0" dirty="0" smtClean="0">
                <a:latin typeface="+mn-lt"/>
              </a:rPr>
              <a:t>$46.5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million</a:t>
            </a: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Project Schedule: 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May 2007 thru May 2009 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Building Features: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r>
              <a:rPr kumimoji="0" lang="en-US" sz="16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Innovative Green Roof Design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r>
              <a:rPr lang="en-US" sz="1600" kern="0" dirty="0" smtClean="0">
                <a:latin typeface="+mn-lt"/>
              </a:rPr>
              <a:t>Lobby Glass Bridge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Curtain Wall/Pre-Cast/Stone</a:t>
            </a:r>
            <a:r>
              <a:rPr kumimoji="0" lang="en-US" sz="16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Façade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lang="en-US" sz="1600" kern="0" dirty="0" smtClean="0">
                <a:latin typeface="+mn-lt"/>
              </a:rPr>
              <a:t>Contracted at LEED ‘Silver’ (Rated LEED ‘Platinum’)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 rot="20784233">
            <a:off x="5954488" y="5996197"/>
            <a:ext cx="3095719" cy="461665"/>
          </a:xfrm>
          <a:prstGeom prst="rect">
            <a:avLst/>
          </a:prstGeom>
          <a:noFill/>
          <a:ln w="28575">
            <a:solidFill>
              <a:schemeClr val="tx1"/>
            </a:solidFill>
            <a:prstDash val="lgDash"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tencil" pitchFamily="82" charset="0"/>
              </a:rPr>
              <a:t>Project Overview</a:t>
            </a:r>
            <a:endParaRPr lang="en-US" dirty="0">
              <a:latin typeface="Stencil" pitchFamily="82" charset="0"/>
            </a:endParaRPr>
          </a:p>
        </p:txBody>
      </p:sp>
      <p:pic>
        <p:nvPicPr>
          <p:cNvPr id="11" name="Picture 2" descr="S:\700 Sixth Street\Photos\2007-11-03\2007-11-03 022.jpg"/>
          <p:cNvPicPr>
            <a:picLocks noChangeAspect="1" noChangeArrowheads="1"/>
          </p:cNvPicPr>
          <p:nvPr/>
        </p:nvPicPr>
        <p:blipFill>
          <a:blip r:embed="rId4" cstate="print"/>
          <a:srcRect l="34699" t="24354" r="27856" b="28155"/>
          <a:stretch>
            <a:fillRect/>
          </a:stretch>
        </p:blipFill>
        <p:spPr bwMode="auto">
          <a:xfrm>
            <a:off x="228600" y="5029200"/>
            <a:ext cx="1041400" cy="990600"/>
          </a:xfrm>
          <a:prstGeom prst="rect">
            <a:avLst/>
          </a:prstGeom>
          <a:noFill/>
          <a:ln w="19050">
            <a:solidFill>
              <a:srgbClr val="A50021"/>
            </a:solidFill>
          </a:ln>
        </p:spPr>
      </p:pic>
      <p:pic>
        <p:nvPicPr>
          <p:cNvPr id="12" name="Picture 2" descr="S:\700 Sixth Street\Photos\2007-05-21\100_1258.JPG"/>
          <p:cNvPicPr>
            <a:picLocks noChangeAspect="1" noChangeArrowheads="1"/>
          </p:cNvPicPr>
          <p:nvPr/>
        </p:nvPicPr>
        <p:blipFill>
          <a:blip r:embed="rId5" cstate="print"/>
          <a:srcRect l="13502" t="21416" r="42598" b="22903"/>
          <a:stretch>
            <a:fillRect/>
          </a:stretch>
        </p:blipFill>
        <p:spPr bwMode="auto">
          <a:xfrm>
            <a:off x="1524000" y="5029200"/>
            <a:ext cx="1066800" cy="1014761"/>
          </a:xfrm>
          <a:prstGeom prst="rect">
            <a:avLst/>
          </a:prstGeom>
          <a:noFill/>
          <a:ln w="19050">
            <a:solidFill>
              <a:srgbClr val="A50021"/>
            </a:solidFill>
          </a:ln>
        </p:spPr>
      </p:pic>
      <p:pic>
        <p:nvPicPr>
          <p:cNvPr id="13" name="Picture 2" descr="S:\700 Sixth Street\Photos\2007-12-28\2007-12-19 100.jpg"/>
          <p:cNvPicPr>
            <a:picLocks noChangeAspect="1" noChangeArrowheads="1"/>
          </p:cNvPicPr>
          <p:nvPr/>
        </p:nvPicPr>
        <p:blipFill>
          <a:blip r:embed="rId6" cstate="print"/>
          <a:srcRect l="14383" t="44586" r="42066" b="178"/>
          <a:stretch>
            <a:fillRect/>
          </a:stretch>
        </p:blipFill>
        <p:spPr bwMode="auto">
          <a:xfrm>
            <a:off x="2819400" y="5029200"/>
            <a:ext cx="1066800" cy="1014761"/>
          </a:xfrm>
          <a:prstGeom prst="rect">
            <a:avLst/>
          </a:prstGeom>
          <a:noFill/>
          <a:ln w="19050">
            <a:solidFill>
              <a:srgbClr val="A50021"/>
            </a:solidFill>
          </a:ln>
        </p:spPr>
      </p:pic>
      <p:pic>
        <p:nvPicPr>
          <p:cNvPr id="14" name="Picture 4" descr="S:\700 Sixth Street\Photos\2008-03-18 Frame Elevated Deck_Embeds_Rebar_Waterproofing\Frame Elevated Deck_Embeds_Rebar_Waterproofing 03.18.08 012.JPG"/>
          <p:cNvPicPr>
            <a:picLocks noChangeAspect="1" noChangeArrowheads="1"/>
          </p:cNvPicPr>
          <p:nvPr/>
        </p:nvPicPr>
        <p:blipFill>
          <a:blip r:embed="rId7" cstate="print"/>
          <a:srcRect l="30406" t="48194" r="54073" b="32120"/>
          <a:stretch>
            <a:fillRect/>
          </a:stretch>
        </p:blipFill>
        <p:spPr bwMode="auto">
          <a:xfrm>
            <a:off x="4114800" y="5029200"/>
            <a:ext cx="1066800" cy="1014761"/>
          </a:xfrm>
          <a:prstGeom prst="rect">
            <a:avLst/>
          </a:prstGeom>
          <a:noFill/>
          <a:ln w="19050">
            <a:solidFill>
              <a:srgbClr val="A50021"/>
            </a:solidFill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 cstate="print"/>
          <a:srcRect l="59434" t="17689" r="9906" b="20991"/>
          <a:stretch>
            <a:fillRect/>
          </a:stretch>
        </p:blipFill>
        <p:spPr bwMode="auto">
          <a:xfrm>
            <a:off x="4953000" y="1524000"/>
            <a:ext cx="3429000" cy="27432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6629400" y="4114800"/>
            <a:ext cx="1468672" cy="307777"/>
          </a:xfrm>
          <a:prstGeom prst="rect">
            <a:avLst/>
          </a:prstGeom>
          <a:solidFill>
            <a:schemeClr val="tx1"/>
          </a:solidFill>
          <a:ln w="127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Building Façade</a:t>
            </a:r>
            <a:endParaRPr lang="en-US" sz="1400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0"/>
          </p:nvPr>
        </p:nvSpPr>
        <p:spPr>
          <a:xfrm>
            <a:off x="8458200" y="6465888"/>
            <a:ext cx="685800" cy="392112"/>
          </a:xfrm>
        </p:spPr>
        <p:txBody>
          <a:bodyPr/>
          <a:lstStyle/>
          <a:p>
            <a:fld id="{F06DBC56-7D16-43AC-A8A4-A9A188CCD62B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S:\700 Sixth Street\Photos\2008-03-18 Frame Elevated Deck_Embeds_Rebar_Waterproofing\Frame Elevated Deck_Embeds_Rebar_Waterproofing 03.18.08 005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t="7778" b="25556"/>
          <a:stretch>
            <a:fillRect/>
          </a:stretch>
        </p:blipFill>
        <p:spPr bwMode="auto">
          <a:xfrm>
            <a:off x="0" y="533400"/>
            <a:ext cx="9144002" cy="4572000"/>
          </a:xfrm>
          <a:prstGeom prst="rect">
            <a:avLst/>
          </a:prstGeom>
          <a:blipFill dpi="0" rotWithShape="1"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</p:spPr>
      </p:pic>
      <p:sp>
        <p:nvSpPr>
          <p:cNvPr id="21" name="TextBox 20"/>
          <p:cNvSpPr txBox="1"/>
          <p:nvPr/>
        </p:nvSpPr>
        <p:spPr>
          <a:xfrm>
            <a:off x="164107" y="6197025"/>
            <a:ext cx="36663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Lucida Calligraphy" pitchFamily="66" charset="0"/>
              </a:rPr>
              <a:t>700 Sixth Street</a:t>
            </a:r>
            <a:endParaRPr lang="en-US" sz="3200" b="1" dirty="0">
              <a:solidFill>
                <a:schemeClr val="bg1"/>
              </a:solidFill>
              <a:latin typeface="Lucida Calligraphy" pitchFamily="66" charset="0"/>
            </a:endParaRPr>
          </a:p>
        </p:txBody>
      </p:sp>
      <p:sp>
        <p:nvSpPr>
          <p:cNvPr id="7" name="Rectangle 6"/>
          <p:cNvSpPr txBox="1">
            <a:spLocks noChangeArrowheads="1"/>
          </p:cNvSpPr>
          <p:nvPr/>
        </p:nvSpPr>
        <p:spPr bwMode="auto">
          <a:xfrm>
            <a:off x="228600" y="762000"/>
            <a:ext cx="86106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r>
              <a:rPr lang="en-US" sz="2000" b="1" kern="0" dirty="0" smtClean="0">
                <a:latin typeface="+mn-lt"/>
              </a:rPr>
              <a:t>Mechanical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r>
              <a:rPr lang="en-US" sz="1600" kern="0" dirty="0" smtClean="0">
                <a:latin typeface="+mn-lt"/>
              </a:rPr>
              <a:t>VAV </a:t>
            </a:r>
            <a:r>
              <a:rPr lang="en-US" sz="1600" kern="0" dirty="0" smtClean="0">
                <a:latin typeface="+mn-lt"/>
              </a:rPr>
              <a:t>System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endParaRPr lang="en-US" sz="1600" kern="0" dirty="0" smtClean="0">
              <a:latin typeface="+mn-lt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r>
              <a:rPr lang="en-US" sz="1600" kern="0" dirty="0" smtClean="0">
                <a:latin typeface="+mn-lt"/>
              </a:rPr>
              <a:t>Main components located on the Penthouse floor</a:t>
            </a:r>
          </a:p>
          <a:p>
            <a:pPr marL="1200150" lvl="2" indent="-28575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lang="en-US" sz="1600" kern="0" dirty="0" smtClean="0">
                <a:latin typeface="+mn-lt"/>
              </a:rPr>
              <a:t>3 cooling towers</a:t>
            </a:r>
          </a:p>
          <a:p>
            <a:pPr marL="1200150" lvl="2" indent="-28575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lang="en-US" sz="1600" kern="0" dirty="0" smtClean="0">
                <a:latin typeface="+mn-lt"/>
              </a:rPr>
              <a:t>Emergency </a:t>
            </a:r>
            <a:r>
              <a:rPr lang="en-US" sz="1600" kern="0" dirty="0" smtClean="0">
                <a:latin typeface="+mn-lt"/>
              </a:rPr>
              <a:t>generator</a:t>
            </a:r>
          </a:p>
          <a:p>
            <a:pPr marL="1200150" lvl="2" indent="-28575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endParaRPr lang="en-US" sz="1600" kern="0" dirty="0" smtClean="0">
              <a:latin typeface="+mn-lt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lang="en-US" sz="1600" kern="0" dirty="0" smtClean="0">
                <a:latin typeface="+mn-lt"/>
              </a:rPr>
              <a:t>Each individual floor has a mechanical </a:t>
            </a:r>
            <a:r>
              <a:rPr lang="en-US" sz="1600" kern="0" dirty="0" smtClean="0">
                <a:latin typeface="+mn-lt"/>
              </a:rPr>
              <a:t>room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endParaRPr lang="en-US" sz="1600" kern="0" dirty="0" smtClean="0">
              <a:latin typeface="+mn-lt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lang="en-US" sz="1600" kern="0" dirty="0" smtClean="0">
                <a:latin typeface="+mn-lt"/>
              </a:rPr>
              <a:t>25 air handling units located throughout the building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defRPr/>
            </a:pPr>
            <a:endParaRPr lang="en-US" sz="1600" kern="0" dirty="0" smtClean="0">
              <a:latin typeface="+mn-lt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endParaRPr lang="en-US" sz="1600" kern="0" dirty="0" smtClean="0">
              <a:latin typeface="+mn-lt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endParaRPr kumimoji="0" lang="en-US" sz="1600" b="0" i="0" u="none" strike="noStrike" kern="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 rot="20784233">
            <a:off x="5954488" y="5996197"/>
            <a:ext cx="3095719" cy="461665"/>
          </a:xfrm>
          <a:prstGeom prst="rect">
            <a:avLst/>
          </a:prstGeom>
          <a:noFill/>
          <a:ln w="28575">
            <a:solidFill>
              <a:schemeClr val="tx1"/>
            </a:solidFill>
            <a:prstDash val="lgDash"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tencil" pitchFamily="82" charset="0"/>
              </a:rPr>
              <a:t>Project Overview</a:t>
            </a:r>
            <a:endParaRPr lang="en-US" dirty="0">
              <a:latin typeface="Stencil" pitchFamily="82" charset="0"/>
            </a:endParaRPr>
          </a:p>
        </p:txBody>
      </p:sp>
      <p:pic>
        <p:nvPicPr>
          <p:cNvPr id="11" name="Picture 2" descr="S:\700 Sixth Street\Photos\2007-11-03\2007-11-03 022.jpg"/>
          <p:cNvPicPr>
            <a:picLocks noChangeAspect="1" noChangeArrowheads="1"/>
          </p:cNvPicPr>
          <p:nvPr/>
        </p:nvPicPr>
        <p:blipFill>
          <a:blip r:embed="rId4" cstate="print"/>
          <a:srcRect l="34699" t="24354" r="27856" b="28155"/>
          <a:stretch>
            <a:fillRect/>
          </a:stretch>
        </p:blipFill>
        <p:spPr bwMode="auto">
          <a:xfrm>
            <a:off x="228600" y="5029200"/>
            <a:ext cx="1041400" cy="990600"/>
          </a:xfrm>
          <a:prstGeom prst="rect">
            <a:avLst/>
          </a:prstGeom>
          <a:noFill/>
          <a:ln w="19050">
            <a:solidFill>
              <a:srgbClr val="A50021"/>
            </a:solidFill>
          </a:ln>
        </p:spPr>
      </p:pic>
      <p:pic>
        <p:nvPicPr>
          <p:cNvPr id="12" name="Picture 2" descr="S:\700 Sixth Street\Photos\2007-05-21\100_1258.JPG"/>
          <p:cNvPicPr>
            <a:picLocks noChangeAspect="1" noChangeArrowheads="1"/>
          </p:cNvPicPr>
          <p:nvPr/>
        </p:nvPicPr>
        <p:blipFill>
          <a:blip r:embed="rId5" cstate="print"/>
          <a:srcRect l="13502" t="21416" r="42598" b="22903"/>
          <a:stretch>
            <a:fillRect/>
          </a:stretch>
        </p:blipFill>
        <p:spPr bwMode="auto">
          <a:xfrm>
            <a:off x="1524000" y="5029200"/>
            <a:ext cx="1066800" cy="1014761"/>
          </a:xfrm>
          <a:prstGeom prst="rect">
            <a:avLst/>
          </a:prstGeom>
          <a:noFill/>
          <a:ln w="19050">
            <a:solidFill>
              <a:srgbClr val="A50021"/>
            </a:solidFill>
          </a:ln>
        </p:spPr>
      </p:pic>
      <p:pic>
        <p:nvPicPr>
          <p:cNvPr id="13" name="Picture 2" descr="S:\700 Sixth Street\Photos\2007-12-28\2007-12-19 100.jpg"/>
          <p:cNvPicPr>
            <a:picLocks noChangeAspect="1" noChangeArrowheads="1"/>
          </p:cNvPicPr>
          <p:nvPr/>
        </p:nvPicPr>
        <p:blipFill>
          <a:blip r:embed="rId6" cstate="print"/>
          <a:srcRect l="14383" t="44586" r="42066" b="178"/>
          <a:stretch>
            <a:fillRect/>
          </a:stretch>
        </p:blipFill>
        <p:spPr bwMode="auto">
          <a:xfrm>
            <a:off x="2819400" y="5029200"/>
            <a:ext cx="1066800" cy="1014761"/>
          </a:xfrm>
          <a:prstGeom prst="rect">
            <a:avLst/>
          </a:prstGeom>
          <a:noFill/>
          <a:ln w="19050">
            <a:solidFill>
              <a:srgbClr val="A50021"/>
            </a:solidFill>
          </a:ln>
        </p:spPr>
      </p:pic>
      <p:pic>
        <p:nvPicPr>
          <p:cNvPr id="14" name="Picture 4" descr="S:\700 Sixth Street\Photos\2008-03-18 Frame Elevated Deck_Embeds_Rebar_Waterproofing\Frame Elevated Deck_Embeds_Rebar_Waterproofing 03.18.08 012.JPG"/>
          <p:cNvPicPr>
            <a:picLocks noChangeAspect="1" noChangeArrowheads="1"/>
          </p:cNvPicPr>
          <p:nvPr/>
        </p:nvPicPr>
        <p:blipFill>
          <a:blip r:embed="rId7" cstate="print"/>
          <a:srcRect l="30406" t="48194" r="54073" b="32120"/>
          <a:stretch>
            <a:fillRect/>
          </a:stretch>
        </p:blipFill>
        <p:spPr bwMode="auto">
          <a:xfrm>
            <a:off x="4114800" y="5029200"/>
            <a:ext cx="1066800" cy="1014761"/>
          </a:xfrm>
          <a:prstGeom prst="rect">
            <a:avLst/>
          </a:prstGeom>
          <a:noFill/>
          <a:ln w="19050">
            <a:solidFill>
              <a:srgbClr val="A50021"/>
            </a:solidFill>
          </a:ln>
        </p:spPr>
      </p:pic>
      <p:sp>
        <p:nvSpPr>
          <p:cNvPr id="19" name="Slide Number Placeholder 18"/>
          <p:cNvSpPr>
            <a:spLocks noGrp="1"/>
          </p:cNvSpPr>
          <p:nvPr>
            <p:ph type="sldNum" sz="quarter" idx="10"/>
          </p:nvPr>
        </p:nvSpPr>
        <p:spPr>
          <a:xfrm>
            <a:off x="8458200" y="6465888"/>
            <a:ext cx="685800" cy="392112"/>
          </a:xfrm>
        </p:spPr>
        <p:txBody>
          <a:bodyPr/>
          <a:lstStyle/>
          <a:p>
            <a:fld id="{F06DBC56-7D16-43AC-A8A4-A9A188CCD62B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S:\700 Sixth Street\Photos\2008-03-18 Frame Elevated Deck_Embeds_Rebar_Waterproofing\Frame Elevated Deck_Embeds_Rebar_Waterproofing 03.18.08 005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t="7778" b="25556"/>
          <a:stretch>
            <a:fillRect/>
          </a:stretch>
        </p:blipFill>
        <p:spPr bwMode="auto">
          <a:xfrm>
            <a:off x="0" y="533400"/>
            <a:ext cx="9144002" cy="4572000"/>
          </a:xfrm>
          <a:prstGeom prst="rect">
            <a:avLst/>
          </a:prstGeom>
          <a:blipFill dpi="0" rotWithShape="1"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</p:spPr>
      </p:pic>
      <p:sp>
        <p:nvSpPr>
          <p:cNvPr id="21" name="TextBox 20"/>
          <p:cNvSpPr txBox="1"/>
          <p:nvPr/>
        </p:nvSpPr>
        <p:spPr>
          <a:xfrm>
            <a:off x="164107" y="6197025"/>
            <a:ext cx="36663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Lucida Calligraphy" pitchFamily="66" charset="0"/>
              </a:rPr>
              <a:t>700 Sixth Street</a:t>
            </a:r>
            <a:endParaRPr lang="en-US" sz="3200" b="1" dirty="0">
              <a:solidFill>
                <a:schemeClr val="bg1"/>
              </a:solidFill>
              <a:latin typeface="Lucida Calligraphy" pitchFamily="66" charset="0"/>
            </a:endParaRPr>
          </a:p>
        </p:txBody>
      </p:sp>
      <p:sp>
        <p:nvSpPr>
          <p:cNvPr id="7" name="Rectangle 6"/>
          <p:cNvSpPr txBox="1">
            <a:spLocks noChangeArrowheads="1"/>
          </p:cNvSpPr>
          <p:nvPr/>
        </p:nvSpPr>
        <p:spPr bwMode="auto">
          <a:xfrm>
            <a:off x="228600" y="762000"/>
            <a:ext cx="86106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r>
              <a:rPr lang="en-US" sz="2000" b="1" kern="0" dirty="0" smtClean="0">
                <a:latin typeface="+mn-lt"/>
              </a:rPr>
              <a:t>Structural System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Cast</a:t>
            </a: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In Place Concrete</a:t>
            </a:r>
          </a:p>
          <a:p>
            <a:pPr marL="1200150" lvl="2" indent="-28575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lang="en-US" sz="1600" kern="0" baseline="0" dirty="0" smtClean="0">
                <a:latin typeface="+mn-lt"/>
              </a:rPr>
              <a:t>Footings</a:t>
            </a:r>
          </a:p>
          <a:p>
            <a:pPr marL="1200150" lvl="2" indent="-28575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Foundation Walls</a:t>
            </a:r>
          </a:p>
          <a:p>
            <a:pPr marL="1200150" lvl="2" indent="-28575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lang="en-US" sz="1600" kern="0" baseline="0" dirty="0" smtClean="0">
                <a:latin typeface="+mn-lt"/>
              </a:rPr>
              <a:t>Grade</a:t>
            </a:r>
            <a:r>
              <a:rPr lang="en-US" sz="1600" kern="0" dirty="0" smtClean="0">
                <a:latin typeface="+mn-lt"/>
              </a:rPr>
              <a:t> Beams</a:t>
            </a:r>
          </a:p>
          <a:p>
            <a:pPr marL="1200150" lvl="2" indent="-28575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Slab</a:t>
            </a: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on Grade</a:t>
            </a:r>
          </a:p>
          <a:p>
            <a:pPr marL="1200150" lvl="2" indent="-28575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lang="en-US" sz="1600" kern="0" baseline="0" dirty="0" smtClean="0">
                <a:latin typeface="+mn-lt"/>
              </a:rPr>
              <a:t>Suspended</a:t>
            </a:r>
            <a:r>
              <a:rPr lang="en-US" sz="1600" kern="0" dirty="0" smtClean="0">
                <a:latin typeface="+mn-lt"/>
              </a:rPr>
              <a:t> Slabs</a:t>
            </a:r>
          </a:p>
          <a:p>
            <a:pPr marL="1200150" lvl="2" indent="-28575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Columns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lang="en-US" sz="1600" kern="0" dirty="0" smtClean="0">
                <a:latin typeface="+mn-lt"/>
              </a:rPr>
              <a:t>Column Spacing 30’ x 30’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lang="en-US" sz="1600" kern="0" dirty="0" smtClean="0">
                <a:latin typeface="+mn-lt"/>
              </a:rPr>
              <a:t>Columns typically 24” x 24”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Finished Ceiling Height 8’-6”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lang="en-US" sz="1600" kern="0" dirty="0" smtClean="0">
                <a:latin typeface="+mn-lt"/>
              </a:rPr>
              <a:t>Typical Slab Thickness is 9”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rgbClr val="4E4100"/>
              </a:buClr>
              <a:defRPr/>
            </a:pP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 rot="20784233">
            <a:off x="5954488" y="5996197"/>
            <a:ext cx="3095719" cy="461665"/>
          </a:xfrm>
          <a:prstGeom prst="rect">
            <a:avLst/>
          </a:prstGeom>
          <a:noFill/>
          <a:ln w="28575">
            <a:solidFill>
              <a:schemeClr val="tx1"/>
            </a:solidFill>
            <a:prstDash val="lgDash"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tencil" pitchFamily="82" charset="0"/>
              </a:rPr>
              <a:t>Project Overview</a:t>
            </a:r>
            <a:endParaRPr lang="en-US" dirty="0">
              <a:latin typeface="Stencil" pitchFamily="82" charset="0"/>
            </a:endParaRPr>
          </a:p>
        </p:txBody>
      </p:sp>
      <p:pic>
        <p:nvPicPr>
          <p:cNvPr id="11" name="Picture 2" descr="S:\700 Sixth Street\Photos\2007-11-03\2007-11-03 022.jpg"/>
          <p:cNvPicPr>
            <a:picLocks noChangeAspect="1" noChangeArrowheads="1"/>
          </p:cNvPicPr>
          <p:nvPr/>
        </p:nvPicPr>
        <p:blipFill>
          <a:blip r:embed="rId4" cstate="print"/>
          <a:srcRect l="34699" t="24354" r="27856" b="28155"/>
          <a:stretch>
            <a:fillRect/>
          </a:stretch>
        </p:blipFill>
        <p:spPr bwMode="auto">
          <a:xfrm>
            <a:off x="228600" y="5029200"/>
            <a:ext cx="1041400" cy="990600"/>
          </a:xfrm>
          <a:prstGeom prst="rect">
            <a:avLst/>
          </a:prstGeom>
          <a:noFill/>
          <a:ln w="19050">
            <a:solidFill>
              <a:srgbClr val="A50021"/>
            </a:solidFill>
          </a:ln>
        </p:spPr>
      </p:pic>
      <p:pic>
        <p:nvPicPr>
          <p:cNvPr id="12" name="Picture 2" descr="S:\700 Sixth Street\Photos\2007-05-21\100_1258.JPG"/>
          <p:cNvPicPr>
            <a:picLocks noChangeAspect="1" noChangeArrowheads="1"/>
          </p:cNvPicPr>
          <p:nvPr/>
        </p:nvPicPr>
        <p:blipFill>
          <a:blip r:embed="rId5" cstate="print"/>
          <a:srcRect l="13502" t="21416" r="42598" b="22903"/>
          <a:stretch>
            <a:fillRect/>
          </a:stretch>
        </p:blipFill>
        <p:spPr bwMode="auto">
          <a:xfrm>
            <a:off x="1524000" y="5029200"/>
            <a:ext cx="1066800" cy="1014761"/>
          </a:xfrm>
          <a:prstGeom prst="rect">
            <a:avLst/>
          </a:prstGeom>
          <a:noFill/>
          <a:ln w="19050">
            <a:solidFill>
              <a:srgbClr val="A50021"/>
            </a:solidFill>
          </a:ln>
        </p:spPr>
      </p:pic>
      <p:pic>
        <p:nvPicPr>
          <p:cNvPr id="13" name="Picture 2" descr="S:\700 Sixth Street\Photos\2007-12-28\2007-12-19 100.jpg"/>
          <p:cNvPicPr>
            <a:picLocks noChangeAspect="1" noChangeArrowheads="1"/>
          </p:cNvPicPr>
          <p:nvPr/>
        </p:nvPicPr>
        <p:blipFill>
          <a:blip r:embed="rId6" cstate="print"/>
          <a:srcRect l="14383" t="44586" r="42066" b="178"/>
          <a:stretch>
            <a:fillRect/>
          </a:stretch>
        </p:blipFill>
        <p:spPr bwMode="auto">
          <a:xfrm>
            <a:off x="2819400" y="5029200"/>
            <a:ext cx="1066800" cy="1014761"/>
          </a:xfrm>
          <a:prstGeom prst="rect">
            <a:avLst/>
          </a:prstGeom>
          <a:noFill/>
          <a:ln w="19050">
            <a:solidFill>
              <a:srgbClr val="A50021"/>
            </a:solidFill>
          </a:ln>
        </p:spPr>
      </p:pic>
      <p:pic>
        <p:nvPicPr>
          <p:cNvPr id="14" name="Picture 4" descr="S:\700 Sixth Street\Photos\2008-03-18 Frame Elevated Deck_Embeds_Rebar_Waterproofing\Frame Elevated Deck_Embeds_Rebar_Waterproofing 03.18.08 012.JPG"/>
          <p:cNvPicPr>
            <a:picLocks noChangeAspect="1" noChangeArrowheads="1"/>
          </p:cNvPicPr>
          <p:nvPr/>
        </p:nvPicPr>
        <p:blipFill>
          <a:blip r:embed="rId7" cstate="print"/>
          <a:srcRect l="30406" t="48194" r="54073" b="32120"/>
          <a:stretch>
            <a:fillRect/>
          </a:stretch>
        </p:blipFill>
        <p:spPr bwMode="auto">
          <a:xfrm>
            <a:off x="4114800" y="5029200"/>
            <a:ext cx="1066800" cy="1014761"/>
          </a:xfrm>
          <a:prstGeom prst="rect">
            <a:avLst/>
          </a:prstGeom>
          <a:noFill/>
          <a:ln w="19050">
            <a:solidFill>
              <a:srgbClr val="A50021"/>
            </a:solidFill>
          </a:ln>
        </p:spPr>
      </p:pic>
      <p:pic>
        <p:nvPicPr>
          <p:cNvPr id="4098" name="Picture 2" descr="DSC008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19600" y="838200"/>
            <a:ext cx="2871724" cy="3817938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5943600" y="4492823"/>
            <a:ext cx="1241045" cy="307777"/>
          </a:xfrm>
          <a:prstGeom prst="rect">
            <a:avLst/>
          </a:prstGeom>
          <a:solidFill>
            <a:schemeClr val="tx1"/>
          </a:solidFill>
          <a:ln w="127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Cast in Place</a:t>
            </a:r>
            <a:endParaRPr lang="en-US" sz="1400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0"/>
          </p:nvPr>
        </p:nvSpPr>
        <p:spPr>
          <a:xfrm>
            <a:off x="8458200" y="6465888"/>
            <a:ext cx="685800" cy="392112"/>
          </a:xfrm>
        </p:spPr>
        <p:txBody>
          <a:bodyPr/>
          <a:lstStyle/>
          <a:p>
            <a:fld id="{F06DBC56-7D16-43AC-A8A4-A9A188CCD62B}" type="slidenum">
              <a:rPr lang="en-US" smtClean="0"/>
              <a:pPr/>
              <a:t>8</a:t>
            </a:fld>
            <a:endParaRPr lang="en-US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S:\700 Sixth Street\Photos\2008-03-18 Frame Elevated Deck_Embeds_Rebar_Waterproofing\Frame Elevated Deck_Embeds_Rebar_Waterproofing 03.18.08 005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t="7778" b="25556"/>
          <a:stretch>
            <a:fillRect/>
          </a:stretch>
        </p:blipFill>
        <p:spPr bwMode="auto">
          <a:xfrm>
            <a:off x="0" y="533400"/>
            <a:ext cx="9144002" cy="4572000"/>
          </a:xfrm>
          <a:prstGeom prst="rect">
            <a:avLst/>
          </a:prstGeom>
          <a:blipFill dpi="0" rotWithShape="1"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</p:spPr>
      </p:pic>
      <p:sp>
        <p:nvSpPr>
          <p:cNvPr id="21" name="TextBox 20"/>
          <p:cNvSpPr txBox="1"/>
          <p:nvPr/>
        </p:nvSpPr>
        <p:spPr>
          <a:xfrm>
            <a:off x="164107" y="6197025"/>
            <a:ext cx="36663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Lucida Calligraphy" pitchFamily="66" charset="0"/>
              </a:rPr>
              <a:t>700 Sixth Street</a:t>
            </a:r>
            <a:endParaRPr lang="en-US" sz="3200" b="1" dirty="0">
              <a:solidFill>
                <a:schemeClr val="bg1"/>
              </a:solidFill>
              <a:latin typeface="Lucida Calligraphy" pitchFamily="66" charset="0"/>
            </a:endParaRPr>
          </a:p>
        </p:txBody>
      </p:sp>
      <p:sp>
        <p:nvSpPr>
          <p:cNvPr id="11" name="Rectangle 6"/>
          <p:cNvSpPr txBox="1">
            <a:spLocks noChangeArrowheads="1"/>
          </p:cNvSpPr>
          <p:nvPr/>
        </p:nvSpPr>
        <p:spPr bwMode="auto">
          <a:xfrm>
            <a:off x="381000" y="762000"/>
            <a:ext cx="80772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r>
              <a:rPr lang="en-US" sz="2200" b="1" kern="0" dirty="0" smtClean="0">
                <a:latin typeface="+mn-lt"/>
              </a:rPr>
              <a:t>Major Players in Construction</a:t>
            </a:r>
            <a:r>
              <a:rPr kumimoji="0" 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Owner: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Akridge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Real</a:t>
            </a:r>
            <a:r>
              <a:rPr kumimoji="0" lang="en-US" sz="18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Estate Services</a:t>
            </a:r>
            <a:endParaRPr kumimoji="0" lang="en-US" sz="18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General Contractor/Construction Manager: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Balfour Beatty</a:t>
            </a:r>
            <a:r>
              <a:rPr kumimoji="0" lang="en-US" sz="18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Construction</a:t>
            </a:r>
            <a:endParaRPr kumimoji="0" lang="en-US" sz="18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4E4100"/>
              </a:buClr>
              <a:buSzTx/>
              <a:buFont typeface="Wingdings 3" pitchFamily="18" charset="2"/>
              <a:buChar char="}"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Architect: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HOK</a:t>
            </a:r>
            <a:endParaRPr lang="en-US" sz="1800" b="1" kern="0" dirty="0" smtClean="0">
              <a:latin typeface="+mn-lt"/>
            </a:endParaRPr>
          </a:p>
          <a:p>
            <a:pPr marL="742950" lvl="1" indent="-285750"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Engineer: </a:t>
            </a:r>
            <a:r>
              <a:rPr lang="en-US" sz="1800" kern="0" dirty="0" smtClean="0">
                <a:latin typeface="+mn-lt"/>
              </a:rPr>
              <a:t>Cagley &amp; Associates</a:t>
            </a:r>
          </a:p>
          <a:p>
            <a:pPr marL="742950" lvl="1" indent="-285750"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lang="en-US" sz="1800" b="1" kern="0" dirty="0" smtClean="0">
                <a:latin typeface="+mn-lt"/>
              </a:rPr>
              <a:t>MEP Engineer: </a:t>
            </a:r>
            <a:r>
              <a:rPr lang="en-US" sz="1800" kern="0" dirty="0" smtClean="0">
                <a:latin typeface="+mn-lt"/>
              </a:rPr>
              <a:t>Girard Engineering</a:t>
            </a:r>
          </a:p>
          <a:p>
            <a:pPr marL="742950" lvl="1" indent="-285750"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LEED</a:t>
            </a: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Consultant: </a:t>
            </a:r>
            <a:r>
              <a:rPr kumimoji="0" lang="en-US" sz="18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Sustainable Design Consulting</a:t>
            </a:r>
          </a:p>
          <a:p>
            <a:pPr marL="742950" lvl="1" indent="-285750">
              <a:spcBef>
                <a:spcPct val="20000"/>
              </a:spcBef>
              <a:buClr>
                <a:srgbClr val="4E4100"/>
              </a:buClr>
              <a:buFont typeface="Wingdings 3" pitchFamily="18" charset="2"/>
              <a:buChar char="}"/>
              <a:defRPr/>
            </a:pPr>
            <a:r>
              <a:rPr lang="en-US" sz="1800" b="1" kern="0" baseline="0" dirty="0" smtClean="0">
                <a:latin typeface="+mn-lt"/>
              </a:rPr>
              <a:t>Commissioning Consultant: </a:t>
            </a:r>
            <a:r>
              <a:rPr lang="en-US" sz="1800" kern="0" baseline="0" dirty="0" smtClean="0">
                <a:latin typeface="+mn-lt"/>
              </a:rPr>
              <a:t>Advanced Building</a:t>
            </a:r>
            <a:r>
              <a:rPr lang="en-US" sz="1800" kern="0" dirty="0" smtClean="0">
                <a:latin typeface="+mn-lt"/>
              </a:rPr>
              <a:t> Performance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 rot="20784233">
            <a:off x="5954488" y="5962738"/>
            <a:ext cx="3095719" cy="461665"/>
          </a:xfrm>
          <a:prstGeom prst="rect">
            <a:avLst/>
          </a:prstGeom>
          <a:noFill/>
          <a:ln w="28575">
            <a:solidFill>
              <a:schemeClr val="tx1"/>
            </a:solidFill>
            <a:prstDash val="lgDash"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tencil" pitchFamily="82" charset="0"/>
              </a:rPr>
              <a:t>Project Overview</a:t>
            </a:r>
            <a:endParaRPr lang="en-US" dirty="0">
              <a:latin typeface="Stencil" pitchFamily="82" charset="0"/>
            </a:endParaRPr>
          </a:p>
        </p:txBody>
      </p:sp>
      <p:pic>
        <p:nvPicPr>
          <p:cNvPr id="17" name="Picture 2" descr="S:\700 Sixth Street\Photos\2007-11-03\2007-11-03 022.jpg"/>
          <p:cNvPicPr>
            <a:picLocks noChangeAspect="1" noChangeArrowheads="1"/>
          </p:cNvPicPr>
          <p:nvPr/>
        </p:nvPicPr>
        <p:blipFill>
          <a:blip r:embed="rId4" cstate="print"/>
          <a:srcRect l="34699" t="24354" r="27856" b="28155"/>
          <a:stretch>
            <a:fillRect/>
          </a:stretch>
        </p:blipFill>
        <p:spPr bwMode="auto">
          <a:xfrm>
            <a:off x="228600" y="5029200"/>
            <a:ext cx="1041400" cy="990600"/>
          </a:xfrm>
          <a:prstGeom prst="rect">
            <a:avLst/>
          </a:prstGeom>
          <a:noFill/>
          <a:ln w="19050">
            <a:solidFill>
              <a:srgbClr val="A50021"/>
            </a:solidFill>
          </a:ln>
        </p:spPr>
      </p:pic>
      <p:pic>
        <p:nvPicPr>
          <p:cNvPr id="20" name="Picture 2" descr="S:\700 Sixth Street\Photos\2007-05-21\100_1258.JPG"/>
          <p:cNvPicPr>
            <a:picLocks noChangeAspect="1" noChangeArrowheads="1"/>
          </p:cNvPicPr>
          <p:nvPr/>
        </p:nvPicPr>
        <p:blipFill>
          <a:blip r:embed="rId5" cstate="print"/>
          <a:srcRect l="13502" t="21416" r="42598" b="22903"/>
          <a:stretch>
            <a:fillRect/>
          </a:stretch>
        </p:blipFill>
        <p:spPr bwMode="auto">
          <a:xfrm>
            <a:off x="1524000" y="5029200"/>
            <a:ext cx="1066800" cy="1014761"/>
          </a:xfrm>
          <a:prstGeom prst="rect">
            <a:avLst/>
          </a:prstGeom>
          <a:noFill/>
          <a:ln w="19050">
            <a:solidFill>
              <a:srgbClr val="A50021"/>
            </a:solidFill>
          </a:ln>
        </p:spPr>
      </p:pic>
      <p:pic>
        <p:nvPicPr>
          <p:cNvPr id="22" name="Picture 2" descr="S:\700 Sixth Street\Photos\2007-12-28\2007-12-19 100.jpg"/>
          <p:cNvPicPr>
            <a:picLocks noChangeAspect="1" noChangeArrowheads="1"/>
          </p:cNvPicPr>
          <p:nvPr/>
        </p:nvPicPr>
        <p:blipFill>
          <a:blip r:embed="rId6" cstate="print"/>
          <a:srcRect l="14383" t="44586" r="42066" b="178"/>
          <a:stretch>
            <a:fillRect/>
          </a:stretch>
        </p:blipFill>
        <p:spPr bwMode="auto">
          <a:xfrm>
            <a:off x="2819400" y="5029200"/>
            <a:ext cx="1066800" cy="1014761"/>
          </a:xfrm>
          <a:prstGeom prst="rect">
            <a:avLst/>
          </a:prstGeom>
          <a:noFill/>
          <a:ln w="19050">
            <a:solidFill>
              <a:srgbClr val="A50021"/>
            </a:solidFill>
          </a:ln>
        </p:spPr>
      </p:pic>
      <p:pic>
        <p:nvPicPr>
          <p:cNvPr id="23" name="Picture 4" descr="S:\700 Sixth Street\Photos\2008-03-18 Frame Elevated Deck_Embeds_Rebar_Waterproofing\Frame Elevated Deck_Embeds_Rebar_Waterproofing 03.18.08 012.JPG"/>
          <p:cNvPicPr>
            <a:picLocks noChangeAspect="1" noChangeArrowheads="1"/>
          </p:cNvPicPr>
          <p:nvPr/>
        </p:nvPicPr>
        <p:blipFill>
          <a:blip r:embed="rId7" cstate="print"/>
          <a:srcRect l="30406" t="48194" r="54073" b="32120"/>
          <a:stretch>
            <a:fillRect/>
          </a:stretch>
        </p:blipFill>
        <p:spPr bwMode="auto">
          <a:xfrm>
            <a:off x="4114800" y="5029200"/>
            <a:ext cx="1066800" cy="1014761"/>
          </a:xfrm>
          <a:prstGeom prst="rect">
            <a:avLst/>
          </a:prstGeom>
          <a:noFill/>
          <a:ln w="19050">
            <a:solidFill>
              <a:srgbClr val="A50021"/>
            </a:solidFill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 cstate="print"/>
          <a:srcRect l="7031" t="34375" r="71875" b="54167"/>
          <a:stretch>
            <a:fillRect/>
          </a:stretch>
        </p:blipFill>
        <p:spPr bwMode="auto">
          <a:xfrm>
            <a:off x="6019800" y="609600"/>
            <a:ext cx="2057400" cy="838200"/>
          </a:xfrm>
          <a:prstGeom prst="rect">
            <a:avLst/>
          </a:prstGeom>
          <a:noFill/>
          <a:ln w="19050">
            <a:solidFill>
              <a:srgbClr val="A50021"/>
            </a:solidFill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 cstate="print"/>
          <a:srcRect l="58676" t="13454" r="37364" b="80921"/>
          <a:stretch>
            <a:fillRect/>
          </a:stretch>
        </p:blipFill>
        <p:spPr bwMode="auto">
          <a:xfrm>
            <a:off x="7833195" y="2057400"/>
            <a:ext cx="929805" cy="990600"/>
          </a:xfrm>
          <a:prstGeom prst="rect">
            <a:avLst/>
          </a:prstGeom>
          <a:noFill/>
          <a:ln w="19050">
            <a:solidFill>
              <a:srgbClr val="A50021"/>
            </a:solidFill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0" cstate="print"/>
          <a:srcRect l="781" t="13542" r="49219" b="77083"/>
          <a:stretch>
            <a:fillRect/>
          </a:stretch>
        </p:blipFill>
        <p:spPr bwMode="auto">
          <a:xfrm>
            <a:off x="3657600" y="3886200"/>
            <a:ext cx="4876800" cy="685800"/>
          </a:xfrm>
          <a:prstGeom prst="rect">
            <a:avLst/>
          </a:prstGeom>
          <a:noFill/>
          <a:ln w="19050">
            <a:solidFill>
              <a:srgbClr val="A50021"/>
            </a:solidFill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1" cstate="print"/>
          <a:srcRect l="2455" t="15476" r="78125" b="79167"/>
          <a:stretch>
            <a:fillRect/>
          </a:stretch>
        </p:blipFill>
        <p:spPr bwMode="auto">
          <a:xfrm>
            <a:off x="5334000" y="2057400"/>
            <a:ext cx="2209800" cy="457200"/>
          </a:xfrm>
          <a:prstGeom prst="rect">
            <a:avLst/>
          </a:prstGeom>
          <a:noFill/>
          <a:ln w="19050">
            <a:solidFill>
              <a:srgbClr val="A50021"/>
            </a:solidFill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2" cstate="print"/>
          <a:srcRect l="27344" t="18750" r="41406" b="70833"/>
          <a:stretch>
            <a:fillRect/>
          </a:stretch>
        </p:blipFill>
        <p:spPr bwMode="auto">
          <a:xfrm>
            <a:off x="457200" y="3886200"/>
            <a:ext cx="2743200" cy="685800"/>
          </a:xfrm>
          <a:prstGeom prst="rect">
            <a:avLst/>
          </a:prstGeom>
          <a:noFill/>
          <a:ln w="19050">
            <a:solidFill>
              <a:srgbClr val="A50021"/>
            </a:solidFill>
            <a:miter lim="800000"/>
            <a:headEnd/>
            <a:tailEnd/>
          </a:ln>
          <a:effectLst/>
        </p:spPr>
      </p:pic>
      <p:sp>
        <p:nvSpPr>
          <p:cNvPr id="24" name="Slide Number Placeholder 23"/>
          <p:cNvSpPr>
            <a:spLocks noGrp="1"/>
          </p:cNvSpPr>
          <p:nvPr>
            <p:ph type="sldNum" sz="quarter" idx="10"/>
          </p:nvPr>
        </p:nvSpPr>
        <p:spPr>
          <a:xfrm>
            <a:off x="8458200" y="6465888"/>
            <a:ext cx="685800" cy="392112"/>
          </a:xfrm>
        </p:spPr>
        <p:txBody>
          <a:bodyPr/>
          <a:lstStyle/>
          <a:p>
            <a:fld id="{F06DBC56-7D16-43AC-A8A4-A9A188CCD62B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 Gears Print Master Yellow">
  <a:themeElements>
    <a:clrScheme name="The Gears Print Master Yellow 2">
      <a:dk1>
        <a:srgbClr val="000000"/>
      </a:dk1>
      <a:lt1>
        <a:srgbClr val="FFFFFF"/>
      </a:lt1>
      <a:dk2>
        <a:srgbClr val="003366"/>
      </a:dk2>
      <a:lt2>
        <a:srgbClr val="5490A8"/>
      </a:lt2>
      <a:accent1>
        <a:srgbClr val="0099CC"/>
      </a:accent1>
      <a:accent2>
        <a:srgbClr val="3366CC"/>
      </a:accent2>
      <a:accent3>
        <a:srgbClr val="FFFFFF"/>
      </a:accent3>
      <a:accent4>
        <a:srgbClr val="000000"/>
      </a:accent4>
      <a:accent5>
        <a:srgbClr val="AACAE2"/>
      </a:accent5>
      <a:accent6>
        <a:srgbClr val="2D5CB9"/>
      </a:accent6>
      <a:hlink>
        <a:srgbClr val="99CCFF"/>
      </a:hlink>
      <a:folHlink>
        <a:srgbClr val="E1E1B7"/>
      </a:folHlink>
    </a:clrScheme>
    <a:fontScheme name="The Gears Print Master Yellow">
      <a:majorFont>
        <a:latin typeface="Bastian Sans"/>
        <a:ea typeface=""/>
        <a:cs typeface=""/>
      </a:majorFont>
      <a:minorFont>
        <a:latin typeface="Bastia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The Gears Print Master Yellow 1">
        <a:dk1>
          <a:srgbClr val="5490A8"/>
        </a:dk1>
        <a:lt1>
          <a:srgbClr val="DDDDDD"/>
        </a:lt1>
        <a:dk2>
          <a:srgbClr val="00172E"/>
        </a:dk2>
        <a:lt2>
          <a:srgbClr val="CCECFF"/>
        </a:lt2>
        <a:accent1>
          <a:srgbClr val="0099CC"/>
        </a:accent1>
        <a:accent2>
          <a:srgbClr val="3366CC"/>
        </a:accent2>
        <a:accent3>
          <a:srgbClr val="AAABAD"/>
        </a:accent3>
        <a:accent4>
          <a:srgbClr val="BDBDBD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e Gears Print Master Yellow 2">
        <a:dk1>
          <a:srgbClr val="000000"/>
        </a:dk1>
        <a:lt1>
          <a:srgbClr val="FFFFFF"/>
        </a:lt1>
        <a:dk2>
          <a:srgbClr val="003366"/>
        </a:dk2>
        <a:lt2>
          <a:srgbClr val="5490A8"/>
        </a:lt2>
        <a:accent1>
          <a:srgbClr val="0099CC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e Gears Print Master Yell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e Gears Print Master Yellow 4">
        <a:dk1>
          <a:srgbClr val="000000"/>
        </a:dk1>
        <a:lt1>
          <a:srgbClr val="FFFFFF"/>
        </a:lt1>
        <a:dk2>
          <a:srgbClr val="666633"/>
        </a:dk2>
        <a:lt2>
          <a:srgbClr val="908A6C"/>
        </a:lt2>
        <a:accent1>
          <a:srgbClr val="808000"/>
        </a:accent1>
        <a:accent2>
          <a:srgbClr val="996633"/>
        </a:accent2>
        <a:accent3>
          <a:srgbClr val="FFFFFF"/>
        </a:accent3>
        <a:accent4>
          <a:srgbClr val="000000"/>
        </a:accent4>
        <a:accent5>
          <a:srgbClr val="C0C0AA"/>
        </a:accent5>
        <a:accent6>
          <a:srgbClr val="8A5C2D"/>
        </a:accent6>
        <a:hlink>
          <a:srgbClr val="CCCC00"/>
        </a:hlink>
        <a:folHlink>
          <a:srgbClr val="D6DE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e Gears Print Master Yellow 5">
        <a:dk1>
          <a:srgbClr val="000000"/>
        </a:dk1>
        <a:lt1>
          <a:srgbClr val="FFFFFF"/>
        </a:lt1>
        <a:dk2>
          <a:srgbClr val="181848"/>
        </a:dk2>
        <a:lt2>
          <a:srgbClr val="656F97"/>
        </a:lt2>
        <a:accent1>
          <a:srgbClr val="6666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B8B8FF"/>
        </a:accent5>
        <a:accent6>
          <a:srgbClr val="2D2D8A"/>
        </a:accent6>
        <a:hlink>
          <a:srgbClr val="9A9ABC"/>
        </a:hlink>
        <a:folHlink>
          <a:srgbClr val="D2B6C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e Gears Print Master Yellow 6">
        <a:dk1>
          <a:srgbClr val="CC0066"/>
        </a:dk1>
        <a:lt1>
          <a:srgbClr val="FFFFFF"/>
        </a:lt1>
        <a:dk2>
          <a:srgbClr val="000000"/>
        </a:dk2>
        <a:lt2>
          <a:srgbClr val="CC0099"/>
        </a:lt2>
        <a:accent1>
          <a:srgbClr val="FF9900"/>
        </a:accent1>
        <a:accent2>
          <a:srgbClr val="CC6600"/>
        </a:accent2>
        <a:accent3>
          <a:srgbClr val="AAAAAA"/>
        </a:accent3>
        <a:accent4>
          <a:srgbClr val="DADADA"/>
        </a:accent4>
        <a:accent5>
          <a:srgbClr val="FFCAAA"/>
        </a:accent5>
        <a:accent6>
          <a:srgbClr val="B95C00"/>
        </a:accent6>
        <a:hlink>
          <a:srgbClr val="0099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 Gears Print Master Yellow</Template>
  <TotalTime>3158</TotalTime>
  <Words>1825</Words>
  <Application>Microsoft Office PowerPoint</Application>
  <PresentationFormat>On-screen Show (4:3)</PresentationFormat>
  <Paragraphs>729</Paragraphs>
  <Slides>43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The Gears Print Master Yellow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</vt:vector>
  </TitlesOfParts>
  <Manager>Copyright © 2003-2006</Manager>
  <Company>The Pennsylvania State University</Company>
  <LinksUpToDate>false</LinksUpToDate>
  <SharedDoc>false</SharedDoc>
  <HyperlinkBase>http://www.123ppt.com</HyperlinkBase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>Gears</dc:subject>
  <dc:creator>srf163</dc:creator>
  <cp:keywords>PowerPoint Template</cp:keywords>
  <dc:description>The Gears Powerpoint Template is designed by the creative artists of 123PPT.com._x000d_
_x000d_
Use of this Template Design is allowed through accordance with the License Agreement supplied with this Template Design._x000d_
_x000d_
123PPT, and 123PPT.com are are the property of The Impossible Media Group AS and are used under license. _x000d_
_x000d_
All rights reserved © 2006.</dc:description>
  <cp:lastModifiedBy>PSUCOE</cp:lastModifiedBy>
  <cp:revision>190</cp:revision>
  <cp:lastPrinted>1601-01-01T00:00:00Z</cp:lastPrinted>
  <dcterms:created xsi:type="dcterms:W3CDTF">2007-04-13T19:36:18Z</dcterms:created>
  <dcterms:modified xsi:type="dcterms:W3CDTF">2010-04-12T04:55:26Z</dcterms:modified>
  <cp:category>Industry &amp; Transportation</cp:category>
</cp:coreProperties>
</file>