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8" r:id="rId3"/>
    <p:sldId id="303" r:id="rId4"/>
    <p:sldId id="262" r:id="rId5"/>
    <p:sldId id="273" r:id="rId6"/>
    <p:sldId id="274" r:id="rId7"/>
    <p:sldId id="278" r:id="rId8"/>
    <p:sldId id="277" r:id="rId9"/>
    <p:sldId id="275" r:id="rId10"/>
    <p:sldId id="276" r:id="rId11"/>
    <p:sldId id="264" r:id="rId12"/>
    <p:sldId id="285" r:id="rId13"/>
    <p:sldId id="295" r:id="rId14"/>
    <p:sldId id="294" r:id="rId15"/>
    <p:sldId id="315" r:id="rId16"/>
    <p:sldId id="314" r:id="rId17"/>
    <p:sldId id="316" r:id="rId18"/>
    <p:sldId id="265" r:id="rId19"/>
    <p:sldId id="317" r:id="rId20"/>
    <p:sldId id="297" r:id="rId21"/>
    <p:sldId id="286" r:id="rId22"/>
    <p:sldId id="287" r:id="rId23"/>
    <p:sldId id="288" r:id="rId24"/>
    <p:sldId id="289" r:id="rId25"/>
    <p:sldId id="291" r:id="rId26"/>
    <p:sldId id="300" r:id="rId27"/>
    <p:sldId id="307" r:id="rId28"/>
    <p:sldId id="308" r:id="rId29"/>
    <p:sldId id="266" r:id="rId30"/>
    <p:sldId id="301" r:id="rId31"/>
    <p:sldId id="310" r:id="rId32"/>
    <p:sldId id="311" r:id="rId33"/>
    <p:sldId id="267" r:id="rId34"/>
    <p:sldId id="268" r:id="rId35"/>
    <p:sldId id="312" r:id="rId36"/>
    <p:sldId id="298" r:id="rId37"/>
    <p:sldId id="269" r:id="rId38"/>
    <p:sldId id="293" r:id="rId39"/>
    <p:sldId id="318" r:id="rId40"/>
    <p:sldId id="313" r:id="rId41"/>
    <p:sldId id="29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D4D4D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43" autoAdjust="0"/>
    <p:restoredTop sz="94660"/>
  </p:normalViewPr>
  <p:slideViewPr>
    <p:cSldViewPr>
      <p:cViewPr>
        <p:scale>
          <a:sx n="60" d="100"/>
          <a:sy n="60" d="100"/>
        </p:scale>
        <p:origin x="-1164" y="-1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DB9C5-1994-4E41-BC25-CEA9320B484A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25BA2-B80C-49BA-988C-338BB8E0F9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EE464-10E2-4F0E-9D5C-DA104ABC61EC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609CE-E7E7-4E86-B817-40CB83557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609CE-E7E7-4E86-B817-40CB835570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7C091-67E4-4631-8E68-4EFA3315C112}" type="datetimeFigureOut">
              <a:rPr lang="en-US" smtClean="0"/>
              <a:pPr/>
              <a:t>12/10/2009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79A937-1B27-4093-A528-6C346FF50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752600" y="609600"/>
            <a:ext cx="5410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>
            <a:off x="0" y="0"/>
            <a:ext cx="609600" cy="6858000"/>
            <a:chOff x="0" y="0"/>
            <a:chExt cx="6096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" y="685800"/>
              <a:ext cx="381000" cy="59436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taformaarquitectura.cl/wp-content/uploads/2008/01/1923844288_nyt-piano-portada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718935847_nyt-piano-portada.jpg">
            <a:hlinkClick r:id="rId3" tooltip="1923844288_nyt-piano-portada.jpg"/>
          </p:cNvPr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3503" t="11970" r="3083" b="-4570"/>
          <a:stretch>
            <a:fillRect/>
          </a:stretch>
        </p:blipFill>
        <p:spPr bwMode="auto">
          <a:xfrm>
            <a:off x="1524000" y="2286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1714500" y="4572000"/>
            <a:ext cx="571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Proposed Schematic Design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Casey Leman</a:t>
            </a:r>
          </a:p>
          <a:p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December 5, 2009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0" y="5105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Lobby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295400" y="11430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953000" y="4800600"/>
            <a:ext cx="16466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newyorktimesbuilding.com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Spaces Under Consideration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1" descr="http://designcrack.com/v2/wp-content/uploads/2007/06/new-york-times-building-facade-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7786" r="18248"/>
          <a:stretch>
            <a:fillRect/>
          </a:stretch>
        </p:blipFill>
        <p:spPr bwMode="auto">
          <a:xfrm>
            <a:off x="762000" y="1066800"/>
            <a:ext cx="2895600" cy="5219700"/>
          </a:xfrm>
          <a:prstGeom prst="rect">
            <a:avLst/>
          </a:prstGeom>
          <a:noFill/>
        </p:spPr>
      </p:pic>
      <p:pic>
        <p:nvPicPr>
          <p:cNvPr id="11" name="Picture 7" descr="http://www.nyc-architecture.com/MID/ceramic_tubes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219200" y="1905000"/>
            <a:ext cx="2905933" cy="27432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2133600" y="6096000"/>
            <a:ext cx="16466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newyorktimesbuilding.com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Current Façade Conditions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70213E-6 L 0.33281 -0.0777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38200" y="1066800"/>
            <a:ext cx="3792400" cy="4818221"/>
            <a:chOff x="1219200" y="1066800"/>
            <a:chExt cx="3792400" cy="4818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1219200" y="1066800"/>
              <a:ext cx="3757612" cy="4767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3581400" y="5638800"/>
              <a:ext cx="14302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shardlondonbridge.com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Façade Schematic Design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029200" y="1524000"/>
            <a:ext cx="3335200" cy="3827621"/>
            <a:chOff x="5029200" y="1524000"/>
            <a:chExt cx="3335200" cy="38276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435" r="21739"/>
            <a:stretch>
              <a:fillRect/>
            </a:stretch>
          </p:blipFill>
          <p:spPr bwMode="auto">
            <a:xfrm>
              <a:off x="5029200" y="1524000"/>
              <a:ext cx="3302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6934200" y="5105400"/>
              <a:ext cx="14302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</a:rPr>
                <a:t>Unicelarchitectural.com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DCIM\100HPAIO\SCAN0024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tretch>
            <a:fillRect/>
          </a:stretch>
        </p:blipFill>
        <p:spPr bwMode="auto">
          <a:xfrm>
            <a:off x="1907712" y="1195990"/>
            <a:ext cx="5328576" cy="4466021"/>
          </a:xfrm>
          <a:prstGeom prst="rect">
            <a:avLst/>
          </a:prstGeom>
          <a:noFill/>
        </p:spPr>
      </p:pic>
      <p:grpSp>
        <p:nvGrpSpPr>
          <p:cNvPr id="34" name="Group 33"/>
          <p:cNvGrpSpPr/>
          <p:nvPr/>
        </p:nvGrpSpPr>
        <p:grpSpPr>
          <a:xfrm>
            <a:off x="1905000" y="1219200"/>
            <a:ext cx="4495800" cy="3962400"/>
            <a:chOff x="1905000" y="1219200"/>
            <a:chExt cx="4495800" cy="3962400"/>
          </a:xfrm>
        </p:grpSpPr>
        <p:grpSp>
          <p:nvGrpSpPr>
            <p:cNvPr id="60" name="Group 59"/>
            <p:cNvGrpSpPr/>
            <p:nvPr/>
          </p:nvGrpSpPr>
          <p:grpSpPr>
            <a:xfrm>
              <a:off x="1905000" y="1219200"/>
              <a:ext cx="4495800" cy="3962400"/>
              <a:chOff x="1905000" y="1219200"/>
              <a:chExt cx="4495800" cy="3962400"/>
            </a:xfrm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905000" y="1219200"/>
                <a:ext cx="3429000" cy="6096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334000" y="1828800"/>
                <a:ext cx="10668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905000" y="2895600"/>
                <a:ext cx="3429000" cy="6096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5334000" y="3505200"/>
                <a:ext cx="10668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905000" y="4495800"/>
                <a:ext cx="3352800" cy="6858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257800" y="5181600"/>
                <a:ext cx="114300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/>
            <p:cNvCxnSpPr/>
            <p:nvPr/>
          </p:nvCxnSpPr>
          <p:spPr>
            <a:xfrm>
              <a:off x="1905000" y="2667000"/>
              <a:ext cx="4495800" cy="838200"/>
            </a:xfrm>
            <a:prstGeom prst="line">
              <a:avLst/>
            </a:prstGeom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05000" y="4191000"/>
              <a:ext cx="4495800" cy="990600"/>
            </a:xfrm>
            <a:prstGeom prst="line">
              <a:avLst/>
            </a:prstGeom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71800" y="1219200"/>
              <a:ext cx="3429000" cy="609600"/>
            </a:xfrm>
            <a:prstGeom prst="line">
              <a:avLst/>
            </a:prstGeom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438400" y="1219200"/>
            <a:ext cx="2971800" cy="4419603"/>
            <a:chOff x="2438400" y="1219200"/>
            <a:chExt cx="2971800" cy="4419603"/>
          </a:xfrm>
          <a:effectLst>
            <a:glow rad="101600">
              <a:schemeClr val="bg1">
                <a:alpha val="60000"/>
              </a:schemeClr>
            </a:glow>
          </a:effectLst>
        </p:grpSpPr>
        <p:cxnSp>
          <p:nvCxnSpPr>
            <p:cNvPr id="33" name="Straight Connector 32"/>
            <p:cNvCxnSpPr/>
            <p:nvPr/>
          </p:nvCxnSpPr>
          <p:spPr>
            <a:xfrm rot="5400000">
              <a:off x="3200400" y="3429000"/>
              <a:ext cx="44196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2209800" y="3429000"/>
              <a:ext cx="44196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1219199" y="3429000"/>
              <a:ext cx="44196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228600" y="3429001"/>
              <a:ext cx="4419602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Façade Schematic Design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DCIM\100HPAIO\SCAN00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45972" y="1447800"/>
            <a:ext cx="5593028" cy="3937293"/>
          </a:xfrm>
          <a:prstGeom prst="rect">
            <a:avLst/>
          </a:prstGeom>
          <a:noFill/>
        </p:spPr>
      </p:pic>
      <p:grpSp>
        <p:nvGrpSpPr>
          <p:cNvPr id="44" name="Group 43"/>
          <p:cNvGrpSpPr/>
          <p:nvPr/>
        </p:nvGrpSpPr>
        <p:grpSpPr>
          <a:xfrm>
            <a:off x="1981200" y="1600200"/>
            <a:ext cx="5181600" cy="2667000"/>
            <a:chOff x="1295400" y="1143000"/>
            <a:chExt cx="5181600" cy="2667000"/>
          </a:xfrm>
          <a:effectLst>
            <a:glow rad="101600">
              <a:schemeClr val="bg1">
                <a:alpha val="60000"/>
              </a:schemeClr>
            </a:glow>
          </a:effectLst>
        </p:grpSpPr>
        <p:cxnSp>
          <p:nvCxnSpPr>
            <p:cNvPr id="23" name="Straight Connector 22"/>
            <p:cNvCxnSpPr/>
            <p:nvPr/>
          </p:nvCxnSpPr>
          <p:spPr>
            <a:xfrm rot="5400000">
              <a:off x="419100" y="2019300"/>
              <a:ext cx="2667000" cy="9144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295400" y="3733800"/>
              <a:ext cx="5181600" cy="762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V="1">
              <a:off x="5029200" y="2286000"/>
              <a:ext cx="2514600" cy="3810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33600" y="1600200"/>
            <a:ext cx="4914900" cy="2438400"/>
            <a:chOff x="1485900" y="1219200"/>
            <a:chExt cx="4914900" cy="2438400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cxnSp>
          <p:nvCxnSpPr>
            <p:cNvPr id="31" name="Straight Connector 30"/>
            <p:cNvCxnSpPr/>
            <p:nvPr/>
          </p:nvCxnSpPr>
          <p:spPr>
            <a:xfrm flipV="1">
              <a:off x="1485900" y="3505200"/>
              <a:ext cx="4914900" cy="1524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638300" y="2819400"/>
              <a:ext cx="4686300" cy="381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790700" y="2286000"/>
              <a:ext cx="445770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943100" y="1752600"/>
              <a:ext cx="4191000" cy="5334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2019300" y="1333500"/>
              <a:ext cx="4114800" cy="6096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171700" y="1219200"/>
              <a:ext cx="2438400" cy="3810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247900" y="1219200"/>
              <a:ext cx="838200" cy="76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Façade Schematic Design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3550" y="0"/>
            <a:ext cx="56769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ow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4393" y="1"/>
            <a:ext cx="1295215" cy="6857997"/>
          </a:xfrm>
          <a:prstGeom prst="rect">
            <a:avLst/>
          </a:prstGeom>
        </p:spPr>
      </p:pic>
      <p:pic>
        <p:nvPicPr>
          <p:cNvPr id="7" name="Picture 6" descr="Tower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4393" y="3"/>
            <a:ext cx="1295215" cy="6857997"/>
          </a:xfrm>
          <a:prstGeom prst="rect">
            <a:avLst/>
          </a:prstGeom>
        </p:spPr>
      </p:pic>
      <p:pic>
        <p:nvPicPr>
          <p:cNvPr id="8" name="Picture 7" descr="Tower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4393" y="0"/>
            <a:ext cx="1295215" cy="68579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4400" y="0"/>
            <a:ext cx="685800" cy="14478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Schematic Office Designs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76400" y="1295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Schematic Design 1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09800" y="16764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Daylighting Conditions for Proposed Façade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6400" y="2514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Schematic Design 2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09800" y="28956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Late Afternoon or Afterhours Scenario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363849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Schematic Design 3 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800" y="401949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Everyday Working Conditions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990600"/>
            <a:ext cx="6477000" cy="5638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0469" t="1923" r="10469"/>
          <a:stretch>
            <a:fillRect/>
          </a:stretch>
        </p:blipFill>
        <p:spPr bwMode="auto">
          <a:xfrm rot="1721214">
            <a:off x="2912667" y="1645228"/>
            <a:ext cx="3465234" cy="412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V="1">
            <a:off x="2272862" y="3703491"/>
            <a:ext cx="4690241" cy="28103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921888" y="4152434"/>
            <a:ext cx="2114975" cy="1205853"/>
          </a:xfrm>
          <a:prstGeom prst="line">
            <a:avLst/>
          </a:prstGeom>
          <a:ln w="3810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 rot="19587655" flipH="1" flipV="1">
            <a:off x="3567990" y="4454583"/>
            <a:ext cx="1272295" cy="1347181"/>
          </a:xfrm>
          <a:prstGeom prst="arc">
            <a:avLst>
              <a:gd name="adj1" fmla="val 16200000"/>
              <a:gd name="adj2" fmla="val 386690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47241" y="5826306"/>
            <a:ext cx="656897" cy="42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28⁰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198977" y="3791383"/>
            <a:ext cx="4746046" cy="0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Solar Study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3505200"/>
            <a:ext cx="656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East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6107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South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6703" y="3581400"/>
            <a:ext cx="80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West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1078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North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942476" y="1447800"/>
            <a:ext cx="5259048" cy="4973612"/>
            <a:chOff x="1942476" y="914400"/>
            <a:chExt cx="5259048" cy="4973612"/>
          </a:xfrm>
        </p:grpSpPr>
        <p:grpSp>
          <p:nvGrpSpPr>
            <p:cNvPr id="24" name="Group 23"/>
            <p:cNvGrpSpPr/>
            <p:nvPr/>
          </p:nvGrpSpPr>
          <p:grpSpPr>
            <a:xfrm>
              <a:off x="1942476" y="914400"/>
              <a:ext cx="5259048" cy="4973612"/>
              <a:chOff x="2513351" y="782611"/>
              <a:chExt cx="5259048" cy="4973612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/>
              </a:blip>
              <a:srcRect l="28344" t="2778" r="15880" b="18056"/>
              <a:stretch>
                <a:fillRect/>
              </a:stretch>
            </p:blipFill>
            <p:spPr bwMode="auto">
              <a:xfrm>
                <a:off x="2590799" y="914400"/>
                <a:ext cx="5181600" cy="4841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/>
              </a:blip>
              <a:srcRect l="30174" t="31077" r="26852" b="21415"/>
              <a:stretch>
                <a:fillRect/>
              </a:stretch>
            </p:blipFill>
            <p:spPr bwMode="auto">
              <a:xfrm>
                <a:off x="2743200" y="2657007"/>
                <a:ext cx="3992380" cy="2905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/>
              </a:blip>
              <a:srcRect l="28345" t="56944" r="39653" b="21876"/>
              <a:stretch>
                <a:fillRect/>
              </a:stretch>
            </p:blipFill>
            <p:spPr bwMode="auto">
              <a:xfrm>
                <a:off x="2513351" y="4267200"/>
                <a:ext cx="2973049" cy="129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999875" y="782611"/>
                <a:ext cx="2057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Summer Solstice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85675" y="4211611"/>
                <a:ext cx="2057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Winter Solstice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90475" y="2382811"/>
                <a:ext cx="2057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</a:rPr>
                  <a:t>Equinox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514600" y="45836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72 </a:t>
              </a:r>
              <a:r>
                <a:rPr lang="en-US" b="1" dirty="0" smtClean="0">
                  <a:solidFill>
                    <a:srgbClr val="FFC000"/>
                  </a:solidFill>
                  <a:latin typeface="Times New Roman"/>
                  <a:cs typeface="Times New Roman"/>
                </a:rPr>
                <a:t>ͦ  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43200" y="49646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50 </a:t>
              </a:r>
              <a:r>
                <a:rPr lang="en-US" b="1" dirty="0" smtClean="0">
                  <a:solidFill>
                    <a:srgbClr val="FFC000"/>
                  </a:solidFill>
                  <a:latin typeface="Times New Roman"/>
                  <a:cs typeface="Times New Roman"/>
                </a:rPr>
                <a:t>ͦ  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95600" y="5345668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26 </a:t>
              </a:r>
              <a:r>
                <a:rPr lang="en-US" b="1" dirty="0" smtClean="0">
                  <a:solidFill>
                    <a:srgbClr val="FFC000"/>
                  </a:solidFill>
                  <a:latin typeface="Times New Roman"/>
                  <a:cs typeface="Times New Roman"/>
                </a:rPr>
                <a:t>ͦ</a:t>
              </a:r>
              <a:r>
                <a:rPr lang="en-US" dirty="0" smtClean="0">
                  <a:solidFill>
                    <a:srgbClr val="FFC000"/>
                  </a:solidFill>
                  <a:latin typeface="Times New Roman"/>
                  <a:cs typeface="Times New Roman"/>
                </a:rPr>
                <a:t>  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Solar Study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5400" y="762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Daylighting Conditions for 12:00 pm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219200" y="990600"/>
            <a:ext cx="6477000" cy="5638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905000" y="1084127"/>
            <a:ext cx="5105400" cy="5469073"/>
            <a:chOff x="685800" y="990600"/>
            <a:chExt cx="1636059" cy="1752600"/>
          </a:xfrm>
        </p:grpSpPr>
        <p:sp>
          <p:nvSpPr>
            <p:cNvPr id="5" name="Rectangle 4"/>
            <p:cNvSpPr/>
            <p:nvPr/>
          </p:nvSpPr>
          <p:spPr>
            <a:xfrm>
              <a:off x="685800" y="990600"/>
              <a:ext cx="1636059" cy="1752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325" t="-122" r="4931" b="1146"/>
            <a:stretch>
              <a:fillRect/>
            </a:stretch>
          </p:blipFill>
          <p:spPr bwMode="auto">
            <a:xfrm>
              <a:off x="740335" y="1078006"/>
              <a:ext cx="1526988" cy="158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" name="Straight Connector 6"/>
          <p:cNvCxnSpPr/>
          <p:nvPr/>
        </p:nvCxnSpPr>
        <p:spPr>
          <a:xfrm rot="5400000" flipH="1" flipV="1">
            <a:off x="3404651" y="5753100"/>
            <a:ext cx="1160254" cy="1725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962400" y="6341854"/>
            <a:ext cx="652571" cy="2"/>
          </a:xfrm>
          <a:prstGeom prst="line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976151" y="5198854"/>
            <a:ext cx="652571" cy="2"/>
          </a:xfrm>
          <a:prstGeom prst="line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Solar Study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Building Overview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0700" y="685800"/>
            <a:ext cx="5562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Class A Office Space and Ground Floor Retail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Location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New York City, New York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Size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52 Stories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1.6 Million sq.ft.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Budget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Approximately $1 Billion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Design Team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Owner:  </a:t>
            </a:r>
            <a:r>
              <a:rPr lang="en-US" dirty="0" smtClean="0">
                <a:solidFill>
                  <a:schemeClr val="bg1"/>
                </a:solidFill>
              </a:rPr>
              <a:t>The New York Times Company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      Forest City </a:t>
            </a:r>
            <a:r>
              <a:rPr lang="en-US" dirty="0" err="1" smtClean="0">
                <a:solidFill>
                  <a:schemeClr val="bg1"/>
                </a:solidFill>
              </a:rPr>
              <a:t>Ratner</a:t>
            </a:r>
            <a:r>
              <a:rPr lang="en-US" dirty="0" smtClean="0">
                <a:solidFill>
                  <a:schemeClr val="bg1"/>
                </a:solidFill>
              </a:rPr>
              <a:t> Companies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Architect:  </a:t>
            </a:r>
            <a:r>
              <a:rPr lang="en-US" dirty="0" smtClean="0">
                <a:solidFill>
                  <a:schemeClr val="bg1"/>
                </a:solidFill>
              </a:rPr>
              <a:t>Renzo Piano Building Workshop 	  	  </a:t>
            </a:r>
            <a:r>
              <a:rPr lang="en-US" dirty="0" err="1" smtClean="0">
                <a:solidFill>
                  <a:schemeClr val="bg1"/>
                </a:solidFill>
              </a:rPr>
              <a:t>FXFowle</a:t>
            </a:r>
            <a:r>
              <a:rPr lang="en-US" dirty="0" smtClean="0">
                <a:solidFill>
                  <a:schemeClr val="bg1"/>
                </a:solidFill>
              </a:rPr>
              <a:t> Arcitechts of New York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Lighting Designers:  </a:t>
            </a:r>
            <a:r>
              <a:rPr lang="en-US" dirty="0" smtClean="0">
                <a:solidFill>
                  <a:schemeClr val="bg1"/>
                </a:solidFill>
              </a:rPr>
              <a:t>Office of Visual Interaction (OVI)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	 Susan Brady Lighting Design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752600" y="609600"/>
            <a:ext cx="5410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78859" y="1676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Summer Solstice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76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Current Daylighting Conditions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086600" y="685800"/>
            <a:ext cx="1483659" cy="1589344"/>
            <a:chOff x="685800" y="990600"/>
            <a:chExt cx="1636059" cy="1752600"/>
          </a:xfrm>
        </p:grpSpPr>
        <p:sp>
          <p:nvSpPr>
            <p:cNvPr id="21" name="Rectangle 20"/>
            <p:cNvSpPr/>
            <p:nvPr/>
          </p:nvSpPr>
          <p:spPr>
            <a:xfrm>
              <a:off x="685800" y="990600"/>
              <a:ext cx="1636059" cy="1752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325" t="-122" r="4931" b="1146"/>
            <a:stretch>
              <a:fillRect/>
            </a:stretch>
          </p:blipFill>
          <p:spPr bwMode="auto">
            <a:xfrm>
              <a:off x="740335" y="1078006"/>
              <a:ext cx="1526988" cy="158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6" name="Straight Connector 25"/>
          <p:cNvCxnSpPr/>
          <p:nvPr/>
        </p:nvCxnSpPr>
        <p:spPr>
          <a:xfrm rot="5400000">
            <a:off x="7505700" y="2095500"/>
            <a:ext cx="381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96200" y="1905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696200" y="2286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143000" y="1828800"/>
            <a:ext cx="5679141" cy="3563620"/>
            <a:chOff x="2438400" y="1828800"/>
            <a:chExt cx="5679141" cy="3563620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6667" t="16615" r="56953" b="20834"/>
            <a:stretch>
              <a:fillRect/>
            </a:stretch>
          </p:blipFill>
          <p:spPr bwMode="auto">
            <a:xfrm>
              <a:off x="2438400" y="1828800"/>
              <a:ext cx="5181600" cy="3563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3889" t="11151" r="56111" b="40278"/>
            <a:stretch>
              <a:fillRect/>
            </a:stretch>
          </p:blipFill>
          <p:spPr bwMode="auto">
            <a:xfrm>
              <a:off x="6705600" y="1828800"/>
              <a:ext cx="1411941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9200" y="1676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Equinox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67" t="16615" r="56953" b="20834"/>
          <a:stretch>
            <a:fillRect/>
          </a:stretch>
        </p:blipFill>
        <p:spPr bwMode="auto">
          <a:xfrm>
            <a:off x="1143000" y="1828800"/>
            <a:ext cx="5181600" cy="356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2778" t="14491" r="57410" b="43056"/>
          <a:stretch>
            <a:fillRect/>
          </a:stretch>
        </p:blipFill>
        <p:spPr bwMode="auto">
          <a:xfrm>
            <a:off x="3810000" y="1752600"/>
            <a:ext cx="32004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143000" y="76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Current Daylighting Conditions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86600" y="685800"/>
            <a:ext cx="1483659" cy="1589344"/>
            <a:chOff x="685800" y="990600"/>
            <a:chExt cx="1636059" cy="1752600"/>
          </a:xfrm>
        </p:grpSpPr>
        <p:sp>
          <p:nvSpPr>
            <p:cNvPr id="13" name="Rectangle 12"/>
            <p:cNvSpPr/>
            <p:nvPr/>
          </p:nvSpPr>
          <p:spPr>
            <a:xfrm>
              <a:off x="685800" y="990600"/>
              <a:ext cx="1636059" cy="1752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325" t="-122" r="4931" b="1146"/>
            <a:stretch>
              <a:fillRect/>
            </a:stretch>
          </p:blipFill>
          <p:spPr bwMode="auto">
            <a:xfrm>
              <a:off x="740335" y="1078006"/>
              <a:ext cx="1526988" cy="158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0" name="Straight Connector 19"/>
          <p:cNvCxnSpPr/>
          <p:nvPr/>
        </p:nvCxnSpPr>
        <p:spPr>
          <a:xfrm rot="5400000">
            <a:off x="7505700" y="2095500"/>
            <a:ext cx="381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96200" y="1905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96200" y="2286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9200" y="1676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Winter Solstice</a:t>
            </a:r>
            <a:endParaRPr lang="en-US" sz="2000" b="1" dirty="0">
              <a:solidFill>
                <a:srgbClr val="FFC0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67" t="16615" r="56953" b="20834"/>
          <a:stretch>
            <a:fillRect/>
          </a:stretch>
        </p:blipFill>
        <p:spPr bwMode="auto">
          <a:xfrm>
            <a:off x="1143000" y="1828800"/>
            <a:ext cx="5181600" cy="356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143000" y="76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Current Daylighting Conditions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86600" y="685800"/>
            <a:ext cx="1483659" cy="1589344"/>
            <a:chOff x="685800" y="990600"/>
            <a:chExt cx="1636059" cy="1752600"/>
          </a:xfrm>
        </p:grpSpPr>
        <p:sp>
          <p:nvSpPr>
            <p:cNvPr id="20" name="Rectangle 19"/>
            <p:cNvSpPr/>
            <p:nvPr/>
          </p:nvSpPr>
          <p:spPr>
            <a:xfrm>
              <a:off x="685800" y="990600"/>
              <a:ext cx="1636059" cy="1752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325" t="-122" r="4931" b="1146"/>
            <a:stretch>
              <a:fillRect/>
            </a:stretch>
          </p:blipFill>
          <p:spPr bwMode="auto">
            <a:xfrm>
              <a:off x="740335" y="1078006"/>
              <a:ext cx="1526988" cy="158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2" name="Straight Connector 21"/>
          <p:cNvCxnSpPr/>
          <p:nvPr/>
        </p:nvCxnSpPr>
        <p:spPr>
          <a:xfrm rot="5400000">
            <a:off x="7505700" y="2095500"/>
            <a:ext cx="381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96200" y="1905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96200" y="2286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813" t="11245" r="59072" b="43056"/>
          <a:stretch>
            <a:fillRect/>
          </a:stretch>
        </p:blipFill>
        <p:spPr bwMode="auto">
          <a:xfrm>
            <a:off x="1143000" y="1600200"/>
            <a:ext cx="5562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9200" y="1676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Summer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</a:rPr>
              <a:t>Solstice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67" t="16615" r="61233" b="20834"/>
          <a:stretch>
            <a:fillRect/>
          </a:stretch>
        </p:blipFill>
        <p:spPr bwMode="auto">
          <a:xfrm>
            <a:off x="1143000" y="1828800"/>
            <a:ext cx="4572000" cy="356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3964" t="10185" r="58333" b="41667"/>
          <a:stretch>
            <a:fillRect/>
          </a:stretch>
        </p:blipFill>
        <p:spPr bwMode="auto">
          <a:xfrm>
            <a:off x="5486400" y="1447800"/>
            <a:ext cx="1219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1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86600" y="685800"/>
            <a:ext cx="1483659" cy="1589344"/>
            <a:chOff x="685800" y="990600"/>
            <a:chExt cx="1636059" cy="1752600"/>
          </a:xfrm>
        </p:grpSpPr>
        <p:sp>
          <p:nvSpPr>
            <p:cNvPr id="13" name="Rectangle 12"/>
            <p:cNvSpPr/>
            <p:nvPr/>
          </p:nvSpPr>
          <p:spPr>
            <a:xfrm>
              <a:off x="685800" y="990600"/>
              <a:ext cx="1636059" cy="1752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325" t="-122" r="4931" b="1146"/>
            <a:stretch>
              <a:fillRect/>
            </a:stretch>
          </p:blipFill>
          <p:spPr bwMode="auto">
            <a:xfrm>
              <a:off x="740335" y="1078006"/>
              <a:ext cx="1526988" cy="158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1" name="Straight Connector 20"/>
          <p:cNvCxnSpPr/>
          <p:nvPr/>
        </p:nvCxnSpPr>
        <p:spPr>
          <a:xfrm rot="5400000">
            <a:off x="7505700" y="2095500"/>
            <a:ext cx="381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96200" y="1905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96200" y="2286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9200" y="1676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Equinox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67" t="16615" r="61233" b="20834"/>
          <a:stretch>
            <a:fillRect/>
          </a:stretch>
        </p:blipFill>
        <p:spPr bwMode="auto">
          <a:xfrm>
            <a:off x="1143000" y="1828800"/>
            <a:ext cx="4572000" cy="356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4191000" y="1447800"/>
            <a:ext cx="2743200" cy="3048000"/>
            <a:chOff x="5562600" y="1447800"/>
            <a:chExt cx="2743200" cy="30480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5556" t="19686" r="58985" b="41667"/>
            <a:stretch>
              <a:fillRect/>
            </a:stretch>
          </p:blipFill>
          <p:spPr bwMode="auto">
            <a:xfrm>
              <a:off x="5562600" y="2057400"/>
              <a:ext cx="2438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3964" t="10185" r="60740" b="80185"/>
            <a:stretch>
              <a:fillRect/>
            </a:stretch>
          </p:blipFill>
          <p:spPr bwMode="auto">
            <a:xfrm>
              <a:off x="6858000" y="1447800"/>
              <a:ext cx="838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9565" t="14855" r="57053" b="41667"/>
            <a:stretch>
              <a:fillRect/>
            </a:stretch>
          </p:blipFill>
          <p:spPr bwMode="auto">
            <a:xfrm>
              <a:off x="7772400" y="1752600"/>
              <a:ext cx="5334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1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086600" y="685800"/>
            <a:ext cx="1483659" cy="1589344"/>
            <a:chOff x="685800" y="990600"/>
            <a:chExt cx="1636059" cy="1752600"/>
          </a:xfrm>
        </p:grpSpPr>
        <p:sp>
          <p:nvSpPr>
            <p:cNvPr id="21" name="Rectangle 20"/>
            <p:cNvSpPr/>
            <p:nvPr/>
          </p:nvSpPr>
          <p:spPr>
            <a:xfrm>
              <a:off x="685800" y="990600"/>
              <a:ext cx="1636059" cy="1752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325" t="-122" r="4931" b="1146"/>
            <a:stretch>
              <a:fillRect/>
            </a:stretch>
          </p:blipFill>
          <p:spPr bwMode="auto">
            <a:xfrm>
              <a:off x="740335" y="1078006"/>
              <a:ext cx="1526988" cy="158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6" name="Straight Connector 25"/>
          <p:cNvCxnSpPr/>
          <p:nvPr/>
        </p:nvCxnSpPr>
        <p:spPr>
          <a:xfrm rot="5400000">
            <a:off x="7505700" y="2095500"/>
            <a:ext cx="381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96200" y="1905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96200" y="2286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9200" y="16764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Winter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</a:rPr>
              <a:t>Solstice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67" t="16615" r="61233" b="20834"/>
          <a:stretch>
            <a:fillRect/>
          </a:stretch>
        </p:blipFill>
        <p:spPr bwMode="auto">
          <a:xfrm>
            <a:off x="1143000" y="1828800"/>
            <a:ext cx="4572000" cy="356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1219200" y="1447800"/>
            <a:ext cx="5791199" cy="3063446"/>
            <a:chOff x="2590801" y="1447800"/>
            <a:chExt cx="5791199" cy="3063446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6667" t="19395" r="56575" b="41667"/>
            <a:stretch>
              <a:fillRect/>
            </a:stretch>
          </p:blipFill>
          <p:spPr bwMode="auto">
            <a:xfrm>
              <a:off x="2590801" y="2057400"/>
              <a:ext cx="5791199" cy="245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3964" t="10185" r="60740" b="80185"/>
            <a:stretch>
              <a:fillRect/>
            </a:stretch>
          </p:blipFill>
          <p:spPr bwMode="auto">
            <a:xfrm>
              <a:off x="6858000" y="1447800"/>
              <a:ext cx="838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9072" t="13350" r="56575" b="41667"/>
            <a:stretch>
              <a:fillRect/>
            </a:stretch>
          </p:blipFill>
          <p:spPr bwMode="auto">
            <a:xfrm>
              <a:off x="7696200" y="1676400"/>
              <a:ext cx="685800" cy="2834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1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086600" y="685800"/>
            <a:ext cx="1483659" cy="1589344"/>
            <a:chOff x="685800" y="990600"/>
            <a:chExt cx="1636059" cy="1752600"/>
          </a:xfrm>
        </p:grpSpPr>
        <p:sp>
          <p:nvSpPr>
            <p:cNvPr id="32" name="Rectangle 31"/>
            <p:cNvSpPr/>
            <p:nvPr/>
          </p:nvSpPr>
          <p:spPr>
            <a:xfrm>
              <a:off x="685800" y="990600"/>
              <a:ext cx="1636059" cy="17526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325" t="-122" r="4931" b="1146"/>
            <a:stretch>
              <a:fillRect/>
            </a:stretch>
          </p:blipFill>
          <p:spPr bwMode="auto">
            <a:xfrm>
              <a:off x="740335" y="1078006"/>
              <a:ext cx="1526988" cy="158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4" name="Straight Connector 33"/>
          <p:cNvCxnSpPr/>
          <p:nvPr/>
        </p:nvCxnSpPr>
        <p:spPr>
          <a:xfrm rot="5400000">
            <a:off x="7505700" y="2095500"/>
            <a:ext cx="3810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696200" y="1905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696200" y="2286000"/>
            <a:ext cx="2286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 Office.jpg"/>
          <p:cNvPicPr>
            <a:picLocks noChangeAspect="1"/>
          </p:cNvPicPr>
          <p:nvPr/>
        </p:nvPicPr>
        <p:blipFill>
          <a:blip r:embed="rId2" cstate="print"/>
          <a:srcRect l="45000"/>
          <a:stretch>
            <a:fillRect/>
          </a:stretch>
        </p:blipFill>
        <p:spPr>
          <a:xfrm>
            <a:off x="771614" y="2247900"/>
            <a:ext cx="7853254" cy="2095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2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Section 2.jpg"/>
          <p:cNvPicPr>
            <a:picLocks noChangeAspect="1"/>
          </p:cNvPicPr>
          <p:nvPr/>
        </p:nvPicPr>
        <p:blipFill>
          <a:blip r:embed="rId3" cstate="print"/>
          <a:srcRect l="45000"/>
          <a:stretch>
            <a:fillRect/>
          </a:stretch>
        </p:blipFill>
        <p:spPr>
          <a:xfrm>
            <a:off x="771614" y="2247900"/>
            <a:ext cx="7853254" cy="2095500"/>
          </a:xfrm>
          <a:prstGeom prst="rect">
            <a:avLst/>
          </a:prstGeom>
        </p:spPr>
      </p:pic>
      <p:pic>
        <p:nvPicPr>
          <p:cNvPr id="7" name="Picture 6" descr="Section Office Complete.jpg"/>
          <p:cNvPicPr>
            <a:picLocks noChangeAspect="1"/>
          </p:cNvPicPr>
          <p:nvPr/>
        </p:nvPicPr>
        <p:blipFill>
          <a:blip r:embed="rId4" cstate="print"/>
          <a:srcRect l="45000"/>
          <a:stretch>
            <a:fillRect/>
          </a:stretch>
        </p:blipFill>
        <p:spPr>
          <a:xfrm>
            <a:off x="771614" y="2247900"/>
            <a:ext cx="7853254" cy="209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 Office.jpg"/>
          <p:cNvPicPr>
            <a:picLocks noChangeAspect="1"/>
          </p:cNvPicPr>
          <p:nvPr/>
        </p:nvPicPr>
        <p:blipFill>
          <a:blip r:embed="rId2" cstate="print"/>
          <a:srcRect r="63333"/>
          <a:stretch>
            <a:fillRect/>
          </a:stretch>
        </p:blipFill>
        <p:spPr>
          <a:xfrm>
            <a:off x="686036" y="1729135"/>
            <a:ext cx="7864284" cy="3147665"/>
          </a:xfrm>
          <a:prstGeom prst="rect">
            <a:avLst/>
          </a:prstGeom>
        </p:spPr>
      </p:pic>
      <p:pic>
        <p:nvPicPr>
          <p:cNvPr id="8" name="Picture 7" descr="Section 1.jpg"/>
          <p:cNvPicPr>
            <a:picLocks noChangeAspect="1"/>
          </p:cNvPicPr>
          <p:nvPr/>
        </p:nvPicPr>
        <p:blipFill>
          <a:blip r:embed="rId3" cstate="print"/>
          <a:srcRect r="63333"/>
          <a:stretch>
            <a:fillRect/>
          </a:stretch>
        </p:blipFill>
        <p:spPr>
          <a:xfrm>
            <a:off x="686036" y="1729135"/>
            <a:ext cx="7864284" cy="3147665"/>
          </a:xfrm>
          <a:prstGeom prst="rect">
            <a:avLst/>
          </a:prstGeom>
        </p:spPr>
      </p:pic>
      <p:pic>
        <p:nvPicPr>
          <p:cNvPr id="10" name="Picture 9" descr="Section 3.jpg"/>
          <p:cNvPicPr>
            <a:picLocks noChangeAspect="1"/>
          </p:cNvPicPr>
          <p:nvPr/>
        </p:nvPicPr>
        <p:blipFill>
          <a:blip r:embed="rId4" cstate="print"/>
          <a:srcRect r="63333"/>
          <a:stretch>
            <a:fillRect/>
          </a:stretch>
        </p:blipFill>
        <p:spPr>
          <a:xfrm>
            <a:off x="686036" y="1729135"/>
            <a:ext cx="7864284" cy="3147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2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ction Office.jpg"/>
          <p:cNvPicPr>
            <a:picLocks noChangeAspect="1"/>
          </p:cNvPicPr>
          <p:nvPr/>
        </p:nvPicPr>
        <p:blipFill>
          <a:blip r:embed="rId2" cstate="print"/>
          <a:srcRect r="63333"/>
          <a:stretch>
            <a:fillRect/>
          </a:stretch>
        </p:blipFill>
        <p:spPr>
          <a:xfrm>
            <a:off x="228600" y="2544248"/>
            <a:ext cx="3352800" cy="13419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2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Section 3.jpg"/>
          <p:cNvPicPr>
            <a:picLocks noChangeAspect="1"/>
          </p:cNvPicPr>
          <p:nvPr/>
        </p:nvPicPr>
        <p:blipFill>
          <a:blip r:embed="rId3" cstate="print"/>
          <a:srcRect r="63333"/>
          <a:stretch>
            <a:fillRect/>
          </a:stretch>
        </p:blipFill>
        <p:spPr>
          <a:xfrm>
            <a:off x="228600" y="2544248"/>
            <a:ext cx="3352800" cy="1341952"/>
          </a:xfrm>
          <a:prstGeom prst="rect">
            <a:avLst/>
          </a:prstGeom>
        </p:spPr>
      </p:pic>
      <p:pic>
        <p:nvPicPr>
          <p:cNvPr id="13" name="Picture 12" descr="Section Office.jpg"/>
          <p:cNvPicPr>
            <a:picLocks noChangeAspect="1"/>
          </p:cNvPicPr>
          <p:nvPr/>
        </p:nvPicPr>
        <p:blipFill>
          <a:blip r:embed="rId2" cstate="print"/>
          <a:srcRect l="45000"/>
          <a:stretch>
            <a:fillRect/>
          </a:stretch>
        </p:blipFill>
        <p:spPr>
          <a:xfrm>
            <a:off x="3581400" y="2544248"/>
            <a:ext cx="5029200" cy="1341952"/>
          </a:xfrm>
          <a:prstGeom prst="rect">
            <a:avLst/>
          </a:prstGeom>
        </p:spPr>
      </p:pic>
      <p:pic>
        <p:nvPicPr>
          <p:cNvPr id="14" name="Picture 13" descr="Section 3.jpg"/>
          <p:cNvPicPr>
            <a:picLocks noChangeAspect="1"/>
          </p:cNvPicPr>
          <p:nvPr/>
        </p:nvPicPr>
        <p:blipFill>
          <a:blip r:embed="rId3" cstate="print"/>
          <a:srcRect l="45000"/>
          <a:stretch>
            <a:fillRect/>
          </a:stretch>
        </p:blipFill>
        <p:spPr>
          <a:xfrm>
            <a:off x="3581400" y="2544248"/>
            <a:ext cx="5029200" cy="1341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2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Offic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762000" y="1905000"/>
            <a:ext cx="7830754" cy="23842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pic>
        <p:nvPicPr>
          <p:cNvPr id="21" name="Picture 20" descr="Office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762000" y="1905000"/>
            <a:ext cx="7830754" cy="23842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pic>
        <p:nvPicPr>
          <p:cNvPr id="22" name="Picture 21" descr="Office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762000" y="1905000"/>
            <a:ext cx="7830754" cy="23842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pic>
        <p:nvPicPr>
          <p:cNvPr id="23" name="Picture 22" descr="Office3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762000" y="1905000"/>
            <a:ext cx="7830754" cy="23842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pic>
        <p:nvPicPr>
          <p:cNvPr id="24" name="Picture 23" descr="Office4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762000" y="1905000"/>
            <a:ext cx="7830754" cy="23842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BIM and IPD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0700" y="8382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Building Information Modeling </a:t>
            </a:r>
            <a:r>
              <a:rPr lang="en-US" sz="2000" b="1" dirty="0" smtClean="0">
                <a:solidFill>
                  <a:srgbClr val="FFC000"/>
                </a:solidFill>
              </a:rPr>
              <a:t>and </a:t>
            </a:r>
            <a:r>
              <a:rPr lang="en-US" sz="2000" b="1" dirty="0" smtClean="0">
                <a:solidFill>
                  <a:schemeClr val="bg1"/>
                </a:solidFill>
              </a:rPr>
              <a:t>Integrated Project Delivery</a:t>
            </a:r>
            <a:r>
              <a:rPr lang="en-US" sz="2000" b="1" dirty="0" smtClean="0">
                <a:solidFill>
                  <a:srgbClr val="FFC000"/>
                </a:solidFill>
              </a:rPr>
              <a:t> Senior Thesis Pilot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9050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3 Teams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Construction Management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Lighting/Electrical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Mechanical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Structural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3779460"/>
            <a:ext cx="3352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Lighting/Electrical Team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Craig Casey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Daniel Cox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Casey Leman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Office.jpg"/>
          <p:cNvPicPr>
            <a:picLocks noChangeAspect="1"/>
          </p:cNvPicPr>
          <p:nvPr/>
        </p:nvPicPr>
        <p:blipFill>
          <a:blip r:embed="rId2" cstate="print"/>
          <a:srcRect l="45000"/>
          <a:stretch>
            <a:fillRect/>
          </a:stretch>
        </p:blipFill>
        <p:spPr>
          <a:xfrm>
            <a:off x="690760" y="2209800"/>
            <a:ext cx="7996040" cy="2133600"/>
          </a:xfrm>
          <a:prstGeom prst="rect">
            <a:avLst/>
          </a:prstGeom>
        </p:spPr>
      </p:pic>
      <p:pic>
        <p:nvPicPr>
          <p:cNvPr id="4" name="Picture 3" descr="Section Up.jpg"/>
          <p:cNvPicPr>
            <a:picLocks noChangeAspect="1"/>
          </p:cNvPicPr>
          <p:nvPr/>
        </p:nvPicPr>
        <p:blipFill>
          <a:blip r:embed="rId3" cstate="print"/>
          <a:srcRect l="45000"/>
          <a:stretch>
            <a:fillRect/>
          </a:stretch>
        </p:blipFill>
        <p:spPr>
          <a:xfrm>
            <a:off x="690760" y="2209800"/>
            <a:ext cx="7996040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3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Office.jpg"/>
          <p:cNvPicPr>
            <a:picLocks noChangeAspect="1"/>
          </p:cNvPicPr>
          <p:nvPr/>
        </p:nvPicPr>
        <p:blipFill>
          <a:blip r:embed="rId2" cstate="print"/>
          <a:srcRect r="63333"/>
          <a:stretch>
            <a:fillRect/>
          </a:stretch>
        </p:blipFill>
        <p:spPr>
          <a:xfrm>
            <a:off x="724018" y="1720210"/>
            <a:ext cx="7886582" cy="3156590"/>
          </a:xfrm>
          <a:prstGeom prst="rect">
            <a:avLst/>
          </a:prstGeom>
        </p:spPr>
      </p:pic>
      <p:pic>
        <p:nvPicPr>
          <p:cNvPr id="4" name="Picture 3" descr="Section Up.jpg"/>
          <p:cNvPicPr>
            <a:picLocks noChangeAspect="1"/>
          </p:cNvPicPr>
          <p:nvPr/>
        </p:nvPicPr>
        <p:blipFill>
          <a:blip r:embed="rId3" cstate="print"/>
          <a:srcRect r="63333"/>
          <a:stretch>
            <a:fillRect/>
          </a:stretch>
        </p:blipFill>
        <p:spPr>
          <a:xfrm>
            <a:off x="724018" y="1720210"/>
            <a:ext cx="7886582" cy="3156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3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Office.jpg"/>
          <p:cNvPicPr>
            <a:picLocks noChangeAspect="1"/>
          </p:cNvPicPr>
          <p:nvPr/>
        </p:nvPicPr>
        <p:blipFill>
          <a:blip r:embed="rId2" cstate="print"/>
          <a:srcRect l="45000"/>
          <a:stretch>
            <a:fillRect/>
          </a:stretch>
        </p:blipFill>
        <p:spPr>
          <a:xfrm>
            <a:off x="3543300" y="2589950"/>
            <a:ext cx="5067300" cy="1352118"/>
          </a:xfrm>
          <a:prstGeom prst="rect">
            <a:avLst/>
          </a:prstGeom>
        </p:spPr>
      </p:pic>
      <p:pic>
        <p:nvPicPr>
          <p:cNvPr id="8" name="Picture 7" descr="Section Office.jpg"/>
          <p:cNvPicPr>
            <a:picLocks noChangeAspect="1"/>
          </p:cNvPicPr>
          <p:nvPr/>
        </p:nvPicPr>
        <p:blipFill>
          <a:blip r:embed="rId2" cstate="print"/>
          <a:srcRect r="63333"/>
          <a:stretch>
            <a:fillRect/>
          </a:stretch>
        </p:blipFill>
        <p:spPr>
          <a:xfrm>
            <a:off x="228600" y="2589950"/>
            <a:ext cx="3378200" cy="1352118"/>
          </a:xfrm>
          <a:prstGeom prst="rect">
            <a:avLst/>
          </a:prstGeom>
        </p:spPr>
      </p:pic>
      <p:pic>
        <p:nvPicPr>
          <p:cNvPr id="4" name="Picture 3" descr="Section Up.jpg"/>
          <p:cNvPicPr>
            <a:picLocks noChangeAspect="1"/>
          </p:cNvPicPr>
          <p:nvPr/>
        </p:nvPicPr>
        <p:blipFill>
          <a:blip r:embed="rId3" cstate="print"/>
          <a:srcRect l="45000"/>
          <a:stretch>
            <a:fillRect/>
          </a:stretch>
        </p:blipFill>
        <p:spPr>
          <a:xfrm>
            <a:off x="3543300" y="2575126"/>
            <a:ext cx="5067300" cy="1352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3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Section Up.jpg"/>
          <p:cNvPicPr>
            <a:picLocks noChangeAspect="1"/>
          </p:cNvPicPr>
          <p:nvPr/>
        </p:nvPicPr>
        <p:blipFill>
          <a:blip r:embed="rId3" cstate="print"/>
          <a:srcRect r="63333"/>
          <a:stretch>
            <a:fillRect/>
          </a:stretch>
        </p:blipFill>
        <p:spPr>
          <a:xfrm>
            <a:off x="228600" y="2589950"/>
            <a:ext cx="3378200" cy="13521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26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Offic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725559" y="1942635"/>
            <a:ext cx="7885041" cy="240076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pic>
        <p:nvPicPr>
          <p:cNvPr id="35" name="Picture 34" descr="OfficeUp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725559" y="1942635"/>
            <a:ext cx="7885041" cy="240076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Office Schematic Design 3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 descr="OfficeUp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725559" y="1942635"/>
            <a:ext cx="7885041" cy="240076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AutoShape 2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AutoShape 4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Cafeteria Flynn Impressions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3048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Public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1752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Private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AutoShape 2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AutoShape 4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SCAN0027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044911"/>
            <a:ext cx="7162800" cy="47462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05000" y="579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Private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Cafeteria Flynn Impression 1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" name="AutoShape 2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AutoShape 4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http://mail.google.com/mail/?attid=0.1&amp;disp=emb&amp;view=att&amp;th=1253e67c96a2062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IMG_6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028700"/>
            <a:ext cx="7200900" cy="4800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5000" y="579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Private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Cafeteria Flynn Impression 1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Cafeteria Flynn Impression 2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5791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Public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799"/>
            <a:ext cx="7162800" cy="474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Cafeteria Flynn Impression 2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587"/>
          <a:stretch>
            <a:fillRect/>
          </a:stretch>
        </p:blipFill>
        <p:spPr bwMode="auto">
          <a:xfrm>
            <a:off x="1066800" y="1066800"/>
            <a:ext cx="716534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905000" y="579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Public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66800" y="762000"/>
            <a:ext cx="7086600" cy="594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Lobby Schematic Design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18"/>
          <a:stretch>
            <a:fillRect/>
          </a:stretch>
        </p:blipFill>
        <p:spPr bwMode="auto">
          <a:xfrm>
            <a:off x="1596481" y="990600"/>
            <a:ext cx="595103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rot="16200000">
            <a:off x="1251466" y="33967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Ave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990600"/>
            <a:ext cx="118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 41</a:t>
            </a:r>
            <a:r>
              <a:rPr lang="en-US" b="1" baseline="30000" dirty="0" smtClean="0">
                <a:solidFill>
                  <a:schemeClr val="bg1"/>
                </a:solidFill>
              </a:rPr>
              <a:t>st</a:t>
            </a:r>
            <a:r>
              <a:rPr lang="en-US" b="1" dirty="0" smtClean="0">
                <a:solidFill>
                  <a:schemeClr val="bg1"/>
                </a:solidFill>
              </a:rPr>
              <a:t> 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6031468"/>
            <a:ext cx="118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 40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St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990600"/>
            <a:ext cx="5715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9200" y="6477000"/>
            <a:ext cx="5715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-1104900" y="3467100"/>
            <a:ext cx="5105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67400" y="1066800"/>
            <a:ext cx="762000" cy="533400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867400" y="5715000"/>
            <a:ext cx="762000" cy="533400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6200000">
            <a:off x="1832394" y="3390899"/>
            <a:ext cx="762000" cy="533400"/>
          </a:xfrm>
          <a:prstGeom prst="rect">
            <a:avLst/>
          </a:prstGeom>
          <a:solidFill>
            <a:srgbClr val="FFC000">
              <a:alpha val="32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0700" y="7620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architect’s plan was to </a:t>
            </a:r>
            <a:r>
              <a:rPr lang="en-US" sz="2000" b="1" dirty="0" smtClean="0">
                <a:solidFill>
                  <a:srgbClr val="FFC000"/>
                </a:solidFill>
              </a:rPr>
              <a:t>reinforce the values </a:t>
            </a:r>
            <a:r>
              <a:rPr lang="en-US" sz="2000" b="1" dirty="0" smtClean="0">
                <a:solidFill>
                  <a:schemeClr val="bg1"/>
                </a:solidFill>
              </a:rPr>
              <a:t>of the </a:t>
            </a:r>
            <a:r>
              <a:rPr lang="en-US" sz="2000" b="1" dirty="0" smtClean="0">
                <a:solidFill>
                  <a:srgbClr val="FFC000"/>
                </a:solidFill>
              </a:rPr>
              <a:t>New York Times Company</a:t>
            </a:r>
            <a:r>
              <a:rPr lang="en-US" sz="2000" dirty="0" smtClean="0">
                <a:solidFill>
                  <a:schemeClr val="bg1"/>
                </a:solidFill>
              </a:rPr>
              <a:t>	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Design Concepts and Goals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bby 1.jpg"/>
          <p:cNvPicPr>
            <a:picLocks noChangeAspect="1"/>
          </p:cNvPicPr>
          <p:nvPr/>
        </p:nvPicPr>
        <p:blipFill>
          <a:blip r:embed="rId2" cstate="print"/>
          <a:srcRect l="11012" t="18347" r="11543" b="9083"/>
          <a:stretch>
            <a:fillRect/>
          </a:stretch>
        </p:blipFill>
        <p:spPr>
          <a:xfrm>
            <a:off x="811924" y="2514600"/>
            <a:ext cx="7735614" cy="2438400"/>
          </a:xfrm>
          <a:prstGeom prst="rect">
            <a:avLst/>
          </a:prstGeom>
        </p:spPr>
      </p:pic>
      <p:pic>
        <p:nvPicPr>
          <p:cNvPr id="21" name="Picture 20" descr="Lobby 2.jpg"/>
          <p:cNvPicPr>
            <a:picLocks noChangeAspect="1"/>
          </p:cNvPicPr>
          <p:nvPr/>
        </p:nvPicPr>
        <p:blipFill>
          <a:blip r:embed="rId3" cstate="print"/>
          <a:srcRect l="11012" t="18347" r="11543" b="9083"/>
          <a:stretch>
            <a:fillRect/>
          </a:stretch>
        </p:blipFill>
        <p:spPr>
          <a:xfrm>
            <a:off x="811924" y="2514600"/>
            <a:ext cx="7735614" cy="2438400"/>
          </a:xfrm>
          <a:prstGeom prst="rect">
            <a:avLst/>
          </a:prstGeom>
        </p:spPr>
      </p:pic>
      <p:pic>
        <p:nvPicPr>
          <p:cNvPr id="22" name="Picture 21" descr="Lobby 3.jpg"/>
          <p:cNvPicPr>
            <a:picLocks noChangeAspect="1"/>
          </p:cNvPicPr>
          <p:nvPr/>
        </p:nvPicPr>
        <p:blipFill>
          <a:blip r:embed="rId4" cstate="print"/>
          <a:srcRect l="11012" t="18347" r="11543" b="9083"/>
          <a:stretch>
            <a:fillRect/>
          </a:stretch>
        </p:blipFill>
        <p:spPr>
          <a:xfrm>
            <a:off x="811924" y="2514600"/>
            <a:ext cx="7735614" cy="2438400"/>
          </a:xfrm>
          <a:prstGeom prst="rect">
            <a:avLst/>
          </a:prstGeom>
        </p:spPr>
      </p:pic>
      <p:pic>
        <p:nvPicPr>
          <p:cNvPr id="23" name="Picture 22" descr="Lobby 4.jpg"/>
          <p:cNvPicPr>
            <a:picLocks noChangeAspect="1"/>
          </p:cNvPicPr>
          <p:nvPr/>
        </p:nvPicPr>
        <p:blipFill>
          <a:blip r:embed="rId5" cstate="print"/>
          <a:srcRect l="11012" t="18347" r="11543" b="9083"/>
          <a:stretch>
            <a:fillRect/>
          </a:stretch>
        </p:blipFill>
        <p:spPr>
          <a:xfrm>
            <a:off x="811924" y="2514600"/>
            <a:ext cx="7735614" cy="2438400"/>
          </a:xfrm>
          <a:prstGeom prst="rect">
            <a:avLst/>
          </a:prstGeom>
        </p:spPr>
      </p:pic>
      <p:pic>
        <p:nvPicPr>
          <p:cNvPr id="24" name="Picture 23" descr="Lobby 5.jpg"/>
          <p:cNvPicPr>
            <a:picLocks noChangeAspect="1"/>
          </p:cNvPicPr>
          <p:nvPr/>
        </p:nvPicPr>
        <p:blipFill>
          <a:blip r:embed="rId6" cstate="print"/>
          <a:srcRect l="11012" t="18347" r="11543" b="9083"/>
          <a:stretch>
            <a:fillRect/>
          </a:stretch>
        </p:blipFill>
        <p:spPr>
          <a:xfrm>
            <a:off x="811924" y="2514600"/>
            <a:ext cx="7735614" cy="2438400"/>
          </a:xfrm>
          <a:prstGeom prst="rect">
            <a:avLst/>
          </a:prstGeom>
        </p:spPr>
      </p:pic>
      <p:pic>
        <p:nvPicPr>
          <p:cNvPr id="19" name="Picture 18" descr="Lobby.jpg"/>
          <p:cNvPicPr>
            <a:picLocks noChangeAspect="1"/>
          </p:cNvPicPr>
          <p:nvPr/>
        </p:nvPicPr>
        <p:blipFill>
          <a:blip r:embed="rId7" cstate="print"/>
          <a:srcRect l="11012" t="18346" r="11543" b="9083"/>
          <a:stretch>
            <a:fillRect/>
          </a:stretch>
        </p:blipFill>
        <p:spPr>
          <a:xfrm>
            <a:off x="811924" y="2514600"/>
            <a:ext cx="7735614" cy="24384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Lobby Schematic Design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 l="1318"/>
          <a:stretch>
            <a:fillRect/>
          </a:stretch>
        </p:blipFill>
        <p:spPr bwMode="auto">
          <a:xfrm>
            <a:off x="6934200" y="762000"/>
            <a:ext cx="159253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/>
          <p:nvPr/>
        </p:nvCxnSpPr>
        <p:spPr>
          <a:xfrm rot="5400000">
            <a:off x="7772400" y="1447800"/>
            <a:ext cx="914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7848600" y="990600"/>
            <a:ext cx="3810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7848600" y="1905000"/>
            <a:ext cx="3810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obby S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5999995" cy="43425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Lobby Schematic Design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318"/>
          <a:stretch>
            <a:fillRect/>
          </a:stretch>
        </p:blipFill>
        <p:spPr bwMode="auto">
          <a:xfrm>
            <a:off x="6934200" y="762000"/>
            <a:ext cx="159253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0800000">
            <a:off x="7924800" y="1752600"/>
            <a:ext cx="533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8305800" y="1600200"/>
            <a:ext cx="3048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7772400" y="1600200"/>
            <a:ext cx="304800" cy="0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43668" y="6443932"/>
            <a:ext cx="4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0" y="58674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Open Plan and Ease of Communication </a:t>
            </a:r>
          </a:p>
          <a:p>
            <a:r>
              <a:rPr lang="en-US" sz="2000" b="1" dirty="0" smtClean="0">
                <a:solidFill>
                  <a:srgbClr val="FFC000"/>
                </a:solidFill>
              </a:rPr>
              <a:t>	Transparency, Lightness, and Collaboration</a:t>
            </a:r>
            <a:endParaRPr lang="en-US" sz="20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4038600" y="2286000"/>
            <a:ext cx="4389805" cy="3218021"/>
            <a:chOff x="4038600" y="2286000"/>
            <a:chExt cx="4389805" cy="321802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4038600" y="2286000"/>
              <a:ext cx="42672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781800" y="5257800"/>
              <a:ext cx="16466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newyorktimesbuilding.com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400" y="1600200"/>
            <a:ext cx="6371005" cy="4132421"/>
            <a:chOff x="1295400" y="1600200"/>
            <a:chExt cx="6371005" cy="413242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</a:blip>
            <a:srcRect l="1231" t="1848" r="1538" b="2078"/>
            <a:stretch>
              <a:fillRect/>
            </a:stretch>
          </p:blipFill>
          <p:spPr bwMode="auto">
            <a:xfrm>
              <a:off x="1295400" y="1600200"/>
              <a:ext cx="6248400" cy="411287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2" name="Rectangle 21"/>
            <p:cNvSpPr/>
            <p:nvPr/>
          </p:nvSpPr>
          <p:spPr>
            <a:xfrm>
              <a:off x="6019800" y="5486400"/>
              <a:ext cx="16466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newyorktimesbuilding.com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" y="1600200"/>
            <a:ext cx="4847005" cy="3200400"/>
            <a:chOff x="609600" y="1600200"/>
            <a:chExt cx="4847005" cy="3200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609600" y="1600200"/>
              <a:ext cx="4724400" cy="3142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810000" y="4554379"/>
              <a:ext cx="16466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newyorktimesbuilding.com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Design Concepts and Goals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0700" y="7620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architect’s plan was to </a:t>
            </a:r>
            <a:r>
              <a:rPr lang="en-US" sz="2000" b="1" dirty="0" smtClean="0">
                <a:solidFill>
                  <a:srgbClr val="FFC000"/>
                </a:solidFill>
              </a:rPr>
              <a:t>reinforce the values </a:t>
            </a:r>
            <a:r>
              <a:rPr lang="en-US" sz="2000" b="1" dirty="0" smtClean="0">
                <a:solidFill>
                  <a:schemeClr val="bg1"/>
                </a:solidFill>
              </a:rPr>
              <a:t>of the </a:t>
            </a:r>
            <a:r>
              <a:rPr lang="en-US" sz="2000" b="1" dirty="0" smtClean="0">
                <a:solidFill>
                  <a:srgbClr val="FFC000"/>
                </a:solidFill>
              </a:rPr>
              <a:t>New York Times Company</a:t>
            </a:r>
            <a:r>
              <a:rPr lang="en-US" sz="2000" dirty="0" smtClean="0">
                <a:solidFill>
                  <a:schemeClr val="bg1"/>
                </a:solidFill>
              </a:rPr>
              <a:t>	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343400" y="58674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Create an Architectural Icon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rgbClr val="FFC000"/>
                </a:solidFill>
              </a:rPr>
              <a:t>Commitment to Innovation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43400" y="1600200"/>
            <a:ext cx="3856405" cy="3276600"/>
            <a:chOff x="4343400" y="1600200"/>
            <a:chExt cx="3856405" cy="3276600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r="23077"/>
            <a:stretch>
              <a:fillRect/>
            </a:stretch>
          </p:blipFill>
          <p:spPr bwMode="auto">
            <a:xfrm>
              <a:off x="4343400" y="1600200"/>
              <a:ext cx="3733800" cy="3225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553200" y="4630579"/>
              <a:ext cx="16466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newyorktimesbuilding.com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00200" y="1828800"/>
            <a:ext cx="5990005" cy="4056221"/>
            <a:chOff x="1600200" y="1828800"/>
            <a:chExt cx="5990005" cy="4056221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 cstate="print">
              <a:lum bright="20000"/>
            </a:blip>
            <a:srcRect l="1493" t="4490" r="5970"/>
            <a:stretch>
              <a:fillRect/>
            </a:stretch>
          </p:blipFill>
          <p:spPr bwMode="auto">
            <a:xfrm>
              <a:off x="1600200" y="1828800"/>
              <a:ext cx="5867400" cy="4026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5943600" y="5638800"/>
              <a:ext cx="16466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newyorktimesbuilding.com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4400" y="1524000"/>
            <a:ext cx="2027605" cy="5275421"/>
            <a:chOff x="914400" y="1524000"/>
            <a:chExt cx="2027605" cy="5275421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 cstate="print">
              <a:lum bright="10000"/>
            </a:blip>
            <a:srcRect l="3800" t="1562" r="8800"/>
            <a:stretch>
              <a:fillRect/>
            </a:stretch>
          </p:blipFill>
          <p:spPr bwMode="auto">
            <a:xfrm>
              <a:off x="914400" y="1524000"/>
              <a:ext cx="1905000" cy="5218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1295400" y="6553200"/>
              <a:ext cx="16466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newyorktimesbuilding.com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Design Concepts and Goals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0700" y="7620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architect’s plan was to </a:t>
            </a:r>
            <a:r>
              <a:rPr lang="en-US" sz="2000" b="1" dirty="0" smtClean="0">
                <a:solidFill>
                  <a:srgbClr val="FFC000"/>
                </a:solidFill>
              </a:rPr>
              <a:t>reinforce the values </a:t>
            </a:r>
            <a:r>
              <a:rPr lang="en-US" sz="2000" b="1" dirty="0" smtClean="0">
                <a:solidFill>
                  <a:schemeClr val="bg1"/>
                </a:solidFill>
              </a:rPr>
              <a:t>of the </a:t>
            </a:r>
            <a:r>
              <a:rPr lang="en-US" sz="2000" b="1" dirty="0" smtClean="0">
                <a:solidFill>
                  <a:srgbClr val="FFC000"/>
                </a:solidFill>
              </a:rPr>
              <a:t>New York Times Company</a:t>
            </a:r>
            <a:r>
              <a:rPr lang="en-US" sz="2000" dirty="0" smtClean="0">
                <a:solidFill>
                  <a:schemeClr val="bg1"/>
                </a:solidFill>
              </a:rPr>
              <a:t>	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0" y="5105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Façade </a:t>
            </a:r>
            <a:endParaRPr lang="en-US" sz="2400" b="1" dirty="0">
              <a:solidFill>
                <a:srgbClr val="FFC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95400" y="1143000"/>
            <a:ext cx="5304205" cy="3903821"/>
            <a:chOff x="1295400" y="1143000"/>
            <a:chExt cx="5304205" cy="390382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6493" r="5195"/>
            <a:stretch>
              <a:fillRect/>
            </a:stretch>
          </p:blipFill>
          <p:spPr bwMode="auto">
            <a:xfrm>
              <a:off x="1295400" y="1143000"/>
              <a:ext cx="5181600" cy="389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4953000" y="4800600"/>
              <a:ext cx="16466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newyorktimesbuilding.com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Spaces Under Consideration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0469"/>
          <a:stretch>
            <a:fillRect/>
          </a:stretch>
        </p:blipFill>
        <p:spPr bwMode="auto">
          <a:xfrm>
            <a:off x="1295400" y="11430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0" y="5105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Office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3000" y="4800600"/>
            <a:ext cx="16466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newyorktimesbuilding.com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Spaces Under Consideration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rot="5400000">
            <a:off x="5981700" y="3162300"/>
            <a:ext cx="5867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286500" y="30861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53100" y="39243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057900" y="2933700"/>
            <a:ext cx="5867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6515100" y="4000500"/>
            <a:ext cx="51054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5000" t="5000" r="11081" b="2500"/>
          <a:stretch>
            <a:fillRect/>
          </a:stretch>
        </p:blipFill>
        <p:spPr bwMode="auto">
          <a:xfrm>
            <a:off x="1219200" y="1143000"/>
            <a:ext cx="5257800" cy="386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257800" y="5105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Cafe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3000" y="4800600"/>
            <a:ext cx="16466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newyorktimesbuilding.com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76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Spaces Under Consideration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9868" y="64439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409</Words>
  <Application>Microsoft Office PowerPoint</Application>
  <PresentationFormat>On-screen Show (4:3)</PresentationFormat>
  <Paragraphs>192</Paragraphs>
  <Slides>41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Krista</dc:creator>
  <cp:lastModifiedBy>CSL162</cp:lastModifiedBy>
  <cp:revision>159</cp:revision>
  <dcterms:created xsi:type="dcterms:W3CDTF">2009-11-21T21:01:52Z</dcterms:created>
  <dcterms:modified xsi:type="dcterms:W3CDTF">2009-12-10T21:47:03Z</dcterms:modified>
</cp:coreProperties>
</file>