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88" d="100"/>
          <a:sy n="88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CA7BF-AD76-4562-8BCD-ADC5C40E1FA1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8DB78-B5D2-4A65-8549-BBEF43288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169C-813D-4435-B9CD-8A0D8FA21CC3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B56F-0DB0-409A-88E2-CB285877E447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C7C1-CAEB-4138-BB7A-4C94600EB609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4BF5-ECBD-428F-BDD5-8A97E21B5B52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871C-A6CF-44A5-AB39-CFAEA7ABA24C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FCFF-A3C6-4A89-B820-69BEF49E3C88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7800-EC38-4B5C-83F5-373498C950E1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982-F59E-4955-9C92-CCA1A50DFFCC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D0E0-701B-416D-825F-CAE94968F7D9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8D47-48A7-409F-B750-AE21308A2687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082BEA-130E-4E24-BC9E-9B9F5E02037E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3F0C34-397B-4EFA-8744-4402B84CA4BE}" type="datetime1">
              <a:rPr lang="en-US" smtClean="0"/>
              <a:pPr/>
              <a:t>4/13/2010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Daniel Bellay  Lancaster County Bible Church  Structural  Option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713572-7F32-45B1-AE4B-FB98DF78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991600" cy="36512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010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76200" y="533400"/>
            <a:ext cx="8991600" cy="8223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Lancaster County Bible Church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Structure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Exterior Finishes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Façade: E.I.F.S. and Brick Veneer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Roofing: Flat E.P.D.M.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7" name="Picture 6" descr="IMG_0153.JPG"/>
          <p:cNvPicPr/>
          <p:nvPr/>
        </p:nvPicPr>
        <p:blipFill>
          <a:blip r:embed="rId2" cstate="print"/>
          <a:srcRect l="8013" t="22436" r="4166" b="40171"/>
          <a:stretch>
            <a:fillRect/>
          </a:stretch>
        </p:blipFill>
        <p:spPr>
          <a:xfrm>
            <a:off x="1066800" y="3657600"/>
            <a:ext cx="6324600" cy="2428875"/>
          </a:xfrm>
          <a:prstGeom prst="rect">
            <a:avLst/>
          </a:prstGeom>
        </p:spPr>
      </p:pic>
      <p:pic>
        <p:nvPicPr>
          <p:cNvPr id="10" name="Picture 9" descr="EPDM_diagram.jpg"/>
          <p:cNvPicPr/>
          <p:nvPr/>
        </p:nvPicPr>
        <p:blipFill>
          <a:blip r:embed="rId3" cstate="print"/>
          <a:srcRect l="19500" r="805" b="7808"/>
          <a:stretch>
            <a:fillRect/>
          </a:stretch>
        </p:blipFill>
        <p:spPr>
          <a:xfrm>
            <a:off x="5334000" y="1524000"/>
            <a:ext cx="3457575" cy="245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Structural Depth Study </a:t>
            </a:r>
          </a:p>
          <a:p>
            <a:pPr>
              <a:buNone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Structural Re-design Using L.R.F.D. </a:t>
            </a:r>
          </a:p>
          <a:p>
            <a:pPr lvl="1">
              <a:buFont typeface="Wingdings" pitchFamily="2" charset="2"/>
              <a:buChar char="§"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Structural Re-design using Composite Steel </a:t>
            </a:r>
            <a:r>
              <a:rPr lang="en-US" sz="2000" b="1" dirty="0" smtClean="0">
                <a:latin typeface="CityBlueprint" pitchFamily="2" charset="2"/>
              </a:rPr>
              <a:t>Framing</a:t>
            </a:r>
            <a:endParaRPr lang="en-US" sz="2000" b="1" dirty="0" smtClean="0">
              <a:latin typeface="CityBlueprint" pitchFamily="2" charset="2"/>
            </a:endParaRPr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8" name="Picture 7" descr="IMG_9880.JPG"/>
          <p:cNvPicPr/>
          <p:nvPr/>
        </p:nvPicPr>
        <p:blipFill>
          <a:blip r:embed="rId2" cstate="print"/>
          <a:srcRect r="10973" b="25649"/>
          <a:stretch>
            <a:fillRect/>
          </a:stretch>
        </p:blipFill>
        <p:spPr>
          <a:xfrm>
            <a:off x="1905000" y="3810000"/>
            <a:ext cx="6096000" cy="231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705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Structural Depth Study 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Construction Management Breadth Study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Relative Cost Comparison of Different Framing Systems</a:t>
            </a:r>
          </a:p>
          <a:p>
            <a:pPr lvl="1">
              <a:buFont typeface="Wingdings" pitchFamily="2" charset="2"/>
              <a:buChar char="§"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Architectural Breadth Study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Impact to Ceiling Layout due to Composite Steel Re-design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Structural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Existing Design Method</a:t>
            </a:r>
          </a:p>
          <a:p>
            <a:pPr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Allowable Stress Design (ASD) 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Proposed Design Method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Load and Resistance Factor Design </a:t>
            </a:r>
          </a:p>
          <a:p>
            <a:pPr>
              <a:buNone/>
            </a:pPr>
            <a:r>
              <a:rPr lang="en-US" sz="2000" b="1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Structural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Open Web Steel Joists</a:t>
            </a:r>
          </a:p>
          <a:p>
            <a:pPr>
              <a:buNone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No Reduction</a:t>
            </a:r>
          </a:p>
          <a:p>
            <a:pPr lvl="1">
              <a:buNone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Beams 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No Reduction </a:t>
            </a:r>
          </a:p>
          <a:p>
            <a:pPr>
              <a:buNone/>
            </a:pPr>
            <a:r>
              <a:rPr lang="en-US" sz="2000" b="1" dirty="0" smtClean="0">
                <a:latin typeface="CityBlueprint" pitchFamily="2" charset="2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Girders </a:t>
            </a:r>
            <a:endParaRPr lang="en-US" sz="2800" b="1" dirty="0" smtClean="0">
              <a:latin typeface="CityBlueprint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% 6.02 Reduction Achieved 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6532" t="18946" r="65094" b="25933"/>
          <a:stretch>
            <a:fillRect/>
          </a:stretch>
        </p:blipFill>
        <p:spPr bwMode="auto">
          <a:xfrm>
            <a:off x="4876800" y="22098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Structural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Existing Flooring System</a:t>
            </a:r>
          </a:p>
          <a:p>
            <a:pPr>
              <a:buNone/>
            </a:pPr>
            <a:endParaRPr lang="en-US" sz="20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Open Web Steel Joist  </a:t>
            </a:r>
          </a:p>
          <a:p>
            <a:pPr lvl="1">
              <a:buNone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Proposed Composite Floor System</a:t>
            </a:r>
          </a:p>
          <a:p>
            <a:pPr lvl="1">
              <a:buFont typeface="Arial" pitchFamily="34" charset="0"/>
              <a:buChar char="•"/>
            </a:pPr>
            <a:endParaRPr lang="en-US" sz="16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3” USD Metal Deck w/ 4 ½” N.W.C.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Structural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In-fill Beams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W 21x55 (76)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W 16x26 (22)</a:t>
            </a:r>
          </a:p>
          <a:p>
            <a:pPr lvl="1">
              <a:buNone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Girders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W 24x76 (60,102)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3944" t="29934" r="64214" b="27506"/>
          <a:stretch>
            <a:fillRect/>
          </a:stretch>
        </p:blipFill>
        <p:spPr bwMode="auto">
          <a:xfrm>
            <a:off x="3810000" y="2971800"/>
            <a:ext cx="4705350" cy="29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Structural Depth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Structural Steel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23.3 % Weight Reduction</a:t>
            </a:r>
          </a:p>
          <a:p>
            <a:pPr lvl="1">
              <a:buNone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Metal Decking</a:t>
            </a:r>
            <a:endParaRPr lang="en-US" sz="28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Increased 2.14 (#/</a:t>
            </a:r>
            <a:r>
              <a:rPr lang="en-US" sz="1800" b="1" dirty="0" err="1" smtClean="0">
                <a:latin typeface="CityBlueprint" pitchFamily="2" charset="2"/>
              </a:rPr>
              <a:t>s.f</a:t>
            </a:r>
            <a:r>
              <a:rPr lang="en-US" sz="1800" b="1" dirty="0" smtClean="0">
                <a:latin typeface="CityBlueprint" pitchFamily="2" charset="2"/>
              </a:rPr>
              <a:t>.)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Total </a:t>
            </a:r>
            <a:r>
              <a:rPr lang="en-US" sz="1800" b="1" dirty="0" smtClean="0">
                <a:latin typeface="CityBlueprint" pitchFamily="2" charset="2"/>
              </a:rPr>
              <a:t>115,000 (pounds)</a:t>
            </a:r>
            <a:endParaRPr lang="en-US" sz="18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Shear Studs</a:t>
            </a:r>
            <a:endParaRPr lang="en-US" sz="28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11,420 (5”,  ¾” </a:t>
            </a:r>
            <a:r>
              <a:rPr lang="en-US" sz="1800" b="1" dirty="0" smtClean="0"/>
              <a:t>∅)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3944" t="29934" r="64214" b="27506"/>
          <a:stretch>
            <a:fillRect/>
          </a:stretch>
        </p:blipFill>
        <p:spPr bwMode="auto">
          <a:xfrm>
            <a:off x="4038600" y="2286000"/>
            <a:ext cx="4705350" cy="29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Architectural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Existing Ceiling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Exposed </a:t>
            </a:r>
          </a:p>
          <a:p>
            <a:pPr lvl="1">
              <a:buNone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Proposed Ceiling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Drop Acoustical Panel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5" name="Picture 4" descr="Ceilin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3124200"/>
            <a:ext cx="1600200" cy="1981200"/>
          </a:xfrm>
          <a:prstGeom prst="rect">
            <a:avLst/>
          </a:prstGeom>
        </p:spPr>
      </p:pic>
      <p:pic>
        <p:nvPicPr>
          <p:cNvPr id="6" name="Picture 5" descr="IMG_0144.JPG"/>
          <p:cNvPicPr/>
          <p:nvPr/>
        </p:nvPicPr>
        <p:blipFill>
          <a:blip r:embed="rId3" cstate="print"/>
          <a:srcRect b="29204"/>
          <a:stretch>
            <a:fillRect/>
          </a:stretch>
        </p:blipFill>
        <p:spPr>
          <a:xfrm>
            <a:off x="990600" y="3657600"/>
            <a:ext cx="5562600" cy="2514600"/>
          </a:xfrm>
          <a:prstGeom prst="rect">
            <a:avLst/>
          </a:prstGeom>
        </p:spPr>
      </p:pic>
      <p:pic>
        <p:nvPicPr>
          <p:cNvPr id="7" name="Picture 6" descr="IMG_0141.JPG"/>
          <p:cNvPicPr>
            <a:picLocks noChangeAspect="1"/>
          </p:cNvPicPr>
          <p:nvPr/>
        </p:nvPicPr>
        <p:blipFill>
          <a:blip r:embed="rId4" cstate="print"/>
          <a:srcRect b="48571"/>
          <a:stretch>
            <a:fillRect/>
          </a:stretch>
        </p:blipFill>
        <p:spPr>
          <a:xfrm>
            <a:off x="4648200" y="1371600"/>
            <a:ext cx="4253090" cy="16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Construction Management Breadth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Cost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$1.54 Million (Existing System)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$</a:t>
            </a:r>
            <a:r>
              <a:rPr lang="en-US" sz="1800" b="1" dirty="0" smtClean="0">
                <a:latin typeface="CityBlueprint" pitchFamily="2" charset="2"/>
              </a:rPr>
              <a:t>2.08 Million</a:t>
            </a:r>
            <a:r>
              <a:rPr lang="en-US" sz="1800" b="1" dirty="0" smtClean="0">
                <a:latin typeface="CityBlueprint" pitchFamily="2" charset="2"/>
              </a:rPr>
              <a:t> (Composite Redesign)</a:t>
            </a:r>
            <a:endParaRPr lang="en-US" sz="1800" b="1" dirty="0" smtClean="0">
              <a:latin typeface="CityBlueprint" pitchFamily="2" charset="2"/>
            </a:endParaRPr>
          </a:p>
          <a:p>
            <a:pPr lvl="1">
              <a:buNone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Schedule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Longer Construction Time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Fewer Members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Original Schedule Difficult to Maintain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Summary/Conclusions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Structural</a:t>
            </a:r>
            <a:r>
              <a:rPr lang="en-US" sz="2000" b="1" dirty="0" smtClean="0">
                <a:latin typeface="CityBlueprint" pitchFamily="2" charset="2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LRFD more Efficient  ASD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Composite Design not most Efficient System</a:t>
            </a:r>
          </a:p>
          <a:p>
            <a:pPr lvl="1">
              <a:buFont typeface="Arial" pitchFamily="34" charset="0"/>
              <a:buChar char="•"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Architectural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Ceiling Impact Minimal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Maintained Overall Architectural Program </a:t>
            </a:r>
          </a:p>
          <a:p>
            <a:pPr lvl="1">
              <a:buFont typeface="Wingdings" pitchFamily="2" charset="2"/>
              <a:buChar char="§"/>
            </a:pPr>
            <a:endParaRPr lang="en-US" sz="16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Construction Management 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Higher Cost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Original Schedule Difficult to Maintain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Outline 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Overview of Existing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  <a:latin typeface="CityBlueprint" pitchFamily="2" charset="2"/>
                <a:cs typeface="Arial" pitchFamily="34" charset="0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ityBlueprint" pitchFamily="2" charset="2"/>
                <a:cs typeface="Arial" pitchFamily="34" charset="0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  <a:cs typeface="Arial" pitchFamily="34" charset="0"/>
              </a:rPr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8077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Warren Mann and Michael Hughes of </a:t>
            </a:r>
          </a:p>
          <a:p>
            <a:pPr>
              <a:buNone/>
            </a:pPr>
            <a:r>
              <a:rPr lang="en-US" sz="2800" b="1" dirty="0" smtClean="0">
                <a:latin typeface="CityBlueprint" pitchFamily="2" charset="2"/>
              </a:rPr>
              <a:t>	</a:t>
            </a:r>
            <a:r>
              <a:rPr lang="en-US" sz="2800" b="1" dirty="0" smtClean="0">
                <a:latin typeface="CityBlueprint" pitchFamily="2" charset="2"/>
              </a:rPr>
              <a:t>Mann-Hughes Architecture</a:t>
            </a:r>
          </a:p>
          <a:p>
            <a:pPr>
              <a:buNone/>
            </a:pPr>
            <a:endParaRPr lang="en-US" sz="28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Pastor David </a:t>
            </a:r>
            <a:r>
              <a:rPr lang="en-US" sz="2800" b="1" dirty="0" smtClean="0">
                <a:latin typeface="CityBlueprint" pitchFamily="2" charset="2"/>
              </a:rPr>
              <a:t>Ashcraft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AE Faculty and </a:t>
            </a:r>
            <a:r>
              <a:rPr lang="en-US" sz="2800" b="1" dirty="0" smtClean="0">
                <a:latin typeface="CityBlueprint" pitchFamily="2" charset="2"/>
              </a:rPr>
              <a:t>Staff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My Family</a:t>
            </a:r>
          </a:p>
          <a:p>
            <a:pPr>
              <a:buNone/>
            </a:pPr>
            <a:r>
              <a:rPr lang="en-US" sz="28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rush Script MT" pitchFamily="66" charset="0"/>
              </a:rPr>
              <a:t>Thank You!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58200" cy="2743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ityBlueprint" pitchFamily="2" charset="2"/>
              </a:rPr>
              <a:t>Questions</a:t>
            </a:r>
            <a:br>
              <a:rPr lang="en-US" b="1" dirty="0" smtClean="0">
                <a:latin typeface="CityBlueprint" pitchFamily="2" charset="2"/>
              </a:rPr>
            </a:br>
            <a:r>
              <a:rPr lang="en-US" b="1" dirty="0" smtClean="0">
                <a:latin typeface="CityBlueprint" pitchFamily="2" charset="2"/>
              </a:rPr>
              <a:t> </a:t>
            </a:r>
            <a:br>
              <a:rPr lang="en-US" b="1" dirty="0" smtClean="0">
                <a:latin typeface="CityBlueprint" pitchFamily="2" charset="2"/>
              </a:rPr>
            </a:br>
            <a:r>
              <a:rPr lang="en-US" b="1" dirty="0" smtClean="0">
                <a:latin typeface="CityBlueprint" pitchFamily="2" charset="2"/>
              </a:rPr>
              <a:t>???</a:t>
            </a:r>
            <a:endParaRPr lang="en-US" b="1" dirty="0">
              <a:latin typeface="CityBlueprint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</a:rPr>
              <a:t>Location </a:t>
            </a:r>
          </a:p>
          <a:p>
            <a:pPr>
              <a:buNone/>
            </a:pPr>
            <a:r>
              <a:rPr lang="en-US" b="1" dirty="0" smtClean="0">
                <a:latin typeface="CityBlueprint" pitchFamily="2" charset="2"/>
              </a:rPr>
              <a:t>		</a:t>
            </a:r>
            <a:r>
              <a:rPr lang="en-US" sz="2800" b="1" dirty="0" smtClean="0">
                <a:latin typeface="CityBlueprint" pitchFamily="2" charset="2"/>
              </a:rPr>
              <a:t>- </a:t>
            </a:r>
            <a:r>
              <a:rPr lang="en-US" sz="1800" b="1" dirty="0" smtClean="0">
                <a:latin typeface="CityBlueprint" pitchFamily="2" charset="2"/>
              </a:rPr>
              <a:t>2392 Mount Joy Road</a:t>
            </a:r>
          </a:p>
          <a:p>
            <a:pPr>
              <a:buNone/>
            </a:pPr>
            <a:r>
              <a:rPr lang="en-US" sz="1800" b="1" dirty="0" smtClean="0">
                <a:latin typeface="CityBlueprint" pitchFamily="2" charset="2"/>
              </a:rPr>
              <a:t>		   Manheim, PA 11754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22064"/>
            <a:ext cx="84582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5158" t="37493" r="63124" b="24217"/>
          <a:stretch>
            <a:fillRect/>
          </a:stretch>
        </p:blipFill>
        <p:spPr bwMode="auto">
          <a:xfrm>
            <a:off x="4114800" y="25146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Location </a:t>
            </a:r>
          </a:p>
          <a:p>
            <a:pPr>
              <a:buNone/>
            </a:pPr>
            <a:r>
              <a:rPr lang="en-US" sz="2000" b="1" dirty="0" smtClean="0">
                <a:latin typeface="CityBlueprint" pitchFamily="2" charset="2"/>
              </a:rPr>
              <a:t>		- 2392 Mount Joy Road</a:t>
            </a:r>
          </a:p>
          <a:p>
            <a:pPr>
              <a:buNone/>
            </a:pPr>
            <a:r>
              <a:rPr lang="en-US" sz="2000" b="1" dirty="0" smtClean="0">
                <a:latin typeface="CityBlueprint" pitchFamily="2" charset="2"/>
              </a:rPr>
              <a:t>		   Manheim, PA 11754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66860" t="31908" r="16869" b="22387"/>
          <a:stretch>
            <a:fillRect/>
          </a:stretch>
        </p:blipFill>
        <p:spPr bwMode="auto">
          <a:xfrm>
            <a:off x="3048000" y="2819400"/>
            <a:ext cx="5562600" cy="343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ityBlueprint" pitchFamily="2" charset="2"/>
              </a:rPr>
              <a:t>Use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Business (B)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Assembly (A-3)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Educational (E)</a:t>
            </a:r>
            <a:endParaRPr lang="en-US" sz="2000" b="1" dirty="0">
              <a:latin typeface="CityBlueprint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7" name="Picture 6" descr="IMG_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752600"/>
            <a:ext cx="3352800" cy="2514600"/>
          </a:xfrm>
          <a:prstGeom prst="rect">
            <a:avLst/>
          </a:prstGeom>
        </p:spPr>
      </p:pic>
      <p:pic>
        <p:nvPicPr>
          <p:cNvPr id="8" name="Picture 7" descr="ImageLayout.JPG"/>
          <p:cNvPicPr/>
          <p:nvPr/>
        </p:nvPicPr>
        <p:blipFill>
          <a:blip r:embed="rId3" cstate="print"/>
          <a:srcRect l="25801" t="76053" r="30128"/>
          <a:stretch>
            <a:fillRect/>
          </a:stretch>
        </p:blipFill>
        <p:spPr>
          <a:xfrm>
            <a:off x="2819400" y="4038600"/>
            <a:ext cx="388620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Owners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Lancaster </a:t>
            </a:r>
            <a:r>
              <a:rPr lang="en-US" sz="2000" b="1" dirty="0" smtClean="0">
                <a:latin typeface="CityBlueprint" pitchFamily="2" charset="2"/>
              </a:rPr>
              <a:t>County Bible </a:t>
            </a:r>
            <a:r>
              <a:rPr lang="en-US" sz="2000" b="1" dirty="0" smtClean="0">
                <a:latin typeface="CityBlueprint" pitchFamily="2" charset="2"/>
              </a:rPr>
              <a:t>Church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Pastor David Ashcraft </a:t>
            </a:r>
            <a:endParaRPr lang="en-US" sz="2000" b="1" dirty="0" smtClean="0">
              <a:latin typeface="CityBlueprint" pitchFamily="2" charset="2"/>
            </a:endParaRPr>
          </a:p>
          <a:p>
            <a:pPr>
              <a:buNone/>
            </a:pPr>
            <a:r>
              <a:rPr lang="en-US" sz="2000" dirty="0" smtClean="0"/>
              <a:t>		</a:t>
            </a:r>
            <a:endParaRPr lang="en-US" sz="2000" b="1" dirty="0" smtClean="0">
              <a:latin typeface="CityBlueprint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8" name="Picture 7" descr="Keith-lar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4267200"/>
            <a:ext cx="3828842" cy="1790700"/>
          </a:xfrm>
          <a:prstGeom prst="rect">
            <a:avLst/>
          </a:prstGeom>
        </p:spPr>
      </p:pic>
      <p:pic>
        <p:nvPicPr>
          <p:cNvPr id="9" name="Picture 8" descr="lcb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1828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Owners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Size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3-Story Low-Rise Building (45 ft.)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200,000 </a:t>
            </a:r>
            <a:r>
              <a:rPr lang="en-US" sz="1800" b="1" dirty="0" err="1" smtClean="0">
                <a:latin typeface="CityBlueprint" pitchFamily="2" charset="2"/>
              </a:rPr>
              <a:t>s.f</a:t>
            </a:r>
            <a:r>
              <a:rPr lang="en-US" sz="1800" b="1" dirty="0" smtClean="0">
                <a:latin typeface="CityBlueprint" pitchFamily="2" charset="2"/>
              </a:rPr>
              <a:t>. (Total)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latin typeface="CityBlueprint" pitchFamily="2" charset="2"/>
              </a:rPr>
              <a:t>78,000 </a:t>
            </a:r>
            <a:r>
              <a:rPr lang="en-US" sz="1800" b="1" dirty="0" err="1" smtClean="0">
                <a:latin typeface="CityBlueprint" pitchFamily="2" charset="2"/>
              </a:rPr>
              <a:t>s.f</a:t>
            </a:r>
            <a:r>
              <a:rPr lang="en-US" sz="1800" b="1" dirty="0" smtClean="0">
                <a:latin typeface="CityBlueprint" pitchFamily="2" charset="2"/>
              </a:rPr>
              <a:t>. (Addition)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7" name="Picture 6" descr="ImageLayout.gif"/>
          <p:cNvPicPr/>
          <p:nvPr/>
        </p:nvPicPr>
        <p:blipFill>
          <a:blip r:embed="rId2" cstate="print"/>
          <a:srcRect l="28212" t="1454" r="17748" b="69748"/>
          <a:stretch>
            <a:fillRect/>
          </a:stretch>
        </p:blipFill>
        <p:spPr>
          <a:xfrm>
            <a:off x="5257800" y="2286000"/>
            <a:ext cx="3663120" cy="2238375"/>
          </a:xfrm>
          <a:prstGeom prst="rect">
            <a:avLst/>
          </a:prstGeom>
        </p:spPr>
      </p:pic>
      <p:pic>
        <p:nvPicPr>
          <p:cNvPr id="10" name="Picture 9" descr="X-100 LEVEL PLAN Model (1).jpg"/>
          <p:cNvPicPr/>
          <p:nvPr/>
        </p:nvPicPr>
        <p:blipFill>
          <a:blip r:embed="rId3" cstate="print"/>
          <a:srcRect l="5929" t="26763" r="5610" b="10166"/>
          <a:stretch>
            <a:fillRect/>
          </a:stretch>
        </p:blipFill>
        <p:spPr>
          <a:xfrm>
            <a:off x="2819400" y="4724400"/>
            <a:ext cx="35052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Owners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Size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Cost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ityBlueprint" pitchFamily="2" charset="2"/>
              </a:rPr>
              <a:t>Approximately $15 Million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7" name="Picture 6" descr="ImageLayout.gif"/>
          <p:cNvPicPr/>
          <p:nvPr/>
        </p:nvPicPr>
        <p:blipFill>
          <a:blip r:embed="rId2" cstate="print"/>
          <a:srcRect l="28212" t="1454" r="17748" b="69748"/>
          <a:stretch>
            <a:fillRect/>
          </a:stretch>
        </p:blipFill>
        <p:spPr>
          <a:xfrm>
            <a:off x="5257800" y="2438400"/>
            <a:ext cx="3663120" cy="2238375"/>
          </a:xfrm>
          <a:prstGeom prst="rect">
            <a:avLst/>
          </a:prstGeom>
        </p:spPr>
      </p:pic>
      <p:pic>
        <p:nvPicPr>
          <p:cNvPr id="10" name="Picture 9" descr="X-100 LEVEL PLAN Model (1).jpg"/>
          <p:cNvPicPr/>
          <p:nvPr/>
        </p:nvPicPr>
        <p:blipFill>
          <a:blip r:embed="rId3" cstate="print"/>
          <a:srcRect l="5929" t="26763" r="5610" b="10166"/>
          <a:stretch>
            <a:fillRect/>
          </a:stretch>
        </p:blipFill>
        <p:spPr>
          <a:xfrm>
            <a:off x="2590800" y="4572000"/>
            <a:ext cx="3581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</a:rPr>
              <a:t>Overview of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ityBlueprint" pitchFamily="2" charset="2"/>
              </a:rPr>
              <a:t>Structure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W-Shaped Columns, Beams, Girders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Open Web Steel Joist Flooring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CityBlueprint" pitchFamily="2" charset="2"/>
              </a:rPr>
              <a:t>Tubular Steel Cross Bracing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22064"/>
            <a:ext cx="8382000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Daniel Bellay	 Lancaster County Bible Church 	Structural Option</a:t>
            </a:r>
            <a:endParaRPr lang="en-US" sz="24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8" name="Picture 7" descr="IMG_9523.JPG"/>
          <p:cNvPicPr/>
          <p:nvPr/>
        </p:nvPicPr>
        <p:blipFill>
          <a:blip r:embed="rId2" cstate="print"/>
          <a:srcRect l="4006" t="14744" r="1442" b="24359"/>
          <a:stretch>
            <a:fillRect/>
          </a:stretch>
        </p:blipFill>
        <p:spPr>
          <a:xfrm>
            <a:off x="1219200" y="3352800"/>
            <a:ext cx="5619750" cy="2714625"/>
          </a:xfrm>
          <a:prstGeom prst="rect">
            <a:avLst/>
          </a:prstGeom>
        </p:spPr>
      </p:pic>
      <p:pic>
        <p:nvPicPr>
          <p:cNvPr id="9" name="Picture 8" descr="IMG_9480.JPG"/>
          <p:cNvPicPr/>
          <p:nvPr/>
        </p:nvPicPr>
        <p:blipFill>
          <a:blip r:embed="rId3" cstate="print"/>
          <a:srcRect l="20833" t="27350" r="23238" b="25855"/>
          <a:stretch>
            <a:fillRect/>
          </a:stretch>
        </p:blipFill>
        <p:spPr>
          <a:xfrm>
            <a:off x="5334000" y="1600200"/>
            <a:ext cx="3324225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476</TotalTime>
  <Words>528</Words>
  <Application>Microsoft Office PowerPoint</Application>
  <PresentationFormat>On-screen Show (4:3)</PresentationFormat>
  <Paragraphs>262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Slide 1</vt:lpstr>
      <vt:lpstr>Outline </vt:lpstr>
      <vt:lpstr>Overview of Existing</vt:lpstr>
      <vt:lpstr>Overview of Existing</vt:lpstr>
      <vt:lpstr>Overview of Existing</vt:lpstr>
      <vt:lpstr>Overview of Existing</vt:lpstr>
      <vt:lpstr>Overview of Existing</vt:lpstr>
      <vt:lpstr>Overview of Existing</vt:lpstr>
      <vt:lpstr>Overview of Existing</vt:lpstr>
      <vt:lpstr>Overview of Existing</vt:lpstr>
      <vt:lpstr>Outline </vt:lpstr>
      <vt:lpstr>Proposal</vt:lpstr>
      <vt:lpstr>Proposal</vt:lpstr>
      <vt:lpstr>Outline </vt:lpstr>
      <vt:lpstr>Structural Depth Study</vt:lpstr>
      <vt:lpstr>Structural Depth Study</vt:lpstr>
      <vt:lpstr>Structural Depth Study</vt:lpstr>
      <vt:lpstr>Structural Depth Study</vt:lpstr>
      <vt:lpstr>Structural Depth Study</vt:lpstr>
      <vt:lpstr>Outline </vt:lpstr>
      <vt:lpstr>Architectural Breadth Study</vt:lpstr>
      <vt:lpstr>Outline </vt:lpstr>
      <vt:lpstr>Construction Management Breadth Study</vt:lpstr>
      <vt:lpstr>Outline </vt:lpstr>
      <vt:lpstr>Summary/Conclusions</vt:lpstr>
      <vt:lpstr>Outline </vt:lpstr>
      <vt:lpstr>Acknowledgements </vt:lpstr>
      <vt:lpstr>Thank You! </vt:lpstr>
      <vt:lpstr>Questions   ???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County Bible Church</dc:title>
  <dc:creator>OPTIMUS PRIME</dc:creator>
  <cp:lastModifiedBy>OPTIMUS PRIME</cp:lastModifiedBy>
  <cp:revision>47</cp:revision>
  <dcterms:created xsi:type="dcterms:W3CDTF">2010-04-13T00:57:36Z</dcterms:created>
  <dcterms:modified xsi:type="dcterms:W3CDTF">2010-04-13T17:51:24Z</dcterms:modified>
</cp:coreProperties>
</file>