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handoutMasterIdLst>
    <p:handoutMasterId r:id="rId29"/>
  </p:handoutMasterIdLst>
  <p:sldIdLst>
    <p:sldId id="303" r:id="rId2"/>
    <p:sldId id="304" r:id="rId3"/>
    <p:sldId id="305" r:id="rId4"/>
    <p:sldId id="306" r:id="rId5"/>
    <p:sldId id="307" r:id="rId6"/>
    <p:sldId id="308" r:id="rId7"/>
    <p:sldId id="329" r:id="rId8"/>
    <p:sldId id="310" r:id="rId9"/>
    <p:sldId id="311" r:id="rId10"/>
    <p:sldId id="330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33" r:id="rId24"/>
    <p:sldId id="332" r:id="rId25"/>
    <p:sldId id="331" r:id="rId26"/>
    <p:sldId id="328" r:id="rId27"/>
  </p:sldIdLst>
  <p:sldSz cx="27432000" cy="6858000"/>
  <p:notesSz cx="92329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FE52C"/>
    <a:srgbClr val="FF0000"/>
    <a:srgbClr val="3E6EDA"/>
    <a:srgbClr val="7598E5"/>
    <a:srgbClr val="5883DF"/>
    <a:srgbClr val="8FABE9"/>
    <a:srgbClr val="1E2E8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2" autoAdjust="0"/>
    <p:restoredTop sz="72833" autoAdjust="0"/>
  </p:normalViewPr>
  <p:slideViewPr>
    <p:cSldViewPr>
      <p:cViewPr>
        <p:scale>
          <a:sx n="50" d="100"/>
          <a:sy n="50" d="100"/>
        </p:scale>
        <p:origin x="-72" y="-66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notesViewPr>
    <p:cSldViewPr>
      <p:cViewPr varScale="1">
        <p:scale>
          <a:sx n="59" d="100"/>
          <a:sy n="59" d="100"/>
        </p:scale>
        <p:origin x="-2496" y="-90"/>
      </p:cViewPr>
      <p:guideLst>
        <p:guide orient="horz" pos="2184"/>
        <p:guide pos="29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00923" cy="3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9840" y="1"/>
            <a:ext cx="4000923" cy="3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6070"/>
            <a:ext cx="4000923" cy="3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9840" y="6586070"/>
            <a:ext cx="4000923" cy="34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9440" y="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AB9D-FA62-4BFE-9D69-368D560CCE5A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84200" y="519113"/>
            <a:ext cx="104013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714" y="3294223"/>
            <a:ext cx="7385474" cy="3120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06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9440" y="6586060"/>
            <a:ext cx="4001347" cy="3469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5480-DC5A-430C-942A-F1B70E7D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15480-DC5A-430C-942A-F1B70E7D25B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Excel_Worksheet4.xls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_Worksheet5.xlsx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6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Excel_Worksheet7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Excel_Worksheet10.xlsx"/><Relationship Id="rId5" Type="http://schemas.openxmlformats.org/officeDocument/2006/relationships/package" Target="../embeddings/Microsoft_Office_Excel_Worksheet9.xlsx"/><Relationship Id="rId4" Type="http://schemas.openxmlformats.org/officeDocument/2006/relationships/package" Target="../embeddings/Microsoft_Office_Excel_Worksheet8.xls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hyperlink" Target="http://www.lliengineering.com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Excel_Worksheet2.xlsx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105" y="76200"/>
            <a:ext cx="1178895" cy="1188720"/>
          </a:xfrm>
          <a:prstGeom prst="rect">
            <a:avLst/>
          </a:prstGeom>
          <a:noFill/>
        </p:spPr>
      </p:pic>
      <p:pic>
        <p:nvPicPr>
          <p:cNvPr id="11" name="Picture 2" descr="C:\Users\Mark\Documents\Thesis\Aerial Photo.jpg"/>
          <p:cNvPicPr>
            <a:picLocks noChangeAspect="1" noChangeArrowheads="1"/>
          </p:cNvPicPr>
          <p:nvPr/>
        </p:nvPicPr>
        <p:blipFill>
          <a:blip r:embed="rId4" cstate="print"/>
          <a:srcRect l="4688" t="7184" r="3125" b="40812"/>
          <a:stretch>
            <a:fillRect/>
          </a:stretch>
        </p:blipFill>
        <p:spPr bwMode="auto">
          <a:xfrm>
            <a:off x="9906000" y="1981200"/>
            <a:ext cx="7707086" cy="2895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829800" y="5105400"/>
            <a:ext cx="7696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Mark Speicher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Senior Thesis 2010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Construction Management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April 12, 2010</a:t>
            </a:r>
            <a:endParaRPr lang="en-US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9800" y="1535668"/>
            <a:ext cx="7696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1000 Cranberry Woods Drive, Cranberry Township, PA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1:  Energy and  Environment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15400" y="1524000"/>
            <a:ext cx="9144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Results:</a:t>
            </a:r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296400" y="2819400"/>
            <a:ext cx="8686800" cy="2744375"/>
            <a:chOff x="9296400" y="3276600"/>
            <a:chExt cx="8686800" cy="2744375"/>
          </a:xfrm>
        </p:grpSpPr>
        <p:pic>
          <p:nvPicPr>
            <p:cNvPr id="16" name="Picture 1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296400" y="3276600"/>
              <a:ext cx="8686800" cy="274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9296400" y="5304701"/>
              <a:ext cx="8670558" cy="678656"/>
            </a:xfrm>
            <a:prstGeom prst="rect">
              <a:avLst/>
            </a:prstGeom>
            <a:solidFill>
              <a:srgbClr val="DFE52C">
                <a:alpha val="50000"/>
              </a:srgbClr>
            </a:solidFill>
            <a:ln w="38100">
              <a:solidFill>
                <a:srgbClr val="4F81BD">
                  <a:alpha val="2300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9296400" y="4409661"/>
              <a:ext cx="8670558" cy="588169"/>
            </a:xfrm>
            <a:prstGeom prst="rect">
              <a:avLst/>
            </a:prstGeom>
            <a:solidFill>
              <a:srgbClr val="DFE52C">
                <a:alpha val="50000"/>
              </a:srgbClr>
            </a:solidFill>
            <a:ln w="38100">
              <a:solidFill>
                <a:srgbClr val="4F81BD">
                  <a:alpha val="23000"/>
                </a:srgb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9296400" y="5029200"/>
              <a:ext cx="8670558" cy="28160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8" name="Rectangle 2"/>
            <p:cNvSpPr>
              <a:spLocks noChangeArrowheads="1"/>
            </p:cNvSpPr>
            <p:nvPr/>
          </p:nvSpPr>
          <p:spPr bwMode="auto">
            <a:xfrm>
              <a:off x="9296400" y="4010439"/>
              <a:ext cx="8670558" cy="409161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2743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8440400" y="2804160"/>
          <a:ext cx="8845971" cy="1463040"/>
        </p:xfrm>
        <a:graphic>
          <a:graphicData uri="http://schemas.openxmlformats.org/presentationml/2006/ole">
            <p:oleObj spid="_x0000_s39942" name="Worksheet" r:id="rId5" imgW="7572370" imgH="1381110" progId="Excel.Sheet.12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59400" y="4526340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 Total operating cost reduced by 9%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  Total cooling HVAC cost reduced by 12.5%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524000"/>
            <a:ext cx="91440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Background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Campus constructed on a compressed schedule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22 month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 15 month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Slabs on critical path of schedule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Cost of overtime had large impact on overall cost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Objective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Explore the feasibility of precast concrete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Cost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Schedule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Structural Ramifications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12880"/>
            <a:ext cx="9144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Current Slab on Deck System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2 ½” lightweight concrete on 22 gauge metal deck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Schedule: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Poured in the typical workflow pattern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Bottom to Top: Center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 East  West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oncrete.jpg"/>
          <p:cNvPicPr>
            <a:picLocks noChangeAspect="1"/>
          </p:cNvPicPr>
          <p:nvPr/>
        </p:nvPicPr>
        <p:blipFill>
          <a:blip r:embed="rId4" cstate="print"/>
          <a:srcRect l="6313" t="6251" r="2037" b="7812"/>
          <a:stretch>
            <a:fillRect/>
          </a:stretch>
        </p:blipFill>
        <p:spPr>
          <a:xfrm>
            <a:off x="15773400" y="4267200"/>
            <a:ext cx="2243138" cy="1371600"/>
          </a:xfrm>
          <a:prstGeom prst="rect">
            <a:avLst/>
          </a:prstGeom>
        </p:spPr>
      </p:pic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9050000" y="2362200"/>
          <a:ext cx="7474226" cy="2743200"/>
        </p:xfrm>
        <a:graphic>
          <a:graphicData uri="http://schemas.openxmlformats.org/presentationml/2006/ole">
            <p:oleObj spid="_x0000_s12292" name="Worksheet" r:id="rId5" imgW="3581264" imgH="1314569" progId="Excel.Sheet.12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76400"/>
            <a:ext cx="9144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Current Slab on Deck System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Cost: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No actual cost data provided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Estimate calculated using RS Means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Approximate cost = </a:t>
            </a: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$3,400,000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8592800" y="2286000"/>
          <a:ext cx="8526517" cy="2514600"/>
        </p:xfrm>
        <a:graphic>
          <a:graphicData uri="http://schemas.openxmlformats.org/presentationml/2006/ole">
            <p:oleObj spid="_x0000_s13315" name="Worksheet" r:id="rId4" imgW="5619897" imgH="1657390" progId="Excel.Sheet.12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20574000" y="1752600"/>
            <a:ext cx="2057400" cy="4229100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22631400" y="1752600"/>
            <a:ext cx="2057400" cy="4229100"/>
          </a:xfrm>
          <a:prstGeom prst="rect">
            <a:avLst/>
          </a:prstGeom>
          <a:solidFill>
            <a:schemeClr val="bg1">
              <a:lumMod val="75000"/>
              <a:alpha val="72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536174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Prefabricated Concrete Slabs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Double Tees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Larger widths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Reduce number by 2/3 over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</a:rPr>
              <a:t>Hollowcore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planks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Reduce steel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Placement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Typical bay sizes were maintained (24’)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12’ wide double tees selected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rcRect l="47466" t="26918" b="24630"/>
          <a:stretch>
            <a:fillRect/>
          </a:stretch>
        </p:blipFill>
        <p:spPr bwMode="auto">
          <a:xfrm>
            <a:off x="14478000" y="1905000"/>
            <a:ext cx="3120390" cy="1371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20459700" y="1581150"/>
            <a:ext cx="171450" cy="171450"/>
            <a:chOff x="1828800" y="1676400"/>
            <a:chExt cx="457200" cy="68580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1714500" y="2019300"/>
              <a:ext cx="685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0574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0574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8288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8288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20459700" y="5981700"/>
            <a:ext cx="171450" cy="171450"/>
            <a:chOff x="1828800" y="1676400"/>
            <a:chExt cx="457200" cy="685800"/>
          </a:xfrm>
        </p:grpSpPr>
        <p:cxnSp>
          <p:nvCxnSpPr>
            <p:cNvPr id="90" name="Straight Connector 89"/>
            <p:cNvCxnSpPr/>
            <p:nvPr/>
          </p:nvCxnSpPr>
          <p:spPr>
            <a:xfrm rot="5400000">
              <a:off x="1714500" y="2019300"/>
              <a:ext cx="685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574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574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8288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8288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Straight Connector 94"/>
          <p:cNvCxnSpPr/>
          <p:nvPr/>
        </p:nvCxnSpPr>
        <p:spPr>
          <a:xfrm rot="5400000">
            <a:off x="18488025" y="3867150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9888200" y="3867150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21259800" y="3867150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0574000" y="1695450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0574000" y="6038850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24631650" y="1581150"/>
            <a:ext cx="171450" cy="171450"/>
            <a:chOff x="1828800" y="1676400"/>
            <a:chExt cx="457200" cy="685800"/>
          </a:xfrm>
        </p:grpSpPr>
        <p:cxnSp>
          <p:nvCxnSpPr>
            <p:cNvPr id="101" name="Straight Connector 100"/>
            <p:cNvCxnSpPr/>
            <p:nvPr/>
          </p:nvCxnSpPr>
          <p:spPr>
            <a:xfrm rot="5400000">
              <a:off x="1714500" y="2019300"/>
              <a:ext cx="685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0574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0574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8288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8288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>
            <a:off x="24631650" y="5981700"/>
            <a:ext cx="171450" cy="171450"/>
            <a:chOff x="1828800" y="1676400"/>
            <a:chExt cx="457200" cy="685800"/>
          </a:xfrm>
        </p:grpSpPr>
        <p:cxnSp>
          <p:nvCxnSpPr>
            <p:cNvPr id="107" name="Straight Connector 106"/>
            <p:cNvCxnSpPr/>
            <p:nvPr/>
          </p:nvCxnSpPr>
          <p:spPr>
            <a:xfrm rot="5400000">
              <a:off x="1714500" y="2019300"/>
              <a:ext cx="685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20574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0574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1828800" y="16764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828800" y="2362200"/>
              <a:ext cx="22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 rot="5400000">
            <a:off x="22659975" y="3867150"/>
            <a:ext cx="411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720840"/>
            <a:ext cx="91440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Prefabricated Concrete Slabs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Schedule Analysis: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20-30 minute erection time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 20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Maintained initial start date   July 16, 2008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Duration   32 days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Estimated completion date  August 28, 2008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  <a:sym typeface="Wingdings" pitchFamily="2" charset="2"/>
              </a:rPr>
              <a:t>  58 days ahead of current schedule (November 18, 2008)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0421600" y="1600200"/>
          <a:ext cx="5095875" cy="4591050"/>
        </p:xfrm>
        <a:graphic>
          <a:graphicData uri="http://schemas.openxmlformats.org/presentationml/2006/ole">
            <p:oleObj spid="_x0000_s15362" name="Worksheet" r:id="rId4" imgW="5096039" imgH="4591056" progId="Excel.Sheet.12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720840"/>
            <a:ext cx="91440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Prefabricated Concrete Slabs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Cost Analysis: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Material and shipping costs from Nitterhouse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Erection costs from RS Means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Removal of steel cost data taken from previous estimate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Cost after steel savings   $1,723,017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  <a:sym typeface="Wingdings" pitchFamily="2" charset="2"/>
              </a:rPr>
              <a:t>  Savings of $1,654,5895 off current system ($3,377,612)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3698200" y="2686050"/>
          <a:ext cx="3552825" cy="1657350"/>
        </p:xfrm>
        <a:graphic>
          <a:graphicData uri="http://schemas.openxmlformats.org/presentationml/2006/ole">
            <p:oleObj spid="_x0000_s16388" name="Worksheet" r:id="rId4" imgW="3552684" imgH="1657390" progId="Excel.Sheet.12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8440400" y="2686050"/>
          <a:ext cx="5143500" cy="1657350"/>
        </p:xfrm>
        <a:graphic>
          <a:graphicData uri="http://schemas.openxmlformats.org/presentationml/2006/ole">
            <p:oleObj spid="_x0000_s16389" name="Worksheet" r:id="rId5" imgW="5143432" imgH="1657390" progId="Excel.Sheet.12">
              <p:embed/>
            </p:oleObj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0955000" y="4676614"/>
          <a:ext cx="3657600" cy="1038386"/>
        </p:xfrm>
        <a:graphic>
          <a:graphicData uri="http://schemas.openxmlformats.org/presentationml/2006/ole">
            <p:oleObj spid="_x0000_s16393" name="Worksheet" r:id="rId6" imgW="2247742" imgH="638319" progId="Excel.Sheet.12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364200" y="2209800"/>
            <a:ext cx="3657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Precast Cost Summary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22000" y="2209800"/>
            <a:ext cx="36576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Steel Cost Summary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516082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Structural Ramifications (Structural Breadth Analysis)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Bay size and layout would remain the same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Ceiling height would be reduced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Calculations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Redesign of steel members according to Table 3-10 of the AISC Steel Manual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  <a:sym typeface="Wingdings" pitchFamily="2" charset="2"/>
              </a:rPr>
              <a:t>  Increase steel joist size to W21x101 (from W24x80)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2: Prefabricated Concrete Slabs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8000" y="2049482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Calculations:</a:t>
            </a:r>
          </a:p>
          <a:p>
            <a:pPr lvl="1"/>
            <a:endParaRPr lang="en-US" sz="2400" u="sng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Tributary Area: At= 864 sq ft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Live Load Reduction: L=61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psf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Dead Load: D=108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psf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Factored Load: Wu= 227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psf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= 8.2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klf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Maximum Shear: Vu= 98 kips ≈ 100 kips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Maximum Moment: Mu=590 kip – ft ≈ 600 kip – ft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Unbraced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length= 24’</a:t>
            </a:r>
          </a:p>
          <a:p>
            <a:pPr lvl="1"/>
            <a:endParaRPr lang="en-US" sz="2400" u="sng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/>
            <a:endParaRPr lang="en-US" sz="2400" u="sng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295400"/>
            <a:ext cx="914400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Background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Large push from industry towards Building Information Modeling (BIM)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Can provide value by: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Identifying potential clashes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Enhancing coordination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Better communicate ideas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Objective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Determine where BIM could have been effective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Explore views of Turner staff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Analyze potential of clash detection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3: BIM Implementation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36216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3D and 4D Modeling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Autodesk Revit 2010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Autodesk Navisworks 2010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Chose to explore the benefits of clash detection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Basement mechanical space was modeled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Ductwork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Piping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Steel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Equipment </a:t>
            </a:r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3: BIM Implementation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4" name="Picture 13" descr="Above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7600" y="1676400"/>
            <a:ext cx="3673406" cy="2624328"/>
          </a:xfrm>
          <a:prstGeom prst="rect">
            <a:avLst/>
          </a:prstGeom>
        </p:spPr>
      </p:pic>
      <p:pic>
        <p:nvPicPr>
          <p:cNvPr id="21" name="Picture 20" descr="Floor Level2.bmp"/>
          <p:cNvPicPr>
            <a:picLocks noChangeAspect="1"/>
          </p:cNvPicPr>
          <p:nvPr/>
        </p:nvPicPr>
        <p:blipFill>
          <a:blip r:embed="rId4" cstate="print"/>
          <a:srcRect b="19444"/>
          <a:stretch>
            <a:fillRect/>
          </a:stretch>
        </p:blipFill>
        <p:spPr>
          <a:xfrm>
            <a:off x="23044825" y="2057400"/>
            <a:ext cx="37775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89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14400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0" y="61722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752600"/>
            <a:ext cx="9144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Clash Detection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Tests were run against: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 Plumbing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vs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Mechanical   10 clashes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 Plumbing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vs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Structural    2 clashes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 Structural </a:t>
            </a:r>
            <a:r>
              <a:rPr lang="en-US" sz="2400" dirty="0" err="1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vs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Mechanical   0 clashes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If found in the field result in RFIs, change orders, and/or delays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3: BIM Implementation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4" name="Picture 13" descr="clas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1400" y="2286000"/>
            <a:ext cx="2743200" cy="2743200"/>
          </a:xfrm>
          <a:prstGeom prst="rect">
            <a:avLst/>
          </a:prstGeom>
        </p:spPr>
      </p:pic>
      <p:pic>
        <p:nvPicPr>
          <p:cNvPr id="20" name="Picture 19" descr="clash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07200" y="2286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76400"/>
            <a:ext cx="9144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Cost and Schedule Analysis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Difficult to quantify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Problems never actually faced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Slightly higher upfront cost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Even this is reducing with BIM becoming a standard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3: BIM Implementation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0" y="2773740"/>
            <a:ext cx="9144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Minor conflict found between piping and ceiling heights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No money to cover coordination issues in budget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 Bulkheads installed to cover piping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295400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Analysis 1: Energy and the Environment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Current finishes within building meet LEED requirements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Low levels of VOC and regionally manufactured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Opportunity to save money by implementing high efficiency windows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Total operating costs could be reduced up to 9%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Load on mechanical equipment would be reduced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CONCLUSIONS/RECOMMENDATIONS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CONCLUSIONS/RECOMMENDATIONS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1354753"/>
            <a:ext cx="9144000" cy="4893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Analysis 2: Prefabricated Concrete Slabs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Prefabricated Concrete slabs could have saved time and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58 days ahead of schedule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$1.7 million less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Negative impacts on structural system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Heavier steel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Reduced ceiling height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Difficult to determine the lead time necessary to complete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560016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Staff did not feel BIM could have been successfully employed due to incomplete drawings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Would not have been an issue if designed with BIM 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Clashes found in mechanical room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Value of these findings is unknown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Clashes found in field which carried an additional cost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CONCLUSIONS/RECOMMENDATIONS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76400"/>
            <a:ext cx="91440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Turner Construction Company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  <a:latin typeface="Cambria" pitchFamily="18" charset="0"/>
              </a:rPr>
              <a:t>Kathleen McCartney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  <a:latin typeface="Cambria" pitchFamily="18" charset="0"/>
              </a:rPr>
              <a:t>Bob Hennessey 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Nitterhouse Concrete Products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  <a:latin typeface="Cambria" pitchFamily="18" charset="0"/>
              </a:rPr>
              <a:t>Mark Taylor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ACKNOWLEDGEMENTS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288000" y="1676400"/>
            <a:ext cx="9144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rgbClr val="002060"/>
                </a:solidFill>
                <a:latin typeface="Cambria" pitchFamily="18" charset="0"/>
              </a:rPr>
              <a:t>Acknowledgements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Penn State AE Department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  <a:latin typeface="Cambria" pitchFamily="18" charset="0"/>
              </a:rPr>
              <a:t>Dr. Chris Magent</a:t>
            </a:r>
          </a:p>
          <a:p>
            <a:pPr lvl="1"/>
            <a:r>
              <a:rPr lang="en-US" sz="2400" i="1" dirty="0" smtClean="0">
                <a:solidFill>
                  <a:schemeClr val="bg1"/>
                </a:solidFill>
                <a:latin typeface="Cambria" pitchFamily="18" charset="0"/>
              </a:rPr>
              <a:t>Dr. David Riley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Friends and Family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776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46305" y="106680"/>
            <a:ext cx="1178895" cy="1188720"/>
          </a:xfrm>
          <a:prstGeom prst="rect">
            <a:avLst/>
          </a:prstGeom>
          <a:noFill/>
        </p:spPr>
      </p:pic>
      <p:pic>
        <p:nvPicPr>
          <p:cNvPr id="11" name="Picture 2" descr="C:\Users\Mark\Documents\Thesis\Aerial Photo.jpg"/>
          <p:cNvPicPr>
            <a:picLocks noChangeAspect="1" noChangeArrowheads="1"/>
          </p:cNvPicPr>
          <p:nvPr/>
        </p:nvPicPr>
        <p:blipFill>
          <a:blip r:embed="rId3" cstate="print"/>
          <a:srcRect l="4688" t="7184" r="3125" b="44918"/>
          <a:stretch>
            <a:fillRect/>
          </a:stretch>
        </p:blipFill>
        <p:spPr bwMode="auto">
          <a:xfrm>
            <a:off x="9895114" y="2057400"/>
            <a:ext cx="7707086" cy="266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0" y="62484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1600" y="4876800"/>
            <a:ext cx="9144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ctr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 algn="ctr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Questions?</a:t>
            </a:r>
          </a:p>
          <a:p>
            <a:pPr lvl="1" algn="ctr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2134612"/>
            <a:ext cx="91440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Location: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Cranberry Township, PA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Occupant: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Westinghouse Electric Company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Building Type: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Office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Size: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844,595 square feet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Construction Dates: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February 2008 – May 2010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Overall Project Cost: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$240,000,000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Delivery Method: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Design-Bid-Build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PROJECT OVERVIEW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6" name="Picture 15" descr="Site Map.jpg"/>
          <p:cNvPicPr>
            <a:picLocks noChangeAspect="1"/>
          </p:cNvPicPr>
          <p:nvPr/>
        </p:nvPicPr>
        <p:blipFill>
          <a:blip r:embed="rId4" cstate="print"/>
          <a:srcRect r="9606"/>
          <a:stretch>
            <a:fillRect/>
          </a:stretch>
        </p:blipFill>
        <p:spPr>
          <a:xfrm>
            <a:off x="22071806" y="2057400"/>
            <a:ext cx="4369594" cy="32504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Picture 16" descr="Location Map.jpg"/>
          <p:cNvPicPr>
            <a:picLocks noChangeAspect="1"/>
          </p:cNvPicPr>
          <p:nvPr/>
        </p:nvPicPr>
        <p:blipFill>
          <a:blip r:embed="rId5" cstate="print"/>
          <a:srcRect l="24199" t="11848" r="38782" b="23460"/>
          <a:stretch>
            <a:fillRect/>
          </a:stretch>
        </p:blipFill>
        <p:spPr>
          <a:xfrm>
            <a:off x="19278600" y="2057400"/>
            <a:ext cx="2750344" cy="3250406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Aspect="1" noChangeShapeType="1"/>
          </p:cNvCxnSpPr>
          <p:nvPr/>
        </p:nvCxnSpPr>
        <p:spPr bwMode="auto">
          <a:xfrm flipV="1">
            <a:off x="20497800" y="2057400"/>
            <a:ext cx="1490869" cy="669128"/>
          </a:xfrm>
          <a:prstGeom prst="straightConnector1">
            <a:avLst/>
          </a:prstGeom>
          <a:noFill/>
          <a:ln w="28575">
            <a:solidFill>
              <a:srgbClr val="4F81BD"/>
            </a:solidFill>
            <a:round/>
            <a:headEnd/>
            <a:tailEnd/>
          </a:ln>
        </p:spPr>
      </p:cxnSp>
      <p:cxnSp>
        <p:nvCxnSpPr>
          <p:cNvPr id="1027" name="AutoShape 3"/>
          <p:cNvCxnSpPr>
            <a:cxnSpLocks noChangeAspect="1" noChangeShapeType="1"/>
          </p:cNvCxnSpPr>
          <p:nvPr/>
        </p:nvCxnSpPr>
        <p:spPr bwMode="auto">
          <a:xfrm rot="16200000" flipH="1">
            <a:off x="20060165" y="3192740"/>
            <a:ext cx="2487378" cy="1435896"/>
          </a:xfrm>
          <a:prstGeom prst="straightConnector1">
            <a:avLst/>
          </a:prstGeom>
          <a:noFill/>
          <a:ln w="28575">
            <a:solidFill>
              <a:srgbClr val="4F81BD"/>
            </a:solidFill>
            <a:round/>
            <a:headEnd/>
            <a:tailEnd/>
          </a:ln>
        </p:spPr>
      </p:cxnSp>
      <p:sp>
        <p:nvSpPr>
          <p:cNvPr id="18" name="Rectangle 17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981706"/>
            <a:ext cx="91440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Project Team:</a:t>
            </a:r>
          </a:p>
          <a:p>
            <a:pPr lvl="1"/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Owner: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Wells Reit II 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Tenant: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Westinghouse Electric Company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GC/CM: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Turner Construction Company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Architect: 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IKM  Incorporated</a:t>
            </a:r>
          </a:p>
          <a:p>
            <a:pPr lvl="1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Engineer: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LLI Engineering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PROJECT OVERVIEW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 descr="Wells Real Estate Fu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69075" y="1828800"/>
            <a:ext cx="2066925" cy="89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2" name="Picture 4" descr="Turn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8600" y="3962400"/>
            <a:ext cx="2286000" cy="7143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78600" y="4953000"/>
            <a:ext cx="895350" cy="885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7" name="Picture 9" descr="LLI Engineering - 2.0">
            <a:hlinkClick r:id="rId7" tooltip="LLI Engineering - 2.0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50200" y="4953000"/>
            <a:ext cx="2971800" cy="6667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482" name="Picture 2" descr="http://www.ctcchest.org/westinghouse_small.jpg"/>
          <p:cNvPicPr>
            <a:picLocks noChangeAspect="1" noChangeArrowheads="1"/>
          </p:cNvPicPr>
          <p:nvPr/>
        </p:nvPicPr>
        <p:blipFill>
          <a:blip r:embed="rId9" cstate="print"/>
          <a:srcRect l="21801" t="11435" r="20063" b="42822"/>
          <a:stretch>
            <a:fillRect/>
          </a:stretch>
        </p:blipFill>
        <p:spPr bwMode="auto">
          <a:xfrm>
            <a:off x="19278600" y="3048000"/>
            <a:ext cx="2438400" cy="609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447800"/>
            <a:ext cx="91440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Architecture</a:t>
            </a:r>
            <a:endParaRPr lang="en-US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Consists of 3 Buildings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Primarily office space for over 4,000 engineers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Structural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Steel framed with concrete slab-on-deck floors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PROJECT OVERVIEW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7" name="Picture 16" descr="Aerial Photo.jpg"/>
          <p:cNvPicPr>
            <a:picLocks noChangeAspect="1"/>
          </p:cNvPicPr>
          <p:nvPr/>
        </p:nvPicPr>
        <p:blipFill>
          <a:blip r:embed="rId4" cstate="print"/>
          <a:srcRect l="7031" t="11730" r="3125" b="48387"/>
          <a:stretch>
            <a:fillRect/>
          </a:stretch>
        </p:blipFill>
        <p:spPr>
          <a:xfrm>
            <a:off x="10210800" y="4191000"/>
            <a:ext cx="6185647" cy="1828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ech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3469600" y="1905000"/>
            <a:ext cx="2743200" cy="2743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669000" y="1437144"/>
            <a:ext cx="914400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Building Enclosure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Aluminum curtain wall</a:t>
            </a:r>
          </a:p>
          <a:p>
            <a:pPr lvl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Insulated wall panels</a:t>
            </a:r>
          </a:p>
          <a:p>
            <a:pPr lvl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Brick</a:t>
            </a:r>
          </a:p>
          <a:p>
            <a:pPr lvl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Polished concrete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36216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Background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As energy company Westinghouse has opportunity to raise the standard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Leased property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 Wells Reit would benefit from reduced lifecycle cost</a:t>
            </a: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Objective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Identify finishes which  could be replaced with “greener” products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Reduce the energy usage of the Westinghouse campus</a:t>
            </a:r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1:  Energy and  Environment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67800" y="1600200"/>
            <a:ext cx="91440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Current Windows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1” insulated  tempered glass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Large percentage of building envelope 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Potential for energy savings by implementing higher efficiency windows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1:  Energy and  Environment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19278600" y="3200400"/>
          <a:ext cx="6988513" cy="2819400"/>
        </p:xfrm>
        <a:graphic>
          <a:graphicData uri="http://schemas.openxmlformats.org/presentationml/2006/ole">
            <p:oleObj spid="_x0000_s38913" name="Worksheet" r:id="rId5" imgW="4133901" imgH="1847982" progId="Excel.Sheet.12">
              <p:embed/>
            </p:oleObj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9278600" y="1746063"/>
          <a:ext cx="5715000" cy="1241059"/>
        </p:xfrm>
        <a:graphic>
          <a:graphicData uri="http://schemas.openxmlformats.org/presentationml/2006/ole">
            <p:oleObj spid="_x0000_s38915" name="Worksheet" r:id="rId6" imgW="3314598" imgH="790692" progId="Excel.Sheet.12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67800" y="1524000"/>
            <a:ext cx="914400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PPG Solarban 80 Windows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Excellent thermal properties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cap="small" dirty="0" smtClean="0">
                <a:solidFill>
                  <a:schemeClr val="bg1"/>
                </a:solidFill>
                <a:latin typeface="Cambria" pitchFamily="18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Manufactured locally: United Plate Glass, Butler, PA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1:  Energy and  Environment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 cstate="print"/>
          <a:srcRect l="2018" t="20896" r="2831" b="2414"/>
          <a:stretch>
            <a:fillRect/>
          </a:stretch>
        </p:blipFill>
        <p:spPr bwMode="auto">
          <a:xfrm>
            <a:off x="19224759" y="3886200"/>
            <a:ext cx="31780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9601200" y="3962400"/>
            <a:ext cx="8229600" cy="2057400"/>
            <a:chOff x="9525000" y="4026877"/>
            <a:chExt cx="8382000" cy="22215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/>
            <a:srcRect t="8835" b="20487"/>
            <a:stretch>
              <a:fillRect/>
            </a:stretch>
          </p:blipFill>
          <p:spPr bwMode="auto">
            <a:xfrm>
              <a:off x="9525000" y="4026877"/>
              <a:ext cx="8382000" cy="222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9525000" y="5715000"/>
              <a:ext cx="8305800" cy="219456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525000" y="5334000"/>
              <a:ext cx="8305800" cy="381000"/>
            </a:xfrm>
            <a:prstGeom prst="rect">
              <a:avLst/>
            </a:prstGeom>
            <a:solidFill>
              <a:srgbClr val="DFE52C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525000" y="5943600"/>
              <a:ext cx="8305800" cy="228600"/>
            </a:xfrm>
            <a:prstGeom prst="rect">
              <a:avLst/>
            </a:prstGeom>
            <a:solidFill>
              <a:srgbClr val="DFE52C">
                <a:alpha val="4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2743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9202399" y="1905000"/>
          <a:ext cx="6172202" cy="1371600"/>
        </p:xfrm>
        <a:graphic>
          <a:graphicData uri="http://schemas.openxmlformats.org/presentationml/2006/ole">
            <p:oleObj spid="_x0000_s29697" name="Worksheet" r:id="rId7" imgW="3828938" imgH="933420" progId="Excel.Sheet.12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4" name="Picture 23" descr="Front view NEW.bmp"/>
          <p:cNvPicPr>
            <a:picLocks noChangeAspect="1"/>
          </p:cNvPicPr>
          <p:nvPr/>
        </p:nvPicPr>
        <p:blipFill>
          <a:blip r:embed="rId8" cstate="print"/>
          <a:srcRect l="27832" t="20833" r="28873" b="9896"/>
          <a:stretch>
            <a:fillRect/>
          </a:stretch>
        </p:blipFill>
        <p:spPr>
          <a:xfrm>
            <a:off x="23164800" y="3886200"/>
            <a:ext cx="3200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3716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Westinghouse Electric Company Nuclear Power Engineering Headquarters Campus</a:t>
            </a:r>
            <a:endParaRPr lang="en-US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" name="Picture 9" descr="westinghouse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05" y="76200"/>
            <a:ext cx="1178895" cy="1188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1991421"/>
            <a:ext cx="76962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Presentation Outline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Project Overview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rgbClr val="FFFF00"/>
                </a:solidFill>
                <a:latin typeface="Cambria" pitchFamily="18" charset="0"/>
              </a:rPr>
              <a:t>Analysis 1: Energy and Environment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2: Concrete Slabs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Analysis 3: BIM Implementation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Conclusions/Recommendations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Acknowledgements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0" y="1624548"/>
            <a:ext cx="9144000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b="1" u="sng" cap="small" dirty="0" smtClean="0">
                <a:solidFill>
                  <a:schemeClr val="bg1"/>
                </a:solidFill>
                <a:latin typeface="Cambria" pitchFamily="18" charset="0"/>
              </a:rPr>
              <a:t>Energy Analysis</a:t>
            </a: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U.S. Department of Energy (DOE) 2.2 Building Energy Analysis Simulation Tool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Calculates hour-by-hour energy consumption using hourly climate data</a:t>
            </a: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4673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 Narrow" pitchFamily="34" charset="0"/>
              </a:rPr>
              <a:t>ANALYSIS 1:  Energy and  Environment</a:t>
            </a:r>
            <a:endParaRPr lang="en-US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0" y="914400"/>
            <a:ext cx="914400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Assumptions: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City = Philadelphia, PA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Window Sq. Footage = 50,976 sq ft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 Floor area = 270,000 sq ft</a:t>
            </a:r>
          </a:p>
          <a:p>
            <a:pPr lvl="2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/>
            <a:endParaRPr lang="en-US" sz="2400" b="1" u="sng" cap="small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72200"/>
            <a:ext cx="27432000" cy="4572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83868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800" b="1" dirty="0" smtClean="0">
                <a:solidFill>
                  <a:srgbClr val="002060"/>
                </a:solidFill>
                <a:latin typeface="Arial Narrow" pitchFamily="34" charset="0"/>
              </a:rPr>
              <a:t>Mark Speicher / Construction Management /  Senior Thesis 2010</a:t>
            </a:r>
            <a:endParaRPr lang="en-US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2084</Words>
  <Application>Microsoft Office PowerPoint</Application>
  <PresentationFormat>Custom</PresentationFormat>
  <Paragraphs>496</Paragraphs>
  <Slides>26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mhs5019</cp:lastModifiedBy>
  <cp:revision>190</cp:revision>
  <dcterms:created xsi:type="dcterms:W3CDTF">2006-11-29T18:17:25Z</dcterms:created>
  <dcterms:modified xsi:type="dcterms:W3CDTF">2010-04-26T23:09:16Z</dcterms:modified>
</cp:coreProperties>
</file>