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1" r:id="rId2"/>
    <p:sldId id="262" r:id="rId3"/>
    <p:sldId id="263" r:id="rId4"/>
    <p:sldId id="265" r:id="rId5"/>
    <p:sldId id="264" r:id="rId6"/>
    <p:sldId id="266" r:id="rId7"/>
    <p:sldId id="267" r:id="rId8"/>
    <p:sldId id="296" r:id="rId9"/>
    <p:sldId id="269" r:id="rId10"/>
    <p:sldId id="270" r:id="rId11"/>
    <p:sldId id="271" r:id="rId12"/>
    <p:sldId id="273" r:id="rId13"/>
    <p:sldId id="272" r:id="rId14"/>
    <p:sldId id="278" r:id="rId15"/>
    <p:sldId id="275" r:id="rId16"/>
    <p:sldId id="276" r:id="rId17"/>
    <p:sldId id="280" r:id="rId18"/>
    <p:sldId id="279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27432000" cy="6858000"/>
  <p:notesSz cx="9601200" cy="731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A61"/>
    <a:srgbClr val="1D4371"/>
    <a:srgbClr val="18385E"/>
    <a:srgbClr val="4A88D2"/>
    <a:srgbClr val="23538D"/>
    <a:srgbClr val="3467C2"/>
    <a:srgbClr val="5B86D3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09" autoAdjust="0"/>
  </p:normalViewPr>
  <p:slideViewPr>
    <p:cSldViewPr>
      <p:cViewPr>
        <p:scale>
          <a:sx n="66" d="100"/>
          <a:sy n="66" d="100"/>
        </p:scale>
        <p:origin x="2496" y="-780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161390" cy="365886"/>
          </a:xfrm>
          <a:prstGeom prst="rect">
            <a:avLst/>
          </a:prstGeom>
        </p:spPr>
        <p:txBody>
          <a:bodyPr vert="horz" lIns="95121" tIns="47561" rIns="95121" bIns="4756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638" y="1"/>
            <a:ext cx="4161390" cy="365886"/>
          </a:xfrm>
          <a:prstGeom prst="rect">
            <a:avLst/>
          </a:prstGeom>
        </p:spPr>
        <p:txBody>
          <a:bodyPr vert="horz" lIns="95121" tIns="47561" rIns="95121" bIns="47561" rtlCol="0"/>
          <a:lstStyle>
            <a:lvl1pPr algn="r">
              <a:defRPr sz="1300"/>
            </a:lvl1pPr>
          </a:lstStyle>
          <a:p>
            <a:fld id="{29A54192-B477-461E-8419-BAF5BF66E588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948058"/>
            <a:ext cx="4161390" cy="365886"/>
          </a:xfrm>
          <a:prstGeom prst="rect">
            <a:avLst/>
          </a:prstGeom>
        </p:spPr>
        <p:txBody>
          <a:bodyPr vert="horz" lIns="95121" tIns="47561" rIns="95121" bIns="4756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638" y="6948058"/>
            <a:ext cx="4161390" cy="365886"/>
          </a:xfrm>
          <a:prstGeom prst="rect">
            <a:avLst/>
          </a:prstGeom>
        </p:spPr>
        <p:txBody>
          <a:bodyPr vert="horz" lIns="95121" tIns="47561" rIns="95121" bIns="47561" rtlCol="0" anchor="b"/>
          <a:lstStyle>
            <a:lvl1pPr algn="r">
              <a:defRPr sz="1300"/>
            </a:lvl1pPr>
          </a:lstStyle>
          <a:p>
            <a:fld id="{AA97B64F-69A8-4EFD-9C35-7A8E80B660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5760"/>
          </a:xfrm>
          <a:prstGeom prst="rect">
            <a:avLst/>
          </a:prstGeom>
        </p:spPr>
        <p:txBody>
          <a:bodyPr vert="horz" lIns="96567" tIns="48283" rIns="96567" bIns="482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5760"/>
          </a:xfrm>
          <a:prstGeom prst="rect">
            <a:avLst/>
          </a:prstGeom>
        </p:spPr>
        <p:txBody>
          <a:bodyPr vert="horz" lIns="96567" tIns="48283" rIns="96567" bIns="48283" rtlCol="0"/>
          <a:lstStyle>
            <a:lvl1pPr algn="r">
              <a:defRPr sz="1300"/>
            </a:lvl1pPr>
          </a:lstStyle>
          <a:p>
            <a:fld id="{8A2584A7-F671-46B0-89D3-D4EEEBF31E8F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687388" y="547688"/>
            <a:ext cx="10974388" cy="2743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67" tIns="48283" rIns="96567" bIns="482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474721"/>
            <a:ext cx="7680960" cy="3291840"/>
          </a:xfrm>
          <a:prstGeom prst="rect">
            <a:avLst/>
          </a:prstGeom>
        </p:spPr>
        <p:txBody>
          <a:bodyPr vert="horz" lIns="96567" tIns="48283" rIns="96567" bIns="482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5760"/>
          </a:xfrm>
          <a:prstGeom prst="rect">
            <a:avLst/>
          </a:prstGeom>
        </p:spPr>
        <p:txBody>
          <a:bodyPr vert="horz" lIns="96567" tIns="48283" rIns="96567" bIns="482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5760"/>
          </a:xfrm>
          <a:prstGeom prst="rect">
            <a:avLst/>
          </a:prstGeom>
        </p:spPr>
        <p:txBody>
          <a:bodyPr vert="horz" lIns="96567" tIns="48283" rIns="96567" bIns="48283" rtlCol="0" anchor="b"/>
          <a:lstStyle>
            <a:lvl1pPr algn="r">
              <a:defRPr sz="1300"/>
            </a:lvl1pPr>
          </a:lstStyle>
          <a:p>
            <a:fld id="{72BF3499-A1DE-4A1D-A2FA-01FF819C95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Touch on use of PT in NYC</a:t>
            </a:r>
            <a:r>
              <a:rPr lang="en-US" b="0" baseline="0" dirty="0" smtClean="0"/>
              <a:t> and why, despite the city’s unfamiliarity with it, PT makes sense in this instance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3-day cycle does not include come-back tensioning operation</a:t>
            </a:r>
          </a:p>
          <a:p>
            <a:r>
              <a:rPr lang="en-US" b="0" dirty="0" smtClean="0"/>
              <a:t>Use of high</a:t>
            </a:r>
            <a:r>
              <a:rPr lang="en-US" b="0" baseline="0" dirty="0" smtClean="0"/>
              <a:t> early strength cement (Type III) allows for tendons to be tensioned 2 days after concrete is poured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Stress how</a:t>
            </a:r>
            <a:r>
              <a:rPr lang="en-US" b="0" baseline="0" dirty="0" smtClean="0"/>
              <a:t> reducing thickness is most important goal achieved, as it really improves the interior space</a:t>
            </a:r>
          </a:p>
          <a:p>
            <a:r>
              <a:rPr lang="en-US" b="0" baseline="0" dirty="0" smtClean="0"/>
              <a:t>Consider timing these points with animations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6737">
              <a:defRPr/>
            </a:pPr>
            <a:r>
              <a:rPr lang="en-US" b="0" baseline="0" dirty="0" smtClean="0"/>
              <a:t>Consider timing these points with animations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687388" y="547688"/>
            <a:ext cx="109743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F3499-A1DE-4A1D-A2FA-01FF819C95C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0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42"/>
            <a:ext cx="6172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42"/>
            <a:ext cx="18059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5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5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00205"/>
            <a:ext cx="12115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3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3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8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5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8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5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77404-0D5C-4906-91B0-BDA2814C0EC7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5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5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C668-C837-4944-9AC2-8EF601D386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43.emf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45.emf"/><Relationship Id="rId4" Type="http://schemas.openxmlformats.org/officeDocument/2006/relationships/image" Target="../media/image44.emf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6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8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876290950/sr=8-2/qid=1270043573/ref=dp_image_0?ie=UTF8&amp;n=283155&amp;s=books&amp;qid=1270043573&amp;sr=8-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58.emf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hyperlink" Target="http://www.clubs.psu.edu/up/concertchoir/PSU_SRB.jpg" TargetMode="Externa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mail.psu.edu/webmail/get_file.cgi?dir=attach&amp;fname=EL2_1_PH%20view_Exterior.jp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s://webmail.psu.edu/webmail/get_file.cgi?dir=attach&amp;fname=EL2_3_PH%20view_Interior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716000" y="29260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 smtClean="0">
                <a:solidFill>
                  <a:schemeClr val="bg1"/>
                </a:solidFill>
                <a:latin typeface="Adobe Garamond Pro" pitchFamily="18" charset="0"/>
              </a:rPr>
              <a:t>New York, New York</a:t>
            </a:r>
            <a:endParaRPr lang="en-US" b="1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4572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100 Eleventh Avenue    </a:t>
            </a:r>
            <a:endParaRPr kumimoji="0" lang="en-US" sz="32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51638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5316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ELE_cityView_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20199" y="1066800"/>
            <a:ext cx="4532545" cy="54102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2" name="TextBox 21"/>
          <p:cNvSpPr txBox="1"/>
          <p:nvPr/>
        </p:nvSpPr>
        <p:spPr>
          <a:xfrm>
            <a:off x="9220200" y="6215390"/>
            <a:ext cx="449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dobe Garamond Pro Bold" pitchFamily="18" charset="0"/>
              </a:rPr>
              <a:t>©www.archpartners.com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  <a:latin typeface="Adobe Garamond Pro Bold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16000" y="5505271"/>
            <a:ext cx="457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dobe Garamond Pro Bold" pitchFamily="18" charset="0"/>
              </a:rPr>
              <a:t>Tyler E. Graybill | Structural Option</a:t>
            </a:r>
          </a:p>
          <a:p>
            <a:r>
              <a:rPr lang="en-US" dirty="0" smtClean="0">
                <a:latin typeface="Adobe Garamond Pro Bold" pitchFamily="18" charset="0"/>
              </a:rPr>
              <a:t>AE Senior Thesis Presentation | April 12, 2010</a:t>
            </a:r>
          </a:p>
          <a:p>
            <a:r>
              <a:rPr lang="en-US" sz="1600" dirty="0" smtClean="0">
                <a:latin typeface="Adobe Garamond Pro Bold" pitchFamily="18" charset="0"/>
              </a:rPr>
              <a:t>Faculty Consultant: Professor Thomas E. Boothby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I: PT Perimeter Slab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279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Design Procedure</a:t>
            </a: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1" y="1542633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Single design for typical floor of Levels 7 through 21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Levels 2 through 6 require individual attention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Design and analysis assumed curved perimeter to act as a single  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equivalent frame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endParaRPr lang="en-US" sz="2000" dirty="0" smtClean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Typical Floor Plan Dimensioned.JPG"/>
          <p:cNvPicPr/>
          <p:nvPr/>
        </p:nvPicPr>
        <p:blipFill>
          <a:blip r:embed="rId3" cstate="print"/>
          <a:srcRect b="24528"/>
          <a:stretch>
            <a:fillRect/>
          </a:stretch>
        </p:blipFill>
        <p:spPr>
          <a:xfrm>
            <a:off x="10984305" y="3352800"/>
            <a:ext cx="5474895" cy="3048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2" name="Picture 3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107541"/>
            <a:ext cx="5653783" cy="305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3" name="Picture 3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4231741"/>
            <a:ext cx="6825370" cy="65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146141"/>
            <a:ext cx="5947183" cy="133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47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7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8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86200"/>
            <a:ext cx="468658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I: PT Perimeter Slab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3682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Utilizing RAM Concept</a:t>
            </a: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1" y="1542633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A finite element method (FEM) analysis program for elevated slabs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</a:t>
            </a:r>
            <a:r>
              <a:rPr lang="en-US" dirty="0" smtClean="0">
                <a:latin typeface="Adobe Garamond Pro Bold" pitchFamily="18" charset="0"/>
              </a:rPr>
              <a:t>Linear elastic analysis</a:t>
            </a: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FEM (as opposed to more traditional Equivalent Frame Method) advantageous in    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modeling highly irregular floors with no regular grid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Links FEM analysis with concrete code by defining “design strips”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endParaRPr lang="en-US" sz="2000" dirty="0" smtClean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143000"/>
            <a:ext cx="436418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4" name="TextBox 23"/>
          <p:cNvSpPr txBox="1"/>
          <p:nvPr/>
        </p:nvSpPr>
        <p:spPr>
          <a:xfrm>
            <a:off x="2133600" y="6324600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dobe Caslon Pro Bold" pitchFamily="18" charset="0"/>
              </a:rPr>
              <a:t>Design Strips defined</a:t>
            </a:r>
            <a:endParaRPr lang="en-US" sz="1400" dirty="0">
              <a:latin typeface="Adobe Caslon Pro Bold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8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5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2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147"/>
          <a:stretch>
            <a:fillRect/>
          </a:stretch>
        </p:blipFill>
        <p:spPr bwMode="auto">
          <a:xfrm>
            <a:off x="50417" y="1066800"/>
            <a:ext cx="9017383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I: PT Perimeter Slab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4650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Design Results – Typical Floor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2511" y="1524000"/>
            <a:ext cx="2841845" cy="210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0" y="1600200"/>
            <a:ext cx="8991600" cy="124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4" name="Picture 3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921456" y="3048000"/>
            <a:ext cx="421414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5" name="TextBox 34"/>
          <p:cNvSpPr txBox="1"/>
          <p:nvPr/>
        </p:nvSpPr>
        <p:spPr>
          <a:xfrm>
            <a:off x="9144000" y="29718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Garamond Pro Bold" pitchFamily="18" charset="0"/>
              </a:rPr>
              <a:t> (16) ½” Ø 7-wire strands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Garamond Pro Bold" pitchFamily="18" charset="0"/>
              </a:rPr>
              <a:t> P/A = 416 psi</a:t>
            </a:r>
          </a:p>
          <a:p>
            <a:endParaRPr lang="en-US" baseline="-25000" dirty="0">
              <a:latin typeface="Adobe Caslon Pro Bold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42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7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0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 cstate="print"/>
          <a:srcRect l="1147"/>
          <a:stretch>
            <a:fillRect/>
          </a:stretch>
        </p:blipFill>
        <p:spPr bwMode="auto">
          <a:xfrm>
            <a:off x="50417" y="1066800"/>
            <a:ext cx="9017383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I: PT Perimeter Slab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4650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Design Results – Typical Floor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5600" y="1600200"/>
            <a:ext cx="6629400" cy="287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10800" y="4495800"/>
            <a:ext cx="7239000" cy="20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572768"/>
            <a:ext cx="4535092" cy="136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0210800" y="5212080"/>
            <a:ext cx="7162800" cy="365760"/>
          </a:xfrm>
          <a:prstGeom prst="roundRect">
            <a:avLst/>
          </a:prstGeom>
          <a:solidFill>
            <a:srgbClr val="FFC000">
              <a:alpha val="0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10213848" y="5760720"/>
            <a:ext cx="7162800" cy="365760"/>
          </a:xfrm>
          <a:prstGeom prst="roundRect">
            <a:avLst/>
          </a:prstGeom>
          <a:solidFill>
            <a:srgbClr val="FFC000">
              <a:alpha val="0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10591800" y="3977640"/>
            <a:ext cx="6477000" cy="365760"/>
          </a:xfrm>
          <a:prstGeom prst="roundRect">
            <a:avLst/>
          </a:prstGeom>
          <a:solidFill>
            <a:srgbClr val="FFC000">
              <a:alpha val="0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10591800" y="3444240"/>
            <a:ext cx="6477000" cy="365760"/>
          </a:xfrm>
          <a:prstGeom prst="roundRect">
            <a:avLst/>
          </a:prstGeom>
          <a:solidFill>
            <a:srgbClr val="FFC000">
              <a:alpha val="0"/>
            </a:srgbClr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52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7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3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I: PT Perimeter Slab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4064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Additional Considerations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44000" y="1600200"/>
            <a:ext cx="906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sz="2000" dirty="0" smtClean="0">
                <a:latin typeface="Adobe Garamond Pro Bold" pitchFamily="18" charset="0"/>
              </a:rPr>
              <a:t>Tendons to be stressed from both ends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P/A &gt; 300 psi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Counteracting curved tendons desire to “straighten out”</a:t>
            </a:r>
            <a:endParaRPr lang="en-US" dirty="0" smtClean="0">
              <a:latin typeface="Adobe Garamond Pro Bold" pitchFamily="18" charset="0"/>
            </a:endParaRPr>
          </a:p>
          <a:p>
            <a:endParaRPr lang="en-US" baseline="-25000" dirty="0">
              <a:latin typeface="Adobe Caslon Pro Bold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3" cstate="print"/>
          <a:srcRect l="2617"/>
          <a:stretch>
            <a:fillRect/>
          </a:stretch>
        </p:blipFill>
        <p:spPr bwMode="auto">
          <a:xfrm>
            <a:off x="457200" y="2514600"/>
            <a:ext cx="672206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9" name="Picture 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6066" y="1143000"/>
            <a:ext cx="3733800" cy="2681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27" name="Straight Connector 26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8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5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2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I: PT Perimeter Slab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4639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Design Results – Lower Floors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44000" y="1600200"/>
            <a:ext cx="906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Garamond Pro Bold" pitchFamily="18" charset="0"/>
              </a:rPr>
              <a:t>Post-tensioned perimeter design complicated by balcony system</a:t>
            </a:r>
          </a:p>
          <a:p>
            <a:pPr>
              <a:buFont typeface="Arial" pitchFamily="34" charset="0"/>
              <a:buChar char="•"/>
            </a:pPr>
            <a:endParaRPr lang="en-US" i="1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Garamond Pro Bold" pitchFamily="18" charset="0"/>
              </a:rPr>
              <a:t> Two key issues: </a:t>
            </a:r>
          </a:p>
          <a:p>
            <a:endParaRPr lang="en-US" baseline="-25000" dirty="0">
              <a:latin typeface="Adobe Caslon Pro Bold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3" cstate="print"/>
          <a:srcRect t="2488"/>
          <a:stretch>
            <a:fillRect/>
          </a:stretch>
        </p:blipFill>
        <p:spPr bwMode="auto">
          <a:xfrm>
            <a:off x="136352" y="1143000"/>
            <a:ext cx="893144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9296400" y="2438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 Bold" pitchFamily="18" charset="0"/>
              </a:rPr>
              <a:t>(1) Proximity of neighboring buildings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2400" y="6477000"/>
            <a:ext cx="891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dobe Garamond Pro Bold" pitchFamily="18" charset="0"/>
              </a:rPr>
              <a:t>6</a:t>
            </a:r>
            <a:r>
              <a:rPr lang="en-US" sz="1200" baseline="30000" dirty="0" smtClean="0">
                <a:latin typeface="Adobe Garamond Pro Bold" pitchFamily="18" charset="0"/>
              </a:rPr>
              <a:t>th</a:t>
            </a:r>
            <a:r>
              <a:rPr lang="en-US" sz="1200" dirty="0" smtClean="0">
                <a:latin typeface="Adobe Garamond Pro Bold" pitchFamily="18" charset="0"/>
              </a:rPr>
              <a:t> Floor Plan</a:t>
            </a:r>
            <a:endParaRPr lang="en-US" sz="1200" dirty="0">
              <a:latin typeface="Adobe Garamond Pro Bold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42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4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3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I: PT Perimeter Slab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4639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Design Results – Lower Floors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44000" y="1600200"/>
            <a:ext cx="906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Garamond Pro Bold" pitchFamily="18" charset="0"/>
              </a:rPr>
              <a:t>Post-tensioned perimeter design complicated by balcony system</a:t>
            </a:r>
          </a:p>
          <a:p>
            <a:pPr>
              <a:buFont typeface="Arial" pitchFamily="34" charset="0"/>
              <a:buChar char="•"/>
            </a:pPr>
            <a:endParaRPr lang="en-US" i="1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Garamond Pro Bold" pitchFamily="18" charset="0"/>
              </a:rPr>
              <a:t> Two key issues: </a:t>
            </a:r>
          </a:p>
          <a:p>
            <a:endParaRPr lang="en-US" baseline="-25000" dirty="0">
              <a:latin typeface="Adobe Caslon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96400" y="2438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 Bold" pitchFamily="18" charset="0"/>
              </a:rPr>
              <a:t>(1) Proximity of neighboring buildings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96400" y="27432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Garamond Pro Bold" pitchFamily="18" charset="0"/>
              </a:rPr>
              <a:t>(2) Balcony slab drops</a:t>
            </a:r>
          </a:p>
        </p:txBody>
      </p:sp>
      <p:pic>
        <p:nvPicPr>
          <p:cNvPr id="29" name="Picture 28" descr="6th Floor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96400" y="4191755"/>
            <a:ext cx="3529908" cy="2209045"/>
          </a:xfrm>
          <a:prstGeom prst="rect">
            <a:avLst/>
          </a:prstGeom>
        </p:spPr>
      </p:pic>
      <p:pic>
        <p:nvPicPr>
          <p:cNvPr id="32" name="Picture 31" descr="Balcony Close Up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87400" y="2515578"/>
            <a:ext cx="3019142" cy="3885222"/>
          </a:xfrm>
          <a:prstGeom prst="rect">
            <a:avLst/>
          </a:prstGeom>
        </p:spPr>
      </p:pic>
      <p:pic>
        <p:nvPicPr>
          <p:cNvPr id="36" name="Picture 35" descr="Balcony Cross Section.JPG"/>
          <p:cNvPicPr/>
          <p:nvPr/>
        </p:nvPicPr>
        <p:blipFill>
          <a:blip r:embed="rId5" cstate="print"/>
          <a:srcRect t="37942" b="14148"/>
          <a:stretch>
            <a:fillRect/>
          </a:stretch>
        </p:blipFill>
        <p:spPr>
          <a:xfrm>
            <a:off x="1981200" y="1315770"/>
            <a:ext cx="4925576" cy="1122630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851087"/>
            <a:ext cx="5394922" cy="13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1981200" y="2438400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dobe Garamond Pro Bold" pitchFamily="18" charset="0"/>
              </a:rPr>
              <a:t>Existing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981200" y="4188023"/>
            <a:ext cx="495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dobe Garamond Pro Bold" pitchFamily="18" charset="0"/>
              </a:rPr>
              <a:t>PT 9” slab superimposed on existing </a:t>
            </a:r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54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7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5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II: Transfer System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279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Design Procedure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144000" y="1600200"/>
            <a:ext cx="9067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Caslon Pro Bold" pitchFamily="18" charset="0"/>
              </a:rPr>
              <a:t> (5) beams necessary to transfer Columns 30, 31 &amp; 32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Caslon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Caslon Pro Bold" pitchFamily="18" charset="0"/>
              </a:rPr>
              <a:t> Design must satisfy (3) general requirements:</a:t>
            </a:r>
          </a:p>
          <a:p>
            <a:r>
              <a:rPr lang="en-US" sz="2000" dirty="0" smtClean="0">
                <a:latin typeface="Adobe Caslon Pro Bold" pitchFamily="18" charset="0"/>
              </a:rPr>
              <a:t>  </a:t>
            </a:r>
            <a:r>
              <a:rPr lang="en-US" sz="1600" dirty="0" smtClean="0">
                <a:latin typeface="Adobe Caslon Pro Bold" pitchFamily="18" charset="0"/>
              </a:rPr>
              <a:t> </a:t>
            </a:r>
            <a:r>
              <a:rPr lang="en-US" dirty="0" smtClean="0">
                <a:latin typeface="Adobe Caslon Pro Bold" pitchFamily="18" charset="0"/>
              </a:rPr>
              <a:t>(1)  Strength……………………….</a:t>
            </a:r>
            <a:r>
              <a:rPr lang="en-US" i="1" dirty="0" smtClean="0">
                <a:latin typeface="Adobe Caslon Pro Bold" pitchFamily="18" charset="0"/>
              </a:rPr>
              <a:t>Flexure, Shear, Torsion</a:t>
            </a:r>
          </a:p>
          <a:p>
            <a:r>
              <a:rPr lang="en-US" dirty="0" smtClean="0">
                <a:latin typeface="Adobe Caslon Pro Bold" pitchFamily="18" charset="0"/>
              </a:rPr>
              <a:t>   (2)  Serviceability………………….</a:t>
            </a:r>
            <a:r>
              <a:rPr lang="en-US" i="1" dirty="0" smtClean="0">
                <a:latin typeface="Adobe Caslon Pro Bold" pitchFamily="18" charset="0"/>
              </a:rPr>
              <a:t>Deflection</a:t>
            </a:r>
          </a:p>
          <a:p>
            <a:r>
              <a:rPr lang="en-US" dirty="0" smtClean="0">
                <a:latin typeface="Adobe Caslon Pro Bold" pitchFamily="18" charset="0"/>
              </a:rPr>
              <a:t>   (3)  Architectural………………….</a:t>
            </a:r>
            <a:r>
              <a:rPr lang="en-US" i="1" dirty="0" smtClean="0">
                <a:latin typeface="Adobe Caslon Pro Bold" pitchFamily="18" charset="0"/>
              </a:rPr>
              <a:t>Beam depth limited to 18.5”</a:t>
            </a:r>
            <a:r>
              <a:rPr lang="en-US" sz="1600" i="1" dirty="0" smtClean="0">
                <a:latin typeface="Adobe Caslon Pro Bold" pitchFamily="18" charset="0"/>
              </a:rPr>
              <a:t> </a:t>
            </a:r>
          </a:p>
          <a:p>
            <a:endParaRPr lang="en-US" sz="1600" i="1" dirty="0" smtClean="0">
              <a:latin typeface="Adobe Caslon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i="1" dirty="0" smtClean="0">
                <a:latin typeface="Adobe Caslon Pro Bold" pitchFamily="18" charset="0"/>
              </a:rPr>
              <a:t> </a:t>
            </a:r>
            <a:r>
              <a:rPr lang="en-US" sz="2000" dirty="0" smtClean="0">
                <a:latin typeface="Adobe Caslon Pro Bold" pitchFamily="18" charset="0"/>
              </a:rPr>
              <a:t>Consideration of Torsion</a:t>
            </a:r>
          </a:p>
          <a:p>
            <a:endParaRPr lang="en-US" sz="1600" i="1" dirty="0" smtClean="0">
              <a:latin typeface="Adobe Caslon Pro Bold" pitchFamily="18" charset="0"/>
            </a:endParaRPr>
          </a:p>
          <a:p>
            <a:endParaRPr lang="en-US" sz="2000" i="1" dirty="0" smtClean="0">
              <a:latin typeface="Adobe Caslon Pro Bold" pitchFamily="18" charset="0"/>
            </a:endParaRPr>
          </a:p>
          <a:p>
            <a:endParaRPr lang="en-US" sz="2000" dirty="0" smtClean="0">
              <a:latin typeface="Adobe Garamond Pro Bold" pitchFamily="18" charset="0"/>
            </a:endParaRPr>
          </a:p>
          <a:p>
            <a:endParaRPr lang="en-US" baseline="-25000" dirty="0">
              <a:latin typeface="Adobe Caslon Pro Bold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1066800"/>
            <a:ext cx="325378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Final Beam Design Layou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2928965"/>
            <a:ext cx="6934200" cy="3700434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161107"/>
            <a:ext cx="3417936" cy="14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rot="10800000">
            <a:off x="14097000" y="2770632"/>
            <a:ext cx="71932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5562600" y="3124200"/>
            <a:ext cx="381000" cy="304800"/>
          </a:xfrm>
          <a:prstGeom prst="ellipse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10400" y="6019800"/>
            <a:ext cx="381000" cy="609600"/>
          </a:xfrm>
          <a:prstGeom prst="ellipse">
            <a:avLst/>
          </a:prstGeom>
          <a:solidFill>
            <a:srgbClr val="00B05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72599" y="4038600"/>
            <a:ext cx="250017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Straight Connector 36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51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7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2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II: Transfer System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235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Design Results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/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10439400" y="4114800"/>
            <a:ext cx="3519186" cy="2413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/>
          <p:cNvPicPr/>
          <p:nvPr/>
        </p:nvPicPr>
        <p:blipFill>
          <a:blip r:embed="rId4" cstate="print">
            <a:lum contrast="-10000"/>
          </a:blip>
          <a:srcRect r="1218"/>
          <a:stretch>
            <a:fillRect/>
          </a:stretch>
        </p:blipFill>
        <p:spPr bwMode="auto">
          <a:xfrm>
            <a:off x="9220200" y="1524000"/>
            <a:ext cx="5791200" cy="251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6"/>
          <p:cNvPicPr/>
          <p:nvPr/>
        </p:nvPicPr>
        <p:blipFill>
          <a:blip r:embed="rId5" cstate="print">
            <a:lum contrast="-10000"/>
          </a:blip>
          <a:srcRect/>
          <a:stretch>
            <a:fillRect/>
          </a:stretch>
        </p:blipFill>
        <p:spPr bwMode="auto">
          <a:xfrm>
            <a:off x="15240000" y="1524000"/>
            <a:ext cx="286226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81000" y="1066800"/>
            <a:ext cx="325378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Final Beam Design Layout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1000" y="2928965"/>
            <a:ext cx="6934200" cy="3700434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1161107"/>
            <a:ext cx="3417936" cy="14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60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9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1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  <a:endParaRPr kumimoji="0" lang="en-US" sz="1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II: Transfer System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235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Design Results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/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9296400" y="1600200"/>
            <a:ext cx="3620443" cy="252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/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13258800" y="1600200"/>
            <a:ext cx="3190686" cy="256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Straight Connector 46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1000" y="1066800"/>
            <a:ext cx="325378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Final Beam Design Layou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" y="2928965"/>
            <a:ext cx="6934200" cy="3700434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161107"/>
            <a:ext cx="3417936" cy="14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57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8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8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  <a:endParaRPr kumimoji="0" lang="en-US" sz="1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Introduction to 100 Eleventh Avenue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7204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General Information                                              </a:t>
            </a: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0" y="1542633"/>
            <a:ext cx="721665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latin typeface="Adobe Garamond Pro Bold" pitchFamily="18" charset="0"/>
              </a:rPr>
              <a:t>22-story residential building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Location……………………….Manhattan’s West Chelsea District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Size…………………………….148,000 </a:t>
            </a:r>
            <a:r>
              <a:rPr lang="en-US" sz="2000" dirty="0" err="1" smtClean="0">
                <a:latin typeface="Adobe Garamond Pro Bold" pitchFamily="18" charset="0"/>
              </a:rPr>
              <a:t>sf</a:t>
            </a: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Project Cost……………………Unreleased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The Players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Design Architect…….………Jean </a:t>
            </a:r>
            <a:r>
              <a:rPr lang="en-US" sz="2000" dirty="0" err="1" smtClean="0">
                <a:latin typeface="Adobe Garamond Pro Bold" pitchFamily="18" charset="0"/>
              </a:rPr>
              <a:t>Nouvel</a:t>
            </a:r>
            <a:endParaRPr lang="en-US" sz="20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  - Executive Architect………….Beyer Blinder Belle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Structural Consultant……….</a:t>
            </a:r>
            <a:r>
              <a:rPr lang="en-US" sz="2000" dirty="0" err="1" smtClean="0">
                <a:latin typeface="Adobe Garamond Pro Bold" pitchFamily="18" charset="0"/>
              </a:rPr>
              <a:t>DeSimone</a:t>
            </a:r>
            <a:r>
              <a:rPr lang="en-US" sz="2000" dirty="0" smtClean="0">
                <a:latin typeface="Adobe Garamond Pro Bold" pitchFamily="18" charset="0"/>
              </a:rPr>
              <a:t> Consulting Engineers</a:t>
            </a: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</p:txBody>
      </p:sp>
      <p:pic>
        <p:nvPicPr>
          <p:cNvPr id="2050" name="Picture 2" descr="http://www.nouvelchelsea.com/_img/location-img-skyline.jpg"/>
          <p:cNvPicPr>
            <a:picLocks noChangeAspect="1" noChangeArrowheads="1"/>
          </p:cNvPicPr>
          <p:nvPr/>
        </p:nvPicPr>
        <p:blipFill>
          <a:blip r:embed="rId3" cstate="print"/>
          <a:srcRect t="20000" b="8000"/>
          <a:stretch>
            <a:fillRect/>
          </a:stretch>
        </p:blipFill>
        <p:spPr bwMode="auto">
          <a:xfrm>
            <a:off x="152400" y="4078224"/>
            <a:ext cx="5105400" cy="245059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9" name="Picture 28" descr="Googlemaps Graphic.JPG"/>
          <p:cNvPicPr>
            <a:picLocks noChangeAspect="1"/>
          </p:cNvPicPr>
          <p:nvPr/>
        </p:nvPicPr>
        <p:blipFill>
          <a:blip r:embed="rId4" cstate="print"/>
          <a:srcRect t="12222" r="82889" b="21111"/>
          <a:stretch>
            <a:fillRect/>
          </a:stretch>
        </p:blipFill>
        <p:spPr>
          <a:xfrm>
            <a:off x="5410200" y="1143000"/>
            <a:ext cx="3471545" cy="5410200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32" name="Straight Arrow Connector 31"/>
          <p:cNvCxnSpPr/>
          <p:nvPr/>
        </p:nvCxnSpPr>
        <p:spPr>
          <a:xfrm>
            <a:off x="5638800" y="3048000"/>
            <a:ext cx="914400" cy="381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untitl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143000"/>
            <a:ext cx="5142704" cy="2886075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34" name="Straight Connector 33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3400" y="3792379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dobe Garamond Pro Bold" pitchFamily="18" charset="0"/>
              </a:rPr>
              <a:t>©www.archpartners.com</a:t>
            </a:r>
            <a:endParaRPr lang="en-US" sz="10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6248400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dobe Garamond Pro Bold" pitchFamily="18" charset="0"/>
              </a:rPr>
              <a:t>©www.archpartners.com</a:t>
            </a:r>
            <a:endParaRPr lang="en-US" sz="10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6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8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II: Transfer System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235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Design Results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1602495"/>
            <a:ext cx="8991600" cy="228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9220200" y="3962400"/>
            <a:ext cx="8991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Adobe Garamond Pro Bold" pitchFamily="18" charset="0"/>
              </a:rPr>
              <a:t>Beam 1: </a:t>
            </a:r>
            <a:r>
              <a:rPr lang="en-US" dirty="0" err="1" smtClean="0">
                <a:latin typeface="SymbolProp BT" pitchFamily="18" charset="2"/>
              </a:rPr>
              <a:t>D</a:t>
            </a:r>
            <a:r>
              <a:rPr lang="en-US" baseline="-25000" dirty="0" err="1" smtClean="0">
                <a:latin typeface="Adobe Garamond Pro Bold" pitchFamily="18" charset="0"/>
              </a:rPr>
              <a:t>total</a:t>
            </a:r>
            <a:r>
              <a:rPr lang="en-US" baseline="-25000" dirty="0" smtClean="0">
                <a:latin typeface="Adobe Garamond Pro Bold" pitchFamily="18" charset="0"/>
              </a:rPr>
              <a:t> </a:t>
            </a:r>
            <a:r>
              <a:rPr lang="en-US" dirty="0" smtClean="0">
                <a:latin typeface="Adobe Garamond Pro Bold" pitchFamily="18" charset="0"/>
              </a:rPr>
              <a:t>= 2.74” </a:t>
            </a:r>
          </a:p>
          <a:p>
            <a:r>
              <a:rPr lang="en-US" dirty="0" smtClean="0">
                <a:latin typeface="SymbolProp BT" pitchFamily="18" charset="2"/>
              </a:rPr>
              <a:t>                 </a:t>
            </a:r>
            <a:r>
              <a:rPr lang="en-US" dirty="0" err="1" smtClean="0">
                <a:latin typeface="SymbolProp BT" pitchFamily="18" charset="2"/>
              </a:rPr>
              <a:t>D</a:t>
            </a:r>
            <a:r>
              <a:rPr lang="en-US" baseline="-25000" dirty="0" err="1" smtClean="0">
                <a:latin typeface="Adobe Garamond Pro Bold" pitchFamily="18" charset="0"/>
              </a:rPr>
              <a:t>allowable</a:t>
            </a:r>
            <a:r>
              <a:rPr lang="en-US" baseline="-25000" dirty="0" smtClean="0">
                <a:latin typeface="Adobe Garamond Pro Bold" pitchFamily="18" charset="0"/>
              </a:rPr>
              <a:t> </a:t>
            </a:r>
            <a:r>
              <a:rPr lang="en-US" dirty="0" smtClean="0">
                <a:latin typeface="Adobe Garamond Pro Bold" pitchFamily="18" charset="0"/>
              </a:rPr>
              <a:t>= L/240 = 1.58”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Adobe Garamond Pro Bold" pitchFamily="18" charset="0"/>
              </a:rPr>
              <a:t>Beam 3: Section insufficient for combination </a:t>
            </a:r>
          </a:p>
          <a:p>
            <a:r>
              <a:rPr lang="en-US" dirty="0" smtClean="0">
                <a:latin typeface="Adobe Garamond Pro Bold" pitchFamily="18" charset="0"/>
              </a:rPr>
              <a:t>                 of </a:t>
            </a:r>
            <a:r>
              <a:rPr lang="en-US" i="1" dirty="0" smtClean="0">
                <a:latin typeface="Adobe Garamond Pro Bold" pitchFamily="18" charset="0"/>
              </a:rPr>
              <a:t>shear</a:t>
            </a:r>
            <a:r>
              <a:rPr lang="en-US" dirty="0" smtClean="0">
                <a:latin typeface="Adobe Garamond Pro Bold" pitchFamily="18" charset="0"/>
              </a:rPr>
              <a:t> and </a:t>
            </a:r>
            <a:r>
              <a:rPr lang="en-US" i="1" dirty="0" smtClean="0">
                <a:latin typeface="Adobe Garamond Pro Bold" pitchFamily="18" charset="0"/>
              </a:rPr>
              <a:t>torsion </a:t>
            </a:r>
            <a:r>
              <a:rPr lang="en-US" dirty="0" smtClean="0">
                <a:latin typeface="Adobe Garamond Pro Bold" pitchFamily="18" charset="0"/>
              </a:rPr>
              <a:t>(ACI 318 Eq. 11-19)</a:t>
            </a:r>
            <a:endParaRPr lang="en-US" i="1" dirty="0" smtClean="0">
              <a:latin typeface="Adobe Garamond Pro Bold" pitchFamily="18" charset="0"/>
            </a:endParaRPr>
          </a:p>
          <a:p>
            <a:r>
              <a:rPr lang="en-US" sz="2000" i="1" dirty="0" smtClean="0">
                <a:latin typeface="Adobe Garamond Pro Bold" pitchFamily="18" charset="0"/>
              </a:rPr>
              <a:t>                   </a:t>
            </a:r>
            <a:endParaRPr lang="en-US" sz="2000" i="1" dirty="0">
              <a:latin typeface="Adobe Garamond Pro Bold" pitchFamily="18" charset="0"/>
            </a:endParaRPr>
          </a:p>
        </p:txBody>
      </p:sp>
      <p:pic>
        <p:nvPicPr>
          <p:cNvPr id="1028" name="Picture 4" descr="C:\Documents and Settings\teg5011\Local Settings\Temporary Internet Files\Content.IE5\MTHLH2A9\MCj04325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25400" y="4114800"/>
            <a:ext cx="368092" cy="368092"/>
          </a:xfrm>
          <a:prstGeom prst="rect">
            <a:avLst/>
          </a:prstGeom>
          <a:noFill/>
        </p:spPr>
      </p:pic>
      <p:pic>
        <p:nvPicPr>
          <p:cNvPr id="34" name="Picture 4" descr="C:\Documents and Settings\teg5011\Local Settings\Temporary Internet Files\Content.IE5\MTHLH2A9\MCj043253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73200" y="4876800"/>
            <a:ext cx="368092" cy="368092"/>
          </a:xfrm>
          <a:prstGeom prst="rect">
            <a:avLst/>
          </a:prstGeom>
          <a:noFill/>
        </p:spPr>
      </p:pic>
      <p:cxnSp>
        <p:nvCxnSpPr>
          <p:cNvPr id="36" name="Straight Connector 35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/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1000" y="1066800"/>
            <a:ext cx="325378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0" descr="Final Beam Design Layou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1000" y="2928965"/>
            <a:ext cx="6934200" cy="3700434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161107"/>
            <a:ext cx="3417936" cy="14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60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8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1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  <a:endParaRPr kumimoji="0" lang="en-US" sz="18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Breadth Studies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2373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Breadth Topics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44000" y="1600200"/>
            <a:ext cx="6324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Construction Management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</a:t>
            </a:r>
            <a:r>
              <a:rPr lang="en-US" dirty="0" smtClean="0">
                <a:latin typeface="Adobe Garamond Pro Bold" pitchFamily="18" charset="0"/>
              </a:rPr>
              <a:t>- Importance </a:t>
            </a:r>
            <a:r>
              <a:rPr lang="en-US" dirty="0" smtClean="0">
                <a:latin typeface="Adobe Garamond Pro Bold" pitchFamily="18" charset="0"/>
                <a:sym typeface="Wingdings" pitchFamily="2" charset="2"/>
              </a:rPr>
              <a:t> help determine success of alternate designs</a:t>
            </a:r>
            <a:endParaRPr lang="en-US" sz="2000" dirty="0" smtClean="0">
              <a:latin typeface="Adobe Garamond Pro Bold" pitchFamily="18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dobe Garamond Pro Bold" pitchFamily="18" charset="0"/>
              </a:rPr>
              <a:t> Material Usage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dobe Garamond Pro Bold" pitchFamily="18" charset="0"/>
              </a:rPr>
              <a:t> Cost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Adobe Garamond Pro Bold" pitchFamily="18" charset="0"/>
              </a:rPr>
              <a:t> Impact on Schedule</a:t>
            </a:r>
          </a:p>
          <a:p>
            <a:pPr lvl="1"/>
            <a:endParaRPr lang="en-US" dirty="0" smtClean="0">
              <a:latin typeface="Adobe Garamond Pro Bold" pitchFamily="18" charset="0"/>
            </a:endParaRPr>
          </a:p>
          <a:p>
            <a:pPr lvl="1"/>
            <a:endParaRPr lang="en-US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Shading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</a:t>
            </a:r>
            <a:r>
              <a:rPr lang="en-US" dirty="0" smtClean="0">
                <a:latin typeface="Adobe Garamond Pro Bold" pitchFamily="18" charset="0"/>
              </a:rPr>
              <a:t>- Study of </a:t>
            </a:r>
            <a:r>
              <a:rPr lang="en-US" i="1" dirty="0" smtClean="0">
                <a:latin typeface="Adobe Garamond Pro Bold" pitchFamily="18" charset="0"/>
              </a:rPr>
              <a:t>exterior</a:t>
            </a:r>
            <a:r>
              <a:rPr lang="en-US" dirty="0" smtClean="0">
                <a:latin typeface="Adobe Garamond Pro Bold" pitchFamily="18" charset="0"/>
              </a:rPr>
              <a:t> shading strategy</a:t>
            </a:r>
          </a:p>
          <a:p>
            <a:r>
              <a:rPr lang="en-US" dirty="0" smtClean="0">
                <a:latin typeface="Adobe Garamond Pro Bold" pitchFamily="18" charset="0"/>
              </a:rPr>
              <a:t>   - </a:t>
            </a:r>
            <a:r>
              <a:rPr lang="en-US" u="sng" dirty="0" smtClean="0">
                <a:latin typeface="Adobe Garamond Pro Bold" pitchFamily="18" charset="0"/>
              </a:rPr>
              <a:t>Not presented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endParaRPr lang="en-US" baseline="-25000" dirty="0">
              <a:latin typeface="Adobe Caslon Pro Bold" pitchFamily="18" charset="0"/>
            </a:endParaRPr>
          </a:p>
        </p:txBody>
      </p:sp>
      <p:pic>
        <p:nvPicPr>
          <p:cNvPr id="4098" name="Picture 2" descr="RSMeans Building Construction Cost Data 200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10667" r="12000"/>
          <a:stretch>
            <a:fillRect/>
          </a:stretch>
        </p:blipFill>
        <p:spPr bwMode="auto">
          <a:xfrm>
            <a:off x="15773400" y="1600200"/>
            <a:ext cx="1178560" cy="15240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5468600" y="3124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dobe Garamond Pro Bold" pitchFamily="18" charset="0"/>
              </a:rPr>
              <a:t>RSMeans Building Construction Cost Data 2009</a:t>
            </a:r>
            <a:endParaRPr lang="en-US" sz="1200" dirty="0">
              <a:latin typeface="Adobe Garamond Pro Bold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6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5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8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Construction Management Breadth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6950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Perimeter Slab Design – Material Usage / Cost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44000" y="1600200"/>
            <a:ext cx="6324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Superstructure over 5% lighter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Over $180,000 in savings</a:t>
            </a:r>
          </a:p>
          <a:p>
            <a:r>
              <a:rPr lang="en-US" dirty="0" smtClean="0">
                <a:latin typeface="Adobe Garamond Pro Bold" pitchFamily="18" charset="0"/>
              </a:rPr>
              <a:t>   - $12,000 per floor (roughly 7% of existing floor cost</a:t>
            </a:r>
            <a:r>
              <a:rPr lang="en-US" sz="2000" dirty="0" smtClean="0">
                <a:latin typeface="Adobe Garamond Pro Bold" pitchFamily="18" charset="0"/>
              </a:rPr>
              <a:t>)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High labor cost of installing tendons in NYC overcome   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by significant material reduction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endParaRPr lang="en-US" baseline="-25000" dirty="0">
              <a:latin typeface="Adobe Caslon Pro Bold" pitchFamily="18" charset="0"/>
            </a:endParaRPr>
          </a:p>
        </p:txBody>
      </p:sp>
      <p:pic>
        <p:nvPicPr>
          <p:cNvPr id="25" name="Picture 2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53" y="1143000"/>
            <a:ext cx="4906153" cy="192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953" y="3200400"/>
            <a:ext cx="7531047" cy="155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953" y="4876800"/>
            <a:ext cx="7507898" cy="17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2253033" y="2590800"/>
            <a:ext cx="4800600" cy="228600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7263945" y="4343400"/>
            <a:ext cx="1066800" cy="228600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227369" y="6172200"/>
            <a:ext cx="1066800" cy="228600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50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6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1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Construction Management Breadth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6698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Perimeter Slab Design – Impact on Schedule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44000" y="1600200"/>
            <a:ext cx="6324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Existing Design </a:t>
            </a:r>
            <a:r>
              <a:rPr lang="en-US" sz="2000" dirty="0" smtClean="0">
                <a:latin typeface="Adobe Garamond Pro Bold" pitchFamily="18" charset="0"/>
                <a:sym typeface="Wingdings" pitchFamily="2" charset="2"/>
              </a:rPr>
              <a:t> 2-day cycle (typical floors)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Adobe Garamond Pro Bold" pitchFamily="18" charset="0"/>
                <a:sym typeface="Wingdings" pitchFamily="2" charset="2"/>
              </a:rPr>
              <a:t> </a:t>
            </a:r>
            <a:r>
              <a:rPr lang="en-US" sz="2000" dirty="0" smtClean="0">
                <a:latin typeface="Adobe Garamond Pro Bold" pitchFamily="18" charset="0"/>
                <a:sym typeface="Wingdings" pitchFamily="2" charset="2"/>
              </a:rPr>
              <a:t>Levels 7 through 21 erected in </a:t>
            </a:r>
            <a:r>
              <a:rPr lang="en-US" sz="2000" b="1" u="sng" dirty="0" smtClean="0">
                <a:latin typeface="Adobe Garamond Pro Bold" pitchFamily="18" charset="0"/>
                <a:sym typeface="Wingdings" pitchFamily="2" charset="2"/>
              </a:rPr>
              <a:t>30 days</a:t>
            </a:r>
          </a:p>
          <a:p>
            <a:pPr>
              <a:buFont typeface="Arial" pitchFamily="34" charset="0"/>
              <a:buChar char="•"/>
            </a:pPr>
            <a:endParaRPr lang="en-US" sz="2000" b="1" u="sng" dirty="0" smtClean="0">
              <a:latin typeface="Adobe Garamond Pro Bold" pitchFamily="18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dobe Garamond Pro Bold" pitchFamily="18" charset="0"/>
                <a:sym typeface="Wingdings" pitchFamily="2" charset="2"/>
              </a:rPr>
              <a:t> PT Design  3-day cycle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dobe Garamond Pro Bold" pitchFamily="18" charset="0"/>
                <a:sym typeface="Wingdings" pitchFamily="2" charset="2"/>
              </a:rPr>
              <a:t> Tendon placement</a:t>
            </a:r>
          </a:p>
          <a:p>
            <a:r>
              <a:rPr lang="en-US" sz="2000" b="1" dirty="0" smtClean="0">
                <a:latin typeface="Adobe Garamond Pro Bold" pitchFamily="18" charset="0"/>
                <a:sym typeface="Wingdings" pitchFamily="2" charset="2"/>
              </a:rPr>
              <a:t>   </a:t>
            </a:r>
            <a:r>
              <a:rPr lang="en-US" b="1" dirty="0" smtClean="0">
                <a:latin typeface="Adobe Garamond Pro Bold" pitchFamily="18" charset="0"/>
                <a:sym typeface="Wingdings" pitchFamily="2" charset="2"/>
              </a:rPr>
              <a:t>- requires additional crew</a:t>
            </a:r>
          </a:p>
          <a:p>
            <a:r>
              <a:rPr lang="en-US" b="1" dirty="0" smtClean="0">
                <a:latin typeface="Adobe Garamond Pro Bold" pitchFamily="18" charset="0"/>
                <a:sym typeface="Wingdings" pitchFamily="2" charset="2"/>
              </a:rPr>
              <a:t>   - (1) additional day per floor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dobe Garamond Pro Bold" pitchFamily="18" charset="0"/>
                <a:sym typeface="Wingdings" pitchFamily="2" charset="2"/>
              </a:rPr>
              <a:t> Levels 7 through 21 erected in </a:t>
            </a:r>
            <a:r>
              <a:rPr lang="en-US" sz="2000" b="1" u="sng" dirty="0" smtClean="0">
                <a:latin typeface="Adobe Garamond Pro Bold" pitchFamily="18" charset="0"/>
                <a:sym typeface="Wingdings" pitchFamily="2" charset="2"/>
              </a:rPr>
              <a:t>48 days</a:t>
            </a:r>
            <a:endParaRPr lang="en-US" sz="2000" b="1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endParaRPr lang="en-US" baseline="-25000" dirty="0">
              <a:latin typeface="Adobe Caslon Pro Bold" pitchFamily="18" charset="0"/>
            </a:endParaRPr>
          </a:p>
        </p:txBody>
      </p:sp>
      <p:pic>
        <p:nvPicPr>
          <p:cNvPr id="35" name="Picture 34"/>
          <p:cNvPicPr/>
          <p:nvPr/>
        </p:nvPicPr>
        <p:blipFill>
          <a:blip r:embed="rId3" cstate="print"/>
          <a:srcRect l="537" t="11925" r="58745" b="73514"/>
          <a:stretch>
            <a:fillRect/>
          </a:stretch>
        </p:blipFill>
        <p:spPr bwMode="auto">
          <a:xfrm>
            <a:off x="304800" y="1628001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304800" y="28472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dobe Garamond Pro Bold" pitchFamily="18" charset="0"/>
              </a:rPr>
              <a:t>Existing Design – 2 day cycle</a:t>
            </a:r>
            <a:endParaRPr lang="en-US" sz="1200" dirty="0">
              <a:latin typeface="Adobe Garamond Pro Bold" pitchFamily="18" charset="0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4" cstate="print"/>
          <a:srcRect l="679" t="12179" r="53950" b="65093"/>
          <a:stretch>
            <a:fillRect/>
          </a:stretch>
        </p:blipFill>
        <p:spPr bwMode="auto">
          <a:xfrm>
            <a:off x="304800" y="3228201"/>
            <a:ext cx="8521364" cy="170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304800" y="4904601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dobe Garamond Pro Bold" pitchFamily="18" charset="0"/>
              </a:rPr>
              <a:t>PT Design – 3 day cycle</a:t>
            </a:r>
            <a:endParaRPr lang="en-US" sz="1200" dirty="0">
              <a:latin typeface="Adobe Garamond Pro Bold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48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5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9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408" y="4800600"/>
            <a:ext cx="7162800" cy="182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8408" y="3276600"/>
            <a:ext cx="7162800" cy="140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Construction Management Breadth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714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Transfer System Design – Material Usage / Cost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44000" y="1600200"/>
            <a:ext cx="6324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Superstructure 0.3% lighter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$15,000 in savings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Increased cost of beam formwork counteracts savings in   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material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endParaRPr lang="en-US" sz="2000" dirty="0" smtClean="0">
              <a:latin typeface="Adobe Garamond Pro Bold" pitchFamily="18" charset="0"/>
            </a:endParaRPr>
          </a:p>
          <a:p>
            <a:endParaRPr lang="en-US" sz="2000" dirty="0" smtClean="0">
              <a:latin typeface="Adobe Garamond Pro Bold" pitchFamily="18" charset="0"/>
            </a:endParaRPr>
          </a:p>
          <a:p>
            <a:r>
              <a:rPr lang="en-US" dirty="0" smtClean="0">
                <a:latin typeface="Adobe Garamond Pro Bold" pitchFamily="18" charset="0"/>
              </a:rPr>
              <a:t>   </a:t>
            </a:r>
            <a:endParaRPr lang="en-US" sz="20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endParaRPr lang="en-US" baseline="-25000" dirty="0">
              <a:latin typeface="Adobe Caslon Pro Bold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150608" y="4297680"/>
            <a:ext cx="1002792" cy="228600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150608" y="6272784"/>
            <a:ext cx="944880" cy="228600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0008" y="1219200"/>
            <a:ext cx="4419600" cy="192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ounded Rectangle 31"/>
          <p:cNvSpPr/>
          <p:nvPr/>
        </p:nvSpPr>
        <p:spPr>
          <a:xfrm>
            <a:off x="2368296" y="2724912"/>
            <a:ext cx="4343400" cy="228600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50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6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1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Construction Management Breadth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689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Transfer System Design – Impact on Schedule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144000" y="1600200"/>
            <a:ext cx="6324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Using RS Means output data: 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dobe Garamond Pro Bold" pitchFamily="18" charset="0"/>
              </a:rPr>
              <a:t> Existing Design </a:t>
            </a:r>
            <a:r>
              <a:rPr lang="en-US" sz="2000" b="1" dirty="0" smtClean="0">
                <a:latin typeface="Adobe Garamond Pro Bold" pitchFamily="18" charset="0"/>
                <a:sym typeface="Wingdings" pitchFamily="2" charset="2"/>
              </a:rPr>
              <a:t> 3 days </a:t>
            </a:r>
          </a:p>
          <a:p>
            <a:r>
              <a:rPr lang="en-US" sz="2000" b="1" dirty="0" smtClean="0">
                <a:latin typeface="Adobe Garamond Pro Bold" pitchFamily="18" charset="0"/>
                <a:sym typeface="Wingdings" pitchFamily="2" charset="2"/>
              </a:rPr>
              <a:t>   </a:t>
            </a:r>
            <a:r>
              <a:rPr lang="en-US" b="1" dirty="0" smtClean="0">
                <a:latin typeface="Adobe Garamond Pro Bold" pitchFamily="18" charset="0"/>
                <a:sym typeface="Wingdings" pitchFamily="2" charset="2"/>
              </a:rPr>
              <a:t>- 2 days to place rebar</a:t>
            </a:r>
          </a:p>
          <a:p>
            <a:r>
              <a:rPr lang="en-US" b="1" dirty="0" smtClean="0">
                <a:latin typeface="Adobe Garamond Pro Bold" pitchFamily="18" charset="0"/>
                <a:sym typeface="Wingdings" pitchFamily="2" charset="2"/>
              </a:rPr>
              <a:t>   - 1 day for concrete pouring/finishing</a:t>
            </a:r>
          </a:p>
          <a:p>
            <a:endParaRPr lang="en-US" b="1" dirty="0" smtClean="0">
              <a:latin typeface="Adobe Garamond Pro Bold" pitchFamily="18" charset="0"/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Adobe Garamond Pro Bold" pitchFamily="18" charset="0"/>
                <a:sym typeface="Wingdings" pitchFamily="2" charset="2"/>
              </a:rPr>
              <a:t> Alternate Design  4.5 days</a:t>
            </a:r>
          </a:p>
          <a:p>
            <a:r>
              <a:rPr lang="en-US" sz="2000" b="1" dirty="0" smtClean="0">
                <a:latin typeface="Adobe Garamond Pro Bold" pitchFamily="18" charset="0"/>
                <a:sym typeface="Wingdings" pitchFamily="2" charset="2"/>
              </a:rPr>
              <a:t>   </a:t>
            </a:r>
            <a:r>
              <a:rPr lang="en-US" b="1" dirty="0" smtClean="0">
                <a:latin typeface="Adobe Garamond Pro Bold" pitchFamily="18" charset="0"/>
                <a:sym typeface="Wingdings" pitchFamily="2" charset="2"/>
              </a:rPr>
              <a:t>- (1) additional day for formwork</a:t>
            </a:r>
          </a:p>
          <a:p>
            <a:r>
              <a:rPr lang="en-US" b="1" dirty="0" smtClean="0">
                <a:latin typeface="Adobe Garamond Pro Bold" pitchFamily="18" charset="0"/>
                <a:sym typeface="Wingdings" pitchFamily="2" charset="2"/>
              </a:rPr>
              <a:t>   - (0.5) additional days for rebar placement</a:t>
            </a:r>
          </a:p>
          <a:p>
            <a:endParaRPr lang="en-US" b="1" dirty="0" smtClean="0">
              <a:latin typeface="Adobe Garamond Pro Bold" pitchFamily="18" charset="0"/>
              <a:sym typeface="Wingdings" pitchFamily="2" charset="2"/>
            </a:endParaRPr>
          </a:p>
          <a:p>
            <a:endParaRPr lang="en-US" sz="2000" b="1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endParaRPr lang="en-US" baseline="-25000" dirty="0">
              <a:latin typeface="Adobe Caslon Pro Bold" pitchFamily="18" charset="0"/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057400"/>
            <a:ext cx="74103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Connector 26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5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4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6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Overall Summary &amp; Conclusions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34358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Perimeter Slab Design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600200"/>
            <a:ext cx="8991600" cy="121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9067800" y="2895600"/>
            <a:ext cx="7315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Design Goals Revisited: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  </a:t>
            </a:r>
            <a:r>
              <a:rPr lang="en-US" dirty="0" smtClean="0">
                <a:latin typeface="Adobe Garamond Pro Bold" pitchFamily="18" charset="0"/>
              </a:rPr>
              <a:t>- Thickness successfully reduced to 9”</a:t>
            </a:r>
          </a:p>
          <a:p>
            <a:endParaRPr lang="en-US" dirty="0" smtClean="0">
              <a:latin typeface="Adobe Garamond Pro Bold" pitchFamily="18" charset="0"/>
            </a:endParaRPr>
          </a:p>
          <a:p>
            <a:r>
              <a:rPr lang="en-US" dirty="0" smtClean="0">
                <a:latin typeface="Adobe Garamond Pro Bold" pitchFamily="18" charset="0"/>
              </a:rPr>
              <a:t>   - Cost of design did not increase</a:t>
            </a:r>
          </a:p>
          <a:p>
            <a:endParaRPr lang="en-US" dirty="0" smtClean="0">
              <a:latin typeface="Adobe Garamond Pro Bold" pitchFamily="18" charset="0"/>
            </a:endParaRPr>
          </a:p>
          <a:p>
            <a:r>
              <a:rPr lang="en-US" dirty="0" smtClean="0">
                <a:latin typeface="Adobe Garamond Pro Bold" pitchFamily="18" charset="0"/>
              </a:rPr>
              <a:t>   - Impact on schedule bearable considering improvements</a:t>
            </a:r>
          </a:p>
          <a:p>
            <a:endParaRPr lang="en-US" b="1" dirty="0" smtClean="0">
              <a:latin typeface="Adobe Garamond Pro Bold" pitchFamily="18" charset="0"/>
              <a:sym typeface="Wingdings" pitchFamily="2" charset="2"/>
            </a:endParaRPr>
          </a:p>
          <a:p>
            <a:endParaRPr lang="en-US" sz="2000" b="1" dirty="0" smtClean="0">
              <a:latin typeface="Adobe Garamond Pro Bold" pitchFamily="18" charset="0"/>
            </a:endParaRPr>
          </a:p>
          <a:p>
            <a:r>
              <a:rPr lang="en-US" sz="2000" b="1" dirty="0" smtClean="0">
                <a:latin typeface="Adobe Garamond Pro Bold" pitchFamily="18" charset="0"/>
              </a:rPr>
              <a:t>   </a:t>
            </a:r>
            <a:r>
              <a:rPr lang="en-US" sz="2000" b="1" u="sng" dirty="0" smtClean="0">
                <a:latin typeface="Adobe Garamond Pro Bold" pitchFamily="18" charset="0"/>
              </a:rPr>
              <a:t>Conclusion</a:t>
            </a:r>
            <a:r>
              <a:rPr lang="en-US" sz="2000" b="1" dirty="0" smtClean="0">
                <a:latin typeface="Adobe Garamond Pro Bold" pitchFamily="18" charset="0"/>
              </a:rPr>
              <a:t>: </a:t>
            </a:r>
          </a:p>
          <a:p>
            <a:r>
              <a:rPr lang="en-US" sz="2000" b="1" dirty="0" smtClean="0">
                <a:latin typeface="Adobe Garamond Pro Bold" pitchFamily="18" charset="0"/>
              </a:rPr>
              <a:t>   Design is a satisfactory solution that improves the interior space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endParaRPr lang="en-US" baseline="-25000" dirty="0">
              <a:latin typeface="Adobe Caslon Pro Bold" pitchFamily="18" charset="0"/>
            </a:endParaRPr>
          </a:p>
        </p:txBody>
      </p:sp>
      <p:pic>
        <p:nvPicPr>
          <p:cNvPr id="1029" name="Picture 5" descr="C:\Documents and Settings\teg5011\Local Settings\Temporary Internet Files\Content.IE5\D3DB5COX\MCj042477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41238" y="4038600"/>
            <a:ext cx="436562" cy="395464"/>
          </a:xfrm>
          <a:prstGeom prst="rect">
            <a:avLst/>
          </a:prstGeom>
          <a:noFill/>
        </p:spPr>
      </p:pic>
      <p:pic>
        <p:nvPicPr>
          <p:cNvPr id="33" name="Picture 5" descr="C:\Documents and Settings\teg5011\Local Settings\Temporary Internet Files\Content.IE5\D3DB5COX\MCj042477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30200" y="3490736"/>
            <a:ext cx="436562" cy="395464"/>
          </a:xfrm>
          <a:prstGeom prst="rect">
            <a:avLst/>
          </a:prstGeom>
          <a:noFill/>
        </p:spPr>
      </p:pic>
      <p:pic>
        <p:nvPicPr>
          <p:cNvPr id="34" name="Picture 5" descr="C:\Documents and Settings\teg5011\Local Settings\Temporary Internet Files\Content.IE5\D3DB5COX\MCj042477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03438" y="4572000"/>
            <a:ext cx="436562" cy="395464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9220200" y="2322576"/>
            <a:ext cx="8763000" cy="210312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6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5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7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Overall Summary &amp; Conclusions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362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Transfer System Design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600200"/>
            <a:ext cx="8991600" cy="121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9067800" y="2895600"/>
            <a:ext cx="9220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Design Goals Revisited: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  </a:t>
            </a:r>
            <a:r>
              <a:rPr lang="en-US" dirty="0" smtClean="0">
                <a:latin typeface="Adobe Garamond Pro Bold" pitchFamily="18" charset="0"/>
              </a:rPr>
              <a:t>- Design requirements could not be met</a:t>
            </a:r>
          </a:p>
          <a:p>
            <a:endParaRPr lang="en-US" dirty="0" smtClean="0">
              <a:latin typeface="Adobe Garamond Pro Bold" pitchFamily="18" charset="0"/>
            </a:endParaRPr>
          </a:p>
          <a:p>
            <a:r>
              <a:rPr lang="en-US" dirty="0" smtClean="0">
                <a:latin typeface="Adobe Garamond Pro Bold" pitchFamily="18" charset="0"/>
              </a:rPr>
              <a:t>   - Insignificant savings in material, cost and weight</a:t>
            </a:r>
          </a:p>
          <a:p>
            <a:endParaRPr lang="en-US" dirty="0" smtClean="0">
              <a:latin typeface="Adobe Garamond Pro Bold" pitchFamily="18" charset="0"/>
            </a:endParaRPr>
          </a:p>
          <a:p>
            <a:r>
              <a:rPr lang="en-US" dirty="0" smtClean="0">
                <a:latin typeface="Adobe Garamond Pro Bold" pitchFamily="18" charset="0"/>
              </a:rPr>
              <a:t>   - Impact on schedule insignificant</a:t>
            </a:r>
          </a:p>
          <a:p>
            <a:endParaRPr lang="en-US" b="1" dirty="0" smtClean="0">
              <a:latin typeface="Adobe Garamond Pro Bold" pitchFamily="18" charset="0"/>
              <a:sym typeface="Wingdings" pitchFamily="2" charset="2"/>
            </a:endParaRPr>
          </a:p>
          <a:p>
            <a:endParaRPr lang="en-US" sz="2000" b="1" dirty="0" smtClean="0">
              <a:latin typeface="Adobe Garamond Pro Bold" pitchFamily="18" charset="0"/>
            </a:endParaRPr>
          </a:p>
          <a:p>
            <a:r>
              <a:rPr lang="en-US" sz="2000" b="1" dirty="0" smtClean="0">
                <a:latin typeface="Adobe Garamond Pro Bold" pitchFamily="18" charset="0"/>
              </a:rPr>
              <a:t>   </a:t>
            </a:r>
            <a:r>
              <a:rPr lang="en-US" sz="2000" b="1" u="sng" dirty="0" smtClean="0">
                <a:latin typeface="Adobe Garamond Pro Bold" pitchFamily="18" charset="0"/>
              </a:rPr>
              <a:t>Conclusion</a:t>
            </a:r>
            <a:r>
              <a:rPr lang="en-US" sz="2000" b="1" dirty="0" smtClean="0">
                <a:latin typeface="Adobe Garamond Pro Bold" pitchFamily="18" charset="0"/>
              </a:rPr>
              <a:t>:</a:t>
            </a:r>
          </a:p>
          <a:p>
            <a:r>
              <a:rPr lang="en-US" sz="2000" b="1" dirty="0" smtClean="0">
                <a:latin typeface="Adobe Garamond Pro Bold" pitchFamily="18" charset="0"/>
              </a:rPr>
              <a:t>   Even if design requirements could be satisfied, disadvantages far outweigh advantages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endParaRPr lang="en-US" baseline="-25000" dirty="0">
              <a:latin typeface="Adobe Caslon Pro Bold" pitchFamily="18" charset="0"/>
            </a:endParaRPr>
          </a:p>
        </p:txBody>
      </p:sp>
      <p:pic>
        <p:nvPicPr>
          <p:cNvPr id="34" name="Picture 5" descr="C:\Documents and Settings\teg5011\Local Settings\Temporary Internet Files\Content.IE5\D3DB5COX\MCj0424778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9200" y="4572000"/>
            <a:ext cx="436562" cy="395464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9220200" y="2532888"/>
            <a:ext cx="8763000" cy="210312"/>
          </a:xfrm>
          <a:prstGeom prst="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Documents and Settings\teg5011\Local Settings\Temporary Internet Files\Content.IE5\D3DB5COX\MCj043253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82600" y="3557016"/>
            <a:ext cx="298346" cy="298346"/>
          </a:xfrm>
          <a:prstGeom prst="rect">
            <a:avLst/>
          </a:prstGeom>
          <a:noFill/>
        </p:spPr>
      </p:pic>
      <p:pic>
        <p:nvPicPr>
          <p:cNvPr id="32" name="Picture 3" descr="C:\Documents and Settings\teg5011\Local Settings\Temporary Internet Files\Content.IE5\D3DB5COX\MCj043253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73200" y="4114800"/>
            <a:ext cx="298346" cy="29834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6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6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7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Overall Summary &amp; Conclusions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3014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Acknowledgements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96400" y="1524000"/>
            <a:ext cx="9220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Adobe Garamond Pro Bold" pitchFamily="18" charset="0"/>
              </a:rPr>
              <a:t>DeSimone</a:t>
            </a:r>
            <a:r>
              <a:rPr lang="en-US" sz="2000" i="1" dirty="0" smtClean="0">
                <a:latin typeface="Adobe Garamond Pro Bold" pitchFamily="18" charset="0"/>
              </a:rPr>
              <a:t> Consulting Engineers </a:t>
            </a:r>
          </a:p>
          <a:p>
            <a:r>
              <a:rPr lang="en-US" sz="2000" i="1" dirty="0" smtClean="0">
                <a:latin typeface="Adobe Garamond Pro Bold" pitchFamily="18" charset="0"/>
              </a:rPr>
              <a:t> - </a:t>
            </a:r>
            <a:r>
              <a:rPr lang="en-US" dirty="0" smtClean="0">
                <a:latin typeface="Adobe Garamond Pro Bold" pitchFamily="18" charset="0"/>
              </a:rPr>
              <a:t>Chris </a:t>
            </a:r>
            <a:r>
              <a:rPr lang="en-US" dirty="0" err="1" smtClean="0">
                <a:latin typeface="Adobe Garamond Pro Bold" pitchFamily="18" charset="0"/>
              </a:rPr>
              <a:t>Cerino</a:t>
            </a:r>
            <a:endParaRPr lang="en-US" dirty="0" smtClean="0">
              <a:latin typeface="Adobe Garamond Pro Bold" pitchFamily="18" charset="0"/>
            </a:endParaRPr>
          </a:p>
          <a:p>
            <a:r>
              <a:rPr lang="en-US" dirty="0" smtClean="0">
                <a:latin typeface="Adobe Garamond Pro Bold" pitchFamily="18" charset="0"/>
              </a:rPr>
              <a:t> - </a:t>
            </a:r>
            <a:r>
              <a:rPr lang="en-US" dirty="0" err="1" smtClean="0">
                <a:latin typeface="Adobe Garamond Pro Bold" pitchFamily="18" charset="0"/>
              </a:rPr>
              <a:t>Matthieu</a:t>
            </a:r>
            <a:r>
              <a:rPr lang="en-US" dirty="0" smtClean="0">
                <a:latin typeface="Adobe Garamond Pro Bold" pitchFamily="18" charset="0"/>
              </a:rPr>
              <a:t> </a:t>
            </a:r>
            <a:r>
              <a:rPr lang="en-US" dirty="0" err="1" smtClean="0">
                <a:latin typeface="Adobe Garamond Pro Bold" pitchFamily="18" charset="0"/>
              </a:rPr>
              <a:t>Peuler</a:t>
            </a:r>
            <a:endParaRPr lang="en-US" dirty="0" smtClean="0">
              <a:latin typeface="Adobe Garamond Pro Bold" pitchFamily="18" charset="0"/>
            </a:endParaRPr>
          </a:p>
          <a:p>
            <a:r>
              <a:rPr lang="en-US" dirty="0" smtClean="0">
                <a:latin typeface="Adobe Garamond Pro Bold" pitchFamily="18" charset="0"/>
              </a:rPr>
              <a:t> - Brian Byrnes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Adobe Garamond Pro Bold" pitchFamily="18" charset="0"/>
            </a:endParaRPr>
          </a:p>
          <a:p>
            <a:r>
              <a:rPr lang="en-US" sz="2000" i="1" dirty="0" err="1" smtClean="0">
                <a:latin typeface="Adobe Garamond Pro Bold" pitchFamily="18" charset="0"/>
              </a:rPr>
              <a:t>Holbert</a:t>
            </a:r>
            <a:r>
              <a:rPr lang="en-US" sz="2000" i="1" dirty="0" smtClean="0">
                <a:latin typeface="Adobe Garamond Pro Bold" pitchFamily="18" charset="0"/>
              </a:rPr>
              <a:t> Apple Associates, Inc.</a:t>
            </a:r>
          </a:p>
          <a:p>
            <a:r>
              <a:rPr lang="en-US" sz="2000" i="1" dirty="0" smtClean="0">
                <a:latin typeface="Adobe Garamond Pro Bold" pitchFamily="18" charset="0"/>
              </a:rPr>
              <a:t> - </a:t>
            </a:r>
            <a:r>
              <a:rPr lang="en-US" dirty="0" smtClean="0">
                <a:latin typeface="Adobe Garamond Pro Bold" pitchFamily="18" charset="0"/>
              </a:rPr>
              <a:t>Richard Apple</a:t>
            </a:r>
          </a:p>
          <a:p>
            <a:endParaRPr lang="en-US" dirty="0" smtClean="0">
              <a:latin typeface="Adobe Garamond Pro Bold" pitchFamily="18" charset="0"/>
            </a:endParaRPr>
          </a:p>
          <a:p>
            <a:r>
              <a:rPr lang="en-US" sz="2000" i="1" dirty="0" smtClean="0">
                <a:latin typeface="Adobe Garamond Pro Bold" pitchFamily="18" charset="0"/>
              </a:rPr>
              <a:t>The Pennsylvania State University</a:t>
            </a:r>
          </a:p>
          <a:p>
            <a:r>
              <a:rPr lang="en-US" sz="2000" dirty="0" smtClean="0">
                <a:latin typeface="Adobe Garamond Pro Bold" pitchFamily="18" charset="0"/>
              </a:rPr>
              <a:t> </a:t>
            </a:r>
            <a:r>
              <a:rPr lang="en-US" dirty="0" smtClean="0">
                <a:latin typeface="Adobe Garamond Pro Bold" pitchFamily="18" charset="0"/>
              </a:rPr>
              <a:t>- Professor Thomas Boothby</a:t>
            </a:r>
          </a:p>
          <a:p>
            <a:r>
              <a:rPr lang="en-US" dirty="0" smtClean="0">
                <a:latin typeface="Adobe Garamond Pro Bold" pitchFamily="18" charset="0"/>
              </a:rPr>
              <a:t> - Associate Professor M. Kevin </a:t>
            </a:r>
            <a:r>
              <a:rPr lang="en-US" dirty="0" err="1" smtClean="0">
                <a:latin typeface="Adobe Garamond Pro Bold" pitchFamily="18" charset="0"/>
              </a:rPr>
              <a:t>Parfitt</a:t>
            </a:r>
            <a:endParaRPr lang="en-US" dirty="0" smtClean="0">
              <a:latin typeface="Adobe Garamond Pro Bold" pitchFamily="18" charset="0"/>
            </a:endParaRPr>
          </a:p>
          <a:p>
            <a:r>
              <a:rPr lang="en-US" dirty="0" smtClean="0">
                <a:latin typeface="Adobe Garamond Pro Bold" pitchFamily="18" charset="0"/>
              </a:rPr>
              <a:t> - Associate Professor Robert Holland</a:t>
            </a:r>
          </a:p>
          <a:p>
            <a:endParaRPr lang="en-US" dirty="0" smtClean="0">
              <a:latin typeface="Adobe Garamond Pro Bold" pitchFamily="18" charset="0"/>
            </a:endParaRPr>
          </a:p>
          <a:p>
            <a:endParaRPr lang="en-US" baseline="-25000" dirty="0">
              <a:latin typeface="Adobe Caslon Pro Bold" pitchFamily="18" charset="0"/>
            </a:endParaRPr>
          </a:p>
        </p:txBody>
      </p:sp>
      <p:pic>
        <p:nvPicPr>
          <p:cNvPr id="4102" name="Picture 6" descr="DeSimone Logo"/>
          <p:cNvPicPr>
            <a:picLocks noChangeAspect="1" noChangeArrowheads="1"/>
          </p:cNvPicPr>
          <p:nvPr/>
        </p:nvPicPr>
        <p:blipFill>
          <a:blip r:embed="rId3" cstate="print"/>
          <a:srcRect b="78912"/>
          <a:stretch>
            <a:fillRect/>
          </a:stretch>
        </p:blipFill>
        <p:spPr bwMode="auto">
          <a:xfrm>
            <a:off x="12801600" y="1600200"/>
            <a:ext cx="1600200" cy="228600"/>
          </a:xfrm>
          <a:prstGeom prst="rect">
            <a:avLst/>
          </a:prstGeom>
          <a:noFill/>
        </p:spPr>
      </p:pic>
      <p:pic>
        <p:nvPicPr>
          <p:cNvPr id="4104" name="Picture 8" descr="haa_-_august_20090010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0" y="2819400"/>
            <a:ext cx="642471" cy="409575"/>
          </a:xfrm>
          <a:prstGeom prst="rect">
            <a:avLst/>
          </a:prstGeom>
          <a:noFill/>
        </p:spPr>
      </p:pic>
      <p:pic>
        <p:nvPicPr>
          <p:cNvPr id="4106" name="Picture 10" descr="See full 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82600" y="3581400"/>
            <a:ext cx="1135966" cy="542926"/>
          </a:xfrm>
          <a:prstGeom prst="rect">
            <a:avLst/>
          </a:prstGeom>
          <a:noFill/>
        </p:spPr>
      </p:pic>
      <p:cxnSp>
        <p:nvCxnSpPr>
          <p:cNvPr id="33" name="Straight Connector 32"/>
          <p:cNvCxnSpPr/>
          <p:nvPr/>
        </p:nvCxnSpPr>
        <p:spPr>
          <a:xfrm>
            <a:off x="9220200" y="182880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9220200" y="327660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220200" y="4191000"/>
            <a:ext cx="541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5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7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8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</a:t>
            </a:r>
            <a:r>
              <a:rPr lang="en-US" u="sng" dirty="0" smtClean="0">
                <a:latin typeface="Adobe Caslon Pro Bold" pitchFamily="18" charset="0"/>
              </a:rPr>
              <a:t>Acknowledgements</a:t>
            </a:r>
            <a:endParaRPr lang="en-US" u="sng" dirty="0"/>
          </a:p>
        </p:txBody>
      </p:sp>
      <p:sp>
        <p:nvSpPr>
          <p:cNvPr id="43" name="Rectangle 42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Questions &amp; Comments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29" name="Picture 9" descr="https://webmail.psu.edu/webmail/get_file.cgi?dir=attach&amp;fname=EL2_1_PH%20view_Exteri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0" y="1828800"/>
            <a:ext cx="7072342" cy="3969353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4" name="TextBox 33"/>
          <p:cNvSpPr txBox="1"/>
          <p:nvPr/>
        </p:nvSpPr>
        <p:spPr>
          <a:xfrm>
            <a:off x="11277600" y="5537284"/>
            <a:ext cx="4495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chemeClr val="bg1"/>
                </a:solidFill>
                <a:latin typeface="Adobe Garamond Pro Bold" pitchFamily="18" charset="0"/>
              </a:rPr>
              <a:t>©www.archpartners.com</a:t>
            </a:r>
            <a:endParaRPr lang="en-US" sz="105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27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5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8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 Bold" pitchFamily="18" charset="0"/>
              </a:rPr>
              <a:t>      Acknowledgements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</a:t>
            </a:r>
            <a:r>
              <a:rPr lang="en-US" u="sng" dirty="0" smtClean="0">
                <a:latin typeface="Adobe Caslon Pro Bold" pitchFamily="18" charset="0"/>
              </a:rPr>
              <a:t>Questions &amp; Comments</a:t>
            </a:r>
            <a:endParaRPr lang="en-US" u="sng" dirty="0"/>
          </a:p>
        </p:txBody>
      </p:sp>
      <p:sp>
        <p:nvSpPr>
          <p:cNvPr id="31" name="TextBox 30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Introduction to 100 Eleventh Avenue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455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Architectural Design Concept</a:t>
            </a: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0" y="1542633"/>
            <a:ext cx="8733673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Panelized curtain wall system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- 1650 windows uniquely sized and oriented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Bottom six levels enclosed by a second facade  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Building as a “vision machine” </a:t>
            </a:r>
            <a:br>
              <a:rPr lang="en-US" sz="2000" dirty="0" smtClean="0">
                <a:latin typeface="Adobe Garamond Pro Bold" pitchFamily="18" charset="0"/>
              </a:rPr>
            </a:b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Curved facade meant to contour the corner of 19</a:t>
            </a:r>
            <a:r>
              <a:rPr lang="en-US" sz="2000" baseline="30000" dirty="0" smtClean="0">
                <a:latin typeface="Adobe Garamond Pro Bold" pitchFamily="18" charset="0"/>
              </a:rPr>
              <a:t>th</a:t>
            </a:r>
            <a:r>
              <a:rPr lang="en-US" sz="2000" dirty="0" smtClean="0">
                <a:latin typeface="Adobe Garamond Pro Bold" pitchFamily="18" charset="0"/>
              </a:rPr>
              <a:t> street and West Side Highway</a:t>
            </a:r>
          </a:p>
          <a:p>
            <a:endParaRPr lang="en-US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common_spaces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317" y="1066800"/>
            <a:ext cx="4036517" cy="55856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4578" name="Picture 2" descr="https://webmail.psu.edu/webmail/get_file.cgi?dir=attach&amp;fname=EL2_3_PH%20view_Interio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5117" y="3631406"/>
            <a:ext cx="4511467" cy="301704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5" name="Picture 34" descr="E:\100 Eleventh Avenue\Photos\4667-2007-October Curtainwall pics from China\2007_10_30\IMG_5639.JPG"/>
          <p:cNvPicPr/>
          <p:nvPr/>
        </p:nvPicPr>
        <p:blipFill>
          <a:blip r:embed="rId6" cstate="print"/>
          <a:srcRect l="16436" t="18902" r="10900"/>
          <a:stretch>
            <a:fillRect/>
          </a:stretch>
        </p:blipFill>
        <p:spPr bwMode="auto">
          <a:xfrm>
            <a:off x="4237391" y="1051711"/>
            <a:ext cx="3304326" cy="260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37" name="TextBox 36"/>
          <p:cNvSpPr txBox="1"/>
          <p:nvPr/>
        </p:nvSpPr>
        <p:spPr>
          <a:xfrm>
            <a:off x="-228600" y="6400800"/>
            <a:ext cx="4648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67200" y="6400800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Adobe Garamond Pro Bold" pitchFamily="18" charset="0"/>
              </a:rPr>
              <a:t>©www.archpartners.com</a:t>
            </a:r>
            <a:endParaRPr lang="en-US" sz="10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48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7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9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Introduction to 100 Eleventh Avenue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0223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405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Existing Structural System</a:t>
            </a: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1" y="1542633"/>
            <a:ext cx="9144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latin typeface="Adobe Garamond Pro Bold" pitchFamily="18" charset="0"/>
              </a:rPr>
              <a:t>Gravity System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- 9” thick two-way concrete flat plate floor system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Concrete strength: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dobe Garamond Pro Bold" pitchFamily="18" charset="0"/>
              </a:rPr>
              <a:t> Slab – 6 </a:t>
            </a:r>
            <a:r>
              <a:rPr lang="en-US" sz="1600" dirty="0" err="1" smtClean="0">
                <a:latin typeface="Adobe Garamond Pro Bold" pitchFamily="18" charset="0"/>
              </a:rPr>
              <a:t>ksi</a:t>
            </a:r>
            <a:endParaRPr lang="en-US" sz="1600" dirty="0" smtClean="0">
              <a:latin typeface="Adobe Garamond Pro Bold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dobe Garamond Pro Bold" pitchFamily="18" charset="0"/>
              </a:rPr>
              <a:t> Columns/Wall – 7-8 </a:t>
            </a:r>
            <a:r>
              <a:rPr lang="en-US" sz="1600" dirty="0" err="1" smtClean="0">
                <a:latin typeface="Adobe Garamond Pro Bold" pitchFamily="18" charset="0"/>
              </a:rPr>
              <a:t>ksi</a:t>
            </a:r>
            <a:endParaRPr lang="en-US" sz="16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  - Typical spans of 18’ to 23’</a:t>
            </a:r>
          </a:p>
          <a:p>
            <a:pPr>
              <a:buFontTx/>
              <a:buChar char="-"/>
            </a:pP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Lateral System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- 12” core shear walls, in combination with seven “long” columns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  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endParaRPr lang="en-US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40382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27" name="TextBox 26"/>
          <p:cNvSpPr txBox="1"/>
          <p:nvPr/>
        </p:nvSpPr>
        <p:spPr>
          <a:xfrm>
            <a:off x="2667000" y="5559623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dobe Caslon Pro Bold" pitchFamily="18" charset="0"/>
              </a:rPr>
              <a:t>Typical Floor Plan (Levels 7-21)</a:t>
            </a:r>
            <a:endParaRPr lang="en-US" sz="1400" dirty="0">
              <a:latin typeface="Adobe Caslon Pro Bold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Typical Floor Colo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2057399"/>
            <a:ext cx="6096000" cy="339859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5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8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5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2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4876800" cy="31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Introduction to 100 Eleventh Avenue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405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Existing Structural System</a:t>
            </a: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1" y="1542633"/>
            <a:ext cx="9144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smtClean="0">
                <a:latin typeface="Adobe Garamond Pro Bold" pitchFamily="18" charset="0"/>
              </a:rPr>
              <a:t>Gravity System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- 9” thick two-way concrete flat plate floor system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Concrete strength: 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dobe Garamond Pro Bold" pitchFamily="18" charset="0"/>
              </a:rPr>
              <a:t> Slab – 6 </a:t>
            </a:r>
            <a:r>
              <a:rPr lang="en-US" sz="1600" dirty="0" err="1" smtClean="0">
                <a:latin typeface="Adobe Garamond Pro Bold" pitchFamily="18" charset="0"/>
              </a:rPr>
              <a:t>ksi</a:t>
            </a:r>
            <a:endParaRPr lang="en-US" sz="1600" dirty="0" smtClean="0">
              <a:latin typeface="Adobe Garamond Pro Bold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Adobe Garamond Pro Bold" pitchFamily="18" charset="0"/>
              </a:rPr>
              <a:t> Columns/Wall – 7-8 </a:t>
            </a:r>
            <a:r>
              <a:rPr lang="en-US" sz="1600" dirty="0" err="1" smtClean="0">
                <a:latin typeface="Adobe Garamond Pro Bold" pitchFamily="18" charset="0"/>
              </a:rPr>
              <a:t>ksi</a:t>
            </a:r>
            <a:endParaRPr lang="en-US" sz="20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  - Typical spans of 18’ to 23’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Lateral System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- 12” core shear walls, in combination with seven “long” columns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Intricate balcony system found at Levels 1 through 6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Cantilevered columns at Level 2 allow for column free space at street-level atrium    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  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endParaRPr lang="en-US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ketchup Balcony View.jpg"/>
          <p:cNvPicPr/>
          <p:nvPr/>
        </p:nvPicPr>
        <p:blipFill>
          <a:blip r:embed="rId4" cstate="print"/>
          <a:srcRect r="18995"/>
          <a:stretch>
            <a:fillRect/>
          </a:stretch>
        </p:blipFill>
        <p:spPr>
          <a:xfrm>
            <a:off x="4993966" y="1040269"/>
            <a:ext cx="3845234" cy="3226931"/>
          </a:xfrm>
          <a:prstGeom prst="rect">
            <a:avLst/>
          </a:prstGeom>
          <a:effectLst>
            <a:softEdge rad="63500"/>
          </a:effectLst>
        </p:spPr>
      </p:pic>
      <p:cxnSp>
        <p:nvCxnSpPr>
          <p:cNvPr id="27" name="Straight Connector 26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6200" y="4267201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dobe Caslon Pro Bold" pitchFamily="18" charset="0"/>
              </a:rPr>
              <a:t>6</a:t>
            </a:r>
            <a:r>
              <a:rPr lang="en-US" sz="1400" baseline="30000" dirty="0" smtClean="0">
                <a:latin typeface="Adobe Caslon Pro Bold" pitchFamily="18" charset="0"/>
              </a:rPr>
              <a:t>th</a:t>
            </a:r>
            <a:r>
              <a:rPr lang="en-US" sz="1400" dirty="0" smtClean="0">
                <a:latin typeface="Adobe Caslon Pro Bold" pitchFamily="18" charset="0"/>
              </a:rPr>
              <a:t> Level</a:t>
            </a:r>
            <a:endParaRPr lang="en-US" sz="1400" dirty="0">
              <a:latin typeface="Adobe Caslon Pro Bold" pitchFamily="18" charset="0"/>
            </a:endParaRPr>
          </a:p>
        </p:txBody>
      </p:sp>
      <p:sp>
        <p:nvSpPr>
          <p:cNvPr id="51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52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5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3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Problem Statement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5914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Existing System – Perimeter Slab Strip</a:t>
            </a: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1" y="1542633"/>
            <a:ext cx="9144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Spans increase to maximum of 34 feet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Facade load of 500 lb/ft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As a result, slab thickens from 9” (typical) to 18.5” along 9.5’-wide portion of   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perimeter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Advantages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</a:t>
            </a:r>
            <a:r>
              <a:rPr lang="en-US" dirty="0" smtClean="0">
                <a:latin typeface="Adobe Garamond Pro Bold" pitchFamily="18" charset="0"/>
              </a:rPr>
              <a:t>Practical means of meeting strength and deflection requirements</a:t>
            </a:r>
            <a:endParaRPr lang="en-US" sz="2000" dirty="0" smtClean="0">
              <a:latin typeface="Adobe Garamond Pro Bold" pitchFamily="18" charset="0"/>
            </a:endParaRPr>
          </a:p>
          <a:p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Disadvantages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</a:t>
            </a:r>
            <a:r>
              <a:rPr lang="en-US" dirty="0" smtClean="0">
                <a:latin typeface="Adobe Garamond Pro Bold" pitchFamily="18" charset="0"/>
              </a:rPr>
              <a:t>Negative effect on exposed ceiling appearance</a:t>
            </a:r>
            <a:endParaRPr lang="en-US" sz="20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  - </a:t>
            </a:r>
            <a:r>
              <a:rPr lang="en-US" dirty="0" smtClean="0">
                <a:latin typeface="Adobe Garamond Pro Bold" pitchFamily="18" charset="0"/>
              </a:rPr>
              <a:t>Decreased floor-to-ceiling height at perimeter</a:t>
            </a:r>
            <a:endParaRPr lang="en-US" sz="20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  - </a:t>
            </a:r>
            <a:r>
              <a:rPr lang="en-US" dirty="0" smtClean="0">
                <a:latin typeface="Adobe Garamond Pro Bold" pitchFamily="18" charset="0"/>
              </a:rPr>
              <a:t>Increased weight and material usage </a:t>
            </a:r>
            <a:endParaRPr lang="en-US" sz="20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    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endParaRPr lang="en-US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Typical Floor Plan Dimensioned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54505" y="1066800"/>
            <a:ext cx="6541695" cy="48768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5" name="Picture 34" descr="Slab Edge Section.JPG"/>
          <p:cNvPicPr/>
          <p:nvPr/>
        </p:nvPicPr>
        <p:blipFill>
          <a:blip r:embed="rId4" cstate="print"/>
          <a:srcRect l="3633" t="2857" r="53791" b="87048"/>
          <a:stretch>
            <a:fillRect/>
          </a:stretch>
        </p:blipFill>
        <p:spPr>
          <a:xfrm>
            <a:off x="2754705" y="5943600"/>
            <a:ext cx="3492940" cy="673166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27" name="Straight Connector 26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8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5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2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Problem Statement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6841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Existing Systems – 19</a:t>
            </a:r>
            <a:r>
              <a:rPr lang="en-US" sz="2800" baseline="30000" dirty="0" smtClean="0">
                <a:latin typeface="Adobe Garamond Pro Bold" pitchFamily="18" charset="0"/>
              </a:rPr>
              <a:t>th</a:t>
            </a:r>
            <a:r>
              <a:rPr lang="en-US" sz="2800" dirty="0" smtClean="0">
                <a:latin typeface="Adobe Garamond Pro Bold" pitchFamily="18" charset="0"/>
              </a:rPr>
              <a:t> Floor Transfer System</a:t>
            </a: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1" y="1542633"/>
            <a:ext cx="9144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3 columns transfer to accommodate a building setback of 13’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Forces transferred via 18.5” transfer slab, reinforced with #10’s @ 6” </a:t>
            </a:r>
            <a:r>
              <a:rPr lang="en-US" sz="2000" dirty="0" err="1" smtClean="0">
                <a:latin typeface="Adobe Garamond Pro Bold" pitchFamily="18" charset="0"/>
              </a:rPr>
              <a:t>o.c</a:t>
            </a:r>
            <a:r>
              <a:rPr lang="en-US" sz="2000" dirty="0" smtClean="0">
                <a:latin typeface="Adobe Garamond Pro Bold" pitchFamily="18" charset="0"/>
              </a:rPr>
              <a:t>. E.W.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(top and bottom of slab)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Advantages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</a:t>
            </a:r>
            <a:r>
              <a:rPr lang="en-US" dirty="0" smtClean="0">
                <a:latin typeface="Adobe Garamond Pro Bold" pitchFamily="18" charset="0"/>
              </a:rPr>
              <a:t>Easily formed</a:t>
            </a:r>
            <a:endParaRPr lang="en-US" sz="2000" dirty="0" smtClean="0">
              <a:latin typeface="Adobe Garamond Pro Bold" pitchFamily="18" charset="0"/>
            </a:endParaRPr>
          </a:p>
          <a:p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Disadvantages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</a:t>
            </a:r>
            <a:r>
              <a:rPr lang="en-US" dirty="0" smtClean="0">
                <a:latin typeface="Adobe Garamond Pro Bold" pitchFamily="18" charset="0"/>
              </a:rPr>
              <a:t>Very heavily reinforced</a:t>
            </a:r>
            <a:endParaRPr lang="en-US" sz="20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  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endParaRPr lang="en-US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19th Level Existing System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76200" y="1143000"/>
            <a:ext cx="5469942" cy="40386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3" name="Picture 32"/>
          <p:cNvPicPr/>
          <p:nvPr/>
        </p:nvPicPr>
        <p:blipFill>
          <a:blip r:embed="rId4" cstate="print">
            <a:lum bright="-10000"/>
          </a:blip>
          <a:srcRect t="3705" b="12572"/>
          <a:stretch>
            <a:fillRect/>
          </a:stretch>
        </p:blipFill>
        <p:spPr bwMode="auto">
          <a:xfrm>
            <a:off x="1439162" y="5334000"/>
            <a:ext cx="3321678" cy="102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7" name="TextBox 36"/>
          <p:cNvSpPr txBox="1"/>
          <p:nvPr/>
        </p:nvSpPr>
        <p:spPr>
          <a:xfrm>
            <a:off x="1439162" y="63246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dobe Garamond Pro Bold" pitchFamily="18" charset="0"/>
              </a:rPr>
              <a:t>Section A-A</a:t>
            </a:r>
            <a:endParaRPr lang="en-US" sz="1200" dirty="0">
              <a:latin typeface="Adobe Garamond Pro Bold" pitchFamily="18" charset="0"/>
            </a:endParaRPr>
          </a:p>
        </p:txBody>
      </p:sp>
      <p:pic>
        <p:nvPicPr>
          <p:cNvPr id="38" name="Picture 37" descr="E:\100 Eleventh Avenue\Photos\4667-20080811-E-19th Floor Site Visit-MPP and BRB\Picture 0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9965" y="1447800"/>
            <a:ext cx="331543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cxnSp>
        <p:nvCxnSpPr>
          <p:cNvPr id="29" name="Straight Connector 28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55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6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6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144000" y="1066800"/>
            <a:ext cx="4769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Thickened Perimeter Slab Strip</a:t>
            </a: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144001" y="1542633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Post-tension 9.5’-wide slab strip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Goal of Design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</a:t>
            </a:r>
            <a:r>
              <a:rPr lang="en-US" sz="2000" i="1" dirty="0" smtClean="0">
                <a:latin typeface="Adobe Garamond Pro Bold" pitchFamily="18" charset="0"/>
              </a:rPr>
              <a:t>Reduce</a:t>
            </a:r>
            <a:r>
              <a:rPr lang="en-US" sz="2000" dirty="0" smtClean="0">
                <a:latin typeface="Adobe Garamond Pro Bold" pitchFamily="18" charset="0"/>
              </a:rPr>
              <a:t> 18.5” perimeter slab strip </a:t>
            </a:r>
            <a:r>
              <a:rPr lang="en-US" sz="2000" i="1" dirty="0" smtClean="0">
                <a:latin typeface="Adobe Garamond Pro Bold" pitchFamily="18" charset="0"/>
              </a:rPr>
              <a:t>to typical thickness of 9” </a:t>
            </a:r>
            <a:r>
              <a:rPr lang="en-US" sz="2000" dirty="0" smtClean="0">
                <a:latin typeface="Adobe Garamond Pro Bold" pitchFamily="18" charset="0"/>
              </a:rPr>
              <a:t>without significant 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   increase in </a:t>
            </a:r>
            <a:r>
              <a:rPr lang="en-US" sz="2000" i="1" dirty="0" smtClean="0">
                <a:latin typeface="Adobe Garamond Pro Bold" pitchFamily="18" charset="0"/>
              </a:rPr>
              <a:t>cost </a:t>
            </a:r>
            <a:r>
              <a:rPr lang="en-US" sz="2000" dirty="0" smtClean="0">
                <a:latin typeface="Adobe Garamond Pro Bold" pitchFamily="18" charset="0"/>
              </a:rPr>
              <a:t>or</a:t>
            </a:r>
            <a:r>
              <a:rPr lang="en-US" sz="2000" i="1" dirty="0" smtClean="0">
                <a:latin typeface="Adobe Garamond Pro Bold" pitchFamily="18" charset="0"/>
              </a:rPr>
              <a:t> schedule</a:t>
            </a:r>
          </a:p>
          <a:p>
            <a:endParaRPr lang="en-US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44000" y="3531275"/>
            <a:ext cx="372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19</a:t>
            </a:r>
            <a:r>
              <a:rPr lang="en-US" sz="2800" baseline="30000" dirty="0" smtClean="0">
                <a:latin typeface="Adobe Garamond Pro Bold" pitchFamily="18" charset="0"/>
              </a:rPr>
              <a:t>th</a:t>
            </a:r>
            <a:r>
              <a:rPr lang="en-US" sz="2800" dirty="0" smtClean="0">
                <a:latin typeface="Adobe Garamond Pro Bold" pitchFamily="18" charset="0"/>
              </a:rPr>
              <a:t> Floor Transfer Slab</a:t>
            </a:r>
            <a:endParaRPr lang="en-US" sz="2800" dirty="0">
              <a:latin typeface="Adobe Garamond Pro Bold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9220200" y="396240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067800" y="3988475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Design alternate system using transfer beams in lieu of transfer slab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Goal of Design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Substantially reduce </a:t>
            </a:r>
            <a:r>
              <a:rPr lang="en-US" sz="2000" i="1" dirty="0" smtClean="0">
                <a:latin typeface="Adobe Garamond Pro Bold" pitchFamily="18" charset="0"/>
              </a:rPr>
              <a:t>cost</a:t>
            </a:r>
            <a:r>
              <a:rPr lang="en-US" sz="2000" dirty="0" smtClean="0">
                <a:latin typeface="Adobe Garamond Pro Bold" pitchFamily="18" charset="0"/>
              </a:rPr>
              <a:t>, </a:t>
            </a:r>
            <a:r>
              <a:rPr lang="en-US" sz="2000" i="1" dirty="0" smtClean="0">
                <a:latin typeface="Adobe Garamond Pro Bold" pitchFamily="18" charset="0"/>
              </a:rPr>
              <a:t>weight</a:t>
            </a:r>
            <a:r>
              <a:rPr lang="en-US" sz="2000" dirty="0" smtClean="0">
                <a:latin typeface="Adobe Garamond Pro Bold" pitchFamily="18" charset="0"/>
              </a:rPr>
              <a:t> and </a:t>
            </a:r>
            <a:r>
              <a:rPr lang="en-US" sz="2000" i="1" dirty="0" smtClean="0">
                <a:latin typeface="Adobe Garamond Pro Bold" pitchFamily="18" charset="0"/>
              </a:rPr>
              <a:t>material usage </a:t>
            </a:r>
            <a:r>
              <a:rPr lang="en-US" sz="2000" dirty="0" smtClean="0">
                <a:latin typeface="Adobe Garamond Pro Bold" pitchFamily="18" charset="0"/>
              </a:rPr>
              <a:t>of system without   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  significant impact on </a:t>
            </a:r>
            <a:r>
              <a:rPr lang="en-US" sz="2000" i="1" dirty="0" smtClean="0">
                <a:latin typeface="Adobe Garamond Pro Bold" pitchFamily="18" charset="0"/>
              </a:rPr>
              <a:t>schedule</a:t>
            </a:r>
            <a:r>
              <a:rPr lang="en-US" sz="2000" dirty="0" smtClean="0">
                <a:latin typeface="Adobe Garamond Pro Bold" pitchFamily="18" charset="0"/>
              </a:rPr>
              <a:t> </a:t>
            </a:r>
          </a:p>
          <a:p>
            <a:endParaRPr lang="en-US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1400" dirty="0" smtClean="0">
              <a:latin typeface="Adobe Garamond Pro Bold" pitchFamily="18" charset="0"/>
            </a:endParaRPr>
          </a:p>
        </p:txBody>
      </p:sp>
      <p:pic>
        <p:nvPicPr>
          <p:cNvPr id="43" name="Picture 1" descr="D:\100 Eleventh Avenue\Photos\4667-20090313-Field Visit MPP-Curtain Wall Progress\pano cropped.JPG"/>
          <p:cNvPicPr>
            <a:picLocks noChangeAspect="1" noChangeArrowheads="1"/>
          </p:cNvPicPr>
          <p:nvPr/>
        </p:nvPicPr>
        <p:blipFill>
          <a:blip r:embed="rId3" cstate="print"/>
          <a:srcRect r="12891"/>
          <a:stretch>
            <a:fillRect/>
          </a:stretch>
        </p:blipFill>
        <p:spPr bwMode="auto">
          <a:xfrm>
            <a:off x="203200" y="1143000"/>
            <a:ext cx="8636000" cy="5334000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7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Proposed Solutions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8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49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4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50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7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27432000" cy="838200"/>
          </a:xfrm>
          <a:prstGeom prst="rect">
            <a:avLst/>
          </a:prstGeom>
          <a:solidFill>
            <a:srgbClr val="193A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9144000" y="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dobe Garamond Pro" pitchFamily="18" charset="0"/>
                <a:ea typeface="+mj-ea"/>
                <a:cs typeface="+mj-cs"/>
              </a:rPr>
              <a:t>Depth I: PT Perimeter Slab Design</a:t>
            </a:r>
            <a:endParaRPr kumimoji="0" lang="en-US" sz="3600" b="0" i="0" u="none" strike="noStrike" kern="1200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dobe Garamond Pro" pitchFamily="18" charset="0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6553200"/>
            <a:ext cx="27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Adobe Garamond Pro Bold" pitchFamily="18" charset="0"/>
              </a:rPr>
              <a:t>Tyler E. </a:t>
            </a:r>
            <a:r>
              <a:rPr lang="en-US" sz="1400" dirty="0" smtClean="0">
                <a:latin typeface="Adobe Garamond Pro Bold" pitchFamily="18" charset="0"/>
              </a:rPr>
              <a:t>Graybill | Structural Option </a:t>
            </a:r>
            <a:endParaRPr lang="en-US" sz="1400" dirty="0">
              <a:latin typeface="Adobe Garamond Pro Bol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174200" y="0"/>
            <a:ext cx="5257800" cy="838200"/>
          </a:xfrm>
          <a:prstGeom prst="rect">
            <a:avLst/>
          </a:prstGeom>
          <a:noFill/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535400" y="206514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dobe Garamond Pro Bold" pitchFamily="18" charset="0"/>
              </a:rPr>
              <a:t>100 Eleventh Avenue</a:t>
            </a:r>
          </a:p>
          <a:p>
            <a:r>
              <a:rPr lang="en-US" sz="1200" cap="small" dirty="0" smtClean="0">
                <a:solidFill>
                  <a:schemeClr val="bg1"/>
                </a:solidFill>
                <a:latin typeface="Adobe Garamond Pro Bold" pitchFamily="18" charset="0"/>
              </a:rPr>
              <a:t>New York, New York</a:t>
            </a:r>
          </a:p>
          <a:p>
            <a:pPr algn="r"/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14400"/>
            <a:ext cx="274320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0" y="990600"/>
            <a:ext cx="27432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5163800" y="6781800"/>
            <a:ext cx="12268200" cy="0"/>
          </a:xfrm>
          <a:prstGeom prst="line">
            <a:avLst/>
          </a:prstGeom>
          <a:ln w="349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163800" y="6705600"/>
            <a:ext cx="122682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144000" y="1066800"/>
            <a:ext cx="5322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dobe Garamond Pro Bold" pitchFamily="18" charset="0"/>
              </a:rPr>
              <a:t>Understanding the Existing Design</a:t>
            </a:r>
            <a:endParaRPr lang="en-US" sz="2800" dirty="0">
              <a:latin typeface="Adobe Garamond Pro Bol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44001" y="1542633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10” thickness required for flexural strength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Critical Deflection limitations used by structural consultants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</a:t>
            </a:r>
            <a:r>
              <a:rPr lang="en-US" u="sng" dirty="0" smtClean="0">
                <a:latin typeface="SymbolProp BT" pitchFamily="18" charset="2"/>
              </a:rPr>
              <a:t>D </a:t>
            </a:r>
            <a:r>
              <a:rPr lang="en-US" u="sng" dirty="0" smtClean="0">
                <a:latin typeface="Adobe Garamond Pro Bold" pitchFamily="18" charset="0"/>
              </a:rPr>
              <a:t>≤ 1” (for portions of slab supporting facade</a:t>
            </a:r>
            <a:r>
              <a:rPr lang="en-US" sz="2000" u="sng" dirty="0" smtClean="0">
                <a:latin typeface="Adobe Garamond Pro Bold" pitchFamily="18" charset="0"/>
              </a:rPr>
              <a:t>) </a:t>
            </a:r>
          </a:p>
          <a:p>
            <a:r>
              <a:rPr lang="en-US" sz="2000" dirty="0" smtClean="0">
                <a:latin typeface="Adobe Garamond Pro Bold" pitchFamily="18" charset="0"/>
              </a:rPr>
              <a:t>   - </a:t>
            </a:r>
            <a:r>
              <a:rPr lang="en-US" dirty="0" smtClean="0">
                <a:latin typeface="SymbolProp BT" pitchFamily="18" charset="2"/>
              </a:rPr>
              <a:t>D </a:t>
            </a:r>
            <a:r>
              <a:rPr lang="en-US" dirty="0" smtClean="0">
                <a:latin typeface="Adobe Garamond Pro Bold" pitchFamily="18" charset="0"/>
              </a:rPr>
              <a:t>≤ L/360 (immediate)</a:t>
            </a:r>
            <a:endParaRPr lang="en-US" sz="2000" dirty="0" smtClean="0">
              <a:latin typeface="Adobe Garamond Pro Bold" pitchFamily="18" charset="0"/>
            </a:endParaRPr>
          </a:p>
          <a:p>
            <a:r>
              <a:rPr lang="en-US" sz="2000" dirty="0" smtClean="0">
                <a:latin typeface="Adobe Garamond Pro Bold" pitchFamily="18" charset="0"/>
              </a:rPr>
              <a:t>   - </a:t>
            </a:r>
            <a:r>
              <a:rPr lang="en-US" dirty="0" smtClean="0">
                <a:latin typeface="SymbolProp BT" pitchFamily="18" charset="2"/>
              </a:rPr>
              <a:t>D </a:t>
            </a:r>
            <a:r>
              <a:rPr lang="en-US" dirty="0" smtClean="0">
                <a:latin typeface="Adobe Garamond Pro Bold" pitchFamily="18" charset="0"/>
              </a:rPr>
              <a:t>≤ L/240 (total)</a:t>
            </a:r>
            <a:endParaRPr lang="en-US" sz="2000" dirty="0" smtClean="0">
              <a:latin typeface="Adobe Garamond Pro Bold" pitchFamily="18" charset="0"/>
            </a:endParaRPr>
          </a:p>
          <a:p>
            <a:endParaRPr lang="en-US" sz="2000" dirty="0" smtClean="0">
              <a:latin typeface="Adobe Garamond Pro Bold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Adobe Garamond Pro Bold" pitchFamily="18" charset="0"/>
              </a:rPr>
              <a:t> Conclusion: deflection limitations drove existing design</a:t>
            </a:r>
          </a:p>
          <a:p>
            <a:endParaRPr lang="en-US" sz="2000" dirty="0" smtClean="0">
              <a:latin typeface="Adobe Garamond Pro Bold" pitchFamily="18" charset="0"/>
            </a:endParaRPr>
          </a:p>
          <a:p>
            <a:endParaRPr lang="en-US" sz="2000" dirty="0" smtClean="0">
              <a:latin typeface="Adobe Garamond Pro Bol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220200" y="1463040"/>
            <a:ext cx="891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Deflection 9 inch design.JPG"/>
          <p:cNvPicPr/>
          <p:nvPr/>
        </p:nvPicPr>
        <p:blipFill>
          <a:blip r:embed="rId3" cstate="print"/>
          <a:srcRect b="2564"/>
          <a:stretch>
            <a:fillRect/>
          </a:stretch>
        </p:blipFill>
        <p:spPr>
          <a:xfrm>
            <a:off x="762000" y="1560882"/>
            <a:ext cx="7531062" cy="41541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9" name="TextBox 68"/>
          <p:cNvSpPr txBox="1"/>
          <p:nvPr/>
        </p:nvSpPr>
        <p:spPr>
          <a:xfrm>
            <a:off x="2209800" y="5635823"/>
            <a:ext cx="487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dobe Garamond Pro Bold" pitchFamily="18" charset="0"/>
              </a:rPr>
              <a:t>Typical Floor without Thickened Perimeter</a:t>
            </a:r>
            <a:endParaRPr lang="en-US" sz="1400" dirty="0">
              <a:latin typeface="Adobe Garamond Pro Bold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16062960" y="411480"/>
            <a:ext cx="64008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7"/>
          <p:cNvSpPr>
            <a:spLocks noGrp="1"/>
          </p:cNvSpPr>
          <p:nvPr>
            <p:ph type="title"/>
          </p:nvPr>
        </p:nvSpPr>
        <p:spPr>
          <a:xfrm>
            <a:off x="18288000" y="0"/>
            <a:ext cx="9144000" cy="838200"/>
          </a:xfrm>
          <a:noFill/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chemeClr val="bg1"/>
                </a:solidFill>
                <a:latin typeface="Adobe Garamond Pro" pitchFamily="18" charset="0"/>
              </a:rPr>
              <a:t> Presentation Outline </a:t>
            </a:r>
            <a:endParaRPr lang="en-US" sz="4000" cap="small" dirty="0">
              <a:solidFill>
                <a:schemeClr val="bg1"/>
              </a:solidFill>
              <a:latin typeface="Adobe Garamond Pro" pitchFamily="18" charset="0"/>
            </a:endParaRPr>
          </a:p>
        </p:txBody>
      </p:sp>
      <p:pic>
        <p:nvPicPr>
          <p:cNvPr id="30" name="Picture 5" descr="D:\100 Eleventh Avenue\Photos\4667-20070403-Renderings\Rendering 2.JPG"/>
          <p:cNvPicPr>
            <a:picLocks noChangeAspect="1" noChangeArrowheads="1"/>
          </p:cNvPicPr>
          <p:nvPr/>
        </p:nvPicPr>
        <p:blipFill>
          <a:blip r:embed="rId4" cstate="print"/>
          <a:srcRect t="21705"/>
          <a:stretch>
            <a:fillRect/>
          </a:stretch>
        </p:blipFill>
        <p:spPr bwMode="auto">
          <a:xfrm>
            <a:off x="18897600" y="1066800"/>
            <a:ext cx="4191000" cy="5625129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37" name="Content Placeholder 8"/>
          <p:cNvSpPr txBox="1">
            <a:spLocks/>
          </p:cNvSpPr>
          <p:nvPr/>
        </p:nvSpPr>
        <p:spPr>
          <a:xfrm>
            <a:off x="23088600" y="1066801"/>
            <a:ext cx="4343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Introduction to 100 Eleventh Avenue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Problem Statement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Proposed Solutions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I: PT Perimeter Slab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Structural Depth II: Transfer System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Understanding Existing Design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System Design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Construction Management Breadth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PT Perimeter Slab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Alternate Transfer System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Caslon Pro Bold" pitchFamily="18" charset="0"/>
                <a:ea typeface="+mn-ea"/>
                <a:cs typeface="+mn-cs"/>
              </a:rPr>
              <a:t>Conclusions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Caslon Pro Bold" pitchFamily="18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897600" y="6400801"/>
            <a:ext cx="4191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  <a:latin typeface="Adobe Garamond Pro Bold" pitchFamily="18" charset="0"/>
              </a:rPr>
              <a:t>©www.arte-factory.com</a:t>
            </a:r>
            <a:endParaRPr lang="en-US" sz="1100" dirty="0">
              <a:solidFill>
                <a:schemeClr val="bg1"/>
              </a:solidFill>
              <a:latin typeface="Adobe Garamond Pro Bold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3088600" y="5638801"/>
            <a:ext cx="2448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Acknowledgements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3088600" y="5955269"/>
            <a:ext cx="2941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dobe Caslon Pro Bold" pitchFamily="18" charset="0"/>
              </a:rPr>
              <a:t>      Questions &amp; Comments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3619</TotalTime>
  <Words>3623</Words>
  <Application>Microsoft Office PowerPoint</Application>
  <PresentationFormat>Custom</PresentationFormat>
  <Paragraphs>918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  <vt:lpstr> Presentation Outline 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teg5011</dc:creator>
  <cp:lastModifiedBy>teg5011</cp:lastModifiedBy>
  <cp:revision>246</cp:revision>
  <dcterms:created xsi:type="dcterms:W3CDTF">2010-03-24T20:40:09Z</dcterms:created>
  <dcterms:modified xsi:type="dcterms:W3CDTF">2010-04-22T19:33:51Z</dcterms:modified>
</cp:coreProperties>
</file>