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sldIdLst>
    <p:sldId id="256" r:id="rId2"/>
    <p:sldId id="262" r:id="rId3"/>
    <p:sldId id="269" r:id="rId4"/>
    <p:sldId id="280" r:id="rId5"/>
    <p:sldId id="270" r:id="rId6"/>
    <p:sldId id="271" r:id="rId7"/>
    <p:sldId id="283" r:id="rId8"/>
    <p:sldId id="284" r:id="rId9"/>
    <p:sldId id="265" r:id="rId10"/>
    <p:sldId id="285" r:id="rId11"/>
    <p:sldId id="288" r:id="rId12"/>
    <p:sldId id="272" r:id="rId13"/>
    <p:sldId id="286" r:id="rId14"/>
    <p:sldId id="294" r:id="rId15"/>
    <p:sldId id="273" r:id="rId16"/>
    <p:sldId id="287" r:id="rId17"/>
    <p:sldId id="289" r:id="rId18"/>
    <p:sldId id="274" r:id="rId19"/>
    <p:sldId id="268" r:id="rId20"/>
    <p:sldId id="290" r:id="rId21"/>
    <p:sldId id="257" r:id="rId22"/>
    <p:sldId id="304" r:id="rId23"/>
    <p:sldId id="305" r:id="rId24"/>
    <p:sldId id="306" r:id="rId25"/>
    <p:sldId id="427" r:id="rId26"/>
    <p:sldId id="307" r:id="rId27"/>
    <p:sldId id="308" r:id="rId28"/>
    <p:sldId id="309" r:id="rId29"/>
    <p:sldId id="310" r:id="rId30"/>
    <p:sldId id="277" r:id="rId31"/>
    <p:sldId id="311" r:id="rId32"/>
    <p:sldId id="312" r:id="rId33"/>
    <p:sldId id="313" r:id="rId34"/>
    <p:sldId id="278" r:id="rId35"/>
    <p:sldId id="340" r:id="rId36"/>
    <p:sldId id="337" r:id="rId37"/>
    <p:sldId id="338" r:id="rId38"/>
    <p:sldId id="339" r:id="rId39"/>
    <p:sldId id="386" r:id="rId40"/>
    <p:sldId id="342" r:id="rId41"/>
    <p:sldId id="343" r:id="rId42"/>
    <p:sldId id="344" r:id="rId43"/>
    <p:sldId id="291" r:id="rId44"/>
    <p:sldId id="292" r:id="rId45"/>
    <p:sldId id="258" r:id="rId46"/>
    <p:sldId id="314" r:id="rId47"/>
    <p:sldId id="315" r:id="rId48"/>
    <p:sldId id="316" r:id="rId49"/>
    <p:sldId id="279" r:id="rId50"/>
    <p:sldId id="317" r:id="rId51"/>
    <p:sldId id="318" r:id="rId52"/>
    <p:sldId id="319" r:id="rId53"/>
    <p:sldId id="345" r:id="rId54"/>
    <p:sldId id="346" r:id="rId55"/>
    <p:sldId id="359" r:id="rId56"/>
    <p:sldId id="347" r:id="rId57"/>
    <p:sldId id="348" r:id="rId58"/>
    <p:sldId id="416" r:id="rId59"/>
    <p:sldId id="370" r:id="rId60"/>
    <p:sldId id="365" r:id="rId61"/>
    <p:sldId id="366" r:id="rId62"/>
    <p:sldId id="367" r:id="rId63"/>
    <p:sldId id="368" r:id="rId64"/>
    <p:sldId id="418" r:id="rId65"/>
    <p:sldId id="382" r:id="rId66"/>
    <p:sldId id="381" r:id="rId67"/>
    <p:sldId id="369" r:id="rId68"/>
    <p:sldId id="383" r:id="rId69"/>
    <p:sldId id="384" r:id="rId70"/>
    <p:sldId id="417" r:id="rId71"/>
    <p:sldId id="385" r:id="rId72"/>
    <p:sldId id="356" r:id="rId73"/>
    <p:sldId id="371" r:id="rId74"/>
    <p:sldId id="349" r:id="rId75"/>
    <p:sldId id="353" r:id="rId76"/>
    <p:sldId id="372" r:id="rId77"/>
    <p:sldId id="373" r:id="rId78"/>
    <p:sldId id="374" r:id="rId79"/>
    <p:sldId id="375" r:id="rId80"/>
    <p:sldId id="376" r:id="rId81"/>
    <p:sldId id="377" r:id="rId82"/>
    <p:sldId id="410" r:id="rId83"/>
    <p:sldId id="350" r:id="rId84"/>
    <p:sldId id="388" r:id="rId85"/>
    <p:sldId id="389" r:id="rId86"/>
    <p:sldId id="390" r:id="rId87"/>
    <p:sldId id="358" r:id="rId88"/>
    <p:sldId id="391" r:id="rId89"/>
    <p:sldId id="411" r:id="rId90"/>
    <p:sldId id="293" r:id="rId91"/>
    <p:sldId id="295" r:id="rId92"/>
    <p:sldId id="259" r:id="rId93"/>
    <p:sldId id="320" r:id="rId94"/>
    <p:sldId id="321" r:id="rId95"/>
    <p:sldId id="322" r:id="rId96"/>
    <p:sldId id="323" r:id="rId97"/>
    <p:sldId id="324" r:id="rId98"/>
    <p:sldId id="392" r:id="rId99"/>
    <p:sldId id="393" r:id="rId100"/>
    <p:sldId id="281" r:id="rId101"/>
    <p:sldId id="403" r:id="rId102"/>
    <p:sldId id="413" r:id="rId103"/>
    <p:sldId id="414" r:id="rId104"/>
    <p:sldId id="404" r:id="rId105"/>
    <p:sldId id="405" r:id="rId106"/>
    <p:sldId id="406" r:id="rId107"/>
    <p:sldId id="407" r:id="rId108"/>
    <p:sldId id="419" r:id="rId109"/>
    <p:sldId id="408" r:id="rId110"/>
    <p:sldId id="409" r:id="rId111"/>
    <p:sldId id="420" r:id="rId112"/>
    <p:sldId id="296" r:id="rId113"/>
    <p:sldId id="297" r:id="rId114"/>
    <p:sldId id="260" r:id="rId115"/>
    <p:sldId id="325" r:id="rId116"/>
    <p:sldId id="326" r:id="rId117"/>
    <p:sldId id="327" r:id="rId118"/>
    <p:sldId id="328" r:id="rId119"/>
    <p:sldId id="329" r:id="rId120"/>
    <p:sldId id="330" r:id="rId121"/>
    <p:sldId id="331" r:id="rId122"/>
    <p:sldId id="363" r:id="rId123"/>
    <p:sldId id="394" r:id="rId124"/>
    <p:sldId id="395" r:id="rId125"/>
    <p:sldId id="396" r:id="rId126"/>
    <p:sldId id="397" r:id="rId127"/>
    <p:sldId id="398" r:id="rId128"/>
    <p:sldId id="399" r:id="rId129"/>
    <p:sldId id="400" r:id="rId130"/>
    <p:sldId id="401" r:id="rId131"/>
    <p:sldId id="402" r:id="rId132"/>
    <p:sldId id="428" r:id="rId133"/>
    <p:sldId id="298" r:id="rId134"/>
    <p:sldId id="299" r:id="rId135"/>
    <p:sldId id="261" r:id="rId136"/>
    <p:sldId id="332" r:id="rId137"/>
    <p:sldId id="333" r:id="rId138"/>
    <p:sldId id="334" r:id="rId139"/>
    <p:sldId id="335" r:id="rId140"/>
    <p:sldId id="336" r:id="rId141"/>
    <p:sldId id="426" r:id="rId142"/>
    <p:sldId id="422" r:id="rId143"/>
    <p:sldId id="423" r:id="rId144"/>
    <p:sldId id="424" r:id="rId145"/>
    <p:sldId id="425" r:id="rId146"/>
    <p:sldId id="275" r:id="rId147"/>
    <p:sldId id="364" r:id="rId1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607"/>
    <a:srgbClr val="F5A10B"/>
    <a:srgbClr val="F5910B"/>
    <a:srgbClr val="FE9802"/>
    <a:srgbClr val="F68B32"/>
    <a:srgbClr val="F3A635"/>
    <a:srgbClr val="F9BA07"/>
    <a:srgbClr val="FBD637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39" autoAdjust="0"/>
  </p:normalViewPr>
  <p:slideViewPr>
    <p:cSldViewPr>
      <p:cViewPr>
        <p:scale>
          <a:sx n="100" d="100"/>
          <a:sy n="100" d="100"/>
        </p:scale>
        <p:origin x="-294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39683-9AE3-41E6-8DEC-E9070F813D7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094BB-C737-4716-A685-40EA502C1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34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40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Princeton standard gas lamp, glow-top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QL induction lamp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85 W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Penn-glow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970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Princeton standard gas lamp, glow-top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QL induction lamp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Penn-glow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418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Bega</a:t>
            </a:r>
            <a:r>
              <a:rPr lang="en-US" dirty="0" smtClean="0"/>
              <a:t>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61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Santa y </a:t>
            </a:r>
            <a:r>
              <a:rPr lang="en-US" dirty="0" err="1" smtClean="0"/>
              <a:t>cole</a:t>
            </a:r>
            <a:r>
              <a:rPr lang="en-US" dirty="0" smtClean="0"/>
              <a:t> </a:t>
            </a:r>
            <a:r>
              <a:rPr lang="en-US" dirty="0" err="1" smtClean="0"/>
              <a:t>causas</a:t>
            </a:r>
            <a:r>
              <a:rPr lang="en-US" baseline="0" dirty="0" smtClean="0"/>
              <a:t> </a:t>
            </a:r>
            <a:r>
              <a:rPr lang="en-US" baseline="0" smtClean="0"/>
              <a:t>externas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30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Erco</a:t>
            </a:r>
            <a:r>
              <a:rPr lang="en-US" dirty="0" smtClean="0"/>
              <a:t> quintessence</a:t>
            </a:r>
            <a:r>
              <a:rPr lang="en-US" baseline="0" dirty="0" smtClean="0"/>
              <a:t> for metal halide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598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Erco</a:t>
            </a:r>
            <a:r>
              <a:rPr lang="en-US" dirty="0" smtClean="0"/>
              <a:t> quintessence</a:t>
            </a:r>
            <a:r>
              <a:rPr lang="en-US" baseline="0" dirty="0" smtClean="0"/>
              <a:t> for metal halide , martini light </a:t>
            </a:r>
            <a:r>
              <a:rPr lang="en-US" baseline="0" dirty="0" err="1" smtClean="0"/>
              <a:t>porfido</a:t>
            </a:r>
            <a:r>
              <a:rPr lang="en-US" baseline="0" dirty="0" smtClean="0"/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50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Erco</a:t>
            </a:r>
            <a:r>
              <a:rPr lang="en-US" dirty="0" smtClean="0"/>
              <a:t> quintessence</a:t>
            </a:r>
            <a:r>
              <a:rPr lang="en-US" baseline="0" dirty="0" smtClean="0"/>
              <a:t> for metal halide , martini light </a:t>
            </a:r>
            <a:r>
              <a:rPr lang="en-US" baseline="0" dirty="0" err="1" smtClean="0"/>
              <a:t>porfido</a:t>
            </a:r>
            <a:r>
              <a:rPr lang="en-US" baseline="0" dirty="0" smtClean="0"/>
              <a:t> , cooper </a:t>
            </a:r>
            <a:r>
              <a:rPr lang="en-US" baseline="0" dirty="0" err="1" smtClean="0"/>
              <a:t>io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50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cooper</a:t>
            </a:r>
            <a:r>
              <a:rPr lang="en-US" baseline="0" dirty="0" smtClean="0"/>
              <a:t> lighting </a:t>
            </a:r>
            <a:r>
              <a:rPr lang="en-US" baseline="0" dirty="0" err="1" smtClean="0"/>
              <a:t>io</a:t>
            </a:r>
            <a:r>
              <a:rPr lang="en-US" baseline="0" dirty="0" smtClean="0"/>
              <a:t> line .75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46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220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 kinetics </a:t>
            </a:r>
            <a:r>
              <a:rPr lang="en-US" dirty="0" err="1" smtClean="0"/>
              <a:t>eW</a:t>
            </a:r>
            <a:r>
              <a:rPr lang="en-US" dirty="0" smtClean="0"/>
              <a:t> Flex, </a:t>
            </a:r>
            <a:r>
              <a:rPr lang="en-US" dirty="0" err="1" smtClean="0"/>
              <a:t>bartco</a:t>
            </a:r>
            <a:r>
              <a:rPr lang="en-US" dirty="0" smtClean="0"/>
              <a:t> linear t6 , image</a:t>
            </a:r>
            <a:r>
              <a:rPr lang="en-US" baseline="0" dirty="0" smtClean="0"/>
              <a:t> from </a:t>
            </a:r>
            <a:r>
              <a:rPr lang="en-US" baseline="0" dirty="0" err="1" smtClean="0"/>
              <a:t>kreon</a:t>
            </a:r>
            <a:r>
              <a:rPr lang="en-US" baseline="0" dirty="0" smtClean="0"/>
              <a:t> (neon)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483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Io cooper lighting line</a:t>
            </a:r>
            <a:r>
              <a:rPr lang="en-US" baseline="0" dirty="0" smtClean="0"/>
              <a:t> .75, </a:t>
            </a:r>
            <a:r>
              <a:rPr lang="en-US" baseline="0" dirty="0" err="1" smtClean="0"/>
              <a:t>Nippo</a:t>
            </a:r>
            <a:r>
              <a:rPr lang="en-US" baseline="0" dirty="0" smtClean="0"/>
              <a:t> seamless, </a:t>
            </a:r>
            <a:r>
              <a:rPr lang="en-US" baseline="0" dirty="0" err="1" smtClean="0"/>
              <a:t>erco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quientessense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19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Nippo</a:t>
            </a:r>
            <a:r>
              <a:rPr lang="en-US" baseline="0" dirty="0" smtClean="0"/>
              <a:t> seamless t6 </a:t>
            </a:r>
            <a:r>
              <a:rPr lang="en-US" baseline="0" dirty="0" err="1" smtClean="0"/>
              <a:t>flourescent</a:t>
            </a:r>
            <a:r>
              <a:rPr lang="en-US" baseline="0" dirty="0" smtClean="0"/>
              <a:t>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3134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760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 lux m100</a:t>
            </a:r>
            <a:r>
              <a:rPr lang="en-US" baseline="0" dirty="0" smtClean="0"/>
              <a:t> super recessed, </a:t>
            </a:r>
            <a:r>
              <a:rPr lang="en-US" dirty="0" err="1" smtClean="0"/>
              <a:t>Nippo</a:t>
            </a:r>
            <a:r>
              <a:rPr lang="en-US" baseline="0" dirty="0" smtClean="0"/>
              <a:t> seamless t6 </a:t>
            </a:r>
            <a:r>
              <a:rPr lang="en-US" baseline="0" dirty="0" err="1" smtClean="0"/>
              <a:t>flourescent</a:t>
            </a:r>
            <a:r>
              <a:rPr lang="en-US" baseline="0" dirty="0" smtClean="0"/>
              <a:t> system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5671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8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nippo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897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Bartco</a:t>
            </a:r>
            <a:r>
              <a:rPr lang="en-US" dirty="0" smtClean="0"/>
              <a:t> t2, cooper</a:t>
            </a:r>
            <a:r>
              <a:rPr lang="en-US" baseline="0" dirty="0" smtClean="0"/>
              <a:t> lighting </a:t>
            </a:r>
            <a:r>
              <a:rPr lang="en-US" baseline="0" dirty="0" err="1" smtClean="0"/>
              <a:t>io</a:t>
            </a:r>
            <a:r>
              <a:rPr lang="en-US" baseline="0" dirty="0" smtClean="0"/>
              <a:t> line .75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887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767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Louis </a:t>
            </a:r>
            <a:r>
              <a:rPr lang="en-US" dirty="0" err="1" smtClean="0"/>
              <a:t>poulsen</a:t>
            </a:r>
            <a:r>
              <a:rPr lang="en-US" dirty="0" smtClean="0"/>
              <a:t> satellite, </a:t>
            </a:r>
            <a:r>
              <a:rPr lang="en-US" dirty="0" err="1" smtClean="0"/>
              <a:t>tokistarTokilum</a:t>
            </a:r>
            <a:r>
              <a:rPr lang="en-US" dirty="0" smtClean="0"/>
              <a:t>, </a:t>
            </a:r>
            <a:r>
              <a:rPr lang="en-US" dirty="0" err="1" smtClean="0"/>
              <a:t>Bartco</a:t>
            </a:r>
            <a:r>
              <a:rPr lang="en-US" dirty="0" smtClean="0"/>
              <a:t> t2, cooper</a:t>
            </a:r>
            <a:r>
              <a:rPr lang="en-US" baseline="0" dirty="0" smtClean="0"/>
              <a:t> lighting </a:t>
            </a:r>
            <a:r>
              <a:rPr lang="en-US" baseline="0" dirty="0" err="1" smtClean="0"/>
              <a:t>io</a:t>
            </a:r>
            <a:r>
              <a:rPr lang="en-US" baseline="0" dirty="0" smtClean="0"/>
              <a:t> line .75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nippo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053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Louis </a:t>
            </a:r>
            <a:r>
              <a:rPr lang="en-US" dirty="0" err="1" smtClean="0"/>
              <a:t>poulsen</a:t>
            </a:r>
            <a:r>
              <a:rPr lang="en-US" dirty="0" smtClean="0"/>
              <a:t> satellite, </a:t>
            </a:r>
            <a:r>
              <a:rPr lang="en-US" dirty="0" err="1" smtClean="0"/>
              <a:t>tokistarTokilum</a:t>
            </a:r>
            <a:r>
              <a:rPr lang="en-US" dirty="0" smtClean="0"/>
              <a:t>, </a:t>
            </a:r>
            <a:r>
              <a:rPr lang="en-US" dirty="0" err="1" smtClean="0"/>
              <a:t>Bartco</a:t>
            </a:r>
            <a:r>
              <a:rPr lang="en-US" dirty="0" smtClean="0"/>
              <a:t> t2, cooper</a:t>
            </a:r>
            <a:r>
              <a:rPr lang="en-US" baseline="0" dirty="0" smtClean="0"/>
              <a:t> lighting </a:t>
            </a:r>
            <a:r>
              <a:rPr lang="en-US" baseline="0" dirty="0" err="1" smtClean="0"/>
              <a:t>io</a:t>
            </a:r>
            <a:r>
              <a:rPr lang="en-US" baseline="0" dirty="0" smtClean="0"/>
              <a:t> line .75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nippo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053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094BB-C737-4716-A685-40EA502C18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4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8813-A967-45FF-AA32-9994A8F8B4C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2140-4D87-4926-9EDF-B2054392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8813-A967-45FF-AA32-9994A8F8B4C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2140-4D87-4926-9EDF-B2054392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8813-A967-45FF-AA32-9994A8F8B4C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2140-4D87-4926-9EDF-B2054392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1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8813-A967-45FF-AA32-9994A8F8B4C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2140-4D87-4926-9EDF-B2054392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8813-A967-45FF-AA32-9994A8F8B4C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2140-4D87-4926-9EDF-B2054392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6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8813-A967-45FF-AA32-9994A8F8B4C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2140-4D87-4926-9EDF-B2054392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8813-A967-45FF-AA32-9994A8F8B4C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2140-4D87-4926-9EDF-B2054392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4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8813-A967-45FF-AA32-9994A8F8B4C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2140-4D87-4926-9EDF-B2054392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8813-A967-45FF-AA32-9994A8F8B4C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2140-4D87-4926-9EDF-B2054392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8813-A967-45FF-AA32-9994A8F8B4C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2140-4D87-4926-9EDF-B2054392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6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68813-A967-45FF-AA32-9994A8F8B4C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A2140-4D87-4926-9EDF-B2054392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68813-A967-45FF-AA32-9994A8F8B4CA}" type="datetimeFigureOut">
              <a:rPr lang="en-US" smtClean="0"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A2140-4D87-4926-9EDF-B2054392C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379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94.jpe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14.jp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79.jpeg"/><Relationship Id="rId4" Type="http://schemas.openxmlformats.org/officeDocument/2006/relationships/image" Target="../media/image6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217"/>
            <a:ext cx="914400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4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795">
        <p:fade/>
      </p:transition>
    </mc:Choice>
    <mc:Fallback>
      <p:transition spd="med" advTm="77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14700" y="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4900" y="-9525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0"/>
            <a:ext cx="4724400" cy="6991350"/>
          </a:xfrm>
          <a:prstGeom prst="rect">
            <a:avLst/>
          </a:prstGeom>
          <a:solidFill>
            <a:srgbClr val="F9D6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124200" y="76200"/>
            <a:ext cx="5943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lighting concepts</a:t>
            </a:r>
            <a:endParaRPr lang="en-US" sz="2400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1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46">
        <p:fade/>
      </p:transition>
    </mc:Choice>
    <mc:Fallback>
      <p:transition spd="med" advTm="13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" y="228600"/>
            <a:ext cx="9142841" cy="64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35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03"/>
            <a:ext cx="9144000" cy="6435197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6248400"/>
            <a:ext cx="4572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latin typeface="Segoe Print" pitchFamily="2" charset="0"/>
              </a:rPr>
              <a:t>static motion</a:t>
            </a:r>
          </a:p>
        </p:txBody>
      </p:sp>
    </p:spTree>
    <p:extLst>
      <p:ext uri="{BB962C8B-B14F-4D97-AF65-F5344CB8AC3E}">
        <p14:creationId xmlns:p14="http://schemas.microsoft.com/office/powerpoint/2010/main" val="11100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03"/>
            <a:ext cx="9144000" cy="6435197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6248400"/>
            <a:ext cx="66294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latin typeface="Segoe Print" pitchFamily="2" charset="0"/>
              </a:rPr>
              <a:t>mirroring opposites</a:t>
            </a:r>
          </a:p>
        </p:txBody>
      </p:sp>
    </p:spTree>
    <p:extLst>
      <p:ext uri="{BB962C8B-B14F-4D97-AF65-F5344CB8AC3E}">
        <p14:creationId xmlns:p14="http://schemas.microsoft.com/office/powerpoint/2010/main" val="13539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03"/>
            <a:ext cx="9144000" cy="6435197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6248400"/>
            <a:ext cx="66294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latin typeface="Segoe Print" pitchFamily="2" charset="0"/>
              </a:rPr>
              <a:t>connection</a:t>
            </a:r>
          </a:p>
        </p:txBody>
      </p:sp>
    </p:spTree>
    <p:extLst>
      <p:ext uri="{BB962C8B-B14F-4D97-AF65-F5344CB8AC3E}">
        <p14:creationId xmlns:p14="http://schemas.microsoft.com/office/powerpoint/2010/main" val="94823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03"/>
            <a:ext cx="9143999" cy="64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03"/>
            <a:ext cx="9143999" cy="64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03"/>
            <a:ext cx="9143999" cy="64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03"/>
            <a:ext cx="9143999" cy="643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203"/>
            <a:ext cx="9143999" cy="6435197"/>
          </a:xfrm>
          <a:prstGeom prst="rect">
            <a:avLst/>
          </a:prstGeom>
        </p:spPr>
      </p:pic>
      <p:pic>
        <p:nvPicPr>
          <p:cNvPr id="3" name="Picture 4" descr="http://www.selux.com/web/images/products/interior/recessed/m100_super_recessed/m100_super_recessed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15714" r="4952" b="62857"/>
          <a:stretch/>
        </p:blipFill>
        <p:spPr bwMode="auto">
          <a:xfrm>
            <a:off x="4543424" y="5772151"/>
            <a:ext cx="454342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://www.nippo-web.com/us/products/img/img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3" t="32647" b="14614"/>
          <a:stretch/>
        </p:blipFill>
        <p:spPr bwMode="auto">
          <a:xfrm>
            <a:off x="76200" y="5772150"/>
            <a:ext cx="4286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32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8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04900" y="0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 rot="16200000">
            <a:off x="-1333500" y="3695700"/>
            <a:ext cx="5715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mirroring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opposites</a:t>
            </a:r>
          </a:p>
        </p:txBody>
      </p:sp>
    </p:spTree>
    <p:extLst>
      <p:ext uri="{BB962C8B-B14F-4D97-AF65-F5344CB8AC3E}">
        <p14:creationId xmlns:p14="http://schemas.microsoft.com/office/powerpoint/2010/main" val="2283632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27">
        <p:fade/>
      </p:transition>
    </mc:Choice>
    <mc:Fallback>
      <p:transition spd="med" advTm="18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3999" cy="643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0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3999" cy="6435197"/>
          </a:xfrm>
          <a:prstGeom prst="rect">
            <a:avLst/>
          </a:prstGeom>
        </p:spPr>
      </p:pic>
      <p:pic>
        <p:nvPicPr>
          <p:cNvPr id="5" name="Picture 4" descr="http://www.nippo-web.com/us/products/img/img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3" t="32647" b="14614"/>
          <a:stretch/>
        </p:blipFill>
        <p:spPr bwMode="auto">
          <a:xfrm>
            <a:off x="76200" y="5772150"/>
            <a:ext cx="4286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5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19600" y="0"/>
            <a:ext cx="4724400" cy="6991350"/>
          </a:xfrm>
          <a:prstGeom prst="rect">
            <a:avLst/>
          </a:prstGeom>
          <a:solidFill>
            <a:srgbClr val="F9D6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14700" y="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04900" y="-9525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76200"/>
            <a:ext cx="5943600" cy="74295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Segoe Print" pitchFamily="2" charset="0"/>
              </a:rPr>
              <a:t>spaces</a:t>
            </a:r>
            <a:endParaRPr lang="en-US" sz="32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09800" y="1143000"/>
            <a:ext cx="2019300" cy="4800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1.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2.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3.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4.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5.</a:t>
            </a:r>
          </a:p>
          <a:p>
            <a:pPr marL="0" indent="0" algn="r">
              <a:buNone/>
            </a:pPr>
            <a:endParaRPr lang="en-US" sz="1800" dirty="0" smtClean="0">
              <a:latin typeface="Segoe Print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1024" y="1143000"/>
            <a:ext cx="6276976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north entrance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lobby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lecture hall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cafeteria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large patio</a:t>
            </a:r>
            <a:endParaRPr lang="en-US" sz="2400" dirty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Segoe Prin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974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14700" y="-13335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 rot="16200000">
            <a:off x="247651" y="3048000"/>
            <a:ext cx="70485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cafeteria – </a:t>
            </a:r>
            <a:r>
              <a:rPr lang="en-US" dirty="0" err="1" smtClean="0">
                <a:solidFill>
                  <a:schemeClr val="bg1"/>
                </a:solidFill>
                <a:latin typeface="Segoe Print" pitchFamily="2" charset="0"/>
              </a:rPr>
              <a:t>flynn</a:t>
            </a: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 mode</a:t>
            </a:r>
            <a:endParaRPr lang="en-US" dirty="0" smtClean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5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:\AE 481\Lighting\existing caf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8125"/>
            <a:ext cx="3733800" cy="634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28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5524" y="238125"/>
            <a:ext cx="3711952" cy="634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4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5524" y="238125"/>
            <a:ext cx="3711952" cy="634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4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5524" y="238125"/>
            <a:ext cx="3711952" cy="634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4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5524" y="238125"/>
            <a:ext cx="3711952" cy="634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4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5524" y="238125"/>
            <a:ext cx="3711952" cy="634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4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jca3.freeshell.org/vib/body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077075" cy="39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96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878">
        <p:fade/>
      </p:transition>
    </mc:Choice>
    <mc:Fallback>
      <p:transition spd="med" advTm="548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5524" y="238125"/>
            <a:ext cx="3711952" cy="634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4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5524" y="238125"/>
            <a:ext cx="3711952" cy="634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4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8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0" y="6248400"/>
            <a:ext cx="66294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latin typeface="Segoe Print" pitchFamily="2" charset="0"/>
              </a:rPr>
              <a:t>building as brain activity</a:t>
            </a:r>
          </a:p>
        </p:txBody>
      </p:sp>
    </p:spTree>
    <p:extLst>
      <p:ext uri="{BB962C8B-B14F-4D97-AF65-F5344CB8AC3E}">
        <p14:creationId xmlns:p14="http://schemas.microsoft.com/office/powerpoint/2010/main" val="25126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14700" y="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4900" y="-9525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0"/>
            <a:ext cx="4724400" cy="6991350"/>
          </a:xfrm>
          <a:prstGeom prst="rect">
            <a:avLst/>
          </a:prstGeom>
          <a:solidFill>
            <a:srgbClr val="F9D6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124200" y="76200"/>
            <a:ext cx="5943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lighting concepts</a:t>
            </a:r>
            <a:endParaRPr lang="en-US" sz="2400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1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462">
        <p:fade/>
      </p:transition>
    </mc:Choice>
    <mc:Fallback>
      <p:transition spd="med" advTm="94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6"/>
          <a:stretch/>
        </p:blipFill>
        <p:spPr bwMode="auto">
          <a:xfrm>
            <a:off x="151066" y="152400"/>
            <a:ext cx="1392206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://www.bartcolighting.com/images/fixtures/products_0302200442627pm_bfl_rem_t2-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ooperlighting.com/images/obgdatabase/giant/IO/line75-450x4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24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tokistar.com/images/tlm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595" r="15702" b="24324"/>
          <a:stretch/>
        </p:blipFill>
        <p:spPr bwMode="auto">
          <a:xfrm>
            <a:off x="6915150" y="152400"/>
            <a:ext cx="205281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nippo-web.com/us/products/img/img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3" t="32647" b="14614"/>
          <a:stretch/>
        </p:blipFill>
        <p:spPr bwMode="auto">
          <a:xfrm>
            <a:off x="151064" y="6096000"/>
            <a:ext cx="300037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23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419600" y="0"/>
            <a:ext cx="4724400" cy="6991350"/>
          </a:xfrm>
          <a:prstGeom prst="rect">
            <a:avLst/>
          </a:prstGeom>
          <a:solidFill>
            <a:srgbClr val="F9D6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14700" y="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04900" y="-9525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76200"/>
            <a:ext cx="5943600" cy="74295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Segoe Print" pitchFamily="2" charset="0"/>
              </a:rPr>
              <a:t>spaces</a:t>
            </a:r>
            <a:endParaRPr lang="en-US" sz="32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09800" y="1143000"/>
            <a:ext cx="2019300" cy="4800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1.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2.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3.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4.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5.</a:t>
            </a:r>
          </a:p>
          <a:p>
            <a:pPr marL="0" indent="0" algn="r">
              <a:buNone/>
            </a:pPr>
            <a:endParaRPr lang="en-US" sz="1800" dirty="0" smtClean="0">
              <a:latin typeface="Segoe Print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1024" y="1143000"/>
            <a:ext cx="6276976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north entrance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lobby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lecture hall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cafeteria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large patio</a:t>
            </a:r>
            <a:endParaRPr lang="en-US" sz="2400" dirty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Segoe Prin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2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19600" y="0"/>
            <a:ext cx="4724400" cy="6991350"/>
          </a:xfrm>
          <a:prstGeom prst="rect">
            <a:avLst/>
          </a:prstGeom>
          <a:solidFill>
            <a:srgbClr val="F9D6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 rot="16200000">
            <a:off x="3257550" y="3048000"/>
            <a:ext cx="70485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large patio</a:t>
            </a:r>
          </a:p>
        </p:txBody>
      </p:sp>
    </p:spTree>
    <p:extLst>
      <p:ext uri="{BB962C8B-B14F-4D97-AF65-F5344CB8AC3E}">
        <p14:creationId xmlns:p14="http://schemas.microsoft.com/office/powerpoint/2010/main" val="21499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3" y="762000"/>
            <a:ext cx="8611567" cy="532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6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3" y="762000"/>
            <a:ext cx="8611567" cy="53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3" y="762000"/>
            <a:ext cx="8611567" cy="53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3" y="762000"/>
            <a:ext cx="8611567" cy="53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3" y="762000"/>
            <a:ext cx="8611567" cy="53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 rot="16200000">
            <a:off x="381000" y="4267200"/>
            <a:ext cx="4572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  <a:latin typeface="Segoe Print" pitchFamily="2" charset="0"/>
              </a:rPr>
              <a:t>static motion</a:t>
            </a:r>
          </a:p>
        </p:txBody>
      </p:sp>
    </p:spTree>
    <p:extLst>
      <p:ext uri="{BB962C8B-B14F-4D97-AF65-F5344CB8AC3E}">
        <p14:creationId xmlns:p14="http://schemas.microsoft.com/office/powerpoint/2010/main" val="607726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16">
        <p:fade/>
      </p:transition>
    </mc:Choice>
    <mc:Fallback>
      <p:transition spd="med" advTm="29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3" y="762000"/>
            <a:ext cx="8611567" cy="53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7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76200"/>
            <a:ext cx="3025470" cy="7005194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 rot="16200000">
            <a:off x="6477000" y="4257675"/>
            <a:ext cx="4572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latin typeface="Segoe Print" pitchFamily="2" charset="0"/>
              </a:rPr>
              <a:t>connection</a:t>
            </a:r>
          </a:p>
        </p:txBody>
      </p:sp>
    </p:spTree>
    <p:extLst>
      <p:ext uri="{BB962C8B-B14F-4D97-AF65-F5344CB8AC3E}">
        <p14:creationId xmlns:p14="http://schemas.microsoft.com/office/powerpoint/2010/main" val="6271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76200"/>
            <a:ext cx="3025469" cy="70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76200"/>
            <a:ext cx="3025469" cy="70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76200"/>
            <a:ext cx="3025469" cy="70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-76200"/>
            <a:ext cx="3025469" cy="7005194"/>
          </a:xfrm>
          <a:prstGeom prst="rect">
            <a:avLst/>
          </a:prstGeom>
        </p:spPr>
      </p:pic>
      <p:pic>
        <p:nvPicPr>
          <p:cNvPr id="3" name="Picture 2" descr="http://www.italighting.com/contents/media/florenz%2014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2" r="29910" b="11111"/>
          <a:stretch/>
        </p:blipFill>
        <p:spPr bwMode="auto">
          <a:xfrm>
            <a:off x="228600" y="152400"/>
            <a:ext cx="15525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6"/>
          <a:stretch/>
        </p:blipFill>
        <p:spPr bwMode="auto">
          <a:xfrm>
            <a:off x="228600" y="4015450"/>
            <a:ext cx="1552575" cy="169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8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314700" y="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4900" y="-9525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0"/>
            <a:ext cx="4724400" cy="6991350"/>
          </a:xfrm>
          <a:prstGeom prst="rect">
            <a:avLst/>
          </a:prstGeom>
          <a:solidFill>
            <a:srgbClr val="F9D6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76200"/>
            <a:ext cx="5943600" cy="742950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concept review</a:t>
            </a:r>
            <a:endParaRPr lang="en-US" sz="24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 rot="16200000">
            <a:off x="-1809750" y="4438650"/>
            <a:ext cx="42291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dirty="0" smtClean="0">
                <a:solidFill>
                  <a:schemeClr val="bg1"/>
                </a:solidFill>
                <a:latin typeface="Segoe Print" pitchFamily="2" charset="0"/>
              </a:rPr>
              <a:t>connection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 rot="16200000">
            <a:off x="-1333500" y="3695700"/>
            <a:ext cx="5715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mirroring</a:t>
            </a:r>
            <a:r>
              <a:rPr lang="en-US" dirty="0" smtClean="0">
                <a:latin typeface="Segoe Print" pitchFamily="2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opposites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 rot="16200000">
            <a:off x="381000" y="4267200"/>
            <a:ext cx="4572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  <a:latin typeface="Segoe Print" pitchFamily="2" charset="0"/>
              </a:rPr>
              <a:t>static motion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 rot="16200000">
            <a:off x="247651" y="3048000"/>
            <a:ext cx="70485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building as brain activity</a:t>
            </a:r>
          </a:p>
        </p:txBody>
      </p:sp>
    </p:spTree>
    <p:extLst>
      <p:ext uri="{BB962C8B-B14F-4D97-AF65-F5344CB8AC3E}">
        <p14:creationId xmlns:p14="http://schemas.microsoft.com/office/powerpoint/2010/main" val="32867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217"/>
            <a:ext cx="9144000" cy="658368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048000" y="2076450"/>
            <a:ext cx="5943600" cy="7429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 smtClean="0">
                <a:solidFill>
                  <a:schemeClr val="tx1">
                    <a:lumMod val="65000"/>
                  </a:schemeClr>
                </a:solidFill>
                <a:latin typeface="Segoe Print" pitchFamily="2" charset="0"/>
              </a:rPr>
              <a:t>questions/comments</a:t>
            </a:r>
            <a:endParaRPr lang="en-US" sz="3200" dirty="0">
              <a:solidFill>
                <a:schemeClr val="tx1">
                  <a:lumMod val="65000"/>
                </a:schemeClr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6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mslk.com/reactions/wp-content/uploads/2008/12/mslk_design_optical_illusion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5" t="1926" r="1277" b="1534"/>
          <a:stretch/>
        </p:blipFill>
        <p:spPr bwMode="auto">
          <a:xfrm>
            <a:off x="-76200" y="9525"/>
            <a:ext cx="9430854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96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518">
        <p:fade/>
      </p:transition>
    </mc:Choice>
    <mc:Fallback>
      <p:transition spd="med" advTm="765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14700" y="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4900" y="-9525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0"/>
            <a:ext cx="4724400" cy="6991350"/>
          </a:xfrm>
          <a:prstGeom prst="rect">
            <a:avLst/>
          </a:prstGeom>
          <a:solidFill>
            <a:srgbClr val="F9D6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124200" y="76200"/>
            <a:ext cx="5943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lighting concepts</a:t>
            </a:r>
            <a:endParaRPr lang="en-US" sz="2400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01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88">
        <p:fade/>
      </p:transition>
    </mc:Choice>
    <mc:Fallback>
      <p:transition spd="med" advTm="83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14700" y="-13335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 rot="16200000">
            <a:off x="247651" y="3048000"/>
            <a:ext cx="70485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building as brain activity</a:t>
            </a:r>
          </a:p>
        </p:txBody>
      </p:sp>
    </p:spTree>
    <p:extLst>
      <p:ext uri="{BB962C8B-B14F-4D97-AF65-F5344CB8AC3E}">
        <p14:creationId xmlns:p14="http://schemas.microsoft.com/office/powerpoint/2010/main" val="407600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07">
        <p:fade/>
      </p:transition>
    </mc:Choice>
    <mc:Fallback>
      <p:transition spd="med" advTm="58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encognitive.com/files/images/alcohol-drinking-depression-low-brain-activit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0" t="1" b="26966"/>
          <a:stretch/>
        </p:blipFill>
        <p:spPr bwMode="auto">
          <a:xfrm>
            <a:off x="152400" y="609600"/>
            <a:ext cx="8772525" cy="555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960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738">
        <p:fade/>
      </p:transition>
    </mc:Choice>
    <mc:Fallback>
      <p:transition spd="med" advTm="167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14700" y="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04900" y="-9525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0"/>
            <a:ext cx="4724400" cy="6991350"/>
          </a:xfrm>
          <a:prstGeom prst="rect">
            <a:avLst/>
          </a:prstGeom>
          <a:solidFill>
            <a:srgbClr val="F9D6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76200"/>
            <a:ext cx="5943600" cy="74295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Segoe Print" pitchFamily="2" charset="0"/>
              </a:rPr>
              <a:t>spaces</a:t>
            </a:r>
            <a:endParaRPr lang="en-US" sz="32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09800" y="1143000"/>
            <a:ext cx="2019300" cy="4800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1.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2.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3.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4.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5.</a:t>
            </a:r>
          </a:p>
          <a:p>
            <a:pPr marL="0" indent="0" algn="r">
              <a:buNone/>
            </a:pPr>
            <a:endParaRPr lang="en-US" sz="1800" dirty="0" smtClean="0">
              <a:latin typeface="Segoe Print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1024" y="1143000"/>
            <a:ext cx="6276976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north entrance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lobby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lecture hall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cafeteria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large patio</a:t>
            </a:r>
            <a:endParaRPr lang="en-US" sz="2400" dirty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Segoe Prin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881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1850">
        <p:fade/>
      </p:transition>
    </mc:Choice>
    <mc:Fallback>
      <p:transition spd="med" advTm="418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9600" y="0"/>
            <a:ext cx="4724400" cy="6991350"/>
          </a:xfrm>
          <a:prstGeom prst="rect">
            <a:avLst/>
          </a:prstGeom>
          <a:solidFill>
            <a:srgbClr val="F9D6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14700" y="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4900" y="-9525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76200"/>
            <a:ext cx="5943600" cy="742950"/>
          </a:xfrm>
        </p:spPr>
        <p:txBody>
          <a:bodyPr>
            <a:norm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building statistics</a:t>
            </a:r>
            <a:endParaRPr lang="en-US" sz="24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524000"/>
            <a:ext cx="2019300" cy="452596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600" dirty="0">
                <a:latin typeface="Segoe Print" pitchFamily="2" charset="0"/>
              </a:rPr>
              <a:t>s</a:t>
            </a:r>
            <a:r>
              <a:rPr lang="en-US" sz="1600" dirty="0" smtClean="0">
                <a:latin typeface="Segoe Print" pitchFamily="2" charset="0"/>
              </a:rPr>
              <a:t>ize</a:t>
            </a:r>
          </a:p>
          <a:p>
            <a:pPr marL="0" indent="0" algn="r">
              <a:buNone/>
            </a:pPr>
            <a:r>
              <a:rPr lang="en-US" sz="1600" dirty="0" smtClean="0">
                <a:latin typeface="Segoe Print" pitchFamily="2" charset="0"/>
              </a:rPr>
              <a:t>stories</a:t>
            </a:r>
          </a:p>
          <a:p>
            <a:pPr marL="0" indent="0" algn="r">
              <a:buNone/>
            </a:pPr>
            <a:r>
              <a:rPr lang="en-US" sz="1600" dirty="0" smtClean="0">
                <a:latin typeface="Segoe Print" pitchFamily="2" charset="0"/>
              </a:rPr>
              <a:t>cost</a:t>
            </a:r>
          </a:p>
          <a:p>
            <a:pPr marL="0" indent="0" algn="r">
              <a:buNone/>
            </a:pPr>
            <a:r>
              <a:rPr lang="en-US" sz="1600" dirty="0" smtClean="0">
                <a:latin typeface="Segoe Print" pitchFamily="2" charset="0"/>
              </a:rPr>
              <a:t>construction</a:t>
            </a:r>
          </a:p>
          <a:p>
            <a:pPr marL="0" indent="0" algn="r">
              <a:buNone/>
            </a:pPr>
            <a:r>
              <a:rPr lang="en-US" sz="1600" dirty="0" smtClean="0">
                <a:latin typeface="Segoe Print" pitchFamily="2" charset="0"/>
              </a:rPr>
              <a:t>function</a:t>
            </a:r>
          </a:p>
          <a:p>
            <a:pPr marL="0" indent="0" algn="r">
              <a:buNone/>
            </a:pPr>
            <a:endParaRPr lang="en-US" sz="1600" dirty="0">
              <a:latin typeface="Segoe Print" pitchFamily="2" charset="0"/>
            </a:endParaRPr>
          </a:p>
          <a:p>
            <a:pPr marL="0" indent="0" algn="r">
              <a:buNone/>
            </a:pPr>
            <a:endParaRPr lang="en-US" sz="16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1600" dirty="0" smtClean="0">
                <a:latin typeface="Segoe Print" pitchFamily="2" charset="0"/>
              </a:rPr>
              <a:t>occupants</a:t>
            </a:r>
          </a:p>
          <a:p>
            <a:pPr marL="0" indent="0" algn="r">
              <a:buNone/>
            </a:pPr>
            <a:r>
              <a:rPr lang="en-US" sz="1600" dirty="0" smtClean="0">
                <a:latin typeface="Segoe Print" pitchFamily="2" charset="0"/>
              </a:rPr>
              <a:t>location</a:t>
            </a:r>
          </a:p>
          <a:p>
            <a:pPr marL="0" indent="0" algn="r">
              <a:buNone/>
            </a:pPr>
            <a:endParaRPr lang="en-US" sz="1600" dirty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1600" dirty="0" smtClean="0">
                <a:latin typeface="Segoe Print" pitchFamily="2" charset="0"/>
              </a:rPr>
              <a:t>architect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91024" y="1524000"/>
            <a:ext cx="5438776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  <a:latin typeface="Segoe Print" pitchFamily="2" charset="0"/>
              </a:rPr>
              <a:t>248,000 </a:t>
            </a:r>
            <a:r>
              <a:rPr lang="en-US" sz="1600" dirty="0" err="1" smtClean="0">
                <a:solidFill>
                  <a:schemeClr val="bg1"/>
                </a:solidFill>
                <a:latin typeface="Segoe Print" pitchFamily="2" charset="0"/>
              </a:rPr>
              <a:t>sq.ft</a:t>
            </a:r>
            <a:r>
              <a:rPr lang="en-US" sz="1600" dirty="0" smtClean="0">
                <a:solidFill>
                  <a:schemeClr val="bg1"/>
                </a:solidFill>
                <a:latin typeface="Segoe Print" pitchFamily="2" charset="0"/>
              </a:rPr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  <a:latin typeface="Segoe Print" pitchFamily="2" charset="0"/>
              </a:rPr>
              <a:t>5/6</a:t>
            </a:r>
          </a:p>
          <a:p>
            <a:pPr marL="0" indent="0">
              <a:buFont typeface="Arial" pitchFamily="34" charset="0"/>
              <a:buNone/>
            </a:pPr>
            <a:r>
              <a:rPr lang="en-US" sz="1600" dirty="0">
                <a:solidFill>
                  <a:schemeClr val="bg1"/>
                </a:solidFill>
                <a:latin typeface="Segoe Print" pitchFamily="2" charset="0"/>
              </a:rPr>
              <a:t>$</a:t>
            </a:r>
            <a:r>
              <a:rPr lang="en-US" sz="1600" dirty="0" smtClean="0">
                <a:solidFill>
                  <a:schemeClr val="bg1"/>
                </a:solidFill>
                <a:latin typeface="Segoe Print" pitchFamily="2" charset="0"/>
              </a:rPr>
              <a:t>180 million</a:t>
            </a:r>
          </a:p>
          <a:p>
            <a:pPr marL="0" indent="0">
              <a:buFont typeface="Arial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  <a:latin typeface="Segoe Print" pitchFamily="2" charset="0"/>
              </a:rPr>
              <a:t>summer 2010 – spring 2013</a:t>
            </a:r>
          </a:p>
          <a:p>
            <a:pPr marL="0" indent="0">
              <a:buFont typeface="Arial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  <a:latin typeface="Segoe Print" pitchFamily="2" charset="0"/>
              </a:rPr>
              <a:t>educational</a:t>
            </a:r>
          </a:p>
          <a:p>
            <a:pPr marL="0" indent="0">
              <a:buFont typeface="Arial" pitchFamily="34" charset="0"/>
              <a:buNone/>
            </a:pPr>
            <a:endParaRPr lang="en-US" sz="1600" dirty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en-US" sz="16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  <a:latin typeface="Segoe Print" pitchFamily="2" charset="0"/>
              </a:rPr>
              <a:t>Neuroscience Institute and Psychology Dept.</a:t>
            </a:r>
          </a:p>
          <a:p>
            <a:pPr marL="0" indent="0">
              <a:buFont typeface="Arial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  <a:latin typeface="Segoe Print" pitchFamily="2" charset="0"/>
              </a:rPr>
              <a:t>South </a:t>
            </a:r>
            <a:r>
              <a:rPr lang="en-US" sz="1600" dirty="0" smtClean="0">
                <a:solidFill>
                  <a:schemeClr val="bg1"/>
                </a:solidFill>
                <a:latin typeface="Segoe Print" pitchFamily="2" charset="0"/>
              </a:rPr>
              <a:t>of Icahn Lab, Lot 20</a:t>
            </a:r>
          </a:p>
          <a:p>
            <a:pPr marL="0" indent="0">
              <a:buFont typeface="Arial" pitchFamily="34" charset="0"/>
              <a:buNone/>
            </a:pPr>
            <a:endParaRPr lang="en-US" sz="1600" dirty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Segoe Print" pitchFamily="2" charset="0"/>
              </a:rPr>
              <a:t>Rafael </a:t>
            </a:r>
            <a:r>
              <a:rPr lang="en-US" sz="1600" dirty="0" err="1">
                <a:solidFill>
                  <a:schemeClr val="bg1"/>
                </a:solidFill>
                <a:latin typeface="Segoe Print" pitchFamily="2" charset="0"/>
              </a:rPr>
              <a:t>Moneo</a:t>
            </a:r>
            <a:r>
              <a:rPr lang="en-US" sz="1600" dirty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Segoe Print" pitchFamily="2" charset="0"/>
              </a:rPr>
              <a:t>Valles</a:t>
            </a:r>
            <a:endParaRPr lang="en-US" sz="1600" dirty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Segoe Print" pitchFamily="2" charset="0"/>
              </a:rPr>
              <a:t>Davis Brody Bond, LLP</a:t>
            </a:r>
          </a:p>
          <a:p>
            <a:pPr marL="0" indent="0">
              <a:buFont typeface="Arial" pitchFamily="34" charset="0"/>
              <a:buNone/>
            </a:pPr>
            <a:r>
              <a:rPr lang="en-US" sz="1600" dirty="0" smtClean="0">
                <a:solidFill>
                  <a:schemeClr val="bg1"/>
                </a:solidFill>
                <a:latin typeface="Segoe Prin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088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065">
        <p:fade/>
      </p:transition>
    </mc:Choice>
    <mc:Fallback>
      <p:transition spd="med" advTm="720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 rot="16200000">
            <a:off x="-3067050" y="3047999"/>
            <a:ext cx="70485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north entrance</a:t>
            </a:r>
          </a:p>
        </p:txBody>
      </p:sp>
    </p:spTree>
    <p:extLst>
      <p:ext uri="{BB962C8B-B14F-4D97-AF65-F5344CB8AC3E}">
        <p14:creationId xmlns:p14="http://schemas.microsoft.com/office/powerpoint/2010/main" val="401064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02">
        <p:fade/>
      </p:transition>
    </mc:Choice>
    <mc:Fallback>
      <p:transition spd="med" advTm="26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:\AE 481\Lighting\landscap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6629400" cy="580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317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942">
        <p:fade/>
      </p:transition>
    </mc:Choice>
    <mc:Fallback>
      <p:transition spd="med" advTm="79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954" y="533400"/>
            <a:ext cx="6627892" cy="580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64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 advTm="4800">
        <p:fade/>
      </p:transition>
    </mc:Choice>
    <mc:Fallback>
      <p:transition advTm="48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954" y="533400"/>
            <a:ext cx="6627892" cy="580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64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 advTm="2550">
        <p:fade/>
      </p:transition>
    </mc:Choice>
    <mc:Fallback>
      <p:transition advTm="25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954" y="533400"/>
            <a:ext cx="6627892" cy="580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64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 advTm="13670">
        <p:fade/>
      </p:transition>
    </mc:Choice>
    <mc:Fallback>
      <p:transition advTm="136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954" y="533400"/>
            <a:ext cx="6627892" cy="580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:\PU-ANGELICA\DSCI00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33725"/>
            <a:ext cx="4572000" cy="3428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93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 advTm="13670">
        <p:fade/>
      </p:transition>
    </mc:Choice>
    <mc:Fallback>
      <p:transition advTm="136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954" y="533400"/>
            <a:ext cx="6627892" cy="5800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64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 advTm="16682">
        <p:fade/>
      </p:transition>
    </mc:Choice>
    <mc:Fallback>
      <p:transition advTm="166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954" y="533400"/>
            <a:ext cx="6627892" cy="5800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2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954" y="533400"/>
            <a:ext cx="6627892" cy="5800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2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954" y="533400"/>
            <a:ext cx="6627892" cy="5800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2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P:\AE 481\Lighting\PU and brid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t="3486" r="2396" b="3716"/>
          <a:stretch/>
        </p:blipFill>
        <p:spPr bwMode="auto">
          <a:xfrm>
            <a:off x="0" y="609600"/>
            <a:ext cx="9144000" cy="559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16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009">
        <p:fade/>
      </p:transition>
    </mc:Choice>
    <mc:Fallback>
      <p:transition spd="med" advTm="310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:\AE 481\Lighting\existing exterio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95400"/>
            <a:ext cx="8490857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1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985" y="1295400"/>
            <a:ext cx="8486484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8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985" y="1295400"/>
            <a:ext cx="8486484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8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985" y="1295400"/>
            <a:ext cx="8486484" cy="419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8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0" y="0"/>
            <a:ext cx="7275859" cy="6858000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 rot="16200000">
            <a:off x="-1952624" y="4267200"/>
            <a:ext cx="4572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latin typeface="Segoe Print" pitchFamily="2" charset="0"/>
              </a:rPr>
              <a:t>static motion</a:t>
            </a:r>
          </a:p>
        </p:txBody>
      </p:sp>
    </p:spTree>
    <p:extLst>
      <p:ext uri="{BB962C8B-B14F-4D97-AF65-F5344CB8AC3E}">
        <p14:creationId xmlns:p14="http://schemas.microsoft.com/office/powerpoint/2010/main" val="172927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0" y="0"/>
            <a:ext cx="7275859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 rot="16200000">
            <a:off x="6477000" y="4257675"/>
            <a:ext cx="4572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latin typeface="Segoe Print" pitchFamily="2" charset="0"/>
              </a:rPr>
              <a:t>connection</a:t>
            </a:r>
          </a:p>
        </p:txBody>
      </p:sp>
    </p:spTree>
    <p:extLst>
      <p:ext uri="{BB962C8B-B14F-4D97-AF65-F5344CB8AC3E}">
        <p14:creationId xmlns:p14="http://schemas.microsoft.com/office/powerpoint/2010/main" val="328633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1" y="0"/>
            <a:ext cx="72758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1" y="0"/>
            <a:ext cx="72758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0" y="0"/>
            <a:ext cx="7275859" cy="6857999"/>
          </a:xfrm>
          <a:prstGeom prst="rect">
            <a:avLst/>
          </a:prstGeom>
        </p:spPr>
      </p:pic>
      <p:pic>
        <p:nvPicPr>
          <p:cNvPr id="4" name="Picture 2" descr="http://www.bega-us.com/images/products/7740_gp_p_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6" r="20868" b="4018"/>
          <a:stretch/>
        </p:blipFill>
        <p:spPr bwMode="auto">
          <a:xfrm>
            <a:off x="152401" y="152400"/>
            <a:ext cx="1362636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:\AE 481\Lighting\bike bollard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t="10536" r="63165" b="11686"/>
          <a:stretch/>
        </p:blipFill>
        <p:spPr bwMode="auto">
          <a:xfrm>
            <a:off x="1600200" y="152398"/>
            <a:ext cx="1209675" cy="193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2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0" y="0"/>
            <a:ext cx="7275859" cy="6857999"/>
          </a:xfrm>
          <a:prstGeom prst="rect">
            <a:avLst/>
          </a:prstGeom>
        </p:spPr>
      </p:pic>
      <p:pic>
        <p:nvPicPr>
          <p:cNvPr id="10242" name="Picture 2" descr="http://www.santacole.com/recursos/novedades/imagenes_galeria/OCO_1_e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6" t="4128" r="41555"/>
          <a:stretch/>
        </p:blipFill>
        <p:spPr bwMode="auto">
          <a:xfrm>
            <a:off x="6781800" y="3733800"/>
            <a:ext cx="216841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27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4953000" cy="371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62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48">
        <p:fade/>
      </p:transition>
    </mc:Choice>
    <mc:Fallback>
      <p:transition spd="med" advTm="69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2" y="914400"/>
            <a:ext cx="9157112" cy="5043486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>
            <a:off x="-13112" y="6105525"/>
            <a:ext cx="6172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smtClean="0">
                <a:latin typeface="Segoe Print" pitchFamily="2" charset="0"/>
              </a:rPr>
              <a:t>building </a:t>
            </a:r>
            <a:r>
              <a:rPr lang="en-US" sz="3600" dirty="0" smtClean="0">
                <a:latin typeface="Segoe Print" pitchFamily="2" charset="0"/>
              </a:rPr>
              <a:t>as brain activity</a:t>
            </a:r>
          </a:p>
        </p:txBody>
      </p:sp>
    </p:spTree>
    <p:extLst>
      <p:ext uri="{BB962C8B-B14F-4D97-AF65-F5344CB8AC3E}">
        <p14:creationId xmlns:p14="http://schemas.microsoft.com/office/powerpoint/2010/main" val="332903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1" y="914400"/>
            <a:ext cx="9157110" cy="50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1" y="914400"/>
            <a:ext cx="9157110" cy="504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14700" y="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04900" y="-9525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0"/>
            <a:ext cx="4724400" cy="6991350"/>
          </a:xfrm>
          <a:prstGeom prst="rect">
            <a:avLst/>
          </a:prstGeom>
          <a:solidFill>
            <a:srgbClr val="F9D6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76200"/>
            <a:ext cx="5943600" cy="74295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Segoe Print" pitchFamily="2" charset="0"/>
              </a:rPr>
              <a:t>spaces</a:t>
            </a:r>
            <a:endParaRPr lang="en-US" sz="32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09800" y="1143000"/>
            <a:ext cx="2019300" cy="4800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1.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2.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3.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4.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5.</a:t>
            </a:r>
          </a:p>
          <a:p>
            <a:pPr marL="0" indent="0" algn="r">
              <a:buNone/>
            </a:pPr>
            <a:endParaRPr lang="en-US" sz="1800" dirty="0" smtClean="0">
              <a:latin typeface="Segoe Print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1024" y="1143000"/>
            <a:ext cx="6276976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north entrance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lobby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lecture hall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cafeteria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large patio</a:t>
            </a:r>
            <a:endParaRPr lang="en-US" sz="2400" dirty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Segoe Prin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28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04900" y="0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16200000">
            <a:off x="-1333500" y="3695700"/>
            <a:ext cx="5715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lobby</a:t>
            </a:r>
          </a:p>
        </p:txBody>
      </p:sp>
    </p:spTree>
    <p:extLst>
      <p:ext uri="{BB962C8B-B14F-4D97-AF65-F5344CB8AC3E}">
        <p14:creationId xmlns:p14="http://schemas.microsoft.com/office/powerpoint/2010/main" val="167782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228600"/>
            <a:ext cx="3276600" cy="639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0255" y="228600"/>
            <a:ext cx="2922090" cy="6399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204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228600"/>
            <a:ext cx="3276599" cy="639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0255" y="228601"/>
            <a:ext cx="2922090" cy="6399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5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228600"/>
            <a:ext cx="3276599" cy="639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0255" y="228601"/>
            <a:ext cx="2922090" cy="6399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5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0" y="228600"/>
            <a:ext cx="3276599" cy="639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0255" y="228601"/>
            <a:ext cx="2922090" cy="6399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5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:\AE 481\Lighting\exisiting lobby cop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3075"/>
            <a:ext cx="8223436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2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:\images\Neuro_north-view_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4" y="609600"/>
            <a:ext cx="9139961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75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828">
        <p:fade/>
      </p:transition>
    </mc:Choice>
    <mc:Fallback>
      <p:transition spd="med" advTm="248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117" y="1743075"/>
            <a:ext cx="8217602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3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117" y="1743075"/>
            <a:ext cx="8217602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3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117" y="1743075"/>
            <a:ext cx="8217602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33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588" y="17859"/>
            <a:ext cx="9132125" cy="684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8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0448" y="-19050"/>
            <a:ext cx="9216159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1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2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04900" y="0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16200000">
            <a:off x="-1866900" y="3162300"/>
            <a:ext cx="67818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lobby – 3 schematic designs</a:t>
            </a:r>
          </a:p>
        </p:txBody>
      </p:sp>
    </p:spTree>
    <p:extLst>
      <p:ext uri="{BB962C8B-B14F-4D97-AF65-F5344CB8AC3E}">
        <p14:creationId xmlns:p14="http://schemas.microsoft.com/office/powerpoint/2010/main" val="275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04900" y="-76200"/>
            <a:ext cx="914400" cy="7010400"/>
          </a:xfrm>
          <a:prstGeom prst="rect">
            <a:avLst/>
          </a:prstGeom>
          <a:solidFill>
            <a:srgbClr val="F5910B">
              <a:alpha val="9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16200000">
            <a:off x="-1866900" y="3162300"/>
            <a:ext cx="67818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lobby – architecture</a:t>
            </a:r>
          </a:p>
        </p:txBody>
      </p:sp>
    </p:spTree>
    <p:extLst>
      <p:ext uri="{BB962C8B-B14F-4D97-AF65-F5344CB8AC3E}">
        <p14:creationId xmlns:p14="http://schemas.microsoft.com/office/powerpoint/2010/main" val="20750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" y="-76200"/>
            <a:ext cx="9142739" cy="7108032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 rot="16200000">
            <a:off x="5491162" y="3271838"/>
            <a:ext cx="6543675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latin typeface="Segoe Print" pitchFamily="2" charset="0"/>
              </a:rPr>
              <a:t>building as brain activity</a:t>
            </a:r>
          </a:p>
        </p:txBody>
      </p:sp>
    </p:spTree>
    <p:extLst>
      <p:ext uri="{BB962C8B-B14F-4D97-AF65-F5344CB8AC3E}">
        <p14:creationId xmlns:p14="http://schemas.microsoft.com/office/powerpoint/2010/main" val="341519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" y="-76200"/>
            <a:ext cx="9142739" cy="7108032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 rot="16200000">
            <a:off x="5491162" y="3271838"/>
            <a:ext cx="6543675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latin typeface="Segoe Print" pitchFamily="2" charset="0"/>
              </a:rPr>
              <a:t>mirroring opposites</a:t>
            </a:r>
          </a:p>
        </p:txBody>
      </p:sp>
    </p:spTree>
    <p:extLst>
      <p:ext uri="{BB962C8B-B14F-4D97-AF65-F5344CB8AC3E}">
        <p14:creationId xmlns:p14="http://schemas.microsoft.com/office/powerpoint/2010/main" val="25767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T:\images\maque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858000" cy="573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74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965">
        <p:fade/>
      </p:transition>
    </mc:Choice>
    <mc:Fallback>
      <p:transition spd="med" advTm="129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" y="-76200"/>
            <a:ext cx="9142739" cy="71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" y="-76200"/>
            <a:ext cx="9142739" cy="71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" y="-76200"/>
            <a:ext cx="9142739" cy="71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" y="-76200"/>
            <a:ext cx="9142739" cy="71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" y="-76200"/>
            <a:ext cx="9142739" cy="71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4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" y="-76200"/>
            <a:ext cx="9142739" cy="71080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5" t="21285" r="23370" b="22202"/>
          <a:stretch/>
        </p:blipFill>
        <p:spPr bwMode="auto">
          <a:xfrm>
            <a:off x="152399" y="76200"/>
            <a:ext cx="1447801" cy="1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martinilight.com/foto/Porfido/big/Porfid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5726"/>
            <a:ext cx="1408339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cooperlighting.com/images/obgdatabase/giant/IO/line75-450x4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5726"/>
            <a:ext cx="1457325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9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" y="-76200"/>
            <a:ext cx="9142738" cy="71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" y="-76200"/>
            <a:ext cx="9142739" cy="71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" y="-76200"/>
            <a:ext cx="9142738" cy="71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" y="-76200"/>
            <a:ext cx="9142738" cy="710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8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19600" y="0"/>
            <a:ext cx="4724400" cy="6991350"/>
          </a:xfrm>
          <a:prstGeom prst="rect">
            <a:avLst/>
          </a:prstGeom>
          <a:solidFill>
            <a:srgbClr val="F9D6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14700" y="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04900" y="-9525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124200" y="76200"/>
            <a:ext cx="59436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lighting concepts</a:t>
            </a:r>
            <a:endParaRPr lang="en-US" sz="2400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47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973">
        <p:fade/>
      </p:transition>
    </mc:Choice>
    <mc:Fallback>
      <p:transition spd="med" advTm="479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4" y="-76200"/>
            <a:ext cx="9142736" cy="710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4" y="-76200"/>
            <a:ext cx="9142736" cy="7108030"/>
          </a:xfrm>
          <a:prstGeom prst="rect">
            <a:avLst/>
          </a:prstGeom>
        </p:spPr>
      </p:pic>
      <p:pic>
        <p:nvPicPr>
          <p:cNvPr id="3" name="Picture 4" descr="http://www.cooperlighting.com/images/obgdatabase/giant/IO/line75-450x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7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4465"/>
            <a:ext cx="9132093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0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4465"/>
            <a:ext cx="9132093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2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04900" y="0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16200000">
            <a:off x="-1866900" y="3162300"/>
            <a:ext cx="67818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lobby – neuroscience</a:t>
            </a:r>
          </a:p>
        </p:txBody>
      </p:sp>
    </p:spTree>
    <p:extLst>
      <p:ext uri="{BB962C8B-B14F-4D97-AF65-F5344CB8AC3E}">
        <p14:creationId xmlns:p14="http://schemas.microsoft.com/office/powerpoint/2010/main" val="20750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-1"/>
            <a:ext cx="9143179" cy="7018734"/>
          </a:xfrm>
          <a:prstGeom prst="rect">
            <a:avLst/>
          </a:prstGeom>
        </p:spPr>
      </p:pic>
      <p:sp>
        <p:nvSpPr>
          <p:cNvPr id="3" name="Content Placeholder 2"/>
          <p:cNvSpPr txBox="1">
            <a:spLocks/>
          </p:cNvSpPr>
          <p:nvPr/>
        </p:nvSpPr>
        <p:spPr>
          <a:xfrm rot="16200000">
            <a:off x="6477000" y="4257675"/>
            <a:ext cx="4572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latin typeface="Segoe Print" pitchFamily="2" charset="0"/>
              </a:rPr>
              <a:t>connection</a:t>
            </a:r>
          </a:p>
        </p:txBody>
      </p:sp>
    </p:spTree>
    <p:extLst>
      <p:ext uri="{BB962C8B-B14F-4D97-AF65-F5344CB8AC3E}">
        <p14:creationId xmlns:p14="http://schemas.microsoft.com/office/powerpoint/2010/main" val="41333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-1"/>
            <a:ext cx="9143179" cy="70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-1"/>
            <a:ext cx="9143179" cy="70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-1"/>
            <a:ext cx="9143179" cy="70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-1"/>
            <a:ext cx="9143179" cy="70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 rot="16200000">
            <a:off x="-1809750" y="4438650"/>
            <a:ext cx="42291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5400" dirty="0" smtClean="0">
                <a:solidFill>
                  <a:schemeClr val="bg1"/>
                </a:solidFill>
                <a:latin typeface="Segoe Print" pitchFamily="2" charset="0"/>
              </a:rPr>
              <a:t>connection</a:t>
            </a:r>
          </a:p>
        </p:txBody>
      </p:sp>
    </p:spTree>
    <p:extLst>
      <p:ext uri="{BB962C8B-B14F-4D97-AF65-F5344CB8AC3E}">
        <p14:creationId xmlns:p14="http://schemas.microsoft.com/office/powerpoint/2010/main" val="1470959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552">
        <p:fade/>
      </p:transition>
    </mc:Choice>
    <mc:Fallback>
      <p:transition spd="med" advTm="105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-1"/>
            <a:ext cx="9143179" cy="70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-1"/>
            <a:ext cx="9143179" cy="70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" y="-1"/>
            <a:ext cx="9143179" cy="7018734"/>
          </a:xfrm>
          <a:prstGeom prst="rect">
            <a:avLst/>
          </a:prstGeom>
        </p:spPr>
      </p:pic>
      <p:pic>
        <p:nvPicPr>
          <p:cNvPr id="3" name="Picture 2" descr="http://images.colorkinetics.com/products/img/ewFlexSLX_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181600"/>
            <a:ext cx="2095499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kreon.com/cms/fileadmin/kreon/media/KREON_heymans_lor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6" r="53500"/>
          <a:stretch/>
        </p:blipFill>
        <p:spPr bwMode="auto">
          <a:xfrm>
            <a:off x="152400" y="152399"/>
            <a:ext cx="1143000" cy="24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bartcolighting.com/images/fixtures/products_514200922435pm_bt6100_w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100637"/>
            <a:ext cx="18383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44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04900" y="0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16200000">
            <a:off x="-1866900" y="3162300"/>
            <a:ext cx="67818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Segoe Print" pitchFamily="2" charset="0"/>
              </a:rPr>
              <a:t>lobby – psychology</a:t>
            </a:r>
          </a:p>
        </p:txBody>
      </p:sp>
    </p:spTree>
    <p:extLst>
      <p:ext uri="{BB962C8B-B14F-4D97-AF65-F5344CB8AC3E}">
        <p14:creationId xmlns:p14="http://schemas.microsoft.com/office/powerpoint/2010/main" val="207506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2981325" y="6248400"/>
            <a:ext cx="33528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latin typeface="Segoe Print" pitchFamily="2" charset="0"/>
              </a:rPr>
              <a:t>static motion</a:t>
            </a:r>
          </a:p>
        </p:txBody>
      </p:sp>
    </p:spTree>
    <p:extLst>
      <p:ext uri="{BB962C8B-B14F-4D97-AF65-F5344CB8AC3E}">
        <p14:creationId xmlns:p14="http://schemas.microsoft.com/office/powerpoint/2010/main" val="18943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4465"/>
            <a:ext cx="9132093" cy="684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4465"/>
            <a:ext cx="9132093" cy="68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" y="4465"/>
            <a:ext cx="9132093" cy="6849069"/>
          </a:xfrm>
          <a:prstGeom prst="rect">
            <a:avLst/>
          </a:prstGeom>
        </p:spPr>
      </p:pic>
      <p:pic>
        <p:nvPicPr>
          <p:cNvPr id="3" name="Picture 4" descr="http://www.cooperlighting.com/images/obgdatabase/giant/IO/line75-450x4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95875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nippo-web.com/us/products/img/img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3" t="32647" b="14614"/>
          <a:stretch/>
        </p:blipFill>
        <p:spPr bwMode="auto">
          <a:xfrm>
            <a:off x="571500" y="6067425"/>
            <a:ext cx="300037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5" t="21285" r="23370" b="22202"/>
          <a:stretch/>
        </p:blipFill>
        <p:spPr bwMode="auto">
          <a:xfrm>
            <a:off x="3744685" y="5095874"/>
            <a:ext cx="158882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5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\\aep.coeaccess.psu.edu\profiles$\azs168\Desktop\connection copy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421822"/>
            <a:ext cx="5943600" cy="785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8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483">
        <p:fade/>
      </p:transition>
    </mc:Choice>
    <mc:Fallback>
      <p:transition spd="med" advTm="174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14700" y="0"/>
            <a:ext cx="914400" cy="7010400"/>
          </a:xfrm>
          <a:prstGeom prst="rect">
            <a:avLst/>
          </a:prstGeom>
          <a:solidFill>
            <a:srgbClr val="F9BA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04900" y="-9525"/>
            <a:ext cx="914400" cy="7010400"/>
          </a:xfrm>
          <a:prstGeom prst="rect">
            <a:avLst/>
          </a:prstGeom>
          <a:solidFill>
            <a:srgbClr val="F5910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910B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" cy="7010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9600" y="0"/>
            <a:ext cx="4724400" cy="6991350"/>
          </a:xfrm>
          <a:prstGeom prst="rect">
            <a:avLst/>
          </a:prstGeom>
          <a:solidFill>
            <a:srgbClr val="F9D60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BD63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76200"/>
            <a:ext cx="5943600" cy="742950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Segoe Print" pitchFamily="2" charset="0"/>
              </a:rPr>
              <a:t>spaces</a:t>
            </a:r>
            <a:endParaRPr lang="en-US" sz="3200" dirty="0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09800" y="1143000"/>
            <a:ext cx="2019300" cy="4800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1.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2.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3.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4.</a:t>
            </a:r>
          </a:p>
          <a:p>
            <a:pPr marL="0" indent="0" algn="r">
              <a:buNone/>
            </a:pPr>
            <a:endParaRPr lang="en-US" sz="2400" dirty="0" smtClean="0">
              <a:latin typeface="Segoe Print" pitchFamily="2" charset="0"/>
            </a:endParaRPr>
          </a:p>
          <a:p>
            <a:pPr marL="0" indent="0" algn="r">
              <a:buNone/>
            </a:pPr>
            <a:r>
              <a:rPr lang="en-US" sz="2400" dirty="0" smtClean="0">
                <a:latin typeface="Segoe Print" pitchFamily="2" charset="0"/>
              </a:rPr>
              <a:t>5.</a:t>
            </a:r>
          </a:p>
          <a:p>
            <a:pPr marL="0" indent="0" algn="r">
              <a:buNone/>
            </a:pPr>
            <a:endParaRPr lang="en-US" sz="1800" dirty="0" smtClean="0">
              <a:latin typeface="Segoe Print" pitchFamily="2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391024" y="1143000"/>
            <a:ext cx="6276976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north entrance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lobby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lecture hall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cafeteria</a:t>
            </a:r>
          </a:p>
          <a:p>
            <a:pPr marL="0" indent="0">
              <a:buFont typeface="Arial" pitchFamily="34" charset="0"/>
              <a:buNone/>
            </a:pPr>
            <a:endParaRPr lang="en-US" sz="2400" dirty="0" smtClean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chemeClr val="bg1"/>
                </a:solidFill>
                <a:latin typeface="Segoe Print" pitchFamily="2" charset="0"/>
              </a:rPr>
              <a:t>large patio</a:t>
            </a:r>
            <a:endParaRPr lang="en-US" sz="2400" dirty="0">
              <a:solidFill>
                <a:schemeClr val="bg1"/>
              </a:solidFill>
              <a:latin typeface="Segoe Print" pitchFamily="2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  <a:latin typeface="Segoe Print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504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9800" y="-9525"/>
            <a:ext cx="914400" cy="7010400"/>
          </a:xfrm>
          <a:prstGeom prst="rect">
            <a:avLst/>
          </a:prstGeom>
          <a:solidFill>
            <a:srgbClr val="F5A1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9BA07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16200000">
            <a:off x="381000" y="4267200"/>
            <a:ext cx="45720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  <a:latin typeface="Segoe Print" pitchFamily="2" charset="0"/>
              </a:rPr>
              <a:t>lecture hall</a:t>
            </a:r>
          </a:p>
        </p:txBody>
      </p:sp>
    </p:spTree>
    <p:extLst>
      <p:ext uri="{BB962C8B-B14F-4D97-AF65-F5344CB8AC3E}">
        <p14:creationId xmlns:p14="http://schemas.microsoft.com/office/powerpoint/2010/main" val="27746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:\AE 481\Lighting\existing lecture hal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59599" cy="6098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258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5733" y="381000"/>
            <a:ext cx="6056133" cy="6098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7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5733" y="381000"/>
            <a:ext cx="6056133" cy="6098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7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5733" y="381000"/>
            <a:ext cx="6056133" cy="6098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7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5733" y="381000"/>
            <a:ext cx="6056133" cy="6098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7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5733" y="381000"/>
            <a:ext cx="6056133" cy="6098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75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" y="152400"/>
            <a:ext cx="919734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92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" y="193696"/>
            <a:ext cx="9142842" cy="643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3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5565</TotalTime>
  <Words>419</Words>
  <Application>Microsoft Office PowerPoint</Application>
  <PresentationFormat>On-screen Show (4:3)</PresentationFormat>
  <Paragraphs>233</Paragraphs>
  <Slides>147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48" baseType="lpstr">
      <vt:lpstr>Office Theme</vt:lpstr>
      <vt:lpstr>PowerPoint Presentation</vt:lpstr>
      <vt:lpstr>building statistics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 review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Angelica S Santana</dc:creator>
  <cp:lastModifiedBy>Angelica S Santana</cp:lastModifiedBy>
  <cp:revision>97</cp:revision>
  <dcterms:created xsi:type="dcterms:W3CDTF">2010-11-05T01:53:26Z</dcterms:created>
  <dcterms:modified xsi:type="dcterms:W3CDTF">2010-12-04T00:49:05Z</dcterms:modified>
</cp:coreProperties>
</file>