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8"/>
  </p:notesMasterIdLst>
  <p:handoutMasterIdLst>
    <p:handoutMasterId r:id="rId39"/>
  </p:handoutMasterIdLst>
  <p:sldIdLst>
    <p:sldId id="290" r:id="rId2"/>
    <p:sldId id="291" r:id="rId3"/>
    <p:sldId id="293" r:id="rId4"/>
    <p:sldId id="292" r:id="rId5"/>
    <p:sldId id="304" r:id="rId6"/>
    <p:sldId id="305" r:id="rId7"/>
    <p:sldId id="294" r:id="rId8"/>
    <p:sldId id="324" r:id="rId9"/>
    <p:sldId id="325" r:id="rId10"/>
    <p:sldId id="338" r:id="rId11"/>
    <p:sldId id="296" r:id="rId12"/>
    <p:sldId id="328" r:id="rId13"/>
    <p:sldId id="329" r:id="rId14"/>
    <p:sldId id="310" r:id="rId15"/>
    <p:sldId id="322" r:id="rId16"/>
    <p:sldId id="311" r:id="rId17"/>
    <p:sldId id="334" r:id="rId18"/>
    <p:sldId id="323" r:id="rId19"/>
    <p:sldId id="312" r:id="rId20"/>
    <p:sldId id="331" r:id="rId21"/>
    <p:sldId id="330" r:id="rId22"/>
    <p:sldId id="313" r:id="rId23"/>
    <p:sldId id="333" r:id="rId24"/>
    <p:sldId id="314" r:id="rId25"/>
    <p:sldId id="332" r:id="rId26"/>
    <p:sldId id="298" r:id="rId27"/>
    <p:sldId id="335" r:id="rId28"/>
    <p:sldId id="336" r:id="rId29"/>
    <p:sldId id="301" r:id="rId30"/>
    <p:sldId id="318" r:id="rId31"/>
    <p:sldId id="337" r:id="rId32"/>
    <p:sldId id="326" r:id="rId33"/>
    <p:sldId id="339" r:id="rId34"/>
    <p:sldId id="340" r:id="rId35"/>
    <p:sldId id="299" r:id="rId36"/>
    <p:sldId id="327" r:id="rId37"/>
  </p:sldIdLst>
  <p:sldSz cx="27432000" cy="6858000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D7D7D"/>
    <a:srgbClr val="1DEBEB"/>
    <a:srgbClr val="603913"/>
    <a:srgbClr val="A43602"/>
    <a:srgbClr val="990000"/>
    <a:srgbClr val="E46C0A"/>
    <a:srgbClr val="656646"/>
    <a:srgbClr val="800000"/>
    <a:srgbClr val="4F81BD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8" autoAdjust="0"/>
    <p:restoredTop sz="86473" autoAdjust="0"/>
  </p:normalViewPr>
  <p:slideViewPr>
    <p:cSldViewPr>
      <p:cViewPr>
        <p:scale>
          <a:sx n="50" d="100"/>
          <a:sy n="50" d="100"/>
        </p:scale>
        <p:origin x="-288" y="-100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010" y="-108"/>
      </p:cViewPr>
      <p:guideLst>
        <p:guide orient="horz" pos="295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786" cy="469691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074" y="1"/>
            <a:ext cx="3067786" cy="469691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pPr>
              <a:defRPr/>
            </a:pPr>
            <a:fld id="{CBF49437-B7A6-4CC3-A791-B088901114BA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3485"/>
            <a:ext cx="3067786" cy="469691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074" y="8913485"/>
            <a:ext cx="3067786" cy="469691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pPr>
              <a:defRPr/>
            </a:pPr>
            <a:fld id="{F829D807-C5C9-4372-BBA9-C88C06F8D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786" cy="469691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074" y="1"/>
            <a:ext cx="3067786" cy="469691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15B32-B59E-42DC-858A-821F79ABC6E3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97263" y="704850"/>
            <a:ext cx="14071601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951" y="4458868"/>
            <a:ext cx="5661174" cy="4222961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3485"/>
            <a:ext cx="3067786" cy="469691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074" y="8913485"/>
            <a:ext cx="3067786" cy="469691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33CA0-DA3D-4AB1-8719-8793C63F6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497263" y="704850"/>
            <a:ext cx="14071601" cy="351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BD87D-9435-4574-895E-ADF482FA6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44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F2C-7E5E-43C6-AA7C-47AF4CEB83A6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Ronza Abousaid | Construction Management                                                  National Intrepid Center of Excellence									April  13,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DB2FD-C509-4A27-8A9D-314E80D88A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081DE-D845-4BF8-BD2C-4DF6C98FC4E5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12D9D-2B5D-4953-874B-8168CDFB3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57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57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090B0-AD1A-4AF8-B001-45EE7EB21205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C7430-28BD-4CED-AADF-779A3D4AF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97D82-5618-4E4A-B064-F98D0C4376C3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812B6-DCDA-4DEB-8293-D3C24F3C7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19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E01B1-836A-469A-8F09-F4764C2BFE92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9313-6A07-4792-B760-27B32D6D50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E66E4-AA56-495E-9973-CAB3535644C6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7D2E8-7549-4C49-96D8-A2E9EC266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104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104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4BD92-5E3B-4522-8C4A-01CAB4B30609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F7D10-AA92-4751-9427-CF03F98B9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3DDC3-BB47-4693-84D9-3ED1D40269D9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5F-48E8-4269-AB76-D654F45976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9BC5A-F5A3-491F-92F9-D1A2181276B1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0189-C158-447D-AD1D-2AF1E6A85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29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69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29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BDB8C-FD9D-462A-BDE0-741FD2AA4886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58BAD-83FC-41D4-AA75-B39298D39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D30F2-F71D-4A99-9004-2ECFC698FE3B}" type="datetime1">
              <a:rPr lang="en-US" smtClean="0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7A2BE-4B7A-4A32-9938-4929D6729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6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DF2C-7E5E-43C6-AA7C-47AF4CEB83A6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69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Ronza Abousaid | Construction Management                                                  National Intrepid Center of Excellence									April  13,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6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0C4C-C76D-4386-8340-3EA4485A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n w="6350">
                <a:solidFill>
                  <a:schemeClr val="bg1">
                    <a:lumMod val="85000"/>
                  </a:schemeClr>
                </a:solidFill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11" Type="http://schemas.openxmlformats.org/officeDocument/2006/relationships/image" Target="../media/image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914400"/>
          </a:xfrm>
          <a:prstGeom prst="rect">
            <a:avLst/>
          </a:prstGeom>
        </p:spPr>
      </p:pic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914400"/>
          </a:xfrm>
          <a:prstGeom prst="rect">
            <a:avLst/>
          </a:prstGeom>
        </p:spPr>
      </p:pic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34800" y="2133600"/>
            <a:ext cx="4114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PLACE HOLDER FOR IMAGE</a:t>
            </a: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20200" y="-10417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Center for Sustainable Landscapes </a:t>
            </a:r>
          </a:p>
          <a:p>
            <a:pPr algn="ctr"/>
            <a:r>
              <a:rPr lang="en-US" sz="28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/>
            <a:r>
              <a:rPr lang="en-US" sz="28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US" sz="2800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52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Daniel </a:t>
            </a:r>
            <a:r>
              <a:rPr lang="en-US" sz="2400" dirty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Zartman | </a:t>
            </a: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Construction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Advisor : Dr. Robert </a:t>
            </a:r>
            <a:r>
              <a:rPr lang="en-US" sz="2400" dirty="0" err="1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Leicht</a:t>
            </a:r>
            <a:endParaRPr lang="en-US" sz="2400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88000" y="152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Daniel </a:t>
            </a:r>
            <a:r>
              <a:rPr lang="en-US" sz="2400" dirty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Zartman | </a:t>
            </a: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Construction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Advisor : Dr. Robert </a:t>
            </a:r>
            <a:r>
              <a:rPr lang="en-US" sz="2400" dirty="0" err="1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Leicht</a:t>
            </a:r>
            <a:endParaRPr lang="en-US" sz="2400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9144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0" y="9144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" name="Picture 50" descr="Cover Page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6200" y="1295400"/>
            <a:ext cx="7137400" cy="472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73000" y="6096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10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1630501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Project: SCI Benner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Project Synopsis: $174 million new construction of a 2,000 bed medium security prison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Location: Bellefonte, PA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Owner: Department of General Services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Delivery Method: Design-Build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Contract Type: GMP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Procurement Method: Best Value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516600" y="1545372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Conclusions: Project Exemption is Plausible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Provided exemption is approved by DGS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Provided exemption is authorized by Legislation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Recommendations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 out of 3 owners analyzed utilized a traditional delivery system despite exemption</a:t>
            </a:r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Pursue the use of contemporary delivery methods when necessary </a:t>
            </a:r>
          </a:p>
        </p:txBody>
      </p:sp>
      <p:pic>
        <p:nvPicPr>
          <p:cNvPr id="53" name="Picture 52" descr="SCI Benner Example Decision Tree.jpg"/>
          <p:cNvPicPr>
            <a:picLocks noChangeAspect="1"/>
          </p:cNvPicPr>
          <p:nvPr/>
        </p:nvPicPr>
        <p:blipFill>
          <a:blip r:embed="rId4" cstate="print"/>
          <a:srcRect l="1830" t="3333" r="1111" b="20000"/>
          <a:stretch>
            <a:fillRect/>
          </a:stretch>
        </p:blipFill>
        <p:spPr>
          <a:xfrm>
            <a:off x="9220200" y="1524000"/>
            <a:ext cx="8991600" cy="459570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11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0" y="1633478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2-Story radiused cast-in-place concrete atrium stair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onsite waste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" name="Picture 50" descr="Natural Ventilation 2.jpg"/>
          <p:cNvPicPr>
            <a:picLocks noChangeAspect="1"/>
          </p:cNvPicPr>
          <p:nvPr/>
        </p:nvPicPr>
        <p:blipFill>
          <a:blip r:embed="rId4" cstate="print"/>
          <a:srcRect b="5119"/>
          <a:stretch>
            <a:fillRect/>
          </a:stretch>
        </p:blipFill>
        <p:spPr>
          <a:xfrm>
            <a:off x="19812000" y="1325557"/>
            <a:ext cx="6324600" cy="47709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1869400" y="6096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12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0" y="1633478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2-Story radiused cast-in-place concrete atrium stair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onsite waste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Develop an alternative atrium design that: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Improves Constructability at a minimal cost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Maintains the spaces passive performance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Aesthetically pleasing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" name="Picture 50" descr="Natural Ventilation 2.jpg"/>
          <p:cNvPicPr>
            <a:picLocks noChangeAspect="1"/>
          </p:cNvPicPr>
          <p:nvPr/>
        </p:nvPicPr>
        <p:blipFill>
          <a:blip r:embed="rId4" cstate="print"/>
          <a:srcRect b="5119"/>
          <a:stretch>
            <a:fillRect/>
          </a:stretch>
        </p:blipFill>
        <p:spPr>
          <a:xfrm>
            <a:off x="19812000" y="1325557"/>
            <a:ext cx="6324600" cy="47709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1869400" y="6096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13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0" y="163347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2-Story radiused cast-in-place concrete atrium stair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onsite waste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Develop an alternative atrium design that: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Improves Constructability at a minimal cost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Maintains the spaces passive performance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Aesthetically pleasing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Proposed Solution: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Structural steel stair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Transfer thermal mass to atrium walls</a:t>
            </a:r>
          </a:p>
        </p:txBody>
      </p:sp>
      <p:pic>
        <p:nvPicPr>
          <p:cNvPr id="51" name="Picture 50" descr="Natural Ventilation 2.jpg"/>
          <p:cNvPicPr>
            <a:picLocks noChangeAspect="1"/>
          </p:cNvPicPr>
          <p:nvPr/>
        </p:nvPicPr>
        <p:blipFill>
          <a:blip r:embed="rId4" cstate="print"/>
          <a:srcRect b="5119"/>
          <a:stretch>
            <a:fillRect/>
          </a:stretch>
        </p:blipFill>
        <p:spPr>
          <a:xfrm>
            <a:off x="19812000" y="1325557"/>
            <a:ext cx="6324600" cy="47709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1869400" y="6096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14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0" name="Picture 49" descr="Original Stair Plan.jpg"/>
          <p:cNvPicPr/>
          <p:nvPr/>
        </p:nvPicPr>
        <p:blipFill>
          <a:blip r:embed="rId4" cstate="print">
            <a:lum bright="-23000" contrast="37000"/>
          </a:blip>
          <a:stretch>
            <a:fillRect/>
          </a:stretch>
        </p:blipFill>
        <p:spPr>
          <a:xfrm>
            <a:off x="4724400" y="1502930"/>
            <a:ext cx="306739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008.3.jpg"/>
          <p:cNvPicPr>
            <a:picLocks noChangeAspect="1"/>
          </p:cNvPicPr>
          <p:nvPr/>
        </p:nvPicPr>
        <p:blipFill>
          <a:blip r:embed="rId5" cstate="print"/>
          <a:srcRect l="16291" r="34882"/>
          <a:stretch>
            <a:fillRect/>
          </a:stretch>
        </p:blipFill>
        <p:spPr>
          <a:xfrm>
            <a:off x="12725400" y="3807494"/>
            <a:ext cx="2209800" cy="245075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0" name="Picture 59" descr="008.4.jpg"/>
          <p:cNvPicPr>
            <a:picLocks noChangeAspect="1"/>
          </p:cNvPicPr>
          <p:nvPr/>
        </p:nvPicPr>
        <p:blipFill>
          <a:blip r:embed="rId6" cstate="print"/>
          <a:srcRect l="21826" t="2364" r="27047" b="5459"/>
          <a:stretch>
            <a:fillRect/>
          </a:stretch>
        </p:blipFill>
        <p:spPr>
          <a:xfrm>
            <a:off x="15544800" y="3807494"/>
            <a:ext cx="2514600" cy="245496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1" name="Picture 60" descr="008.2.jpg"/>
          <p:cNvPicPr>
            <a:picLocks noChangeAspect="1"/>
          </p:cNvPicPr>
          <p:nvPr/>
        </p:nvPicPr>
        <p:blipFill>
          <a:blip r:embed="rId7" cstate="print"/>
          <a:srcRect l="3995" r="40081"/>
          <a:stretch>
            <a:fillRect/>
          </a:stretch>
        </p:blipFill>
        <p:spPr>
          <a:xfrm>
            <a:off x="9521330" y="3807494"/>
            <a:ext cx="2518270" cy="24384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9372600" y="1490008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Changes to Original Design in Alternative Design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Stair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Structural Steel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Rectilinear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Self-supporting </a:t>
            </a:r>
          </a:p>
        </p:txBody>
      </p:sp>
      <p:pic>
        <p:nvPicPr>
          <p:cNvPr id="63" name="Picture 62" descr="Alternative Stair Plan.jpg"/>
          <p:cNvPicPr/>
          <p:nvPr/>
        </p:nvPicPr>
        <p:blipFill>
          <a:blip r:embed="rId8" cstate="print">
            <a:lum bright="-23000" contrast="37000"/>
          </a:blip>
          <a:stretch>
            <a:fillRect/>
          </a:stretch>
        </p:blipFill>
        <p:spPr>
          <a:xfrm>
            <a:off x="4724606" y="4142414"/>
            <a:ext cx="3067396" cy="202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Alterations.jpg"/>
          <p:cNvPicPr/>
          <p:nvPr/>
        </p:nvPicPr>
        <p:blipFill>
          <a:blip r:embed="rId9" cstate="print"/>
          <a:srcRect b="22762"/>
          <a:stretch>
            <a:fillRect/>
          </a:stretch>
        </p:blipFill>
        <p:spPr>
          <a:xfrm>
            <a:off x="19431000" y="1524000"/>
            <a:ext cx="7010401" cy="436845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1031200" y="6019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Imagery based off of one provided by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29200" y="3810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 (Below)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9200" y="1219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Original Design (Below)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15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9" name="Picture 58" descr="008.3.jpg"/>
          <p:cNvPicPr>
            <a:picLocks noChangeAspect="1"/>
          </p:cNvPicPr>
          <p:nvPr/>
        </p:nvPicPr>
        <p:blipFill>
          <a:blip r:embed="rId4" cstate="print"/>
          <a:srcRect l="16291" r="34882"/>
          <a:stretch>
            <a:fillRect/>
          </a:stretch>
        </p:blipFill>
        <p:spPr>
          <a:xfrm>
            <a:off x="12725400" y="3807494"/>
            <a:ext cx="2209800" cy="245075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0" name="Picture 59" descr="008.4.jpg"/>
          <p:cNvPicPr>
            <a:picLocks noChangeAspect="1"/>
          </p:cNvPicPr>
          <p:nvPr/>
        </p:nvPicPr>
        <p:blipFill>
          <a:blip r:embed="rId5" cstate="print"/>
          <a:srcRect l="21826" t="2364" r="27047" b="5459"/>
          <a:stretch>
            <a:fillRect/>
          </a:stretch>
        </p:blipFill>
        <p:spPr>
          <a:xfrm>
            <a:off x="15544800" y="3807494"/>
            <a:ext cx="2514600" cy="245496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1" name="Picture 60" descr="008.2.jpg"/>
          <p:cNvPicPr>
            <a:picLocks noChangeAspect="1"/>
          </p:cNvPicPr>
          <p:nvPr/>
        </p:nvPicPr>
        <p:blipFill>
          <a:blip r:embed="rId6" cstate="print"/>
          <a:srcRect l="3995" r="40081"/>
          <a:stretch>
            <a:fillRect/>
          </a:stretch>
        </p:blipFill>
        <p:spPr>
          <a:xfrm>
            <a:off x="9521330" y="3807494"/>
            <a:ext cx="2518270" cy="24384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9372600" y="149000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Changes to Original Design in Alternative Design: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Stair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Structural Steel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Rectilinear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Self-supporting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3810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 (Below)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9200" y="1219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Original Design (Below)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9" name="Picture 48" descr="Interior Section.jpg"/>
          <p:cNvPicPr>
            <a:picLocks noChangeAspect="1"/>
          </p:cNvPicPr>
          <p:nvPr/>
        </p:nvPicPr>
        <p:blipFill>
          <a:blip r:embed="rId7" cstate="print">
            <a:lum bright="-13000" contrast="25000"/>
          </a:blip>
          <a:stretch>
            <a:fillRect/>
          </a:stretch>
        </p:blipFill>
        <p:spPr>
          <a:xfrm>
            <a:off x="18669000" y="1402976"/>
            <a:ext cx="5980057" cy="48006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1" name="Picture 50" descr="Alternative Typical Wall Sec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984641" y="3810000"/>
            <a:ext cx="2218759" cy="238201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2" name="Picture 51" descr="Original Wall Sec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984641" y="1371600"/>
            <a:ext cx="2209800" cy="23344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13944600" y="149000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Wall Design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Inc. thickness of concrete by 3 inches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Net decrease in concrete: 3 cubic yards</a:t>
            </a:r>
          </a:p>
        </p:txBody>
      </p:sp>
      <p:pic>
        <p:nvPicPr>
          <p:cNvPr id="53" name="Picture 52" descr="Original Stair Plan.jpg"/>
          <p:cNvPicPr/>
          <p:nvPr/>
        </p:nvPicPr>
        <p:blipFill>
          <a:blip r:embed="rId10" cstate="print">
            <a:lum bright="-23000" contrast="37000"/>
          </a:blip>
          <a:stretch>
            <a:fillRect/>
          </a:stretch>
        </p:blipFill>
        <p:spPr>
          <a:xfrm>
            <a:off x="4724400" y="1502930"/>
            <a:ext cx="306739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Alternative Stair Plan.jpg"/>
          <p:cNvPicPr/>
          <p:nvPr/>
        </p:nvPicPr>
        <p:blipFill>
          <a:blip r:embed="rId11" cstate="print">
            <a:lum bright="-23000" contrast="37000"/>
          </a:blip>
          <a:stretch>
            <a:fillRect/>
          </a:stretch>
        </p:blipFill>
        <p:spPr>
          <a:xfrm>
            <a:off x="4724606" y="4142414"/>
            <a:ext cx="3067396" cy="202830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16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447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20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10 days (phased with steel erection)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Not located on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429000" y="3505200"/>
            <a:ext cx="5638800" cy="1504310"/>
            <a:chOff x="3733800" y="2971800"/>
            <a:chExt cx="4953000" cy="1321353"/>
          </a:xfrm>
        </p:grpSpPr>
        <p:pic>
          <p:nvPicPr>
            <p:cNvPr id="50" name="Picture 49" descr="Alternative Schedule.JPG"/>
            <p:cNvPicPr/>
            <p:nvPr/>
          </p:nvPicPr>
          <p:blipFill>
            <a:blip r:embed="rId4" cstate="print"/>
            <a:srcRect l="4167" r="5556"/>
            <a:stretch>
              <a:fillRect/>
            </a:stretch>
          </p:blipFill>
          <p:spPr>
            <a:xfrm>
              <a:off x="3733800" y="2971800"/>
              <a:ext cx="4953000" cy="13213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7" name="Rectangle 56"/>
            <p:cNvSpPr/>
            <p:nvPr/>
          </p:nvSpPr>
          <p:spPr>
            <a:xfrm>
              <a:off x="6324600" y="3733800"/>
              <a:ext cx="914400" cy="762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17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447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20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10 days (phased with steel erection)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Not located on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9601200" y="4114800"/>
          <a:ext cx="8229600" cy="2103120"/>
        </p:xfrm>
        <a:graphic>
          <a:graphicData uri="http://schemas.openxmlformats.org/drawingml/2006/table">
            <a:tbl>
              <a:tblPr/>
              <a:tblGrid>
                <a:gridCol w="6121599"/>
                <a:gridCol w="2108001"/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Cost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Comparison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Original Design - Cost of Concrete Stair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49,950.00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Total Cost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119,707.63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Cost of Steel Stair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105,603.65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Increase in Wall Thicknesses</a:t>
                      </a:r>
                      <a:endParaRPr lang="en-US" sz="20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14,103.98 </a:t>
                      </a:r>
                      <a:endParaRPr lang="en-US" sz="20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Net Increase in Alternative Design over Original Design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69,757.63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9296400" y="15240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Summary: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Net Increase: $70,000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Resulting from: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 central support added approximately $25,000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connections costs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structural steel costs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Terrazzo finishes added approximately $15,000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3429000" y="3505200"/>
            <a:ext cx="5638800" cy="1504310"/>
            <a:chOff x="3733800" y="2971800"/>
            <a:chExt cx="4953000" cy="1321353"/>
          </a:xfrm>
        </p:grpSpPr>
        <p:pic>
          <p:nvPicPr>
            <p:cNvPr id="50" name="Picture 49" descr="Alternative Schedule.JPG"/>
            <p:cNvPicPr/>
            <p:nvPr/>
          </p:nvPicPr>
          <p:blipFill>
            <a:blip r:embed="rId4" cstate="print"/>
            <a:srcRect l="4167" r="5556"/>
            <a:stretch>
              <a:fillRect/>
            </a:stretch>
          </p:blipFill>
          <p:spPr>
            <a:xfrm>
              <a:off x="3733800" y="2971800"/>
              <a:ext cx="4953000" cy="13213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7" name="Rectangle 56"/>
            <p:cNvSpPr/>
            <p:nvPr/>
          </p:nvSpPr>
          <p:spPr>
            <a:xfrm>
              <a:off x="6324600" y="3733800"/>
              <a:ext cx="914400" cy="762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18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447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20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10 days (phased with steel erection)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Not located on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516600" y="1545372"/>
            <a:ext cx="784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 Conclusions: Not Recommended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Comparably Sustainable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Minimizes Construction Waste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Improves Aesthetics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Reduces Schedule by 10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Significantly increased material cost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Recommendations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Make adjustments to reduce cost: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Replace terrazzo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Add column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9601200" y="4114800"/>
          <a:ext cx="8229600" cy="2103120"/>
        </p:xfrm>
        <a:graphic>
          <a:graphicData uri="http://schemas.openxmlformats.org/drawingml/2006/table">
            <a:tbl>
              <a:tblPr/>
              <a:tblGrid>
                <a:gridCol w="6121599"/>
                <a:gridCol w="2108001"/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Cost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Comparison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Original Design - Cost of Concrete Stair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49,950.00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Total Cost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119,707.63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Cost of Steel Stair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105,603.65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Alternative Design - Increase in Wall Thicknesses</a:t>
                      </a:r>
                      <a:endParaRPr lang="en-US" sz="20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14,103.98 </a:t>
                      </a:r>
                      <a:endParaRPr lang="en-US" sz="20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Net Increase in Alternative Design over Original Design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69,757.63 </a:t>
                      </a:r>
                      <a:endParaRPr lang="en-US" sz="20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9296400" y="15240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Summary: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Net Increase: $70,000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Resulting from: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 central support added approximately $25,000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connections costs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structural steel costs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Terrazzo finishes added approximately $15,000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3429000" y="3505200"/>
            <a:ext cx="5638800" cy="1504310"/>
            <a:chOff x="3733800" y="2971800"/>
            <a:chExt cx="4953000" cy="1321353"/>
          </a:xfrm>
        </p:grpSpPr>
        <p:pic>
          <p:nvPicPr>
            <p:cNvPr id="50" name="Picture 49" descr="Alternative Schedule.JPG"/>
            <p:cNvPicPr/>
            <p:nvPr/>
          </p:nvPicPr>
          <p:blipFill>
            <a:blip r:embed="rId4" cstate="print"/>
            <a:srcRect l="4167" r="5556"/>
            <a:stretch>
              <a:fillRect/>
            </a:stretch>
          </p:blipFill>
          <p:spPr>
            <a:xfrm>
              <a:off x="3733800" y="2971800"/>
              <a:ext cx="4953000" cy="13213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7" name="Rectangle 56"/>
            <p:cNvSpPr/>
            <p:nvPr/>
          </p:nvSpPr>
          <p:spPr>
            <a:xfrm>
              <a:off x="6324600" y="3733800"/>
              <a:ext cx="914400" cy="762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19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40800" y="5638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kingspan.com/</a:t>
            </a:r>
            <a:r>
              <a:rPr lang="en-US" sz="1200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raised_flooring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/full.jpg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Raised Access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6000"/>
            <a:ext cx="3429000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 h="120650"/>
            <a:bevelB w="38100" h="114300"/>
          </a:sp3d>
        </p:spPr>
      </p:pic>
      <p:sp>
        <p:nvSpPr>
          <p:cNvPr id="54" name="TextBox 53"/>
          <p:cNvSpPr txBox="1"/>
          <p:nvPr/>
        </p:nvSpPr>
        <p:spPr>
          <a:xfrm>
            <a:off x="5181600" y="4876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accessfloorsystems.com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5" name="Picture 54" descr="Raised Access Floor II.jpg"/>
          <p:cNvPicPr>
            <a:picLocks noChangeAspect="1"/>
          </p:cNvPicPr>
          <p:nvPr/>
        </p:nvPicPr>
        <p:blipFill>
          <a:blip r:embed="rId5" cstate="print"/>
          <a:srcRect t="33333"/>
          <a:stretch>
            <a:fillRect/>
          </a:stretch>
        </p:blipFill>
        <p:spPr>
          <a:xfrm>
            <a:off x="20421600" y="1905000"/>
            <a:ext cx="5486400" cy="366491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372600" y="163347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Raised Floor Distribution Plenum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Higher system costs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building height from redundant plenum spaces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Project Background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General Information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Building Information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48800" y="1295400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General Project Information: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Owner: Phipps Conservatory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Contractor: Turner Construction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Location: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Schenley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Park, Pittsburgh, PA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Function: Mixed Use (Office/Education)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Building Size : 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Area: 24,350 GSF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Height: 40’- 4” (3 Stories)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Project Size: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Contract Value: $10 Million  ($410 per SF)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Project Type: New Construction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Project Duration: 11 Months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Image Underconstruction.jpg"/>
          <p:cNvPicPr>
            <a:picLocks noChangeAspect="1"/>
          </p:cNvPicPr>
          <p:nvPr/>
        </p:nvPicPr>
        <p:blipFill>
          <a:blip r:embed="rId4" cstate="print"/>
          <a:srcRect t="22222" b="12222"/>
          <a:stretch>
            <a:fillRect/>
          </a:stretch>
        </p:blipFill>
        <p:spPr>
          <a:xfrm>
            <a:off x="18516600" y="1520190"/>
            <a:ext cx="8686800" cy="42710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7" name="Picture 56" descr="Bing Large 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295401"/>
            <a:ext cx="4114800" cy="14676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8" name="Picture 57" descr="Bing Small 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863889"/>
            <a:ext cx="2959100" cy="330831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5334000" y="6172201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Microsoft Corporation </a:t>
            </a:r>
            <a:endParaRPr lang="en-US" sz="11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250400" y="59714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Turner Construction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20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40800" y="5638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kingspan.com/</a:t>
            </a:r>
            <a:r>
              <a:rPr lang="en-US" sz="1200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raised_flooring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/full.jpg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Raised Access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6000"/>
            <a:ext cx="3429000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 h="120650"/>
            <a:bevelB w="38100" h="114300"/>
          </a:sp3d>
        </p:spPr>
      </p:pic>
      <p:sp>
        <p:nvSpPr>
          <p:cNvPr id="54" name="TextBox 53"/>
          <p:cNvSpPr txBox="1"/>
          <p:nvPr/>
        </p:nvSpPr>
        <p:spPr>
          <a:xfrm>
            <a:off x="5181600" y="4876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accessfloorsystems.com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5" name="Picture 54" descr="Raised Access Floor II.jpg"/>
          <p:cNvPicPr>
            <a:picLocks noChangeAspect="1"/>
          </p:cNvPicPr>
          <p:nvPr/>
        </p:nvPicPr>
        <p:blipFill>
          <a:blip r:embed="rId5" cstate="print"/>
          <a:srcRect t="33333"/>
          <a:stretch>
            <a:fillRect/>
          </a:stretch>
        </p:blipFill>
        <p:spPr>
          <a:xfrm>
            <a:off x="20421600" y="1905000"/>
            <a:ext cx="5486400" cy="366491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372600" y="1633478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Raised Floor Distribution Plenum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Higher system costs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building height from redundant plenum spaces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 system cost without compromising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 constructability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21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40800" y="5638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kingspan.com/</a:t>
            </a:r>
            <a:r>
              <a:rPr lang="en-US" sz="1200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raised_flooring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/full.jpg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Raised Access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6000"/>
            <a:ext cx="3429000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 h="120650"/>
            <a:bevelB w="38100" h="114300"/>
          </a:sp3d>
        </p:spPr>
      </p:pic>
      <p:sp>
        <p:nvSpPr>
          <p:cNvPr id="54" name="TextBox 53"/>
          <p:cNvSpPr txBox="1"/>
          <p:nvPr/>
        </p:nvSpPr>
        <p:spPr>
          <a:xfrm>
            <a:off x="5181600" y="4876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accessfloorsystems.com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5" name="Picture 54" descr="Raised Access Floor II.jpg"/>
          <p:cNvPicPr>
            <a:picLocks noChangeAspect="1"/>
          </p:cNvPicPr>
          <p:nvPr/>
        </p:nvPicPr>
        <p:blipFill>
          <a:blip r:embed="rId5" cstate="print"/>
          <a:srcRect t="33333"/>
          <a:stretch>
            <a:fillRect/>
          </a:stretch>
        </p:blipFill>
        <p:spPr>
          <a:xfrm>
            <a:off x="20421600" y="1905000"/>
            <a:ext cx="5486400" cy="366491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372600" y="1633478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Raised Floor Distribution Plenum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Higher system costs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Increased building height from redundant plenum spaces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 system cost without compromising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 constructability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Proposed Solution: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Relocated HVAC distribution to above the ceiling</a:t>
            </a:r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econd Floor Alt..jpg"/>
          <p:cNvPicPr>
            <a:picLocks noChangeAspect="1"/>
          </p:cNvPicPr>
          <p:nvPr/>
        </p:nvPicPr>
        <p:blipFill>
          <a:blip r:embed="rId3" cstate="print"/>
          <a:srcRect l="3387" t="40000" r="27445" b="24444"/>
          <a:stretch>
            <a:fillRect/>
          </a:stretch>
        </p:blipFill>
        <p:spPr>
          <a:xfrm>
            <a:off x="20193000" y="1295400"/>
            <a:ext cx="7010400" cy="2438400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4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4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22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3800" y="1981200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Original Design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14” Raised Access Floor System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In-floor electrical distribution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Lowered the ceiling 6”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Reduced building height by 8”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Maintained High Volume/Low Velocity flow rate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58236" y="1828800"/>
            <a:ext cx="3392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Design: Above Ceiling Distribution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982200" y="1828800"/>
            <a:ext cx="307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Original Design: Raised Floor Distribution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8440400" y="3886200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Design: First Floor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9296400" y="2209800"/>
            <a:ext cx="8845923" cy="3124200"/>
            <a:chOff x="9296400" y="2209800"/>
            <a:chExt cx="8845923" cy="3124200"/>
          </a:xfrm>
        </p:grpSpPr>
        <p:pic>
          <p:nvPicPr>
            <p:cNvPr id="50" name="Picture 49" descr="H005.jpg"/>
            <p:cNvPicPr>
              <a:picLocks noChangeAspect="1"/>
            </p:cNvPicPr>
            <p:nvPr/>
          </p:nvPicPr>
          <p:blipFill>
            <a:blip r:embed="rId5" cstate="print">
              <a:lum bright="-12000" contrast="28000"/>
            </a:blip>
            <a:srcRect l="7893" t="32222" r="57812" b="30000"/>
            <a:stretch>
              <a:fillRect/>
            </a:stretch>
          </p:blipFill>
          <p:spPr>
            <a:xfrm>
              <a:off x="9296400" y="2209800"/>
              <a:ext cx="4191000" cy="3124200"/>
            </a:xfrm>
            <a:prstGeom prst="rect">
              <a:avLst/>
            </a:prstGeom>
          </p:spPr>
        </p:pic>
        <p:grpSp>
          <p:nvGrpSpPr>
            <p:cNvPr id="60" name="Group 59"/>
            <p:cNvGrpSpPr/>
            <p:nvPr/>
          </p:nvGrpSpPr>
          <p:grpSpPr>
            <a:xfrm>
              <a:off x="13792200" y="2209800"/>
              <a:ext cx="4350123" cy="3124200"/>
              <a:chOff x="13792200" y="2209800"/>
              <a:chExt cx="4350123" cy="3124200"/>
            </a:xfrm>
          </p:grpSpPr>
          <p:pic>
            <p:nvPicPr>
              <p:cNvPr id="51" name="Picture 50" descr="H005.jpg"/>
              <p:cNvPicPr>
                <a:picLocks noChangeAspect="1"/>
              </p:cNvPicPr>
              <p:nvPr/>
            </p:nvPicPr>
            <p:blipFill>
              <a:blip r:embed="rId5" cstate="print">
                <a:lum bright="-12000" contrast="28000"/>
              </a:blip>
              <a:srcRect l="53759" t="32222" r="10644" b="30000"/>
              <a:stretch>
                <a:fillRect/>
              </a:stretch>
            </p:blipFill>
            <p:spPr>
              <a:xfrm>
                <a:off x="13792200" y="2209800"/>
                <a:ext cx="4350123" cy="3124200"/>
              </a:xfrm>
              <a:prstGeom prst="rect">
                <a:avLst/>
              </a:prstGeom>
            </p:spPr>
          </p:pic>
          <p:sp>
            <p:nvSpPr>
              <p:cNvPr id="53" name="Freeform 52"/>
              <p:cNvSpPr/>
              <p:nvPr/>
            </p:nvSpPr>
            <p:spPr>
              <a:xfrm>
                <a:off x="15882938" y="3964781"/>
                <a:ext cx="357187" cy="90488"/>
              </a:xfrm>
              <a:custGeom>
                <a:avLst/>
                <a:gdLst>
                  <a:gd name="connsiteX0" fmla="*/ 0 w 357187"/>
                  <a:gd name="connsiteY0" fmla="*/ 90488 h 90488"/>
                  <a:gd name="connsiteX1" fmla="*/ 2381 w 357187"/>
                  <a:gd name="connsiteY1" fmla="*/ 0 h 90488"/>
                  <a:gd name="connsiteX2" fmla="*/ 357187 w 357187"/>
                  <a:gd name="connsiteY2" fmla="*/ 2382 h 90488"/>
                  <a:gd name="connsiteX3" fmla="*/ 357187 w 357187"/>
                  <a:gd name="connsiteY3" fmla="*/ 90488 h 90488"/>
                  <a:gd name="connsiteX4" fmla="*/ 0 w 357187"/>
                  <a:gd name="connsiteY4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87" h="90488">
                    <a:moveTo>
                      <a:pt x="0" y="90488"/>
                    </a:moveTo>
                    <a:cubicBezTo>
                      <a:pt x="794" y="60325"/>
                      <a:pt x="1587" y="30163"/>
                      <a:pt x="2381" y="0"/>
                    </a:cubicBezTo>
                    <a:lnTo>
                      <a:pt x="357187" y="2382"/>
                    </a:lnTo>
                    <a:lnTo>
                      <a:pt x="357187" y="90488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5871031" y="2743200"/>
                <a:ext cx="359569" cy="92869"/>
              </a:xfrm>
              <a:custGeom>
                <a:avLst/>
                <a:gdLst>
                  <a:gd name="connsiteX0" fmla="*/ 0 w 359569"/>
                  <a:gd name="connsiteY0" fmla="*/ 4763 h 92869"/>
                  <a:gd name="connsiteX1" fmla="*/ 0 w 359569"/>
                  <a:gd name="connsiteY1" fmla="*/ 92869 h 92869"/>
                  <a:gd name="connsiteX2" fmla="*/ 359569 w 359569"/>
                  <a:gd name="connsiteY2" fmla="*/ 92869 h 92869"/>
                  <a:gd name="connsiteX3" fmla="*/ 357188 w 359569"/>
                  <a:gd name="connsiteY3" fmla="*/ 0 h 92869"/>
                  <a:gd name="connsiteX4" fmla="*/ 0 w 359569"/>
                  <a:gd name="connsiteY4" fmla="*/ 4763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569" h="92869">
                    <a:moveTo>
                      <a:pt x="0" y="4763"/>
                    </a:moveTo>
                    <a:lnTo>
                      <a:pt x="0" y="92869"/>
                    </a:lnTo>
                    <a:lnTo>
                      <a:pt x="359569" y="92869"/>
                    </a:lnTo>
                    <a:cubicBezTo>
                      <a:pt x="358775" y="61913"/>
                      <a:pt x="357982" y="30956"/>
                      <a:pt x="357188" y="0"/>
                    </a:cubicBezTo>
                    <a:lnTo>
                      <a:pt x="0" y="4763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439900" y="2683669"/>
                <a:ext cx="1504950" cy="59531"/>
              </a:xfrm>
              <a:custGeom>
                <a:avLst/>
                <a:gdLst>
                  <a:gd name="connsiteX0" fmla="*/ 1504950 w 1504950"/>
                  <a:gd name="connsiteY0" fmla="*/ 59531 h 59531"/>
                  <a:gd name="connsiteX1" fmla="*/ 1504950 w 1504950"/>
                  <a:gd name="connsiteY1" fmla="*/ 0 h 59531"/>
                  <a:gd name="connsiteX2" fmla="*/ 4763 w 1504950"/>
                  <a:gd name="connsiteY2" fmla="*/ 0 h 59531"/>
                  <a:gd name="connsiteX3" fmla="*/ 0 w 1504950"/>
                  <a:gd name="connsiteY3" fmla="*/ 52387 h 59531"/>
                  <a:gd name="connsiteX4" fmla="*/ 1504950 w 1504950"/>
                  <a:gd name="connsiteY4" fmla="*/ 59531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59531">
                    <a:moveTo>
                      <a:pt x="1504950" y="59531"/>
                    </a:moveTo>
                    <a:lnTo>
                      <a:pt x="1504950" y="0"/>
                    </a:lnTo>
                    <a:lnTo>
                      <a:pt x="4763" y="0"/>
                    </a:lnTo>
                    <a:lnTo>
                      <a:pt x="0" y="52387"/>
                    </a:lnTo>
                    <a:lnTo>
                      <a:pt x="1504950" y="59531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6235363" y="2705100"/>
                <a:ext cx="376237" cy="95250"/>
              </a:xfrm>
              <a:custGeom>
                <a:avLst/>
                <a:gdLst>
                  <a:gd name="connsiteX0" fmla="*/ 0 w 376237"/>
                  <a:gd name="connsiteY0" fmla="*/ 90488 h 95250"/>
                  <a:gd name="connsiteX1" fmla="*/ 0 w 376237"/>
                  <a:gd name="connsiteY1" fmla="*/ 90488 h 95250"/>
                  <a:gd name="connsiteX2" fmla="*/ 2381 w 376237"/>
                  <a:gd name="connsiteY2" fmla="*/ 4763 h 95250"/>
                  <a:gd name="connsiteX3" fmla="*/ 376237 w 376237"/>
                  <a:gd name="connsiteY3" fmla="*/ 0 h 95250"/>
                  <a:gd name="connsiteX4" fmla="*/ 376237 w 376237"/>
                  <a:gd name="connsiteY4" fmla="*/ 95250 h 95250"/>
                  <a:gd name="connsiteX5" fmla="*/ 0 w 376237"/>
                  <a:gd name="connsiteY5" fmla="*/ 9048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237" h="95250">
                    <a:moveTo>
                      <a:pt x="0" y="90488"/>
                    </a:moveTo>
                    <a:lnTo>
                      <a:pt x="0" y="90488"/>
                    </a:lnTo>
                    <a:cubicBezTo>
                      <a:pt x="794" y="61913"/>
                      <a:pt x="1587" y="33338"/>
                      <a:pt x="2381" y="4763"/>
                    </a:cubicBezTo>
                    <a:lnTo>
                      <a:pt x="376237" y="0"/>
                    </a:lnTo>
                    <a:lnTo>
                      <a:pt x="376237" y="95250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rgbClr val="1DEBE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3" name="Picture 62" descr="First Floor Alt..jpg"/>
          <p:cNvPicPr>
            <a:picLocks noChangeAspect="1"/>
          </p:cNvPicPr>
          <p:nvPr/>
        </p:nvPicPr>
        <p:blipFill>
          <a:blip r:embed="rId6" cstate="print"/>
          <a:srcRect l="11657" t="55556" r="23686" b="10000"/>
          <a:stretch>
            <a:fillRect/>
          </a:stretch>
        </p:blipFill>
        <p:spPr>
          <a:xfrm>
            <a:off x="20193000" y="3886200"/>
            <a:ext cx="6553200" cy="23622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8342814" y="1295400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Design: Second Floor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23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6483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16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24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Neither designs were located on the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505201" y="3124200"/>
          <a:ext cx="5486399" cy="1402080"/>
        </p:xfrm>
        <a:graphic>
          <a:graphicData uri="http://schemas.openxmlformats.org/drawingml/2006/table">
            <a:tbl>
              <a:tblPr/>
              <a:tblGrid>
                <a:gridCol w="1768522"/>
                <a:gridCol w="1674057"/>
                <a:gridCol w="1227371"/>
                <a:gridCol w="81644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Durations for Raised Floor Analysis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Duration (Days)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Man Hours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Crew Size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480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581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56" descr="Alternative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4724400"/>
            <a:ext cx="5486400" cy="1478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24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6483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16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24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Neither designs were located on the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601200" y="1651337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Impacts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46% Decrease in cost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Indirect Costs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Reduction in building height (credit)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Flooring Cost   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505201" y="3124200"/>
          <a:ext cx="5486399" cy="1402080"/>
        </p:xfrm>
        <a:graphic>
          <a:graphicData uri="http://schemas.openxmlformats.org/drawingml/2006/table">
            <a:tbl>
              <a:tblPr/>
              <a:tblGrid>
                <a:gridCol w="1768522"/>
                <a:gridCol w="1674057"/>
                <a:gridCol w="1227371"/>
                <a:gridCol w="81644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Durations for Raised Floor Analysis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Duration (Days)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Man Hours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Crew Size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480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581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56" descr="Alternative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4724400"/>
            <a:ext cx="5486400" cy="147853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9525000" y="3352800"/>
          <a:ext cx="8534400" cy="2804160"/>
        </p:xfrm>
        <a:graphic>
          <a:graphicData uri="http://schemas.openxmlformats.org/drawingml/2006/table">
            <a:tbl>
              <a:tblPr/>
              <a:tblGrid>
                <a:gridCol w="5064370"/>
                <a:gridCol w="1701669"/>
                <a:gridCol w="1768361"/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Total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System Comparisons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Distribution System - Total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110,000.00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- Material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76,000.00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- Labor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34,000.00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Distribution System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50,838.00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- Material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  7,696.00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- Labor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19,620.00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Indirect Costs 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23,521.00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 Decrease in System Cost: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59,162.00 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Man Hours: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581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hrs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3792200" y="1645384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Electrical Distribution Contingency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Sales Tax Credit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6483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Design: 16 days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Design: 24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Neither designs were located on the Critical Path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601200" y="1651337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Impacts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46% Decrease in cost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Indirect Costs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Reduction in building height (credit)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Flooring Cost   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505201" y="3124200"/>
          <a:ext cx="5486399" cy="1402080"/>
        </p:xfrm>
        <a:graphic>
          <a:graphicData uri="http://schemas.openxmlformats.org/drawingml/2006/table">
            <a:tbl>
              <a:tblPr/>
              <a:tblGrid>
                <a:gridCol w="1768522"/>
                <a:gridCol w="1674057"/>
                <a:gridCol w="1227371"/>
                <a:gridCol w="81644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Durations for Raised Floor Analysis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Schedule Duration (Days)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Man Hours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Crew Size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480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Dist.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581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56" descr="Alternative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4724400"/>
            <a:ext cx="5486400" cy="147853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9525000" y="3352800"/>
          <a:ext cx="8534400" cy="2804160"/>
        </p:xfrm>
        <a:graphic>
          <a:graphicData uri="http://schemas.openxmlformats.org/drawingml/2006/table">
            <a:tbl>
              <a:tblPr/>
              <a:tblGrid>
                <a:gridCol w="5064370"/>
                <a:gridCol w="1701669"/>
                <a:gridCol w="1768361"/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Total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System Comparisons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Distribution System - Total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110,000.00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- Material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76,000.00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Raised Floor - Labor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34,000.00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Distribution System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50,838.00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- Material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  7,696.00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Ceiling - Labor Cost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19,620.00 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Indirect Costs 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23,521.00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 Decrease in System Cost: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                         59,162.00 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Man Hours: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581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hrs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18669000" y="1600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 Conclusions: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Added 100 hours of 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Reduced cost by approximately $59,000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Recommendations: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Met analysis goal to increase project’s value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Pursue alternative design based on significant decrease in system cost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Marginal compromises in value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92200" y="1645384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Electrical Distribution Contingency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Sales Tax Credit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26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2600" y="1633478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8” Metal Stud Exterior wall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Time and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Located on the Critical Path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waste onsite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9" name="Picture 48" descr="SIPS Diagram.jpg"/>
          <p:cNvPicPr>
            <a:picLocks noChangeAspect="1"/>
          </p:cNvPicPr>
          <p:nvPr/>
        </p:nvPicPr>
        <p:blipFill>
          <a:blip r:embed="rId4" cstate="print">
            <a:lum bright="-13000" contrast="25000"/>
          </a:blip>
          <a:stretch>
            <a:fillRect/>
          </a:stretch>
        </p:blipFill>
        <p:spPr>
          <a:xfrm>
            <a:off x="4114800" y="2362200"/>
            <a:ext cx="4167845" cy="2743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0" name="Picture 49" descr="S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5800" y="1810708"/>
            <a:ext cx="6588686" cy="392238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105400" y="5257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98000" y="5791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27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2600" y="1633478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8” Metal Stud Exterior wall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Time and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Located on the Critical Path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waste onsite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Develop alternative design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Decreases the project schedule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9" name="Picture 48" descr="SIPS Diagram.jpg"/>
          <p:cNvPicPr>
            <a:picLocks noChangeAspect="1"/>
          </p:cNvPicPr>
          <p:nvPr/>
        </p:nvPicPr>
        <p:blipFill>
          <a:blip r:embed="rId4" cstate="print">
            <a:lum bright="-13000" contrast="25000"/>
          </a:blip>
          <a:stretch>
            <a:fillRect/>
          </a:stretch>
        </p:blipFill>
        <p:spPr>
          <a:xfrm>
            <a:off x="4114800" y="2362200"/>
            <a:ext cx="4167845" cy="2743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0" name="Picture 49" descr="S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5800" y="1810708"/>
            <a:ext cx="6588686" cy="392238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105400" y="5257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98000" y="5791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28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2600" y="1633478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 Identification: 8” Metal Stud Exterior wall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Time and Labor intensive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Located on the Critical Path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Produces a large amount of waste onsite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Develop alternative design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Decreases the project schedule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Proposed Solution: Structural Insulated Panel System (SIPS)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 High performance wall type composed of: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OSB Sheathing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EPS (Expanded Polystyrene) Foam Core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Increase superstructure to accommodate additional load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9" name="Picture 48" descr="SIPS Diagram.jpg"/>
          <p:cNvPicPr>
            <a:picLocks noChangeAspect="1"/>
          </p:cNvPicPr>
          <p:nvPr/>
        </p:nvPicPr>
        <p:blipFill>
          <a:blip r:embed="rId4" cstate="print">
            <a:lum bright="-13000" contrast="25000"/>
          </a:blip>
          <a:stretch>
            <a:fillRect/>
          </a:stretch>
        </p:blipFill>
        <p:spPr>
          <a:xfrm>
            <a:off x="4114800" y="2362200"/>
            <a:ext cx="4167845" cy="2743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0" name="Picture 49" descr="S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5800" y="1810708"/>
            <a:ext cx="6588686" cy="392238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105400" y="5257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98000" y="5791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</a:t>
            </a:r>
            <a:r>
              <a:rPr lang="en-US" sz="12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sips.org</a:t>
            </a:r>
            <a:endParaRPr lang="en-US" sz="12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29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5" name="Picture 54" descr="West Elev.jpg"/>
          <p:cNvPicPr>
            <a:picLocks noChangeAspect="1"/>
          </p:cNvPicPr>
          <p:nvPr/>
        </p:nvPicPr>
        <p:blipFill>
          <a:blip r:embed="rId4" cstate="print">
            <a:lum bright="-13000" contrast="25000"/>
          </a:blip>
          <a:srcRect b="855"/>
          <a:stretch>
            <a:fillRect/>
          </a:stretch>
        </p:blipFill>
        <p:spPr>
          <a:xfrm>
            <a:off x="23012400" y="1564922"/>
            <a:ext cx="4038600" cy="2168878"/>
          </a:xfrm>
          <a:prstGeom prst="rect">
            <a:avLst/>
          </a:prstGeom>
        </p:spPr>
      </p:pic>
      <p:pic>
        <p:nvPicPr>
          <p:cNvPr id="56" name="Picture 55" descr="East Elev.jpg"/>
          <p:cNvPicPr>
            <a:picLocks noChangeAspect="1"/>
          </p:cNvPicPr>
          <p:nvPr/>
        </p:nvPicPr>
        <p:blipFill>
          <a:blip r:embed="rId5" cstate="print">
            <a:lum bright="-13000" contrast="25000"/>
          </a:blip>
          <a:srcRect r="20455"/>
          <a:stretch>
            <a:fillRect/>
          </a:stretch>
        </p:blipFill>
        <p:spPr>
          <a:xfrm>
            <a:off x="24536400" y="3962400"/>
            <a:ext cx="2711522" cy="2209800"/>
          </a:xfrm>
          <a:prstGeom prst="rect">
            <a:avLst/>
          </a:prstGeom>
        </p:spPr>
      </p:pic>
      <p:pic>
        <p:nvPicPr>
          <p:cNvPr id="57" name="Picture 56" descr="South Elev..jpg"/>
          <p:cNvPicPr>
            <a:picLocks noChangeAspect="1"/>
          </p:cNvPicPr>
          <p:nvPr/>
        </p:nvPicPr>
        <p:blipFill>
          <a:blip r:embed="rId6" cstate="print">
            <a:lum bright="-13000" contrast="25000"/>
          </a:blip>
          <a:stretch>
            <a:fillRect/>
          </a:stretch>
        </p:blipFill>
        <p:spPr>
          <a:xfrm>
            <a:off x="18592800" y="3962400"/>
            <a:ext cx="5638799" cy="2215307"/>
          </a:xfrm>
          <a:prstGeom prst="rect">
            <a:avLst/>
          </a:prstGeom>
        </p:spPr>
      </p:pic>
      <p:pic>
        <p:nvPicPr>
          <p:cNvPr id="53" name="Picture 52" descr="North Elev.jpg"/>
          <p:cNvPicPr>
            <a:picLocks noChangeAspect="1"/>
          </p:cNvPicPr>
          <p:nvPr/>
        </p:nvPicPr>
        <p:blipFill>
          <a:blip r:embed="rId7" cstate="print">
            <a:lum bright="-13000" contrast="25000"/>
          </a:blip>
          <a:stretch>
            <a:fillRect/>
          </a:stretch>
        </p:blipFill>
        <p:spPr>
          <a:xfrm>
            <a:off x="18592800" y="1828800"/>
            <a:ext cx="3810000" cy="1905000"/>
          </a:xfrm>
          <a:prstGeom prst="rect">
            <a:avLst/>
          </a:prstGeom>
        </p:spPr>
      </p:pic>
      <p:pic>
        <p:nvPicPr>
          <p:cNvPr id="50" name="Picture 49" descr="ALTERNATIVE DETAIL.jpg"/>
          <p:cNvPicPr/>
          <p:nvPr/>
        </p:nvPicPr>
        <p:blipFill>
          <a:blip r:embed="rId8" cstate="print">
            <a:lum bright="-13000" contrast="25000"/>
          </a:blip>
          <a:stretch>
            <a:fillRect/>
          </a:stretch>
        </p:blipFill>
        <p:spPr>
          <a:xfrm>
            <a:off x="13944600" y="1828800"/>
            <a:ext cx="3886200" cy="4154469"/>
          </a:xfrm>
          <a:prstGeom prst="rect">
            <a:avLst/>
          </a:prstGeom>
        </p:spPr>
      </p:pic>
      <p:pic>
        <p:nvPicPr>
          <p:cNvPr id="51" name="Picture 50" descr="ORIGINAL DETAIL.jpg"/>
          <p:cNvPicPr/>
          <p:nvPr/>
        </p:nvPicPr>
        <p:blipFill>
          <a:blip r:embed="rId9" cstate="print">
            <a:lum bright="-13000" contrast="25000"/>
          </a:blip>
          <a:srcRect l="3762" r="10190"/>
          <a:stretch>
            <a:fillRect/>
          </a:stretch>
        </p:blipFill>
        <p:spPr>
          <a:xfrm>
            <a:off x="9677400" y="1828800"/>
            <a:ext cx="3766638" cy="414448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733800" y="15240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Original Design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8” Metal Stud Framing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2” Rigid Board Insulation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5/8” Fiberglass-matt gypsum board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10 ¼” SIP Panel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Project Background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2600" y="15240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Structural System: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Substructure: Concrete Strip/Spread Footing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Superstructure: Braced Steel Frame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Building Envelope: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Exterior Walls: 8” Metal Stud w/ Reclaimed Barn Wood Facade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7,600 SF Green Roof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Sustainable Achievements: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LEED Platinum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Living Building Challenge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SITES Certification for Landscapes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Net-Zero Annual Energy Consumption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Net-Zero Annual Water Consumption</a:t>
            </a:r>
          </a:p>
          <a:p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9" name="Picture 48" descr="Image Underconstruction.jpg"/>
          <p:cNvPicPr>
            <a:picLocks noChangeAspect="1"/>
          </p:cNvPicPr>
          <p:nvPr/>
        </p:nvPicPr>
        <p:blipFill>
          <a:blip r:embed="rId4" cstate="print"/>
          <a:srcRect t="22222" b="12222"/>
          <a:stretch>
            <a:fillRect/>
          </a:stretch>
        </p:blipFill>
        <p:spPr>
          <a:xfrm>
            <a:off x="18516600" y="1520190"/>
            <a:ext cx="8686800" cy="42710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22250400" y="59714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Turner Construction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General Information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Building Information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30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3800" y="15240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Structural Impacts: Structural Breadth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Stud Wall: 45 PLF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SIP Wall: 75 PLF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Results: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W12x19 Spandrel Beams were found to be inadequate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Max. Allowable Def. = 1.07”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Deflection = 1.3”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Max. Allowable Bending Moment = 55.9 ft-kips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Bending Moment = 82.2 ft-kips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W12x26 Spandrel Beams were found to be adequate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HSS 6x6x5/8 Columns were found to be adequate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2" name="Picture 51" descr="Breadth.jpg"/>
          <p:cNvPicPr>
            <a:picLocks noChangeAspect="1"/>
          </p:cNvPicPr>
          <p:nvPr/>
        </p:nvPicPr>
        <p:blipFill>
          <a:blip r:embed="rId4" cstate="print">
            <a:lum bright="-15000" contrast="29000"/>
          </a:blip>
          <a:stretch>
            <a:fillRect/>
          </a:stretch>
        </p:blipFill>
        <p:spPr>
          <a:xfrm>
            <a:off x="11468100" y="1447800"/>
            <a:ext cx="4686300" cy="3124200"/>
          </a:xfrm>
          <a:prstGeom prst="rect">
            <a:avLst/>
          </a:prstGeom>
        </p:spPr>
      </p:pic>
      <p:pic>
        <p:nvPicPr>
          <p:cNvPr id="56" name="Picture 55" descr="Breadth Blowup.jpg"/>
          <p:cNvPicPr>
            <a:picLocks noChangeAspect="1"/>
          </p:cNvPicPr>
          <p:nvPr/>
        </p:nvPicPr>
        <p:blipFill>
          <a:blip r:embed="rId5" cstate="print">
            <a:lum bright="-15000" contrast="29000"/>
          </a:blip>
          <a:stretch>
            <a:fillRect/>
          </a:stretch>
        </p:blipFill>
        <p:spPr>
          <a:xfrm>
            <a:off x="12268200" y="4953000"/>
            <a:ext cx="3276600" cy="126141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57" name="Rectangle 56"/>
          <p:cNvSpPr/>
          <p:nvPr/>
        </p:nvSpPr>
        <p:spPr>
          <a:xfrm>
            <a:off x="13335000" y="3886200"/>
            <a:ext cx="9144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31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3800" y="15240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Structural Impacts: Structural Breadth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Original Stud Wall: 45 PLF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Alternative SIP Wall: 75 PLF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Results: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W12x19 Spandrel Beams were found to be inadequate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Max. Allowable Def. = 1.07”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Deflection = 1.3”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Max. Allowable Bending Moment = 55.9 ft-kips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Bending Moment = 82.2 ft-kips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W12x26 Spandrel Beams were found to be adequate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HSS 6x6x5/8 Columns were found to be adequate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69000" y="1466088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Sustainability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Provides superior conductive and convective performance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 additional LEED points gained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9735800" y="3218688"/>
          <a:ext cx="3352800" cy="1962912"/>
        </p:xfrm>
        <a:graphic>
          <a:graphicData uri="http://schemas.openxmlformats.org/drawingml/2006/table">
            <a:tbl>
              <a:tblPr/>
              <a:tblGrid>
                <a:gridCol w="2705689"/>
                <a:gridCol w="647111"/>
              </a:tblGrid>
              <a:tr h="2133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Relative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R-Value Comparison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R-Value Original Design 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25.3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2" Rigid Board Insulation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5/8” Fiberglass-mat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8" Wall Cavity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9.3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R-Value Alternative Design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35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(2) 7/16" OSB Sheathing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10 1/4" SIP w/ EPS Core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34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2" name="Picture 51" descr="Breadth.jpg"/>
          <p:cNvPicPr>
            <a:picLocks noChangeAspect="1"/>
          </p:cNvPicPr>
          <p:nvPr/>
        </p:nvPicPr>
        <p:blipFill>
          <a:blip r:embed="rId4" cstate="print">
            <a:lum bright="-15000" contrast="29000"/>
          </a:blip>
          <a:stretch>
            <a:fillRect/>
          </a:stretch>
        </p:blipFill>
        <p:spPr>
          <a:xfrm>
            <a:off x="11468100" y="1447800"/>
            <a:ext cx="4686300" cy="3124200"/>
          </a:xfrm>
          <a:prstGeom prst="rect">
            <a:avLst/>
          </a:prstGeom>
        </p:spPr>
      </p:pic>
      <p:pic>
        <p:nvPicPr>
          <p:cNvPr id="56" name="Picture 55" descr="Breadth Blowup.jpg"/>
          <p:cNvPicPr>
            <a:picLocks noChangeAspect="1"/>
          </p:cNvPicPr>
          <p:nvPr/>
        </p:nvPicPr>
        <p:blipFill>
          <a:blip r:embed="rId5" cstate="print">
            <a:lum bright="-15000" contrast="29000"/>
          </a:blip>
          <a:stretch>
            <a:fillRect/>
          </a:stretch>
        </p:blipFill>
        <p:spPr>
          <a:xfrm>
            <a:off x="12268200" y="4953000"/>
            <a:ext cx="3276600" cy="126141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57" name="Rectangle 56"/>
          <p:cNvSpPr/>
          <p:nvPr/>
        </p:nvSpPr>
        <p:spPr>
          <a:xfrm>
            <a:off x="13335000" y="3886200"/>
            <a:ext cx="9144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32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1400" y="164538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Reduced the project schedule by a total of 8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Allowed Glazing to begin 8 days earlier than the original schedule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505200" y="3057144"/>
          <a:ext cx="5410199" cy="981456"/>
        </p:xfrm>
        <a:graphic>
          <a:graphicData uri="http://schemas.openxmlformats.org/drawingml/2006/table">
            <a:tbl>
              <a:tblPr/>
              <a:tblGrid>
                <a:gridCol w="1743959"/>
                <a:gridCol w="1650806"/>
                <a:gridCol w="1210325"/>
                <a:gridCol w="80510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Durations for Façade Analysis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System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Duration (Days)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Man Hours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Crew Size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8” Metal Stud Framing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16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770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SIP Wall Panel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320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5" name="Picture 54" descr="Original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3182" y="5247450"/>
            <a:ext cx="5558418" cy="1021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lternative Schedul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4213762"/>
            <a:ext cx="5543901" cy="891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33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1400" y="164538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Reduced the project schedule by a total of 8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Allowed Glazing to begin 8 days earlier than the original schedule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25000" y="164538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 System Cost w/ General Conditions Savings: $74,920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Includes increased cost of superstructure of $2,578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505200" y="3057144"/>
          <a:ext cx="5410199" cy="981456"/>
        </p:xfrm>
        <a:graphic>
          <a:graphicData uri="http://schemas.openxmlformats.org/drawingml/2006/table">
            <a:tbl>
              <a:tblPr/>
              <a:tblGrid>
                <a:gridCol w="1743959"/>
                <a:gridCol w="1650806"/>
                <a:gridCol w="1210325"/>
                <a:gridCol w="80510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Durations for Façade Analysis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System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Duration (Days)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Man Hours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Crew Size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8” Metal Stud Framing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16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770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SIP Wall Panel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320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5" name="Picture 54" descr="Original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3182" y="5247450"/>
            <a:ext cx="5558418" cy="1021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lternative Schedul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4213762"/>
            <a:ext cx="5543901" cy="8916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0890504" y="3429000"/>
          <a:ext cx="5797296" cy="2682240"/>
        </p:xfrm>
        <a:graphic>
          <a:graphicData uri="http://schemas.openxmlformats.org/drawingml/2006/table">
            <a:tbl>
              <a:tblPr/>
              <a:tblGrid>
                <a:gridCol w="3748305"/>
                <a:gridCol w="2048991"/>
              </a:tblGrid>
              <a:tr h="2682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Façade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Estimate Summary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Original Metal Stud Wall System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71,216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Original Design Labor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42,508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Original Design Material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25,708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Adjusted Total Alternative Wall System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74,920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Alternative SIP Wall System 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88,382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Alt. Design Labor Costs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37,594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Alt. Design Material Costs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50,789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Estimated General Conditions Savings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(13,462.00)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Net Increase in Cost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  3,704 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34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1400" y="164538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Schedule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Reduced the project schedule by a total of 8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Allowed Glazing to begin 8 days earlier than the original schedule</a:t>
            </a:r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25000" y="164538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Cost Impacts: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SIP System Cost w/ General Conditions Savings: $74,920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Includes increased cost of superstructure of $2,578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505200" y="3057144"/>
          <a:ext cx="5410199" cy="981456"/>
        </p:xfrm>
        <a:graphic>
          <a:graphicData uri="http://schemas.openxmlformats.org/drawingml/2006/table">
            <a:tbl>
              <a:tblPr/>
              <a:tblGrid>
                <a:gridCol w="1743959"/>
                <a:gridCol w="1650806"/>
                <a:gridCol w="1210325"/>
                <a:gridCol w="805109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Durations for Façade Analysis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System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Schedule Duration (Days)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Man Hours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Crew Size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8” Metal Stud Framing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16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770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SIP Wall Panel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320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pic>
        <p:nvPicPr>
          <p:cNvPr id="55" name="Picture 54" descr="Original Schedul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3182" y="5247450"/>
            <a:ext cx="5558418" cy="1021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lternative Schedul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4213762"/>
            <a:ext cx="5543901" cy="8916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0890504" y="3429000"/>
          <a:ext cx="5797296" cy="2682240"/>
        </p:xfrm>
        <a:graphic>
          <a:graphicData uri="http://schemas.openxmlformats.org/drawingml/2006/table">
            <a:tbl>
              <a:tblPr/>
              <a:tblGrid>
                <a:gridCol w="3748305"/>
                <a:gridCol w="2048991"/>
              </a:tblGrid>
              <a:tr h="2682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Façade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Estimate Summary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Original Metal Stud Wall System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71,216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Original Design Labor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42,508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Original Design Material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25,708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Adjusted Total Alternative Wall System Cost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74,920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Total Alternative SIP Wall System 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88,382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Alt. Design Labor Costs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37,594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    Alt. Design Material Costs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50,789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Estimated General Conditions Savings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(13,462.00)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7D7D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Net Increase in Cost </a:t>
                      </a:r>
                      <a:endParaRPr lang="en-US" sz="140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 $                        3,704 </a:t>
                      </a:r>
                      <a:endParaRPr lang="en-US" sz="1400" dirty="0">
                        <a:solidFill>
                          <a:schemeClr val="bg1"/>
                        </a:solidFill>
                        <a:latin typeface="Aparajita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79553" marR="7955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7D7D"/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8745200" y="1627525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Alternative Wall Construction Design Conclusions: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Reduces project schedule by 8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Increases Superstructure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Improves the performance of the building envelope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Marginal increase in cost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Recommendations: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Met analysis goal to reduce project schedule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Pursue alternative design as specified due to significant schedule savings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Alternative Design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Structural Breadth 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Recommendation/Conclusion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35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0" y="1633478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Analysis 1: Critical Industry Issue - Avoiding Traditional Delivery Methods on Publicly Funded Projects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Project exemption can be gained by OPP 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Analysis 2: Constructability – Alternative Design of Atrium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Rejected alternative design due to substantial increases in cost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Analysis 3: Value Engineering – Redesign of Raised Floor Distribution System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Accepted above ceiling distribution system as a result of the significant cost savings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Analysis 4: Schedule Acceleration –Alternative Wall System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Accepted Structural Insulated Panel System as a result of reduced schedule and marginal increase in cost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" name="Picture 50" descr="Aire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057400"/>
            <a:ext cx="5048250" cy="2857500"/>
          </a:xfrm>
          <a:prstGeom prst="rect">
            <a:avLst/>
          </a:prstGeom>
        </p:spPr>
      </p:pic>
      <p:pic>
        <p:nvPicPr>
          <p:cNvPr id="52" name="Picture 51" descr="Water 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0600" y="1676400"/>
            <a:ext cx="6000750" cy="41624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1869400" y="59436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4400" y="5029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Questions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36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0" name="Picture 49" descr="Zartma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80626" y="4419600"/>
            <a:ext cx="2683927" cy="729343"/>
          </a:xfrm>
          <a:prstGeom prst="rect">
            <a:avLst/>
          </a:prstGeom>
        </p:spPr>
      </p:pic>
      <p:pic>
        <p:nvPicPr>
          <p:cNvPr id="51" name="Picture 50" descr="Phipps Log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61226" y="4419600"/>
            <a:ext cx="2474768" cy="688769"/>
          </a:xfrm>
          <a:prstGeom prst="rect">
            <a:avLst/>
          </a:prstGeom>
        </p:spPr>
      </p:pic>
      <p:pic>
        <p:nvPicPr>
          <p:cNvPr id="52" name="Picture 51" descr="OPP Logo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52426" y="4419600"/>
            <a:ext cx="1993774" cy="656112"/>
          </a:xfrm>
          <a:prstGeom prst="rect">
            <a:avLst/>
          </a:prstGeom>
        </p:spPr>
      </p:pic>
      <p:pic>
        <p:nvPicPr>
          <p:cNvPr id="53" name="Picture 52" descr="HP Standard Logo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31400" y="5334000"/>
            <a:ext cx="4582050" cy="685800"/>
          </a:xfrm>
          <a:prstGeom prst="rect">
            <a:avLst/>
          </a:prstGeom>
        </p:spPr>
      </p:pic>
      <p:pic>
        <p:nvPicPr>
          <p:cNvPr id="54" name="Picture 53" descr="RPG Logo.gif"/>
          <p:cNvPicPr/>
          <p:nvPr/>
        </p:nvPicPr>
        <p:blipFill>
          <a:blip r:embed="rId8" cstate="print"/>
          <a:srcRect r="75000"/>
          <a:stretch>
            <a:fillRect/>
          </a:stretch>
        </p:blipFill>
        <p:spPr>
          <a:xfrm>
            <a:off x="21793200" y="5334000"/>
            <a:ext cx="685800" cy="710584"/>
          </a:xfrm>
          <a:prstGeom prst="rect">
            <a:avLst/>
          </a:prstGeom>
        </p:spPr>
      </p:pic>
      <p:pic>
        <p:nvPicPr>
          <p:cNvPr id="55" name="Picture 54" descr="Bucknell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69200" y="5331584"/>
            <a:ext cx="1447800" cy="694154"/>
          </a:xfrm>
          <a:prstGeom prst="rect">
            <a:avLst/>
          </a:prstGeom>
        </p:spPr>
      </p:pic>
      <p:pic>
        <p:nvPicPr>
          <p:cNvPr id="56" name="Picture 55" descr="Turner Logo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16600" y="5334000"/>
            <a:ext cx="1583484" cy="67689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8745200" y="1447801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Special Acknowledgements: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Dr. Robert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Leicht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– CM Faculty Advisor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Megan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Corrie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, Kristine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Retetagos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of 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Turner Construction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contacts and project sponsors 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Owner 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Phipps Conservatory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David Zartman and staff of 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Zartman Construction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James Hostetler Director of Construction and Design 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Bucknell University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John Bechtel Assistant Director of Design and Construction of 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Penn State OPP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Tim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Gilotti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of </a:t>
            </a:r>
            <a:r>
              <a:rPr lang="en-US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Radner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Property Group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Jeff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Sandeen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of </a:t>
            </a:r>
            <a:r>
              <a:rPr lang="en-US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Hensel</a:t>
            </a:r>
            <a:r>
              <a:rPr lang="en-US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Phelps Construction Co.</a:t>
            </a:r>
            <a:endParaRPr lang="en-US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9" name="Picture 58" descr="Cover Page 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15600" y="1371600"/>
            <a:ext cx="6907161" cy="4572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0" y="13716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b="1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0" name="Picture 59" descr="Airei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2057400"/>
            <a:ext cx="5048250" cy="28575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00600" y="5029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573000" y="60476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4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16600" y="15721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State requirements for publicly funded projects: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Traditional Design – Bid – Build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Hard-bid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Multiple Prime Contracts					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516600" y="32485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Problems: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Does not adequately address the needs of complex projects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Does not incentivize the contractor to minimize schedule and cost growth			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72600" y="1554301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Critical Industry Issue: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Legislation in Pennsylvania prevents public projects from utilizing progressive delivery systems.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Project 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600"/>
            <a:ext cx="5486400" cy="4114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00600" y="5638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5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16600" y="2486561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Funding Types: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Private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Public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Combination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				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72600" y="15240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Critical Industry Issue: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Legislation in Pennsylvania prevents public projects from utilizing progressive delivery systems.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To create a decision tree that illustrates the progressive alternatives available to Penn State’s OPP.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Project 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600"/>
            <a:ext cx="5486400" cy="4114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00600" y="5638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6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40400" y="16002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Project Features Analyzed: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Funding Type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Delivery 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Contract Type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Procurement Method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Industry Members Interviewed: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John Bechtel – Asst. Director of Design and Construction at Penn State‘s OPP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James Hostetler – Director of Construction and Design at Bucknell University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Kristine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Retetagos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– VP Preconstruction Turner Construction Pittsburgh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Tim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Gilotti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–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Radner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Property Group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Jeff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Sandeen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Hensel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Phelps Construction Co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Mike Arnold – Foreman Group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Elizabeth O’Reilly - Deputy Secretary of Pennsylvania’s Public Works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		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72600" y="1554301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Critical Industry Issue: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Legislation in Pennsylvania prevents public projects from utilizing progressive  delivery systems.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Goal: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To create a decision tree that illustrates the progressive alternatives available to Penn State’s OPP.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Research Method: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Analyze projects completed in PA by public and private owners using public funding. 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Project 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600"/>
            <a:ext cx="5486400" cy="4114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00600" y="5638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Images courtesy of the Design Alliance Architects</a:t>
            </a:r>
            <a:endParaRPr lang="en-US" sz="1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7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5200" y="15240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Penn State’s Office of Physical Plant: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Operates as an extension of DGS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Public funding types most commonly received: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Delegated (most common) – OPP is given money with specific use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Non-Delegated (uncommon) – DGS stays heavily involved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8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0" y="1828800"/>
            <a:ext cx="3733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0" y="1554301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Projects Researched: 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SCI Benner: Design-Build, GMP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Bucknell University Bookstore: Design-Bid-Build, CM At-Risk, GMP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Center for Sustainable Landscapes: Design-Bid-Build, CM At-Risk, GMP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The Decision Tree: </a:t>
            </a: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Illustrates the influence funding has on procurement, delivery and contract methods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Black Diamonds: Represent questions that can be answered by OPP project staff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Red Diamonds: Represent decisions that are made by the Government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Green Boxes: Display the conditional procurement methods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5200" y="15240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Penn State’s Office of Physical Plant:</a:t>
            </a:r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Operates as an extension of DGS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Public funding types most commonly received: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Delegated (most common) – OPP is given money with specific use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Non-Delegated (uncommon) – DGS stays heavily involved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0" name="Picture 49" descr="Decision Tree.jpg"/>
          <p:cNvPicPr>
            <a:picLocks noChangeAspect="1"/>
          </p:cNvPicPr>
          <p:nvPr/>
        </p:nvPicPr>
        <p:blipFill>
          <a:blip r:embed="rId4" cstate="print"/>
          <a:srcRect l="1111" t="3333" r="1830" b="20000"/>
          <a:stretch>
            <a:fillRect/>
          </a:stretch>
        </p:blipFill>
        <p:spPr>
          <a:xfrm>
            <a:off x="18364200" y="1295400"/>
            <a:ext cx="9067800" cy="498517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0" y="1219200"/>
            <a:ext cx="3352800" cy="5181600"/>
            <a:chOff x="0" y="1219200"/>
            <a:chExt cx="3124200" cy="5181600"/>
          </a:xfrm>
        </p:grpSpPr>
        <p:pic>
          <p:nvPicPr>
            <p:cNvPr id="29" name="Picture 28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715000"/>
              <a:ext cx="3124200" cy="685800"/>
            </a:xfrm>
            <a:prstGeom prst="rect">
              <a:avLst/>
            </a:prstGeom>
          </p:spPr>
        </p:pic>
        <p:pic>
          <p:nvPicPr>
            <p:cNvPr id="33" name="Picture 32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5105400"/>
              <a:ext cx="3124200" cy="685800"/>
            </a:xfrm>
            <a:prstGeom prst="rect">
              <a:avLst/>
            </a:prstGeom>
          </p:spPr>
        </p:pic>
        <p:pic>
          <p:nvPicPr>
            <p:cNvPr id="34" name="Picture 3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4572000"/>
              <a:ext cx="3124200" cy="685800"/>
            </a:xfrm>
            <a:prstGeom prst="rect">
              <a:avLst/>
            </a:prstGeom>
          </p:spPr>
        </p:pic>
        <p:pic>
          <p:nvPicPr>
            <p:cNvPr id="40" name="Picture 39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962400"/>
              <a:ext cx="3124200" cy="685800"/>
            </a:xfrm>
            <a:prstGeom prst="rect">
              <a:avLst/>
            </a:prstGeom>
          </p:spPr>
        </p:pic>
        <p:pic>
          <p:nvPicPr>
            <p:cNvPr id="44" name="Picture 43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3429000"/>
              <a:ext cx="3124200" cy="685800"/>
            </a:xfrm>
            <a:prstGeom prst="rect">
              <a:avLst/>
            </a:prstGeom>
          </p:spPr>
        </p:pic>
        <p:pic>
          <p:nvPicPr>
            <p:cNvPr id="45" name="Picture 44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819400"/>
              <a:ext cx="3124200" cy="685800"/>
            </a:xfrm>
            <a:prstGeom prst="rect">
              <a:avLst/>
            </a:prstGeom>
          </p:spPr>
        </p:pic>
        <p:pic>
          <p:nvPicPr>
            <p:cNvPr id="46" name="Picture 45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2209800"/>
              <a:ext cx="3124200" cy="685800"/>
            </a:xfrm>
            <a:prstGeom prst="rect">
              <a:avLst/>
            </a:prstGeom>
          </p:spPr>
        </p:pic>
        <p:pic>
          <p:nvPicPr>
            <p:cNvPr id="47" name="Picture 46" descr="Background.jp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1600200"/>
              <a:ext cx="3124200" cy="685800"/>
            </a:xfrm>
            <a:prstGeom prst="rect">
              <a:avLst/>
            </a:prstGeom>
          </p:spPr>
        </p:pic>
        <p:pic>
          <p:nvPicPr>
            <p:cNvPr id="48" name="Picture 47" descr="Background.jpg"/>
            <p:cNvPicPr>
              <a:picLocks noChangeAspect="1"/>
            </p:cNvPicPr>
            <p:nvPr/>
          </p:nvPicPr>
          <p:blipFill>
            <a:blip r:embed="rId3" cstate="print"/>
            <a:srcRect t="16667" b="25000"/>
            <a:stretch>
              <a:fillRect/>
            </a:stretch>
          </p:blipFill>
          <p:spPr>
            <a:xfrm>
              <a:off x="0" y="1219200"/>
              <a:ext cx="3124200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5400000" flipV="1">
            <a:off x="685800" y="3733801"/>
            <a:ext cx="525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9" name="Picture 38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0"/>
            <a:ext cx="9144000" cy="381000"/>
          </a:xfrm>
          <a:prstGeom prst="rect">
            <a:avLst/>
          </a:prstGeom>
        </p:spPr>
      </p:pic>
      <p:pic>
        <p:nvPicPr>
          <p:cNvPr id="38" name="Picture 37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4000" cy="381000"/>
          </a:xfrm>
          <a:prstGeom prst="rect">
            <a:avLst/>
          </a:prstGeom>
        </p:spPr>
      </p:pic>
      <p:pic>
        <p:nvPicPr>
          <p:cNvPr id="43" name="Picture 42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705600"/>
            <a:ext cx="9144000" cy="152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288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Analysis 1: Critical Industry Issue - Avoiding Traditional     Delivery Methods on Publicly Funded Projects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2" name="Picture 2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7" name="Picture 36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n-US" sz="2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8A65-8F51-4929-9E81-6F0107F7D570}" type="slidenum">
              <a:rPr lang="en-US">
                <a:latin typeface="Aparajita" pitchFamily="34" charset="0"/>
                <a:cs typeface="Aparajita" pitchFamily="34" charset="0"/>
              </a:rPr>
              <a:pPr>
                <a:defRPr/>
              </a:pPr>
              <a:t>9</a:t>
            </a:fld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27432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" name="Picture 29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0" y="6705600"/>
            <a:ext cx="9144000" cy="152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0" y="6659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0" y="6400800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Center for Sustainable Landscapes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Pittsburgh, PA</a:t>
            </a:r>
          </a:p>
          <a:p>
            <a:pPr algn="ctr">
              <a:defRPr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Daniel Zartman | Construction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0" y="1828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0" y="1173481"/>
            <a:ext cx="2743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1630501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Project: SCI Benner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Project Synopsis: $174 million new construction of a 2,000 bed medium security prison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Location: Bellefonte, PA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Owner: Department of General Services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Delivery Method: Design-Build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Contract Type: GMP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Procurement Method: Best Value</a:t>
            </a:r>
          </a:p>
          <a:p>
            <a:endParaRPr lang="en-US" sz="2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3" name="Picture 52" descr="SCI Benner Example Decision Tree.jpg"/>
          <p:cNvPicPr>
            <a:picLocks noChangeAspect="1"/>
          </p:cNvPicPr>
          <p:nvPr/>
        </p:nvPicPr>
        <p:blipFill>
          <a:blip r:embed="rId4" cstate="print"/>
          <a:srcRect l="1830" t="3333" r="1111" b="20000"/>
          <a:stretch>
            <a:fillRect/>
          </a:stretch>
        </p:blipFill>
        <p:spPr>
          <a:xfrm>
            <a:off x="9220200" y="1524000"/>
            <a:ext cx="8991600" cy="459570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13716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Presentation Outline: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Project Background</a:t>
            </a:r>
          </a:p>
          <a:p>
            <a:pPr marL="342900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1: Critical Industry Issue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Overview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Research</a:t>
            </a:r>
          </a:p>
          <a:p>
            <a:pPr marL="800100" lvl="1" indent="-342900">
              <a:buFont typeface="+mj-lt"/>
              <a:buAutoNum type="romanUcPeriod"/>
            </a:pPr>
            <a:r>
              <a:rPr lang="en-US" b="1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Results/Conclusion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2: Constructability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3: Value Engineering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Analysis 4: Schedule Acceleration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Final Recommendations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>
                <a:solidFill>
                  <a:srgbClr val="603913"/>
                </a:solidFill>
                <a:latin typeface="Aparajita" pitchFamily="34" charset="0"/>
                <a:cs typeface="Aparajita" pitchFamily="34" charset="0"/>
              </a:rPr>
              <a:t>Acknowledgements</a:t>
            </a:r>
            <a:endParaRPr lang="en-US" dirty="0">
              <a:solidFill>
                <a:srgbClr val="603913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esis Presentation">
      <a:dk1>
        <a:srgbClr val="656646"/>
      </a:dk1>
      <a:lt1>
        <a:srgbClr val="FFFFFF"/>
      </a:lt1>
      <a:dk2>
        <a:srgbClr val="7D7D7D"/>
      </a:dk2>
      <a:lt2>
        <a:srgbClr val="FFFFFF"/>
      </a:lt2>
      <a:accent1>
        <a:srgbClr val="A53602"/>
      </a:accent1>
      <a:accent2>
        <a:srgbClr val="FFFFFF"/>
      </a:accent2>
      <a:accent3>
        <a:srgbClr val="B9A38B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5229</Words>
  <Application>Microsoft Office PowerPoint</Application>
  <PresentationFormat>Custom</PresentationFormat>
  <Paragraphs>1301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RAA5025</dc:creator>
  <cp:lastModifiedBy>Dan</cp:lastModifiedBy>
  <cp:revision>690</cp:revision>
  <dcterms:created xsi:type="dcterms:W3CDTF">2010-03-22T15:35:13Z</dcterms:created>
  <dcterms:modified xsi:type="dcterms:W3CDTF">2012-04-17T18:02:56Z</dcterms:modified>
</cp:coreProperties>
</file>