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7"/>
  </p:notesMasterIdLst>
  <p:handoutMasterIdLst>
    <p:handoutMasterId r:id="rId28"/>
  </p:handoutMasterIdLst>
  <p:sldIdLst>
    <p:sldId id="301" r:id="rId2"/>
    <p:sldId id="314" r:id="rId3"/>
    <p:sldId id="302" r:id="rId4"/>
    <p:sldId id="311" r:id="rId5"/>
    <p:sldId id="306" r:id="rId6"/>
    <p:sldId id="305" r:id="rId7"/>
    <p:sldId id="320" r:id="rId8"/>
    <p:sldId id="310" r:id="rId9"/>
    <p:sldId id="315" r:id="rId10"/>
    <p:sldId id="312" r:id="rId11"/>
    <p:sldId id="316" r:id="rId12"/>
    <p:sldId id="307" r:id="rId13"/>
    <p:sldId id="319" r:id="rId14"/>
    <p:sldId id="309" r:id="rId15"/>
    <p:sldId id="313" r:id="rId16"/>
    <p:sldId id="321" r:id="rId17"/>
    <p:sldId id="318" r:id="rId18"/>
    <p:sldId id="322" r:id="rId19"/>
    <p:sldId id="317" r:id="rId20"/>
    <p:sldId id="324" r:id="rId21"/>
    <p:sldId id="325" r:id="rId22"/>
    <p:sldId id="326" r:id="rId23"/>
    <p:sldId id="327" r:id="rId24"/>
    <p:sldId id="328" r:id="rId25"/>
    <p:sldId id="329" r:id="rId26"/>
  </p:sldIdLst>
  <p:sldSz cx="27432000" cy="6858000"/>
  <p:notesSz cx="92964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0000"/>
    <a:srgbClr val="3E6EDA"/>
    <a:srgbClr val="7598E5"/>
    <a:srgbClr val="5883DF"/>
    <a:srgbClr val="8FABE9"/>
    <a:srgbClr val="DFE52C"/>
    <a:srgbClr val="1E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74" autoAdjust="0"/>
    <p:restoredTop sz="99643" autoAdjust="0"/>
  </p:normalViewPr>
  <p:slideViewPr>
    <p:cSldViewPr>
      <p:cViewPr varScale="1">
        <p:scale>
          <a:sx n="22" d="100"/>
          <a:sy n="22" d="100"/>
        </p:scale>
        <p:origin x="-132" y="-672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Thesis%20info\Assignments\Electrical%20Depth%202-%20Cable%20vs.%20Busduct\Depth%2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Conduit and Wire vs.</a:t>
            </a:r>
            <a:r>
              <a:rPr lang="en-US" baseline="0"/>
              <a:t> Bus Duct</a:t>
            </a:r>
            <a:endParaRPr 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Cost!$D$3</c:f>
              <c:strCache>
                <c:ptCount val="1"/>
                <c:pt idx="0">
                  <c:v>Conduit and Wire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Cost!$D$1</c:f>
              <c:strCache>
                <c:ptCount val="1"/>
                <c:pt idx="0">
                  <c:v>Conduit and Wire vs. Bus Duct</c:v>
                </c:pt>
              </c:strCache>
            </c:strRef>
          </c:cat>
          <c:val>
            <c:numRef>
              <c:f>Cost!$E$3</c:f>
              <c:numCache>
                <c:formatCode>_("$"* #,##0.00_);_("$"* \(#,##0.00\);_("$"* "-"??_);_(@_)</c:formatCode>
                <c:ptCount val="1"/>
                <c:pt idx="0">
                  <c:v>85871.38</c:v>
                </c:pt>
              </c:numCache>
            </c:numRef>
          </c:val>
        </c:ser>
        <c:ser>
          <c:idx val="1"/>
          <c:order val="1"/>
          <c:tx>
            <c:strRef>
              <c:f>Cost!$D$4</c:f>
              <c:strCache>
                <c:ptCount val="1"/>
                <c:pt idx="0">
                  <c:v>Bus Duct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Cost!$D$1</c:f>
              <c:strCache>
                <c:ptCount val="1"/>
                <c:pt idx="0">
                  <c:v>Conduit and Wire vs. Bus Duct</c:v>
                </c:pt>
              </c:strCache>
            </c:strRef>
          </c:cat>
          <c:val>
            <c:numRef>
              <c:f>Cost!$E$4</c:f>
              <c:numCache>
                <c:formatCode>_("$"* #,##0.00_);_("$"* \(#,##0.00\);_("$"* "-"??_);_(@_)</c:formatCode>
                <c:ptCount val="1"/>
                <c:pt idx="0">
                  <c:v>72500.25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1584384"/>
        <c:axId val="87516864"/>
      </c:barChart>
      <c:catAx>
        <c:axId val="101584384"/>
        <c:scaling>
          <c:orientation val="minMax"/>
        </c:scaling>
        <c:delete val="0"/>
        <c:axPos val="b"/>
        <c:majorTickMark val="out"/>
        <c:minorTickMark val="none"/>
        <c:tickLblPos val="nextTo"/>
        <c:crossAx val="87516864"/>
        <c:crosses val="autoZero"/>
        <c:auto val="1"/>
        <c:lblAlgn val="ctr"/>
        <c:lblOffset val="100"/>
        <c:noMultiLvlLbl val="0"/>
      </c:catAx>
      <c:valAx>
        <c:axId val="87516864"/>
        <c:scaling>
          <c:orientation val="minMax"/>
        </c:scaling>
        <c:delete val="0"/>
        <c:axPos val="l"/>
        <c:numFmt formatCode="_(&quot;$&quot;* #,##0.00_);_(&quot;$&quot;* \(#,##0.00\);_(&quot;$&quot;* &quot;-&quot;??_);_(@_)" sourceLinked="1"/>
        <c:majorTickMark val="out"/>
        <c:minorTickMark val="none"/>
        <c:tickLblPos val="nextTo"/>
        <c:crossAx val="101584384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1200" b="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en-US"/>
          </a:p>
        </c:txPr>
      </c:legendEntry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028440" cy="3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5811" y="1"/>
            <a:ext cx="4028440" cy="3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695"/>
            <a:ext cx="4028440" cy="3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5811" y="6513695"/>
            <a:ext cx="4028440" cy="3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58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C98E5-4BD5-46F0-8923-4ADAAD58FBF5}" type="datetimeFigureOut">
              <a:rPr lang="en-US" smtClean="0"/>
              <a:pPr/>
              <a:t>4/10/2012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95300" y="514350"/>
            <a:ext cx="10287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257550"/>
            <a:ext cx="743585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029075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513513"/>
            <a:ext cx="4029075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93B7E-58FE-49FB-9527-F129E996F8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3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95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8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8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8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8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8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8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8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8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8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8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95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8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81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81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81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81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8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8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8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8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8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8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8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393B7E-58FE-49FB-9527-F129E996F80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8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4.jpeg"/><Relationship Id="rId4" Type="http://schemas.openxmlformats.org/officeDocument/2006/relationships/image" Target="../media/image17.pn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71628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0"/>
          <a:stretch/>
        </p:blipFill>
        <p:spPr>
          <a:xfrm>
            <a:off x="9448800" y="304800"/>
            <a:ext cx="3061855" cy="54864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801600" y="1546225"/>
            <a:ext cx="55626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chemeClr val="accent2">
                    <a:lumMod val="50000"/>
                  </a:schemeClr>
                </a:solidFill>
              </a:rPr>
              <a:t>Corbin Building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5240000" y="2665577"/>
            <a:ext cx="25146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192 Broadway</a:t>
            </a:r>
          </a:p>
          <a:p>
            <a:pPr marL="0" indent="0">
              <a:buNone/>
            </a:pPr>
            <a:r>
              <a:rPr lang="en-US" sz="2800" dirty="0" smtClean="0"/>
              <a:t>New York, NY</a:t>
            </a:r>
            <a:endParaRPr lang="en-US" sz="2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496800" y="4038600"/>
            <a:ext cx="5562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 smtClean="0"/>
              <a:t>Final Thesis Presentation</a:t>
            </a:r>
          </a:p>
          <a:p>
            <a:pPr algn="r"/>
            <a:r>
              <a:rPr lang="en-US" sz="2000" dirty="0" smtClean="0"/>
              <a:t>4/11/2012</a:t>
            </a:r>
            <a:endParaRPr 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0" y="6096000"/>
            <a:ext cx="27432000" cy="762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Matthew </a:t>
            </a:r>
            <a:r>
              <a:rPr lang="en-US" sz="3200" b="1" dirty="0" err="1" smtClean="0"/>
              <a:t>Trethaway</a:t>
            </a:r>
            <a:r>
              <a:rPr lang="en-US" sz="3200" b="1" dirty="0" smtClean="0"/>
              <a:t> | Lighting/ Electrical | Advisor: Dr. Houser | Advisor: Ted </a:t>
            </a:r>
            <a:r>
              <a:rPr lang="en-US" sz="3200" b="1" dirty="0" err="1" smtClean="0"/>
              <a:t>Dannerth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4801"/>
            <a:ext cx="7315200" cy="548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0" y="314690"/>
            <a:ext cx="3962400" cy="528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274320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172200"/>
            <a:ext cx="274320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769620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419475" y="-6545536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Introduction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400425" y="-48844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Façade | FSTC Lobby</a:t>
            </a:r>
            <a:endParaRPr lang="en-US" sz="2800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00425" y="-39700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Architectural | Mechanical</a:t>
            </a:r>
            <a:endParaRPr lang="en-US" sz="2800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00425" y="-30556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Retail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400425" y="-21336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Daylighting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146670"/>
            <a:ext cx="2743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Corbin Building | Electrical Depth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</a:t>
            </a:r>
            <a:r>
              <a:rPr lang="en-US" sz="3200" b="1" i="1" dirty="0" smtClean="0">
                <a:solidFill>
                  <a:schemeClr val="bg1"/>
                </a:solidFill>
              </a:rPr>
              <a:t>Lighting Depth </a:t>
            </a:r>
            <a:r>
              <a:rPr lang="en-US" sz="3200" dirty="0" smtClean="0">
                <a:solidFill>
                  <a:schemeClr val="bg1"/>
                </a:solidFill>
              </a:rPr>
              <a:t>| Breadth Topics | Lighting Depth | MAE | Conclusion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38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Lobby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1" name="Subtitle 2"/>
          <p:cNvSpPr txBox="1">
            <a:spLocks/>
          </p:cNvSpPr>
          <p:nvPr/>
        </p:nvSpPr>
        <p:spPr>
          <a:xfrm>
            <a:off x="18326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Illuminance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Lighting Layout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1000" y="990600"/>
            <a:ext cx="57912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Design Criteria</a:t>
            </a:r>
          </a:p>
          <a:p>
            <a:endParaRPr lang="en-US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 smtClean="0"/>
              <a:t>Welcoming</a:t>
            </a:r>
            <a:r>
              <a:rPr lang="en-US" sz="2000" dirty="0" smtClean="0"/>
              <a:t>- Inviting interior to draw one in 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 smtClean="0"/>
              <a:t>Connection</a:t>
            </a:r>
            <a:r>
              <a:rPr lang="en-US" sz="2000" dirty="0" smtClean="0"/>
              <a:t>- Linking Corbin Building &amp; Fulton Street Transit Center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 smtClean="0"/>
              <a:t>Guiding- </a:t>
            </a:r>
            <a:r>
              <a:rPr lang="en-US" sz="2000" dirty="0" smtClean="0"/>
              <a:t>Lead to a destination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 smtClean="0"/>
              <a:t>Safety-</a:t>
            </a:r>
            <a:r>
              <a:rPr lang="en-US" sz="2000" dirty="0" smtClean="0"/>
              <a:t> Illuminated area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 smtClean="0"/>
              <a:t>Illuminance</a:t>
            </a:r>
          </a:p>
          <a:p>
            <a:pPr marL="800100" lvl="1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 smtClean="0"/>
              <a:t>Horizontal- </a:t>
            </a:r>
            <a:r>
              <a:rPr lang="en-US" sz="2000" dirty="0" smtClean="0"/>
              <a:t>10 </a:t>
            </a:r>
            <a:r>
              <a:rPr lang="en-US" sz="2000" dirty="0" err="1" smtClean="0"/>
              <a:t>fc</a:t>
            </a:r>
            <a:r>
              <a:rPr lang="en-US" sz="2000" dirty="0" smtClean="0"/>
              <a:t> </a:t>
            </a:r>
          </a:p>
          <a:p>
            <a:pPr marL="800100" lvl="1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b="1" dirty="0" smtClean="0"/>
              <a:t>Vertical- </a:t>
            </a:r>
            <a:r>
              <a:rPr lang="en-US" sz="2000" dirty="0" smtClean="0"/>
              <a:t>3 </a:t>
            </a:r>
            <a:r>
              <a:rPr lang="en-US" sz="2000" dirty="0" err="1" smtClean="0"/>
              <a:t>fc</a:t>
            </a:r>
            <a:r>
              <a:rPr lang="en-US" sz="2000" dirty="0" smtClean="0"/>
              <a:t> at 5’ AFF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en-US" sz="2000" dirty="0" smtClean="0"/>
          </a:p>
        </p:txBody>
      </p:sp>
      <p:pic>
        <p:nvPicPr>
          <p:cNvPr id="43" name="Picture 42" descr="grid.PNG"/>
          <p:cNvPicPr>
            <a:picLocks noChangeAspect="1"/>
          </p:cNvPicPr>
          <p:nvPr/>
        </p:nvPicPr>
        <p:blipFill>
          <a:blip r:embed="rId3" cstate="print"/>
          <a:srcRect l="3970" t="4300" r="6693" b="11850"/>
          <a:stretch>
            <a:fillRect/>
          </a:stretch>
        </p:blipFill>
        <p:spPr>
          <a:xfrm>
            <a:off x="19812000" y="914400"/>
            <a:ext cx="5374342" cy="4657763"/>
          </a:xfrm>
          <a:prstGeom prst="rect">
            <a:avLst/>
          </a:prstGeom>
        </p:spPr>
      </p:pic>
      <p:pic>
        <p:nvPicPr>
          <p:cNvPr id="44" name="Picture 43"/>
          <p:cNvPicPr/>
          <p:nvPr/>
        </p:nvPicPr>
        <p:blipFill>
          <a:blip r:embed="rId4" cstate="print"/>
          <a:srcRect l="3691" t="14286" r="2516" b="35714"/>
          <a:stretch>
            <a:fillRect/>
          </a:stretch>
        </p:blipFill>
        <p:spPr>
          <a:xfrm rot="16200000">
            <a:off x="23660100" y="3324263"/>
            <a:ext cx="3962400" cy="5334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5908000" y="5267363"/>
            <a:ext cx="685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 </a:t>
            </a:r>
            <a:r>
              <a:rPr lang="en-US" dirty="0" err="1" smtClean="0"/>
              <a:t>fc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25908000" y="4276763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5908000" y="3438563"/>
            <a:ext cx="685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25908000" y="2371764"/>
            <a:ext cx="53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25908000" y="1457364"/>
            <a:ext cx="91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 </a:t>
            </a:r>
            <a:r>
              <a:rPr lang="en-US" dirty="0" err="1" smtClean="0"/>
              <a:t>fc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21183600" y="5562600"/>
            <a:ext cx="381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sz="2400" b="1" dirty="0" smtClean="0"/>
              <a:t>Avg. Illuminance= 13.4 </a:t>
            </a:r>
            <a:r>
              <a:rPr lang="en-US" sz="2400" b="1" dirty="0" err="1" smtClean="0"/>
              <a:t>fc</a:t>
            </a:r>
            <a:endParaRPr lang="en-US" sz="2400" b="1" dirty="0" smtClean="0"/>
          </a:p>
        </p:txBody>
      </p:sp>
      <p:pic>
        <p:nvPicPr>
          <p:cNvPr id="56" name="Picture 55" descr="lobby Lighting Plan2.jpg"/>
          <p:cNvPicPr>
            <a:picLocks noChangeAspect="1"/>
          </p:cNvPicPr>
          <p:nvPr/>
        </p:nvPicPr>
        <p:blipFill>
          <a:blip r:embed="rId5" cstate="print"/>
          <a:srcRect l="5425" t="7778" r="11895" b="8889"/>
          <a:stretch>
            <a:fillRect/>
          </a:stretch>
        </p:blipFill>
        <p:spPr>
          <a:xfrm>
            <a:off x="9620250" y="752061"/>
            <a:ext cx="8077200" cy="526773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44250" y="4800600"/>
            <a:ext cx="982980" cy="114300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 type="none" w="med" len="med"/>
          </a:ln>
          <a:effectLst/>
        </p:spPr>
      </p:pic>
      <p:pic>
        <p:nvPicPr>
          <p:cNvPr id="58" name="Picture 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25000" y="3505200"/>
            <a:ext cx="1238250" cy="1076929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 type="none" w="med" len="med"/>
          </a:ln>
          <a:effectLst/>
        </p:spPr>
      </p:pic>
      <p:pic>
        <p:nvPicPr>
          <p:cNvPr id="59" name="Picture 5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972800" y="3505200"/>
            <a:ext cx="1190624" cy="10665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none" w="med" len="med"/>
          </a:ln>
          <a:effectLst/>
        </p:spPr>
      </p:pic>
      <p:cxnSp>
        <p:nvCxnSpPr>
          <p:cNvPr id="31" name="Straight Arrow Connector 30"/>
          <p:cNvCxnSpPr>
            <a:stCxn id="59" idx="3"/>
          </p:cNvCxnSpPr>
          <p:nvPr/>
        </p:nvCxnSpPr>
        <p:spPr>
          <a:xfrm>
            <a:off x="12163424" y="4038460"/>
            <a:ext cx="942976" cy="763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57" idx="3"/>
          </p:cNvCxnSpPr>
          <p:nvPr/>
        </p:nvCxnSpPr>
        <p:spPr>
          <a:xfrm flipV="1">
            <a:off x="12127230" y="4724400"/>
            <a:ext cx="1207770" cy="64770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8" idx="0"/>
          </p:cNvCxnSpPr>
          <p:nvPr/>
        </p:nvCxnSpPr>
        <p:spPr>
          <a:xfrm flipV="1">
            <a:off x="10144125" y="1066802"/>
            <a:ext cx="600075" cy="243839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75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1" grpId="0"/>
      <p:bldP spid="48" grpId="0"/>
      <p:bldP spid="26" grpId="0"/>
      <p:bldP spid="45" grpId="0"/>
      <p:bldP spid="46" grpId="0"/>
      <p:bldP spid="47" grpId="0"/>
      <p:bldP spid="49" grpId="0"/>
      <p:bldP spid="50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274320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172200"/>
            <a:ext cx="274320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769620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419475" y="-6545536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Introduction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400425" y="-48844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Façade | FSTC Lobby</a:t>
            </a:r>
            <a:endParaRPr lang="en-US" sz="2800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00425" y="-39700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Architectural | Mechanical</a:t>
            </a:r>
            <a:endParaRPr lang="en-US" sz="2800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00425" y="-30556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Retail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400425" y="-21336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Daylighting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146670"/>
            <a:ext cx="2743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Corbin Building | Electrical Depth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</a:t>
            </a:r>
            <a:r>
              <a:rPr lang="en-US" sz="3200" b="1" i="1" dirty="0" smtClean="0">
                <a:solidFill>
                  <a:schemeClr val="bg1"/>
                </a:solidFill>
              </a:rPr>
              <a:t>Lighting Depth </a:t>
            </a:r>
            <a:r>
              <a:rPr lang="en-US" sz="3200" dirty="0" smtClean="0">
                <a:solidFill>
                  <a:schemeClr val="bg1"/>
                </a:solidFill>
              </a:rPr>
              <a:t>| Breadth Topics | Lighting Depth | MAE | Conclusion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9182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Final Rendering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J:\Thesis info\Assignments\Lighting Redesign\Lobby\view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8471" y="1371600"/>
            <a:ext cx="5791200" cy="4343400"/>
          </a:xfrm>
          <a:prstGeom prst="rect">
            <a:avLst/>
          </a:prstGeom>
          <a:noFill/>
        </p:spPr>
      </p:pic>
      <p:pic>
        <p:nvPicPr>
          <p:cNvPr id="42" name="Picture 41" descr="view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20400" y="1371600"/>
            <a:ext cx="5791200" cy="4343400"/>
          </a:xfrm>
          <a:prstGeom prst="rect">
            <a:avLst/>
          </a:prstGeom>
        </p:spPr>
      </p:pic>
      <p:sp>
        <p:nvSpPr>
          <p:cNvPr id="27" name="Subtitle 2"/>
          <p:cNvSpPr txBox="1">
            <a:spLocks/>
          </p:cNvSpPr>
          <p:nvPr/>
        </p:nvSpPr>
        <p:spPr>
          <a:xfrm>
            <a:off x="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Final Rendering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8326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Lobby Statistics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19812000" y="1364869"/>
          <a:ext cx="5976858" cy="3925824"/>
        </p:xfrm>
        <a:graphic>
          <a:graphicData uri="http://schemas.openxmlformats.org/drawingml/2006/table">
            <a:tbl>
              <a:tblPr/>
              <a:tblGrid>
                <a:gridCol w="792304"/>
                <a:gridCol w="1265097"/>
                <a:gridCol w="1904118"/>
                <a:gridCol w="2015339"/>
              </a:tblGrid>
              <a:tr h="247650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Lobby Lighting Power Density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Type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Quantity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Input Watts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Total Watts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45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405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D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16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30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480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E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13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31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403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Total Watts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1288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Total SF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1460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00">
                <a:tc gridSpan="3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ASHREA 90.1 (W/SF)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1.3</a:t>
                      </a:r>
                      <a:endParaRPr lang="en-US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 gridSpan="3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LPD (W/SF)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0.88</a:t>
                      </a:r>
                      <a:endParaRPr lang="en-US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375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274320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172200"/>
            <a:ext cx="274320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769620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419475" y="-6545536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Introduction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400425" y="-48844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Façade | FSTC Lobby</a:t>
            </a:r>
            <a:endParaRPr lang="en-US" sz="2800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00425" y="-39700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Architectural | Mechanical</a:t>
            </a:r>
            <a:endParaRPr lang="en-US" sz="2800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00425" y="-30556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Retail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400425" y="-21336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Daylighting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146670"/>
            <a:ext cx="2743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Corbin Building | Electrical Depth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Lighting Depth | </a:t>
            </a:r>
            <a:r>
              <a:rPr lang="en-US" sz="3200" b="1" i="1" dirty="0" smtClean="0">
                <a:solidFill>
                  <a:schemeClr val="bg1"/>
                </a:solidFill>
              </a:rPr>
              <a:t>Breadth Topics </a:t>
            </a:r>
            <a:r>
              <a:rPr lang="en-US" sz="3200" dirty="0" smtClean="0">
                <a:solidFill>
                  <a:schemeClr val="bg1"/>
                </a:solidFill>
              </a:rPr>
              <a:t>| Lighting Depth | MAE | Conclusion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38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Architectural- Retail Space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381000" y="1295400"/>
            <a:ext cx="85344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Retail Statistics</a:t>
            </a:r>
          </a:p>
          <a:p>
            <a:pPr marL="0" indent="0">
              <a:buNone/>
            </a:pPr>
            <a:endParaRPr lang="en-US" sz="12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400" dirty="0" smtClean="0"/>
              <a:t>Fit out by Tenant</a:t>
            </a:r>
          </a:p>
          <a:p>
            <a:r>
              <a:rPr lang="en-US" sz="2400" dirty="0" smtClean="0"/>
              <a:t>Size: 840 Square Feet</a:t>
            </a:r>
          </a:p>
          <a:p>
            <a:r>
              <a:rPr lang="en-US" sz="2400" dirty="0" smtClean="0"/>
              <a:t>Boutique Clothing </a:t>
            </a:r>
          </a:p>
          <a:p>
            <a:r>
              <a:rPr lang="en-US" sz="2400" dirty="0" smtClean="0"/>
              <a:t>Upscale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406106" y="990600"/>
            <a:ext cx="6195094" cy="3962400"/>
            <a:chOff x="3581399" y="1676400"/>
            <a:chExt cx="5116945" cy="3272813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59" b="89939" l="7212" r="89994">
                          <a14:foregroundMark x1="7212" y1="12297" x2="7407" y2="65955"/>
                          <a14:foregroundMark x1="7537" y1="65447" x2="78168" y2="78963"/>
                          <a14:foregroundMark x1="8252" y1="13618" x2="11371" y2="55691"/>
                          <a14:foregroundMark x1="8967" y1="13110" x2="87199" y2="14736"/>
                          <a14:foregroundMark x1="43145" y1="11687" x2="43145" y2="11687"/>
                          <a14:foregroundMark x1="9292" y1="14939" x2="9292" y2="14939"/>
                          <a14:foregroundMark x1="11696" y1="16870" x2="11696" y2="16870"/>
                          <a14:foregroundMark x1="17479" y1="28252" x2="37557" y2="66463"/>
                          <a14:foregroundMark x1="8252" y1="48882" x2="13125" y2="65650"/>
                          <a14:foregroundMark x1="11046" y1="52642" x2="42625" y2="66260"/>
                          <a14:foregroundMark x1="37427" y1="65955" x2="56140" y2="68699"/>
                          <a14:foregroundMark x1="29045" y1="42378" x2="74529" y2="41565"/>
                          <a14:foregroundMark x1="45744" y1="28760" x2="52697" y2="27947"/>
                          <a14:foregroundMark x1="12216" y1="17378" x2="57895" y2="14126"/>
                          <a14:foregroundMark x1="36712" y1="13923" x2="86680" y2="11484"/>
                          <a14:foregroundMark x1="86160" y1="16870" x2="83756" y2="20427"/>
                          <a14:foregroundMark x1="75049" y1="62703" x2="73294" y2="74898"/>
                          <a14:foregroundMark x1="47823" y1="76016" x2="30604" y2="70020"/>
                          <a14:foregroundMark x1="48018" y1="66463" x2="39311" y2="602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399" y="1676400"/>
              <a:ext cx="5116945" cy="3272813"/>
            </a:xfrm>
            <a:prstGeom prst="rect">
              <a:avLst/>
            </a:prstGeom>
          </p:spPr>
        </p:pic>
        <p:sp>
          <p:nvSpPr>
            <p:cNvPr id="39" name="Freeform 38"/>
            <p:cNvSpPr/>
            <p:nvPr/>
          </p:nvSpPr>
          <p:spPr>
            <a:xfrm>
              <a:off x="3897297" y="2024108"/>
              <a:ext cx="4256103" cy="2388093"/>
            </a:xfrm>
            <a:custGeom>
              <a:avLst/>
              <a:gdLst>
                <a:gd name="connsiteX0" fmla="*/ 0 w 4181383"/>
                <a:gd name="connsiteY0" fmla="*/ 0 h 2379216"/>
                <a:gd name="connsiteX1" fmla="*/ 17755 w 4181383"/>
                <a:gd name="connsiteY1" fmla="*/ 1828800 h 2379216"/>
                <a:gd name="connsiteX2" fmla="*/ 3488924 w 4181383"/>
                <a:gd name="connsiteY2" fmla="*/ 2379216 h 2379216"/>
                <a:gd name="connsiteX3" fmla="*/ 3657600 w 4181383"/>
                <a:gd name="connsiteY3" fmla="*/ 1491449 h 2379216"/>
                <a:gd name="connsiteX4" fmla="*/ 4181383 w 4181383"/>
                <a:gd name="connsiteY4" fmla="*/ 1473694 h 2379216"/>
                <a:gd name="connsiteX5" fmla="*/ 4154750 w 4181383"/>
                <a:gd name="connsiteY5" fmla="*/ 71022 h 2379216"/>
                <a:gd name="connsiteX6" fmla="*/ 0 w 4181383"/>
                <a:gd name="connsiteY6" fmla="*/ 0 h 2379216"/>
                <a:gd name="connsiteX0" fmla="*/ 0 w 4181383"/>
                <a:gd name="connsiteY0" fmla="*/ 0 h 2379216"/>
                <a:gd name="connsiteX1" fmla="*/ 17755 w 4181383"/>
                <a:gd name="connsiteY1" fmla="*/ 1828800 h 2379216"/>
                <a:gd name="connsiteX2" fmla="*/ 3488924 w 4181383"/>
                <a:gd name="connsiteY2" fmla="*/ 2379216 h 2379216"/>
                <a:gd name="connsiteX3" fmla="*/ 3657600 w 4181383"/>
                <a:gd name="connsiteY3" fmla="*/ 1491449 h 2379216"/>
                <a:gd name="connsiteX4" fmla="*/ 4181383 w 4181383"/>
                <a:gd name="connsiteY4" fmla="*/ 1473694 h 2379216"/>
                <a:gd name="connsiteX5" fmla="*/ 4180915 w 4181383"/>
                <a:gd name="connsiteY5" fmla="*/ 8878 h 2379216"/>
                <a:gd name="connsiteX6" fmla="*/ 0 w 4181383"/>
                <a:gd name="connsiteY6" fmla="*/ 0 h 2379216"/>
                <a:gd name="connsiteX0" fmla="*/ 0 w 4181383"/>
                <a:gd name="connsiteY0" fmla="*/ 8877 h 2388093"/>
                <a:gd name="connsiteX1" fmla="*/ 17755 w 4181383"/>
                <a:gd name="connsiteY1" fmla="*/ 1837677 h 2388093"/>
                <a:gd name="connsiteX2" fmla="*/ 3488924 w 4181383"/>
                <a:gd name="connsiteY2" fmla="*/ 2388093 h 2388093"/>
                <a:gd name="connsiteX3" fmla="*/ 3657600 w 4181383"/>
                <a:gd name="connsiteY3" fmla="*/ 1500326 h 2388093"/>
                <a:gd name="connsiteX4" fmla="*/ 4181383 w 4181383"/>
                <a:gd name="connsiteY4" fmla="*/ 1482571 h 2388093"/>
                <a:gd name="connsiteX5" fmla="*/ 4146029 w 4181383"/>
                <a:gd name="connsiteY5" fmla="*/ 0 h 2388093"/>
                <a:gd name="connsiteX6" fmla="*/ 0 w 4181383"/>
                <a:gd name="connsiteY6" fmla="*/ 8877 h 2388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81383" h="2388093">
                  <a:moveTo>
                    <a:pt x="0" y="8877"/>
                  </a:moveTo>
                  <a:lnTo>
                    <a:pt x="17755" y="1837677"/>
                  </a:lnTo>
                  <a:lnTo>
                    <a:pt x="3488924" y="2388093"/>
                  </a:lnTo>
                  <a:lnTo>
                    <a:pt x="3657600" y="1500326"/>
                  </a:lnTo>
                  <a:lnTo>
                    <a:pt x="4181383" y="1482571"/>
                  </a:lnTo>
                  <a:lnTo>
                    <a:pt x="4146029" y="0"/>
                  </a:lnTo>
                  <a:lnTo>
                    <a:pt x="0" y="8877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Schematic Design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5" name="Subtitle 2"/>
          <p:cNvSpPr txBox="1">
            <a:spLocks/>
          </p:cNvSpPr>
          <p:nvPr/>
        </p:nvSpPr>
        <p:spPr>
          <a:xfrm>
            <a:off x="18326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Final Design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5" r="9817"/>
          <a:stretch/>
        </p:blipFill>
        <p:spPr>
          <a:xfrm>
            <a:off x="9416112" y="3134373"/>
            <a:ext cx="3957211" cy="28194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t="6697" r="4562" b="4297"/>
          <a:stretch/>
        </p:blipFill>
        <p:spPr>
          <a:xfrm>
            <a:off x="9405227" y="838201"/>
            <a:ext cx="3968095" cy="222991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2200" y="1828800"/>
            <a:ext cx="4223627" cy="2701637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13411200" y="838200"/>
            <a:ext cx="1253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2000" b="1" dirty="0" smtClean="0"/>
              <a:t>Design 1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6764000" y="4648200"/>
            <a:ext cx="1253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2000" b="1" dirty="0" smtClean="0"/>
              <a:t>Design 3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3411200" y="5562600"/>
            <a:ext cx="1253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2000" b="1" dirty="0" smtClean="0"/>
              <a:t>Design 2</a:t>
            </a:r>
          </a:p>
        </p:txBody>
      </p:sp>
      <p:pic>
        <p:nvPicPr>
          <p:cNvPr id="52" name="Picture 51" descr="retail-window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202400" y="1256004"/>
            <a:ext cx="7303008" cy="438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5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6" grpId="0"/>
      <p:bldP spid="44" grpId="0"/>
      <p:bldP spid="45" grpId="0"/>
      <p:bldP spid="49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274320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172200"/>
            <a:ext cx="274320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769620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419475" y="-6545536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Introduction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400425" y="-48844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Façade | FSTC Lobby</a:t>
            </a:r>
            <a:endParaRPr lang="en-US" sz="2800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00425" y="-39700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Architectural | Mechanical</a:t>
            </a:r>
            <a:endParaRPr lang="en-US" sz="2800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00425" y="-30556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Retail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400425" y="-21336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Daylighting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146670"/>
            <a:ext cx="2743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Corbin Building | Electrical Depth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Lighting Depth | </a:t>
            </a:r>
            <a:r>
              <a:rPr lang="en-US" sz="3200" b="1" i="1" dirty="0" smtClean="0">
                <a:solidFill>
                  <a:schemeClr val="bg1"/>
                </a:solidFill>
              </a:rPr>
              <a:t>Breadth Topics </a:t>
            </a:r>
            <a:r>
              <a:rPr lang="en-US" sz="3200" dirty="0" smtClean="0">
                <a:solidFill>
                  <a:schemeClr val="bg1"/>
                </a:solidFill>
              </a:rPr>
              <a:t>| Lighting Depth | MAE | Conclusion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38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Rendering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40" name="Picture 39" descr="layout wall.jpg"/>
          <p:cNvPicPr>
            <a:picLocks noChangeAspect="1"/>
          </p:cNvPicPr>
          <p:nvPr/>
        </p:nvPicPr>
        <p:blipFill>
          <a:blip r:embed="rId3" cstate="print"/>
          <a:srcRect l="909" t="14268" r="4545" b="14392"/>
          <a:stretch>
            <a:fillRect/>
          </a:stretch>
        </p:blipFill>
        <p:spPr>
          <a:xfrm>
            <a:off x="18592800" y="1295400"/>
            <a:ext cx="8453120" cy="3657600"/>
          </a:xfrm>
          <a:prstGeom prst="rect">
            <a:avLst/>
          </a:prstGeom>
        </p:spPr>
      </p:pic>
      <p:pic>
        <p:nvPicPr>
          <p:cNvPr id="41" name="Picture 40" descr="layou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20200" y="1066800"/>
            <a:ext cx="8813835" cy="4876800"/>
          </a:xfrm>
          <a:prstGeom prst="rect">
            <a:avLst/>
          </a:prstGeom>
        </p:spPr>
      </p:pic>
      <p:sp>
        <p:nvSpPr>
          <p:cNvPr id="44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Plan View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5" name="Subtitle 2"/>
          <p:cNvSpPr txBox="1">
            <a:spLocks/>
          </p:cNvSpPr>
          <p:nvPr/>
        </p:nvSpPr>
        <p:spPr>
          <a:xfrm>
            <a:off x="18326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North Elevation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24" name="Picture 23" descr="view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1227" y="914400"/>
            <a:ext cx="6477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5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4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274320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172200"/>
            <a:ext cx="274320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769620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419475" y="-6545536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Introduction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400425" y="-48844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Façade | FSTC Lobby</a:t>
            </a:r>
            <a:endParaRPr lang="en-US" sz="2800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00425" y="-39700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Architectural | Mechanical</a:t>
            </a:r>
            <a:endParaRPr lang="en-US" sz="2800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00425" y="-30556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Retail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400425" y="-21336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Daylighting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146670"/>
            <a:ext cx="2743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Corbin Building | Electrical Depth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Lighting Depth | </a:t>
            </a:r>
            <a:r>
              <a:rPr lang="en-US" sz="3200" b="1" i="1" dirty="0" smtClean="0">
                <a:solidFill>
                  <a:schemeClr val="bg1"/>
                </a:solidFill>
              </a:rPr>
              <a:t>Breadth Topics </a:t>
            </a:r>
            <a:r>
              <a:rPr lang="en-US" sz="3200" dirty="0" smtClean="0">
                <a:solidFill>
                  <a:schemeClr val="bg1"/>
                </a:solidFill>
              </a:rPr>
              <a:t>| Lighting Depth | MAE | Conclusion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38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Mechanical- Retail Space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5" name="Subtitle 2"/>
          <p:cNvSpPr txBox="1">
            <a:spLocks/>
          </p:cNvSpPr>
          <p:nvPr/>
        </p:nvSpPr>
        <p:spPr>
          <a:xfrm>
            <a:off x="18326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Rendering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23" name="Picture 22" descr="exisiti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219200"/>
            <a:ext cx="6281514" cy="3581400"/>
          </a:xfrm>
          <a:prstGeom prst="rect">
            <a:avLst/>
          </a:prstGeom>
        </p:spPr>
      </p:pic>
      <p:pic>
        <p:nvPicPr>
          <p:cNvPr id="25" name="Picture 24" descr="new.png"/>
          <p:cNvPicPr>
            <a:picLocks noChangeAspect="1"/>
          </p:cNvPicPr>
          <p:nvPr/>
        </p:nvPicPr>
        <p:blipFill>
          <a:blip r:embed="rId4" cstate="print"/>
          <a:srcRect l="19091" t="8889" r="17374" b="18889"/>
          <a:stretch>
            <a:fillRect/>
          </a:stretch>
        </p:blipFill>
        <p:spPr>
          <a:xfrm rot="16200000">
            <a:off x="11363177" y="-905023"/>
            <a:ext cx="4858046" cy="853439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438400" y="5481935"/>
            <a:ext cx="2991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Existing Duct Layout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11658600" y="5481935"/>
            <a:ext cx="3215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Redesign Duct Layout</a:t>
            </a:r>
            <a:endParaRPr lang="en-US" sz="2400" dirty="0"/>
          </a:p>
        </p:txBody>
      </p:sp>
      <p:pic>
        <p:nvPicPr>
          <p:cNvPr id="30" name="Picture 29"/>
          <p:cNvPicPr/>
          <p:nvPr/>
        </p:nvPicPr>
        <p:blipFill rotWithShape="1">
          <a:blip r:embed="rId5" cstate="print"/>
          <a:srcRect l="8413" t="57372" r="47912"/>
          <a:stretch/>
        </p:blipFill>
        <p:spPr bwMode="auto">
          <a:xfrm>
            <a:off x="15392400" y="3886200"/>
            <a:ext cx="2594344" cy="2080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ceili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680865" y="1047750"/>
            <a:ext cx="632460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5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274320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172200"/>
            <a:ext cx="274320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769620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419475" y="-6545536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Introduction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400425" y="-48844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Façade | FSTC Lobby</a:t>
            </a:r>
            <a:endParaRPr lang="en-US" sz="2800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00425" y="-39700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Architectural | Mechanical</a:t>
            </a:r>
            <a:endParaRPr lang="en-US" sz="2800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00425" y="-30556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Retail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400425" y="-21336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Daylighting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146670"/>
            <a:ext cx="2743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Corbin Building | Electrical Depth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Lighting Depth | Breadth Topics | </a:t>
            </a:r>
            <a:r>
              <a:rPr lang="en-US" sz="3200" b="1" i="1" dirty="0" smtClean="0">
                <a:solidFill>
                  <a:schemeClr val="bg1"/>
                </a:solidFill>
              </a:rPr>
              <a:t>Lighting Depth </a:t>
            </a:r>
            <a:r>
              <a:rPr lang="en-US" sz="3200" dirty="0" smtClean="0">
                <a:solidFill>
                  <a:schemeClr val="bg1"/>
                </a:solidFill>
              </a:rPr>
              <a:t>| MAE | Conclusion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38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Retail Space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5" name="Subtitle 2"/>
          <p:cNvSpPr txBox="1">
            <a:spLocks/>
          </p:cNvSpPr>
          <p:nvPr/>
        </p:nvSpPr>
        <p:spPr>
          <a:xfrm>
            <a:off x="18326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Store Layout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9600" y="1066800"/>
            <a:ext cx="8458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Design Goals</a:t>
            </a:r>
          </a:p>
          <a:p>
            <a:pPr marL="0" indent="0">
              <a:buNone/>
            </a:pPr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170000"/>
              </a:lnSpc>
              <a:buFont typeface="Arial" pitchFamily="34" charset="0"/>
              <a:buChar char="•"/>
            </a:pPr>
            <a:r>
              <a:rPr lang="en-US" sz="2000" b="1" dirty="0" smtClean="0"/>
              <a:t>   Welcoming</a:t>
            </a:r>
            <a:r>
              <a:rPr lang="en-US" sz="2000" dirty="0" smtClean="0"/>
              <a:t>- inviting interior to draw one in </a:t>
            </a:r>
          </a:p>
          <a:p>
            <a:pPr>
              <a:lnSpc>
                <a:spcPct val="170000"/>
              </a:lnSpc>
              <a:buFont typeface="Arial" pitchFamily="34" charset="0"/>
              <a:buChar char="•"/>
            </a:pPr>
            <a:r>
              <a:rPr lang="en-US" sz="2000" b="1" dirty="0" smtClean="0"/>
              <a:t>   Guiding- </a:t>
            </a:r>
            <a:r>
              <a:rPr lang="en-US" sz="2000" dirty="0" smtClean="0"/>
              <a:t>lead to a destination</a:t>
            </a:r>
          </a:p>
          <a:p>
            <a:pPr>
              <a:lnSpc>
                <a:spcPct val="170000"/>
              </a:lnSpc>
              <a:buFont typeface="Arial" pitchFamily="34" charset="0"/>
              <a:buChar char="•"/>
            </a:pPr>
            <a:r>
              <a:rPr lang="en-US" sz="2000" b="1" dirty="0" smtClean="0"/>
              <a:t>   Comfort-</a:t>
            </a:r>
            <a:r>
              <a:rPr lang="en-US" sz="2000" dirty="0" smtClean="0"/>
              <a:t> minimal glare &amp; view of fixtures</a:t>
            </a:r>
            <a:endParaRPr lang="en-US" sz="2000" b="1" dirty="0" smtClean="0"/>
          </a:p>
          <a:p>
            <a:pPr>
              <a:lnSpc>
                <a:spcPct val="170000"/>
              </a:lnSpc>
              <a:buFont typeface="Arial" pitchFamily="34" charset="0"/>
              <a:buChar char="•"/>
            </a:pPr>
            <a:r>
              <a:rPr lang="en-US" sz="2000" b="1" dirty="0" smtClean="0"/>
              <a:t>   Dynamic- </a:t>
            </a:r>
            <a:r>
              <a:rPr lang="en-US" sz="2000" dirty="0" smtClean="0"/>
              <a:t>ability to adjust</a:t>
            </a:r>
          </a:p>
          <a:p>
            <a:pPr>
              <a:lnSpc>
                <a:spcPct val="170000"/>
              </a:lnSpc>
              <a:buFont typeface="Arial" pitchFamily="34" charset="0"/>
              <a:buChar char="•"/>
            </a:pPr>
            <a:r>
              <a:rPr lang="en-US" sz="2000" b="1" dirty="0" smtClean="0"/>
              <a:t>   General Retail Illuminance- </a:t>
            </a:r>
            <a:r>
              <a:rPr lang="en-US" sz="2000" dirty="0" smtClean="0"/>
              <a:t>30 </a:t>
            </a:r>
            <a:r>
              <a:rPr lang="en-US" sz="2000" dirty="0" err="1" smtClean="0"/>
              <a:t>fc</a:t>
            </a:r>
            <a:r>
              <a:rPr lang="en-US" sz="2000" dirty="0" smtClean="0"/>
              <a:t> at 2’-6” AFF</a:t>
            </a:r>
            <a:endParaRPr lang="en-US" sz="2000" b="1" dirty="0" smtClean="0"/>
          </a:p>
          <a:p>
            <a:pPr>
              <a:lnSpc>
                <a:spcPct val="170000"/>
              </a:lnSpc>
              <a:buFont typeface="Arial" pitchFamily="34" charset="0"/>
              <a:buChar char="•"/>
            </a:pPr>
            <a:r>
              <a:rPr lang="en-US" sz="2000" b="1" dirty="0" smtClean="0"/>
              <a:t>   Feature Displays</a:t>
            </a:r>
            <a:r>
              <a:rPr lang="en-US" sz="2000" dirty="0" smtClean="0"/>
              <a:t>- x10 </a:t>
            </a:r>
            <a:r>
              <a:rPr lang="en-US" sz="2000" dirty="0" err="1" smtClean="0"/>
              <a:t>fc</a:t>
            </a:r>
            <a:r>
              <a:rPr lang="en-US" sz="2000" dirty="0" smtClean="0"/>
              <a:t> greater than illuminance of adjacent spaces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Store Layout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8" name="Picture 17" descr="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20200" y="1066800"/>
            <a:ext cx="8813835" cy="4876800"/>
          </a:xfrm>
          <a:prstGeom prst="rect">
            <a:avLst/>
          </a:prstGeom>
        </p:spPr>
      </p:pic>
      <p:pic>
        <p:nvPicPr>
          <p:cNvPr id="23" name="Picture 22" descr="layout wall.jpg"/>
          <p:cNvPicPr>
            <a:picLocks noChangeAspect="1"/>
          </p:cNvPicPr>
          <p:nvPr/>
        </p:nvPicPr>
        <p:blipFill>
          <a:blip r:embed="rId4" cstate="print"/>
          <a:srcRect l="909" t="14268" r="4545" b="14392"/>
          <a:stretch>
            <a:fillRect/>
          </a:stretch>
        </p:blipFill>
        <p:spPr>
          <a:xfrm>
            <a:off x="18592800" y="1295400"/>
            <a:ext cx="845312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5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" grpId="0"/>
      <p:bldP spid="24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274320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172200"/>
            <a:ext cx="274320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769620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419475" y="-6545536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Introduction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400425" y="-48844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Façade | FSTC Lobby</a:t>
            </a:r>
            <a:endParaRPr lang="en-US" sz="2800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00425" y="-39700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Architectural | Mechanical</a:t>
            </a:r>
            <a:endParaRPr lang="en-US" sz="2800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00425" y="-30556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Retail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400425" y="-21336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Daylighting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146670"/>
            <a:ext cx="2743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Corbin Building | Electrical Depth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Lighting Depth | Breadth Topics | </a:t>
            </a:r>
            <a:r>
              <a:rPr lang="en-US" sz="3200" b="1" i="1" dirty="0" smtClean="0">
                <a:solidFill>
                  <a:schemeClr val="bg1"/>
                </a:solidFill>
              </a:rPr>
              <a:t>Lighting Depth </a:t>
            </a:r>
            <a:r>
              <a:rPr lang="en-US" sz="3200" dirty="0" smtClean="0">
                <a:solidFill>
                  <a:schemeClr val="bg1"/>
                </a:solidFill>
              </a:rPr>
              <a:t>| MAE | Conclusion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38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Lighting Plan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5" name="Subtitle 2"/>
          <p:cNvSpPr txBox="1">
            <a:spLocks/>
          </p:cNvSpPr>
          <p:nvPr/>
        </p:nvSpPr>
        <p:spPr>
          <a:xfrm>
            <a:off x="18326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Pseudo Illuminance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Illuminance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25" name="Picture 24" descr="retail-isolin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59821" y="880730"/>
            <a:ext cx="7687444" cy="5050930"/>
          </a:xfrm>
          <a:prstGeom prst="rect">
            <a:avLst/>
          </a:prstGeom>
        </p:spPr>
      </p:pic>
      <p:pic>
        <p:nvPicPr>
          <p:cNvPr id="27" name="Picture 26" descr="retail-Top-Psedu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745200" y="889590"/>
            <a:ext cx="8382000" cy="5030338"/>
          </a:xfrm>
          <a:prstGeom prst="rect">
            <a:avLst/>
          </a:prstGeom>
        </p:spPr>
      </p:pic>
      <p:pic>
        <p:nvPicPr>
          <p:cNvPr id="28" name="Picture 27" descr="retail lighting pres.jpg"/>
          <p:cNvPicPr>
            <a:picLocks noChangeAspect="1"/>
          </p:cNvPicPr>
          <p:nvPr/>
        </p:nvPicPr>
        <p:blipFill>
          <a:blip r:embed="rId5" cstate="print"/>
          <a:srcRect l="18655" t="5497" r="15102" b="13392"/>
          <a:stretch>
            <a:fillRect/>
          </a:stretch>
        </p:blipFill>
        <p:spPr>
          <a:xfrm rot="16200000">
            <a:off x="2282127" y="-834326"/>
            <a:ext cx="4351147" cy="8305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6" cstate="print"/>
          <a:srcRect l="4500" t="15500" r="4500" b="21500"/>
          <a:stretch>
            <a:fillRect/>
          </a:stretch>
        </p:blipFill>
        <p:spPr bwMode="auto">
          <a:xfrm>
            <a:off x="304800" y="4963765"/>
            <a:ext cx="1381125" cy="9561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none" w="med" len="med"/>
          </a:ln>
          <a:effectLst/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0" y="2352675"/>
            <a:ext cx="762000" cy="848673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 type="none" w="med" len="med"/>
          </a:ln>
          <a:effectLst/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13433" y="880730"/>
            <a:ext cx="1230567" cy="714374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 type="none" w="med" len="med"/>
          </a:ln>
          <a:effectLst/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13537" y="5061711"/>
            <a:ext cx="1316926" cy="895349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 type="none" w="med" len="med"/>
          </a:ln>
          <a:effectLst/>
        </p:spPr>
      </p:pic>
      <p:cxnSp>
        <p:nvCxnSpPr>
          <p:cNvPr id="10" name="Straight Arrow Connector 9"/>
          <p:cNvCxnSpPr>
            <a:stCxn id="23" idx="3"/>
          </p:cNvCxnSpPr>
          <p:nvPr/>
        </p:nvCxnSpPr>
        <p:spPr>
          <a:xfrm flipV="1">
            <a:off x="1685925" y="4038600"/>
            <a:ext cx="1057275" cy="140324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0" idx="3"/>
          </p:cNvCxnSpPr>
          <p:nvPr/>
        </p:nvCxnSpPr>
        <p:spPr>
          <a:xfrm flipV="1">
            <a:off x="5230463" y="4963765"/>
            <a:ext cx="1170337" cy="54562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934200" y="2777011"/>
            <a:ext cx="1447800" cy="0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6" idx="1"/>
          </p:cNvCxnSpPr>
          <p:nvPr/>
        </p:nvCxnSpPr>
        <p:spPr>
          <a:xfrm flipH="1">
            <a:off x="7467600" y="1237917"/>
            <a:ext cx="445833" cy="133683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75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274320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172200"/>
            <a:ext cx="274320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769620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419475" y="-6545536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Introduction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400425" y="-48844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Façade | FSTC Lobby</a:t>
            </a:r>
            <a:endParaRPr lang="en-US" sz="2800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00425" y="-39700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Architectural | Mechanical</a:t>
            </a:r>
            <a:endParaRPr lang="en-US" sz="2800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00425" y="-30556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Retail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400425" y="-21336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Daylighting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146670"/>
            <a:ext cx="2743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Corbin Building | Electrical Depth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Lighting Depth | Breadth Topics | </a:t>
            </a:r>
            <a:r>
              <a:rPr lang="en-US" sz="3200" b="1" i="1" dirty="0" smtClean="0">
                <a:solidFill>
                  <a:schemeClr val="bg1"/>
                </a:solidFill>
              </a:rPr>
              <a:t>Lighting Depth </a:t>
            </a:r>
            <a:r>
              <a:rPr lang="en-US" sz="3200" dirty="0" smtClean="0">
                <a:solidFill>
                  <a:schemeClr val="bg1"/>
                </a:solidFill>
              </a:rPr>
              <a:t>| MAE | Conclusion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38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East Interior View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5" name="Subtitle 2"/>
          <p:cNvSpPr txBox="1">
            <a:spLocks/>
          </p:cNvSpPr>
          <p:nvPr/>
        </p:nvSpPr>
        <p:spPr>
          <a:xfrm>
            <a:off x="18326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North Interior View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West Interior View  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0" name="Picture 29" descr="veiw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5058" y="838200"/>
            <a:ext cx="6629400" cy="4972050"/>
          </a:xfrm>
          <a:prstGeom prst="rect">
            <a:avLst/>
          </a:prstGeom>
        </p:spPr>
      </p:pic>
      <p:pic>
        <p:nvPicPr>
          <p:cNvPr id="31" name="Picture 30" descr="view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85613" y="838200"/>
            <a:ext cx="6629400" cy="4972050"/>
          </a:xfrm>
          <a:prstGeom prst="rect">
            <a:avLst/>
          </a:prstGeom>
        </p:spPr>
      </p:pic>
      <p:pic>
        <p:nvPicPr>
          <p:cNvPr id="40" name="Picture 39" descr="view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507200" y="838200"/>
            <a:ext cx="66294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5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274320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172200"/>
            <a:ext cx="274320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769620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419475" y="-6545536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Introduction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400425" y="-48844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Façade | FSTC Lobby</a:t>
            </a:r>
            <a:endParaRPr lang="en-US" sz="2800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00425" y="-39700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Architectural | Mechanical</a:t>
            </a:r>
            <a:endParaRPr lang="en-US" sz="2800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00425" y="-30556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Retail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400425" y="-21336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Daylighting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146670"/>
            <a:ext cx="2743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Corbin Building | Electrical Depth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Lighting Depth | Breadth Topics | </a:t>
            </a:r>
            <a:r>
              <a:rPr lang="en-US" sz="3200" b="1" i="1" dirty="0" smtClean="0">
                <a:solidFill>
                  <a:schemeClr val="bg1"/>
                </a:solidFill>
              </a:rPr>
              <a:t>Lighting Depth </a:t>
            </a:r>
            <a:r>
              <a:rPr lang="en-US" sz="3200" dirty="0" smtClean="0">
                <a:solidFill>
                  <a:schemeClr val="bg1"/>
                </a:solidFill>
              </a:rPr>
              <a:t>| MAE | Conclusion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38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East Interior View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5" name="Subtitle 2"/>
          <p:cNvSpPr txBox="1">
            <a:spLocks/>
          </p:cNvSpPr>
          <p:nvPr/>
        </p:nvSpPr>
        <p:spPr>
          <a:xfrm>
            <a:off x="18326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Retail Statistics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East Pseudo Color View  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0" name="Picture 29" descr="veiw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5058" y="838200"/>
            <a:ext cx="6629400" cy="4972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471" y="986409"/>
            <a:ext cx="7790957" cy="467563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232572"/>
              </p:ext>
            </p:extLst>
          </p:nvPr>
        </p:nvGraphicFramePr>
        <p:xfrm>
          <a:off x="20650200" y="1265014"/>
          <a:ext cx="4090035" cy="411842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48159"/>
                <a:gridCol w="972055"/>
                <a:gridCol w="1298130"/>
                <a:gridCol w="1271691"/>
              </a:tblGrid>
              <a:tr h="361265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Retail Lighting Power Density</a:t>
                      </a:r>
                      <a:endParaRPr lang="en-US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90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Type</a:t>
                      </a:r>
                      <a:endParaRPr lang="en-US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Quantity</a:t>
                      </a:r>
                      <a:endParaRPr lang="en-US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Input Watts</a:t>
                      </a:r>
                      <a:endParaRPr lang="en-US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Total Watts</a:t>
                      </a:r>
                      <a:endParaRPr lang="en-US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89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K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13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89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1157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12.5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112.5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9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170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1530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0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14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98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0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Total Watts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2897.5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0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 SF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840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012">
                <a:tc gridSpan="3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ASHREA 90.1 (W/SF)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1.4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012">
                <a:tc gridSpan="3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Additional Power Allowance (W)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2176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012">
                <a:tc gridSpan="3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Decorative Lighting (1.0 W/SF)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840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012">
                <a:tc gridSpan="3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 Watts Allowed (W)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3016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012">
                <a:tc gridSpan="3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Total </a:t>
                      </a:r>
                      <a:r>
                        <a:rPr lang="en-US" sz="1600" b="1" dirty="0" smtClean="0">
                          <a:effectLst/>
                        </a:rPr>
                        <a:t>Watts </a:t>
                      </a:r>
                      <a:r>
                        <a:rPr lang="en-US" sz="1600" b="1" dirty="0">
                          <a:effectLst/>
                        </a:rPr>
                        <a:t>Used (W)</a:t>
                      </a:r>
                      <a:endParaRPr lang="en-US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2897.5</a:t>
                      </a:r>
                      <a:endParaRPr lang="en-US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01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en-US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LPD (W/SF)</a:t>
                      </a:r>
                      <a:endParaRPr lang="en-US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3.45</a:t>
                      </a:r>
                      <a:endParaRPr lang="en-US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954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274320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172200"/>
            <a:ext cx="274320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769620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419475" y="-6545536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Introduction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400425" y="-48844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Façade | FSTC Lobby</a:t>
            </a:r>
            <a:endParaRPr lang="en-US" sz="2800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00425" y="-39700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Architectural | Mechanical</a:t>
            </a:r>
            <a:endParaRPr lang="en-US" sz="2800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00425" y="-30556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Retail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400425" y="-21336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Daylighting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146670"/>
            <a:ext cx="2743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Corbin Building | Electrical Depth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Lighting Depth | Breadth Topics | Lighting Depth</a:t>
            </a:r>
            <a:r>
              <a:rPr lang="en-US" sz="3200" b="1" i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</a:t>
            </a:r>
            <a:r>
              <a:rPr lang="en-US" sz="3200" b="1" i="1" dirty="0" smtClean="0">
                <a:solidFill>
                  <a:schemeClr val="bg1"/>
                </a:solidFill>
              </a:rPr>
              <a:t>MAE</a:t>
            </a:r>
            <a:r>
              <a:rPr lang="en-US" sz="3200" dirty="0" smtClean="0">
                <a:solidFill>
                  <a:schemeClr val="bg1"/>
                </a:solidFill>
              </a:rPr>
              <a:t> | Conclusion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92202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Site Location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5" name="Subtitle 2"/>
          <p:cNvSpPr txBox="1">
            <a:spLocks/>
          </p:cNvSpPr>
          <p:nvPr/>
        </p:nvSpPr>
        <p:spPr>
          <a:xfrm>
            <a:off x="0" y="6965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MAE Focus- </a:t>
            </a:r>
            <a:r>
              <a:rPr lang="en-US" sz="4000" b="1" dirty="0" err="1" smtClean="0">
                <a:solidFill>
                  <a:schemeClr val="bg1"/>
                </a:solidFill>
              </a:rPr>
              <a:t>Daylighting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18326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Street View 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9296400" y="990600"/>
            <a:ext cx="4641850" cy="1219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Manhattan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New York, NY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171" y="979713"/>
            <a:ext cx="6226629" cy="478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9220200" y="3246473"/>
            <a:ext cx="2209800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Congested area of tall buildings</a:t>
            </a:r>
            <a:endParaRPr lang="en-US" sz="24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1430000" y="2971800"/>
            <a:ext cx="1791758" cy="69017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21400" y="914400"/>
            <a:ext cx="7924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6" t="11752" b="16667"/>
          <a:stretch/>
        </p:blipFill>
        <p:spPr bwMode="auto">
          <a:xfrm>
            <a:off x="1963339" y="1878669"/>
            <a:ext cx="5179219" cy="38639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0" y="945614"/>
            <a:ext cx="910589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Daylight penetration on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floor office</a:t>
            </a:r>
          </a:p>
          <a:p>
            <a:pPr algn="ctr">
              <a:lnSpc>
                <a:spcPct val="150000"/>
              </a:lnSpc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82375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" grpId="0"/>
      <p:bldP spid="39" grpId="0"/>
      <p:bldP spid="25" grpId="0"/>
      <p:bldP spid="27" grpId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-71628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372600" y="0"/>
            <a:ext cx="4572000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372600" y="152320"/>
            <a:ext cx="4572000" cy="7350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u="sng" dirty="0" smtClean="0">
                <a:solidFill>
                  <a:schemeClr val="bg1"/>
                </a:solidFill>
              </a:rPr>
              <a:t>Presentation Outline</a:t>
            </a:r>
            <a:endParaRPr lang="en-US" sz="3600" b="1" u="sng" dirty="0">
              <a:solidFill>
                <a:schemeClr val="bg1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1277600" y="1005928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Corbin Building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1296650" y="1752600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Electrical Depth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1277600" y="2667000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Lighting Depth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1277600" y="3581400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Breadth Topics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11296650" y="4495800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Lighting Depth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1296650" y="5417864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MAE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11296650" y="6248400"/>
            <a:ext cx="25146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Conclusion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14173200" y="1005928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I</a:t>
            </a:r>
            <a:r>
              <a:rPr lang="en-US" sz="2800" dirty="0" smtClean="0"/>
              <a:t>ntroductio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n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14154150" y="1752600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Wire vs. Bus Duct</a:t>
            </a:r>
            <a:endParaRPr lang="en-US" sz="2800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14154150" y="2667000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Façade</a:t>
            </a:r>
            <a:r>
              <a:rPr lang="en-US" sz="2800" b="1" dirty="0" smtClean="0"/>
              <a:t> </a:t>
            </a:r>
            <a:r>
              <a:rPr lang="en-US" sz="2800" dirty="0" smtClean="0"/>
              <a:t>| FSTC Lobby</a:t>
            </a:r>
            <a:endParaRPr lang="en-US" sz="2800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14154150" y="35814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Architectural | Mechanical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14154150" y="44958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Retail</a:t>
            </a:r>
            <a:endParaRPr lang="en-US" sz="2800" dirty="0"/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14154150" y="54178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Daylighting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274320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172200"/>
            <a:ext cx="274320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769620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419475" y="-6545536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Introduction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400425" y="-48844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Façade | FSTC Lobby</a:t>
            </a:r>
            <a:endParaRPr lang="en-US" sz="2800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00425" y="-39700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Architectural | Mechanical</a:t>
            </a:r>
            <a:endParaRPr lang="en-US" sz="2800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00425" y="-30556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Retail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400425" y="-21336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Daylighting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146670"/>
            <a:ext cx="2743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Corbin Building | Electrical Depth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Lighting Depth | Breadth Topics | Lighting Depth</a:t>
            </a:r>
            <a:r>
              <a:rPr lang="en-US" sz="3200" b="1" i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</a:t>
            </a:r>
            <a:r>
              <a:rPr lang="en-US" sz="3200" b="1" i="1" dirty="0" smtClean="0">
                <a:solidFill>
                  <a:schemeClr val="bg1"/>
                </a:solidFill>
              </a:rPr>
              <a:t>MAE</a:t>
            </a:r>
            <a:r>
              <a:rPr lang="en-US" sz="3200" dirty="0" smtClean="0">
                <a:solidFill>
                  <a:schemeClr val="bg1"/>
                </a:solidFill>
              </a:rPr>
              <a:t> | Conclusion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38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December 21</a:t>
            </a:r>
            <a:r>
              <a:rPr lang="en-US" sz="4000" b="1" baseline="30000" dirty="0" smtClean="0">
                <a:solidFill>
                  <a:schemeClr val="bg1"/>
                </a:solidFill>
              </a:rPr>
              <a:t>st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5" name="Subtitle 2"/>
          <p:cNvSpPr txBox="1">
            <a:spLocks/>
          </p:cNvSpPr>
          <p:nvPr/>
        </p:nvSpPr>
        <p:spPr>
          <a:xfrm>
            <a:off x="18326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June 21</a:t>
            </a:r>
            <a:r>
              <a:rPr lang="en-US" sz="4000" b="1" baseline="30000" dirty="0" smtClean="0">
                <a:solidFill>
                  <a:schemeClr val="bg1"/>
                </a:solidFill>
              </a:rPr>
              <a:t>st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March 20</a:t>
            </a:r>
            <a:r>
              <a:rPr lang="en-US" sz="40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7901"/>
            <a:ext cx="8120057" cy="2659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470147"/>
            <a:ext cx="8139970" cy="2625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35" y="3443108"/>
            <a:ext cx="7267575" cy="246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0" y="3409573"/>
            <a:ext cx="8382000" cy="268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35" y="908250"/>
            <a:ext cx="7144672" cy="2415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100" y="762000"/>
            <a:ext cx="8724900" cy="270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1535" y="2800675"/>
            <a:ext cx="2847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8:00 AM</a:t>
            </a:r>
            <a:endParaRPr lang="en-US" sz="28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9677400" y="2800675"/>
            <a:ext cx="2847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8:00 AM</a:t>
            </a:r>
            <a:endParaRPr lang="en-US" sz="28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18326100" y="2800675"/>
            <a:ext cx="2847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8:00 AM</a:t>
            </a:r>
            <a:endParaRPr lang="en-US" sz="28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8326100" y="5387608"/>
            <a:ext cx="2847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12:00 </a:t>
            </a:r>
            <a:r>
              <a:rPr lang="en-US" sz="2800" b="1" dirty="0"/>
              <a:t>P</a:t>
            </a:r>
            <a:r>
              <a:rPr lang="en-US" sz="2800" b="1" dirty="0" smtClean="0"/>
              <a:t>M</a:t>
            </a:r>
            <a:endParaRPr lang="en-US" sz="28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9677400" y="5389127"/>
            <a:ext cx="2847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12:00 </a:t>
            </a:r>
            <a:r>
              <a:rPr lang="en-US" sz="2800" b="1" dirty="0"/>
              <a:t>P</a:t>
            </a:r>
            <a:r>
              <a:rPr lang="en-US" sz="2800" b="1" dirty="0" smtClean="0"/>
              <a:t>M</a:t>
            </a:r>
            <a:endParaRPr lang="en-US" sz="2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981535" y="5257800"/>
            <a:ext cx="2847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12:00 </a:t>
            </a:r>
            <a:r>
              <a:rPr lang="en-US" sz="2800" b="1" dirty="0"/>
              <a:t>P</a:t>
            </a:r>
            <a:r>
              <a:rPr lang="en-US" sz="2800" b="1" dirty="0" smtClean="0"/>
              <a:t>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0280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" grpId="0"/>
      <p:bldP spid="39" grpId="0"/>
      <p:bldP spid="4" grpId="0"/>
      <p:bldP spid="33" grpId="0"/>
      <p:bldP spid="34" grpId="0"/>
      <p:bldP spid="35" grpId="0"/>
      <p:bldP spid="36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274320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172200"/>
            <a:ext cx="274320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769620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419475" y="-6545536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Introduction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400425" y="-48844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Façade | FSTC Lobby</a:t>
            </a:r>
            <a:endParaRPr lang="en-US" sz="2800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00425" y="-39700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Architectural | Mechanical</a:t>
            </a:r>
            <a:endParaRPr lang="en-US" sz="2800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00425" y="-30556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Retail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400425" y="-21336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Daylighting</a:t>
            </a:r>
            <a:endParaRPr lang="en-US" sz="2800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5" y="3211708"/>
            <a:ext cx="8792496" cy="288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146670"/>
            <a:ext cx="2743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Corbin Building | Electrical Depth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Lighting Depth | Breadth Topics | Lighting Depth</a:t>
            </a:r>
            <a:r>
              <a:rPr lang="en-US" sz="3200" b="1" i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</a:t>
            </a:r>
            <a:r>
              <a:rPr lang="en-US" sz="3200" b="1" i="1" dirty="0" smtClean="0">
                <a:solidFill>
                  <a:schemeClr val="bg1"/>
                </a:solidFill>
              </a:rPr>
              <a:t>MAE</a:t>
            </a:r>
            <a:r>
              <a:rPr lang="en-US" sz="3200" dirty="0" smtClean="0">
                <a:solidFill>
                  <a:schemeClr val="bg1"/>
                </a:solidFill>
              </a:rPr>
              <a:t> | Conclusion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38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December 21</a:t>
            </a:r>
            <a:r>
              <a:rPr lang="en-US" sz="4000" b="1" baseline="30000" dirty="0" smtClean="0">
                <a:solidFill>
                  <a:schemeClr val="bg1"/>
                </a:solidFill>
              </a:rPr>
              <a:t>st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600" y="3491947"/>
            <a:ext cx="8229600" cy="260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44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5" name="Subtitle 2"/>
          <p:cNvSpPr txBox="1">
            <a:spLocks/>
          </p:cNvSpPr>
          <p:nvPr/>
        </p:nvSpPr>
        <p:spPr>
          <a:xfrm>
            <a:off x="18326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June 21</a:t>
            </a:r>
            <a:r>
              <a:rPr lang="en-US" sz="4000" b="1" baseline="30000" dirty="0" smtClean="0">
                <a:solidFill>
                  <a:schemeClr val="bg1"/>
                </a:solidFill>
              </a:rPr>
              <a:t>st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687" y="3477175"/>
            <a:ext cx="8178313" cy="267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39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March 20</a:t>
            </a:r>
            <a:r>
              <a:rPr lang="en-US" sz="40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4000" b="1" dirty="0" smtClean="0">
                <a:solidFill>
                  <a:schemeClr val="bg1"/>
                </a:solidFill>
              </a:rPr>
              <a:t> 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0" y="609600"/>
            <a:ext cx="8724900" cy="279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487" y="685800"/>
            <a:ext cx="8178313" cy="270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2800" y="1003485"/>
            <a:ext cx="8534400" cy="266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52400" y="2800675"/>
            <a:ext cx="2847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3:00 PM</a:t>
            </a:r>
            <a:endParaRPr lang="en-US" sz="28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9677400" y="2800675"/>
            <a:ext cx="2847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3:00 PM</a:t>
            </a:r>
            <a:endParaRPr lang="en-US" sz="28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18640425" y="2819400"/>
            <a:ext cx="2847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dirty="0" smtClean="0"/>
              <a:t>:00 PM</a:t>
            </a:r>
            <a:endParaRPr lang="en-US" sz="2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8592800" y="5387608"/>
            <a:ext cx="2847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6:00 </a:t>
            </a:r>
            <a:r>
              <a:rPr lang="en-US" sz="2800" b="1" dirty="0"/>
              <a:t>P</a:t>
            </a:r>
            <a:r>
              <a:rPr lang="en-US" sz="2800" b="1" dirty="0" smtClean="0"/>
              <a:t>M</a:t>
            </a:r>
            <a:endParaRPr lang="en-US" sz="28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9677400" y="5389127"/>
            <a:ext cx="2847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6:00 </a:t>
            </a:r>
            <a:r>
              <a:rPr lang="en-US" sz="2800" b="1" dirty="0"/>
              <a:t>P</a:t>
            </a:r>
            <a:r>
              <a:rPr lang="en-US" sz="2800" b="1" dirty="0" smtClean="0"/>
              <a:t>M</a:t>
            </a:r>
            <a:endParaRPr lang="en-US" sz="28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52400" y="5257800"/>
            <a:ext cx="2847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6:00 </a:t>
            </a:r>
            <a:r>
              <a:rPr lang="en-US" sz="2800" b="1" dirty="0"/>
              <a:t>P</a:t>
            </a:r>
            <a:r>
              <a:rPr lang="en-US" sz="2800" b="1" dirty="0" smtClean="0"/>
              <a:t>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6812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" grpId="0"/>
      <p:bldP spid="39" grpId="0"/>
      <p:bldP spid="34" grpId="0"/>
      <p:bldP spid="35" grpId="0"/>
      <p:bldP spid="36" grpId="0"/>
      <p:bldP spid="37" grpId="0"/>
      <p:bldP spid="38" grpId="0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274320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172200"/>
            <a:ext cx="274320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769620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419475" y="-6545536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Introduction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400425" y="-48844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Façade | FSTC Lobby</a:t>
            </a:r>
            <a:endParaRPr lang="en-US" sz="2800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00425" y="-39700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Architectural | Mechanical</a:t>
            </a:r>
            <a:endParaRPr lang="en-US" sz="2800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00425" y="-30556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Retail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400425" y="-21336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Daylighting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146670"/>
            <a:ext cx="2743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Corbin Building | Electrical Depth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Lighting Depth | Breadth Topics | Lighting Depth</a:t>
            </a:r>
            <a:r>
              <a:rPr lang="en-US" sz="3200" b="1" i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</a:t>
            </a:r>
            <a:r>
              <a:rPr lang="en-US" sz="3200" b="1" i="1" dirty="0" smtClean="0">
                <a:solidFill>
                  <a:schemeClr val="bg1"/>
                </a:solidFill>
              </a:rPr>
              <a:t>MAE</a:t>
            </a:r>
            <a:r>
              <a:rPr lang="en-US" sz="3200" dirty="0" smtClean="0">
                <a:solidFill>
                  <a:schemeClr val="bg1"/>
                </a:solidFill>
              </a:rPr>
              <a:t> | Conclusion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38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8:00 AM- 1:00 PM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5" name="Subtitle 2"/>
          <p:cNvSpPr txBox="1">
            <a:spLocks/>
          </p:cNvSpPr>
          <p:nvPr/>
        </p:nvSpPr>
        <p:spPr>
          <a:xfrm>
            <a:off x="18326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Conclusions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2:00 PM- 6:00 PM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6159" name="Picture 15" descr="E:\Thesis info\Assignments\MAE\Contours_Page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t="3693" r="4106" b="3409"/>
          <a:stretch/>
        </p:blipFill>
        <p:spPr bwMode="auto">
          <a:xfrm>
            <a:off x="752474" y="771326"/>
            <a:ext cx="7848601" cy="532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E:\Thesis info\Assignments\MAE\Contours_Page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3883" r="9559" b="19603"/>
          <a:stretch/>
        </p:blipFill>
        <p:spPr bwMode="auto">
          <a:xfrm>
            <a:off x="9001549" y="752276"/>
            <a:ext cx="9428901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19964400" y="968791"/>
            <a:ext cx="5791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Most sunlight penetration on west side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Shades would </a:t>
            </a:r>
            <a:r>
              <a:rPr lang="en-US" sz="2000" dirty="0" smtClean="0"/>
              <a:t>best be </a:t>
            </a:r>
            <a:r>
              <a:rPr lang="en-US" sz="2000" dirty="0" smtClean="0"/>
              <a:t>optimized on the west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Shading on east from exterior buildings </a:t>
            </a:r>
          </a:p>
          <a:p>
            <a:pPr>
              <a:lnSpc>
                <a:spcPct val="150000"/>
              </a:lnSpc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94815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" grpId="0"/>
      <p:bldP spid="39" grpId="0"/>
      <p:bldP spid="4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274320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172200"/>
            <a:ext cx="274320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769620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419475" y="-6545536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Introduction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400425" y="-48844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Façade | FSTC Lobby</a:t>
            </a:r>
            <a:endParaRPr lang="en-US" sz="2800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00425" y="-39700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Architectural | Mechanical</a:t>
            </a:r>
            <a:endParaRPr lang="en-US" sz="2800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00425" y="-30556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Retail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400425" y="-21336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Daylighting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146670"/>
            <a:ext cx="2743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Corbin Building | Electrical Depth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Lighting Depth | Breadth Topics | Lighting Depth</a:t>
            </a:r>
            <a:r>
              <a:rPr lang="en-US" sz="3200" b="1" i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MAE | </a:t>
            </a:r>
            <a:r>
              <a:rPr lang="en-US" sz="3200" b="1" i="1" dirty="0" smtClean="0">
                <a:solidFill>
                  <a:schemeClr val="bg1"/>
                </a:solidFill>
              </a:rPr>
              <a:t>Conclusion</a:t>
            </a:r>
            <a:endParaRPr lang="en-US" sz="3200" b="1" i="1" dirty="0">
              <a:solidFill>
                <a:schemeClr val="bg1"/>
              </a:solidFill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5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Conclusions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144000" y="1219200"/>
            <a:ext cx="91059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Lighting Design</a:t>
            </a:r>
          </a:p>
          <a:p>
            <a:pPr marL="342900" indent="-34290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Highlight architectural details</a:t>
            </a:r>
          </a:p>
          <a:p>
            <a:pPr marL="342900" indent="-34290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Clean modern design </a:t>
            </a:r>
          </a:p>
          <a:p>
            <a:pPr marL="342900" indent="-34290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Promote safety and integration </a:t>
            </a:r>
          </a:p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</a:rPr>
              <a:t>Daylighting</a:t>
            </a:r>
            <a:endParaRPr lang="en-US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Sufficient daylight penetration</a:t>
            </a:r>
            <a:endParaRPr lang="en-US" sz="2000" dirty="0"/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Architectural &amp; Mechanical </a:t>
            </a:r>
          </a:p>
          <a:p>
            <a:pPr marL="342900" indent="-34290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Redesign provides a modern and upscale design</a:t>
            </a:r>
            <a:endParaRPr lang="en-US" sz="2000" dirty="0"/>
          </a:p>
          <a:p>
            <a:pPr algn="ctr">
              <a:lnSpc>
                <a:spcPct val="150000"/>
              </a:lnSpc>
            </a:pPr>
            <a:endParaRPr lang="en-US" sz="2000" dirty="0" smtClean="0"/>
          </a:p>
          <a:p>
            <a:pPr algn="ctr">
              <a:lnSpc>
                <a:spcPct val="150000"/>
              </a:lnSpc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45641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274320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172200"/>
            <a:ext cx="274320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769620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419475" y="-6545536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Introduction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400425" y="-48844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Façade | FSTC Lobby</a:t>
            </a:r>
            <a:endParaRPr lang="en-US" sz="2800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00425" y="-39700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Architectural | Mechanical</a:t>
            </a:r>
            <a:endParaRPr lang="en-US" sz="2800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00425" y="-30556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Retail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400425" y="-21336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Daylighting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146670"/>
            <a:ext cx="2743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Corbin Building | Electrical Depth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Lighting Depth | Breadth Topics | Lighting Depth</a:t>
            </a:r>
            <a:r>
              <a:rPr lang="en-US" sz="3200" b="1" i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MAE | </a:t>
            </a:r>
            <a:r>
              <a:rPr lang="en-US" sz="3200" b="1" i="1" dirty="0" smtClean="0">
                <a:solidFill>
                  <a:schemeClr val="bg1"/>
                </a:solidFill>
              </a:rPr>
              <a:t>Conclusion</a:t>
            </a:r>
            <a:endParaRPr lang="en-US" sz="3200" b="1" i="1" dirty="0">
              <a:solidFill>
                <a:schemeClr val="bg1"/>
              </a:solidFill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9144000" y="0"/>
            <a:ext cx="91440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Acknowledgements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5" name="Subtitle 2"/>
          <p:cNvSpPr txBox="1">
            <a:spLocks/>
          </p:cNvSpPr>
          <p:nvPr/>
        </p:nvSpPr>
        <p:spPr>
          <a:xfrm>
            <a:off x="9144000" y="0"/>
            <a:ext cx="9144000" cy="1219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144000" y="1219200"/>
            <a:ext cx="91059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Penn State AE Faculty</a:t>
            </a:r>
          </a:p>
          <a:p>
            <a:pPr marL="342900" indent="-34290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Dr. </a:t>
            </a:r>
            <a:r>
              <a:rPr lang="en-US" sz="2000" dirty="0" err="1" smtClean="0"/>
              <a:t>Mistrick</a:t>
            </a:r>
            <a:endParaRPr lang="en-US" sz="2000" dirty="0" smtClean="0"/>
          </a:p>
          <a:p>
            <a:pPr marL="342900" indent="-34290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Dr. Houser</a:t>
            </a:r>
          </a:p>
          <a:p>
            <a:pPr marL="342900" indent="-34290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/>
              <a:t>Mr. </a:t>
            </a:r>
            <a:r>
              <a:rPr lang="en-US" sz="2000" dirty="0" err="1" smtClean="0"/>
              <a:t>Dannerth</a:t>
            </a:r>
            <a:endParaRPr lang="en-US" sz="2000" dirty="0" smtClean="0"/>
          </a:p>
          <a:p>
            <a:pPr algn="ctr">
              <a:lnSpc>
                <a:spcPct val="150000"/>
              </a:lnSpc>
            </a:pPr>
            <a:endParaRPr lang="en-US" sz="2000" dirty="0" smtClean="0"/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Arup</a:t>
            </a:r>
          </a:p>
          <a:p>
            <a:pPr algn="ctr">
              <a:lnSpc>
                <a:spcPct val="150000"/>
              </a:lnSpc>
            </a:pPr>
            <a:endParaRPr lang="en-US" sz="2000" dirty="0" smtClean="0"/>
          </a:p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Family and Friends</a:t>
            </a:r>
          </a:p>
          <a:p>
            <a:pPr algn="ctr">
              <a:lnSpc>
                <a:spcPct val="150000"/>
              </a:lnSpc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61877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274320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769620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419475" y="-6545536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Introduction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400425" y="-48844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Façade | FSTC Lobby</a:t>
            </a:r>
            <a:endParaRPr lang="en-US" sz="2800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00425" y="-39700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Architectural | Mechanical</a:t>
            </a:r>
            <a:endParaRPr lang="en-US" sz="2800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00425" y="-30556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Retail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400425" y="-21336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Daylighting</a:t>
            </a:r>
            <a:endParaRPr lang="en-US" sz="2800" dirty="0"/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9144000" y="0"/>
            <a:ext cx="91440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Comments and Questions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5" name="Subtitle 2"/>
          <p:cNvSpPr txBox="1">
            <a:spLocks/>
          </p:cNvSpPr>
          <p:nvPr/>
        </p:nvSpPr>
        <p:spPr>
          <a:xfrm>
            <a:off x="9144000" y="0"/>
            <a:ext cx="9144000" cy="1219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4" t="10773" r="14064" b="6096"/>
          <a:stretch/>
        </p:blipFill>
        <p:spPr>
          <a:xfrm>
            <a:off x="1894860" y="805877"/>
            <a:ext cx="5563829" cy="51827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851" y="914400"/>
            <a:ext cx="6342297" cy="4756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990600"/>
            <a:ext cx="6553200" cy="49149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6324600"/>
            <a:ext cx="274320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Matthew </a:t>
            </a:r>
            <a:r>
              <a:rPr lang="en-US" sz="3200" b="1" dirty="0" err="1" smtClean="0"/>
              <a:t>Trethaway</a:t>
            </a:r>
            <a:r>
              <a:rPr lang="en-US" sz="3200" b="1" dirty="0" smtClean="0"/>
              <a:t> | Lighting/ Electrical | Advisor: Dr. Houser | Advisor: Ted </a:t>
            </a:r>
            <a:r>
              <a:rPr lang="en-US" sz="3200" b="1" dirty="0" err="1" smtClean="0"/>
              <a:t>Dannerth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3935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172200"/>
            <a:ext cx="274320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769620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419475" y="-6545536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Introduction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3400425" y="-57988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Wire vs. Bus Duct</a:t>
            </a:r>
            <a:endParaRPr lang="en-US" sz="2800" dirty="0"/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400425" y="-48844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Façade | FSTC Lobby</a:t>
            </a:r>
            <a:endParaRPr lang="en-US" sz="2800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00425" y="-39700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Architectural | Mechanical</a:t>
            </a:r>
            <a:endParaRPr lang="en-US" sz="2800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00425" y="-30556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Retail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400425" y="-21336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Daylighting</a:t>
            </a:r>
            <a:endParaRPr lang="en-US" sz="2800" dirty="0"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274320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6146670"/>
            <a:ext cx="2743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</a:rPr>
              <a:t>Corbin Building </a:t>
            </a:r>
            <a:r>
              <a:rPr lang="en-US" sz="3200" dirty="0" smtClean="0">
                <a:solidFill>
                  <a:schemeClr val="bg1"/>
                </a:solidFill>
              </a:rPr>
              <a:t>| Electrical Depth | Lighting Depth | Breadth Topics | Lighting Depth | MAE | Conclusion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Corbin Building Location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114800" y="957740"/>
            <a:ext cx="3383741" cy="4860326"/>
            <a:chOff x="1622829" y="957740"/>
            <a:chExt cx="3383741" cy="4860326"/>
          </a:xfrm>
        </p:grpSpPr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3830" y="1719740"/>
              <a:ext cx="3002740" cy="3237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Freeform 31"/>
            <p:cNvSpPr/>
            <p:nvPr/>
          </p:nvSpPr>
          <p:spPr>
            <a:xfrm>
              <a:off x="2168930" y="1897540"/>
              <a:ext cx="1231900" cy="2044700"/>
            </a:xfrm>
            <a:custGeom>
              <a:avLst/>
              <a:gdLst>
                <a:gd name="connsiteX0" fmla="*/ 304800 w 1231900"/>
                <a:gd name="connsiteY0" fmla="*/ 88900 h 2044700"/>
                <a:gd name="connsiteX1" fmla="*/ 0 w 1231900"/>
                <a:gd name="connsiteY1" fmla="*/ 1549400 h 2044700"/>
                <a:gd name="connsiteX2" fmla="*/ 850900 w 1231900"/>
                <a:gd name="connsiteY2" fmla="*/ 2044700 h 2044700"/>
                <a:gd name="connsiteX3" fmla="*/ 1231900 w 1231900"/>
                <a:gd name="connsiteY3" fmla="*/ 482600 h 2044700"/>
                <a:gd name="connsiteX4" fmla="*/ 330200 w 1231900"/>
                <a:gd name="connsiteY4" fmla="*/ 0 h 2044700"/>
                <a:gd name="connsiteX5" fmla="*/ 330200 w 1231900"/>
                <a:gd name="connsiteY5" fmla="*/ 228600 h 2044700"/>
                <a:gd name="connsiteX0" fmla="*/ 304800 w 1231900"/>
                <a:gd name="connsiteY0" fmla="*/ 88900 h 2044700"/>
                <a:gd name="connsiteX1" fmla="*/ 0 w 1231900"/>
                <a:gd name="connsiteY1" fmla="*/ 1549400 h 2044700"/>
                <a:gd name="connsiteX2" fmla="*/ 850900 w 1231900"/>
                <a:gd name="connsiteY2" fmla="*/ 2044700 h 2044700"/>
                <a:gd name="connsiteX3" fmla="*/ 1231900 w 1231900"/>
                <a:gd name="connsiteY3" fmla="*/ 482600 h 2044700"/>
                <a:gd name="connsiteX4" fmla="*/ 330200 w 1231900"/>
                <a:gd name="connsiteY4" fmla="*/ 0 h 2044700"/>
                <a:gd name="connsiteX5" fmla="*/ 306387 w 1231900"/>
                <a:gd name="connsiteY5" fmla="*/ 90487 h 204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1900" h="2044700">
                  <a:moveTo>
                    <a:pt x="304800" y="88900"/>
                  </a:moveTo>
                  <a:lnTo>
                    <a:pt x="0" y="1549400"/>
                  </a:lnTo>
                  <a:lnTo>
                    <a:pt x="850900" y="2044700"/>
                  </a:lnTo>
                  <a:lnTo>
                    <a:pt x="1231900" y="482600"/>
                  </a:lnTo>
                  <a:lnTo>
                    <a:pt x="330200" y="0"/>
                  </a:lnTo>
                  <a:lnTo>
                    <a:pt x="306387" y="90487"/>
                  </a:lnTo>
                </a:path>
              </a:pathLst>
            </a:cu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4366030" y="3764440"/>
              <a:ext cx="393700" cy="355600"/>
            </a:xfrm>
            <a:custGeom>
              <a:avLst/>
              <a:gdLst>
                <a:gd name="connsiteX0" fmla="*/ 88900 w 393700"/>
                <a:gd name="connsiteY0" fmla="*/ 0 h 355600"/>
                <a:gd name="connsiteX1" fmla="*/ 0 w 393700"/>
                <a:gd name="connsiteY1" fmla="*/ 101600 h 355600"/>
                <a:gd name="connsiteX2" fmla="*/ 330200 w 393700"/>
                <a:gd name="connsiteY2" fmla="*/ 355600 h 355600"/>
                <a:gd name="connsiteX3" fmla="*/ 393700 w 393700"/>
                <a:gd name="connsiteY3" fmla="*/ 152400 h 355600"/>
                <a:gd name="connsiteX4" fmla="*/ 88900 w 393700"/>
                <a:gd name="connsiteY4" fmla="*/ 0 h 35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700" h="355600">
                  <a:moveTo>
                    <a:pt x="88900" y="0"/>
                  </a:moveTo>
                  <a:lnTo>
                    <a:pt x="0" y="101600"/>
                  </a:lnTo>
                  <a:lnTo>
                    <a:pt x="330200" y="355600"/>
                  </a:lnTo>
                  <a:lnTo>
                    <a:pt x="393700" y="152400"/>
                  </a:lnTo>
                  <a:lnTo>
                    <a:pt x="88900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/>
            <p:cNvCxnSpPr>
              <a:stCxn id="35" idx="2"/>
            </p:cNvCxnSpPr>
            <p:nvPr/>
          </p:nvCxnSpPr>
          <p:spPr>
            <a:xfrm flipH="1">
              <a:off x="2994431" y="1419405"/>
              <a:ext cx="98424" cy="757535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622829" y="957740"/>
              <a:ext cx="2940051" cy="461665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World Trade Center</a:t>
              </a:r>
              <a:endParaRPr lang="en-US" sz="2400" dirty="0"/>
            </a:p>
          </p:txBody>
        </p:sp>
        <p:cxnSp>
          <p:nvCxnSpPr>
            <p:cNvPr id="36" name="Straight Arrow Connector 35"/>
            <p:cNvCxnSpPr>
              <a:stCxn id="37" idx="0"/>
            </p:cNvCxnSpPr>
            <p:nvPr/>
          </p:nvCxnSpPr>
          <p:spPr>
            <a:xfrm flipV="1">
              <a:off x="3068840" y="4030067"/>
              <a:ext cx="1494040" cy="132633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771650" y="5356401"/>
              <a:ext cx="2594380" cy="46166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Corbin Building</a:t>
              </a:r>
              <a:endParaRPr lang="en-US" sz="2400" dirty="0"/>
            </a:p>
          </p:txBody>
        </p:sp>
      </p:grp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61054"/>
            <a:ext cx="1928812" cy="455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6" b="6282"/>
          <a:stretch>
            <a:fillRect/>
          </a:stretch>
        </p:blipFill>
        <p:spPr bwMode="auto">
          <a:xfrm>
            <a:off x="13411200" y="1066800"/>
            <a:ext cx="4419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Freeform 38"/>
          <p:cNvSpPr/>
          <p:nvPr/>
        </p:nvSpPr>
        <p:spPr>
          <a:xfrm>
            <a:off x="13792200" y="3581400"/>
            <a:ext cx="1982252" cy="1752600"/>
          </a:xfrm>
          <a:custGeom>
            <a:avLst/>
            <a:gdLst>
              <a:gd name="connsiteX0" fmla="*/ 180870 w 1577591"/>
              <a:gd name="connsiteY0" fmla="*/ 0 h 1391697"/>
              <a:gd name="connsiteX1" fmla="*/ 0 w 1577591"/>
              <a:gd name="connsiteY1" fmla="*/ 256233 h 1391697"/>
              <a:gd name="connsiteX2" fmla="*/ 1261068 w 1577591"/>
              <a:gd name="connsiteY2" fmla="*/ 1391697 h 1391697"/>
              <a:gd name="connsiteX3" fmla="*/ 1577591 w 1577591"/>
              <a:gd name="connsiteY3" fmla="*/ 904352 h 1391697"/>
              <a:gd name="connsiteX4" fmla="*/ 180870 w 1577591"/>
              <a:gd name="connsiteY4" fmla="*/ 0 h 139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7591" h="1391697">
                <a:moveTo>
                  <a:pt x="180870" y="0"/>
                </a:moveTo>
                <a:lnTo>
                  <a:pt x="0" y="256233"/>
                </a:lnTo>
                <a:lnTo>
                  <a:pt x="1261068" y="1391697"/>
                </a:lnTo>
                <a:lnTo>
                  <a:pt x="1577591" y="904352"/>
                </a:lnTo>
                <a:lnTo>
                  <a:pt x="180870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13879044" y="1404258"/>
            <a:ext cx="3429242" cy="3096581"/>
          </a:xfrm>
          <a:custGeom>
            <a:avLst/>
            <a:gdLst>
              <a:gd name="connsiteX0" fmla="*/ 85411 w 2547257"/>
              <a:gd name="connsiteY0" fmla="*/ 1517301 h 2491991"/>
              <a:gd name="connsiteX1" fmla="*/ 1567543 w 2547257"/>
              <a:gd name="connsiteY1" fmla="*/ 2491991 h 2491991"/>
              <a:gd name="connsiteX2" fmla="*/ 2547257 w 2547257"/>
              <a:gd name="connsiteY2" fmla="*/ 934496 h 2491991"/>
              <a:gd name="connsiteX3" fmla="*/ 1281165 w 2547257"/>
              <a:gd name="connsiteY3" fmla="*/ 80387 h 2491991"/>
              <a:gd name="connsiteX4" fmla="*/ 909376 w 2547257"/>
              <a:gd name="connsiteY4" fmla="*/ 0 h 2491991"/>
              <a:gd name="connsiteX5" fmla="*/ 0 w 2547257"/>
              <a:gd name="connsiteY5" fmla="*/ 1446962 h 2491991"/>
              <a:gd name="connsiteX6" fmla="*/ 85411 w 2547257"/>
              <a:gd name="connsiteY6" fmla="*/ 1517301 h 2491991"/>
              <a:gd name="connsiteX0" fmla="*/ 137392 w 2599238"/>
              <a:gd name="connsiteY0" fmla="*/ 1517301 h 2491991"/>
              <a:gd name="connsiteX1" fmla="*/ 1619524 w 2599238"/>
              <a:gd name="connsiteY1" fmla="*/ 2491991 h 2491991"/>
              <a:gd name="connsiteX2" fmla="*/ 2599238 w 2599238"/>
              <a:gd name="connsiteY2" fmla="*/ 934496 h 2491991"/>
              <a:gd name="connsiteX3" fmla="*/ 1333146 w 2599238"/>
              <a:gd name="connsiteY3" fmla="*/ 80387 h 2491991"/>
              <a:gd name="connsiteX4" fmla="*/ 961357 w 2599238"/>
              <a:gd name="connsiteY4" fmla="*/ 0 h 2491991"/>
              <a:gd name="connsiteX5" fmla="*/ 0 w 2599238"/>
              <a:gd name="connsiteY5" fmla="*/ 1419920 h 2491991"/>
              <a:gd name="connsiteX6" fmla="*/ 137392 w 2599238"/>
              <a:gd name="connsiteY6" fmla="*/ 1517301 h 2491991"/>
              <a:gd name="connsiteX0" fmla="*/ 137392 w 2599238"/>
              <a:gd name="connsiteY0" fmla="*/ 1553356 h 2528046"/>
              <a:gd name="connsiteX1" fmla="*/ 1619524 w 2599238"/>
              <a:gd name="connsiteY1" fmla="*/ 2528046 h 2528046"/>
              <a:gd name="connsiteX2" fmla="*/ 2599238 w 2599238"/>
              <a:gd name="connsiteY2" fmla="*/ 970551 h 2528046"/>
              <a:gd name="connsiteX3" fmla="*/ 1333146 w 2599238"/>
              <a:gd name="connsiteY3" fmla="*/ 116442 h 2528046"/>
              <a:gd name="connsiteX4" fmla="*/ 935367 w 2599238"/>
              <a:gd name="connsiteY4" fmla="*/ 0 h 2528046"/>
              <a:gd name="connsiteX5" fmla="*/ 0 w 2599238"/>
              <a:gd name="connsiteY5" fmla="*/ 1455975 h 2528046"/>
              <a:gd name="connsiteX6" fmla="*/ 137392 w 2599238"/>
              <a:gd name="connsiteY6" fmla="*/ 1553356 h 2528046"/>
              <a:gd name="connsiteX0" fmla="*/ 137392 w 2599238"/>
              <a:gd name="connsiteY0" fmla="*/ 1553356 h 2528046"/>
              <a:gd name="connsiteX1" fmla="*/ 1619524 w 2599238"/>
              <a:gd name="connsiteY1" fmla="*/ 2528046 h 2528046"/>
              <a:gd name="connsiteX2" fmla="*/ 2599238 w 2599238"/>
              <a:gd name="connsiteY2" fmla="*/ 970551 h 2528046"/>
              <a:gd name="connsiteX3" fmla="*/ 1350473 w 2599238"/>
              <a:gd name="connsiteY3" fmla="*/ 89400 h 2528046"/>
              <a:gd name="connsiteX4" fmla="*/ 935367 w 2599238"/>
              <a:gd name="connsiteY4" fmla="*/ 0 h 2528046"/>
              <a:gd name="connsiteX5" fmla="*/ 0 w 2599238"/>
              <a:gd name="connsiteY5" fmla="*/ 1455975 h 2528046"/>
              <a:gd name="connsiteX6" fmla="*/ 137392 w 2599238"/>
              <a:gd name="connsiteY6" fmla="*/ 1553356 h 2528046"/>
              <a:gd name="connsiteX0" fmla="*/ 137392 w 2599238"/>
              <a:gd name="connsiteY0" fmla="*/ 1553356 h 2564101"/>
              <a:gd name="connsiteX1" fmla="*/ 1654178 w 2599238"/>
              <a:gd name="connsiteY1" fmla="*/ 2564101 h 2564101"/>
              <a:gd name="connsiteX2" fmla="*/ 2599238 w 2599238"/>
              <a:gd name="connsiteY2" fmla="*/ 970551 h 2564101"/>
              <a:gd name="connsiteX3" fmla="*/ 1350473 w 2599238"/>
              <a:gd name="connsiteY3" fmla="*/ 89400 h 2564101"/>
              <a:gd name="connsiteX4" fmla="*/ 935367 w 2599238"/>
              <a:gd name="connsiteY4" fmla="*/ 0 h 2564101"/>
              <a:gd name="connsiteX5" fmla="*/ 0 w 2599238"/>
              <a:gd name="connsiteY5" fmla="*/ 1455975 h 2564101"/>
              <a:gd name="connsiteX6" fmla="*/ 137392 w 2599238"/>
              <a:gd name="connsiteY6" fmla="*/ 1553356 h 2564101"/>
              <a:gd name="connsiteX0" fmla="*/ 137392 w 2729190"/>
              <a:gd name="connsiteY0" fmla="*/ 1553356 h 2564101"/>
              <a:gd name="connsiteX1" fmla="*/ 1654178 w 2729190"/>
              <a:gd name="connsiteY1" fmla="*/ 2564101 h 2564101"/>
              <a:gd name="connsiteX2" fmla="*/ 2729190 w 2729190"/>
              <a:gd name="connsiteY2" fmla="*/ 1051676 h 2564101"/>
              <a:gd name="connsiteX3" fmla="*/ 1350473 w 2729190"/>
              <a:gd name="connsiteY3" fmla="*/ 89400 h 2564101"/>
              <a:gd name="connsiteX4" fmla="*/ 935367 w 2729190"/>
              <a:gd name="connsiteY4" fmla="*/ 0 h 2564101"/>
              <a:gd name="connsiteX5" fmla="*/ 0 w 2729190"/>
              <a:gd name="connsiteY5" fmla="*/ 1455975 h 2564101"/>
              <a:gd name="connsiteX6" fmla="*/ 137392 w 2729190"/>
              <a:gd name="connsiteY6" fmla="*/ 1553356 h 25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9190" h="2564101">
                <a:moveTo>
                  <a:pt x="137392" y="1553356"/>
                </a:moveTo>
                <a:lnTo>
                  <a:pt x="1654178" y="2564101"/>
                </a:lnTo>
                <a:lnTo>
                  <a:pt x="2729190" y="1051676"/>
                </a:lnTo>
                <a:lnTo>
                  <a:pt x="1350473" y="89400"/>
                </a:lnTo>
                <a:lnTo>
                  <a:pt x="935367" y="0"/>
                </a:lnTo>
                <a:lnTo>
                  <a:pt x="0" y="1455975"/>
                </a:lnTo>
                <a:lnTo>
                  <a:pt x="137392" y="1553356"/>
                </a:lnTo>
                <a:close/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>
            <a:endCxn id="40" idx="5"/>
          </p:cNvCxnSpPr>
          <p:nvPr/>
        </p:nvCxnSpPr>
        <p:spPr>
          <a:xfrm flipV="1">
            <a:off x="12192000" y="3162591"/>
            <a:ext cx="1687044" cy="114009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9448800" y="2632501"/>
            <a:ext cx="2743200" cy="83099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Fulton Street Transit Center</a:t>
            </a:r>
            <a:endParaRPr lang="en-US" sz="2400" dirty="0"/>
          </a:p>
        </p:txBody>
      </p:sp>
      <p:cxnSp>
        <p:nvCxnSpPr>
          <p:cNvPr id="45" name="Straight Arrow Connector 44"/>
          <p:cNvCxnSpPr>
            <a:endCxn id="39" idx="1"/>
          </p:cNvCxnSpPr>
          <p:nvPr/>
        </p:nvCxnSpPr>
        <p:spPr>
          <a:xfrm flipV="1">
            <a:off x="12230100" y="3904081"/>
            <a:ext cx="1562100" cy="5939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9486900" y="4038600"/>
            <a:ext cx="2743200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Corbin Building</a:t>
            </a:r>
            <a:endParaRPr lang="en-US" sz="2400" dirty="0"/>
          </a:p>
        </p:txBody>
      </p:sp>
      <p:grpSp>
        <p:nvGrpSpPr>
          <p:cNvPr id="47" name="Group 46"/>
          <p:cNvGrpSpPr/>
          <p:nvPr/>
        </p:nvGrpSpPr>
        <p:grpSpPr>
          <a:xfrm>
            <a:off x="12890700" y="5181600"/>
            <a:ext cx="444300" cy="851997"/>
            <a:chOff x="8497734" y="4217180"/>
            <a:chExt cx="444300" cy="851997"/>
          </a:xfrm>
        </p:grpSpPr>
        <p:sp>
          <p:nvSpPr>
            <p:cNvPr id="48" name="Rectangle 47"/>
            <p:cNvSpPr/>
            <p:nvPr/>
          </p:nvSpPr>
          <p:spPr>
            <a:xfrm>
              <a:off x="8621273" y="4607512"/>
              <a:ext cx="32076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N</a:t>
              </a:r>
              <a:endParaRPr lang="en-US" sz="2400" b="1" cap="none" spc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9" name="Up Arrow 48"/>
            <p:cNvSpPr/>
            <p:nvPr/>
          </p:nvSpPr>
          <p:spPr>
            <a:xfrm rot="20429642">
              <a:off x="8497734" y="4217180"/>
              <a:ext cx="240144" cy="484819"/>
            </a:xfrm>
            <a:prstGeom prst="up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0" y="1066800"/>
            <a:ext cx="6248400" cy="4686300"/>
          </a:xfrm>
          <a:prstGeom prst="rect">
            <a:avLst/>
          </a:prstGeom>
        </p:spPr>
      </p:pic>
      <p:sp>
        <p:nvSpPr>
          <p:cNvPr id="52" name="Subtitle 2"/>
          <p:cNvSpPr txBox="1">
            <a:spLocks/>
          </p:cNvSpPr>
          <p:nvPr/>
        </p:nvSpPr>
        <p:spPr>
          <a:xfrm>
            <a:off x="18288000" y="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Fulton Street Transit Center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9" name="Subtitle 2"/>
          <p:cNvSpPr txBox="1">
            <a:spLocks/>
          </p:cNvSpPr>
          <p:nvPr/>
        </p:nvSpPr>
        <p:spPr>
          <a:xfrm>
            <a:off x="9144000" y="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Site Layout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9" grpId="0" animBg="1"/>
      <p:bldP spid="40" grpId="0" animBg="1"/>
      <p:bldP spid="44" grpId="0" animBg="1"/>
      <p:bldP spid="46" grpId="0" animBg="1"/>
      <p:bldP spid="52" grpId="0"/>
      <p:bldP spid="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172200"/>
            <a:ext cx="274320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769620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419475" y="-6545536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Introduction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3400425" y="-57988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Wire vs. Bus Duct</a:t>
            </a:r>
            <a:endParaRPr lang="en-US" sz="2800" dirty="0"/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400425" y="-48844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Façade | FSTC Lobby</a:t>
            </a:r>
            <a:endParaRPr lang="en-US" sz="2800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00425" y="-39700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Architectural | Mechanical</a:t>
            </a:r>
            <a:endParaRPr lang="en-US" sz="2800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00425" y="-30556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Retail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400425" y="-21336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Daylighting</a:t>
            </a:r>
            <a:endParaRPr lang="en-US" sz="2800" dirty="0"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274320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9525000" y="2057400"/>
            <a:ext cx="6172199" cy="2789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Built in 1888 by Francis Kimball</a:t>
            </a:r>
          </a:p>
          <a:p>
            <a:r>
              <a:rPr lang="en-US" sz="2400" dirty="0" smtClean="0"/>
              <a:t>Named for Austin Corbin</a:t>
            </a:r>
          </a:p>
          <a:p>
            <a:pPr lvl="1"/>
            <a:r>
              <a:rPr lang="en-US" sz="2400" dirty="0" smtClean="0"/>
              <a:t>President of Long Island Rail Road (LIRR)</a:t>
            </a:r>
            <a:endParaRPr lang="en-US" sz="2400" dirty="0"/>
          </a:p>
          <a:p>
            <a:r>
              <a:rPr lang="en-US" sz="2400" dirty="0" smtClean="0"/>
              <a:t>Wrought-Iron Frame</a:t>
            </a:r>
          </a:p>
          <a:p>
            <a:r>
              <a:rPr lang="en-US" sz="2400" dirty="0" smtClean="0"/>
              <a:t>First to be dubbed “skyscraper”</a:t>
            </a:r>
          </a:p>
          <a:p>
            <a:r>
              <a:rPr lang="en-US" sz="2400" dirty="0" smtClean="0"/>
              <a:t>First to use gearless-traction Otis Elevator  </a:t>
            </a:r>
          </a:p>
        </p:txBody>
      </p:sp>
      <p:pic>
        <p:nvPicPr>
          <p:cNvPr id="25" name="Picture 2" descr="http://ci.columbia.edu/0240s/images/0242/0242_2_100105_p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8" r="11176"/>
          <a:stretch/>
        </p:blipFill>
        <p:spPr bwMode="auto">
          <a:xfrm>
            <a:off x="15849600" y="1447800"/>
            <a:ext cx="230089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ubtitle 2"/>
          <p:cNvSpPr txBox="1">
            <a:spLocks/>
          </p:cNvSpPr>
          <p:nvPr/>
        </p:nvSpPr>
        <p:spPr>
          <a:xfrm>
            <a:off x="18288000" y="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Corbin Building Statistics</a:t>
            </a:r>
            <a:endParaRPr lang="en-US" sz="4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154900" y="1077754"/>
            <a:ext cx="54102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Renovation of Retail / Office Space</a:t>
            </a:r>
            <a:endParaRPr lang="en-US" sz="2000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Size</a:t>
            </a:r>
          </a:p>
          <a:p>
            <a:pPr lvl="1"/>
            <a:r>
              <a:rPr lang="en-US" dirty="0" smtClean="0">
                <a:latin typeface="+mn-lt"/>
              </a:rPr>
              <a:t>53,000 Square Feet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Cost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  <a:p>
            <a:pPr lvl="1"/>
            <a:r>
              <a:rPr lang="en-US" dirty="0">
                <a:latin typeface="+mn-lt"/>
              </a:rPr>
              <a:t>$</a:t>
            </a:r>
            <a:r>
              <a:rPr lang="en-US" dirty="0" smtClean="0">
                <a:latin typeface="+mn-lt"/>
              </a:rPr>
              <a:t>59.5 Million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Owner</a:t>
            </a:r>
          </a:p>
          <a:p>
            <a:pPr lvl="1"/>
            <a:r>
              <a:rPr lang="en-US" dirty="0">
                <a:latin typeface="+mn-lt"/>
              </a:rPr>
              <a:t>Metropolitan Transit Authority (MTA)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Architect</a:t>
            </a:r>
          </a:p>
          <a:p>
            <a:pPr lvl="1"/>
            <a:r>
              <a:rPr lang="en-US" dirty="0">
                <a:latin typeface="+mn-lt"/>
              </a:rPr>
              <a:t>Page Ayres Cowley Architects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SMEP</a:t>
            </a:r>
          </a:p>
          <a:p>
            <a:pPr lvl="1"/>
            <a:r>
              <a:rPr lang="en-US" dirty="0">
                <a:latin typeface="+mn-lt"/>
              </a:rPr>
              <a:t>Arup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Contractor</a:t>
            </a:r>
          </a:p>
          <a:p>
            <a:pPr lvl="1"/>
            <a:r>
              <a:rPr lang="en-US" dirty="0" err="1">
                <a:latin typeface="+mn-lt"/>
              </a:rPr>
              <a:t>Judlau</a:t>
            </a:r>
            <a:r>
              <a:rPr lang="en-US" dirty="0">
                <a:latin typeface="+mn-lt"/>
              </a:rPr>
              <a:t> Contracting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146670"/>
            <a:ext cx="2743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</a:rPr>
              <a:t>Corbin Building </a:t>
            </a:r>
            <a:r>
              <a:rPr lang="en-US" sz="3200" dirty="0" smtClean="0">
                <a:solidFill>
                  <a:schemeClr val="bg1"/>
                </a:solidFill>
              </a:rPr>
              <a:t>| Electrical Depth | Lighting Depth | Breadth Topics | Lighting Depth | MAE | Conclusion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Theme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9144000" y="1"/>
            <a:ext cx="9144000" cy="609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bg1"/>
                </a:solidFill>
              </a:rPr>
              <a:t>Corbin Building History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413657" y="1873149"/>
            <a:ext cx="3352800" cy="2789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 smtClean="0"/>
              <a:t>“Renovation and integration into the design of the Transit Center while preserving its historic character.”</a:t>
            </a:r>
            <a:endParaRPr lang="en-US" sz="28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5"/>
          <a:stretch/>
        </p:blipFill>
        <p:spPr>
          <a:xfrm>
            <a:off x="4114800" y="914400"/>
            <a:ext cx="4669972" cy="4707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  <p:bldP spid="30" grpId="0"/>
      <p:bldP spid="23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274320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172200"/>
            <a:ext cx="274320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769620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419475" y="-6545536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Introduction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38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chemeClr val="bg1"/>
                </a:solidFill>
              </a:rPr>
              <a:t>Wire vs. Bus Duct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400425" y="-48844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Façade | FSTC Lobby</a:t>
            </a:r>
            <a:endParaRPr lang="en-US" sz="2800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00425" y="-39700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Architectural | Mechanical</a:t>
            </a:r>
            <a:endParaRPr lang="en-US" sz="2800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00425" y="-30556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Retail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400425" y="-21336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Daylighting</a:t>
            </a:r>
            <a:endParaRPr lang="en-US" sz="2800" dirty="0"/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18288000" y="0"/>
            <a:ext cx="9144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Results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146670"/>
            <a:ext cx="2743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Corbin Building | </a:t>
            </a:r>
            <a:r>
              <a:rPr lang="en-US" sz="3200" b="1" i="1" dirty="0" smtClean="0">
                <a:solidFill>
                  <a:schemeClr val="bg1"/>
                </a:solidFill>
              </a:rPr>
              <a:t>Electrical Depth </a:t>
            </a:r>
            <a:r>
              <a:rPr lang="en-US" sz="3200" dirty="0" smtClean="0">
                <a:solidFill>
                  <a:schemeClr val="bg1"/>
                </a:solidFill>
              </a:rPr>
              <a:t>| Lighting Depth | Breadth Topics | Lighting Depth | MAE | Conclusion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9144000" y="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Feeder Pathway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0887" y="3535126"/>
            <a:ext cx="3495675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4" r="12788"/>
          <a:stretch/>
        </p:blipFill>
        <p:spPr bwMode="auto">
          <a:xfrm>
            <a:off x="13247686" y="1169215"/>
            <a:ext cx="1181101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2" y="1169215"/>
            <a:ext cx="357187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Subtitle 2"/>
          <p:cNvSpPr txBox="1">
            <a:spLocks/>
          </p:cNvSpPr>
          <p:nvPr/>
        </p:nvSpPr>
        <p:spPr>
          <a:xfrm>
            <a:off x="1504950" y="2438400"/>
            <a:ext cx="6172199" cy="2789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 smtClean="0"/>
              <a:t>Copper Wire- 3 Sets of </a:t>
            </a:r>
          </a:p>
          <a:p>
            <a:pPr lvl="1"/>
            <a:r>
              <a:rPr lang="en-US" sz="2100" dirty="0" smtClean="0"/>
              <a:t>Phase &amp; Neutral: 500 MCM</a:t>
            </a:r>
          </a:p>
          <a:p>
            <a:pPr lvl="1"/>
            <a:r>
              <a:rPr lang="en-US" sz="2100" dirty="0" smtClean="0"/>
              <a:t>Ground: 250 MCM</a:t>
            </a:r>
            <a:endParaRPr lang="en-US" sz="2100" dirty="0"/>
          </a:p>
          <a:p>
            <a:r>
              <a:rPr lang="en-US" sz="2500" dirty="0" smtClean="0"/>
              <a:t>Conduit- Rigid Galvanized Steel</a:t>
            </a:r>
          </a:p>
          <a:p>
            <a:pPr lvl="1"/>
            <a:r>
              <a:rPr lang="en-US" sz="2100" dirty="0" smtClean="0"/>
              <a:t>4 Inch</a:t>
            </a:r>
          </a:p>
          <a:p>
            <a:r>
              <a:rPr lang="en-US" sz="2500" dirty="0" smtClean="0"/>
              <a:t>Bus Duct- 800Amp Copper 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1485900" y="1160681"/>
            <a:ext cx="6172199" cy="1394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 smtClean="0"/>
              <a:t>800 Amp Main Feeder</a:t>
            </a:r>
          </a:p>
          <a:p>
            <a:pPr lvl="1"/>
            <a:r>
              <a:rPr lang="en-US" sz="2100" dirty="0" smtClean="0"/>
              <a:t>From: 5</a:t>
            </a:r>
            <a:r>
              <a:rPr lang="en-US" sz="2100" baseline="30000" dirty="0" smtClean="0"/>
              <a:t>th</a:t>
            </a:r>
            <a:r>
              <a:rPr lang="en-US" sz="2100" dirty="0" smtClean="0"/>
              <a:t> Floor Electric Room in FSTC</a:t>
            </a:r>
          </a:p>
          <a:p>
            <a:pPr lvl="1"/>
            <a:r>
              <a:rPr lang="en-US" sz="2100" dirty="0" smtClean="0"/>
              <a:t>To: Basement Electric Room in Corbin Building</a:t>
            </a:r>
          </a:p>
        </p:txBody>
      </p:sp>
      <p:graphicFrame>
        <p:nvGraphicFramePr>
          <p:cNvPr id="40" name="Chart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6003551"/>
              </p:ext>
            </p:extLst>
          </p:nvPr>
        </p:nvGraphicFramePr>
        <p:xfrm>
          <a:off x="20193000" y="1371600"/>
          <a:ext cx="5327329" cy="3254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Rectangle 3"/>
          <p:cNvSpPr/>
          <p:nvPr/>
        </p:nvSpPr>
        <p:spPr>
          <a:xfrm>
            <a:off x="21183600" y="4953000"/>
            <a:ext cx="3283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Cost Savings: </a:t>
            </a:r>
            <a:r>
              <a:rPr lang="en-US" sz="2400" b="1" dirty="0" smtClean="0"/>
              <a:t>$13,370</a:t>
            </a:r>
            <a:endParaRPr lang="en-US" sz="2400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14935200" y="5016754"/>
            <a:ext cx="444300" cy="851997"/>
            <a:chOff x="8497734" y="4217180"/>
            <a:chExt cx="444300" cy="851997"/>
          </a:xfrm>
        </p:grpSpPr>
        <p:sp>
          <p:nvSpPr>
            <p:cNvPr id="24" name="Rectangle 23"/>
            <p:cNvSpPr/>
            <p:nvPr/>
          </p:nvSpPr>
          <p:spPr>
            <a:xfrm>
              <a:off x="8621273" y="4607512"/>
              <a:ext cx="32076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N</a:t>
              </a:r>
              <a:endParaRPr lang="en-US" sz="2400" b="1" cap="none" spc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5" name="Up Arrow 24"/>
            <p:cNvSpPr/>
            <p:nvPr/>
          </p:nvSpPr>
          <p:spPr>
            <a:xfrm rot="20429642">
              <a:off x="8497734" y="4217180"/>
              <a:ext cx="240144" cy="484819"/>
            </a:xfrm>
            <a:prstGeom prst="up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296400" y="3136974"/>
            <a:ext cx="444300" cy="851997"/>
            <a:chOff x="8497734" y="4217180"/>
            <a:chExt cx="444300" cy="851997"/>
          </a:xfrm>
        </p:grpSpPr>
        <p:sp>
          <p:nvSpPr>
            <p:cNvPr id="31" name="Rectangle 30"/>
            <p:cNvSpPr/>
            <p:nvPr/>
          </p:nvSpPr>
          <p:spPr>
            <a:xfrm>
              <a:off x="8621273" y="4607512"/>
              <a:ext cx="320761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N</a:t>
              </a:r>
              <a:endParaRPr lang="en-US" sz="2400" b="1" cap="none" spc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2" name="Up Arrow 31"/>
            <p:cNvSpPr/>
            <p:nvPr/>
          </p:nvSpPr>
          <p:spPr>
            <a:xfrm rot="20429642">
              <a:off x="8497734" y="4217180"/>
              <a:ext cx="240144" cy="484819"/>
            </a:xfrm>
            <a:prstGeom prst="up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375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30" grpId="0"/>
      <p:bldP spid="38" grpId="0"/>
      <p:bldP spid="39" grpId="0"/>
      <p:bldGraphic spid="40" grpId="0">
        <p:bldAsOne/>
      </p:bldGraphic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274320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172200"/>
            <a:ext cx="274320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769620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419475" y="-6545536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Introduction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400425" y="-48844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Façade | FSTC Lobby</a:t>
            </a:r>
            <a:endParaRPr lang="en-US" sz="2800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00425" y="-39700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Architectural | Mechanical</a:t>
            </a:r>
            <a:endParaRPr lang="en-US" sz="2800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00425" y="-30556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Retail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400425" y="-21336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Daylighting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146670"/>
            <a:ext cx="2743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Corbin Building | Electrical Depth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</a:t>
            </a:r>
            <a:r>
              <a:rPr lang="en-US" sz="3200" b="1" i="1" dirty="0" smtClean="0">
                <a:solidFill>
                  <a:schemeClr val="bg1"/>
                </a:solidFill>
              </a:rPr>
              <a:t>Lighting Depth </a:t>
            </a:r>
            <a:r>
              <a:rPr lang="en-US" sz="3200" dirty="0" smtClean="0">
                <a:solidFill>
                  <a:schemeClr val="bg1"/>
                </a:solidFill>
              </a:rPr>
              <a:t>| Breadth Topics | Lighting Depth | MAE | Conclusion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4" name="Picture 2" descr="http://japgar.smugmug.com/Other/Misc-2010/nik20100420DSC8745/854792758_rSBgG-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" r="9904"/>
          <a:stretch/>
        </p:blipFill>
        <p:spPr bwMode="auto">
          <a:xfrm>
            <a:off x="4648200" y="1600200"/>
            <a:ext cx="4343400" cy="35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81000" y="1143000"/>
            <a:ext cx="4572000" cy="27453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Design Criteria</a:t>
            </a:r>
          </a:p>
          <a:p>
            <a:endParaRPr lang="en-US" sz="12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/>
              <a:t>Appearance-</a:t>
            </a:r>
            <a:r>
              <a:rPr lang="en-US" dirty="0"/>
              <a:t> historical landmark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sz="2000" b="1" dirty="0" smtClean="0"/>
              <a:t>Hierarchy-</a:t>
            </a:r>
            <a:r>
              <a:rPr lang="en-US" b="1" dirty="0" smtClean="0"/>
              <a:t> </a:t>
            </a:r>
            <a:r>
              <a:rPr lang="en-US" dirty="0" smtClean="0"/>
              <a:t>guidance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sz="2000" b="1" dirty="0" smtClean="0"/>
              <a:t>Connection-</a:t>
            </a:r>
            <a:r>
              <a:rPr lang="en-US" b="1" dirty="0" smtClean="0"/>
              <a:t> </a:t>
            </a:r>
            <a:r>
              <a:rPr lang="en-US" dirty="0" smtClean="0"/>
              <a:t>historic &amp; modern</a:t>
            </a:r>
          </a:p>
          <a:p>
            <a:pPr>
              <a:lnSpc>
                <a:spcPct val="170000"/>
              </a:lnSpc>
            </a:pPr>
            <a:endParaRPr lang="en-US" b="1" dirty="0"/>
          </a:p>
        </p:txBody>
      </p:sp>
      <p:pic>
        <p:nvPicPr>
          <p:cNvPr id="27" name="Picture 2" descr="Incredibly detailed terra cotta molds make the Corbin Building uniq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26289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Subtitle 2"/>
          <p:cNvSpPr txBox="1">
            <a:spLocks/>
          </p:cNvSpPr>
          <p:nvPr/>
        </p:nvSpPr>
        <p:spPr>
          <a:xfrm>
            <a:off x="38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Façade 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77600" y="838200"/>
            <a:ext cx="5791200" cy="501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Schematic Design  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756" y="2286000"/>
            <a:ext cx="8353044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Subtitle 2"/>
          <p:cNvSpPr txBox="1">
            <a:spLocks/>
          </p:cNvSpPr>
          <p:nvPr/>
        </p:nvSpPr>
        <p:spPr>
          <a:xfrm>
            <a:off x="1833839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Façade Layout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75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  <p:bldP spid="41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274320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172200"/>
            <a:ext cx="274320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769620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419475" y="-6545536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Introduction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400425" y="-48844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Façade | FSTC Lobby</a:t>
            </a:r>
            <a:endParaRPr lang="en-US" sz="2800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00425" y="-39700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Architectural | Mechanical</a:t>
            </a:r>
            <a:endParaRPr lang="en-US" sz="2800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00425" y="-30556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Retail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400425" y="-21336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Daylighting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146670"/>
            <a:ext cx="2743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Corbin Building | Electrical Depth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</a:t>
            </a:r>
            <a:r>
              <a:rPr lang="en-US" sz="3200" b="1" i="1" dirty="0" smtClean="0">
                <a:solidFill>
                  <a:schemeClr val="bg1"/>
                </a:solidFill>
              </a:rPr>
              <a:t>Lighting Depth </a:t>
            </a:r>
            <a:r>
              <a:rPr lang="en-US" sz="3200" dirty="0" smtClean="0">
                <a:solidFill>
                  <a:schemeClr val="bg1"/>
                </a:solidFill>
              </a:rPr>
              <a:t>| Breadth Topics | Lighting Depth | MAE | Conclusion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1000" y="1143000"/>
            <a:ext cx="4572000" cy="27453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Design Criteria</a:t>
            </a:r>
          </a:p>
          <a:p>
            <a:endParaRPr lang="en-US" sz="12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/>
              <a:t>Appearance-</a:t>
            </a:r>
            <a:r>
              <a:rPr lang="en-US" dirty="0"/>
              <a:t> historical landmark</a:t>
            </a:r>
            <a:endParaRPr lang="en-US" b="1" dirty="0"/>
          </a:p>
          <a:p>
            <a:pPr>
              <a:lnSpc>
                <a:spcPct val="150000"/>
              </a:lnSpc>
            </a:pPr>
            <a:r>
              <a:rPr lang="en-US" sz="2000" b="1" dirty="0" smtClean="0"/>
              <a:t>Hierarchy-</a:t>
            </a:r>
            <a:r>
              <a:rPr lang="en-US" b="1" dirty="0" smtClean="0"/>
              <a:t> </a:t>
            </a:r>
            <a:r>
              <a:rPr lang="en-US" dirty="0" smtClean="0"/>
              <a:t>guidance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sz="2000" b="1" dirty="0" smtClean="0"/>
              <a:t>Connection-</a:t>
            </a:r>
            <a:r>
              <a:rPr lang="en-US" b="1" dirty="0" smtClean="0"/>
              <a:t> </a:t>
            </a:r>
            <a:r>
              <a:rPr lang="en-US" dirty="0" smtClean="0"/>
              <a:t>historic &amp; modern</a:t>
            </a:r>
          </a:p>
          <a:p>
            <a:pPr>
              <a:lnSpc>
                <a:spcPct val="170000"/>
              </a:lnSpc>
            </a:pPr>
            <a:endParaRPr lang="en-US" b="1" dirty="0"/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38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Façade 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77400" y="990600"/>
            <a:ext cx="5791200" cy="501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/>
          <a:srcRect t="20661" b="21487"/>
          <a:stretch/>
        </p:blipFill>
        <p:spPr>
          <a:xfrm>
            <a:off x="15849600" y="1447800"/>
            <a:ext cx="2438400" cy="1410645"/>
          </a:xfrm>
          <a:prstGeom prst="rect">
            <a:avLst/>
          </a:prstGeom>
          <a:ln w="38100">
            <a:solidFill>
              <a:srgbClr val="FF00FF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6840200" y="4038600"/>
            <a:ext cx="1828800" cy="182880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 cstate="print"/>
          <a:srcRect l="38479" r="38298"/>
          <a:stretch/>
        </p:blipFill>
        <p:spPr>
          <a:xfrm>
            <a:off x="26289000" y="3352800"/>
            <a:ext cx="647701" cy="119597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/>
          <a:srcRect l="12871" t="18859" b="13684"/>
          <a:stretch/>
        </p:blipFill>
        <p:spPr>
          <a:xfrm>
            <a:off x="25831800" y="4953000"/>
            <a:ext cx="1428750" cy="75496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1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Schematic Design 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18326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Final Lighting Plan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50" name="Picture 49" descr="facade.png"/>
          <p:cNvPicPr>
            <a:picLocks noChangeAspect="1"/>
          </p:cNvPicPr>
          <p:nvPr/>
        </p:nvPicPr>
        <p:blipFill>
          <a:blip r:embed="rId8" cstate="print"/>
          <a:srcRect l="6863" t="5556" r="28431" b="10000"/>
          <a:stretch>
            <a:fillRect/>
          </a:stretch>
        </p:blipFill>
        <p:spPr>
          <a:xfrm>
            <a:off x="19278600" y="685800"/>
            <a:ext cx="6324600" cy="5340773"/>
          </a:xfrm>
          <a:prstGeom prst="rect">
            <a:avLst/>
          </a:prstGeom>
        </p:spPr>
      </p:pic>
      <p:cxnSp>
        <p:nvCxnSpPr>
          <p:cNvPr id="31" name="Straight Arrow Connector 30"/>
          <p:cNvCxnSpPr>
            <a:stCxn id="35" idx="0"/>
          </p:cNvCxnSpPr>
          <p:nvPr/>
        </p:nvCxnSpPr>
        <p:spPr>
          <a:xfrm>
            <a:off x="18669000" y="4953000"/>
            <a:ext cx="1143000" cy="762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4" idx="3"/>
          </p:cNvCxnSpPr>
          <p:nvPr/>
        </p:nvCxnSpPr>
        <p:spPr>
          <a:xfrm>
            <a:off x="18288000" y="2153123"/>
            <a:ext cx="1447800" cy="132877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7" idx="1"/>
          </p:cNvCxnSpPr>
          <p:nvPr/>
        </p:nvCxnSpPr>
        <p:spPr>
          <a:xfrm flipH="1">
            <a:off x="23622000" y="5330483"/>
            <a:ext cx="2209800" cy="23211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6" idx="1"/>
          </p:cNvCxnSpPr>
          <p:nvPr/>
        </p:nvCxnSpPr>
        <p:spPr>
          <a:xfrm flipH="1">
            <a:off x="24307800" y="3950785"/>
            <a:ext cx="1981200" cy="138673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http://japgar.smugmug.com/Other/Misc-2010/nik20100420DSC8745/854792758_rSBgG-M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" r="9904"/>
          <a:stretch/>
        </p:blipFill>
        <p:spPr bwMode="auto">
          <a:xfrm>
            <a:off x="4648200" y="1600200"/>
            <a:ext cx="4343400" cy="35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Incredibly detailed terra cotta molds make the Corbin Building uniqu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4800"/>
            <a:ext cx="26289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75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274320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172200"/>
            <a:ext cx="274320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769620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419475" y="-6545536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Introduction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400425" y="-48844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Façade | FSTC Lobby</a:t>
            </a:r>
            <a:endParaRPr lang="en-US" sz="2800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00425" y="-39700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Architectural | Mechanical</a:t>
            </a:r>
            <a:endParaRPr lang="en-US" sz="2800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00425" y="-30556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Retail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400425" y="-21336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Daylighting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146670"/>
            <a:ext cx="2743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Corbin Building | Electrical Depth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</a:t>
            </a:r>
            <a:r>
              <a:rPr lang="en-US" sz="3200" b="1" i="1" dirty="0" smtClean="0">
                <a:solidFill>
                  <a:schemeClr val="bg1"/>
                </a:solidFill>
              </a:rPr>
              <a:t>Lighting Depth </a:t>
            </a:r>
            <a:r>
              <a:rPr lang="en-US" sz="3200" dirty="0" smtClean="0">
                <a:solidFill>
                  <a:schemeClr val="bg1"/>
                </a:solidFill>
              </a:rPr>
              <a:t>| Breadth Topics | Lighting Depth | MAE | Conclusion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38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Sidewalk Illuminance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26" name="Picture 25" descr="lobby2.jpg"/>
          <p:cNvPicPr>
            <a:picLocks noChangeAspect="1"/>
          </p:cNvPicPr>
          <p:nvPr/>
        </p:nvPicPr>
        <p:blipFill>
          <a:blip r:embed="rId3" cstate="print"/>
          <a:srcRect t="23443" b="9890"/>
          <a:stretch>
            <a:fillRect/>
          </a:stretch>
        </p:blipFill>
        <p:spPr>
          <a:xfrm>
            <a:off x="18821400" y="1371600"/>
            <a:ext cx="8153400" cy="4076701"/>
          </a:xfrm>
          <a:prstGeom prst="rect">
            <a:avLst/>
          </a:prstGeom>
        </p:spPr>
      </p:pic>
      <p:pic>
        <p:nvPicPr>
          <p:cNvPr id="30" name="Picture 29" descr="psuedo2.png"/>
          <p:cNvPicPr>
            <a:picLocks noChangeAspect="1"/>
          </p:cNvPicPr>
          <p:nvPr/>
        </p:nvPicPr>
        <p:blipFill>
          <a:blip r:embed="rId4" cstate="print"/>
          <a:srcRect l="19167" t="14444" r="16667" b="10000"/>
          <a:stretch>
            <a:fillRect/>
          </a:stretch>
        </p:blipFill>
        <p:spPr>
          <a:xfrm>
            <a:off x="9829800" y="533400"/>
            <a:ext cx="6400800" cy="5652655"/>
          </a:xfrm>
          <a:prstGeom prst="rect">
            <a:avLst/>
          </a:prstGeom>
        </p:spPr>
      </p:pic>
      <p:pic>
        <p:nvPicPr>
          <p:cNvPr id="38" name="Picture 37"/>
          <p:cNvPicPr/>
          <p:nvPr/>
        </p:nvPicPr>
        <p:blipFill>
          <a:blip r:embed="rId5" cstate="print"/>
          <a:srcRect l="3691" t="14286" r="2516" b="35714"/>
          <a:stretch>
            <a:fillRect/>
          </a:stretch>
        </p:blipFill>
        <p:spPr>
          <a:xfrm rot="16200000">
            <a:off x="14516100" y="3467100"/>
            <a:ext cx="3962400" cy="5334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6764000" y="5410200"/>
            <a:ext cx="685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 </a:t>
            </a:r>
            <a:r>
              <a:rPr lang="en-US" dirty="0" err="1" smtClean="0"/>
              <a:t>fc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6764000" y="44196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6764000" y="35814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6764000" y="2514601"/>
            <a:ext cx="53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6764000" y="1600201"/>
            <a:ext cx="91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45 </a:t>
            </a:r>
            <a:r>
              <a:rPr lang="en-US" dirty="0" err="1" smtClean="0"/>
              <a:t>fc</a:t>
            </a:r>
            <a:endParaRPr lang="en-US" dirty="0"/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Façade Pseudo Rendering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5" name="Subtitle 2"/>
          <p:cNvSpPr txBox="1">
            <a:spLocks/>
          </p:cNvSpPr>
          <p:nvPr/>
        </p:nvSpPr>
        <p:spPr>
          <a:xfrm>
            <a:off x="18326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Rendering Lobby Entrance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46" name="Picture 4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7239000" cy="4419600"/>
          </a:xfrm>
          <a:prstGeom prst="rect">
            <a:avLst/>
          </a:prstGeom>
        </p:spPr>
      </p:pic>
      <p:pic>
        <p:nvPicPr>
          <p:cNvPr id="47" name="Picture 46"/>
          <p:cNvPicPr/>
          <p:nvPr/>
        </p:nvPicPr>
        <p:blipFill>
          <a:blip r:embed="rId5" cstate="print"/>
          <a:srcRect l="3691" t="14286" r="2516" b="35714"/>
          <a:stretch>
            <a:fillRect/>
          </a:stretch>
        </p:blipFill>
        <p:spPr>
          <a:xfrm rot="16200000">
            <a:off x="6038850" y="3112413"/>
            <a:ext cx="3962400" cy="5334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286750" y="5055513"/>
            <a:ext cx="685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 </a:t>
            </a:r>
            <a:r>
              <a:rPr lang="en-US" dirty="0" err="1" smtClean="0"/>
              <a:t>fc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286750" y="4064913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8286750" y="3226713"/>
            <a:ext cx="685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8286750" y="2159914"/>
            <a:ext cx="53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22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8286750" y="1245514"/>
            <a:ext cx="91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 </a:t>
            </a:r>
            <a:r>
              <a:rPr lang="en-US" dirty="0" err="1" smtClean="0"/>
              <a:t>fc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75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8" grpId="0"/>
      <p:bldP spid="49" grpId="0"/>
      <p:bldP spid="50" grpId="0"/>
      <p:bldP spid="51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274320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6172200"/>
            <a:ext cx="27432000" cy="685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0" y="-7696200"/>
            <a:ext cx="9144000" cy="6858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-7696200"/>
            <a:ext cx="9144000" cy="68580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88000" y="-7696200"/>
            <a:ext cx="9144000" cy="68580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3419475" y="-6545536"/>
            <a:ext cx="251460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Introduction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3400425" y="-4884464"/>
            <a:ext cx="39052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Façade | FSTC Lobby</a:t>
            </a:r>
            <a:endParaRPr lang="en-US" sz="2800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00425" y="-39700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Architectural | Mechanical</a:t>
            </a:r>
            <a:endParaRPr lang="en-US" sz="2800" dirty="0"/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3400425" y="-3055664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Retail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3400425" y="-2133600"/>
            <a:ext cx="4362450" cy="60193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 smtClean="0"/>
              <a:t>Daylighting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146670"/>
            <a:ext cx="2743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Corbin Building | Electrical Depth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| </a:t>
            </a:r>
            <a:r>
              <a:rPr lang="en-US" sz="3200" b="1" i="1" dirty="0" smtClean="0">
                <a:solidFill>
                  <a:schemeClr val="bg1"/>
                </a:solidFill>
              </a:rPr>
              <a:t>Lighting Depth </a:t>
            </a:r>
            <a:r>
              <a:rPr lang="en-US" sz="3200" dirty="0" smtClean="0">
                <a:solidFill>
                  <a:schemeClr val="bg1"/>
                </a:solidFill>
              </a:rPr>
              <a:t>| Breadth Topics | Lighting Depth | MAE | Conclusion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0" name="Picture 29" descr="psuedo2.png"/>
          <p:cNvPicPr>
            <a:picLocks noChangeAspect="1"/>
          </p:cNvPicPr>
          <p:nvPr/>
        </p:nvPicPr>
        <p:blipFill>
          <a:blip r:embed="rId3" cstate="print"/>
          <a:srcRect l="19167" t="14444" r="16667" b="10000"/>
          <a:stretch>
            <a:fillRect/>
          </a:stretch>
        </p:blipFill>
        <p:spPr>
          <a:xfrm>
            <a:off x="9753600" y="533400"/>
            <a:ext cx="6400800" cy="5652655"/>
          </a:xfrm>
          <a:prstGeom prst="rect">
            <a:avLst/>
          </a:prstGeom>
        </p:spPr>
      </p:pic>
      <p:pic>
        <p:nvPicPr>
          <p:cNvPr id="38" name="Picture 37"/>
          <p:cNvPicPr/>
          <p:nvPr/>
        </p:nvPicPr>
        <p:blipFill>
          <a:blip r:embed="rId4" cstate="print"/>
          <a:srcRect l="3691" t="14286" r="2516" b="35714"/>
          <a:stretch>
            <a:fillRect/>
          </a:stretch>
        </p:blipFill>
        <p:spPr>
          <a:xfrm rot="16200000">
            <a:off x="14439900" y="3467100"/>
            <a:ext cx="3962400" cy="5334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6687800" y="5410200"/>
            <a:ext cx="685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 </a:t>
            </a:r>
            <a:r>
              <a:rPr lang="en-US" dirty="0" err="1" smtClean="0"/>
              <a:t>fc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6687800" y="44196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6687800" y="3581400"/>
            <a:ext cx="381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6687800" y="2514601"/>
            <a:ext cx="53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6687800" y="1600201"/>
            <a:ext cx="91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45 </a:t>
            </a:r>
            <a:r>
              <a:rPr lang="en-US" dirty="0" err="1" smtClean="0"/>
              <a:t>fc</a:t>
            </a:r>
            <a:endParaRPr lang="en-US" dirty="0"/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>
            <a:off x="91440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Façade Pseudo Rendering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5" name="Subtitle 2"/>
          <p:cNvSpPr txBox="1">
            <a:spLocks/>
          </p:cNvSpPr>
          <p:nvPr/>
        </p:nvSpPr>
        <p:spPr>
          <a:xfrm>
            <a:off x="1832610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Façade Statistics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3" name="Picture 32" descr="front3.jpg"/>
          <p:cNvPicPr>
            <a:picLocks noChangeAspect="1"/>
          </p:cNvPicPr>
          <p:nvPr/>
        </p:nvPicPr>
        <p:blipFill>
          <a:blip r:embed="rId5" cstate="print"/>
          <a:srcRect l="21667" t="14444" r="15000" b="5556"/>
          <a:stretch>
            <a:fillRect/>
          </a:stretch>
        </p:blipFill>
        <p:spPr>
          <a:xfrm>
            <a:off x="1869142" y="838200"/>
            <a:ext cx="5410200" cy="5125453"/>
          </a:xfrm>
          <a:prstGeom prst="rect">
            <a:avLst/>
          </a:prstGeom>
        </p:spPr>
      </p:pic>
      <p:sp>
        <p:nvSpPr>
          <p:cNvPr id="34" name="Subtitle 2"/>
          <p:cNvSpPr txBox="1">
            <a:spLocks/>
          </p:cNvSpPr>
          <p:nvPr/>
        </p:nvSpPr>
        <p:spPr>
          <a:xfrm>
            <a:off x="0" y="0"/>
            <a:ext cx="9105900" cy="6096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Final Rendering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20345400" y="1295400"/>
          <a:ext cx="5715000" cy="3972106"/>
        </p:xfrm>
        <a:graphic>
          <a:graphicData uri="http://schemas.openxmlformats.org/drawingml/2006/table">
            <a:tbl>
              <a:tblPr/>
              <a:tblGrid>
                <a:gridCol w="1351710"/>
                <a:gridCol w="151296"/>
                <a:gridCol w="1022694"/>
                <a:gridCol w="1635904"/>
                <a:gridCol w="1553396"/>
              </a:tblGrid>
              <a:tr h="410916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Façade Lighting Power Density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2862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ASHRAE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Watts Allowed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Watts Used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322862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Tradable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2862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Retail 1 Door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 W/LF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388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244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862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FSTC Lobby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30 W/LF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1224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726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862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Retail 2 Door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 W/LF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408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108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862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Corbin Lobby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30 W/LF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612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108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862">
                <a:tc gridSpan="3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Total Tradable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2632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1186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8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862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Non-Tradable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2862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Façade 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.2W/SF</a:t>
                      </a: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3240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1832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862">
                <a:tc gridSpan="3"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Total Non-Tradable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3240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1832</a:t>
                      </a: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375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8520</TotalTime>
  <Words>1462</Words>
  <Application>Microsoft Office PowerPoint</Application>
  <PresentationFormat>Custom</PresentationFormat>
  <Paragraphs>490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Thesis</cp:lastModifiedBy>
  <cp:revision>390</cp:revision>
  <cp:lastPrinted>2012-03-26T04:25:57Z</cp:lastPrinted>
  <dcterms:created xsi:type="dcterms:W3CDTF">2006-11-29T18:17:25Z</dcterms:created>
  <dcterms:modified xsi:type="dcterms:W3CDTF">2012-04-11T01:35:09Z</dcterms:modified>
</cp:coreProperties>
</file>