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0" r:id="rId3"/>
    <p:sldId id="257" r:id="rId4"/>
    <p:sldId id="264" r:id="rId5"/>
    <p:sldId id="268" r:id="rId6"/>
    <p:sldId id="269" r:id="rId7"/>
    <p:sldId id="265" r:id="rId8"/>
    <p:sldId id="266" r:id="rId9"/>
    <p:sldId id="272" r:id="rId10"/>
    <p:sldId id="274" r:id="rId11"/>
    <p:sldId id="276" r:id="rId12"/>
    <p:sldId id="275" r:id="rId13"/>
    <p:sldId id="277" r:id="rId14"/>
    <p:sldId id="278" r:id="rId15"/>
    <p:sldId id="279" r:id="rId16"/>
    <p:sldId id="280" r:id="rId17"/>
    <p:sldId id="282" r:id="rId18"/>
    <p:sldId id="283" r:id="rId19"/>
    <p:sldId id="284" r:id="rId20"/>
    <p:sldId id="286" r:id="rId21"/>
    <p:sldId id="285" r:id="rId22"/>
    <p:sldId id="287" r:id="rId23"/>
    <p:sldId id="288" r:id="rId24"/>
    <p:sldId id="289" r:id="rId25"/>
    <p:sldId id="290" r:id="rId26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000"/>
    <a:srgbClr val="3E6EDA"/>
    <a:srgbClr val="46BA54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64" autoAdjust="0"/>
    <p:restoredTop sz="97786" autoAdjust="0"/>
  </p:normalViewPr>
  <p:slideViewPr>
    <p:cSldViewPr>
      <p:cViewPr>
        <p:scale>
          <a:sx n="40" d="100"/>
          <a:sy n="40" d="100"/>
        </p:scale>
        <p:origin x="-84" y="-1548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63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0AD30-9B31-4D16-8AA2-273885C50915}" type="datetimeFigureOut">
              <a:rPr lang="en-US" smtClean="0"/>
              <a:pPr/>
              <a:t>4/7/2013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696913"/>
            <a:ext cx="13944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4C823-CF65-4B84-B4BD-52360D811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9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1852617" y="-652551"/>
            <a:ext cx="19993818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18504459" y="-441831"/>
            <a:ext cx="937953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21432296" y="2001565"/>
            <a:ext cx="803836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20707748">
            <a:off x="-616862" y="3323292"/>
            <a:ext cx="22134219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1643504" y="3632676"/>
            <a:ext cx="17955477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6603437" y="5027231"/>
            <a:ext cx="13965891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20224395" y="2313286"/>
            <a:ext cx="4572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19653878" y="1528630"/>
            <a:ext cx="739796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19355157" y="1162062"/>
            <a:ext cx="64008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2687754" y="-766298"/>
            <a:ext cx="24998448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194238" y="5089618"/>
            <a:ext cx="25584132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25601784" y="3839503"/>
            <a:ext cx="3033732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22765472" y="-321837"/>
            <a:ext cx="5929623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9551648" y="4760430"/>
            <a:ext cx="15014259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2345564" y="984582"/>
            <a:ext cx="19743837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20989215" y="6238503"/>
            <a:ext cx="45720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15965547" y="6094795"/>
            <a:ext cx="9372600" cy="365125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24548192" y="3246938"/>
            <a:ext cx="2722335" cy="365125"/>
          </a:xfrm>
        </p:spPr>
        <p:txBody>
          <a:bodyPr/>
          <a:lstStyle>
            <a:lvl1pPr algn="l"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2648721" y="-626065"/>
            <a:ext cx="22320468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9681707" y="6274264"/>
            <a:ext cx="13190031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22978574" y="5459725"/>
            <a:ext cx="5131707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19999278" y="-490731"/>
            <a:ext cx="9197328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20380005" y="511413"/>
            <a:ext cx="4306824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2903288" y="1075674"/>
            <a:ext cx="1619686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23262336" y="5888737"/>
            <a:ext cx="3730752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14993424" y="6188245"/>
            <a:ext cx="7140918" cy="365125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23070312" y="5641849"/>
            <a:ext cx="3730752" cy="365125"/>
          </a:xfrm>
        </p:spPr>
        <p:txBody>
          <a:bodyPr/>
          <a:lstStyle>
            <a:lvl1pPr algn="l"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52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2596319" y="850599"/>
            <a:ext cx="10846323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907748">
            <a:off x="53247" y="-511509"/>
            <a:ext cx="11206182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7748">
            <a:off x="6440405" y="6590199"/>
            <a:ext cx="594307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7748">
            <a:off x="9555425" y="-553633"/>
            <a:ext cx="20348793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3163273" y="1226358"/>
            <a:ext cx="5064953" cy="50868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10437086" y="959717"/>
            <a:ext cx="1397620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5072965" y="608315"/>
            <a:ext cx="5368065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9310862" y="6177547"/>
            <a:ext cx="7176711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3796112" y="300798"/>
            <a:ext cx="6861957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171647" y="-1017685"/>
            <a:ext cx="22234281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900000">
            <a:off x="-2329922" y="2417821"/>
            <a:ext cx="2099509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900000">
            <a:off x="19014203" y="3775813"/>
            <a:ext cx="930682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21983639" y="-104312"/>
            <a:ext cx="7051881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1604960" y="2921829"/>
            <a:ext cx="1707256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1613547" y="4494202"/>
            <a:ext cx="15814632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20635104" y="3761386"/>
            <a:ext cx="4572000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21170897" y="3170796"/>
            <a:ext cx="5778915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21529091" y="2661158"/>
            <a:ext cx="2051937" cy="365125"/>
          </a:xfrm>
        </p:spPr>
        <p:txBody>
          <a:bodyPr/>
          <a:lstStyle>
            <a:lvl1pPr algn="l"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2649674" y="-625990"/>
            <a:ext cx="22319721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9712613" y="6275496"/>
            <a:ext cx="1316218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22982094" y="5462350"/>
            <a:ext cx="5127072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20003834" y="-490547"/>
            <a:ext cx="9192999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20335982" y="794866"/>
            <a:ext cx="4820301" cy="43084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3043317" y="1335061"/>
            <a:ext cx="7735824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103096" y="618005"/>
            <a:ext cx="774003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23267757" y="5887413"/>
            <a:ext cx="3725940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12163974" y="5494375"/>
            <a:ext cx="9372600" cy="365125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23070494" y="5643111"/>
            <a:ext cx="3725079" cy="365125"/>
          </a:xfrm>
        </p:spPr>
        <p:txBody>
          <a:bodyPr/>
          <a:lstStyle>
            <a:lvl1pPr algn="l"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2649674" y="-625990"/>
            <a:ext cx="22319721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9712613" y="6275496"/>
            <a:ext cx="1316218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22982094" y="5462350"/>
            <a:ext cx="5127072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20003834" y="-490547"/>
            <a:ext cx="9192999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20345400" y="795528"/>
            <a:ext cx="4818888" cy="430682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2564283" y="1406870"/>
            <a:ext cx="6639444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361554" y="2227895"/>
            <a:ext cx="7735824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10607128" y="687504"/>
            <a:ext cx="6644259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11425494" y="1495882"/>
            <a:ext cx="7735824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23262336" y="5888737"/>
            <a:ext cx="3730752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12152376" y="5495545"/>
            <a:ext cx="9372600" cy="365125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23070312" y="5641849"/>
            <a:ext cx="3730752" cy="365125"/>
          </a:xfrm>
        </p:spPr>
        <p:txBody>
          <a:bodyPr/>
          <a:lstStyle>
            <a:lvl1pPr algn="l"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2596319" y="850599"/>
            <a:ext cx="10846323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 rot="907748">
            <a:off x="53247" y="-511509"/>
            <a:ext cx="11206182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 rot="907748">
            <a:off x="6440405" y="6590199"/>
            <a:ext cx="594307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 rot="907748">
            <a:off x="9555425" y="-553633"/>
            <a:ext cx="20348793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3172968" y="1234440"/>
            <a:ext cx="5065776" cy="50749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5074920" y="612649"/>
            <a:ext cx="5376672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7481165" y="6101034"/>
            <a:ext cx="9156339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3785616" y="301753"/>
            <a:ext cx="6858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1116743" y="-1218153"/>
            <a:ext cx="25733859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900000">
            <a:off x="-1347213" y="5207890"/>
            <a:ext cx="2241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0000">
            <a:off x="21576930" y="6483326"/>
            <a:ext cx="5798502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24381254" y="92393"/>
            <a:ext cx="5636973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22565814" y="5927117"/>
            <a:ext cx="4572000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11676858" y="5987296"/>
            <a:ext cx="9372600" cy="295162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22797138" y="5570111"/>
            <a:ext cx="2148618" cy="365125"/>
          </a:xfrm>
        </p:spPr>
        <p:txBody>
          <a:bodyPr/>
          <a:lstStyle>
            <a:lvl1pPr algn="l"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2691780" y="-624538"/>
            <a:ext cx="21860838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194420" y="5378154"/>
            <a:ext cx="22329453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22982984" y="5459931"/>
            <a:ext cx="5127069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20019332" y="-489836"/>
            <a:ext cx="9177357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20345400" y="795528"/>
            <a:ext cx="4818888" cy="4306824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2534544" y="997933"/>
            <a:ext cx="160293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9649721" y="5144590"/>
            <a:ext cx="1179112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23262336" y="5888737"/>
            <a:ext cx="3730752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12791900" y="6099105"/>
            <a:ext cx="9189141" cy="365125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23070312" y="5641849"/>
            <a:ext cx="3730752" cy="365125"/>
          </a:xfrm>
        </p:spPr>
        <p:txBody>
          <a:bodyPr/>
          <a:lstStyle>
            <a:lvl1pPr algn="l"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1601103" y="-979752"/>
            <a:ext cx="2001861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900000">
            <a:off x="-851688" y="5969722"/>
            <a:ext cx="15901482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 rot="900000">
            <a:off x="20790878" y="-242630"/>
            <a:ext cx="730270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900000">
            <a:off x="17699346" y="1282101"/>
            <a:ext cx="11528226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18771204" y="747804"/>
            <a:ext cx="5036383" cy="5991393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4522587" y="615731"/>
            <a:ext cx="12970512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2468369" y="4161126"/>
            <a:ext cx="1293274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20977185" y="571256"/>
            <a:ext cx="4572000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1941878" y="5162532"/>
            <a:ext cx="8932359" cy="365125"/>
          </a:xfrm>
        </p:spPr>
        <p:txBody>
          <a:bodyPr/>
          <a:lstStyle>
            <a:lvl1pPr algn="l">
              <a:defRPr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21139412" y="391055"/>
            <a:ext cx="5889561" cy="365125"/>
          </a:xfrm>
        </p:spPr>
        <p:txBody>
          <a:bodyPr/>
          <a:lstStyle>
            <a:lvl1pPr algn="l"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4" cstate="print">
            <a:lum bright="-38000"/>
          </a:blip>
          <a:stretch>
            <a:fillRect/>
          </a:stretch>
        </p:blipFill>
        <p:spPr>
          <a:xfrm>
            <a:off x="0" y="0"/>
            <a:ext cx="2743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3300234" y="966969"/>
            <a:ext cx="5320597" cy="5520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0" y="990600"/>
            <a:ext cx="15081072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88400" y="6096002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6096002"/>
            <a:ext cx="937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141" y="532492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1600" y="329743"/>
            <a:ext cx="9296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Eras Medium ITC" pitchFamily="34" charset="0"/>
              </a:rPr>
              <a:t>Hershey Research Park Building One</a:t>
            </a:r>
          </a:p>
          <a:p>
            <a:pPr algn="ctr"/>
            <a:endParaRPr lang="en-US" sz="6600" dirty="0">
              <a:latin typeface="Eras Medium IT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8939" y="3733800"/>
            <a:ext cx="9524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Eras Medium ITC" pitchFamily="34" charset="0"/>
              </a:rPr>
              <a:t>Jonathan Krepps</a:t>
            </a:r>
          </a:p>
          <a:p>
            <a:pPr algn="ctr"/>
            <a:r>
              <a:rPr lang="en-US" sz="3200" dirty="0" smtClean="0">
                <a:latin typeface="Eras Medium ITC" pitchFamily="34" charset="0"/>
              </a:rPr>
              <a:t>Structural Option</a:t>
            </a:r>
          </a:p>
          <a:p>
            <a:pPr algn="ctr"/>
            <a:r>
              <a:rPr lang="en-US" sz="3200" dirty="0" smtClean="0">
                <a:latin typeface="Eras Medium ITC" pitchFamily="34" charset="0"/>
              </a:rPr>
              <a:t>Senior Thesis 2013</a:t>
            </a:r>
          </a:p>
          <a:p>
            <a:pPr algn="ctr"/>
            <a:r>
              <a:rPr lang="en-US" sz="3200" dirty="0" smtClean="0">
                <a:latin typeface="Eras Medium ITC" pitchFamily="34" charset="0"/>
              </a:rPr>
              <a:t>Faculty Advisor: Dr. Hanagan</a:t>
            </a:r>
            <a:endParaRPr lang="en-US" sz="3200" dirty="0">
              <a:latin typeface="Eras Medium ITC" pitchFamily="34" charset="0"/>
            </a:endParaRPr>
          </a:p>
        </p:txBody>
      </p:sp>
      <p:pic>
        <p:nvPicPr>
          <p:cNvPr id="1026" name="Picture 2" descr="F:\Thesis\Website\BuildingOne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43" y="533400"/>
            <a:ext cx="7098057" cy="58454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iteselection.com/LifeSciences/2010/aug/images/HCAR_20856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0" y="937231"/>
            <a:ext cx="7280954" cy="48539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5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1600" y="329743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Beam B2 Design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07000" y="381000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Beam B1 Design</a:t>
            </a:r>
            <a:endParaRPr lang="en-US" sz="6600" dirty="0">
              <a:latin typeface="Eras Medium IT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17389" y="1577400"/>
            <a:ext cx="800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Span Length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32.5 ft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Beam Section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16” x 28”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Mu = 237 k-ft &lt; </a:t>
            </a:r>
            <a:r>
              <a:rPr lang="el-GR" sz="3200" dirty="0"/>
              <a:t>Φ</a:t>
            </a:r>
            <a:r>
              <a:rPr lang="en-US" sz="3200" dirty="0"/>
              <a:t>Mn = 264 k-ft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Vu = 39 k &lt; </a:t>
            </a:r>
            <a:r>
              <a:rPr lang="el-GR" sz="3200" dirty="0"/>
              <a:t>Φ</a:t>
            </a:r>
            <a:r>
              <a:rPr lang="en-US" sz="3200" dirty="0"/>
              <a:t>Vn = 78 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Reinforcement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Exterior Spans – (3) # 7 bars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Interior Spans – (4) # 7 bars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# 4 Stirrups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2072" name="TextBox 2071"/>
          <p:cNvSpPr txBox="1"/>
          <p:nvPr/>
        </p:nvSpPr>
        <p:spPr>
          <a:xfrm>
            <a:off x="8229600" y="3048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32.5’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04800" y="76200"/>
            <a:ext cx="8534400" cy="6324600"/>
            <a:chOff x="304800" y="76200"/>
            <a:chExt cx="8534400" cy="6324600"/>
          </a:xfrm>
        </p:grpSpPr>
        <p:grpSp>
          <p:nvGrpSpPr>
            <p:cNvPr id="2053" name="Group 2052"/>
            <p:cNvGrpSpPr/>
            <p:nvPr/>
          </p:nvGrpSpPr>
          <p:grpSpPr>
            <a:xfrm>
              <a:off x="304800" y="533400"/>
              <a:ext cx="7924800" cy="5867400"/>
              <a:chOff x="457200" y="517358"/>
              <a:chExt cx="7924800" cy="5867400"/>
            </a:xfrm>
          </p:grpSpPr>
          <p:grpSp>
            <p:nvGrpSpPr>
              <p:cNvPr id="2051" name="Group 2050"/>
              <p:cNvGrpSpPr/>
              <p:nvPr/>
            </p:nvGrpSpPr>
            <p:grpSpPr>
              <a:xfrm>
                <a:off x="457200" y="517358"/>
                <a:ext cx="7924800" cy="5867400"/>
                <a:chOff x="457200" y="517358"/>
                <a:chExt cx="7924800" cy="5867400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457200" y="517358"/>
                  <a:ext cx="7924800" cy="5867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85800" y="838200"/>
                  <a:ext cx="609600" cy="559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143000" y="1295400"/>
                  <a:ext cx="6553200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143000" y="914400"/>
                  <a:ext cx="6553200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118937" y="5715000"/>
                  <a:ext cx="6553200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143000" y="6096000"/>
                  <a:ext cx="6553200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762000" y="1219200"/>
                  <a:ext cx="0" cy="48153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43000" y="1066800"/>
                  <a:ext cx="0" cy="48153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7543800" y="914401"/>
                  <a:ext cx="0" cy="48153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8001000" y="1066801"/>
                  <a:ext cx="0" cy="48153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Rectangle 26"/>
                <p:cNvSpPr/>
                <p:nvPr/>
              </p:nvSpPr>
              <p:spPr>
                <a:xfrm>
                  <a:off x="7467600" y="838200"/>
                  <a:ext cx="609600" cy="559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85800" y="5638800"/>
                  <a:ext cx="609600" cy="559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7467600" y="5638800"/>
                  <a:ext cx="609600" cy="559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895600" y="1447800"/>
                  <a:ext cx="0" cy="424151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429000" y="1473489"/>
                  <a:ext cx="0" cy="424151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5410200" y="1447800"/>
                  <a:ext cx="0" cy="424151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943600" y="1447800"/>
                  <a:ext cx="0" cy="424151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52" name="TextBox 2051"/>
              <p:cNvSpPr txBox="1"/>
              <p:nvPr/>
            </p:nvSpPr>
            <p:spPr>
              <a:xfrm>
                <a:off x="5943600" y="3270914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B1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143000" y="3182107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B2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052636" y="5257800"/>
                <a:ext cx="8241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G1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057" name="Straight Arrow Connector 2056"/>
            <p:cNvCxnSpPr/>
            <p:nvPr/>
          </p:nvCxnSpPr>
          <p:spPr>
            <a:xfrm>
              <a:off x="3581400" y="2590800"/>
              <a:ext cx="1447800" cy="0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2" name="Straight Arrow Connector 2061"/>
            <p:cNvCxnSpPr/>
            <p:nvPr/>
          </p:nvCxnSpPr>
          <p:spPr>
            <a:xfrm flipV="1">
              <a:off x="4914900" y="299163"/>
              <a:ext cx="2857500" cy="563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Straight Connector 2063"/>
            <p:cNvCxnSpPr/>
            <p:nvPr/>
          </p:nvCxnSpPr>
          <p:spPr>
            <a:xfrm>
              <a:off x="7772400" y="213560"/>
              <a:ext cx="0" cy="2436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990600" y="309936"/>
              <a:ext cx="2909636" cy="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0800000">
              <a:off x="990600" y="213560"/>
              <a:ext cx="0" cy="2436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1" name="TextBox 2070"/>
            <p:cNvSpPr txBox="1"/>
            <p:nvPr/>
          </p:nvSpPr>
          <p:spPr>
            <a:xfrm>
              <a:off x="4191000" y="762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32’</a:t>
              </a:r>
              <a:endParaRPr lang="en-US" sz="2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 flipV="1">
              <a:off x="7546962" y="4803954"/>
              <a:ext cx="2255234" cy="563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8519360" y="5934389"/>
              <a:ext cx="31984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6200000" flipV="1">
              <a:off x="7822168" y="1941972"/>
              <a:ext cx="1721175" cy="291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519360" y="1082841"/>
              <a:ext cx="3198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9906000" y="1577400"/>
            <a:ext cx="800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Span Length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32.5 ft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Beam Section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20” x 28”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Mu = </a:t>
            </a:r>
            <a:r>
              <a:rPr lang="en-US" sz="3200" dirty="0" smtClean="0"/>
              <a:t>247 </a:t>
            </a:r>
            <a:r>
              <a:rPr lang="en-US" sz="3200" dirty="0"/>
              <a:t>k-ft &lt; </a:t>
            </a:r>
            <a:r>
              <a:rPr lang="el-GR" sz="3200" dirty="0"/>
              <a:t>Φ</a:t>
            </a:r>
            <a:r>
              <a:rPr lang="en-US" sz="3200" dirty="0"/>
              <a:t>Mn = </a:t>
            </a:r>
            <a:r>
              <a:rPr lang="en-US" sz="3200" dirty="0" smtClean="0"/>
              <a:t>267 </a:t>
            </a:r>
            <a:r>
              <a:rPr lang="en-US" sz="3200" dirty="0"/>
              <a:t>k-ft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Vu = </a:t>
            </a:r>
            <a:r>
              <a:rPr lang="en-US" sz="3200" dirty="0" smtClean="0"/>
              <a:t>41 </a:t>
            </a:r>
            <a:r>
              <a:rPr lang="en-US" sz="3200" dirty="0"/>
              <a:t>k &lt; </a:t>
            </a:r>
            <a:r>
              <a:rPr lang="el-GR" sz="3200" dirty="0"/>
              <a:t>Φ</a:t>
            </a:r>
            <a:r>
              <a:rPr lang="en-US" sz="3200" dirty="0"/>
              <a:t>Vn = </a:t>
            </a:r>
            <a:r>
              <a:rPr lang="en-US" sz="3200" dirty="0" smtClean="0"/>
              <a:t>88 </a:t>
            </a:r>
            <a:r>
              <a:rPr lang="en-US" sz="3200" dirty="0"/>
              <a:t>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Reinforcement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Exterior Spans – (3) # 7 bars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Interior Spans – (4) # 7 bars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# 4 Stirrups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41" name="Rectangle 40"/>
          <p:cNvSpPr/>
          <p:nvPr/>
        </p:nvSpPr>
        <p:spPr>
          <a:xfrm>
            <a:off x="419100" y="1311443"/>
            <a:ext cx="838200" cy="45563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04800" y="6400800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1600" y="329743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Beam B2 Design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07000" y="381000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Girder Design</a:t>
            </a:r>
            <a:endParaRPr lang="en-US" sz="6600" dirty="0">
              <a:latin typeface="Eras Medium IT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17389" y="1577400"/>
            <a:ext cx="800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Span Length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32 ft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Beam Section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20” x 28”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Mu = </a:t>
            </a:r>
            <a:r>
              <a:rPr lang="en-US" sz="3200" dirty="0" smtClean="0"/>
              <a:t>302 </a:t>
            </a:r>
            <a:r>
              <a:rPr lang="en-US" sz="3200" dirty="0"/>
              <a:t>k-ft &lt; </a:t>
            </a:r>
            <a:r>
              <a:rPr lang="el-GR" sz="3200" dirty="0"/>
              <a:t>Φ</a:t>
            </a:r>
            <a:r>
              <a:rPr lang="en-US" sz="3200" dirty="0"/>
              <a:t>Mn = </a:t>
            </a:r>
            <a:r>
              <a:rPr lang="en-US" sz="3200" dirty="0" smtClean="0"/>
              <a:t>333 </a:t>
            </a:r>
            <a:r>
              <a:rPr lang="en-US" sz="3200" dirty="0"/>
              <a:t>k-ft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Vu = </a:t>
            </a:r>
            <a:r>
              <a:rPr lang="en-US" sz="3200" dirty="0" smtClean="0"/>
              <a:t>47 </a:t>
            </a:r>
            <a:r>
              <a:rPr lang="en-US" sz="3200" dirty="0"/>
              <a:t>k &lt; </a:t>
            </a:r>
            <a:r>
              <a:rPr lang="el-GR" sz="3200" dirty="0"/>
              <a:t>Φ</a:t>
            </a:r>
            <a:r>
              <a:rPr lang="en-US" sz="3200" dirty="0"/>
              <a:t>Vn = </a:t>
            </a:r>
            <a:r>
              <a:rPr lang="en-US" sz="3200" dirty="0" smtClean="0"/>
              <a:t>117 </a:t>
            </a:r>
            <a:r>
              <a:rPr lang="en-US" sz="3200" dirty="0"/>
              <a:t>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Reinforcement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Exterior Spans – (3) # 7 bars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Interior Spans – (5) # 7 bars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# 4 Stirrups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2072" name="TextBox 2071"/>
          <p:cNvSpPr txBox="1"/>
          <p:nvPr/>
        </p:nvSpPr>
        <p:spPr>
          <a:xfrm>
            <a:off x="8229600" y="3048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32.5’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04800" y="76200"/>
            <a:ext cx="8534400" cy="6324600"/>
            <a:chOff x="304800" y="76200"/>
            <a:chExt cx="8534400" cy="6324600"/>
          </a:xfrm>
        </p:grpSpPr>
        <p:grpSp>
          <p:nvGrpSpPr>
            <p:cNvPr id="2053" name="Group 2052"/>
            <p:cNvGrpSpPr/>
            <p:nvPr/>
          </p:nvGrpSpPr>
          <p:grpSpPr>
            <a:xfrm>
              <a:off x="304800" y="533400"/>
              <a:ext cx="7924800" cy="5867400"/>
              <a:chOff x="457200" y="517358"/>
              <a:chExt cx="7924800" cy="5867400"/>
            </a:xfrm>
          </p:grpSpPr>
          <p:grpSp>
            <p:nvGrpSpPr>
              <p:cNvPr id="2051" name="Group 2050"/>
              <p:cNvGrpSpPr/>
              <p:nvPr/>
            </p:nvGrpSpPr>
            <p:grpSpPr>
              <a:xfrm>
                <a:off x="457200" y="517358"/>
                <a:ext cx="7924800" cy="5867400"/>
                <a:chOff x="457200" y="517358"/>
                <a:chExt cx="7924800" cy="5867400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457200" y="517358"/>
                  <a:ext cx="7924800" cy="5867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85800" y="838200"/>
                  <a:ext cx="609600" cy="559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143000" y="1295400"/>
                  <a:ext cx="6553200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143000" y="914400"/>
                  <a:ext cx="6553200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118937" y="5715000"/>
                  <a:ext cx="6553200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143000" y="6096000"/>
                  <a:ext cx="6553200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762000" y="1219200"/>
                  <a:ext cx="0" cy="48153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43000" y="1066800"/>
                  <a:ext cx="0" cy="48153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7543800" y="914401"/>
                  <a:ext cx="0" cy="48153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8001000" y="1066801"/>
                  <a:ext cx="0" cy="48153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Rectangle 26"/>
                <p:cNvSpPr/>
                <p:nvPr/>
              </p:nvSpPr>
              <p:spPr>
                <a:xfrm>
                  <a:off x="7467600" y="838200"/>
                  <a:ext cx="609600" cy="559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85800" y="5638800"/>
                  <a:ext cx="609600" cy="559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7467600" y="5638800"/>
                  <a:ext cx="609600" cy="559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895600" y="1447800"/>
                  <a:ext cx="0" cy="424151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429000" y="1473489"/>
                  <a:ext cx="0" cy="424151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5410200" y="1447800"/>
                  <a:ext cx="0" cy="424151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943600" y="1447800"/>
                  <a:ext cx="0" cy="424151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52" name="TextBox 2051"/>
              <p:cNvSpPr txBox="1"/>
              <p:nvPr/>
            </p:nvSpPr>
            <p:spPr>
              <a:xfrm>
                <a:off x="5943600" y="3270914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B1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143000" y="3182107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B2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052636" y="5257800"/>
                <a:ext cx="8241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G1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057" name="Straight Arrow Connector 2056"/>
            <p:cNvCxnSpPr/>
            <p:nvPr/>
          </p:nvCxnSpPr>
          <p:spPr>
            <a:xfrm>
              <a:off x="3581400" y="2590800"/>
              <a:ext cx="1447800" cy="0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2" name="Straight Arrow Connector 2061"/>
            <p:cNvCxnSpPr/>
            <p:nvPr/>
          </p:nvCxnSpPr>
          <p:spPr>
            <a:xfrm flipV="1">
              <a:off x="4914900" y="299163"/>
              <a:ext cx="2857500" cy="563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Straight Connector 2063"/>
            <p:cNvCxnSpPr/>
            <p:nvPr/>
          </p:nvCxnSpPr>
          <p:spPr>
            <a:xfrm>
              <a:off x="7772400" y="213560"/>
              <a:ext cx="0" cy="2436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990600" y="309936"/>
              <a:ext cx="2909636" cy="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0800000">
              <a:off x="990600" y="213560"/>
              <a:ext cx="0" cy="2436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1" name="TextBox 2070"/>
            <p:cNvSpPr txBox="1"/>
            <p:nvPr/>
          </p:nvSpPr>
          <p:spPr>
            <a:xfrm>
              <a:off x="4191000" y="762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32’</a:t>
              </a:r>
              <a:endParaRPr lang="en-US" sz="2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 flipV="1">
              <a:off x="7546962" y="4803954"/>
              <a:ext cx="2255234" cy="563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8519360" y="5934389"/>
              <a:ext cx="31984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6200000" flipV="1">
              <a:off x="7822168" y="1941972"/>
              <a:ext cx="1721175" cy="291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519360" y="1082841"/>
              <a:ext cx="3198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9906000" y="1577400"/>
            <a:ext cx="800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Span Length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32.5 ft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Beam Section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20” x 28”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Mu = 247 k-ft &lt; </a:t>
            </a:r>
            <a:r>
              <a:rPr lang="el-GR" sz="3200" dirty="0"/>
              <a:t>Φ</a:t>
            </a:r>
            <a:r>
              <a:rPr lang="en-US" sz="3200" dirty="0"/>
              <a:t>Mn = 267 k-ft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Vu = 41 k &lt; </a:t>
            </a:r>
            <a:r>
              <a:rPr lang="el-GR" sz="3200" dirty="0"/>
              <a:t>Φ</a:t>
            </a:r>
            <a:r>
              <a:rPr lang="en-US" sz="3200" dirty="0"/>
              <a:t>Vn = 88 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Reinforcement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Exterior Spans – (3) # 7 bars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Interior Spans – (4) # 7 bars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# 4 Stirrups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41" name="Rectangle 40"/>
          <p:cNvSpPr/>
          <p:nvPr/>
        </p:nvSpPr>
        <p:spPr>
          <a:xfrm rot="5400000">
            <a:off x="3820026" y="2553513"/>
            <a:ext cx="838200" cy="67617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04800" y="6400800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1600" y="329743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Column Design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07000" y="381000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Girder Design</a:t>
            </a:r>
            <a:endParaRPr lang="en-US" sz="6600" dirty="0">
              <a:latin typeface="Eras Medium IT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17389" y="1577400"/>
            <a:ext cx="800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Span Length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32 ft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Beam Section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20” x 28”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Mu = </a:t>
            </a:r>
            <a:r>
              <a:rPr lang="en-US" sz="3200" dirty="0" smtClean="0"/>
              <a:t>302 </a:t>
            </a:r>
            <a:r>
              <a:rPr lang="en-US" sz="3200" dirty="0"/>
              <a:t>k-ft &lt; </a:t>
            </a:r>
            <a:r>
              <a:rPr lang="el-GR" sz="3200" dirty="0"/>
              <a:t>Φ</a:t>
            </a:r>
            <a:r>
              <a:rPr lang="en-US" sz="3200" dirty="0"/>
              <a:t>Mn = </a:t>
            </a:r>
            <a:r>
              <a:rPr lang="en-US" sz="3200" dirty="0" smtClean="0"/>
              <a:t>333 </a:t>
            </a:r>
            <a:r>
              <a:rPr lang="en-US" sz="3200" dirty="0"/>
              <a:t>k-ft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Vu = </a:t>
            </a:r>
            <a:r>
              <a:rPr lang="en-US" sz="3200" dirty="0" smtClean="0"/>
              <a:t>47 </a:t>
            </a:r>
            <a:r>
              <a:rPr lang="en-US" sz="3200" dirty="0"/>
              <a:t>k &lt; </a:t>
            </a:r>
            <a:r>
              <a:rPr lang="el-GR" sz="3200" dirty="0"/>
              <a:t>Φ</a:t>
            </a:r>
            <a:r>
              <a:rPr lang="en-US" sz="3200" dirty="0"/>
              <a:t>Vn = </a:t>
            </a:r>
            <a:r>
              <a:rPr lang="en-US" sz="3200" dirty="0" smtClean="0"/>
              <a:t>117 </a:t>
            </a:r>
            <a:r>
              <a:rPr lang="en-US" sz="3200" dirty="0"/>
              <a:t>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Reinforcement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Exterior Spans – (3) # 7 bars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Interior Spans – (5) # 7 bars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# 4 Stirrups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2072" name="TextBox 2071"/>
          <p:cNvSpPr txBox="1"/>
          <p:nvPr/>
        </p:nvSpPr>
        <p:spPr>
          <a:xfrm>
            <a:off x="8229600" y="3048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32.5’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04800" y="76200"/>
            <a:ext cx="8534400" cy="6324600"/>
            <a:chOff x="304800" y="76200"/>
            <a:chExt cx="8534400" cy="6324600"/>
          </a:xfrm>
        </p:grpSpPr>
        <p:grpSp>
          <p:nvGrpSpPr>
            <p:cNvPr id="2053" name="Group 2052"/>
            <p:cNvGrpSpPr/>
            <p:nvPr/>
          </p:nvGrpSpPr>
          <p:grpSpPr>
            <a:xfrm>
              <a:off x="304800" y="533400"/>
              <a:ext cx="7924800" cy="5867400"/>
              <a:chOff x="457200" y="517358"/>
              <a:chExt cx="7924800" cy="5867400"/>
            </a:xfrm>
          </p:grpSpPr>
          <p:grpSp>
            <p:nvGrpSpPr>
              <p:cNvPr id="2051" name="Group 2050"/>
              <p:cNvGrpSpPr/>
              <p:nvPr/>
            </p:nvGrpSpPr>
            <p:grpSpPr>
              <a:xfrm>
                <a:off x="457200" y="517358"/>
                <a:ext cx="7924800" cy="5867400"/>
                <a:chOff x="457200" y="517358"/>
                <a:chExt cx="7924800" cy="5867400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457200" y="517358"/>
                  <a:ext cx="7924800" cy="5867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85800" y="838200"/>
                  <a:ext cx="609600" cy="559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143000" y="1295400"/>
                  <a:ext cx="6553200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143000" y="914400"/>
                  <a:ext cx="6553200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118937" y="5715000"/>
                  <a:ext cx="6553200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143000" y="6096000"/>
                  <a:ext cx="6553200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762000" y="1219200"/>
                  <a:ext cx="0" cy="48153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43000" y="1066800"/>
                  <a:ext cx="0" cy="48153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7543800" y="914401"/>
                  <a:ext cx="0" cy="48153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8001000" y="1066801"/>
                  <a:ext cx="0" cy="48153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Rectangle 26"/>
                <p:cNvSpPr/>
                <p:nvPr/>
              </p:nvSpPr>
              <p:spPr>
                <a:xfrm>
                  <a:off x="7467600" y="838200"/>
                  <a:ext cx="609600" cy="559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85800" y="5638800"/>
                  <a:ext cx="609600" cy="559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7467600" y="5638800"/>
                  <a:ext cx="609600" cy="559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895600" y="1447800"/>
                  <a:ext cx="0" cy="424151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429000" y="1473489"/>
                  <a:ext cx="0" cy="424151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5410200" y="1447800"/>
                  <a:ext cx="0" cy="424151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943600" y="1447800"/>
                  <a:ext cx="0" cy="424151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52" name="TextBox 2051"/>
              <p:cNvSpPr txBox="1"/>
              <p:nvPr/>
            </p:nvSpPr>
            <p:spPr>
              <a:xfrm>
                <a:off x="5943600" y="3270914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B1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143000" y="3182107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B2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052636" y="5257800"/>
                <a:ext cx="8241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G1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057" name="Straight Arrow Connector 2056"/>
            <p:cNvCxnSpPr/>
            <p:nvPr/>
          </p:nvCxnSpPr>
          <p:spPr>
            <a:xfrm>
              <a:off x="3581400" y="2590800"/>
              <a:ext cx="1447800" cy="0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2" name="Straight Arrow Connector 2061"/>
            <p:cNvCxnSpPr/>
            <p:nvPr/>
          </p:nvCxnSpPr>
          <p:spPr>
            <a:xfrm flipV="1">
              <a:off x="4914900" y="299163"/>
              <a:ext cx="2857500" cy="563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Straight Connector 2063"/>
            <p:cNvCxnSpPr/>
            <p:nvPr/>
          </p:nvCxnSpPr>
          <p:spPr>
            <a:xfrm>
              <a:off x="7772400" y="213560"/>
              <a:ext cx="0" cy="2436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990600" y="309936"/>
              <a:ext cx="2909636" cy="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0800000">
              <a:off x="990600" y="213560"/>
              <a:ext cx="0" cy="2436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1" name="TextBox 2070"/>
            <p:cNvSpPr txBox="1"/>
            <p:nvPr/>
          </p:nvSpPr>
          <p:spPr>
            <a:xfrm>
              <a:off x="4191000" y="762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32’</a:t>
              </a:r>
              <a:endParaRPr lang="en-US" sz="2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 flipV="1">
              <a:off x="7546962" y="4803954"/>
              <a:ext cx="2255234" cy="563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8519360" y="5934389"/>
              <a:ext cx="31984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6200000" flipV="1">
              <a:off x="7822168" y="1941972"/>
              <a:ext cx="1721175" cy="291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519360" y="1082841"/>
              <a:ext cx="3198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9906000" y="1577400"/>
            <a:ext cx="8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Column Layout Unchanged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Simplified Design for Columns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/>
              <a:t>Alsamsam and Kamara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Design Aids based of ACI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Column Section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20” x 20”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Reinforcement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(12) # 10 bars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Max Load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Pu = 564 kips &lt; </a:t>
            </a:r>
            <a:r>
              <a:rPr lang="el-GR" sz="3200" dirty="0" smtClean="0"/>
              <a:t>Φ</a:t>
            </a:r>
            <a:r>
              <a:rPr lang="en-US" sz="3200" dirty="0" smtClean="0"/>
              <a:t>Pn = 1050 kips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41" name="Rectangle 40"/>
          <p:cNvSpPr/>
          <p:nvPr/>
        </p:nvSpPr>
        <p:spPr>
          <a:xfrm rot="5400000">
            <a:off x="3820026" y="2553513"/>
            <a:ext cx="838200" cy="67617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04800" y="6400800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1600" y="329743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Lateral Redesign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53600" y="16764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Concrete Moment Frame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No addition lateral resisting needed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Analysis done using RAM Structural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Controlling Load Cases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Wind – 1.2 D + 1.0 L + 1.0 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Seismic – 1.2 D + 1.0 L + 1.0 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527"/>
            <a:ext cx="8726340" cy="5630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640037"/>
            <a:ext cx="8686800" cy="568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7253" y="6248400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 Structural Model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92800" y="6274713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 Structural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1600" y="329743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Wind Loads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53600" y="16764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ASCE 7 – 10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Load Combination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1.2 D + 1.0 L + 1.0 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Wind Case 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Max Story Drift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H/400	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640037"/>
            <a:ext cx="8686800" cy="568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592800" y="6274713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 Structural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29743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Serviceability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404021"/>
              </p:ext>
            </p:extLst>
          </p:nvPr>
        </p:nvGraphicFramePr>
        <p:xfrm>
          <a:off x="533400" y="1676400"/>
          <a:ext cx="8153400" cy="481375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54165"/>
                <a:gridCol w="1485860"/>
                <a:gridCol w="1645357"/>
                <a:gridCol w="1134953"/>
                <a:gridCol w="1128431"/>
                <a:gridCol w="1904634"/>
              </a:tblGrid>
              <a:tr h="802293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Controlling Wind Load Case </a:t>
                      </a:r>
                      <a:r>
                        <a:rPr lang="en-US" sz="1800" dirty="0" smtClean="0">
                          <a:effectLst/>
                        </a:rPr>
                        <a:t>1.2D+1.0L+1.0W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2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Floor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 </a:t>
                      </a:r>
                      <a:r>
                        <a:rPr lang="en-US" sz="1800" dirty="0" smtClean="0">
                          <a:effectLst/>
                        </a:rPr>
                        <a:t>Deflection </a:t>
                      </a:r>
                      <a:r>
                        <a:rPr lang="en-US" sz="1800" dirty="0">
                          <a:effectLst/>
                        </a:rPr>
                        <a:t>(in)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 </a:t>
                      </a:r>
                      <a:r>
                        <a:rPr lang="en-US" sz="1800" dirty="0" smtClean="0">
                          <a:effectLst/>
                        </a:rPr>
                        <a:t>Deflection </a:t>
                      </a:r>
                      <a:r>
                        <a:rPr lang="en-US" sz="1800" dirty="0">
                          <a:effectLst/>
                        </a:rPr>
                        <a:t>(in)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 Drift (in)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 Drift (in)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Allowable Drift (in)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2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Roof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0.059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0.02152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0.0124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0.44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2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3rd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0.04666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-0.01148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0.0231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0.0066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0.44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2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2nd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0.0236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-0.00485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0.0236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0.0049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0.44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22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0.0591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0.0215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6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1600" y="329743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Seismic Loads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53600" y="16764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ASCE 7 – 10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Load Combination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1.2 D + 1.0 L + 1.0 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Max Story Drift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0.015 x H 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Design Variables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Seismic Design Category = “D”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R = 3.0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I = 1.25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640037"/>
            <a:ext cx="8686800" cy="568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592800" y="6274713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 Structural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29743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Serviceability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95237"/>
              </p:ext>
            </p:extLst>
          </p:nvPr>
        </p:nvGraphicFramePr>
        <p:xfrm>
          <a:off x="533401" y="1652337"/>
          <a:ext cx="8153399" cy="483781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38199"/>
                <a:gridCol w="1501827"/>
                <a:gridCol w="1645356"/>
                <a:gridCol w="1134953"/>
                <a:gridCol w="1128430"/>
                <a:gridCol w="1904634"/>
              </a:tblGrid>
              <a:tr h="806303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Controlling Seismic Load Case 1.2D+1.0L+1.0E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6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Floor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 </a:t>
                      </a:r>
                      <a:r>
                        <a:rPr lang="en-US" sz="1800" dirty="0" smtClean="0">
                          <a:effectLst/>
                        </a:rPr>
                        <a:t>Deflection </a:t>
                      </a:r>
                      <a:r>
                        <a:rPr lang="en-US" sz="1800" dirty="0">
                          <a:effectLst/>
                        </a:rPr>
                        <a:t>(in)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 </a:t>
                      </a:r>
                      <a:r>
                        <a:rPr lang="en-US" sz="1800" dirty="0" smtClean="0">
                          <a:effectLst/>
                        </a:rPr>
                        <a:t>Deflection </a:t>
                      </a:r>
                      <a:r>
                        <a:rPr lang="en-US" sz="1800" dirty="0">
                          <a:effectLst/>
                        </a:rPr>
                        <a:t>(in)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 Drift (in)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 Drift (in)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Allowable Drift (in)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6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Roof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0.51621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-0.019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0.1492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0.0008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2.64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6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3rd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0.36698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-0.00981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0.2005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0.0059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2.64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6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2nd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0.16647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-0.00424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0.1664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0.0045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2.64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63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Total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0.5161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0.0112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84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609600"/>
            <a:ext cx="5867400" cy="574351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1600" y="329743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Sustainability Breadth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25000" y="1828800"/>
            <a:ext cx="8305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Main goal is to achieve LEED certification through the addition of a green roof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Owners Future Plans – LEED Certification for all buildings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Two different green roofs were compared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LiveRoof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TectaGreen</a:t>
            </a:r>
            <a:endParaRPr lang="en-US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Roof Structure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Extra 35 psf on Roof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16386" name="Picture 2" descr="http://3.bp.blogspot.com/-cFhoSWXWjbs/TNw2BlODE8I/AAAAAAAAAVk/yeLqofgAnVU/s1600/leed+leadership+in+energy+and+environmental+design+green+buil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3908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greenroofs.com/projects/logos/tectagre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0" y="1319212"/>
            <a:ext cx="6988614" cy="10191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encrypted-tbn2.gstatic.com/images?q=tbn:ANd9GcQ5OxwZAttB0-R3AsnaEwDsy7s6QNsjx-EFixsyTDEM1wzszjoe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244" y="2856041"/>
            <a:ext cx="6791325" cy="29622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1600" y="329743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Sustainability Breadth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25000" y="1828800"/>
            <a:ext cx="8305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Both designs have similar advantages and disadvantages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The LiveRoof system was chosen as the better choice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Standard Module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Possible of obtaining over 20 LEED credits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Optimized Energy Performance – Mechanical Breadth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3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624433"/>
              </p:ext>
            </p:extLst>
          </p:nvPr>
        </p:nvGraphicFramePr>
        <p:xfrm>
          <a:off x="18592800" y="537407"/>
          <a:ext cx="8458200" cy="581570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31628"/>
                <a:gridCol w="2702808"/>
                <a:gridCol w="1923764"/>
              </a:tblGrid>
              <a:tr h="44274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LiveRoof System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2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LEED Category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Credit Abbreviation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Credits Possible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5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Protect or Restore Habitat and Maximum Open Space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SS 5.1/5.2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each (2 total)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Storm Water Design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SS 6.1/6.2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each (2 total)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Heat Island Effect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SS 7.1/7.2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each (2 total)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Water Efficient Landscape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 1.1/1.2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2/4 (6 total)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Optimized Energy Performance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EA 1.1-1.19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each (19 total)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5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Construction Waste Management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MR 2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to 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Recycled Content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MR 4.1/4.2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to 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Regional Materials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MR 5.1/5.2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to 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Rapidly Renewable Materials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MR 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5406"/>
            <a:ext cx="8023017" cy="37719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207913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LiveRoof  Green Roof Design Detail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1600" y="329743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Sustainability Breadth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25000" y="18288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Both designs have similar advantages and disadvantages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The LiveRoof system was chosen as the better choice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Standard Module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Possible of obtaining over 20 LEED credits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Optimized Energy </a:t>
            </a:r>
            <a:r>
              <a:rPr lang="en-US" sz="3200" dirty="0" smtClean="0"/>
              <a:t>Performance </a:t>
            </a:r>
            <a:r>
              <a:rPr lang="en-US" sz="3200" dirty="0"/>
              <a:t>– Mechanical </a:t>
            </a:r>
            <a:r>
              <a:rPr lang="en-US" sz="3200" dirty="0" smtClean="0"/>
              <a:t>Breadth</a:t>
            </a:r>
            <a:endParaRPr lang="en-US" sz="32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5406"/>
            <a:ext cx="8023017" cy="37719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207913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LiveRoof  Green Roof Design Detail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381000"/>
            <a:ext cx="7924800" cy="56113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897600" y="6096000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LiveRoof  Green Roof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1600" y="329743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Structural Effects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25000" y="18288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Roof Loads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Roof Live Load – 30 psf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Superimposed Dead Load – 25 psf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Green Roof – 35 psf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Snow Load – 30 psf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Controlling Load Case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1.2 D + 1.6 Lr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Total Load – 120 psf</a:t>
            </a:r>
            <a:endParaRPr lang="en-US" sz="32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381000"/>
            <a:ext cx="7924800" cy="56113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897600" y="6096000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LiveRoof  Green Roof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375240"/>
              </p:ext>
            </p:extLst>
          </p:nvPr>
        </p:nvGraphicFramePr>
        <p:xfrm>
          <a:off x="304800" y="457200"/>
          <a:ext cx="7315200" cy="190499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57600"/>
                <a:gridCol w="3657600"/>
              </a:tblGrid>
              <a:tr h="31394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Roof Slab Design Details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9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Slab Thickness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5.5”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9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Flexural Reinforcement (Top and Bottom)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4 Bars @ 12”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9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Transverse Reinforcement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4 Bars @ 18”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9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System Weight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68.75 psf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617616"/>
              </p:ext>
            </p:extLst>
          </p:nvPr>
        </p:nvGraphicFramePr>
        <p:xfrm>
          <a:off x="304800" y="2590800"/>
          <a:ext cx="7315200" cy="196291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57600"/>
                <a:gridCol w="3657600"/>
              </a:tblGrid>
              <a:tr h="23493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Roof Beam Design Details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9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Beam Section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12”x22”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Flexural Reinforcement (Exterior Spans)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(3) #7 Bars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Flexural Reinforcement (Interior Spans)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(2) #10 Bars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Beam Weight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206 plf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381760"/>
              </p:ext>
            </p:extLst>
          </p:nvPr>
        </p:nvGraphicFramePr>
        <p:xfrm>
          <a:off x="304800" y="4724399"/>
          <a:ext cx="7315200" cy="177842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57600"/>
                <a:gridCol w="3657600"/>
              </a:tblGrid>
              <a:tr h="35568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Roof</a:t>
                      </a:r>
                      <a:r>
                        <a:rPr lang="en-US" sz="1600" baseline="0" dirty="0" smtClean="0">
                          <a:effectLst/>
                        </a:rPr>
                        <a:t> Girder </a:t>
                      </a:r>
                      <a:r>
                        <a:rPr lang="en-US" sz="1600" dirty="0" smtClean="0">
                          <a:effectLst/>
                        </a:rPr>
                        <a:t>Design </a:t>
                      </a:r>
                      <a:r>
                        <a:rPr lang="en-US" sz="1600" dirty="0">
                          <a:effectLst/>
                        </a:rPr>
                        <a:t>Details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Beam Section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18”x22”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Flexural Reinforcement (Midspan)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(3) #7 Bars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Flexural Reinforcement (Supports)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(5) #7 Bars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Beam Weight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l"/>
                          <a:tab pos="1451610" algn="ctr"/>
                        </a:tabLst>
                      </a:pPr>
                      <a:r>
                        <a:rPr lang="en-US" sz="1600" dirty="0">
                          <a:effectLst/>
                        </a:rPr>
                        <a:t>		310 plf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8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1600" y="329743"/>
            <a:ext cx="929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Presentation Outline</a:t>
            </a:r>
          </a:p>
          <a:p>
            <a:pPr algn="ctr"/>
            <a:endParaRPr lang="en-US" sz="6600" dirty="0">
              <a:latin typeface="Eras Medium ITC" pitchFamily="34" charset="0"/>
            </a:endParaRPr>
          </a:p>
        </p:txBody>
      </p:sp>
      <p:pic>
        <p:nvPicPr>
          <p:cNvPr id="1026" name="Picture 2" descr="F:\Thesis\Website\BuildingOne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43" y="533400"/>
            <a:ext cx="7098057" cy="58454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iteselection.com/LifeSciences/2010/aug/images/HCAR_20856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0" y="937231"/>
            <a:ext cx="7280954" cy="48539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25000" y="202317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Building Introduction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Existing Conditions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Structural Depth – Structural Redesign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Breadth One – Sustainability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Breadth Two – Mechanical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Conclusion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3809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609600"/>
            <a:ext cx="5867400" cy="574351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1600" y="329743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Breadth Conclusion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25000" y="1828800"/>
            <a:ext cx="8305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The addition of a green roof would be helpful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LEED credits can help for LEED certification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Certified: 40 – 49 points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Silver: 50 – 59 points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Gold: 60 – </a:t>
            </a:r>
            <a:r>
              <a:rPr lang="en-US" sz="3200" dirty="0"/>
              <a:t>7</a:t>
            </a:r>
            <a:r>
              <a:rPr lang="en-US" sz="3200" dirty="0" smtClean="0"/>
              <a:t>9 points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Platinum: 80 or more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16386" name="Picture 2" descr="http://3.bp.blogspot.com/-cFhoSWXWjbs/TNw2BlODE8I/AAAAAAAAAVk/yeLqofgAnVU/s1600/leed+leadership+in+energy+and+environmental+design+green+buil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3908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381000"/>
            <a:ext cx="7924800" cy="56113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897600" y="6096000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LiveRoof  Green Roof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1600" y="329743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Eras Medium ITC" pitchFamily="34" charset="0"/>
              </a:rPr>
              <a:t>Conclusions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38939" y="1747897"/>
            <a:ext cx="9524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 existing steel frame is the more feasible structural system for the building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Higher floor thickness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Longer construction time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 addition of a green roof would be helpful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Possible addition of over 20 LEED Credits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LEED Certification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Lower energy cost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Thesis\Website\BuildingOne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43" y="533400"/>
            <a:ext cx="7098057" cy="58454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iteselection.com/LifeSciences/2010/aug/images/HCAR_20856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0" y="937231"/>
            <a:ext cx="7280954" cy="48539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86800" y="1737479"/>
            <a:ext cx="9296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Eras Medium ITC" pitchFamily="34" charset="0"/>
              </a:rPr>
              <a:t>Comments </a:t>
            </a:r>
          </a:p>
          <a:p>
            <a:pPr algn="ctr"/>
            <a:r>
              <a:rPr lang="en-US" sz="6600" dirty="0" smtClean="0">
                <a:latin typeface="Eras Medium ITC" pitchFamily="34" charset="0"/>
              </a:rPr>
              <a:t>Or </a:t>
            </a:r>
          </a:p>
          <a:p>
            <a:pPr algn="ctr"/>
            <a:r>
              <a:rPr lang="en-US" sz="6600" dirty="0" smtClean="0">
                <a:latin typeface="Eras Medium ITC" pitchFamily="34" charset="0"/>
              </a:rPr>
              <a:t>Questions?</a:t>
            </a:r>
          </a:p>
        </p:txBody>
      </p:sp>
      <p:pic>
        <p:nvPicPr>
          <p:cNvPr id="1026" name="Picture 2" descr="F:\Thesis\Website\BuildingOne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43" y="533400"/>
            <a:ext cx="7098057" cy="58454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71168" y="132644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Acknowledgements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11800" y="2169855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Wexford Science and Technology, LLC</a:t>
            </a:r>
          </a:p>
          <a:p>
            <a:pPr algn="ctr"/>
            <a:r>
              <a:rPr lang="en-US" sz="3200" dirty="0" smtClean="0"/>
              <a:t>Brinjac Engineering</a:t>
            </a:r>
          </a:p>
          <a:p>
            <a:pPr algn="ctr"/>
            <a:r>
              <a:rPr lang="en-US" sz="3200" dirty="0" smtClean="0"/>
              <a:t>Ayers/Saint/Gross Inc.</a:t>
            </a:r>
          </a:p>
          <a:p>
            <a:pPr algn="ctr"/>
            <a:r>
              <a:rPr lang="en-US" sz="3200" dirty="0" smtClean="0"/>
              <a:t>AE Staff</a:t>
            </a:r>
          </a:p>
          <a:p>
            <a:pPr algn="ctr"/>
            <a:r>
              <a:rPr lang="en-US" sz="3200" dirty="0" smtClean="0"/>
              <a:t>Advisor: Dr. Linda Hanagan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91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1600" y="329743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Mechanical </a:t>
            </a:r>
            <a:r>
              <a:rPr lang="en-US" sz="6000" dirty="0" smtClean="0">
                <a:latin typeface="Eras Medium ITC" pitchFamily="34" charset="0"/>
              </a:rPr>
              <a:t>Breadth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25000" y="1828800"/>
            <a:ext cx="8305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Main goal was to find the energy saving ability of the green roof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The more energy the green saves, the better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More LEED Credits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/>
              <a:t>Optimized Energy Performance – Mechanical </a:t>
            </a:r>
            <a:r>
              <a:rPr lang="en-US" sz="3200" dirty="0" smtClean="0"/>
              <a:t>Breadth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Up to 19 Credits Possible</a:t>
            </a:r>
            <a:endParaRPr lang="en-US" sz="3200" dirty="0"/>
          </a:p>
          <a:p>
            <a:pPr marL="342900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381000"/>
            <a:ext cx="7924800" cy="56113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2" descr="F:\Thesis\Website\BuildingOne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43" y="533400"/>
            <a:ext cx="7098057" cy="58454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1600" y="329743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Mechanical </a:t>
            </a:r>
            <a:r>
              <a:rPr lang="en-US" sz="6000" dirty="0" smtClean="0">
                <a:latin typeface="Eras Medium ITC" pitchFamily="34" charset="0"/>
              </a:rPr>
              <a:t>Breadth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25000" y="18288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Main goal was to find the energy saving ability of the green roof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The more energy the green saves, the better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More LEED Credits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Optimized Energy Performance – Mechanical Breadth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Up to 19 Credits Possible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3928"/>
              </p:ext>
            </p:extLst>
          </p:nvPr>
        </p:nvGraphicFramePr>
        <p:xfrm>
          <a:off x="381000" y="487673"/>
          <a:ext cx="8610600" cy="57607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05300"/>
                <a:gridCol w="4305300"/>
              </a:tblGrid>
              <a:tr h="8229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Roof Assembly</a:t>
                      </a:r>
                      <a:r>
                        <a:rPr lang="en-US" sz="2400" baseline="0" dirty="0" smtClean="0"/>
                        <a:t> R - Values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9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Material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 – Value</a:t>
                      </a:r>
                    </a:p>
                  </a:txBody>
                  <a:tcPr anchor="ctr"/>
                </a:tc>
              </a:tr>
              <a:tr h="8229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Concrete Slab</a:t>
                      </a:r>
                      <a:r>
                        <a:rPr lang="en-US" sz="2400" baseline="0" dirty="0" smtClean="0"/>
                        <a:t> (5.5”)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.4125</a:t>
                      </a:r>
                      <a:endParaRPr lang="en-US" sz="2400" dirty="0"/>
                    </a:p>
                  </a:txBody>
                  <a:tcPr anchor="ctr"/>
                </a:tc>
              </a:tr>
              <a:tr h="8229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Insulation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</a:t>
                      </a:r>
                      <a:endParaRPr lang="en-US" sz="2400" dirty="0"/>
                    </a:p>
                  </a:txBody>
                  <a:tcPr anchor="ctr"/>
                </a:tc>
              </a:tr>
              <a:tr h="8229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Roof Board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1.09</a:t>
                      </a:r>
                      <a:endParaRPr lang="en-US" sz="2400" dirty="0"/>
                    </a:p>
                  </a:txBody>
                  <a:tcPr anchor="ctr"/>
                </a:tc>
              </a:tr>
              <a:tr h="8229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Water Proofing Membrane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.12</a:t>
                      </a:r>
                      <a:endParaRPr lang="en-US" sz="2400" dirty="0"/>
                    </a:p>
                  </a:txBody>
                  <a:tcPr anchor="ctr"/>
                </a:tc>
              </a:tr>
              <a:tr h="8229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LiveRoof Standard Green Roof System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http://www.arborday.org/greenroof/graphics/assemb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00" y="837574"/>
            <a:ext cx="4267200" cy="52913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26400" y="6274713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Green Roof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1600" y="329743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Mechanical </a:t>
            </a:r>
            <a:r>
              <a:rPr lang="en-US" sz="6000" dirty="0" smtClean="0">
                <a:latin typeface="Eras Medium ITC" pitchFamily="34" charset="0"/>
              </a:rPr>
              <a:t>Breadth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25000" y="18288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Energy Saving of 77,375,928 BTU per year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Additional financial benefits from tax credits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Federal – 30% of total cost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LEED points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One Credit from energy reduction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70104"/>
              </p:ext>
            </p:extLst>
          </p:nvPr>
        </p:nvGraphicFramePr>
        <p:xfrm>
          <a:off x="381000" y="487673"/>
          <a:ext cx="8610600" cy="57607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05300"/>
                <a:gridCol w="4305300"/>
              </a:tblGrid>
              <a:tr h="8229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Roof Assembly</a:t>
                      </a:r>
                      <a:r>
                        <a:rPr lang="en-US" sz="2400" baseline="0" dirty="0" smtClean="0"/>
                        <a:t> R - Values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9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Material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 – Value</a:t>
                      </a:r>
                    </a:p>
                  </a:txBody>
                  <a:tcPr anchor="ctr"/>
                </a:tc>
              </a:tr>
              <a:tr h="8229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Concrete Slab</a:t>
                      </a:r>
                      <a:r>
                        <a:rPr lang="en-US" sz="2400" baseline="0" dirty="0" smtClean="0"/>
                        <a:t> (5.5”)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.4125</a:t>
                      </a:r>
                      <a:endParaRPr lang="en-US" sz="2400" dirty="0"/>
                    </a:p>
                  </a:txBody>
                  <a:tcPr anchor="ctr"/>
                </a:tc>
              </a:tr>
              <a:tr h="8229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Insulation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</a:t>
                      </a:r>
                      <a:endParaRPr lang="en-US" sz="2400" dirty="0"/>
                    </a:p>
                  </a:txBody>
                  <a:tcPr anchor="ctr"/>
                </a:tc>
              </a:tr>
              <a:tr h="8229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Roof Board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1.09</a:t>
                      </a:r>
                      <a:endParaRPr lang="en-US" sz="2400" dirty="0"/>
                    </a:p>
                  </a:txBody>
                  <a:tcPr anchor="ctr"/>
                </a:tc>
              </a:tr>
              <a:tr h="8229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Water Proofing Membrane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.12</a:t>
                      </a:r>
                      <a:endParaRPr lang="en-US" sz="2400" dirty="0"/>
                    </a:p>
                  </a:txBody>
                  <a:tcPr anchor="ctr"/>
                </a:tc>
              </a:tr>
              <a:tr h="8229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LiveRoof Standard Green Roof System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http://www.arborday.org/greenroof/graphics/assemb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00" y="837574"/>
            <a:ext cx="4267200" cy="52913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26400" y="6274713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Green Roof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1600" y="329743"/>
            <a:ext cx="929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Building Introduction</a:t>
            </a:r>
          </a:p>
          <a:p>
            <a:pPr algn="ctr"/>
            <a:endParaRPr lang="en-US" sz="6600" dirty="0">
              <a:latin typeface="Eras Medium IT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77400" y="22098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Hershey, PA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Research Facility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80,000 square feet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Three Stories, 50 feet tall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Construction started in April 2006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Opened in May 2007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$10.7 Million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7907000" y="381000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Project Team</a:t>
            </a:r>
            <a:endParaRPr lang="en-US" sz="6600" dirty="0">
              <a:latin typeface="Eras Medium IT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21400" y="2361068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Owner: Wexford Technology, LLC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Architect: Ayers/Saint/Gross Inc.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Engineers: Brinjac Engineering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Construction Mangers: Whiting – Turner Construction</a:t>
            </a:r>
            <a:endParaRPr lang="en-US" sz="3200" dirty="0"/>
          </a:p>
        </p:txBody>
      </p:sp>
      <p:pic>
        <p:nvPicPr>
          <p:cNvPr id="2050" name="Picture 2" descr="F:\Thesis\MasterPlan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82000" cy="55372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6198513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Master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97000" y="228600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Existing Structural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63600" y="23622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Steel Moment Frame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Composite Metal Deck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Vulcraft 3VLI18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Piers with Concrete Caps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78902"/>
            <a:ext cx="11496675" cy="54578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107" y="2182237"/>
            <a:ext cx="7108586" cy="24659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67707" y="4750713"/>
            <a:ext cx="4087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Deck Cross Section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220" y="6198513"/>
            <a:ext cx="4087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Floor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97000" y="228600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Existing Structural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63600" y="23622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Steel Moment Frame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Composite Metal Deck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Vulcraft 3VLI18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Piers with Concrete Caps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107" y="2182237"/>
            <a:ext cx="7108586" cy="24659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67707" y="4750713"/>
            <a:ext cx="4087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Deck Cross Section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220" y="6198513"/>
            <a:ext cx="4087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Lateral Frame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3" y="685800"/>
            <a:ext cx="11436517" cy="54609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7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5220" y="6198513"/>
            <a:ext cx="4087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Lateral Frame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3" y="685800"/>
            <a:ext cx="11436517" cy="54609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232" y="1219200"/>
            <a:ext cx="7303168" cy="4521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775" y="1219200"/>
            <a:ext cx="7439025" cy="4534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496800" y="5741313"/>
            <a:ext cx="4087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 Model - Lateral Frame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991507" y="5741313"/>
            <a:ext cx="5078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 Model – Existing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1600" y="329743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Structural Depth</a:t>
            </a:r>
          </a:p>
        </p:txBody>
      </p:sp>
      <p:pic>
        <p:nvPicPr>
          <p:cNvPr id="10" name="Picture 2" descr="F:\Thesis\Website\BuildingOne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43" y="533400"/>
            <a:ext cx="7098057" cy="58454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25000" y="18288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System Redesign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Steel to Concrete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One Way Slab with Beams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Lateral 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Concrete Moment Frame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Goals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Design an adequate system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Cost effective and easy to construct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8188403" y="329742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Thesis Breadths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02400" y="1828799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Breadth One – Sustainability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Breadth Two – Mechanical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Goals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LEED Certification through the addition of green roof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More energy efficient</a:t>
            </a:r>
          </a:p>
          <a:p>
            <a:pPr lvl="1"/>
            <a:endParaRPr lang="en-US" sz="32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54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1600" y="329743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Redesign Details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0" y="16764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Controlling Load Combination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1.2D + 1.6L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Live Load = 100 psf</a:t>
            </a:r>
            <a:endParaRPr lang="en-US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Superimposed Dead Load = 25 psf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Total Load = 190 psf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Table 9.5(a) of ACI used to help determine beam depths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As = Mu / 4d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7907000" y="381000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Slab Design</a:t>
            </a:r>
            <a:endParaRPr lang="en-US" sz="6600" dirty="0">
              <a:latin typeface="Eras Medium IT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17389" y="1676400"/>
            <a:ext cx="800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Span Length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10.67 ft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Slab Thickness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5.5 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Slab Weight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68.75 psf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Reinforcement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Flexural - # 4 bars @ 12 in OC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Transverse - # 4 bars @ 18 in OC 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2072" name="TextBox 2071"/>
          <p:cNvSpPr txBox="1"/>
          <p:nvPr/>
        </p:nvSpPr>
        <p:spPr>
          <a:xfrm>
            <a:off x="8229600" y="3048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32.5’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04800" y="76200"/>
            <a:ext cx="8534400" cy="6324600"/>
            <a:chOff x="304800" y="76200"/>
            <a:chExt cx="8534400" cy="6324600"/>
          </a:xfrm>
        </p:grpSpPr>
        <p:grpSp>
          <p:nvGrpSpPr>
            <p:cNvPr id="2053" name="Group 2052"/>
            <p:cNvGrpSpPr/>
            <p:nvPr/>
          </p:nvGrpSpPr>
          <p:grpSpPr>
            <a:xfrm>
              <a:off x="304800" y="533400"/>
              <a:ext cx="7924800" cy="5867400"/>
              <a:chOff x="457200" y="517358"/>
              <a:chExt cx="7924800" cy="5867400"/>
            </a:xfrm>
          </p:grpSpPr>
          <p:grpSp>
            <p:nvGrpSpPr>
              <p:cNvPr id="2051" name="Group 2050"/>
              <p:cNvGrpSpPr/>
              <p:nvPr/>
            </p:nvGrpSpPr>
            <p:grpSpPr>
              <a:xfrm>
                <a:off x="457200" y="517358"/>
                <a:ext cx="7924800" cy="5867400"/>
                <a:chOff x="457200" y="517358"/>
                <a:chExt cx="7924800" cy="5867400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457200" y="517358"/>
                  <a:ext cx="7924800" cy="5867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85800" y="838200"/>
                  <a:ext cx="609600" cy="559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143000" y="1295400"/>
                  <a:ext cx="6553200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143000" y="914400"/>
                  <a:ext cx="6553200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118937" y="5715000"/>
                  <a:ext cx="6553200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143000" y="6096000"/>
                  <a:ext cx="6553200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762000" y="1219200"/>
                  <a:ext cx="0" cy="48153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43000" y="1066800"/>
                  <a:ext cx="0" cy="48153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7543800" y="914401"/>
                  <a:ext cx="0" cy="48153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8001000" y="1066801"/>
                  <a:ext cx="0" cy="48153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Rectangle 26"/>
                <p:cNvSpPr/>
                <p:nvPr/>
              </p:nvSpPr>
              <p:spPr>
                <a:xfrm>
                  <a:off x="7467600" y="838200"/>
                  <a:ext cx="609600" cy="559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85800" y="5638800"/>
                  <a:ext cx="609600" cy="559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7467600" y="5638800"/>
                  <a:ext cx="609600" cy="559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895600" y="1447800"/>
                  <a:ext cx="0" cy="424151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429000" y="1473489"/>
                  <a:ext cx="0" cy="424151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5410200" y="1447800"/>
                  <a:ext cx="0" cy="424151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943600" y="1447800"/>
                  <a:ext cx="0" cy="424151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52" name="TextBox 2051"/>
              <p:cNvSpPr txBox="1"/>
              <p:nvPr/>
            </p:nvSpPr>
            <p:spPr>
              <a:xfrm>
                <a:off x="5943600" y="3270914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B1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143000" y="3182107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B2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052636" y="5257800"/>
                <a:ext cx="8241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G1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057" name="Straight Arrow Connector 2056"/>
            <p:cNvCxnSpPr/>
            <p:nvPr/>
          </p:nvCxnSpPr>
          <p:spPr>
            <a:xfrm>
              <a:off x="3581400" y="2590800"/>
              <a:ext cx="1447800" cy="0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2" name="Straight Arrow Connector 2061"/>
            <p:cNvCxnSpPr/>
            <p:nvPr/>
          </p:nvCxnSpPr>
          <p:spPr>
            <a:xfrm flipV="1">
              <a:off x="4914900" y="299163"/>
              <a:ext cx="2857500" cy="563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Straight Connector 2063"/>
            <p:cNvCxnSpPr/>
            <p:nvPr/>
          </p:nvCxnSpPr>
          <p:spPr>
            <a:xfrm>
              <a:off x="7772400" y="213560"/>
              <a:ext cx="0" cy="2436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990600" y="309936"/>
              <a:ext cx="2909636" cy="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0800000">
              <a:off x="990600" y="213560"/>
              <a:ext cx="0" cy="2436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1" name="TextBox 2070"/>
            <p:cNvSpPr txBox="1"/>
            <p:nvPr/>
          </p:nvSpPr>
          <p:spPr>
            <a:xfrm>
              <a:off x="4191000" y="762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32’</a:t>
              </a:r>
              <a:endParaRPr lang="en-US" sz="2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 flipV="1">
              <a:off x="7546962" y="4803954"/>
              <a:ext cx="2255234" cy="563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8519360" y="5934389"/>
              <a:ext cx="31984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6200000" flipV="1">
              <a:off x="7822168" y="1941972"/>
              <a:ext cx="1721175" cy="291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519360" y="1082841"/>
              <a:ext cx="3198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304800" y="6400800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1600" y="329743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Redesign Details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0" y="16764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Controlling Load Combination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/>
              <a:t>1.2D + 1.6L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Live Load = 100 psf</a:t>
            </a:r>
            <a:endParaRPr lang="en-US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Superimposed Dead Load = 25 psf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Total Load = 190 psf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Table 9.5(a) of ACI used to help determine beam depths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As = Mu / 4d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7907000" y="381000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ras Medium ITC" pitchFamily="34" charset="0"/>
              </a:rPr>
              <a:t>Beam B1 Design</a:t>
            </a:r>
            <a:endParaRPr lang="en-US" sz="6600" dirty="0">
              <a:latin typeface="Eras Medium IT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17389" y="1577400"/>
            <a:ext cx="800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Span Length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32.5 ft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Beam Section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16” x 28”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Mu = 237 k-ft &lt; </a:t>
            </a:r>
            <a:r>
              <a:rPr lang="el-GR" sz="3200" dirty="0" smtClean="0"/>
              <a:t>Φ</a:t>
            </a:r>
            <a:r>
              <a:rPr lang="en-US" sz="3200" dirty="0" smtClean="0"/>
              <a:t>Mn = 264 k-ft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Vu = 39 k &lt; </a:t>
            </a:r>
            <a:r>
              <a:rPr lang="el-GR" sz="3200" dirty="0" smtClean="0"/>
              <a:t>Φ</a:t>
            </a:r>
            <a:r>
              <a:rPr lang="en-US" sz="3200" dirty="0" smtClean="0"/>
              <a:t>Vn = 78 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Reinforcement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Exterior Spans – (3) # 7 bars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Interior Spans – (4) # 7 bars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# 4 Stirrups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2072" name="TextBox 2071"/>
          <p:cNvSpPr txBox="1"/>
          <p:nvPr/>
        </p:nvSpPr>
        <p:spPr>
          <a:xfrm>
            <a:off x="8229600" y="3048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32.5’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04800" y="76200"/>
            <a:ext cx="8534400" cy="6324600"/>
            <a:chOff x="304800" y="76200"/>
            <a:chExt cx="8534400" cy="6324600"/>
          </a:xfrm>
        </p:grpSpPr>
        <p:grpSp>
          <p:nvGrpSpPr>
            <p:cNvPr id="2053" name="Group 2052"/>
            <p:cNvGrpSpPr/>
            <p:nvPr/>
          </p:nvGrpSpPr>
          <p:grpSpPr>
            <a:xfrm>
              <a:off x="304800" y="533400"/>
              <a:ext cx="7924800" cy="5867400"/>
              <a:chOff x="457200" y="517358"/>
              <a:chExt cx="7924800" cy="5867400"/>
            </a:xfrm>
          </p:grpSpPr>
          <p:grpSp>
            <p:nvGrpSpPr>
              <p:cNvPr id="2051" name="Group 2050"/>
              <p:cNvGrpSpPr/>
              <p:nvPr/>
            </p:nvGrpSpPr>
            <p:grpSpPr>
              <a:xfrm>
                <a:off x="457200" y="517358"/>
                <a:ext cx="7924800" cy="5867400"/>
                <a:chOff x="457200" y="517358"/>
                <a:chExt cx="7924800" cy="5867400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457200" y="517358"/>
                  <a:ext cx="7924800" cy="5867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85800" y="838200"/>
                  <a:ext cx="609600" cy="559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143000" y="1295400"/>
                  <a:ext cx="6553200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143000" y="914400"/>
                  <a:ext cx="6553200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118937" y="5715000"/>
                  <a:ext cx="6553200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143000" y="6096000"/>
                  <a:ext cx="6553200" cy="1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762000" y="1219200"/>
                  <a:ext cx="0" cy="48153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43000" y="1066800"/>
                  <a:ext cx="0" cy="48153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7543800" y="914401"/>
                  <a:ext cx="0" cy="48153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8001000" y="1066801"/>
                  <a:ext cx="0" cy="48153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Rectangle 26"/>
                <p:cNvSpPr/>
                <p:nvPr/>
              </p:nvSpPr>
              <p:spPr>
                <a:xfrm>
                  <a:off x="7467600" y="838200"/>
                  <a:ext cx="609600" cy="559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85800" y="5638800"/>
                  <a:ext cx="609600" cy="559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7467600" y="5638800"/>
                  <a:ext cx="609600" cy="559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895600" y="1447800"/>
                  <a:ext cx="0" cy="424151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429000" y="1473489"/>
                  <a:ext cx="0" cy="424151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5410200" y="1447800"/>
                  <a:ext cx="0" cy="424151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943600" y="1447800"/>
                  <a:ext cx="0" cy="424151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52" name="TextBox 2051"/>
              <p:cNvSpPr txBox="1"/>
              <p:nvPr/>
            </p:nvSpPr>
            <p:spPr>
              <a:xfrm>
                <a:off x="5943600" y="3270914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B1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143000" y="3182107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B2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052636" y="5257800"/>
                <a:ext cx="8241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G1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057" name="Straight Arrow Connector 2056"/>
            <p:cNvCxnSpPr/>
            <p:nvPr/>
          </p:nvCxnSpPr>
          <p:spPr>
            <a:xfrm>
              <a:off x="3581400" y="2590800"/>
              <a:ext cx="1447800" cy="0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2" name="Straight Arrow Connector 2061"/>
            <p:cNvCxnSpPr/>
            <p:nvPr/>
          </p:nvCxnSpPr>
          <p:spPr>
            <a:xfrm flipV="1">
              <a:off x="4914900" y="299163"/>
              <a:ext cx="2857500" cy="563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Straight Connector 2063"/>
            <p:cNvCxnSpPr/>
            <p:nvPr/>
          </p:nvCxnSpPr>
          <p:spPr>
            <a:xfrm>
              <a:off x="7772400" y="213560"/>
              <a:ext cx="0" cy="2436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990600" y="309936"/>
              <a:ext cx="2909636" cy="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0800000">
              <a:off x="990600" y="213560"/>
              <a:ext cx="0" cy="2436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1" name="TextBox 2070"/>
            <p:cNvSpPr txBox="1"/>
            <p:nvPr/>
          </p:nvSpPr>
          <p:spPr>
            <a:xfrm>
              <a:off x="4191000" y="762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32’</a:t>
              </a:r>
              <a:endParaRPr lang="en-US" sz="2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 flipV="1">
              <a:off x="7546962" y="4803954"/>
              <a:ext cx="2255234" cy="563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8519360" y="5934389"/>
              <a:ext cx="31984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6200000" flipV="1">
              <a:off x="7822168" y="1941972"/>
              <a:ext cx="1721175" cy="291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519360" y="1082841"/>
              <a:ext cx="3198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5105400" y="1219200"/>
            <a:ext cx="838200" cy="45563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04800" y="6400800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Custom 4">
      <a:dk1>
        <a:sysClr val="windowText" lastClr="000000"/>
      </a:dk1>
      <a:lt1>
        <a:sysClr val="window" lastClr="FFFFFF"/>
      </a:lt1>
      <a:dk2>
        <a:srgbClr val="053DBB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7440</TotalTime>
  <Words>1580</Words>
  <Application>Microsoft Office PowerPoint</Application>
  <PresentationFormat>Custom</PresentationFormat>
  <Paragraphs>452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Kilter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Jonathan Royce Krepps</cp:lastModifiedBy>
  <cp:revision>328</cp:revision>
  <dcterms:created xsi:type="dcterms:W3CDTF">2006-11-29T18:17:25Z</dcterms:created>
  <dcterms:modified xsi:type="dcterms:W3CDTF">2013-04-08T03:31:42Z</dcterms:modified>
</cp:coreProperties>
</file>