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87" r:id="rId6"/>
    <p:sldId id="260" r:id="rId7"/>
    <p:sldId id="288" r:id="rId8"/>
    <p:sldId id="274" r:id="rId9"/>
    <p:sldId id="282" r:id="rId10"/>
    <p:sldId id="262" r:id="rId11"/>
    <p:sldId id="284" r:id="rId12"/>
    <p:sldId id="283" r:id="rId13"/>
    <p:sldId id="261" r:id="rId14"/>
    <p:sldId id="263" r:id="rId15"/>
    <p:sldId id="264" r:id="rId16"/>
    <p:sldId id="265" r:id="rId17"/>
    <p:sldId id="286" r:id="rId18"/>
    <p:sldId id="285" r:id="rId19"/>
    <p:sldId id="270" r:id="rId20"/>
    <p:sldId id="275" r:id="rId21"/>
    <p:sldId id="279" r:id="rId22"/>
    <p:sldId id="281" r:id="rId23"/>
    <p:sldId id="268" r:id="rId24"/>
    <p:sldId id="276" r:id="rId25"/>
    <p:sldId id="269" r:id="rId26"/>
    <p:sldId id="277" r:id="rId27"/>
    <p:sldId id="278" r:id="rId28"/>
    <p:sldId id="271" r:id="rId29"/>
    <p:sldId id="272" r:id="rId30"/>
    <p:sldId id="280" r:id="rId31"/>
    <p:sldId id="273" r:id="rId32"/>
  </p:sldIdLst>
  <p:sldSz cx="2743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9BBB59"/>
    <a:srgbClr val="9BB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9" autoAdjust="0"/>
    <p:restoredTop sz="94286" autoAdjust="0"/>
  </p:normalViewPr>
  <p:slideViewPr>
    <p:cSldViewPr>
      <p:cViewPr varScale="1">
        <p:scale>
          <a:sx n="39" d="100"/>
          <a:sy n="39" d="100"/>
        </p:scale>
        <p:origin x="-138" y="-1482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56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1386"/>
    </p:cViewPr>
  </p:sorterViewPr>
  <p:notesViewPr>
    <p:cSldViewPr>
      <p:cViewPr varScale="1">
        <p:scale>
          <a:sx n="67" d="100"/>
          <a:sy n="67" d="100"/>
        </p:scale>
        <p:origin x="-295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echanical\HAP%20Calculat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echanical\HAP%20Calculati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echanical\HAP%20Calculatio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otovoltaics\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coustical\Acoustical%20Calcul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Monthly Cooling Load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Sheet2!$E$3:$E$14</c:f>
              <c:numCache>
                <c:formatCode>_(* #,##0.00_);_(* \(#,##0.00\);_(* "-"??_);_(@_)</c:formatCode>
                <c:ptCount val="12"/>
                <c:pt idx="0">
                  <c:v>143.56837166036212</c:v>
                </c:pt>
                <c:pt idx="1">
                  <c:v>334.99286720751161</c:v>
                </c:pt>
                <c:pt idx="2">
                  <c:v>10145.498263998923</c:v>
                </c:pt>
                <c:pt idx="3">
                  <c:v>310921.23689245759</c:v>
                </c:pt>
                <c:pt idx="4">
                  <c:v>2032066.7324807656</c:v>
                </c:pt>
                <c:pt idx="5">
                  <c:v>2898358.2870793906</c:v>
                </c:pt>
                <c:pt idx="6">
                  <c:v>4557386.5338626485</c:v>
                </c:pt>
                <c:pt idx="7">
                  <c:v>4392043.6258337982</c:v>
                </c:pt>
                <c:pt idx="8">
                  <c:v>2127156.8506438122</c:v>
                </c:pt>
                <c:pt idx="9">
                  <c:v>804796.43540410325</c:v>
                </c:pt>
                <c:pt idx="10">
                  <c:v>296085.83848755347</c:v>
                </c:pt>
                <c:pt idx="11">
                  <c:v>95.712247773574759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1162880"/>
        <c:axId val="45132608"/>
      </c:barChart>
      <c:catAx>
        <c:axId val="111162880"/>
        <c:scaling>
          <c:orientation val="minMax"/>
        </c:scaling>
        <c:delete val="0"/>
        <c:axPos val="b"/>
        <c:majorTickMark val="out"/>
        <c:minorTickMark val="none"/>
        <c:tickLblPos val="nextTo"/>
        <c:crossAx val="45132608"/>
        <c:crosses val="autoZero"/>
        <c:auto val="1"/>
        <c:lblAlgn val="ctr"/>
        <c:lblOffset val="100"/>
        <c:noMultiLvlLbl val="0"/>
      </c:catAx>
      <c:valAx>
        <c:axId val="45132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Cooling Load (kBtu)</a:t>
                </a:r>
              </a:p>
            </c:rich>
          </c:tx>
          <c:layout/>
          <c:overlay val="0"/>
        </c:title>
        <c:numFmt formatCode="_(* #,##0.00_);_(* \(#,##0.00\);_(* &quot;-&quot;??_);_(@_)" sourceLinked="1"/>
        <c:majorTickMark val="out"/>
        <c:minorTickMark val="none"/>
        <c:tickLblPos val="nextTo"/>
        <c:crossAx val="111162880"/>
        <c:crosses val="autoZero"/>
        <c:crossBetween val="between"/>
        <c:majorUnit val="1000000"/>
      </c:valAx>
    </c:plotArea>
    <c:plotVisOnly val="1"/>
    <c:dispBlanksAs val="gap"/>
    <c:showDLblsOverMax val="0"/>
  </c:chart>
  <c:spPr>
    <a:effectLst>
      <a:outerShdw blurRad="190500" algn="ctr" rotWithShape="0">
        <a:srgbClr val="000000">
          <a:alpha val="70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Electrical Equipment</c:v>
                </c:pt>
                <c:pt idx="1">
                  <c:v>Lighting</c:v>
                </c:pt>
                <c:pt idx="2">
                  <c:v>HVAC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64583837</c:v>
                </c:pt>
                <c:pt idx="1">
                  <c:v>12686111</c:v>
                </c:pt>
                <c:pt idx="2">
                  <c:v>27354233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Electrical Cost by Use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2"/>
          <c:order val="0"/>
          <c:tx>
            <c:v>Equipment</c:v>
          </c:tx>
          <c:invertIfNegative val="0"/>
          <c:cat>
            <c:strRef>
              <c:f>Sheet2!$A$3:$A$14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Sheet2!$L$3:$L$14</c:f>
              <c:numCache>
                <c:formatCode>_(* #,##0_);_(* \(#,##0\);_(* "-"??_);_(@_)</c:formatCode>
                <c:ptCount val="12"/>
                <c:pt idx="0">
                  <c:v>398185.71428571432</c:v>
                </c:pt>
                <c:pt idx="1">
                  <c:v>359650.44642857142</c:v>
                </c:pt>
                <c:pt idx="2">
                  <c:v>398185.71428571432</c:v>
                </c:pt>
                <c:pt idx="3">
                  <c:v>385340.625</c:v>
                </c:pt>
                <c:pt idx="4">
                  <c:v>398185.71428571432</c:v>
                </c:pt>
                <c:pt idx="5">
                  <c:v>385340.625</c:v>
                </c:pt>
                <c:pt idx="6">
                  <c:v>398185.71428571432</c:v>
                </c:pt>
                <c:pt idx="7">
                  <c:v>398185.71428571432</c:v>
                </c:pt>
                <c:pt idx="8">
                  <c:v>385340.625</c:v>
                </c:pt>
                <c:pt idx="9">
                  <c:v>398185.71428571432</c:v>
                </c:pt>
                <c:pt idx="10">
                  <c:v>385340.625</c:v>
                </c:pt>
                <c:pt idx="11">
                  <c:v>398185.71428571432</c:v>
                </c:pt>
              </c:numCache>
            </c:numRef>
          </c:val>
        </c:ser>
        <c:ser>
          <c:idx val="1"/>
          <c:order val="1"/>
          <c:tx>
            <c:v>Lighting</c:v>
          </c:tx>
          <c:invertIfNegative val="0"/>
          <c:cat>
            <c:strRef>
              <c:f>Sheet2!$A$3:$A$14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Sheet2!$K$3:$K$14</c:f>
              <c:numCache>
                <c:formatCode>_(* #,##0_);_(* \(#,##0\);_(* "-"??_);_(@_)</c:formatCode>
                <c:ptCount val="12"/>
                <c:pt idx="0">
                  <c:v>97334.28571428571</c:v>
                </c:pt>
                <c:pt idx="1">
                  <c:v>87914.553571428565</c:v>
                </c:pt>
                <c:pt idx="2">
                  <c:v>97334.28571428571</c:v>
                </c:pt>
                <c:pt idx="3">
                  <c:v>94194.375</c:v>
                </c:pt>
                <c:pt idx="4">
                  <c:v>97334.28571428571</c:v>
                </c:pt>
                <c:pt idx="5">
                  <c:v>94194.375</c:v>
                </c:pt>
                <c:pt idx="6">
                  <c:v>97334.28571428571</c:v>
                </c:pt>
                <c:pt idx="7">
                  <c:v>97334.28571428571</c:v>
                </c:pt>
                <c:pt idx="8">
                  <c:v>94194.375</c:v>
                </c:pt>
                <c:pt idx="9">
                  <c:v>97334.28571428571</c:v>
                </c:pt>
                <c:pt idx="10">
                  <c:v>94194.375</c:v>
                </c:pt>
                <c:pt idx="11">
                  <c:v>97334.28571428571</c:v>
                </c:pt>
              </c:numCache>
            </c:numRef>
          </c:val>
        </c:ser>
        <c:ser>
          <c:idx val="0"/>
          <c:order val="2"/>
          <c:tx>
            <c:v>HVAC</c:v>
          </c:tx>
          <c:invertIfNegative val="0"/>
          <c:cat>
            <c:strRef>
              <c:f>Sheet2!$A$3:$A$14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Sheet2!$B$3:$B$14</c:f>
              <c:numCache>
                <c:formatCode>#,##0</c:formatCode>
                <c:ptCount val="12"/>
                <c:pt idx="0">
                  <c:v>171780</c:v>
                </c:pt>
                <c:pt idx="1">
                  <c:v>155296</c:v>
                </c:pt>
                <c:pt idx="2">
                  <c:v>172535</c:v>
                </c:pt>
                <c:pt idx="3">
                  <c:v>168244</c:v>
                </c:pt>
                <c:pt idx="4">
                  <c:v>176990</c:v>
                </c:pt>
                <c:pt idx="5">
                  <c:v>172994</c:v>
                </c:pt>
                <c:pt idx="6">
                  <c:v>180518</c:v>
                </c:pt>
                <c:pt idx="7">
                  <c:v>180439</c:v>
                </c:pt>
                <c:pt idx="8">
                  <c:v>171640</c:v>
                </c:pt>
                <c:pt idx="9">
                  <c:v>175120</c:v>
                </c:pt>
                <c:pt idx="10">
                  <c:v>167917</c:v>
                </c:pt>
                <c:pt idx="11">
                  <c:v>171956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11163904"/>
        <c:axId val="45136064"/>
      </c:barChart>
      <c:catAx>
        <c:axId val="111163904"/>
        <c:scaling>
          <c:orientation val="minMax"/>
        </c:scaling>
        <c:delete val="0"/>
        <c:axPos val="b"/>
        <c:majorTickMark val="out"/>
        <c:minorTickMark val="none"/>
        <c:tickLblPos val="nextTo"/>
        <c:crossAx val="45136064"/>
        <c:crosses val="autoZero"/>
        <c:auto val="1"/>
        <c:lblAlgn val="ctr"/>
        <c:lblOffset val="100"/>
        <c:noMultiLvlLbl val="0"/>
      </c:catAx>
      <c:valAx>
        <c:axId val="45136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Cost ($)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111163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effectLst>
      <a:outerShdw blurRad="190500" algn="ctr" rotWithShape="0">
        <a:srgbClr val="000000">
          <a:alpha val="70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Monthly Energy Use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Original</c:v>
          </c:tx>
          <c:marker>
            <c:symbol val="none"/>
          </c:marker>
          <c:cat>
            <c:strRef>
              <c:f>Sheet2!$A$3:$A$14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Sheet2!$D$3:$D$14</c:f>
              <c:numCache>
                <c:formatCode>_(* #,##0_);_(* \(#,##0\);_(* "-"??_);_(@_)</c:formatCode>
                <c:ptCount val="12"/>
                <c:pt idx="0">
                  <c:v>2275032</c:v>
                </c:pt>
                <c:pt idx="1">
                  <c:v>2056716</c:v>
                </c:pt>
                <c:pt idx="2">
                  <c:v>2285022</c:v>
                </c:pt>
                <c:pt idx="3">
                  <c:v>2228204</c:v>
                </c:pt>
                <c:pt idx="4">
                  <c:v>2344024</c:v>
                </c:pt>
                <c:pt idx="5">
                  <c:v>2291104</c:v>
                </c:pt>
                <c:pt idx="6">
                  <c:v>2390752</c:v>
                </c:pt>
                <c:pt idx="7">
                  <c:v>2389709</c:v>
                </c:pt>
                <c:pt idx="8">
                  <c:v>2273169</c:v>
                </c:pt>
                <c:pt idx="9">
                  <c:v>2319265</c:v>
                </c:pt>
                <c:pt idx="10">
                  <c:v>2223874</c:v>
                </c:pt>
                <c:pt idx="11">
                  <c:v>2277362</c:v>
                </c:pt>
              </c:numCache>
            </c:numRef>
          </c:val>
          <c:smooth val="0"/>
        </c:ser>
        <c:ser>
          <c:idx val="1"/>
          <c:order val="1"/>
          <c:tx>
            <c:v>GCHP</c:v>
          </c:tx>
          <c:marker>
            <c:symbol val="none"/>
          </c:marker>
          <c:cat>
            <c:strRef>
              <c:f>Sheet2!$A$3:$A$14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Sheet2!$S$3:$S$14</c:f>
              <c:numCache>
                <c:formatCode>_(* #,##0_);_(* \(#,##0\);_(* "-"??_);_(@_)</c:formatCode>
                <c:ptCount val="12"/>
                <c:pt idx="0">
                  <c:v>1713183.7307152874</c:v>
                </c:pt>
                <c:pt idx="1">
                  <c:v>1547769.9859747544</c:v>
                </c:pt>
                <c:pt idx="2">
                  <c:v>1707854.1374474054</c:v>
                </c:pt>
                <c:pt idx="3">
                  <c:v>1654628.3309957923</c:v>
                </c:pt>
                <c:pt idx="4">
                  <c:v>1729509.1164095371</c:v>
                </c:pt>
                <c:pt idx="5">
                  <c:v>1690252.4544179523</c:v>
                </c:pt>
                <c:pt idx="6">
                  <c:v>1765343.6185133238</c:v>
                </c:pt>
                <c:pt idx="7">
                  <c:v>1764375.87657784</c:v>
                </c:pt>
                <c:pt idx="8">
                  <c:v>1677335.2033660589</c:v>
                </c:pt>
                <c:pt idx="9">
                  <c:v>1715918.6535764376</c:v>
                </c:pt>
                <c:pt idx="10">
                  <c:v>1655287.5175315568</c:v>
                </c:pt>
                <c:pt idx="11">
                  <c:v>1712482.4684431977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700672"/>
        <c:axId val="123462208"/>
      </c:lineChart>
      <c:catAx>
        <c:axId val="116700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3462208"/>
        <c:crosses val="autoZero"/>
        <c:auto val="1"/>
        <c:lblAlgn val="ctr"/>
        <c:lblOffset val="100"/>
        <c:noMultiLvlLbl val="0"/>
      </c:catAx>
      <c:valAx>
        <c:axId val="123462208"/>
        <c:scaling>
          <c:orientation val="minMax"/>
          <c:min val="125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Energy Use (kWh)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116700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effectLst>
      <a:outerShdw blurRad="190500" algn="ctr" rotWithShape="0">
        <a:srgbClr val="000000">
          <a:alpha val="70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Global Horizontal Radiation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Daily Radiation</c:v>
          </c:tx>
          <c:marker>
            <c:symbol val="none"/>
          </c:marker>
          <c:cat>
            <c:strRef>
              <c:f>'Daily Radiation'!$P$2:$P$13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'Daily Radiation'!$B$26:$M$26</c:f>
              <c:numCache>
                <c:formatCode>_(* #,##0_);_(* \(#,##0\);_(* "-"??_);_(@_)</c:formatCode>
                <c:ptCount val="12"/>
                <c:pt idx="0">
                  <c:v>1885.5152350000001</c:v>
                </c:pt>
                <c:pt idx="1">
                  <c:v>2701.28559</c:v>
                </c:pt>
                <c:pt idx="2">
                  <c:v>3797.0315861000004</c:v>
                </c:pt>
                <c:pt idx="3">
                  <c:v>4928.5333000000001</c:v>
                </c:pt>
                <c:pt idx="4">
                  <c:v>5517.4514799999988</c:v>
                </c:pt>
                <c:pt idx="5">
                  <c:v>5814.6662300000007</c:v>
                </c:pt>
                <c:pt idx="6">
                  <c:v>5971.9012700000003</c:v>
                </c:pt>
                <c:pt idx="7">
                  <c:v>5154.0637130000005</c:v>
                </c:pt>
                <c:pt idx="8">
                  <c:v>4170.1317000000008</c:v>
                </c:pt>
                <c:pt idx="9">
                  <c:v>3119.9040300000001</c:v>
                </c:pt>
                <c:pt idx="10">
                  <c:v>1911.56763</c:v>
                </c:pt>
                <c:pt idx="11">
                  <c:v>1602.2900999999999</c:v>
                </c:pt>
              </c:numCache>
            </c:numRef>
          </c:val>
          <c:smooth val="0"/>
        </c:ser>
        <c:ser>
          <c:idx val="1"/>
          <c:order val="1"/>
          <c:tx>
            <c:v>Monthly Radiation</c:v>
          </c:tx>
          <c:marker>
            <c:symbol val="none"/>
          </c:marker>
          <c:cat>
            <c:strRef>
              <c:f>'Daily Radiation'!$P$2:$P$13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'Daily Radiation'!$B$27:$M$27</c:f>
              <c:numCache>
                <c:formatCode>_(* #,##0_);_(* \(#,##0\);_(* "-"??_);_(@_)</c:formatCode>
                <c:ptCount val="12"/>
                <c:pt idx="0">
                  <c:v>58450.972285000003</c:v>
                </c:pt>
                <c:pt idx="1">
                  <c:v>75635.996520000001</c:v>
                </c:pt>
                <c:pt idx="2">
                  <c:v>117707.97916910001</c:v>
                </c:pt>
                <c:pt idx="3">
                  <c:v>147855.99900000001</c:v>
                </c:pt>
                <c:pt idx="4">
                  <c:v>171040.99587999997</c:v>
                </c:pt>
                <c:pt idx="5">
                  <c:v>174439.98690000002</c:v>
                </c:pt>
                <c:pt idx="6">
                  <c:v>185128.93937000001</c:v>
                </c:pt>
                <c:pt idx="7">
                  <c:v>159775.975103</c:v>
                </c:pt>
                <c:pt idx="8">
                  <c:v>125103.95100000003</c:v>
                </c:pt>
                <c:pt idx="9">
                  <c:v>96717.02493</c:v>
                </c:pt>
                <c:pt idx="10">
                  <c:v>57347.028899999998</c:v>
                </c:pt>
                <c:pt idx="11">
                  <c:v>49670.9931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760640"/>
        <c:axId val="123464512"/>
      </c:lineChart>
      <c:catAx>
        <c:axId val="123760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23464512"/>
        <c:crosses val="autoZero"/>
        <c:auto val="1"/>
        <c:lblAlgn val="ctr"/>
        <c:lblOffset val="100"/>
        <c:noMultiLvlLbl val="0"/>
      </c:catAx>
      <c:valAx>
        <c:axId val="123464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Radiation (W/m2)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123760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effectLst>
      <a:outerShdw blurRad="190500" algn="ctr" rotWithShape="0">
        <a:prstClr val="black">
          <a:alpha val="7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Extrapolation of OSHA Standard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dPt>
            <c:idx val="9"/>
            <c:marker>
              <c:symbol val="square"/>
              <c:size val="12"/>
              <c:spPr>
                <a:solidFill>
                  <a:srgbClr val="FF0000"/>
                </a:solidFill>
              </c:spPr>
            </c:marker>
            <c:bubble3D val="0"/>
          </c:dPt>
          <c:trendline>
            <c:trendlineType val="log"/>
            <c:dispRSqr val="0"/>
            <c:dispEq val="1"/>
            <c:trendlineLbl>
              <c:layout>
                <c:manualLayout>
                  <c:x val="2.1482594280978037E-2"/>
                  <c:y val="-0.3363375565238948"/>
                </c:manualLayout>
              </c:layout>
              <c:numFmt formatCode="General" sourceLinked="0"/>
            </c:trendlineLbl>
          </c:trendline>
          <c:xVal>
            <c:numRef>
              <c:f>Sheet1!$A$3:$A$12</c:f>
              <c:numCache>
                <c:formatCode>0</c:formatCode>
                <c:ptCount val="10"/>
                <c:pt idx="0">
                  <c:v>8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1.5</c:v>
                </c:pt>
                <c:pt idx="6">
                  <c:v>1</c:v>
                </c:pt>
                <c:pt idx="7">
                  <c:v>0.5</c:v>
                </c:pt>
                <c:pt idx="8">
                  <c:v>0.25</c:v>
                </c:pt>
                <c:pt idx="9">
                  <c:v>12</c:v>
                </c:pt>
              </c:numCache>
            </c:numRef>
          </c:xVal>
          <c:yVal>
            <c:numRef>
              <c:f>Sheet1!$B$3:$B$12</c:f>
              <c:numCache>
                <c:formatCode>0</c:formatCode>
                <c:ptCount val="10"/>
                <c:pt idx="0">
                  <c:v>90</c:v>
                </c:pt>
                <c:pt idx="1">
                  <c:v>92</c:v>
                </c:pt>
                <c:pt idx="2">
                  <c:v>95</c:v>
                </c:pt>
                <c:pt idx="3">
                  <c:v>97</c:v>
                </c:pt>
                <c:pt idx="4">
                  <c:v>100</c:v>
                </c:pt>
                <c:pt idx="5">
                  <c:v>102</c:v>
                </c:pt>
                <c:pt idx="6">
                  <c:v>105</c:v>
                </c:pt>
                <c:pt idx="7">
                  <c:v>110</c:v>
                </c:pt>
                <c:pt idx="8">
                  <c:v>115</c:v>
                </c:pt>
                <c:pt idx="9" formatCode="General">
                  <c:v>87.029034361931494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467392"/>
        <c:axId val="123467968"/>
      </c:scatterChart>
      <c:valAx>
        <c:axId val="123467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Length of Exposure (hours)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23467968"/>
        <c:crosses val="autoZero"/>
        <c:crossBetween val="midCat"/>
      </c:valAx>
      <c:valAx>
        <c:axId val="123467968"/>
        <c:scaling>
          <c:orientation val="minMax"/>
          <c:min val="8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Maximum dBA Level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crossAx val="123467392"/>
        <c:crosses val="autoZero"/>
        <c:crossBetween val="midCat"/>
      </c:valAx>
    </c:plotArea>
    <c:plotVisOnly val="1"/>
    <c:dispBlanksAs val="gap"/>
    <c:showDLblsOverMax val="0"/>
  </c:chart>
  <c:spPr>
    <a:effectLst>
      <a:outerShdw blurRad="190500" algn="ctr" rotWithShape="0">
        <a:srgbClr val="000000">
          <a:alpha val="70000"/>
        </a:srgb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17213-75CF-4159-B697-197D138F5677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519E8-8D09-4E03-A194-FD22FE58A4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25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59F5D-33CD-41D9-B720-71F20B1B69A3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0" y="685800"/>
            <a:ext cx="1371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DF2A1-B792-4439-AB0B-D545243FD6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09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DF2A1-B792-4439-AB0B-D545243FD65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1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9.xml"/><Relationship Id="rId3" Type="http://schemas.openxmlformats.org/officeDocument/2006/relationships/slide" Target="../slides/slide2.xml"/><Relationship Id="rId7" Type="http://schemas.openxmlformats.org/officeDocument/2006/relationships/slide" Target="../slides/slide18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8.xml"/><Relationship Id="rId10" Type="http://schemas.openxmlformats.org/officeDocument/2006/relationships/slide" Target="../slides/slide28.xml"/><Relationship Id="rId4" Type="http://schemas.openxmlformats.org/officeDocument/2006/relationships/slide" Target="../slides/slide4.xml"/><Relationship Id="rId9" Type="http://schemas.openxmlformats.org/officeDocument/2006/relationships/slide" Target="../slides/slide2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9.xml"/><Relationship Id="rId3" Type="http://schemas.openxmlformats.org/officeDocument/2006/relationships/slide" Target="../slides/slide2.xml"/><Relationship Id="rId7" Type="http://schemas.openxmlformats.org/officeDocument/2006/relationships/slide" Target="../slides/slide18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8.xml"/><Relationship Id="rId10" Type="http://schemas.openxmlformats.org/officeDocument/2006/relationships/slide" Target="../slides/slide28.xml"/><Relationship Id="rId4" Type="http://schemas.openxmlformats.org/officeDocument/2006/relationships/slide" Target="../slides/slide4.xml"/><Relationship Id="rId9" Type="http://schemas.openxmlformats.org/officeDocument/2006/relationships/slide" Target="../slides/slide2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9.xml"/><Relationship Id="rId3" Type="http://schemas.openxmlformats.org/officeDocument/2006/relationships/slide" Target="../slides/slide2.xml"/><Relationship Id="rId7" Type="http://schemas.openxmlformats.org/officeDocument/2006/relationships/slide" Target="../slides/slide18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8.xml"/><Relationship Id="rId10" Type="http://schemas.openxmlformats.org/officeDocument/2006/relationships/slide" Target="../slides/slide28.xml"/><Relationship Id="rId4" Type="http://schemas.openxmlformats.org/officeDocument/2006/relationships/slide" Target="../slides/slide4.xml"/><Relationship Id="rId9" Type="http://schemas.openxmlformats.org/officeDocument/2006/relationships/slide" Target="../slides/slide2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9.xml"/><Relationship Id="rId3" Type="http://schemas.openxmlformats.org/officeDocument/2006/relationships/slide" Target="../slides/slide2.xml"/><Relationship Id="rId7" Type="http://schemas.openxmlformats.org/officeDocument/2006/relationships/slide" Target="../slides/slide18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8.xml"/><Relationship Id="rId10" Type="http://schemas.openxmlformats.org/officeDocument/2006/relationships/slide" Target="../slides/slide28.xml"/><Relationship Id="rId4" Type="http://schemas.openxmlformats.org/officeDocument/2006/relationships/slide" Target="../slides/slide4.xml"/><Relationship Id="rId9" Type="http://schemas.openxmlformats.org/officeDocument/2006/relationships/slide" Target="../slides/slide2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9.xml"/><Relationship Id="rId3" Type="http://schemas.openxmlformats.org/officeDocument/2006/relationships/slide" Target="../slides/slide2.xml"/><Relationship Id="rId7" Type="http://schemas.openxmlformats.org/officeDocument/2006/relationships/slide" Target="../slides/slide18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8.xml"/><Relationship Id="rId10" Type="http://schemas.openxmlformats.org/officeDocument/2006/relationships/slide" Target="../slides/slide28.xml"/><Relationship Id="rId4" Type="http://schemas.openxmlformats.org/officeDocument/2006/relationships/slide" Target="../slides/slide4.xml"/><Relationship Id="rId9" Type="http://schemas.openxmlformats.org/officeDocument/2006/relationships/slide" Target="../slides/slide2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9.xml"/><Relationship Id="rId3" Type="http://schemas.openxmlformats.org/officeDocument/2006/relationships/slide" Target="../slides/slide2.xml"/><Relationship Id="rId7" Type="http://schemas.openxmlformats.org/officeDocument/2006/relationships/slide" Target="../slides/slide18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8.xml"/><Relationship Id="rId10" Type="http://schemas.openxmlformats.org/officeDocument/2006/relationships/slide" Target="../slides/slide28.xml"/><Relationship Id="rId4" Type="http://schemas.openxmlformats.org/officeDocument/2006/relationships/slide" Target="../slides/slide4.xml"/><Relationship Id="rId9" Type="http://schemas.openxmlformats.org/officeDocument/2006/relationships/slide" Target="../slides/slide2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9.xml"/><Relationship Id="rId3" Type="http://schemas.openxmlformats.org/officeDocument/2006/relationships/slide" Target="../slides/slide2.xml"/><Relationship Id="rId7" Type="http://schemas.openxmlformats.org/officeDocument/2006/relationships/slide" Target="../slides/slide18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8.xml"/><Relationship Id="rId10" Type="http://schemas.openxmlformats.org/officeDocument/2006/relationships/slide" Target="../slides/slide28.xml"/><Relationship Id="rId4" Type="http://schemas.openxmlformats.org/officeDocument/2006/relationships/slide" Target="../slides/slide4.xml"/><Relationship Id="rId9" Type="http://schemas.openxmlformats.org/officeDocument/2006/relationships/slide" Target="../slides/slide23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9.xml"/><Relationship Id="rId3" Type="http://schemas.openxmlformats.org/officeDocument/2006/relationships/slide" Target="../slides/slide2.xml"/><Relationship Id="rId7" Type="http://schemas.openxmlformats.org/officeDocument/2006/relationships/slide" Target="../slides/slide18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8.xml"/><Relationship Id="rId10" Type="http://schemas.openxmlformats.org/officeDocument/2006/relationships/slide" Target="../slides/slide28.xml"/><Relationship Id="rId4" Type="http://schemas.openxmlformats.org/officeDocument/2006/relationships/slide" Target="../slides/slide4.xml"/><Relationship Id="rId9" Type="http://schemas.openxmlformats.org/officeDocument/2006/relationships/slide" Target="../slides/slide2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9.xml"/><Relationship Id="rId3" Type="http://schemas.openxmlformats.org/officeDocument/2006/relationships/slide" Target="../slides/slide2.xml"/><Relationship Id="rId7" Type="http://schemas.openxmlformats.org/officeDocument/2006/relationships/slide" Target="../slides/slide18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8.xml"/><Relationship Id="rId10" Type="http://schemas.openxmlformats.org/officeDocument/2006/relationships/slide" Target="../slides/slide28.xml"/><Relationship Id="rId4" Type="http://schemas.openxmlformats.org/officeDocument/2006/relationships/slide" Target="../slides/slide4.xml"/><Relationship Id="rId9" Type="http://schemas.openxmlformats.org/officeDocument/2006/relationships/slide" Target="../slides/slide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6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060-DD9A-4D0A-97A3-D2AAD097A3CF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2E0F-E8A5-4442-866E-9FA536E00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2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097280"/>
            <a:ext cx="5303520" cy="106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060-DD9A-4D0A-97A3-D2AAD097A3CF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2E0F-E8A5-4442-866E-9FA536E00FA7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81760104"/>
              </p:ext>
            </p:extLst>
          </p:nvPr>
        </p:nvGraphicFramePr>
        <p:xfrm>
          <a:off x="457200" y="304800"/>
          <a:ext cx="5394960" cy="56083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3360"/>
                <a:gridCol w="1371600"/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32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Water Bottling Facility</a:t>
                      </a:r>
                      <a:endParaRPr lang="en-US" sz="1050" u="none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Mid-Atlantic </a:t>
                      </a:r>
                      <a:endParaRPr lang="en-US" sz="1600" u="none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u="none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United </a:t>
                      </a:r>
                      <a:r>
                        <a:rPr lang="en-US" sz="16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States</a:t>
                      </a:r>
                      <a:endParaRPr lang="en-US" sz="900" u="none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5221464"/>
              </p:ext>
            </p:extLst>
          </p:nvPr>
        </p:nvGraphicFramePr>
        <p:xfrm>
          <a:off x="457200" y="6019800"/>
          <a:ext cx="5394960" cy="457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68880"/>
                <a:gridCol w="292608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2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Mechanical </a:t>
                      </a:r>
                      <a:r>
                        <a:rPr lang="en-US" sz="12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Option | Spring</a:t>
                      </a:r>
                      <a:r>
                        <a:rPr lang="en-US" sz="1200" baseline="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2013</a:t>
                      </a:r>
                      <a:endParaRPr lang="en-US" sz="70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Advised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by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Dr. William Bahnfleth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4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Justyne Neborak</a:t>
                      </a:r>
                      <a:endParaRPr lang="en-US" sz="900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07832289"/>
              </p:ext>
            </p:extLst>
          </p:nvPr>
        </p:nvGraphicFramePr>
        <p:xfrm>
          <a:off x="868680" y="2286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3" action="ppaction://hlinksldjump"/>
                        </a:rPr>
                        <a:t>Introduction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35996115"/>
              </p:ext>
            </p:extLst>
          </p:nvPr>
        </p:nvGraphicFramePr>
        <p:xfrm>
          <a:off x="868680" y="2743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Existing</a:t>
                      </a:r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 Mechanical System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15630245"/>
              </p:ext>
            </p:extLst>
          </p:nvPr>
        </p:nvGraphicFramePr>
        <p:xfrm>
          <a:off x="868680" y="3200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5" action="ppaction://hlinksldjump"/>
                        </a:rPr>
                        <a:t>Ground Coupled Heat Pump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3158133"/>
              </p:ext>
            </p:extLst>
          </p:nvPr>
        </p:nvGraphicFramePr>
        <p:xfrm>
          <a:off x="868680" y="36576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6" action="ppaction://hlinksldjump"/>
                        </a:rPr>
                        <a:t>Cost Analysis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61695247"/>
              </p:ext>
            </p:extLst>
          </p:nvPr>
        </p:nvGraphicFramePr>
        <p:xfrm>
          <a:off x="868680" y="41148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7" action="ppaction://hlinksldjump"/>
                        </a:rPr>
                        <a:t>Emissions Analysis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52873425"/>
              </p:ext>
            </p:extLst>
          </p:nvPr>
        </p:nvGraphicFramePr>
        <p:xfrm>
          <a:off x="868680" y="4572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8" action="ppaction://hlinksldjump"/>
                        </a:rPr>
                        <a:t>Photovoltaic Design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7491012"/>
              </p:ext>
            </p:extLst>
          </p:nvPr>
        </p:nvGraphicFramePr>
        <p:xfrm>
          <a:off x="868680" y="5029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9" action="ppaction://hlinksldjump"/>
                        </a:rPr>
                        <a:t>Acoustical Design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66426797"/>
              </p:ext>
            </p:extLst>
          </p:nvPr>
        </p:nvGraphicFramePr>
        <p:xfrm>
          <a:off x="868680" y="5486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i="0" u="none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0" action="ppaction://hlinksldjump"/>
                        </a:rPr>
                        <a:t>Conclusion</a:t>
                      </a:r>
                      <a:endParaRPr lang="en-US" sz="1050" i="0" u="none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55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097280"/>
            <a:ext cx="5303520" cy="106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0" y="304800"/>
            <a:ext cx="18288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060-DD9A-4D0A-97A3-D2AAD097A3CF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2E0F-E8A5-4442-866E-9FA536E00FA7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81760104"/>
              </p:ext>
            </p:extLst>
          </p:nvPr>
        </p:nvGraphicFramePr>
        <p:xfrm>
          <a:off x="457200" y="304800"/>
          <a:ext cx="5394960" cy="56083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3360"/>
                <a:gridCol w="1371600"/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32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Water Bottling Facility</a:t>
                      </a:r>
                      <a:endParaRPr lang="en-US" sz="1050" u="none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Mid-Atlantic </a:t>
                      </a:r>
                      <a:endParaRPr lang="en-US" sz="1600" u="none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u="none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United </a:t>
                      </a:r>
                      <a:r>
                        <a:rPr lang="en-US" sz="16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States</a:t>
                      </a:r>
                      <a:endParaRPr lang="en-US" sz="900" u="none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5221464"/>
              </p:ext>
            </p:extLst>
          </p:nvPr>
        </p:nvGraphicFramePr>
        <p:xfrm>
          <a:off x="457200" y="6019800"/>
          <a:ext cx="5394960" cy="457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68880"/>
                <a:gridCol w="292608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2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Mechanical </a:t>
                      </a:r>
                      <a:r>
                        <a:rPr lang="en-US" sz="12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Option | Spring</a:t>
                      </a:r>
                      <a:r>
                        <a:rPr lang="en-US" sz="1200" baseline="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2013</a:t>
                      </a:r>
                      <a:endParaRPr lang="en-US" sz="70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Advised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by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Dr. William Bahnfleth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4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Justyne Neborak</a:t>
                      </a:r>
                      <a:endParaRPr lang="en-US" sz="900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07832289"/>
              </p:ext>
            </p:extLst>
          </p:nvPr>
        </p:nvGraphicFramePr>
        <p:xfrm>
          <a:off x="868680" y="2286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3" action="ppaction://hlinksldjump"/>
                        </a:rPr>
                        <a:t>Introduction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35996115"/>
              </p:ext>
            </p:extLst>
          </p:nvPr>
        </p:nvGraphicFramePr>
        <p:xfrm>
          <a:off x="868680" y="2743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Existing</a:t>
                      </a:r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 Mechanical System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15630245"/>
              </p:ext>
            </p:extLst>
          </p:nvPr>
        </p:nvGraphicFramePr>
        <p:xfrm>
          <a:off x="868680" y="3200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5" action="ppaction://hlinksldjump"/>
                        </a:rPr>
                        <a:t>Ground Coupled Heat Pump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3158133"/>
              </p:ext>
            </p:extLst>
          </p:nvPr>
        </p:nvGraphicFramePr>
        <p:xfrm>
          <a:off x="868680" y="36576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6" action="ppaction://hlinksldjump"/>
                        </a:rPr>
                        <a:t>Cost Analysis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61695247"/>
              </p:ext>
            </p:extLst>
          </p:nvPr>
        </p:nvGraphicFramePr>
        <p:xfrm>
          <a:off x="868680" y="41148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7" action="ppaction://hlinksldjump"/>
                        </a:rPr>
                        <a:t>Emissions Analysis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52873425"/>
              </p:ext>
            </p:extLst>
          </p:nvPr>
        </p:nvGraphicFramePr>
        <p:xfrm>
          <a:off x="868680" y="4572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8" action="ppaction://hlinksldjump"/>
                        </a:rPr>
                        <a:t>Photovoltaic Design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7491012"/>
              </p:ext>
            </p:extLst>
          </p:nvPr>
        </p:nvGraphicFramePr>
        <p:xfrm>
          <a:off x="868680" y="5029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9" action="ppaction://hlinksldjump"/>
                        </a:rPr>
                        <a:t>Acoustical Design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66426797"/>
              </p:ext>
            </p:extLst>
          </p:nvPr>
        </p:nvGraphicFramePr>
        <p:xfrm>
          <a:off x="868680" y="5486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i="0" u="none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0" action="ppaction://hlinksldjump"/>
                        </a:rPr>
                        <a:t>Conclusion</a:t>
                      </a:r>
                      <a:endParaRPr lang="en-US" sz="1050" i="0" u="none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28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097280"/>
            <a:ext cx="5303520" cy="106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0" y="274320"/>
            <a:ext cx="1828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060-DD9A-4D0A-97A3-D2AAD097A3CF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2E0F-E8A5-4442-866E-9FA536E00FA7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92172037"/>
              </p:ext>
            </p:extLst>
          </p:nvPr>
        </p:nvGraphicFramePr>
        <p:xfrm>
          <a:off x="457200" y="304800"/>
          <a:ext cx="5394960" cy="56083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3360"/>
                <a:gridCol w="1371600"/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32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Water Bottling Facility</a:t>
                      </a:r>
                      <a:endParaRPr lang="en-US" sz="1050" u="none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Mid-Atlantic </a:t>
                      </a:r>
                      <a:endParaRPr lang="en-US" sz="1600" u="none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u="none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United </a:t>
                      </a:r>
                      <a:r>
                        <a:rPr lang="en-US" sz="16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States</a:t>
                      </a:r>
                      <a:endParaRPr lang="en-US" sz="900" u="none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79537063"/>
              </p:ext>
            </p:extLst>
          </p:nvPr>
        </p:nvGraphicFramePr>
        <p:xfrm>
          <a:off x="457200" y="6019800"/>
          <a:ext cx="5394960" cy="457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68880"/>
                <a:gridCol w="292608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2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Mechanical </a:t>
                      </a:r>
                      <a:r>
                        <a:rPr lang="en-US" sz="12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Option | Spring</a:t>
                      </a:r>
                      <a:r>
                        <a:rPr lang="en-US" sz="1200" baseline="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2013</a:t>
                      </a:r>
                      <a:endParaRPr lang="en-US" sz="70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Advised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by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Dr. William Bahnfleth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4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Justyne Neborak</a:t>
                      </a:r>
                      <a:endParaRPr lang="en-US" sz="900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80889122"/>
              </p:ext>
            </p:extLst>
          </p:nvPr>
        </p:nvGraphicFramePr>
        <p:xfrm>
          <a:off x="868680" y="2286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3" action="ppaction://hlinksldjump"/>
                        </a:rPr>
                        <a:t>Introduction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679554995"/>
              </p:ext>
            </p:extLst>
          </p:nvPr>
        </p:nvGraphicFramePr>
        <p:xfrm>
          <a:off x="868680" y="2743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Existing</a:t>
                      </a:r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 Mechanical System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5333497"/>
              </p:ext>
            </p:extLst>
          </p:nvPr>
        </p:nvGraphicFramePr>
        <p:xfrm>
          <a:off x="868680" y="3200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5" action="ppaction://hlinksldjump"/>
                        </a:rPr>
                        <a:t>Ground Coupled Heat Pump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24208376"/>
              </p:ext>
            </p:extLst>
          </p:nvPr>
        </p:nvGraphicFramePr>
        <p:xfrm>
          <a:off x="868680" y="36576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6" action="ppaction://hlinksldjump"/>
                        </a:rPr>
                        <a:t>Cost Analysis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96839519"/>
              </p:ext>
            </p:extLst>
          </p:nvPr>
        </p:nvGraphicFramePr>
        <p:xfrm>
          <a:off x="868680" y="41148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7" action="ppaction://hlinksldjump"/>
                        </a:rPr>
                        <a:t>Emissions Analysis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44349194"/>
              </p:ext>
            </p:extLst>
          </p:nvPr>
        </p:nvGraphicFramePr>
        <p:xfrm>
          <a:off x="868680" y="4572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8" action="ppaction://hlinksldjump"/>
                        </a:rPr>
                        <a:t>Photovoltaic Design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79102298"/>
              </p:ext>
            </p:extLst>
          </p:nvPr>
        </p:nvGraphicFramePr>
        <p:xfrm>
          <a:off x="868680" y="5029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9" action="ppaction://hlinksldjump"/>
                        </a:rPr>
                        <a:t>Acoustical Design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55357218"/>
              </p:ext>
            </p:extLst>
          </p:nvPr>
        </p:nvGraphicFramePr>
        <p:xfrm>
          <a:off x="868680" y="5486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i="0" u="none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0" action="ppaction://hlinksldjump"/>
                        </a:rPr>
                        <a:t>Conclusion</a:t>
                      </a:r>
                      <a:endParaRPr lang="en-US" sz="1050" i="0" u="none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53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097280"/>
            <a:ext cx="5303520" cy="106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0" y="4406901"/>
            <a:ext cx="18288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0" y="2906713"/>
            <a:ext cx="182880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060-DD9A-4D0A-97A3-D2AAD097A3CF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2E0F-E8A5-4442-866E-9FA536E00FA7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81760104"/>
              </p:ext>
            </p:extLst>
          </p:nvPr>
        </p:nvGraphicFramePr>
        <p:xfrm>
          <a:off x="457200" y="304800"/>
          <a:ext cx="5394960" cy="56083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3360"/>
                <a:gridCol w="1371600"/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32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Water Bottling Facility</a:t>
                      </a:r>
                      <a:endParaRPr lang="en-US" sz="1050" u="none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Mid-Atlantic </a:t>
                      </a:r>
                      <a:endParaRPr lang="en-US" sz="1600" u="none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u="none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United </a:t>
                      </a:r>
                      <a:r>
                        <a:rPr lang="en-US" sz="16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States</a:t>
                      </a:r>
                      <a:endParaRPr lang="en-US" sz="900" u="none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5221464"/>
              </p:ext>
            </p:extLst>
          </p:nvPr>
        </p:nvGraphicFramePr>
        <p:xfrm>
          <a:off x="457200" y="6019800"/>
          <a:ext cx="5394960" cy="457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68880"/>
                <a:gridCol w="292608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2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Mechanical </a:t>
                      </a:r>
                      <a:r>
                        <a:rPr lang="en-US" sz="12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Option | Spring</a:t>
                      </a:r>
                      <a:r>
                        <a:rPr lang="en-US" sz="1200" baseline="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2013</a:t>
                      </a:r>
                      <a:endParaRPr lang="en-US" sz="70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Advised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by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Dr. William Bahnfleth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4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Justyne Neborak</a:t>
                      </a:r>
                      <a:endParaRPr lang="en-US" sz="900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07832289"/>
              </p:ext>
            </p:extLst>
          </p:nvPr>
        </p:nvGraphicFramePr>
        <p:xfrm>
          <a:off x="868680" y="2286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3" action="ppaction://hlinksldjump"/>
                        </a:rPr>
                        <a:t>Introduction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35996115"/>
              </p:ext>
            </p:extLst>
          </p:nvPr>
        </p:nvGraphicFramePr>
        <p:xfrm>
          <a:off x="868680" y="2743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Existing</a:t>
                      </a:r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 Mechanical System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15630245"/>
              </p:ext>
            </p:extLst>
          </p:nvPr>
        </p:nvGraphicFramePr>
        <p:xfrm>
          <a:off x="868680" y="3200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5" action="ppaction://hlinksldjump"/>
                        </a:rPr>
                        <a:t>Ground Coupled Heat Pump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3158133"/>
              </p:ext>
            </p:extLst>
          </p:nvPr>
        </p:nvGraphicFramePr>
        <p:xfrm>
          <a:off x="868680" y="36576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6" action="ppaction://hlinksldjump"/>
                        </a:rPr>
                        <a:t>Cost Analysis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61695247"/>
              </p:ext>
            </p:extLst>
          </p:nvPr>
        </p:nvGraphicFramePr>
        <p:xfrm>
          <a:off x="868680" y="41148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7" action="ppaction://hlinksldjump"/>
                        </a:rPr>
                        <a:t>Emissions Analysis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52873425"/>
              </p:ext>
            </p:extLst>
          </p:nvPr>
        </p:nvGraphicFramePr>
        <p:xfrm>
          <a:off x="868680" y="4572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8" action="ppaction://hlinksldjump"/>
                        </a:rPr>
                        <a:t>Photovoltaic Design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7491012"/>
              </p:ext>
            </p:extLst>
          </p:nvPr>
        </p:nvGraphicFramePr>
        <p:xfrm>
          <a:off x="868680" y="5029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9" action="ppaction://hlinksldjump"/>
                        </a:rPr>
                        <a:t>Acoustical Design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66426797"/>
              </p:ext>
            </p:extLst>
          </p:nvPr>
        </p:nvGraphicFramePr>
        <p:xfrm>
          <a:off x="868680" y="5486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i="0" u="none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0" action="ppaction://hlinksldjump"/>
                        </a:rPr>
                        <a:t>Conclusion</a:t>
                      </a:r>
                      <a:endParaRPr lang="en-US" sz="1050" i="0" u="none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70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097280"/>
            <a:ext cx="5303520" cy="106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0" y="274320"/>
            <a:ext cx="1828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0" y="1600200"/>
            <a:ext cx="868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45000" y="1627632"/>
            <a:ext cx="8686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060-DD9A-4D0A-97A3-D2AAD097A3CF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2E0F-E8A5-4442-866E-9FA536E00FA7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21" name="Table 20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81760104"/>
              </p:ext>
            </p:extLst>
          </p:nvPr>
        </p:nvGraphicFramePr>
        <p:xfrm>
          <a:off x="457200" y="304800"/>
          <a:ext cx="5394960" cy="56083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3360"/>
                <a:gridCol w="1371600"/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32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Water Bottling Facility</a:t>
                      </a:r>
                      <a:endParaRPr lang="en-US" sz="1050" u="none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Mid-Atlantic </a:t>
                      </a:r>
                      <a:endParaRPr lang="en-US" sz="1600" u="none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u="none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United </a:t>
                      </a:r>
                      <a:r>
                        <a:rPr lang="en-US" sz="16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States</a:t>
                      </a:r>
                      <a:endParaRPr lang="en-US" sz="900" u="none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5221464"/>
              </p:ext>
            </p:extLst>
          </p:nvPr>
        </p:nvGraphicFramePr>
        <p:xfrm>
          <a:off x="457200" y="6019800"/>
          <a:ext cx="5394960" cy="457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68880"/>
                <a:gridCol w="292608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2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Mechanical </a:t>
                      </a:r>
                      <a:r>
                        <a:rPr lang="en-US" sz="12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Option | Spring</a:t>
                      </a:r>
                      <a:r>
                        <a:rPr lang="en-US" sz="1200" baseline="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2013</a:t>
                      </a:r>
                      <a:endParaRPr lang="en-US" sz="70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Advised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by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Dr. William Bahnfleth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4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Justyne Neborak</a:t>
                      </a:r>
                      <a:endParaRPr lang="en-US" sz="900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07832289"/>
              </p:ext>
            </p:extLst>
          </p:nvPr>
        </p:nvGraphicFramePr>
        <p:xfrm>
          <a:off x="868680" y="2286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3" action="ppaction://hlinksldjump"/>
                        </a:rPr>
                        <a:t>Introduction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35996115"/>
              </p:ext>
            </p:extLst>
          </p:nvPr>
        </p:nvGraphicFramePr>
        <p:xfrm>
          <a:off x="868680" y="2743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Existing</a:t>
                      </a:r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 Mechanical System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15630245"/>
              </p:ext>
            </p:extLst>
          </p:nvPr>
        </p:nvGraphicFramePr>
        <p:xfrm>
          <a:off x="868680" y="3200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5" action="ppaction://hlinksldjump"/>
                        </a:rPr>
                        <a:t>Ground Coupled Heat Pump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3158133"/>
              </p:ext>
            </p:extLst>
          </p:nvPr>
        </p:nvGraphicFramePr>
        <p:xfrm>
          <a:off x="868680" y="36576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6" action="ppaction://hlinksldjump"/>
                        </a:rPr>
                        <a:t>Cost Analysis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61695247"/>
              </p:ext>
            </p:extLst>
          </p:nvPr>
        </p:nvGraphicFramePr>
        <p:xfrm>
          <a:off x="868680" y="41148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7" action="ppaction://hlinksldjump"/>
                        </a:rPr>
                        <a:t>Emissions Analysis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52873425"/>
              </p:ext>
            </p:extLst>
          </p:nvPr>
        </p:nvGraphicFramePr>
        <p:xfrm>
          <a:off x="868680" y="4572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8" action="ppaction://hlinksldjump"/>
                        </a:rPr>
                        <a:t>Photovoltaic Design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7491012"/>
              </p:ext>
            </p:extLst>
          </p:nvPr>
        </p:nvGraphicFramePr>
        <p:xfrm>
          <a:off x="868680" y="5029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9" action="ppaction://hlinksldjump"/>
                        </a:rPr>
                        <a:t>Acoustical Design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66426797"/>
              </p:ext>
            </p:extLst>
          </p:nvPr>
        </p:nvGraphicFramePr>
        <p:xfrm>
          <a:off x="868680" y="5486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i="0" u="none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0" action="ppaction://hlinksldjump"/>
                        </a:rPr>
                        <a:t>Conclusion</a:t>
                      </a:r>
                      <a:endParaRPr lang="en-US" sz="1050" i="0" u="none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26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097280"/>
            <a:ext cx="5303520" cy="106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0" y="274320"/>
            <a:ext cx="1828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0" y="1535113"/>
            <a:ext cx="8686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0" y="2174875"/>
            <a:ext cx="868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145000" y="1535113"/>
            <a:ext cx="8686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145000" y="2174875"/>
            <a:ext cx="868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060-DD9A-4D0A-97A3-D2AAD097A3CF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2E0F-E8A5-4442-866E-9FA536E00FA7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23" name="Table 22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81760104"/>
              </p:ext>
            </p:extLst>
          </p:nvPr>
        </p:nvGraphicFramePr>
        <p:xfrm>
          <a:off x="457200" y="304800"/>
          <a:ext cx="5394960" cy="56083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3360"/>
                <a:gridCol w="1371600"/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32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Water Bottling Facility</a:t>
                      </a:r>
                      <a:endParaRPr lang="en-US" sz="1050" u="none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Mid-Atlantic </a:t>
                      </a:r>
                      <a:endParaRPr lang="en-US" sz="1600" u="none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u="none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United </a:t>
                      </a:r>
                      <a:r>
                        <a:rPr lang="en-US" sz="16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States</a:t>
                      </a:r>
                      <a:endParaRPr lang="en-US" sz="900" u="none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5221464"/>
              </p:ext>
            </p:extLst>
          </p:nvPr>
        </p:nvGraphicFramePr>
        <p:xfrm>
          <a:off x="457200" y="6019800"/>
          <a:ext cx="5394960" cy="457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68880"/>
                <a:gridCol w="292608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2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Mechanical </a:t>
                      </a:r>
                      <a:r>
                        <a:rPr lang="en-US" sz="12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Option | Spring</a:t>
                      </a:r>
                      <a:r>
                        <a:rPr lang="en-US" sz="1200" baseline="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2013</a:t>
                      </a:r>
                      <a:endParaRPr lang="en-US" sz="70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Advised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by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Dr. William Bahnfleth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4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Justyne Neborak</a:t>
                      </a:r>
                      <a:endParaRPr lang="en-US" sz="900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07832289"/>
              </p:ext>
            </p:extLst>
          </p:nvPr>
        </p:nvGraphicFramePr>
        <p:xfrm>
          <a:off x="868680" y="2286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3" action="ppaction://hlinksldjump"/>
                        </a:rPr>
                        <a:t>Introduction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35996115"/>
              </p:ext>
            </p:extLst>
          </p:nvPr>
        </p:nvGraphicFramePr>
        <p:xfrm>
          <a:off x="868680" y="2743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Existing</a:t>
                      </a:r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 Mechanical System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15630245"/>
              </p:ext>
            </p:extLst>
          </p:nvPr>
        </p:nvGraphicFramePr>
        <p:xfrm>
          <a:off x="868680" y="3200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5" action="ppaction://hlinksldjump"/>
                        </a:rPr>
                        <a:t>Ground Coupled Heat Pump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3158133"/>
              </p:ext>
            </p:extLst>
          </p:nvPr>
        </p:nvGraphicFramePr>
        <p:xfrm>
          <a:off x="868680" y="36576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6" action="ppaction://hlinksldjump"/>
                        </a:rPr>
                        <a:t>Cost Analysis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61695247"/>
              </p:ext>
            </p:extLst>
          </p:nvPr>
        </p:nvGraphicFramePr>
        <p:xfrm>
          <a:off x="868680" y="41148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7" action="ppaction://hlinksldjump"/>
                        </a:rPr>
                        <a:t>Emissions Analysis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52873425"/>
              </p:ext>
            </p:extLst>
          </p:nvPr>
        </p:nvGraphicFramePr>
        <p:xfrm>
          <a:off x="868680" y="4572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8" action="ppaction://hlinksldjump"/>
                        </a:rPr>
                        <a:t>Photovoltaic Design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7491012"/>
              </p:ext>
            </p:extLst>
          </p:nvPr>
        </p:nvGraphicFramePr>
        <p:xfrm>
          <a:off x="868680" y="5029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9" action="ppaction://hlinksldjump"/>
                        </a:rPr>
                        <a:t>Acoustical Design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66426797"/>
              </p:ext>
            </p:extLst>
          </p:nvPr>
        </p:nvGraphicFramePr>
        <p:xfrm>
          <a:off x="868680" y="5486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i="0" u="none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0" action="ppaction://hlinksldjump"/>
                        </a:rPr>
                        <a:t>Conclusion</a:t>
                      </a:r>
                      <a:endParaRPr lang="en-US" sz="1050" i="0" u="none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869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097280"/>
            <a:ext cx="5303520" cy="106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060-DD9A-4D0A-97A3-D2AAD097A3CF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2E0F-E8A5-4442-866E-9FA536E00FA7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19" name="Table 18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81760104"/>
              </p:ext>
            </p:extLst>
          </p:nvPr>
        </p:nvGraphicFramePr>
        <p:xfrm>
          <a:off x="457200" y="304800"/>
          <a:ext cx="5394960" cy="56083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3360"/>
                <a:gridCol w="1371600"/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32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Water Bottling Facility</a:t>
                      </a:r>
                      <a:endParaRPr lang="en-US" sz="1050" u="none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Mid-Atlantic </a:t>
                      </a:r>
                      <a:endParaRPr lang="en-US" sz="1600" u="none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u="none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United </a:t>
                      </a:r>
                      <a:r>
                        <a:rPr lang="en-US" sz="16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States</a:t>
                      </a:r>
                      <a:endParaRPr lang="en-US" sz="900" u="none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5221464"/>
              </p:ext>
            </p:extLst>
          </p:nvPr>
        </p:nvGraphicFramePr>
        <p:xfrm>
          <a:off x="457200" y="6019800"/>
          <a:ext cx="5394960" cy="457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68880"/>
                <a:gridCol w="292608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2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Mechanical </a:t>
                      </a:r>
                      <a:r>
                        <a:rPr lang="en-US" sz="12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Option | Spring</a:t>
                      </a:r>
                      <a:r>
                        <a:rPr lang="en-US" sz="1200" baseline="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2013</a:t>
                      </a:r>
                      <a:endParaRPr lang="en-US" sz="70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Advised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by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Dr. William Bahnfleth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4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Justyne Neborak</a:t>
                      </a:r>
                      <a:endParaRPr lang="en-US" sz="900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07832289"/>
              </p:ext>
            </p:extLst>
          </p:nvPr>
        </p:nvGraphicFramePr>
        <p:xfrm>
          <a:off x="868680" y="2286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3" action="ppaction://hlinksldjump"/>
                        </a:rPr>
                        <a:t>Introduction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35996115"/>
              </p:ext>
            </p:extLst>
          </p:nvPr>
        </p:nvGraphicFramePr>
        <p:xfrm>
          <a:off x="868680" y="2743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Existing</a:t>
                      </a:r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 Mechanical System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15630245"/>
              </p:ext>
            </p:extLst>
          </p:nvPr>
        </p:nvGraphicFramePr>
        <p:xfrm>
          <a:off x="868680" y="3200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5" action="ppaction://hlinksldjump"/>
                        </a:rPr>
                        <a:t>Ground Coupled Heat Pump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3158133"/>
              </p:ext>
            </p:extLst>
          </p:nvPr>
        </p:nvGraphicFramePr>
        <p:xfrm>
          <a:off x="868680" y="36576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6" action="ppaction://hlinksldjump"/>
                        </a:rPr>
                        <a:t>Cost Analysis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61695247"/>
              </p:ext>
            </p:extLst>
          </p:nvPr>
        </p:nvGraphicFramePr>
        <p:xfrm>
          <a:off x="868680" y="41148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7" action="ppaction://hlinksldjump"/>
                        </a:rPr>
                        <a:t>Emissions Analysis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52873425"/>
              </p:ext>
            </p:extLst>
          </p:nvPr>
        </p:nvGraphicFramePr>
        <p:xfrm>
          <a:off x="868680" y="4572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8" action="ppaction://hlinksldjump"/>
                        </a:rPr>
                        <a:t>Photovoltaic Design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7491012"/>
              </p:ext>
            </p:extLst>
          </p:nvPr>
        </p:nvGraphicFramePr>
        <p:xfrm>
          <a:off x="868680" y="5029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9" action="ppaction://hlinksldjump"/>
                        </a:rPr>
                        <a:t>Acoustical Design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66426797"/>
              </p:ext>
            </p:extLst>
          </p:nvPr>
        </p:nvGraphicFramePr>
        <p:xfrm>
          <a:off x="868680" y="5486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i="0" u="none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0" action="ppaction://hlinksldjump"/>
                        </a:rPr>
                        <a:t>Conclusion</a:t>
                      </a:r>
                      <a:endParaRPr lang="en-US" sz="1050" i="0" u="none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60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097280"/>
            <a:ext cx="5303520" cy="106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060-DD9A-4D0A-97A3-D2AAD097A3CF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2E0F-E8A5-4442-866E-9FA536E00FA7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18" name="Table 17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81760104"/>
              </p:ext>
            </p:extLst>
          </p:nvPr>
        </p:nvGraphicFramePr>
        <p:xfrm>
          <a:off x="457200" y="304800"/>
          <a:ext cx="5394960" cy="56083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3360"/>
                <a:gridCol w="1371600"/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32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Water Bottling Facility</a:t>
                      </a:r>
                      <a:endParaRPr lang="en-US" sz="1050" u="none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Mid-Atlantic </a:t>
                      </a:r>
                      <a:endParaRPr lang="en-US" sz="1600" u="none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u="none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United </a:t>
                      </a:r>
                      <a:r>
                        <a:rPr lang="en-US" sz="16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States</a:t>
                      </a:r>
                      <a:endParaRPr lang="en-US" sz="900" u="none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5221464"/>
              </p:ext>
            </p:extLst>
          </p:nvPr>
        </p:nvGraphicFramePr>
        <p:xfrm>
          <a:off x="457200" y="6019800"/>
          <a:ext cx="5394960" cy="457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68880"/>
                <a:gridCol w="292608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2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Mechanical </a:t>
                      </a:r>
                      <a:r>
                        <a:rPr lang="en-US" sz="12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Option | Spring</a:t>
                      </a:r>
                      <a:r>
                        <a:rPr lang="en-US" sz="1200" baseline="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2013</a:t>
                      </a:r>
                      <a:endParaRPr lang="en-US" sz="70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Advised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by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Dr. William Bahnfleth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4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Justyne Neborak</a:t>
                      </a:r>
                      <a:endParaRPr lang="en-US" sz="900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07832289"/>
              </p:ext>
            </p:extLst>
          </p:nvPr>
        </p:nvGraphicFramePr>
        <p:xfrm>
          <a:off x="868680" y="2286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3" action="ppaction://hlinksldjump"/>
                        </a:rPr>
                        <a:t>Introduction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35996115"/>
              </p:ext>
            </p:extLst>
          </p:nvPr>
        </p:nvGraphicFramePr>
        <p:xfrm>
          <a:off x="868680" y="2743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Existing</a:t>
                      </a:r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 Mechanical System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15630245"/>
              </p:ext>
            </p:extLst>
          </p:nvPr>
        </p:nvGraphicFramePr>
        <p:xfrm>
          <a:off x="868680" y="3200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5" action="ppaction://hlinksldjump"/>
                        </a:rPr>
                        <a:t>Ground Coupled Heat Pump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3158133"/>
              </p:ext>
            </p:extLst>
          </p:nvPr>
        </p:nvGraphicFramePr>
        <p:xfrm>
          <a:off x="868680" y="36576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6" action="ppaction://hlinksldjump"/>
                        </a:rPr>
                        <a:t>Cost Analysis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61695247"/>
              </p:ext>
            </p:extLst>
          </p:nvPr>
        </p:nvGraphicFramePr>
        <p:xfrm>
          <a:off x="868680" y="41148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7" action="ppaction://hlinksldjump"/>
                        </a:rPr>
                        <a:t>Emissions Analysis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52873425"/>
              </p:ext>
            </p:extLst>
          </p:nvPr>
        </p:nvGraphicFramePr>
        <p:xfrm>
          <a:off x="868680" y="4572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8" action="ppaction://hlinksldjump"/>
                        </a:rPr>
                        <a:t>Photovoltaic Design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7491012"/>
              </p:ext>
            </p:extLst>
          </p:nvPr>
        </p:nvGraphicFramePr>
        <p:xfrm>
          <a:off x="868680" y="5029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9" action="ppaction://hlinksldjump"/>
                        </a:rPr>
                        <a:t>Acoustical Design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66426797"/>
              </p:ext>
            </p:extLst>
          </p:nvPr>
        </p:nvGraphicFramePr>
        <p:xfrm>
          <a:off x="868680" y="5486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i="0" u="none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0" action="ppaction://hlinksldjump"/>
                        </a:rPr>
                        <a:t>Conclusion</a:t>
                      </a:r>
                      <a:endParaRPr lang="en-US" sz="1050" i="0" u="none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8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1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1435101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060-DD9A-4D0A-97A3-D2AAD097A3CF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2E0F-E8A5-4442-866E-9FA536E00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7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097280"/>
            <a:ext cx="5303520" cy="106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58200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E060-DD9A-4D0A-97A3-D2AAD097A3CF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2E0F-E8A5-4442-866E-9FA536E00FA7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19" name="Table 18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81760104"/>
              </p:ext>
            </p:extLst>
          </p:nvPr>
        </p:nvGraphicFramePr>
        <p:xfrm>
          <a:off x="457200" y="304800"/>
          <a:ext cx="5394960" cy="56083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23360"/>
                <a:gridCol w="1371600"/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32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Water Bottling Facility</a:t>
                      </a:r>
                      <a:endParaRPr lang="en-US" sz="1050" u="none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Mid-Atlantic </a:t>
                      </a:r>
                      <a:endParaRPr lang="en-US" sz="1600" u="none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u="none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United </a:t>
                      </a:r>
                      <a:r>
                        <a:rPr lang="en-US" sz="1600" u="none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States</a:t>
                      </a:r>
                      <a:endParaRPr lang="en-US" sz="900" u="none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5221464"/>
              </p:ext>
            </p:extLst>
          </p:nvPr>
        </p:nvGraphicFramePr>
        <p:xfrm>
          <a:off x="457200" y="6019800"/>
          <a:ext cx="5394960" cy="457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68880"/>
                <a:gridCol w="292608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2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Mechanical </a:t>
                      </a:r>
                      <a:r>
                        <a:rPr lang="en-US" sz="12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Option | Spring</a:t>
                      </a:r>
                      <a:r>
                        <a:rPr lang="en-US" sz="1200" baseline="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12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2013</a:t>
                      </a:r>
                      <a:endParaRPr lang="en-US" sz="70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Advised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by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Dr. William Bahnfleth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24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Justyne Neborak</a:t>
                      </a:r>
                      <a:endParaRPr lang="en-US" sz="900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07832289"/>
              </p:ext>
            </p:extLst>
          </p:nvPr>
        </p:nvGraphicFramePr>
        <p:xfrm>
          <a:off x="868680" y="2286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3" action="ppaction://hlinksldjump"/>
                        </a:rPr>
                        <a:t>Introduction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35996115"/>
              </p:ext>
            </p:extLst>
          </p:nvPr>
        </p:nvGraphicFramePr>
        <p:xfrm>
          <a:off x="868680" y="2743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Existing</a:t>
                      </a:r>
                      <a:r>
                        <a:rPr lang="en-US" sz="1800" baseline="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 Mechanical System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15630245"/>
              </p:ext>
            </p:extLst>
          </p:nvPr>
        </p:nvGraphicFramePr>
        <p:xfrm>
          <a:off x="868680" y="3200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5" action="ppaction://hlinksldjump"/>
                        </a:rPr>
                        <a:t>Ground Coupled Heat Pump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43158133"/>
              </p:ext>
            </p:extLst>
          </p:nvPr>
        </p:nvGraphicFramePr>
        <p:xfrm>
          <a:off x="868680" y="36576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6" action="ppaction://hlinksldjump"/>
                        </a:rPr>
                        <a:t>Cost Analysis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61695247"/>
              </p:ext>
            </p:extLst>
          </p:nvPr>
        </p:nvGraphicFramePr>
        <p:xfrm>
          <a:off x="868680" y="41148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7" action="ppaction://hlinksldjump"/>
                        </a:rPr>
                        <a:t>Emissions Analysis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52873425"/>
              </p:ext>
            </p:extLst>
          </p:nvPr>
        </p:nvGraphicFramePr>
        <p:xfrm>
          <a:off x="868680" y="4572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8" action="ppaction://hlinksldjump"/>
                        </a:rPr>
                        <a:t>Photovoltaic Design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7491012"/>
              </p:ext>
            </p:extLst>
          </p:nvPr>
        </p:nvGraphicFramePr>
        <p:xfrm>
          <a:off x="868680" y="5029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9" action="ppaction://hlinksldjump"/>
                        </a:rPr>
                        <a:t>Acoustical Design</a:t>
                      </a:r>
                      <a:endParaRPr lang="en-US" sz="105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66426797"/>
              </p:ext>
            </p:extLst>
          </p:nvPr>
        </p:nvGraphicFramePr>
        <p:xfrm>
          <a:off x="868680" y="5486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i="0" u="none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hlinkClick r:id="rId10" action="ppaction://hlinksldjump"/>
                        </a:rPr>
                        <a:t>Conclusion</a:t>
                      </a:r>
                      <a:endParaRPr lang="en-US" sz="1050" i="0" u="none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66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BBB59"/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0" y="274320"/>
            <a:ext cx="1828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0" y="1600201"/>
            <a:ext cx="18288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5E060-DD9A-4D0A-97A3-D2AAD097A3CF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32E0F-E8A5-4442-866E-9FA536E00F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0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78498"/>
              </p:ext>
            </p:extLst>
          </p:nvPr>
        </p:nvGraphicFramePr>
        <p:xfrm>
          <a:off x="10195560" y="457200"/>
          <a:ext cx="7040880" cy="6400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44126"/>
                <a:gridCol w="2196754"/>
              </a:tblGrid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36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Water Bottling Facility</a:t>
                      </a:r>
                      <a:endParaRPr lang="en-US" sz="1100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Mid-Atlantic </a:t>
                      </a:r>
                      <a:endParaRPr lang="en-US" sz="1800" dirty="0" smtClean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8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United </a:t>
                      </a:r>
                      <a:r>
                        <a:rPr lang="en-US" sz="18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States</a:t>
                      </a:r>
                      <a:endParaRPr lang="en-US" sz="1000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679328"/>
              </p:ext>
            </p:extLst>
          </p:nvPr>
        </p:nvGraphicFramePr>
        <p:xfrm>
          <a:off x="10195560" y="5867400"/>
          <a:ext cx="7040880" cy="6400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23374"/>
                <a:gridCol w="4117506"/>
              </a:tblGrid>
              <a:tr h="640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Mechanical </a:t>
                      </a:r>
                      <a:r>
                        <a:rPr lang="en-US" sz="16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Option | Spring</a:t>
                      </a:r>
                      <a:r>
                        <a:rPr lang="en-US" sz="1600" baseline="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160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2013</a:t>
                      </a:r>
                      <a:endParaRPr lang="en-US" sz="900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Advised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by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  <a:cs typeface="Times New Roman"/>
                        </a:rPr>
                        <a:t> Dr. William Bahnfleth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r"/>
                        </a:tabLst>
                      </a:pPr>
                      <a:r>
                        <a:rPr lang="en-US" sz="3600" dirty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Justyne Neborak</a:t>
                      </a:r>
                      <a:endParaRPr lang="en-US" sz="1100" dirty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286000"/>
            <a:ext cx="11430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71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Coupled Heat Pump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0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Short-Circuit Heat Loss Factor,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𝑠𝑐</m:t>
                        </m:r>
                      </m:sub>
                    </m:sSub>
                  </m:oMath>
                </a14:m>
                <a:endParaRPr lang="en-US" i="1" dirty="0"/>
              </a:p>
              <a:p>
                <a:pPr lvl="1"/>
                <a:r>
                  <a:rPr lang="en-US" dirty="0" smtClean="0"/>
                  <a:t>1 bore/loop + 3 gpm/loop = 1.04 short-circuit </a:t>
                </a:r>
                <a:r>
                  <a:rPr lang="en-US" dirty="0"/>
                  <a:t>heat loss </a:t>
                </a:r>
                <a:r>
                  <a:rPr lang="en-US" dirty="0" smtClean="0"/>
                  <a:t>factor</a:t>
                </a:r>
              </a:p>
              <a:p>
                <a:r>
                  <a:rPr lang="en-US" dirty="0"/>
                  <a:t>Part-Load Factor during Design Month,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𝑃𝐿𝐹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Unknown therefore use maximum of 1.0</a:t>
                </a:r>
              </a:p>
              <a:p>
                <a:r>
                  <a:rPr lang="en-US" dirty="0"/>
                  <a:t>Building Design Block Load,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𝑙𝑐</m:t>
                        </m:r>
                      </m:sub>
                    </m:sSub>
                  </m:oMath>
                </a14:m>
                <a:r>
                  <a:rPr lang="en-US" dirty="0"/>
                  <a:t>(Cooling),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𝑙h</m:t>
                        </m:r>
                      </m:sub>
                    </m:sSub>
                    <m:r>
                      <a:rPr lang="en-US" b="0" i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(Heating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Found using block load analysis, 6,125,519 Btu/hr &amp;  0 Btu/hr</a:t>
                </a:r>
              </a:p>
              <a:p>
                <a:r>
                  <a:rPr lang="en-US" dirty="0"/>
                  <a:t>Net Annual Average Heat Transfer to Ground,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pPr lvl="1"/>
                <a:r>
                  <a:rPr lang="en-US" dirty="0" smtClean="0"/>
                  <a:t>Difference between heating and cooling, 6,125,519 Btu/hr 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Content Placeholder 2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263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07729727"/>
              </p:ext>
            </p:extLst>
          </p:nvPr>
        </p:nvGraphicFramePr>
        <p:xfrm>
          <a:off x="868680" y="3200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Ground Coupled Heat Pump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Undisturbed Ground Temperature,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1263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658248"/>
              </p:ext>
            </p:extLst>
          </p:nvPr>
        </p:nvGraphicFramePr>
        <p:xfrm>
          <a:off x="23774400" y="3722629"/>
          <a:ext cx="1752600" cy="1188720"/>
        </p:xfrm>
        <a:graphic>
          <a:graphicData uri="http://schemas.openxmlformats.org/drawingml/2006/table">
            <a:tbl>
              <a:tblPr firstRow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1752600"/>
              </a:tblGrid>
              <a:tr h="7526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Ground Temperature</a:t>
                      </a:r>
                      <a:endParaRPr lang="en-US" dirty="0"/>
                    </a:p>
                  </a:txBody>
                  <a:tcPr anchor="ctr"/>
                </a:tc>
              </a:tr>
              <a:tr h="4360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53°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5" name="Content Placeholder 14"/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333" y="2174875"/>
            <a:ext cx="6434667" cy="3951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90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2707600" y="2381566"/>
            <a:ext cx="2810512" cy="3828493"/>
            <a:chOff x="0" y="0"/>
            <a:chExt cx="2860158" cy="38915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860158" cy="38915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8" name="Group 7"/>
            <p:cNvGrpSpPr/>
            <p:nvPr/>
          </p:nvGrpSpPr>
          <p:grpSpPr>
            <a:xfrm>
              <a:off x="440534" y="792538"/>
              <a:ext cx="1780644" cy="2786570"/>
              <a:chOff x="4599" y="16360"/>
              <a:chExt cx="1781281" cy="2786634"/>
            </a:xfrm>
          </p:grpSpPr>
          <p:sp>
            <p:nvSpPr>
              <p:cNvPr id="9" name="Half Frame 8"/>
              <p:cNvSpPr/>
              <p:nvPr/>
            </p:nvSpPr>
            <p:spPr>
              <a:xfrm rot="5400000">
                <a:off x="-498077" y="519036"/>
                <a:ext cx="2786634" cy="1781281"/>
              </a:xfrm>
              <a:prstGeom prst="halfFrame">
                <a:avLst>
                  <a:gd name="adj1" fmla="val 0"/>
                  <a:gd name="adj2" fmla="val 0"/>
                </a:avLst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Half Frame 9"/>
              <p:cNvSpPr/>
              <p:nvPr/>
            </p:nvSpPr>
            <p:spPr>
              <a:xfrm rot="5400000">
                <a:off x="-253436" y="1495882"/>
                <a:ext cx="1570353" cy="1037262"/>
              </a:xfrm>
              <a:prstGeom prst="halfFrame">
                <a:avLst>
                  <a:gd name="adj1" fmla="val 0"/>
                  <a:gd name="adj2" fmla="val 0"/>
                </a:avLst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1" name="Half Frame 10"/>
              <p:cNvSpPr/>
              <p:nvPr/>
            </p:nvSpPr>
            <p:spPr>
              <a:xfrm rot="5400000">
                <a:off x="30726" y="2424995"/>
                <a:ext cx="353290" cy="397606"/>
              </a:xfrm>
              <a:prstGeom prst="halfFrame">
                <a:avLst>
                  <a:gd name="adj1" fmla="val 0"/>
                  <a:gd name="adj2" fmla="val 0"/>
                </a:avLst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044133"/>
              </p:ext>
            </p:extLst>
          </p:nvPr>
        </p:nvGraphicFramePr>
        <p:xfrm>
          <a:off x="17526000" y="4550030"/>
          <a:ext cx="5029200" cy="164592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1417320"/>
                <a:gridCol w="1097280"/>
                <a:gridCol w="1097280"/>
                <a:gridCol w="141732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Time Pulse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Fourier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G-Factor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Thermal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Resistance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(ft·h·°F/Btu)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Annual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67,716.6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0.211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Monthly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556.6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0.183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Daily Peak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0.22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0.122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Coupled Heat Pump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1"/>
              <p:cNvSpPr>
                <a:spLocks noGrp="1"/>
              </p:cNvSpPr>
              <p:nvPr>
                <p:ph sz="half" idx="2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:r>
                  <a:rPr lang="en-US" dirty="0"/>
                  <a:t>Effective Thermal Resistance of Ground,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𝑔𝑎</m:t>
                        </m:r>
                      </m:sub>
                    </m:sSub>
                  </m:oMath>
                </a14:m>
                <a:r>
                  <a:rPr lang="en-US" dirty="0"/>
                  <a:t>  (Annual),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𝑔𝑑</m:t>
                        </m:r>
                      </m:sub>
                    </m:sSub>
                  </m:oMath>
                </a14:m>
                <a:r>
                  <a:rPr lang="en-US" dirty="0"/>
                  <a:t>  (Daily),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𝑔𝑚</m:t>
                        </m:r>
                      </m:sub>
                    </m:sSub>
                  </m:oMath>
                </a14:m>
                <a:r>
                  <a:rPr lang="en-US" dirty="0"/>
                  <a:t> (Monthly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Calculate Fourier number </a:t>
                </a:r>
              </a:p>
              <a:p>
                <a:pPr lvl="1"/>
                <a:r>
                  <a:rPr lang="en-US" dirty="0" smtClean="0"/>
                  <a:t>Use table to find G-Factor</a:t>
                </a:r>
              </a:p>
              <a:p>
                <a:pPr lvl="1"/>
                <a:r>
                  <a:rPr lang="en-US" dirty="0" smtClean="0"/>
                  <a:t>Calculate Thermal Resistance</a:t>
                </a:r>
              </a:p>
            </p:txBody>
          </p:sp>
        </mc:Choice>
        <mc:Fallback xmlns="">
          <p:sp>
            <p:nvSpPr>
              <p:cNvPr id="22" name="Content Placeholder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1263" t="-12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508180"/>
              </p:ext>
            </p:extLst>
          </p:nvPr>
        </p:nvGraphicFramePr>
        <p:xfrm>
          <a:off x="868680" y="3200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Ground Coupled Heat Pump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532506"/>
              </p:ext>
            </p:extLst>
          </p:nvPr>
        </p:nvGraphicFramePr>
        <p:xfrm>
          <a:off x="7543800" y="4785805"/>
          <a:ext cx="8686800" cy="14020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Rock Type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Dry Density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(lb/ft</a:t>
                      </a:r>
                      <a:r>
                        <a:rPr lang="en-US" sz="2000" baseline="30000" dirty="0">
                          <a:effectLst/>
                        </a:rPr>
                        <a:t>3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Conductivity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(Btu/h·ft·°F)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Diffusivity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(ft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/day)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Limestone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150 to 175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1.4 to 2.2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 to 1.4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Average Value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162.5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1.15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1905000"/>
            <a:ext cx="3352800" cy="2540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 descr="http://mapagents.com/images/Geologic/USGS_2pc_geologic_us_map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27" y="2124532"/>
            <a:ext cx="3023870" cy="2103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7" name="Straight Connector 16"/>
          <p:cNvCxnSpPr/>
          <p:nvPr/>
        </p:nvCxnSpPr>
        <p:spPr>
          <a:xfrm flipV="1">
            <a:off x="10286999" y="1905000"/>
            <a:ext cx="2286000" cy="100063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86999" y="2905632"/>
            <a:ext cx="2286000" cy="153985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Coupled Heat Pump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Thermal Resistance of Bore,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pPr lvl="1"/>
                <a:r>
                  <a:rPr lang="en-US" dirty="0" smtClean="0"/>
                  <a:t>15% Bentonite 85% SiO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0.10 </a:t>
                </a:r>
                <a:r>
                  <a:rPr lang="en-US" dirty="0"/>
                  <a:t>Btu/h·ft·°F</a:t>
                </a:r>
              </a:p>
              <a:p>
                <a:r>
                  <a:rPr lang="en-US" dirty="0"/>
                  <a:t>Temperature Penalty for Interference of Adjacent Bores,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pPr lvl="1"/>
                <a:r>
                  <a:rPr lang="en-US" dirty="0" smtClean="0"/>
                  <a:t>20 ft spacing  results in a penalty of 1.8°F</a:t>
                </a:r>
              </a:p>
              <a:p>
                <a:r>
                  <a:rPr lang="en-US" dirty="0" smtClean="0"/>
                  <a:t>System Power Input at Design Load,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(Cooling),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(Heating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Based on pump selection, 112,000 W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263" t="-1213" r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Liquid Temperature at Heat Pump,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𝑤𝑖</m:t>
                        </m:r>
                      </m:sub>
                    </m:sSub>
                  </m:oMath>
                </a14:m>
                <a:r>
                  <a:rPr lang="en-US" i="1" dirty="0"/>
                  <a:t>  </a:t>
                </a:r>
                <a:r>
                  <a:rPr lang="en-US" dirty="0"/>
                  <a:t>(Inlet),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𝑤𝑜</m:t>
                        </m:r>
                      </m:sub>
                    </m:sSub>
                  </m:oMath>
                </a14:m>
                <a:r>
                  <a:rPr lang="en-US" i="1" dirty="0"/>
                  <a:t>  </a:t>
                </a:r>
                <a:r>
                  <a:rPr lang="en-US" dirty="0"/>
                  <a:t>(Outlet)</a:t>
                </a:r>
              </a:p>
              <a:p>
                <a:pPr lvl="1"/>
                <a:r>
                  <a:rPr lang="en-US" dirty="0" smtClean="0"/>
                  <a:t>Inlet 20 </a:t>
                </a:r>
                <a:r>
                  <a:rPr lang="en-US" dirty="0"/>
                  <a:t>to 30°F higher </a:t>
                </a:r>
                <a:r>
                  <a:rPr lang="en-US" dirty="0" smtClean="0"/>
                  <a:t>for heating, 10 </a:t>
                </a:r>
                <a:r>
                  <a:rPr lang="en-US" dirty="0"/>
                  <a:t>to 20°F lower for </a:t>
                </a:r>
                <a:r>
                  <a:rPr lang="en-US" dirty="0" smtClean="0"/>
                  <a:t>cooling</a:t>
                </a:r>
              </a:p>
              <a:p>
                <a:pPr lvl="2"/>
                <a:r>
                  <a:rPr lang="en-US" dirty="0" smtClean="0"/>
                  <a:t>68°F Cooling</a:t>
                </a:r>
              </a:p>
              <a:p>
                <a:pPr lvl="2"/>
                <a:r>
                  <a:rPr lang="en-US" dirty="0" smtClean="0"/>
                  <a:t>38°F Heating</a:t>
                </a:r>
              </a:p>
              <a:p>
                <a:pPr lvl="1"/>
                <a:r>
                  <a:rPr lang="en-US" dirty="0" smtClean="0"/>
                  <a:t>Outlet </a:t>
                </a:r>
                <a:r>
                  <a:rPr lang="en-US" dirty="0"/>
                  <a:t>10°F increase </a:t>
                </a:r>
                <a:r>
                  <a:rPr lang="en-US" dirty="0" smtClean="0"/>
                  <a:t>from inlet</a:t>
                </a:r>
              </a:p>
              <a:p>
                <a:pPr lvl="2"/>
                <a:r>
                  <a:rPr lang="en-US" dirty="0" smtClean="0"/>
                  <a:t>78°FCooling</a:t>
                </a:r>
              </a:p>
              <a:p>
                <a:pPr lvl="2"/>
                <a:r>
                  <a:rPr lang="en-US" dirty="0"/>
                  <a:t>4</a:t>
                </a:r>
                <a:r>
                  <a:rPr lang="en-US" dirty="0" smtClean="0"/>
                  <a:t>8°F Heating</a:t>
                </a:r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1263" t="-1213" r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32363223"/>
              </p:ext>
            </p:extLst>
          </p:nvPr>
        </p:nvGraphicFramePr>
        <p:xfrm>
          <a:off x="868680" y="3200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Ground Coupled Heat Pump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2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Coupled Heat Pump</a:t>
            </a:r>
            <a:endParaRPr lang="en-US" dirty="0"/>
          </a:p>
        </p:txBody>
      </p:sp>
      <p:graphicFrame>
        <p:nvGraphicFramePr>
          <p:cNvPr id="37" name="Table 3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04111151"/>
              </p:ext>
            </p:extLst>
          </p:nvPr>
        </p:nvGraphicFramePr>
        <p:xfrm>
          <a:off x="868680" y="3200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Ground Coupled Heat Pump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5" name="Content Placeholder 5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870931560"/>
                  </p:ext>
                </p:extLst>
              </p:nvPr>
            </p:nvGraphicFramePr>
            <p:xfrm>
              <a:off x="7543800" y="1600200"/>
              <a:ext cx="8686800" cy="4526280"/>
            </p:xfrm>
            <a:graphic>
              <a:graphicData uri="http://schemas.openxmlformats.org/drawingml/2006/table">
                <a:tbl>
                  <a:tblPr firstRow="1" firstCol="1" lastRow="1" bandRow="1">
                    <a:effectLst>
                      <a:outerShdw blurRad="190500" algn="ctr" rotWithShape="0">
                        <a:srgbClr val="000000">
                          <a:alpha val="70000"/>
                        </a:srgbClr>
                      </a:outerShdw>
                    </a:effectLst>
                    <a:tableStyleId>{00A15C55-8517-42AA-B614-E9B94910E393}</a:tableStyleId>
                  </a:tblPr>
                  <a:tblGrid>
                    <a:gridCol w="2171700"/>
                    <a:gridCol w="2171700"/>
                    <a:gridCol w="2171700"/>
                    <a:gridCol w="2171700"/>
                  </a:tblGrid>
                  <a:tr h="28877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</a:rPr>
                            <a:t>Variable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Cooling Value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Heating Value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Units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877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𝒔𝒄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1.04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877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𝑷𝑳𝑭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1.0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8325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6,125,519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Btu/h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825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6,125,519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Btu/h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618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𝒈𝒂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0.211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ft·h·°F/Btu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618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𝒈𝒅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0.183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ft·h·°F/Btu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618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𝒈𝒎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0.122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ft·h·°F/Btu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877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0.10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ft·h·°F/Btu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6187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53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°F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471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1.8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°F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877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𝒘𝒊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78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38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°F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877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𝒘𝒐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88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48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°F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877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112,000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112,000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W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877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𝑳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125,020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ft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5" name="Content Placeholder 5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870931560"/>
                  </p:ext>
                </p:extLst>
              </p:nvPr>
            </p:nvGraphicFramePr>
            <p:xfrm>
              <a:off x="7543800" y="1600200"/>
              <a:ext cx="8686800" cy="4526280"/>
            </p:xfrm>
            <a:graphic>
              <a:graphicData uri="http://schemas.openxmlformats.org/drawingml/2006/table">
                <a:tbl>
                  <a:tblPr firstRow="1" firstCol="1" lastRow="1" bandRow="1">
                    <a:effectLst>
                      <a:outerShdw blurRad="190500" algn="ctr" rotWithShape="0">
                        <a:srgbClr val="000000">
                          <a:alpha val="70000"/>
                        </a:srgbClr>
                      </a:outerShdw>
                    </a:effectLst>
                    <a:tableStyleId>{00A15C55-8517-42AA-B614-E9B94910E393}</a:tableStyleId>
                  </a:tblPr>
                  <a:tblGrid>
                    <a:gridCol w="2171700"/>
                    <a:gridCol w="2171700"/>
                    <a:gridCol w="2171700"/>
                    <a:gridCol w="2171700"/>
                  </a:tblGrid>
                  <a:tr h="28877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r>
                            <a:rPr lang="en-US" sz="1800" dirty="0" smtClean="0">
                              <a:effectLst/>
                            </a:rPr>
                            <a:t>Variable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Cooling Value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Heating Value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Units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87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989" t="-164583" r="-308989" b="-141458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1.04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87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989" t="-270213" r="-308989" b="-1344681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1.0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83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989" t="-334615" r="-308989" b="-111538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6,125,519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Btu/h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82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989" t="-434615" r="-308989" b="-10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6,125,519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Btu/h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6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989" t="-534615" r="-308989" b="-91538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0.211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ft·h·°F/Btu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6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989" t="-634615" r="-308989" b="-81538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0.183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ft·h·°F/Btu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6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989" t="-734615" r="-308989" b="-71538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0.122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ft·h·°F/Btu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87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989" t="-923404" r="-308989" b="-691489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0.10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ft·h·°F/Btu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6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989" t="-925000" r="-308989" b="-525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53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°F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47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989" t="-1025000" r="-308989" b="-425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1.8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°F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87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989" t="-1244681" r="-308989" b="-370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78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38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°F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87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989" t="-1344681" r="-308989" b="-270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88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48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°F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87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989" t="-1414583" r="-308989" b="-16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112,000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112,000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W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87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989" t="-1546809" r="-308989" b="-6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125,020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ft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56" name="Content Placeholder 55"/>
          <p:cNvPicPr>
            <a:picLocks noGrp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95136" y="1627188"/>
            <a:ext cx="6186527" cy="452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37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805128"/>
              </p:ext>
            </p:extLst>
          </p:nvPr>
        </p:nvGraphicFramePr>
        <p:xfrm>
          <a:off x="7543800" y="2819400"/>
          <a:ext cx="8686800" cy="1920240"/>
        </p:xfrm>
        <a:graphic>
          <a:graphicData uri="http://schemas.openxmlformats.org/drawingml/2006/table">
            <a:tbl>
              <a:tblPr firstRow="1" firstCol="1" lastRow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1676400"/>
                <a:gridCol w="990600"/>
                <a:gridCol w="1295400"/>
                <a:gridCol w="1600200"/>
                <a:gridCol w="1371600"/>
                <a:gridCol w="17526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Length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smtClean="0">
                          <a:effectLst/>
                        </a:rPr>
                        <a:t>ft)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Multiplicity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Length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(ft)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Head Loss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(ft/100 ft)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Head Loss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(ft)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Bore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Longest Branch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Tee-Fittings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Elbows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3.5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0.35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50.7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Coupled Heat Pump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3886146"/>
              </p:ext>
            </p:extLst>
          </p:nvPr>
        </p:nvGraphicFramePr>
        <p:xfrm>
          <a:off x="868680" y="3200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Ground Coupled Heat Pump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Head Loss Calculations</a:t>
            </a:r>
            <a:endParaRPr lang="en-US" dirty="0"/>
          </a:p>
        </p:txBody>
      </p:sp>
      <p:graphicFrame>
        <p:nvGraphicFramePr>
          <p:cNvPr id="16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8031470"/>
              </p:ext>
            </p:extLst>
          </p:nvPr>
        </p:nvGraphicFramePr>
        <p:xfrm>
          <a:off x="17145000" y="1627188"/>
          <a:ext cx="8686797" cy="4526275"/>
        </p:xfrm>
        <a:graphic>
          <a:graphicData uri="http://schemas.openxmlformats.org/drawingml/2006/table">
            <a:tbl>
              <a:tblPr firstRow="1" firstCol="1" lastRow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914400"/>
                <a:gridCol w="990600"/>
                <a:gridCol w="1371600"/>
                <a:gridCol w="1687284"/>
                <a:gridCol w="1240971"/>
                <a:gridCol w="1240971"/>
                <a:gridCol w="1240971"/>
              </a:tblGrid>
              <a:tr h="918375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Length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(ft)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Flow Rate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(gpm)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Fittings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Equivalent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Length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(ft)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Head Loss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(ft/100ft)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Head Loss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(ft)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</a:tr>
              <a:tr h="360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Header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2800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1531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 </a:t>
                      </a:r>
                      <a:r>
                        <a:rPr lang="en-US" sz="1800" dirty="0" smtClean="0">
                          <a:effectLst/>
                        </a:rPr>
                        <a:t>90</a:t>
                      </a:r>
                      <a:r>
                        <a:rPr lang="en-US" sz="1800" dirty="0">
                          <a:effectLst/>
                        </a:rPr>
                        <a:t>° elbows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66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100.31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</a:tr>
              <a:tr h="360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1505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Tees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3.99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</a:tr>
              <a:tr h="360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1480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Tees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3.99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</a:tr>
              <a:tr h="360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1455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Tees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3.99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</a:tr>
              <a:tr h="360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1430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Tees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3.99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</a:tr>
              <a:tr h="360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1405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Tees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3.42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</a:tr>
              <a:tr h="360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1380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Tees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2.85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</a:tr>
              <a:tr h="360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⁞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⁞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⁞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⁞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⁞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⁞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⁞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</a:tr>
              <a:tr h="3607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Tees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0.7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0.798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790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576" marR="32576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203.252</a:t>
                      </a:r>
                      <a:endParaRPr lang="en-US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Coupled Heat Pump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Pump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17449800" y="1535113"/>
            <a:ext cx="8686800" cy="639762"/>
          </a:xfrm>
        </p:spPr>
        <p:txBody>
          <a:bodyPr/>
          <a:lstStyle/>
          <a:p>
            <a:r>
              <a:rPr lang="en-US" dirty="0" smtClean="0"/>
              <a:t>Heat Pump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17449800" y="2174875"/>
            <a:ext cx="8686800" cy="39512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21 Rooftop Units</a:t>
            </a:r>
          </a:p>
          <a:p>
            <a:pPr lvl="1"/>
            <a:r>
              <a:rPr lang="en-US" dirty="0" smtClean="0"/>
              <a:t>Twenty 25 ton</a:t>
            </a:r>
          </a:p>
          <a:p>
            <a:pPr lvl="1"/>
            <a:r>
              <a:rPr lang="en-US" dirty="0" smtClean="0"/>
              <a:t>One 10 ton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45856906"/>
              </p:ext>
            </p:extLst>
          </p:nvPr>
        </p:nvGraphicFramePr>
        <p:xfrm>
          <a:off x="868680" y="3200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Ground Coupled Heat Pump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450" y1="57531" x2="50614" y2="83682"/>
                        <a14:foregroundMark x1="39803" y1="51464" x2="79853" y2="51674"/>
                        <a14:foregroundMark x1="80835" y1="23640" x2="64373" y2="19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925" y="1705927"/>
            <a:ext cx="3876675" cy="4552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567" y1="70228" x2="4972" y2="79750"/>
                        <a14:foregroundMark x1="33552" y1="64238" x2="28193" y2="54716"/>
                        <a14:foregroundMark x1="68919" y1="19803" x2="87973" y2="17121"/>
                        <a14:foregroundMark x1="77047" y1="44569" x2="68532" y2="47251"/>
                        <a14:foregroundMark x1="9348" y1="74072" x2="9140" y2="89003"/>
                        <a14:backgroundMark x1="595" y1="71390" x2="595" y2="73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2282375"/>
            <a:ext cx="5105400" cy="3400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1397064"/>
              </p:ext>
            </p:extLst>
          </p:nvPr>
        </p:nvGraphicFramePr>
        <p:xfrm>
          <a:off x="7543800" y="2438399"/>
          <a:ext cx="3200400" cy="3686683"/>
        </p:xfrm>
        <a:graphic>
          <a:graphicData uri="http://schemas.openxmlformats.org/drawingml/2006/table">
            <a:tbl>
              <a:tblPr firstCol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1600200"/>
                <a:gridCol w="1600200"/>
              </a:tblGrid>
              <a:tr h="7203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Manufacturer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Bell &amp; Gossett</a:t>
                      </a:r>
                      <a:endParaRPr lang="en-US" sz="1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6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Model</a:t>
                      </a:r>
                      <a:endParaRPr lang="en-US" sz="1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4x6x10M HSC</a:t>
                      </a:r>
                      <a:r>
                        <a:rPr lang="en-US" sz="1800" baseline="30000" dirty="0" smtClean="0">
                          <a:effectLst/>
                        </a:rPr>
                        <a:t>3</a:t>
                      </a:r>
                      <a:endParaRPr lang="en-US" sz="1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32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Flow Rate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(gpm)</a:t>
                      </a:r>
                      <a:endParaRPr lang="en-US" sz="1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1531</a:t>
                      </a:r>
                      <a:endParaRPr lang="en-US" sz="1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32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Head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(ft)</a:t>
                      </a:r>
                      <a:endParaRPr lang="en-US" sz="1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254</a:t>
                      </a:r>
                      <a:endParaRPr lang="en-US" sz="1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99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Impeller Diameter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(in)</a:t>
                      </a:r>
                      <a:endParaRPr lang="en-US" sz="1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8.3</a:t>
                      </a:r>
                      <a:endParaRPr lang="en-US" sz="1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6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RPM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3565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6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HP</a:t>
                      </a:r>
                      <a:endParaRPr lang="en-US" sz="18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1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39592716"/>
              </p:ext>
            </p:extLst>
          </p:nvPr>
        </p:nvGraphicFramePr>
        <p:xfrm>
          <a:off x="868680" y="36576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Cost Analysis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0812469"/>
              </p:ext>
            </p:extLst>
          </p:nvPr>
        </p:nvGraphicFramePr>
        <p:xfrm>
          <a:off x="17145000" y="1627188"/>
          <a:ext cx="8686800" cy="4526287"/>
        </p:xfrm>
        <a:graphic>
          <a:graphicData uri="http://schemas.openxmlformats.org/drawingml/2006/table">
            <a:tbl>
              <a:tblPr firstRow="1" firstCol="1" lastRow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5657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Month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Original </a:t>
                      </a:r>
                      <a:r>
                        <a:rPr lang="en-US" sz="1800" dirty="0" smtClean="0">
                          <a:effectLst/>
                        </a:rPr>
                        <a:t>Energy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kWh)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GCHP </a:t>
                      </a:r>
                      <a:r>
                        <a:rPr lang="en-US" sz="1800" dirty="0" smtClean="0">
                          <a:effectLst/>
                        </a:rPr>
                        <a:t>Energy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(kWh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Difference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(kWh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January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2,275,032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1,713,184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561,848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February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2,056,716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1,547,770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508,946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March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2,285,022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1,707,854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577,168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April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2,228,204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1,654,628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573,576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May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2,344,024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1,729,509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614,515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June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2,291,104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1,690,252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600,852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July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2,390,752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1,765,344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625,408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August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2,389,709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1,764,376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625,333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September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2,273,169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1,677,335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595,834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October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2,319,265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1,715,919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603,346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November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2,223,874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1,655,288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568,586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December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2,277,362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1,712,482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564,880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Largest </a:t>
                      </a:r>
                      <a:r>
                        <a:rPr lang="en-US" sz="1800" dirty="0">
                          <a:effectLst/>
                        </a:rPr>
                        <a:t>Difference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116,462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Average </a:t>
                      </a:r>
                      <a:r>
                        <a:rPr lang="en-US" sz="1800" dirty="0">
                          <a:effectLst/>
                        </a:rPr>
                        <a:t>Value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585,024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0998531"/>
              </p:ext>
            </p:extLst>
          </p:nvPr>
        </p:nvGraphicFramePr>
        <p:xfrm>
          <a:off x="7543800" y="1600200"/>
          <a:ext cx="868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79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142057"/>
              </p:ext>
            </p:extLst>
          </p:nvPr>
        </p:nvGraphicFramePr>
        <p:xfrm>
          <a:off x="12801600" y="2209800"/>
          <a:ext cx="7772400" cy="1371600"/>
        </p:xfrm>
        <a:graphic>
          <a:graphicData uri="http://schemas.openxmlformats.org/drawingml/2006/table">
            <a:tbl>
              <a:tblPr firstRow="1" firstCol="1" lastRow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3108960"/>
                <a:gridCol w="2377440"/>
                <a:gridCol w="22860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Design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Energy Usage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(kWh)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Electric Cost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Original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27,354,230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$ 2,065,428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Ground Source Heat Pump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19,201,080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$ 1,449,730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Difference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8,153,150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$ 615,698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40053364"/>
              </p:ext>
            </p:extLst>
          </p:nvPr>
        </p:nvGraphicFramePr>
        <p:xfrm>
          <a:off x="868680" y="36576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Cost Analysis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1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3475950" y="2290571"/>
            <a:ext cx="2355850" cy="31980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Emissions Analysis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5000" y="1627632"/>
            <a:ext cx="5912887" cy="452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3475950" y="2290571"/>
            <a:ext cx="2355850" cy="3200401"/>
            <a:chOff x="23447375" y="2265444"/>
            <a:chExt cx="2355850" cy="32004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447375" y="2265445"/>
              <a:ext cx="1060450" cy="3200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465575" y="2265444"/>
              <a:ext cx="1337650" cy="31980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14" name="Content Placeholder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36217"/>
              </p:ext>
            </p:extLst>
          </p:nvPr>
        </p:nvGraphicFramePr>
        <p:xfrm>
          <a:off x="7543800" y="1600200"/>
          <a:ext cx="8686800" cy="452628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56578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Pollutant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Regional Grid Emission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Factors 2007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(lb/kWh)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Calculated Emissions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(lb/year)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Reduction in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Emissions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5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Original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GCHP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CO2</a:t>
                      </a:r>
                      <a:r>
                        <a:rPr lang="en-US" sz="1800" baseline="-25000" dirty="0">
                          <a:effectLst/>
                        </a:rPr>
                        <a:t>e</a:t>
                      </a:r>
                      <a:endParaRPr lang="en-US" sz="1800" baseline="-25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1.74E+00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3.96E+06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2.98E+06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endParaRPr lang="en-US" sz="1800" baseline="-25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1.64E+00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3.37E+06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2.54E+06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</a:t>
                      </a:r>
                      <a:r>
                        <a:rPr lang="en-US" sz="1800" baseline="-25000" dirty="0">
                          <a:effectLst/>
                        </a:rPr>
                        <a:t>4</a:t>
                      </a:r>
                      <a:endParaRPr lang="en-US" sz="1800" baseline="-25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3.59E-03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8.20E+03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6.13E+03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O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3.87E-05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8.62E+01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6.40E+01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</a:t>
                      </a:r>
                      <a:r>
                        <a:rPr lang="en-US" sz="1800" baseline="-25000" dirty="0">
                          <a:effectLst/>
                        </a:rPr>
                        <a:t>X</a:t>
                      </a:r>
                      <a:endParaRPr lang="en-US" sz="1800" baseline="-25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3.00E-03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7.03E+03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5.19E+03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</a:t>
                      </a:r>
                      <a:r>
                        <a:rPr lang="en-US" sz="1800" baseline="-25000" dirty="0">
                          <a:effectLst/>
                        </a:rPr>
                        <a:t>X</a:t>
                      </a:r>
                      <a:endParaRPr lang="en-US" sz="1800" baseline="-25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8.57E-03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1.96E+04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1.45E+04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8.54E-04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2.04E+03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1.51E+03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TNMOC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7.26E-05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1.73E+02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1.28E+02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Lead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1.39E-07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3.16E-01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2.33E-01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Mercury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3.36E-08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7.79E-02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5.77E-02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PM10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9.26E-05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2.06E+02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1.53E+02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2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Solid Waste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2.05E-01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4.67E+05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3.51E+05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25%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564773"/>
              </p:ext>
            </p:extLst>
          </p:nvPr>
        </p:nvGraphicFramePr>
        <p:xfrm>
          <a:off x="868680" y="4122674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Emissions</a:t>
                      </a:r>
                      <a:r>
                        <a:rPr lang="en-US" sz="1800" u="sng" baseline="0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Analysis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4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Photovoltaic Design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1404792"/>
              </p:ext>
            </p:extLst>
          </p:nvPr>
        </p:nvGraphicFramePr>
        <p:xfrm>
          <a:off x="7543800" y="1600200"/>
          <a:ext cx="868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17145000" y="1627632"/>
            <a:ext cx="8686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Optimum Tilt Ang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45000" y="1627632"/>
            <a:ext cx="8695706" cy="452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545800" y="3733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33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°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93400" y="4267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25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°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0" name="Table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26888603"/>
              </p:ext>
            </p:extLst>
          </p:nvPr>
        </p:nvGraphicFramePr>
        <p:xfrm>
          <a:off x="868680" y="4579874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Photovoltaic Design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1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Water Bottling Facility</a:t>
            </a:r>
          </a:p>
          <a:p>
            <a:pPr lvl="1"/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Warehouse</a:t>
            </a:r>
          </a:p>
          <a:p>
            <a:pPr lvl="1"/>
            <a:r>
              <a:rPr lang="en-US" dirty="0" smtClean="0"/>
              <a:t>Office</a:t>
            </a:r>
          </a:p>
          <a:p>
            <a:r>
              <a:rPr lang="en-US" dirty="0" smtClean="0"/>
              <a:t>Mid Atlantic Region</a:t>
            </a:r>
          </a:p>
          <a:p>
            <a:r>
              <a:rPr lang="en-US" dirty="0" smtClean="0"/>
              <a:t>30 ft Ceiling Warehouse</a:t>
            </a:r>
          </a:p>
          <a:p>
            <a:r>
              <a:rPr lang="en-US" dirty="0" smtClean="0"/>
              <a:t>23 ft 6 in Draft Curtain Production</a:t>
            </a:r>
          </a:p>
          <a:p>
            <a:r>
              <a:rPr lang="en-US" dirty="0" smtClean="0"/>
              <a:t>8 – 30 ft Ceiling Office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762139"/>
            <a:ext cx="5943600" cy="4202084"/>
          </a:xfrm>
          <a:prstGeom prst="rect">
            <a:avLst/>
          </a:prstGeom>
          <a:effectLst>
            <a:outerShdw blurRad="190500" algn="ctr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7" name="Table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68597660"/>
              </p:ext>
            </p:extLst>
          </p:nvPr>
        </p:nvGraphicFramePr>
        <p:xfrm>
          <a:off x="868680" y="2286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Introduction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3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Photovoltaic Design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803953"/>
              </p:ext>
            </p:extLst>
          </p:nvPr>
        </p:nvGraphicFramePr>
        <p:xfrm>
          <a:off x="17145000" y="1600200"/>
          <a:ext cx="8686797" cy="1463040"/>
        </p:xfrm>
        <a:graphic>
          <a:graphicData uri="http://schemas.openxmlformats.org/drawingml/2006/table">
            <a:tbl>
              <a:tblPr firstRow="1" lastCol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1240971"/>
                <a:gridCol w="1240971"/>
                <a:gridCol w="1240971"/>
                <a:gridCol w="1240971"/>
                <a:gridCol w="1240971"/>
                <a:gridCol w="1240971"/>
                <a:gridCol w="1240971"/>
              </a:tblGrid>
              <a:tr h="10972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Panel Length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Panel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Width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Array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Tilt Angle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Height From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Ground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Horizontal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Length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Distance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Between Panels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Row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Spacing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39.1 in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77.6 in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33°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21.3 in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32.8 in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63.9 in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96.7 in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00200"/>
            <a:ext cx="2320882" cy="452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21" descr="Screen Clippin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11817" r="3520"/>
          <a:stretch/>
        </p:blipFill>
        <p:spPr>
          <a:xfrm>
            <a:off x="17145000" y="3316042"/>
            <a:ext cx="8686800" cy="2837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8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519077"/>
              </p:ext>
            </p:extLst>
          </p:nvPr>
        </p:nvGraphicFramePr>
        <p:xfrm>
          <a:off x="10668000" y="1600200"/>
          <a:ext cx="5562600" cy="4526280"/>
        </p:xfrm>
        <a:graphic>
          <a:graphicData uri="http://schemas.openxmlformats.org/drawingml/2006/table">
            <a:tbl>
              <a:tblPr firstRow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3352800"/>
                <a:gridCol w="2209800"/>
              </a:tblGrid>
              <a:tr h="41148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Sharp</a:t>
                      </a:r>
                      <a:r>
                        <a:rPr lang="en-US" baseline="0" dirty="0" smtClean="0"/>
                        <a:t> ND-F4Q300 Electrical Characteristics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 Power (P</a:t>
                      </a:r>
                      <a:r>
                        <a:rPr lang="en-US" baseline="-25000" dirty="0" smtClean="0"/>
                        <a:t>max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 W</a:t>
                      </a:r>
                      <a:endParaRPr lang="en-US" dirty="0"/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 Circuit Voltage</a:t>
                      </a:r>
                      <a:r>
                        <a:rPr lang="en-US" baseline="0" dirty="0" smtClean="0"/>
                        <a:t> (V</a:t>
                      </a:r>
                      <a:r>
                        <a:rPr lang="en-US" baseline="-25000" dirty="0" smtClean="0"/>
                        <a:t>oc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45.1 V</a:t>
                      </a:r>
                      <a:endParaRPr lang="en-US" dirty="0"/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 Power Voltage (</a:t>
                      </a:r>
                      <a:r>
                        <a:rPr lang="en-US" sz="1800" u="none" strike="noStrike" kern="1200" baseline="0" dirty="0" smtClean="0"/>
                        <a:t>V</a:t>
                      </a:r>
                      <a:r>
                        <a:rPr lang="en-US" sz="1800" u="none" strike="noStrike" kern="1200" baseline="-25000" dirty="0" smtClean="0"/>
                        <a:t>pm</a:t>
                      </a:r>
                      <a:r>
                        <a:rPr lang="en-US" sz="1800" u="none" strike="noStrike" kern="1200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35.2 V</a:t>
                      </a:r>
                      <a:endParaRPr lang="en-US" dirty="0"/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Short Circuit Current (I</a:t>
                      </a:r>
                      <a:r>
                        <a:rPr lang="en-US" sz="1800" u="none" strike="noStrike" kern="1200" baseline="-25000" dirty="0" smtClean="0"/>
                        <a:t>sc</a:t>
                      </a:r>
                      <a:r>
                        <a:rPr lang="en-US" sz="1800" u="none" strike="noStrike" kern="1200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8.94 A</a:t>
                      </a:r>
                      <a:endParaRPr lang="en-US" dirty="0"/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Maximum Power Current (I</a:t>
                      </a:r>
                      <a:r>
                        <a:rPr lang="en-US" sz="1800" u="none" strike="noStrike" kern="1200" baseline="-25000" dirty="0" smtClean="0"/>
                        <a:t>pm</a:t>
                      </a:r>
                      <a:r>
                        <a:rPr lang="en-US" sz="1800" u="none" strike="noStrike" kern="1200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8.52 A</a:t>
                      </a:r>
                      <a:endParaRPr lang="en-US" dirty="0"/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Module Efficiency (%)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15.3%</a:t>
                      </a:r>
                      <a:endParaRPr lang="en-US" dirty="0"/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Maximum System (DC) Voltage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1000 V</a:t>
                      </a:r>
                      <a:endParaRPr lang="en-US" dirty="0"/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Temperature Coefficient (P</a:t>
                      </a:r>
                      <a:r>
                        <a:rPr lang="en-US" baseline="-25000" dirty="0" smtClean="0"/>
                        <a:t>max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-0.439%/°C</a:t>
                      </a:r>
                      <a:endParaRPr lang="en-US" dirty="0"/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Temperature Coefficient (V</a:t>
                      </a:r>
                      <a:r>
                        <a:rPr lang="en-US" baseline="-25000" dirty="0" smtClean="0"/>
                        <a:t>oc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-0.321%/°C</a:t>
                      </a:r>
                      <a:endParaRPr lang="en-US" dirty="0"/>
                    </a:p>
                  </a:txBody>
                  <a:tcPr anchor="ctr"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Temperature Coefficient (I</a:t>
                      </a:r>
                      <a:r>
                        <a:rPr lang="en-US" baseline="-25000" dirty="0" smtClean="0"/>
                        <a:t>sc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0.050%/°C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2057425" y="4495800"/>
            <a:ext cx="381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4912450" y="4552890"/>
            <a:ext cx="5690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</a:t>
            </a:r>
            <a:endParaRPr lang="en-US" sz="2000" dirty="0"/>
          </a:p>
        </p:txBody>
      </p:sp>
      <p:graphicFrame>
        <p:nvGraphicFramePr>
          <p:cNvPr id="26" name="Table 2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26706088"/>
              </p:ext>
            </p:extLst>
          </p:nvPr>
        </p:nvGraphicFramePr>
        <p:xfrm>
          <a:off x="868680" y="4579874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Photovoltaic Design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1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Photovoltaic Design</a:t>
            </a:r>
            <a:endParaRPr lang="en-US" dirty="0"/>
          </a:p>
        </p:txBody>
      </p:sp>
      <p:pic>
        <p:nvPicPr>
          <p:cNvPr id="1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320" y="1627188"/>
            <a:ext cx="6140159" cy="452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6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3258870"/>
              </p:ext>
            </p:extLst>
          </p:nvPr>
        </p:nvGraphicFramePr>
        <p:xfrm>
          <a:off x="7543800" y="1600200"/>
          <a:ext cx="8686800" cy="45720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8961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Month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Beam Incident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Radiation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(kWh/m2)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Incident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Radiation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(kWh/m2)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Net DC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Output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(kWh)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Net AC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Output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(kWh)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January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55.95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90.61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50,402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41,602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February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50.55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97.46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84,698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75,567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March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76.06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134.88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154,112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142,010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April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79.07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146.97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226,988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212,703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May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77.37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153.18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274,686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258,784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June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69.07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151.30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275,015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259,367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July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83.74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163.15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295,087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278,953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August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80.86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152.08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237,668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223,063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September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74.28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134.93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165,337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153,409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October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76.37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124.04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93,685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83,602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November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43.55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80.11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55,004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46,542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87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December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50.17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79.11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42,569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34,245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12221554"/>
              </p:ext>
            </p:extLst>
          </p:nvPr>
        </p:nvGraphicFramePr>
        <p:xfrm>
          <a:off x="868680" y="4579874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Photovoltaic Design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8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Photovoltaic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Payback Period</a:t>
            </a:r>
          </a:p>
          <a:p>
            <a:pPr lvl="1"/>
            <a:r>
              <a:rPr lang="en-US" dirty="0" smtClean="0"/>
              <a:t>Infinite</a:t>
            </a:r>
            <a:endParaRPr lang="en-US" dirty="0"/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376597"/>
              </p:ext>
            </p:extLst>
          </p:nvPr>
        </p:nvGraphicFramePr>
        <p:xfrm>
          <a:off x="7543800" y="1600200"/>
          <a:ext cx="8686801" cy="4526280"/>
        </p:xfrm>
        <a:graphic>
          <a:graphicData uri="http://schemas.openxmlformats.org/drawingml/2006/table">
            <a:tbl>
              <a:tblPr firstRow="1" firstCol="1" lastRow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2624138"/>
                <a:gridCol w="1085850"/>
                <a:gridCol w="1085850"/>
                <a:gridCol w="1085850"/>
                <a:gridCol w="904875"/>
                <a:gridCol w="1900238"/>
              </a:tblGrid>
              <a:tr h="9052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# of units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kW/unit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kW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$/W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Module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7695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0.3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2307.76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2.05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$ 4,730,910.62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Inverter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2500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0.37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$ 925,000.00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Balancing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0.43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$ 992,337.3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Installation Labor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0.48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$ 1,107,725.41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Margin </a:t>
                      </a:r>
                      <a:r>
                        <a:rPr lang="en-US" sz="2000" dirty="0">
                          <a:effectLst/>
                        </a:rPr>
                        <a:t>And Overhead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0.81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$ 1,869,286.64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Permitting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0.23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$ 530,785.09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6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Grid Interconnection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$ 23,077.61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628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$ 4.62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$ 10,660,385.73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82799632"/>
              </p:ext>
            </p:extLst>
          </p:nvPr>
        </p:nvGraphicFramePr>
        <p:xfrm>
          <a:off x="868680" y="4579874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Photovoltaic Design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4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79808"/>
              </p:ext>
            </p:extLst>
          </p:nvPr>
        </p:nvGraphicFramePr>
        <p:xfrm>
          <a:off x="10058400" y="1600200"/>
          <a:ext cx="3840480" cy="4526280"/>
        </p:xfrm>
        <a:graphic>
          <a:graphicData uri="http://schemas.openxmlformats.org/drawingml/2006/table">
            <a:tbl>
              <a:tblPr firstRow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2011680"/>
                <a:gridCol w="1828800"/>
              </a:tblGrid>
              <a:tr h="822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Duration </a:t>
                      </a:r>
                      <a:r>
                        <a:rPr lang="en-US" sz="2000" dirty="0" smtClean="0">
                          <a:effectLst/>
                        </a:rPr>
                        <a:t>Per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Day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(h)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Sound Level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(dBA)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92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97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½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102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½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110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¼ or less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115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4" name="Title 8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Acoustical Design</a:t>
            </a:r>
            <a:endParaRPr lang="en-US" dirty="0"/>
          </a:p>
        </p:txBody>
      </p:sp>
      <p:graphicFrame>
        <p:nvGraphicFramePr>
          <p:cNvPr id="88" name="Content Placeholder 8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5690369"/>
              </p:ext>
            </p:extLst>
          </p:nvPr>
        </p:nvGraphicFramePr>
        <p:xfrm>
          <a:off x="15316200" y="1627188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0" name="Table 8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07510613"/>
              </p:ext>
            </p:extLst>
          </p:nvPr>
        </p:nvGraphicFramePr>
        <p:xfrm>
          <a:off x="868680" y="5037074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Acoustical Design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9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Acoustical Design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425269"/>
              </p:ext>
            </p:extLst>
          </p:nvPr>
        </p:nvGraphicFramePr>
        <p:xfrm>
          <a:off x="22402800" y="2784792"/>
          <a:ext cx="2819400" cy="164592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24989"/>
                <a:gridCol w="2094411"/>
              </a:tblGrid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SL &lt; 87 dBA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87dBA ≤ SL &lt;90 dBA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SL ≥ 90 dBA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571073" y="2895600"/>
            <a:ext cx="365125" cy="36512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571074" y="3429000"/>
            <a:ext cx="365125" cy="3651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571075" y="3978275"/>
            <a:ext cx="365125" cy="36512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8382000" y="1752600"/>
            <a:ext cx="5943600" cy="4190365"/>
            <a:chOff x="0" y="-1"/>
            <a:chExt cx="6132286" cy="43240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6132286" cy="43240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9" name="Rectangle 18"/>
            <p:cNvSpPr/>
            <p:nvPr/>
          </p:nvSpPr>
          <p:spPr>
            <a:xfrm>
              <a:off x="2270759" y="1493151"/>
              <a:ext cx="3365307" cy="262374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6611600" y="1645920"/>
            <a:ext cx="5554977" cy="4526280"/>
            <a:chOff x="0" y="0"/>
            <a:chExt cx="4526280" cy="3688080"/>
          </a:xfrm>
        </p:grpSpPr>
        <p:pic>
          <p:nvPicPr>
            <p:cNvPr id="21" name="Picture 20" descr="E:\Drawings\Plan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4526280" cy="36880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4069080" y="309372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80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3657600" y="309372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70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3657600" y="150876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86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3657600" y="188976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87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3657600" y="225552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86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3657600" y="260604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86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3642360" y="114300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87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4053840" y="205740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89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4023360" y="1752600"/>
              <a:ext cx="274320" cy="18288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101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4053840" y="150876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72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4069080" y="1143000"/>
              <a:ext cx="182880" cy="18288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93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3063240" y="2773680"/>
              <a:ext cx="182880" cy="18288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92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2331720" y="278892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89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2286000" y="2926080"/>
              <a:ext cx="182880" cy="18288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96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1798320" y="307848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85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2057400" y="307848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87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2316480" y="307848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89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2545080" y="309372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89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0" name="Text Box 2"/>
            <p:cNvSpPr txBox="1">
              <a:spLocks noChangeArrowheads="1"/>
            </p:cNvSpPr>
            <p:nvPr/>
          </p:nvSpPr>
          <p:spPr bwMode="auto">
            <a:xfrm>
              <a:off x="2880360" y="309372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88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3169920" y="309372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86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3413760" y="309372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85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3" name="Text Box 2"/>
            <p:cNvSpPr txBox="1">
              <a:spLocks noChangeArrowheads="1"/>
            </p:cNvSpPr>
            <p:nvPr/>
          </p:nvSpPr>
          <p:spPr bwMode="auto">
            <a:xfrm>
              <a:off x="3810000" y="47244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82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4" name="Text Box 2"/>
            <p:cNvSpPr txBox="1">
              <a:spLocks noChangeArrowheads="1"/>
            </p:cNvSpPr>
            <p:nvPr/>
          </p:nvSpPr>
          <p:spPr bwMode="auto">
            <a:xfrm>
              <a:off x="4053840" y="77724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87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4069080" y="2590800"/>
              <a:ext cx="182880" cy="18288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91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6" name="Text Box 2"/>
            <p:cNvSpPr txBox="1">
              <a:spLocks noChangeArrowheads="1"/>
            </p:cNvSpPr>
            <p:nvPr/>
          </p:nvSpPr>
          <p:spPr bwMode="auto">
            <a:xfrm>
              <a:off x="3063240" y="47244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87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7" name="Text Box 2"/>
            <p:cNvSpPr txBox="1">
              <a:spLocks noChangeArrowheads="1"/>
            </p:cNvSpPr>
            <p:nvPr/>
          </p:nvSpPr>
          <p:spPr bwMode="auto">
            <a:xfrm>
              <a:off x="2697480" y="86868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87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2697480" y="1371600"/>
              <a:ext cx="182880" cy="18288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91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2697480" y="172212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89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2697480" y="2087880"/>
              <a:ext cx="182880" cy="18288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91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1" name="Text Box 2"/>
            <p:cNvSpPr txBox="1">
              <a:spLocks noChangeArrowheads="1"/>
            </p:cNvSpPr>
            <p:nvPr/>
          </p:nvSpPr>
          <p:spPr bwMode="auto">
            <a:xfrm>
              <a:off x="2057400" y="274320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88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2" name="Text Box 2"/>
            <p:cNvSpPr txBox="1">
              <a:spLocks noChangeArrowheads="1"/>
            </p:cNvSpPr>
            <p:nvPr/>
          </p:nvSpPr>
          <p:spPr bwMode="auto">
            <a:xfrm>
              <a:off x="2682240" y="2453640"/>
              <a:ext cx="182880" cy="18288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90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3" name="Text Box 2"/>
            <p:cNvSpPr txBox="1">
              <a:spLocks noChangeArrowheads="1"/>
            </p:cNvSpPr>
            <p:nvPr/>
          </p:nvSpPr>
          <p:spPr bwMode="auto">
            <a:xfrm>
              <a:off x="3063240" y="2423160"/>
              <a:ext cx="182880" cy="18288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90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4" name="Text Box 2"/>
            <p:cNvSpPr txBox="1">
              <a:spLocks noChangeArrowheads="1"/>
            </p:cNvSpPr>
            <p:nvPr/>
          </p:nvSpPr>
          <p:spPr bwMode="auto">
            <a:xfrm>
              <a:off x="3124200" y="2057400"/>
              <a:ext cx="182880" cy="18288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90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5" name="Text Box 2"/>
            <p:cNvSpPr txBox="1">
              <a:spLocks noChangeArrowheads="1"/>
            </p:cNvSpPr>
            <p:nvPr/>
          </p:nvSpPr>
          <p:spPr bwMode="auto">
            <a:xfrm>
              <a:off x="3307080" y="1722120"/>
              <a:ext cx="182880" cy="18288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91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6" name="Text Box 2"/>
            <p:cNvSpPr txBox="1">
              <a:spLocks noChangeArrowheads="1"/>
            </p:cNvSpPr>
            <p:nvPr/>
          </p:nvSpPr>
          <p:spPr bwMode="auto">
            <a:xfrm>
              <a:off x="3307080" y="140208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87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7" name="Text Box 2"/>
            <p:cNvSpPr txBox="1">
              <a:spLocks noChangeArrowheads="1"/>
            </p:cNvSpPr>
            <p:nvPr/>
          </p:nvSpPr>
          <p:spPr bwMode="auto">
            <a:xfrm>
              <a:off x="3307080" y="88392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88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8" name="Text Box 2"/>
            <p:cNvSpPr txBox="1">
              <a:spLocks noChangeArrowheads="1"/>
            </p:cNvSpPr>
            <p:nvPr/>
          </p:nvSpPr>
          <p:spPr bwMode="auto">
            <a:xfrm>
              <a:off x="2697480" y="12192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76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59" name="Text Box 2"/>
            <p:cNvSpPr txBox="1">
              <a:spLocks noChangeArrowheads="1"/>
            </p:cNvSpPr>
            <p:nvPr/>
          </p:nvSpPr>
          <p:spPr bwMode="auto">
            <a:xfrm>
              <a:off x="3307080" y="13716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80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0" name="Text Box 2"/>
            <p:cNvSpPr txBox="1">
              <a:spLocks noChangeArrowheads="1"/>
            </p:cNvSpPr>
            <p:nvPr/>
          </p:nvSpPr>
          <p:spPr bwMode="auto">
            <a:xfrm>
              <a:off x="2240280" y="2453640"/>
              <a:ext cx="182880" cy="18288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90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1" name="Text Box 2"/>
            <p:cNvSpPr txBox="1">
              <a:spLocks noChangeArrowheads="1"/>
            </p:cNvSpPr>
            <p:nvPr/>
          </p:nvSpPr>
          <p:spPr bwMode="auto">
            <a:xfrm>
              <a:off x="2423160" y="2606040"/>
              <a:ext cx="182880" cy="18288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91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2316480" y="13716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73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3" name="Text Box 2"/>
            <p:cNvSpPr txBox="1">
              <a:spLocks noChangeArrowheads="1"/>
            </p:cNvSpPr>
            <p:nvPr/>
          </p:nvSpPr>
          <p:spPr bwMode="auto">
            <a:xfrm>
              <a:off x="1859280" y="274320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79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4" name="Text Box 2"/>
            <p:cNvSpPr txBox="1">
              <a:spLocks noChangeArrowheads="1"/>
            </p:cNvSpPr>
            <p:nvPr/>
          </p:nvSpPr>
          <p:spPr bwMode="auto">
            <a:xfrm>
              <a:off x="1828800" y="86868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81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5" name="Text Box 2"/>
            <p:cNvSpPr txBox="1">
              <a:spLocks noChangeArrowheads="1"/>
            </p:cNvSpPr>
            <p:nvPr/>
          </p:nvSpPr>
          <p:spPr bwMode="auto">
            <a:xfrm>
              <a:off x="1569720" y="146304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83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6" name="Text Box 2"/>
            <p:cNvSpPr txBox="1">
              <a:spLocks noChangeArrowheads="1"/>
            </p:cNvSpPr>
            <p:nvPr/>
          </p:nvSpPr>
          <p:spPr bwMode="auto">
            <a:xfrm>
              <a:off x="1874520" y="172212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81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7" name="Text Box 2"/>
            <p:cNvSpPr txBox="1">
              <a:spLocks noChangeArrowheads="1"/>
            </p:cNvSpPr>
            <p:nvPr/>
          </p:nvSpPr>
          <p:spPr bwMode="auto">
            <a:xfrm>
              <a:off x="1859280" y="198120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80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8" name="Text Box 2"/>
            <p:cNvSpPr txBox="1">
              <a:spLocks noChangeArrowheads="1"/>
            </p:cNvSpPr>
            <p:nvPr/>
          </p:nvSpPr>
          <p:spPr bwMode="auto">
            <a:xfrm>
              <a:off x="1859280" y="242316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80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9" name="Text Box 2"/>
            <p:cNvSpPr txBox="1">
              <a:spLocks noChangeArrowheads="1"/>
            </p:cNvSpPr>
            <p:nvPr/>
          </p:nvSpPr>
          <p:spPr bwMode="auto">
            <a:xfrm>
              <a:off x="3063240" y="86868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88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0" name="Text Box 2"/>
            <p:cNvSpPr txBox="1">
              <a:spLocks noChangeArrowheads="1"/>
            </p:cNvSpPr>
            <p:nvPr/>
          </p:nvSpPr>
          <p:spPr bwMode="auto">
            <a:xfrm>
              <a:off x="2331720" y="86868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88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1" name="Text Box 2"/>
            <p:cNvSpPr txBox="1">
              <a:spLocks noChangeArrowheads="1"/>
            </p:cNvSpPr>
            <p:nvPr/>
          </p:nvSpPr>
          <p:spPr bwMode="auto">
            <a:xfrm>
              <a:off x="2057400" y="86868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84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2" name="Text Box 2"/>
            <p:cNvSpPr txBox="1">
              <a:spLocks noChangeArrowheads="1"/>
            </p:cNvSpPr>
            <p:nvPr/>
          </p:nvSpPr>
          <p:spPr bwMode="auto">
            <a:xfrm>
              <a:off x="3063240" y="1722120"/>
              <a:ext cx="182880" cy="18288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90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3" name="Text Box 2"/>
            <p:cNvSpPr txBox="1">
              <a:spLocks noChangeArrowheads="1"/>
            </p:cNvSpPr>
            <p:nvPr/>
          </p:nvSpPr>
          <p:spPr bwMode="auto">
            <a:xfrm>
              <a:off x="3063240" y="137160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89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4" name="Text Box 2"/>
            <p:cNvSpPr txBox="1">
              <a:spLocks noChangeArrowheads="1"/>
            </p:cNvSpPr>
            <p:nvPr/>
          </p:nvSpPr>
          <p:spPr bwMode="auto">
            <a:xfrm>
              <a:off x="2057400" y="172212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89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5" name="Text Box 2"/>
            <p:cNvSpPr txBox="1">
              <a:spLocks noChangeArrowheads="1"/>
            </p:cNvSpPr>
            <p:nvPr/>
          </p:nvSpPr>
          <p:spPr bwMode="auto">
            <a:xfrm>
              <a:off x="2331720" y="172212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89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6" name="Text Box 2"/>
            <p:cNvSpPr txBox="1">
              <a:spLocks noChangeArrowheads="1"/>
            </p:cNvSpPr>
            <p:nvPr/>
          </p:nvSpPr>
          <p:spPr bwMode="auto">
            <a:xfrm>
              <a:off x="2331720" y="207264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87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7" name="Text Box 2"/>
            <p:cNvSpPr txBox="1">
              <a:spLocks noChangeArrowheads="1"/>
            </p:cNvSpPr>
            <p:nvPr/>
          </p:nvSpPr>
          <p:spPr bwMode="auto">
            <a:xfrm>
              <a:off x="2057400" y="207264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87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8" name="Text Box 2"/>
            <p:cNvSpPr txBox="1">
              <a:spLocks noChangeArrowheads="1"/>
            </p:cNvSpPr>
            <p:nvPr/>
          </p:nvSpPr>
          <p:spPr bwMode="auto">
            <a:xfrm>
              <a:off x="2468880" y="2316480"/>
              <a:ext cx="182880" cy="18288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91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9" name="Text Box 2"/>
            <p:cNvSpPr txBox="1">
              <a:spLocks noChangeArrowheads="1"/>
            </p:cNvSpPr>
            <p:nvPr/>
          </p:nvSpPr>
          <p:spPr bwMode="auto">
            <a:xfrm>
              <a:off x="2697480" y="48768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86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0" name="Text Box 2"/>
            <p:cNvSpPr txBox="1">
              <a:spLocks noChangeArrowheads="1"/>
            </p:cNvSpPr>
            <p:nvPr/>
          </p:nvSpPr>
          <p:spPr bwMode="auto">
            <a:xfrm>
              <a:off x="2331720" y="48768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86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1" name="Text Box 2"/>
            <p:cNvSpPr txBox="1">
              <a:spLocks noChangeArrowheads="1"/>
            </p:cNvSpPr>
            <p:nvPr/>
          </p:nvSpPr>
          <p:spPr bwMode="auto">
            <a:xfrm>
              <a:off x="2057400" y="48768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84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2" name="Text Box 2"/>
            <p:cNvSpPr txBox="1">
              <a:spLocks noChangeArrowheads="1"/>
            </p:cNvSpPr>
            <p:nvPr/>
          </p:nvSpPr>
          <p:spPr bwMode="auto">
            <a:xfrm>
              <a:off x="2057400" y="114300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85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3" name="Text Box 2"/>
            <p:cNvSpPr txBox="1">
              <a:spLocks noChangeArrowheads="1"/>
            </p:cNvSpPr>
            <p:nvPr/>
          </p:nvSpPr>
          <p:spPr bwMode="auto">
            <a:xfrm>
              <a:off x="2316480" y="138684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89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4" name="Text Box 2"/>
            <p:cNvSpPr txBox="1">
              <a:spLocks noChangeArrowheads="1"/>
            </p:cNvSpPr>
            <p:nvPr/>
          </p:nvSpPr>
          <p:spPr bwMode="auto">
            <a:xfrm>
              <a:off x="2057400" y="1386840"/>
              <a:ext cx="182880" cy="18288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88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5" name="Text Box 2"/>
            <p:cNvSpPr txBox="1">
              <a:spLocks noChangeArrowheads="1"/>
            </p:cNvSpPr>
            <p:nvPr/>
          </p:nvSpPr>
          <p:spPr bwMode="auto">
            <a:xfrm>
              <a:off x="1828800" y="48768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77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6" name="Text Box 2"/>
            <p:cNvSpPr txBox="1">
              <a:spLocks noChangeArrowheads="1"/>
            </p:cNvSpPr>
            <p:nvPr/>
          </p:nvSpPr>
          <p:spPr bwMode="auto">
            <a:xfrm>
              <a:off x="1493520" y="86868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81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7" name="Text Box 2"/>
            <p:cNvSpPr txBox="1">
              <a:spLocks noChangeArrowheads="1"/>
            </p:cNvSpPr>
            <p:nvPr/>
          </p:nvSpPr>
          <p:spPr bwMode="auto">
            <a:xfrm>
              <a:off x="1493520" y="1143000"/>
              <a:ext cx="182880" cy="18288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ctr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dirty="0">
                  <a:effectLst/>
                  <a:latin typeface="Calibri"/>
                  <a:ea typeface="Calibri"/>
                  <a:cs typeface="Times New Roman"/>
                </a:rPr>
                <a:t>81</a:t>
              </a:r>
              <a:endParaRPr lang="en-US" sz="24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cxnSp>
        <p:nvCxnSpPr>
          <p:cNvPr id="89" name="Straight Connector 88"/>
          <p:cNvCxnSpPr/>
          <p:nvPr/>
        </p:nvCxnSpPr>
        <p:spPr>
          <a:xfrm flipV="1">
            <a:off x="10582889" y="1645920"/>
            <a:ext cx="6028711" cy="155367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0582889" y="5742217"/>
            <a:ext cx="6028711" cy="42998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Table 10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50044466"/>
              </p:ext>
            </p:extLst>
          </p:nvPr>
        </p:nvGraphicFramePr>
        <p:xfrm>
          <a:off x="868680" y="5037074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Acoustical Design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58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Acoustical Design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1: Determine Surface Area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Step 2: Determine Overall Acoustical Character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62663470"/>
              </p:ext>
            </p:extLst>
          </p:nvPr>
        </p:nvGraphicFramePr>
        <p:xfrm>
          <a:off x="17145000" y="2174875"/>
          <a:ext cx="8686800" cy="3950207"/>
        </p:xfrm>
        <a:graphic>
          <a:graphicData uri="http://schemas.openxmlformats.org/drawingml/2006/table">
            <a:tbl>
              <a:tblPr firstRow="1" firstCol="1" lastRow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4343400"/>
                <a:gridCol w="4343400"/>
              </a:tblGrid>
              <a:tr h="651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Surface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Acoustical Characteristic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43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Walls: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Hard x 5 (Concrete)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Medium x 1 </a:t>
                      </a:r>
                      <a:r>
                        <a:rPr lang="en-US" sz="2000" dirty="0" smtClean="0">
                          <a:effectLst/>
                        </a:rPr>
                        <a:t>(Stacked Pallets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1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Floor: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Hard (Concrete)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1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Ceiling: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Hard (Steel)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1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Combined Characteristic: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Medium Hard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9397578"/>
              </p:ext>
            </p:extLst>
          </p:nvPr>
        </p:nvGraphicFramePr>
        <p:xfrm>
          <a:off x="7543800" y="2174875"/>
          <a:ext cx="8686800" cy="3950209"/>
        </p:xfrm>
        <a:graphic>
          <a:graphicData uri="http://schemas.openxmlformats.org/drawingml/2006/table">
            <a:tbl>
              <a:tblPr firstRow="1" firstCol="1" lastRow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1143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Surface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Dimensions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(ft)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Number of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Surfaces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Area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(ft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3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Walls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23.5 x 315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23.5 x 439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14,805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20,633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4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Floor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315 x 439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138,285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4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Ceiling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315 x 439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138,285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442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312,008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47818575"/>
              </p:ext>
            </p:extLst>
          </p:nvPr>
        </p:nvGraphicFramePr>
        <p:xfrm>
          <a:off x="868680" y="5037074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Acoustical Design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4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Acoustical Design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Steps 3-5: Plot Information from Previous Steps on Nomogram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9558869" y="2174875"/>
            <a:ext cx="4766731" cy="3950208"/>
            <a:chOff x="0" y="0"/>
            <a:chExt cx="3291840" cy="272796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3291840" cy="27279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76200" y="1493520"/>
              <a:ext cx="3095625" cy="422910"/>
              <a:chOff x="0" y="0"/>
              <a:chExt cx="3095625" cy="42291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0" y="0"/>
                <a:ext cx="1661160" cy="4229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1402080" y="0"/>
                <a:ext cx="1693545" cy="4572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1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563275"/>
              </p:ext>
            </p:extLst>
          </p:nvPr>
        </p:nvGraphicFramePr>
        <p:xfrm>
          <a:off x="17145000" y="2174875"/>
          <a:ext cx="8686800" cy="3950205"/>
        </p:xfrm>
        <a:graphic>
          <a:graphicData uri="http://schemas.openxmlformats.org/drawingml/2006/table">
            <a:tbl>
              <a:tblPr firstRow="1" firstCol="1" lastRow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4343400"/>
                <a:gridCol w="4343400"/>
              </a:tblGrid>
              <a:tr h="790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Quality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Results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0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Room</a:t>
                      </a:r>
                      <a:r>
                        <a:rPr lang="en-US" sz="2000" baseline="0" dirty="0" smtClean="0">
                          <a:effectLst/>
                        </a:rPr>
                        <a:t> Surface Area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(ft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r>
                        <a:rPr lang="en-US" sz="2000" baseline="0" dirty="0" smtClean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312,008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0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Average</a:t>
                      </a:r>
                      <a:r>
                        <a:rPr lang="en-US" sz="2000" baseline="0" dirty="0" smtClean="0">
                          <a:effectLst/>
                        </a:rPr>
                        <a:t> Room Absorption Coefficient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Medium Hard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0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dB</a:t>
                      </a:r>
                      <a:r>
                        <a:rPr lang="en-US" sz="2000" baseline="0" dirty="0" smtClean="0">
                          <a:effectLst/>
                        </a:rPr>
                        <a:t> Reduction (dBA)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0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Number</a:t>
                      </a:r>
                      <a:r>
                        <a:rPr lang="en-US" sz="2000" baseline="0" dirty="0" smtClean="0">
                          <a:effectLst/>
                        </a:rPr>
                        <a:t> of Baffles Required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6,000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45667014"/>
              </p:ext>
            </p:extLst>
          </p:nvPr>
        </p:nvGraphicFramePr>
        <p:xfrm>
          <a:off x="868680" y="5037074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Acoustical Design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3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Acoustical Design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0" y="1627632"/>
            <a:ext cx="5534573" cy="452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828800"/>
            <a:ext cx="8686800" cy="4075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3" name="Table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79384117"/>
              </p:ext>
            </p:extLst>
          </p:nvPr>
        </p:nvGraphicFramePr>
        <p:xfrm>
          <a:off x="868680" y="5037074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Acoustical Design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8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2371696" y="1600200"/>
            <a:ext cx="8686800" cy="4525963"/>
          </a:xfrm>
        </p:spPr>
        <p:txBody>
          <a:bodyPr/>
          <a:lstStyle/>
          <a:p>
            <a:r>
              <a:rPr lang="en-US" dirty="0" smtClean="0"/>
              <a:t>Ground Coupled Heat Pump</a:t>
            </a:r>
          </a:p>
          <a:p>
            <a:pPr lvl="1"/>
            <a:r>
              <a:rPr lang="en-US" dirty="0" smtClean="0"/>
              <a:t>Save Money</a:t>
            </a:r>
          </a:p>
          <a:p>
            <a:pPr lvl="1"/>
            <a:r>
              <a:rPr lang="en-US" dirty="0" smtClean="0"/>
              <a:t>Reduce Emissions</a:t>
            </a:r>
          </a:p>
          <a:p>
            <a:r>
              <a:rPr lang="en-US" dirty="0" smtClean="0"/>
              <a:t>Photovoltaics</a:t>
            </a:r>
          </a:p>
          <a:p>
            <a:pPr lvl="1"/>
            <a:r>
              <a:rPr lang="en-US" dirty="0" smtClean="0"/>
              <a:t>Not Feasible</a:t>
            </a:r>
          </a:p>
          <a:p>
            <a:r>
              <a:rPr lang="en-US" dirty="0" smtClean="0"/>
              <a:t>Acoustics</a:t>
            </a:r>
          </a:p>
          <a:p>
            <a:pPr lvl="1"/>
            <a:r>
              <a:rPr lang="en-US" dirty="0" smtClean="0"/>
              <a:t>Able to reduce the Sound Level by 10 dBA</a:t>
            </a:r>
          </a:p>
        </p:txBody>
      </p:sp>
      <p:graphicFrame>
        <p:nvGraphicFramePr>
          <p:cNvPr id="7" name="Table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225348212"/>
              </p:ext>
            </p:extLst>
          </p:nvPr>
        </p:nvGraphicFramePr>
        <p:xfrm>
          <a:off x="868680" y="5494274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Conclusion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5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1535113"/>
            <a:ext cx="8686800" cy="639762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2174875"/>
            <a:ext cx="8686800" cy="395128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AE Professors, Advisors, &amp; Staff</a:t>
            </a:r>
          </a:p>
          <a:p>
            <a:pPr marL="0" indent="0" algn="ctr">
              <a:buNone/>
            </a:pPr>
            <a:r>
              <a:rPr lang="en-US" dirty="0" smtClean="0"/>
              <a:t>The Water Bottling Facility</a:t>
            </a:r>
          </a:p>
          <a:p>
            <a:pPr marL="0" indent="0" algn="ctr">
              <a:buNone/>
            </a:pPr>
            <a:r>
              <a:rPr lang="en-US" dirty="0" smtClean="0"/>
              <a:t>Jack, Ron, &amp; Chris</a:t>
            </a:r>
          </a:p>
          <a:p>
            <a:pPr marL="0" indent="0" algn="ctr">
              <a:buNone/>
            </a:pPr>
            <a:r>
              <a:rPr lang="en-US" dirty="0" smtClean="0"/>
              <a:t>My Parents &amp; Family</a:t>
            </a:r>
          </a:p>
          <a:p>
            <a:pPr marL="0" indent="0" algn="ctr">
              <a:buNone/>
            </a:pPr>
            <a:r>
              <a:rPr lang="en-US" dirty="0" smtClean="0"/>
              <a:t>My Friends &amp; Classmates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58508813"/>
              </p:ext>
            </p:extLst>
          </p:nvPr>
        </p:nvGraphicFramePr>
        <p:xfrm>
          <a:off x="868680" y="5494274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Conclusion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3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Outdoor Design Conditions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Indoor Design Conditions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8932931"/>
              </p:ext>
            </p:extLst>
          </p:nvPr>
        </p:nvGraphicFramePr>
        <p:xfrm>
          <a:off x="7543800" y="2700528"/>
          <a:ext cx="8686800" cy="126187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2895600"/>
                <a:gridCol w="2895600"/>
                <a:gridCol w="28956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Summer Design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Cooling (0.4%)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Winter Design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Heating (99.6%)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OA Dry Bulb (°F)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88°F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OA Wet Bulb (°F)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72°F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69021792"/>
              </p:ext>
            </p:extLst>
          </p:nvPr>
        </p:nvGraphicFramePr>
        <p:xfrm>
          <a:off x="17145000" y="2174875"/>
          <a:ext cx="8686800" cy="220827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1777763"/>
                <a:gridCol w="1529955"/>
                <a:gridCol w="1721198"/>
                <a:gridCol w="1529955"/>
                <a:gridCol w="2127929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Conditioned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Process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Offices, QC Lab,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&amp; Parts Office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Warehouse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&amp; Packaging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Storage, Maintenance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&amp; Mechanical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Cooling Set Point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85°F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72°F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95°F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95°F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Heating Set Point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65°F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72°F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48°F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Relative Humidity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45%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96043047"/>
              </p:ext>
            </p:extLst>
          </p:nvPr>
        </p:nvGraphicFramePr>
        <p:xfrm>
          <a:off x="868680" y="22860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Introduction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2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"Copper Roof Vents and Steel Roof Caps for Exhaust by Luxury Metals." </a:t>
            </a:r>
            <a:r>
              <a:rPr lang="en-US" u="sng" dirty="0"/>
              <a:t>Copper Roof Vents and Steel Roof Caps for Exhaust by Luxury Metals</a:t>
            </a:r>
            <a:r>
              <a:rPr lang="en-US" dirty="0"/>
              <a:t>. 03 Mar. 2013 &lt;http://www.luxurymetals.com/roofcaps.html</a:t>
            </a:r>
            <a:r>
              <a:rPr lang="en-US" dirty="0" smtClean="0"/>
              <a:t>&gt;.</a:t>
            </a:r>
          </a:p>
          <a:p>
            <a:r>
              <a:rPr lang="en-US" dirty="0"/>
              <a:t>Deru, M. and P Torcellini, </a:t>
            </a:r>
            <a:r>
              <a:rPr lang="en-US" u="sng" dirty="0"/>
              <a:t>Source Energy and Emission Factors for Energy Use in Buildings.</a:t>
            </a:r>
            <a:r>
              <a:rPr lang="en-US" dirty="0"/>
              <a:t> Technical Report NREL/TP-550-38617</a:t>
            </a:r>
          </a:p>
          <a:p>
            <a:r>
              <a:rPr lang="en-US" dirty="0"/>
              <a:t>"Energy.gov." </a:t>
            </a:r>
            <a:r>
              <a:rPr lang="en-US" i="1" dirty="0"/>
              <a:t>Geothermal Heat Pumps</a:t>
            </a:r>
            <a:r>
              <a:rPr lang="en-US" dirty="0"/>
              <a:t>. N.p., 24 June 2012. Web. 17 Dec. 2012.</a:t>
            </a:r>
          </a:p>
          <a:p>
            <a:r>
              <a:rPr lang="en-US" dirty="0"/>
              <a:t>"Geothermal Heating Contractor for Massachusetts and surrounding area." </a:t>
            </a:r>
            <a:r>
              <a:rPr lang="en-US" u="sng" dirty="0"/>
              <a:t>Geothermal Heating Contractor for Massachusetts and surrounding area</a:t>
            </a:r>
            <a:r>
              <a:rPr lang="en-US" dirty="0"/>
              <a:t>. 03 Mar. 2013 &lt;http://www.geosundesign.com/Deep_Earth_Temperature_Map.html&gt;.</a:t>
            </a:r>
          </a:p>
          <a:p>
            <a:r>
              <a:rPr lang="en-US" dirty="0"/>
              <a:t>"Index of /images/Geologic." </a:t>
            </a:r>
            <a:r>
              <a:rPr lang="en-US" u="sng" dirty="0"/>
              <a:t>Index of /images/Geologic</a:t>
            </a:r>
            <a:r>
              <a:rPr lang="en-US" dirty="0"/>
              <a:t>. 03 Mar. 2013 &lt;http://mapagents.com/images/Geologic/&gt;.</a:t>
            </a:r>
          </a:p>
          <a:p>
            <a:r>
              <a:rPr lang="en-US" dirty="0"/>
              <a:t>McDowall, Robert, and Ross Montgomery. </a:t>
            </a:r>
            <a:r>
              <a:rPr lang="en-US" u="sng" dirty="0"/>
              <a:t>Fundamentals of HVAC control systems</a:t>
            </a:r>
            <a:r>
              <a:rPr lang="en-US" dirty="0"/>
              <a:t>. Atlanta, GA: American Society of Heating, Refrigerating and Air-Conditioning Engineers, 2011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"Occupational Noise Exposure - 1910.95." </a:t>
            </a:r>
            <a:r>
              <a:rPr lang="en-US" i="1" dirty="0"/>
              <a:t>OSHA.gov</a:t>
            </a:r>
            <a:r>
              <a:rPr lang="en-US" dirty="0"/>
              <a:t>. OSHA, n.d. Web. 17 Dec. 2012</a:t>
            </a:r>
            <a:r>
              <a:rPr lang="en-US" dirty="0" smtClean="0"/>
              <a:t>.</a:t>
            </a:r>
          </a:p>
          <a:p>
            <a:r>
              <a:rPr lang="en-US" dirty="0" smtClean="0"/>
              <a:t>"PA DCNR Map Viewer." </a:t>
            </a:r>
            <a:r>
              <a:rPr lang="en-US" u="sng" dirty="0" smtClean="0"/>
              <a:t>PA DCNR Map Viewer</a:t>
            </a:r>
            <a:r>
              <a:rPr lang="en-US" dirty="0" smtClean="0"/>
              <a:t>. 03 Mar. 2013 &lt;http://www.gis.dcnr.state.pa.us/maps/index.html?geology=true&gt;.</a:t>
            </a:r>
          </a:p>
          <a:p>
            <a:r>
              <a:rPr lang="en-US" dirty="0" smtClean="0"/>
              <a:t>"Pump manufacturer representatives, commercial pumps, residential pumps, submersible pumps, circulators, heating pumps, chiller pumps, condenser pumps." 04 Mar. 2013 &lt;http://bell-gossett.com/pumpsbg.htm&gt;.</a:t>
            </a:r>
          </a:p>
          <a:p>
            <a:r>
              <a:rPr lang="en-US" dirty="0" smtClean="0"/>
              <a:t>"Rooftop WSHP." DX Unitary HVAC System. 04 Mar. 2013 &lt;http://www.trane.com/COMMERCIAL/Dna/View.aspx?i=1122&gt;.</a:t>
            </a:r>
          </a:p>
          <a:p>
            <a:r>
              <a:rPr lang="en-US" dirty="0"/>
              <a:t>"Solar PV Tilt Angle Graph." </a:t>
            </a:r>
            <a:r>
              <a:rPr lang="en-US" u="sng" dirty="0"/>
              <a:t>PV System Tilt Angle Graph</a:t>
            </a:r>
            <a:r>
              <a:rPr lang="en-US" dirty="0"/>
              <a:t>. 09 Apr. 2013 &lt;http://www.mrsolar.com/content/pv_tilt_angle.php&gt;.</a:t>
            </a:r>
            <a:endParaRPr lang="en-US" dirty="0" smtClean="0"/>
          </a:p>
          <a:p>
            <a:r>
              <a:rPr lang="en-US" dirty="0" smtClean="0"/>
              <a:t>Haskel Architects and Engineers Engineering Reports</a:t>
            </a:r>
          </a:p>
          <a:p>
            <a:r>
              <a:rPr lang="en-US" dirty="0" smtClean="0"/>
              <a:t>Water Bottling Facility Specifications and Images</a:t>
            </a:r>
          </a:p>
        </p:txBody>
      </p:sp>
      <p:graphicFrame>
        <p:nvGraphicFramePr>
          <p:cNvPr id="9" name="Table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83158386"/>
              </p:ext>
            </p:extLst>
          </p:nvPr>
        </p:nvGraphicFramePr>
        <p:xfrm>
          <a:off x="868680" y="5494274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Conclusion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4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43800" y="609601"/>
            <a:ext cx="18288000" cy="5159376"/>
          </a:xfrm>
        </p:spPr>
        <p:txBody>
          <a:bodyPr anchor="ctr"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80010707"/>
              </p:ext>
            </p:extLst>
          </p:nvPr>
        </p:nvGraphicFramePr>
        <p:xfrm>
          <a:off x="868680" y="5494274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Conclusion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Mechanical Systems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Heating Water System</a:t>
            </a:r>
          </a:p>
          <a:p>
            <a:pPr lvl="1"/>
            <a:r>
              <a:rPr lang="en-US" dirty="0" smtClean="0"/>
              <a:t>Only used for Manufacturing Purposes</a:t>
            </a:r>
          </a:p>
          <a:p>
            <a:r>
              <a:rPr lang="en-US" dirty="0" smtClean="0"/>
              <a:t>Chilled Water System</a:t>
            </a:r>
          </a:p>
          <a:p>
            <a:pPr lvl="1"/>
            <a:r>
              <a:rPr lang="en-US" dirty="0" smtClean="0"/>
              <a:t>3 Ammonia Chillers</a:t>
            </a:r>
          </a:p>
          <a:p>
            <a:pPr lvl="1"/>
            <a:r>
              <a:rPr lang="en-US" dirty="0" smtClean="0"/>
              <a:t>4 Cooling Towers</a:t>
            </a:r>
          </a:p>
          <a:p>
            <a:r>
              <a:rPr lang="en-US" dirty="0" smtClean="0"/>
              <a:t>Air Side</a:t>
            </a:r>
          </a:p>
          <a:p>
            <a:pPr lvl="1"/>
            <a:r>
              <a:rPr lang="en-US" dirty="0"/>
              <a:t>5 Air Handing </a:t>
            </a:r>
            <a:r>
              <a:rPr lang="en-US" dirty="0" smtClean="0"/>
              <a:t>Units</a:t>
            </a:r>
          </a:p>
          <a:p>
            <a:pPr lvl="1"/>
            <a:r>
              <a:rPr lang="en-US" dirty="0" smtClean="0"/>
              <a:t>17 VAV Terminal Units</a:t>
            </a:r>
          </a:p>
          <a:p>
            <a:pPr lvl="1"/>
            <a:r>
              <a:rPr lang="en-US" dirty="0" smtClean="0"/>
              <a:t>8 Makeup Units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6015037"/>
              </p:ext>
            </p:extLst>
          </p:nvPr>
        </p:nvGraphicFramePr>
        <p:xfrm>
          <a:off x="17145000" y="1627188"/>
          <a:ext cx="8686800" cy="45262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2016328"/>
                <a:gridCol w="1699662"/>
                <a:gridCol w="1750285"/>
                <a:gridCol w="1470240"/>
                <a:gridCol w="1750285"/>
              </a:tblGrid>
              <a:tr h="9052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Space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Max Cooling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Dry Bulb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Cooling Dew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Point/Max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Relative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Humidity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Min Heating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Temperature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Warehouse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80°± 2°F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48°F/50°F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Shipping Office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74°F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45%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68°F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Main Office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74°F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45%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68°F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Production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80°± 2°F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48°F/50°F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Maintenance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104°± 2°F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45%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QC Lab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75°F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59°F/64°F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68°F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H-3 Essence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80°± 2°F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48°F/50°F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2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Mechanical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80°± 2°F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48°F/50°F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60°F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99054509"/>
              </p:ext>
            </p:extLst>
          </p:nvPr>
        </p:nvGraphicFramePr>
        <p:xfrm>
          <a:off x="868680" y="2743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Existing Mechanical System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5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Mechanical Systems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762139"/>
            <a:ext cx="5943600" cy="4202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260839"/>
              </p:ext>
            </p:extLst>
          </p:nvPr>
        </p:nvGraphicFramePr>
        <p:xfrm>
          <a:off x="17145000" y="2788920"/>
          <a:ext cx="8686800" cy="24688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{5940675A-B579-460E-94D1-54222C63F5DA}</a:tableStyleId>
              </a:tblPr>
              <a:tblGrid>
                <a:gridCol w="1021976"/>
                <a:gridCol w="1873624"/>
                <a:gridCol w="1021976"/>
                <a:gridCol w="1873624"/>
                <a:gridCol w="1021976"/>
                <a:gridCol w="1873624"/>
              </a:tblGrid>
              <a:tr h="822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Warehouse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Shipping office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Main Office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Production Area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Maintenance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Quality Control Lab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H-3 Essence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Mechanical Rooms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7373600" y="2941321"/>
            <a:ext cx="548640" cy="548640"/>
          </a:xfrm>
          <a:prstGeom prst="rect">
            <a:avLst/>
          </a:prstGeom>
          <a:solidFill>
            <a:srgbClr val="32A75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269200" y="2941321"/>
            <a:ext cx="548640" cy="548640"/>
          </a:xfrm>
          <a:prstGeom prst="rect">
            <a:avLst/>
          </a:prstGeom>
          <a:solidFill>
            <a:srgbClr val="F0359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164800" y="2941320"/>
            <a:ext cx="548640" cy="548640"/>
          </a:xfrm>
          <a:prstGeom prst="rect">
            <a:avLst/>
          </a:prstGeom>
          <a:solidFill>
            <a:srgbClr val="F0A33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373600" y="3764280"/>
            <a:ext cx="548640" cy="548640"/>
          </a:xfrm>
          <a:prstGeom prst="rect">
            <a:avLst/>
          </a:prstGeom>
          <a:solidFill>
            <a:srgbClr val="007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269200" y="3764280"/>
            <a:ext cx="548640" cy="548640"/>
          </a:xfrm>
          <a:prstGeom prst="rect">
            <a:avLst/>
          </a:prstGeom>
          <a:solidFill>
            <a:srgbClr val="F0EB3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164800" y="3764280"/>
            <a:ext cx="548640" cy="548640"/>
          </a:xfrm>
          <a:prstGeom prst="rect">
            <a:avLst/>
          </a:prstGeom>
          <a:solidFill>
            <a:srgbClr val="1E19B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373600" y="4602480"/>
            <a:ext cx="548640" cy="54864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0269200" y="4602480"/>
            <a:ext cx="548640" cy="548640"/>
          </a:xfrm>
          <a:prstGeom prst="rect">
            <a:avLst/>
          </a:prstGeom>
          <a:solidFill>
            <a:srgbClr val="7F007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aphicFrame>
        <p:nvGraphicFramePr>
          <p:cNvPr id="16" name="Table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332598"/>
              </p:ext>
            </p:extLst>
          </p:nvPr>
        </p:nvGraphicFramePr>
        <p:xfrm>
          <a:off x="868680" y="2743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Existing Mechanical System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Mechanical System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6324501"/>
              </p:ext>
            </p:extLst>
          </p:nvPr>
        </p:nvGraphicFramePr>
        <p:xfrm>
          <a:off x="7543800" y="1600200"/>
          <a:ext cx="868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0302451"/>
              </p:ext>
            </p:extLst>
          </p:nvPr>
        </p:nvGraphicFramePr>
        <p:xfrm>
          <a:off x="17145000" y="1627188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34358610"/>
              </p:ext>
            </p:extLst>
          </p:nvPr>
        </p:nvGraphicFramePr>
        <p:xfrm>
          <a:off x="868680" y="2743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Existing Mechanical System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Mechanical System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077014"/>
              </p:ext>
            </p:extLst>
          </p:nvPr>
        </p:nvGraphicFramePr>
        <p:xfrm>
          <a:off x="7543800" y="2743200"/>
          <a:ext cx="8686800" cy="18288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90500" algn="ctr" rotWithShape="0">
                    <a:srgbClr val="000000">
                      <a:alpha val="70000"/>
                    </a:srgbClr>
                  </a:outerShdw>
                </a:effectLst>
                <a:tableStyleId>{00A15C55-8517-42AA-B614-E9B94910E393}</a:tableStyleId>
              </a:tblPr>
              <a:tblGrid>
                <a:gridCol w="2895600"/>
                <a:gridCol w="2895600"/>
                <a:gridCol w="289560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Function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Energy (kW)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Energy (%)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HVAC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27,354,233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28.1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Lighting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12,686,111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12.1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Electrical Equipment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64,583,837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61.7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4183071"/>
              </p:ext>
            </p:extLst>
          </p:nvPr>
        </p:nvGraphicFramePr>
        <p:xfrm>
          <a:off x="17145000" y="1627188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80999327"/>
              </p:ext>
            </p:extLst>
          </p:nvPr>
        </p:nvGraphicFramePr>
        <p:xfrm>
          <a:off x="868680" y="27432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Existing Mechanical System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2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Coupled Heat Pump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9583400" y="1627632"/>
            <a:ext cx="4343400" cy="4525963"/>
          </a:xfrm>
        </p:spPr>
        <p:txBody>
          <a:bodyPr/>
          <a:lstStyle/>
          <a:p>
            <a:r>
              <a:rPr lang="en-US" dirty="0" smtClean="0"/>
              <a:t>Pipe Sizing</a:t>
            </a:r>
          </a:p>
          <a:p>
            <a:pPr lvl="1"/>
            <a:r>
              <a:rPr lang="en-US" dirty="0" smtClean="0"/>
              <a:t>6” Diameter Bores</a:t>
            </a:r>
          </a:p>
          <a:p>
            <a:pPr lvl="1"/>
            <a:r>
              <a:rPr lang="en-US" dirty="0" smtClean="0"/>
              <a:t>1” Diameter U-Tube</a:t>
            </a:r>
          </a:p>
          <a:p>
            <a:r>
              <a:rPr lang="en-US" dirty="0" smtClean="0"/>
              <a:t>Bore Fill</a:t>
            </a:r>
          </a:p>
          <a:p>
            <a:pPr lvl="1"/>
            <a:r>
              <a:rPr lang="en-US" dirty="0" smtClean="0"/>
              <a:t>15% Bentonite, 85% SiO</a:t>
            </a:r>
            <a:r>
              <a:rPr lang="en-US" baseline="-25000" dirty="0" smtClean="0"/>
              <a:t>2</a:t>
            </a: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68017447"/>
              </p:ext>
            </p:extLst>
          </p:nvPr>
        </p:nvGraphicFramePr>
        <p:xfrm>
          <a:off x="868680" y="3200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Ground Coupled Heat Pump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98298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Vertical Layout</a:t>
            </a:r>
          </a:p>
          <a:p>
            <a:pPr lvl="1"/>
            <a:r>
              <a:rPr lang="en-US" dirty="0" smtClean="0"/>
              <a:t>Pros</a:t>
            </a:r>
          </a:p>
          <a:p>
            <a:pPr lvl="2"/>
            <a:r>
              <a:rPr lang="en-US" dirty="0" smtClean="0"/>
              <a:t>Less Space</a:t>
            </a:r>
          </a:p>
          <a:p>
            <a:pPr lvl="2"/>
            <a:r>
              <a:rPr lang="en-US" dirty="0" smtClean="0"/>
              <a:t>Maintains Thermal Properties of Ground</a:t>
            </a:r>
          </a:p>
          <a:p>
            <a:pPr lvl="2"/>
            <a:r>
              <a:rPr lang="en-US" dirty="0" smtClean="0"/>
              <a:t>Less Pipe</a:t>
            </a:r>
          </a:p>
          <a:p>
            <a:pPr lvl="2"/>
            <a:r>
              <a:rPr lang="en-US" dirty="0" smtClean="0"/>
              <a:t>Less Pump Energy</a:t>
            </a:r>
          </a:p>
          <a:p>
            <a:pPr lvl="1"/>
            <a:r>
              <a:rPr lang="en-US" dirty="0" smtClean="0"/>
              <a:t>Cons</a:t>
            </a:r>
          </a:p>
          <a:p>
            <a:pPr lvl="2"/>
            <a:r>
              <a:rPr lang="en-US" dirty="0" smtClean="0"/>
              <a:t>Expensive</a:t>
            </a:r>
          </a:p>
          <a:p>
            <a:pPr lvl="2"/>
            <a:r>
              <a:rPr lang="en-US" dirty="0" smtClean="0"/>
              <a:t>Specialized equipment</a:t>
            </a:r>
          </a:p>
          <a:p>
            <a:pPr lvl="1"/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313" y="1600200"/>
            <a:ext cx="4256087" cy="452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Coupled Heat Pump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00" y="2206974"/>
                <a:ext cx="8630311" cy="1145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𝑔𝑎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𝑙𝑐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−3.41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𝑃𝐿𝐹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𝑔𝑚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𝑔𝑑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𝑠𝑐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𝑤𝑖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𝑤𝑜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         (1)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206974"/>
                <a:ext cx="8630311" cy="11458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94038" y="3959702"/>
                <a:ext cx="8562985" cy="1145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𝑔𝑎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𝑙h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−3.41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𝑃𝐿𝐹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𝑔𝑚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𝑔𝑑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𝑠𝑐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𝑤𝑖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𝑤𝑜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       (2)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038" y="3959702"/>
                <a:ext cx="8562985" cy="11456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642976968"/>
                  </p:ext>
                </p:extLst>
              </p:nvPr>
            </p:nvGraphicFramePr>
            <p:xfrm>
              <a:off x="17145000" y="1627188"/>
              <a:ext cx="8686800" cy="4526280"/>
            </p:xfrm>
            <a:graphic>
              <a:graphicData uri="http://schemas.openxmlformats.org/drawingml/2006/table">
                <a:tbl>
                  <a:tblPr firstCol="1" bandRow="1">
                    <a:effectLst>
                      <a:outerShdw blurRad="190500" algn="ctr" rotWithShape="0">
                        <a:srgbClr val="000000">
                          <a:alpha val="70000"/>
                        </a:srgbClr>
                      </a:outerShdw>
                    </a:effectLst>
                    <a:tableStyleId>{00A15C55-8517-42AA-B614-E9B94910E393}</a:tableStyleId>
                  </a:tblPr>
                  <a:tblGrid>
                    <a:gridCol w="2095819"/>
                    <a:gridCol w="6590981"/>
                  </a:tblGrid>
                  <a:tr h="4526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𝒔𝒄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Short-Circuit Heat Loss Factor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26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𝑷𝑳𝑭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Part-Load Factor during Design Month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26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 smtClean="0"/>
                            <a:t>Net Annual Average Heat Transfer to Ground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26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𝒍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Building Design Block Load</a:t>
                          </a:r>
                          <a:endParaRPr lang="en-US" sz="1800" dirty="0" smtClean="0">
                            <a:effectLst/>
                            <a:latin typeface="+mn-lt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26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𝒈𝒂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𝒈𝒅</m:t>
                                  </m:r>
                                </m:sub>
                              </m:sSub>
                              <m:r>
                                <a:rPr lang="en-US" sz="1800" smtClean="0">
                                  <a:effectLst/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𝒈𝒎</m:t>
                                  </m:r>
                                </m:sub>
                              </m:sSub>
                            </m:oMath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Effective Thermal Resistance of Ground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26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Thermal Resistance of Bore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26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Undisturbed Ground Temperature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26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effectLst/>
                                        <a:latin typeface="Cambria Math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Temperature Penalty for Interference of Adjacent Bores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26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𝒘𝒊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/>
                                    </a:rPr>
                                    <m:t>𝒘𝒐</m:t>
                                  </m:r>
                                </m:sub>
                              </m:sSub>
                            </m:oMath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Liquid Temperature at Heat Pump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26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System Power Input at Design Load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642976968"/>
                  </p:ext>
                </p:extLst>
              </p:nvPr>
            </p:nvGraphicFramePr>
            <p:xfrm>
              <a:off x="17145000" y="1627188"/>
              <a:ext cx="8686800" cy="4526280"/>
            </p:xfrm>
            <a:graphic>
              <a:graphicData uri="http://schemas.openxmlformats.org/drawingml/2006/table">
                <a:tbl>
                  <a:tblPr firstCol="1" bandRow="1">
                    <a:effectLst>
                      <a:outerShdw blurRad="190500" algn="ctr" rotWithShape="0">
                        <a:srgbClr val="000000">
                          <a:alpha val="70000"/>
                        </a:srgbClr>
                      </a:outerShdw>
                    </a:effectLst>
                    <a:tableStyleId>{00A15C55-8517-42AA-B614-E9B94910E393}</a:tableStyleId>
                  </a:tblPr>
                  <a:tblGrid>
                    <a:gridCol w="2095819"/>
                    <a:gridCol w="6590981"/>
                  </a:tblGrid>
                  <a:tr h="452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9302" t="-43243" r="-323256" b="-9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Short-Circuit Heat Loss Factor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2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9302" t="-143243" r="-323256" b="-8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Part-Load Factor during Design Month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2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9302" t="-240000" r="-323256" b="-73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dirty="0" smtClean="0"/>
                            <a:t>Net Annual Average Heat Transfer to Ground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2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9302" t="-344595" r="-323256" b="-644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</a:rPr>
                            <a:t>Building Design Block Load</a:t>
                          </a:r>
                          <a:endParaRPr lang="en-US" sz="1800" dirty="0" smtClean="0">
                            <a:effectLst/>
                            <a:latin typeface="+mn-lt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2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9302" t="-444595" r="-323256" b="-544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Effective Thermal Resistance of Ground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2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9302" t="-544595" r="-323256" b="-444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Thermal Resistance of Bore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2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9302" t="-644595" r="-323256" b="-344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Undisturbed Ground Temperature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2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9302" t="-734667" r="-323256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Temperature Penalty for Interference of Adjacent Bores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2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9302" t="-845946" r="-323256" b="-1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Liquid Temperature at Heat Pump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526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9302" t="-945946" r="-323256" b="-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System Power Input at Design Load</a:t>
                          </a:r>
                          <a:endParaRPr lang="en-US" sz="18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9" name="Table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99411149"/>
              </p:ext>
            </p:extLst>
          </p:nvPr>
        </p:nvGraphicFramePr>
        <p:xfrm>
          <a:off x="868680" y="3200400"/>
          <a:ext cx="4572000" cy="315468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57200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</a:tabLst>
                        <a:defRPr/>
                      </a:pPr>
                      <a:r>
                        <a:rPr lang="en-US" sz="1800" u="sng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Ground Coupled Heat Pump</a:t>
                      </a:r>
                      <a:endParaRPr lang="en-US" sz="1050" u="sng" dirty="0" smtClean="0">
                        <a:solidFill>
                          <a:srgbClr val="76923C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2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2119</Words>
  <Application>Microsoft Office PowerPoint</Application>
  <PresentationFormat>Custom</PresentationFormat>
  <Paragraphs>971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Introduction</vt:lpstr>
      <vt:lpstr>Introduction</vt:lpstr>
      <vt:lpstr>Existing Mechanical Systems</vt:lpstr>
      <vt:lpstr>Existing Mechanical Systems</vt:lpstr>
      <vt:lpstr>Existing Mechanical System</vt:lpstr>
      <vt:lpstr>Existing Mechanical System</vt:lpstr>
      <vt:lpstr>Ground Coupled Heat Pump</vt:lpstr>
      <vt:lpstr>Ground Coupled Heat Pump</vt:lpstr>
      <vt:lpstr>Ground Coupled Heat Pump</vt:lpstr>
      <vt:lpstr>Ground Coupled Heat Pump</vt:lpstr>
      <vt:lpstr>Ground Coupled Heat Pump</vt:lpstr>
      <vt:lpstr>Ground Coupled Heat Pump</vt:lpstr>
      <vt:lpstr>Ground Coupled Heat Pump</vt:lpstr>
      <vt:lpstr>Ground Coupled Heat Pump</vt:lpstr>
      <vt:lpstr>Cost Analysis</vt:lpstr>
      <vt:lpstr>Cost Analysis</vt:lpstr>
      <vt:lpstr>Emissions Analysis</vt:lpstr>
      <vt:lpstr>Photovoltaic Design</vt:lpstr>
      <vt:lpstr>Photovoltaic Design</vt:lpstr>
      <vt:lpstr>Photovoltaic Design</vt:lpstr>
      <vt:lpstr>Photovoltaic Design</vt:lpstr>
      <vt:lpstr>Acoustical Design</vt:lpstr>
      <vt:lpstr>Acoustical Design</vt:lpstr>
      <vt:lpstr>Acoustical Design</vt:lpstr>
      <vt:lpstr>Acoustical Design</vt:lpstr>
      <vt:lpstr>Acoustical Design</vt:lpstr>
      <vt:lpstr>Conclusion</vt:lpstr>
      <vt:lpstr>Acknowledgements</vt:lpstr>
      <vt:lpstr>References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Justyne Simone</dc:creator>
  <cp:lastModifiedBy>Justyne S Neborak</cp:lastModifiedBy>
  <cp:revision>70</cp:revision>
  <dcterms:created xsi:type="dcterms:W3CDTF">2013-04-08T17:10:21Z</dcterms:created>
  <dcterms:modified xsi:type="dcterms:W3CDTF">2013-04-22T18:40:45Z</dcterms:modified>
</cp:coreProperties>
</file>