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9" r:id="rId1"/>
  </p:sldMasterIdLst>
  <p:notesMasterIdLst>
    <p:notesMasterId r:id="rId42"/>
  </p:notesMasterIdLst>
  <p:handoutMasterIdLst>
    <p:handoutMasterId r:id="rId43"/>
  </p:handoutMasterIdLst>
  <p:sldIdLst>
    <p:sldId id="301" r:id="rId2"/>
    <p:sldId id="329" r:id="rId3"/>
    <p:sldId id="330" r:id="rId4"/>
    <p:sldId id="335" r:id="rId5"/>
    <p:sldId id="331" r:id="rId6"/>
    <p:sldId id="333" r:id="rId7"/>
    <p:sldId id="334" r:id="rId8"/>
    <p:sldId id="337" r:id="rId9"/>
    <p:sldId id="336" r:id="rId10"/>
    <p:sldId id="339" r:id="rId11"/>
    <p:sldId id="340" r:id="rId12"/>
    <p:sldId id="343" r:id="rId13"/>
    <p:sldId id="346" r:id="rId14"/>
    <p:sldId id="345" r:id="rId15"/>
    <p:sldId id="347" r:id="rId16"/>
    <p:sldId id="348" r:id="rId17"/>
    <p:sldId id="349" r:id="rId18"/>
    <p:sldId id="358" r:id="rId19"/>
    <p:sldId id="368" r:id="rId20"/>
    <p:sldId id="369" r:id="rId21"/>
    <p:sldId id="359" r:id="rId22"/>
    <p:sldId id="350" r:id="rId23"/>
    <p:sldId id="360" r:id="rId24"/>
    <p:sldId id="361" r:id="rId25"/>
    <p:sldId id="364" r:id="rId26"/>
    <p:sldId id="373" r:id="rId27"/>
    <p:sldId id="374" r:id="rId28"/>
    <p:sldId id="365" r:id="rId29"/>
    <p:sldId id="366" r:id="rId30"/>
    <p:sldId id="353" r:id="rId31"/>
    <p:sldId id="372" r:id="rId32"/>
    <p:sldId id="370" r:id="rId33"/>
    <p:sldId id="371" r:id="rId34"/>
    <p:sldId id="355" r:id="rId35"/>
    <p:sldId id="356" r:id="rId36"/>
    <p:sldId id="357" r:id="rId37"/>
    <p:sldId id="375" r:id="rId38"/>
    <p:sldId id="381" r:id="rId39"/>
    <p:sldId id="376" r:id="rId40"/>
    <p:sldId id="377" r:id="rId41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00"/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5" autoAdjust="0"/>
    <p:restoredTop sz="99534" autoAdjust="0"/>
  </p:normalViewPr>
  <p:slideViewPr>
    <p:cSldViewPr>
      <p:cViewPr>
        <p:scale>
          <a:sx n="40" d="100"/>
          <a:sy n="40" d="100"/>
        </p:scale>
        <p:origin x="-480" y="-122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thanielmooney:Desktop:Dropbox:FAN%20SIZING%20AND%20AIRFLOW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VAV Vs. </a:t>
            </a:r>
          </a:p>
          <a:p>
            <a:pPr>
              <a:defRPr/>
            </a:pPr>
            <a:r>
              <a:rPr lang="en-US"/>
              <a:t>Aircuity Electricity Usage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91325964062199"/>
          <c:y val="0.17948717948717899"/>
          <c:w val="0.54822695840904501"/>
          <c:h val="0.6033898647284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ser>
          <c:idx val="4"/>
          <c:order val="1"/>
          <c:tx>
            <c:strRef>
              <c:f>Sheet5!$L$47</c:f>
              <c:strCache>
                <c:ptCount val="1"/>
                <c:pt idx="0">
                  <c:v>Alternate DCV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Sheet5!$N$47:$Y$47</c:f>
              <c:numCache>
                <c:formatCode>#,##0</c:formatCode>
                <c:ptCount val="12"/>
                <c:pt idx="0">
                  <c:v>630014</c:v>
                </c:pt>
                <c:pt idx="1">
                  <c:v>571874</c:v>
                </c:pt>
                <c:pt idx="2">
                  <c:v>694572</c:v>
                </c:pt>
                <c:pt idx="3">
                  <c:v>659139</c:v>
                </c:pt>
                <c:pt idx="4">
                  <c:v>811156</c:v>
                </c:pt>
                <c:pt idx="5">
                  <c:v>923273</c:v>
                </c:pt>
                <c:pt idx="6">
                  <c:v>947253</c:v>
                </c:pt>
                <c:pt idx="7">
                  <c:v>987417</c:v>
                </c:pt>
                <c:pt idx="8">
                  <c:v>766895</c:v>
                </c:pt>
                <c:pt idx="9">
                  <c:v>800672</c:v>
                </c:pt>
                <c:pt idx="10">
                  <c:v>664497</c:v>
                </c:pt>
                <c:pt idx="11">
                  <c:v>602751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88928"/>
        <c:axId val="72767680"/>
      </c:barChart>
      <c:catAx>
        <c:axId val="11858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2767680"/>
        <c:crosses val="autoZero"/>
        <c:auto val="1"/>
        <c:lblAlgn val="ctr"/>
        <c:lblOffset val="100"/>
        <c:noMultiLvlLbl val="0"/>
      </c:catAx>
      <c:valAx>
        <c:axId val="72767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KWH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858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92910862103795"/>
          <c:y val="0.46053664445790399"/>
          <c:w val="0.17003242984050099"/>
          <c:h val="0.315336967494448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75 Ames Electricity Use Comparisons [10^6 BTU/YR]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54350759492999"/>
          <c:y val="8.9174705251875597E-2"/>
          <c:w val="0.70470075526273501"/>
          <c:h val="0.57254564213956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Sheet5!$B$9</c:f>
              <c:strCache>
                <c:ptCount val="1"/>
                <c:pt idx="0">
                  <c:v>Lighting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Sheet5!$C$9:$F$9</c:f>
              <c:numCache>
                <c:formatCode>General</c:formatCode>
                <c:ptCount val="4"/>
                <c:pt idx="0">
                  <c:v>3827.3</c:v>
                </c:pt>
                <c:pt idx="1">
                  <c:v>3823.3</c:v>
                </c:pt>
                <c:pt idx="2" formatCode="#,##0.00">
                  <c:v>3827.3</c:v>
                </c:pt>
                <c:pt idx="3" formatCode="#,##0.00">
                  <c:v>3827.3</c:v>
                </c:pt>
              </c:numCache>
            </c:numRef>
          </c:val>
        </c:ser>
        <c:ser>
          <c:idx val="1"/>
          <c:order val="1"/>
          <c:tx>
            <c:strRef>
              <c:f>Sheet5!$B$10</c:f>
              <c:strCache>
                <c:ptCount val="1"/>
                <c:pt idx="0">
                  <c:v>Space Heating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Sheet5!$C$10:$F$10</c:f>
              <c:numCache>
                <c:formatCode>General</c:formatCode>
                <c:ptCount val="4"/>
                <c:pt idx="0">
                  <c:v>408.8</c:v>
                </c:pt>
                <c:pt idx="1">
                  <c:v>503.8</c:v>
                </c:pt>
                <c:pt idx="2">
                  <c:v>511.6</c:v>
                </c:pt>
                <c:pt idx="3">
                  <c:v>410.7</c:v>
                </c:pt>
              </c:numCache>
            </c:numRef>
          </c:val>
        </c:ser>
        <c:ser>
          <c:idx val="2"/>
          <c:order val="2"/>
          <c:tx>
            <c:strRef>
              <c:f>Sheet5!$B$11</c:f>
              <c:strCache>
                <c:ptCount val="1"/>
                <c:pt idx="0">
                  <c:v>Space Cooling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Sheet5!$C$11:$F$11</c:f>
              <c:numCache>
                <c:formatCode>General</c:formatCode>
                <c:ptCount val="4"/>
                <c:pt idx="0">
                  <c:v>2551.1</c:v>
                </c:pt>
                <c:pt idx="1">
                  <c:v>2467.6</c:v>
                </c:pt>
                <c:pt idx="2">
                  <c:v>2553.5</c:v>
                </c:pt>
                <c:pt idx="3" formatCode="#,##0.00">
                  <c:v>2370.9</c:v>
                </c:pt>
              </c:numCache>
            </c:numRef>
          </c:val>
        </c:ser>
        <c:ser>
          <c:idx val="3"/>
          <c:order val="3"/>
          <c:tx>
            <c:strRef>
              <c:f>Sheet5!$B$12</c:f>
              <c:strCache>
                <c:ptCount val="1"/>
                <c:pt idx="0">
                  <c:v>Pumps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Sheet5!$C$12:$F$12</c:f>
              <c:numCache>
                <c:formatCode>General</c:formatCode>
                <c:ptCount val="4"/>
                <c:pt idx="0">
                  <c:v>789.6</c:v>
                </c:pt>
                <c:pt idx="1">
                  <c:v>708.2</c:v>
                </c:pt>
                <c:pt idx="2" formatCode="#,##0.00">
                  <c:v>825.9</c:v>
                </c:pt>
                <c:pt idx="3">
                  <c:v>629.70000000000005</c:v>
                </c:pt>
              </c:numCache>
            </c:numRef>
          </c:val>
        </c:ser>
        <c:ser>
          <c:idx val="4"/>
          <c:order val="4"/>
          <c:tx>
            <c:strRef>
              <c:f>Sheet5!$B$13</c:f>
              <c:strCache>
                <c:ptCount val="1"/>
                <c:pt idx="0">
                  <c:v>Heat Rejection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Sheet5!$C$13:$F$13</c:f>
              <c:numCache>
                <c:formatCode>General</c:formatCode>
                <c:ptCount val="4"/>
                <c:pt idx="0">
                  <c:v>1412.4</c:v>
                </c:pt>
                <c:pt idx="1">
                  <c:v>1648.2</c:v>
                </c:pt>
                <c:pt idx="2" formatCode="#,##0.00">
                  <c:v>1415.8</c:v>
                </c:pt>
                <c:pt idx="3" formatCode="#,##0.00">
                  <c:v>1665.3</c:v>
                </c:pt>
              </c:numCache>
            </c:numRef>
          </c:val>
        </c:ser>
        <c:ser>
          <c:idx val="5"/>
          <c:order val="5"/>
          <c:tx>
            <c:strRef>
              <c:f>Sheet5!$B$14</c:f>
              <c:strCache>
                <c:ptCount val="1"/>
                <c:pt idx="0">
                  <c:v>Fans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Sheet5!$C$14:$F$14</c:f>
              <c:numCache>
                <c:formatCode>General</c:formatCode>
                <c:ptCount val="4"/>
                <c:pt idx="0">
                  <c:v>13973.8</c:v>
                </c:pt>
                <c:pt idx="1">
                  <c:v>6418.8</c:v>
                </c:pt>
                <c:pt idx="2" formatCode="#,##0.00">
                  <c:v>10608.6</c:v>
                </c:pt>
                <c:pt idx="3" formatCode="#,##0.00">
                  <c:v>6432.8</c:v>
                </c:pt>
              </c:numCache>
            </c:numRef>
          </c:val>
        </c:ser>
        <c:ser>
          <c:idx val="6"/>
          <c:order val="6"/>
          <c:tx>
            <c:strRef>
              <c:f>Sheet5!$B$15</c:f>
              <c:strCache>
                <c:ptCount val="1"/>
                <c:pt idx="0">
                  <c:v>Recepticles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Sheet5!$C$15:$F$15</c:f>
              <c:numCache>
                <c:formatCode>General</c:formatCode>
                <c:ptCount val="4"/>
                <c:pt idx="0">
                  <c:v>11117.6</c:v>
                </c:pt>
                <c:pt idx="1">
                  <c:v>11110.9</c:v>
                </c:pt>
                <c:pt idx="2" formatCode="#,##0.00">
                  <c:v>11177.5</c:v>
                </c:pt>
                <c:pt idx="3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6579584"/>
        <c:axId val="138276224"/>
      </c:barChart>
      <c:catAx>
        <c:axId val="136579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System</a:t>
                </a:r>
                <a:endParaRPr lang="en-US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138276224"/>
        <c:crosses val="autoZero"/>
        <c:auto val="1"/>
        <c:lblAlgn val="ctr"/>
        <c:lblOffset val="100"/>
        <c:noMultiLvlLbl val="0"/>
      </c:catAx>
      <c:valAx>
        <c:axId val="138276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Electrical</a:t>
                </a:r>
                <a:r>
                  <a:rPr lang="en-US" baseline="0" dirty="0" smtClean="0"/>
                  <a:t> Use 10^6 BTU/</a:t>
                </a:r>
                <a:r>
                  <a:rPr lang="en-US" baseline="0" dirty="0" err="1" smtClean="0"/>
                  <a:t>yr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657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12726980556E-2"/>
          <c:y val="0.81933597610643505"/>
          <c:w val="0.89626842358990799"/>
          <c:h val="0.15859505837632401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Sheet5!$L$49:$M$49</c:f>
              <c:strCache>
                <c:ptCount val="1"/>
                <c:pt idx="0">
                  <c:v>Alternate DCV + Chilled Beams Electric KWH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Sheet5!$N$49:$Y$49</c:f>
              <c:numCache>
                <c:formatCode>#,##0</c:formatCode>
                <c:ptCount val="12"/>
                <c:pt idx="0">
                  <c:v>548035</c:v>
                </c:pt>
                <c:pt idx="1">
                  <c:v>495704</c:v>
                </c:pt>
                <c:pt idx="2">
                  <c:v>605777</c:v>
                </c:pt>
                <c:pt idx="3">
                  <c:v>560347</c:v>
                </c:pt>
                <c:pt idx="4">
                  <c:v>671149</c:v>
                </c:pt>
                <c:pt idx="5">
                  <c:v>723652</c:v>
                </c:pt>
                <c:pt idx="6">
                  <c:v>714222</c:v>
                </c:pt>
                <c:pt idx="7">
                  <c:v>766212</c:v>
                </c:pt>
                <c:pt idx="8">
                  <c:v>639455</c:v>
                </c:pt>
                <c:pt idx="9">
                  <c:v>667724</c:v>
                </c:pt>
                <c:pt idx="10">
                  <c:v>581212</c:v>
                </c:pt>
                <c:pt idx="11">
                  <c:v>519517</c:v>
                </c:pt>
              </c:numCache>
            </c:numRef>
          </c:val>
        </c:ser>
        <c:ser>
          <c:idx val="1"/>
          <c:order val="1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79072"/>
        <c:axId val="138277952"/>
      </c:barChart>
      <c:catAx>
        <c:axId val="13657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8277952"/>
        <c:crosses val="autoZero"/>
        <c:auto val="1"/>
        <c:lblAlgn val="ctr"/>
        <c:lblOffset val="100"/>
        <c:noMultiLvlLbl val="0"/>
      </c:catAx>
      <c:valAx>
        <c:axId val="138277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6579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Chilled Beams and DCV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Sheet5!$B$9:$B$15</c:f>
              <c:strCache>
                <c:ptCount val="7"/>
                <c:pt idx="0">
                  <c:v>Lighting</c:v>
                </c:pt>
                <c:pt idx="1">
                  <c:v>Space Heating</c:v>
                </c:pt>
                <c:pt idx="2">
                  <c:v>Space Cooling</c:v>
                </c:pt>
                <c:pt idx="3">
                  <c:v>Pumps</c:v>
                </c:pt>
                <c:pt idx="4">
                  <c:v>Heat Rejection</c:v>
                </c:pt>
                <c:pt idx="5">
                  <c:v>Fans</c:v>
                </c:pt>
                <c:pt idx="6">
                  <c:v>Recepticles</c:v>
                </c:pt>
              </c:strCache>
            </c:strRef>
          </c:cat>
          <c:val>
            <c:numRef>
              <c:f>Sheet5!$F$9:$F$15</c:f>
              <c:numCache>
                <c:formatCode>General</c:formatCode>
                <c:ptCount val="7"/>
                <c:pt idx="0" formatCode="#,##0.00">
                  <c:v>3827.3</c:v>
                </c:pt>
                <c:pt idx="1">
                  <c:v>410.7</c:v>
                </c:pt>
                <c:pt idx="2" formatCode="#,##0.00">
                  <c:v>2370.9</c:v>
                </c:pt>
                <c:pt idx="3">
                  <c:v>629.70000000000005</c:v>
                </c:pt>
                <c:pt idx="4" formatCode="#,##0.00">
                  <c:v>1665.3</c:v>
                </c:pt>
                <c:pt idx="5" formatCode="#,##0.00">
                  <c:v>6432.8</c:v>
                </c:pt>
                <c:pt idx="6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Sheet5!$L$50:$M$50</c:f>
              <c:strCache>
                <c:ptCount val="1"/>
                <c:pt idx="0">
                  <c:v>Alternate DCV + Chilled Beams Gas Therms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Sheet5!$N$50:$Y$50</c:f>
              <c:numCache>
                <c:formatCode>#,##0</c:formatCode>
                <c:ptCount val="12"/>
                <c:pt idx="0">
                  <c:v>7914</c:v>
                </c:pt>
                <c:pt idx="1">
                  <c:v>7560</c:v>
                </c:pt>
                <c:pt idx="2">
                  <c:v>4379</c:v>
                </c:pt>
                <c:pt idx="3">
                  <c:v>2278</c:v>
                </c:pt>
                <c:pt idx="4">
                  <c:v>1631</c:v>
                </c:pt>
                <c:pt idx="5">
                  <c:v>1095</c:v>
                </c:pt>
                <c:pt idx="6" formatCode="General">
                  <c:v>369</c:v>
                </c:pt>
                <c:pt idx="7" formatCode="General">
                  <c:v>947</c:v>
                </c:pt>
                <c:pt idx="8">
                  <c:v>1604</c:v>
                </c:pt>
                <c:pt idx="9">
                  <c:v>1935</c:v>
                </c:pt>
                <c:pt idx="10">
                  <c:v>3083</c:v>
                </c:pt>
                <c:pt idx="11">
                  <c:v>9343</c:v>
                </c:pt>
              </c:numCache>
            </c:numRef>
          </c:val>
        </c:ser>
        <c:ser>
          <c:idx val="1"/>
          <c:order val="1"/>
          <c:tx>
            <c:strRef>
              <c:f>Sheet5!$L$44:$M$44</c:f>
              <c:strCache>
                <c:ptCount val="1"/>
                <c:pt idx="0">
                  <c:v>Original System VAV Reheat Gas Therms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Sheet5!$N$44:$Y$44</c:f>
              <c:numCache>
                <c:formatCode>#,##0</c:formatCode>
                <c:ptCount val="12"/>
                <c:pt idx="0">
                  <c:v>17302</c:v>
                </c:pt>
                <c:pt idx="1">
                  <c:v>16453</c:v>
                </c:pt>
                <c:pt idx="2">
                  <c:v>10610</c:v>
                </c:pt>
                <c:pt idx="3">
                  <c:v>6680</c:v>
                </c:pt>
                <c:pt idx="4">
                  <c:v>6230</c:v>
                </c:pt>
                <c:pt idx="5">
                  <c:v>4318</c:v>
                </c:pt>
                <c:pt idx="6">
                  <c:v>1243</c:v>
                </c:pt>
                <c:pt idx="7">
                  <c:v>3556</c:v>
                </c:pt>
                <c:pt idx="8">
                  <c:v>6004</c:v>
                </c:pt>
                <c:pt idx="9">
                  <c:v>7054</c:v>
                </c:pt>
                <c:pt idx="10">
                  <c:v>8173</c:v>
                </c:pt>
                <c:pt idx="11">
                  <c:v>19423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80096"/>
        <c:axId val="139198464"/>
      </c:barChart>
      <c:catAx>
        <c:axId val="13658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198464"/>
        <c:crosses val="autoZero"/>
        <c:auto val="1"/>
        <c:lblAlgn val="ctr"/>
        <c:lblOffset val="100"/>
        <c:noMultiLvlLbl val="0"/>
      </c:catAx>
      <c:valAx>
        <c:axId val="139198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6580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75</a:t>
            </a:r>
            <a:r>
              <a:rPr lang="en-US" baseline="0"/>
              <a:t> Ames Electricity Use Comparisons [10^6 BTU/YR]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54350759492999"/>
          <c:y val="8.9174705251875597E-2"/>
          <c:w val="0.70470075526273501"/>
          <c:h val="0.57254564213956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Sheet5!$B$9</c:f>
              <c:strCache>
                <c:ptCount val="1"/>
                <c:pt idx="0">
                  <c:v>Lighting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Sheet5!$C$9:$F$9</c:f>
              <c:numCache>
                <c:formatCode>General</c:formatCode>
                <c:ptCount val="4"/>
                <c:pt idx="0">
                  <c:v>3827.3</c:v>
                </c:pt>
                <c:pt idx="1">
                  <c:v>3823.3</c:v>
                </c:pt>
                <c:pt idx="2" formatCode="#,##0.00">
                  <c:v>3827.3</c:v>
                </c:pt>
                <c:pt idx="3" formatCode="#,##0.00">
                  <c:v>3827.3</c:v>
                </c:pt>
              </c:numCache>
            </c:numRef>
          </c:val>
        </c:ser>
        <c:ser>
          <c:idx val="1"/>
          <c:order val="1"/>
          <c:tx>
            <c:strRef>
              <c:f>Sheet5!$B$10</c:f>
              <c:strCache>
                <c:ptCount val="1"/>
                <c:pt idx="0">
                  <c:v>Space Heating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Sheet5!$C$10:$F$10</c:f>
              <c:numCache>
                <c:formatCode>General</c:formatCode>
                <c:ptCount val="4"/>
                <c:pt idx="0">
                  <c:v>408.8</c:v>
                </c:pt>
                <c:pt idx="1">
                  <c:v>503.8</c:v>
                </c:pt>
                <c:pt idx="2">
                  <c:v>511.6</c:v>
                </c:pt>
                <c:pt idx="3">
                  <c:v>410.7</c:v>
                </c:pt>
              </c:numCache>
            </c:numRef>
          </c:val>
        </c:ser>
        <c:ser>
          <c:idx val="2"/>
          <c:order val="2"/>
          <c:tx>
            <c:strRef>
              <c:f>Sheet5!$B$11</c:f>
              <c:strCache>
                <c:ptCount val="1"/>
                <c:pt idx="0">
                  <c:v>Space Cooling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Sheet5!$C$11:$F$11</c:f>
              <c:numCache>
                <c:formatCode>General</c:formatCode>
                <c:ptCount val="4"/>
                <c:pt idx="0">
                  <c:v>2551.1</c:v>
                </c:pt>
                <c:pt idx="1">
                  <c:v>2467.6</c:v>
                </c:pt>
                <c:pt idx="2">
                  <c:v>2553.5</c:v>
                </c:pt>
                <c:pt idx="3" formatCode="#,##0.00">
                  <c:v>2370.9</c:v>
                </c:pt>
              </c:numCache>
            </c:numRef>
          </c:val>
        </c:ser>
        <c:ser>
          <c:idx val="3"/>
          <c:order val="3"/>
          <c:tx>
            <c:strRef>
              <c:f>Sheet5!$B$12</c:f>
              <c:strCache>
                <c:ptCount val="1"/>
                <c:pt idx="0">
                  <c:v>Pumps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Sheet5!$C$12:$F$12</c:f>
              <c:numCache>
                <c:formatCode>General</c:formatCode>
                <c:ptCount val="4"/>
                <c:pt idx="0">
                  <c:v>789.6</c:v>
                </c:pt>
                <c:pt idx="1">
                  <c:v>708.2</c:v>
                </c:pt>
                <c:pt idx="2" formatCode="#,##0.00">
                  <c:v>825.9</c:v>
                </c:pt>
                <c:pt idx="3">
                  <c:v>629.70000000000005</c:v>
                </c:pt>
              </c:numCache>
            </c:numRef>
          </c:val>
        </c:ser>
        <c:ser>
          <c:idx val="4"/>
          <c:order val="4"/>
          <c:tx>
            <c:strRef>
              <c:f>Sheet5!$B$13</c:f>
              <c:strCache>
                <c:ptCount val="1"/>
                <c:pt idx="0">
                  <c:v>Heat Rejection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Sheet5!$C$13:$F$13</c:f>
              <c:numCache>
                <c:formatCode>General</c:formatCode>
                <c:ptCount val="4"/>
                <c:pt idx="0">
                  <c:v>1412.4</c:v>
                </c:pt>
                <c:pt idx="1">
                  <c:v>1648.2</c:v>
                </c:pt>
                <c:pt idx="2" formatCode="#,##0.00">
                  <c:v>1415.8</c:v>
                </c:pt>
                <c:pt idx="3" formatCode="#,##0.00">
                  <c:v>1665.3</c:v>
                </c:pt>
              </c:numCache>
            </c:numRef>
          </c:val>
        </c:ser>
        <c:ser>
          <c:idx val="5"/>
          <c:order val="5"/>
          <c:tx>
            <c:strRef>
              <c:f>Sheet5!$B$14</c:f>
              <c:strCache>
                <c:ptCount val="1"/>
                <c:pt idx="0">
                  <c:v>Fans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Sheet5!$C$14:$F$14</c:f>
              <c:numCache>
                <c:formatCode>General</c:formatCode>
                <c:ptCount val="4"/>
                <c:pt idx="0">
                  <c:v>13973.8</c:v>
                </c:pt>
                <c:pt idx="1">
                  <c:v>6418.8</c:v>
                </c:pt>
                <c:pt idx="2" formatCode="#,##0.00">
                  <c:v>10608.6</c:v>
                </c:pt>
                <c:pt idx="3" formatCode="#,##0.00">
                  <c:v>6432.8</c:v>
                </c:pt>
              </c:numCache>
            </c:numRef>
          </c:val>
        </c:ser>
        <c:ser>
          <c:idx val="6"/>
          <c:order val="6"/>
          <c:tx>
            <c:strRef>
              <c:f>Sheet5!$B$15</c:f>
              <c:strCache>
                <c:ptCount val="1"/>
                <c:pt idx="0">
                  <c:v>Recepticles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Sheet5!$C$15:$F$15</c:f>
              <c:numCache>
                <c:formatCode>General</c:formatCode>
                <c:ptCount val="4"/>
                <c:pt idx="0">
                  <c:v>11117.6</c:v>
                </c:pt>
                <c:pt idx="1">
                  <c:v>11110.9</c:v>
                </c:pt>
                <c:pt idx="2" formatCode="#,##0.00">
                  <c:v>11177.5</c:v>
                </c:pt>
                <c:pt idx="3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9512832"/>
        <c:axId val="139203648"/>
      </c:barChart>
      <c:catAx>
        <c:axId val="1395128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9203648"/>
        <c:crosses val="autoZero"/>
        <c:auto val="1"/>
        <c:lblAlgn val="ctr"/>
        <c:lblOffset val="100"/>
        <c:noMultiLvlLbl val="0"/>
      </c:catAx>
      <c:valAx>
        <c:axId val="1392036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3951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12726980556E-2"/>
          <c:y val="0.81933597610643505"/>
          <c:w val="0.89626842358990799"/>
          <c:h val="0.158595058376324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Sheet5!$L$49:$M$49</c:f>
              <c:strCache>
                <c:ptCount val="1"/>
                <c:pt idx="0">
                  <c:v>Alternate DCV + Chilled Beams Electric KWH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Sheet5!$N$49:$Y$49</c:f>
              <c:numCache>
                <c:formatCode>#,##0</c:formatCode>
                <c:ptCount val="12"/>
                <c:pt idx="0">
                  <c:v>548035</c:v>
                </c:pt>
                <c:pt idx="1">
                  <c:v>495704</c:v>
                </c:pt>
                <c:pt idx="2">
                  <c:v>605777</c:v>
                </c:pt>
                <c:pt idx="3">
                  <c:v>560347</c:v>
                </c:pt>
                <c:pt idx="4">
                  <c:v>671149</c:v>
                </c:pt>
                <c:pt idx="5">
                  <c:v>723652</c:v>
                </c:pt>
                <c:pt idx="6">
                  <c:v>714222</c:v>
                </c:pt>
                <c:pt idx="7">
                  <c:v>766212</c:v>
                </c:pt>
                <c:pt idx="8">
                  <c:v>639455</c:v>
                </c:pt>
                <c:pt idx="9">
                  <c:v>667724</c:v>
                </c:pt>
                <c:pt idx="10">
                  <c:v>581212</c:v>
                </c:pt>
                <c:pt idx="11">
                  <c:v>519517</c:v>
                </c:pt>
              </c:numCache>
            </c:numRef>
          </c:val>
        </c:ser>
        <c:ser>
          <c:idx val="1"/>
          <c:order val="1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13344"/>
        <c:axId val="139205376"/>
      </c:barChart>
      <c:catAx>
        <c:axId val="13951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205376"/>
        <c:crosses val="autoZero"/>
        <c:auto val="1"/>
        <c:lblAlgn val="ctr"/>
        <c:lblOffset val="100"/>
        <c:noMultiLvlLbl val="0"/>
      </c:catAx>
      <c:valAx>
        <c:axId val="139205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951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Chilled Beams and DCV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Sheet5!$B$9:$B$15</c:f>
              <c:strCache>
                <c:ptCount val="7"/>
                <c:pt idx="0">
                  <c:v>Lighting</c:v>
                </c:pt>
                <c:pt idx="1">
                  <c:v>Space Heating</c:v>
                </c:pt>
                <c:pt idx="2">
                  <c:v>Space Cooling</c:v>
                </c:pt>
                <c:pt idx="3">
                  <c:v>Pumps</c:v>
                </c:pt>
                <c:pt idx="4">
                  <c:v>Heat Rejection</c:v>
                </c:pt>
                <c:pt idx="5">
                  <c:v>Fans</c:v>
                </c:pt>
                <c:pt idx="6">
                  <c:v>Recepticles</c:v>
                </c:pt>
              </c:strCache>
            </c:strRef>
          </c:cat>
          <c:val>
            <c:numRef>
              <c:f>Sheet5!$F$9:$F$15</c:f>
              <c:numCache>
                <c:formatCode>General</c:formatCode>
                <c:ptCount val="7"/>
                <c:pt idx="0" formatCode="#,##0.00">
                  <c:v>3827.3</c:v>
                </c:pt>
                <c:pt idx="1">
                  <c:v>410.7</c:v>
                </c:pt>
                <c:pt idx="2" formatCode="#,##0.00">
                  <c:v>2370.9</c:v>
                </c:pt>
                <c:pt idx="3">
                  <c:v>629.70000000000005</c:v>
                </c:pt>
                <c:pt idx="4" formatCode="#,##0.00">
                  <c:v>1665.3</c:v>
                </c:pt>
                <c:pt idx="5" formatCode="#,##0.00">
                  <c:v>6432.8</c:v>
                </c:pt>
                <c:pt idx="6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Chilled Beams + DCV</a:t>
            </a:r>
            <a:r>
              <a:rPr lang="en-US" baseline="0" dirty="0" smtClean="0"/>
              <a:t> Vs. Original System Heating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Sheet5!$L$50:$M$50</c:f>
              <c:strCache>
                <c:ptCount val="1"/>
                <c:pt idx="0">
                  <c:v>Alternate DCV + Chilled Beams Gas Therms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Sheet5!$N$50:$Y$50</c:f>
              <c:numCache>
                <c:formatCode>#,##0</c:formatCode>
                <c:ptCount val="12"/>
                <c:pt idx="0">
                  <c:v>7914</c:v>
                </c:pt>
                <c:pt idx="1">
                  <c:v>7560</c:v>
                </c:pt>
                <c:pt idx="2">
                  <c:v>4379</c:v>
                </c:pt>
                <c:pt idx="3">
                  <c:v>2278</c:v>
                </c:pt>
                <c:pt idx="4">
                  <c:v>1631</c:v>
                </c:pt>
                <c:pt idx="5">
                  <c:v>1095</c:v>
                </c:pt>
                <c:pt idx="6" formatCode="General">
                  <c:v>369</c:v>
                </c:pt>
                <c:pt idx="7" formatCode="General">
                  <c:v>947</c:v>
                </c:pt>
                <c:pt idx="8">
                  <c:v>1604</c:v>
                </c:pt>
                <c:pt idx="9">
                  <c:v>1935</c:v>
                </c:pt>
                <c:pt idx="10">
                  <c:v>3083</c:v>
                </c:pt>
                <c:pt idx="11">
                  <c:v>9343</c:v>
                </c:pt>
              </c:numCache>
            </c:numRef>
          </c:val>
        </c:ser>
        <c:ser>
          <c:idx val="1"/>
          <c:order val="1"/>
          <c:tx>
            <c:strRef>
              <c:f>Sheet5!$L$44:$M$44</c:f>
              <c:strCache>
                <c:ptCount val="1"/>
                <c:pt idx="0">
                  <c:v>Original System VAV Reheat Gas Therms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Sheet5!$N$44:$Y$44</c:f>
              <c:numCache>
                <c:formatCode>#,##0</c:formatCode>
                <c:ptCount val="12"/>
                <c:pt idx="0">
                  <c:v>17302</c:v>
                </c:pt>
                <c:pt idx="1">
                  <c:v>16453</c:v>
                </c:pt>
                <c:pt idx="2">
                  <c:v>10610</c:v>
                </c:pt>
                <c:pt idx="3">
                  <c:v>6680</c:v>
                </c:pt>
                <c:pt idx="4">
                  <c:v>6230</c:v>
                </c:pt>
                <c:pt idx="5">
                  <c:v>4318</c:v>
                </c:pt>
                <c:pt idx="6">
                  <c:v>1243</c:v>
                </c:pt>
                <c:pt idx="7">
                  <c:v>3556</c:v>
                </c:pt>
                <c:pt idx="8">
                  <c:v>6004</c:v>
                </c:pt>
                <c:pt idx="9">
                  <c:v>7054</c:v>
                </c:pt>
                <c:pt idx="10">
                  <c:v>8173</c:v>
                </c:pt>
                <c:pt idx="11">
                  <c:v>19423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989504"/>
        <c:axId val="139241152"/>
      </c:barChart>
      <c:catAx>
        <c:axId val="139989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39241152"/>
        <c:crosses val="autoZero"/>
        <c:auto val="1"/>
        <c:lblAlgn val="ctr"/>
        <c:lblOffset val="100"/>
        <c:noMultiLvlLbl val="0"/>
      </c:catAx>
      <c:valAx>
        <c:axId val="139241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Therms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3998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VAV Vs. Aircuity Gas Consumption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4978545113053"/>
          <c:y val="0.19506842393363899"/>
          <c:w val="0.56680762840424803"/>
          <c:h val="0.626063834266705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Sheet5!$N$44:$Y$44</c:f>
              <c:numCache>
                <c:formatCode>#,##0</c:formatCode>
                <c:ptCount val="12"/>
                <c:pt idx="0">
                  <c:v>17302</c:v>
                </c:pt>
                <c:pt idx="1">
                  <c:v>16453</c:v>
                </c:pt>
                <c:pt idx="2">
                  <c:v>10610</c:v>
                </c:pt>
                <c:pt idx="3">
                  <c:v>6680</c:v>
                </c:pt>
                <c:pt idx="4">
                  <c:v>6230</c:v>
                </c:pt>
                <c:pt idx="5">
                  <c:v>4318</c:v>
                </c:pt>
                <c:pt idx="6">
                  <c:v>1243</c:v>
                </c:pt>
                <c:pt idx="7">
                  <c:v>3556</c:v>
                </c:pt>
                <c:pt idx="8">
                  <c:v>6004</c:v>
                </c:pt>
                <c:pt idx="9">
                  <c:v>7054</c:v>
                </c:pt>
                <c:pt idx="10">
                  <c:v>8173</c:v>
                </c:pt>
                <c:pt idx="11">
                  <c:v>19423</c:v>
                </c:pt>
              </c:numCache>
            </c:numRef>
          </c:val>
        </c:ser>
        <c:ser>
          <c:idx val="2"/>
          <c:order val="1"/>
          <c:tx>
            <c:strRef>
              <c:f>Sheet5!$L$47</c:f>
              <c:strCache>
                <c:ptCount val="1"/>
                <c:pt idx="0">
                  <c:v>Alternate DCV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Sheet5!$N$48:$Y$48</c:f>
              <c:numCache>
                <c:formatCode>#,##0</c:formatCode>
                <c:ptCount val="12"/>
                <c:pt idx="0">
                  <c:v>18918</c:v>
                </c:pt>
                <c:pt idx="1">
                  <c:v>18323</c:v>
                </c:pt>
                <c:pt idx="2">
                  <c:v>10289</c:v>
                </c:pt>
                <c:pt idx="3">
                  <c:v>4954</c:v>
                </c:pt>
                <c:pt idx="4">
                  <c:v>4473</c:v>
                </c:pt>
                <c:pt idx="5">
                  <c:v>3839</c:v>
                </c:pt>
                <c:pt idx="6">
                  <c:v>3007</c:v>
                </c:pt>
                <c:pt idx="7">
                  <c:v>3922</c:v>
                </c:pt>
                <c:pt idx="8">
                  <c:v>4229</c:v>
                </c:pt>
                <c:pt idx="9">
                  <c:v>4943</c:v>
                </c:pt>
                <c:pt idx="10">
                  <c:v>6118</c:v>
                </c:pt>
                <c:pt idx="11">
                  <c:v>22206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00192"/>
        <c:axId val="118686272"/>
      </c:barChart>
      <c:catAx>
        <c:axId val="12180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8686272"/>
        <c:crosses val="autoZero"/>
        <c:auto val="1"/>
        <c:lblAlgn val="ctr"/>
        <c:lblOffset val="100"/>
        <c:noMultiLvlLbl val="0"/>
      </c:catAx>
      <c:valAx>
        <c:axId val="11868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Therms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180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37889185870099"/>
          <c:y val="0.41702998020969301"/>
          <c:w val="0.25278624575597802"/>
          <c:h val="0.27535138321613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VAV System VS. Chilled Beams Electricity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116085489313801"/>
          <c:y val="0.16112923384576899"/>
          <c:w val="0.56142119735033102"/>
          <c:h val="0.63249718785151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ser>
          <c:idx val="2"/>
          <c:order val="1"/>
          <c:tx>
            <c:strRef>
              <c:f>Sheet5!$L$45</c:f>
              <c:strCache>
                <c:ptCount val="1"/>
                <c:pt idx="0">
                  <c:v>Alternate Chilled Beams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Sheet5!$N$45:$Y$45</c:f>
              <c:numCache>
                <c:formatCode>#,##0</c:formatCode>
                <c:ptCount val="12"/>
                <c:pt idx="0">
                  <c:v>577161</c:v>
                </c:pt>
                <c:pt idx="1">
                  <c:v>522319</c:v>
                </c:pt>
                <c:pt idx="2">
                  <c:v>630116</c:v>
                </c:pt>
                <c:pt idx="3">
                  <c:v>582533</c:v>
                </c:pt>
                <c:pt idx="4">
                  <c:v>696508</c:v>
                </c:pt>
                <c:pt idx="5">
                  <c:v>753254</c:v>
                </c:pt>
                <c:pt idx="6">
                  <c:v>749789</c:v>
                </c:pt>
                <c:pt idx="7">
                  <c:v>799291</c:v>
                </c:pt>
                <c:pt idx="8">
                  <c:v>661653</c:v>
                </c:pt>
                <c:pt idx="9">
                  <c:v>692335</c:v>
                </c:pt>
                <c:pt idx="10">
                  <c:v>601660</c:v>
                </c:pt>
                <c:pt idx="11">
                  <c:v>550762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62624"/>
        <c:axId val="72767104"/>
      </c:barChart>
      <c:catAx>
        <c:axId val="121562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2767104"/>
        <c:crosses val="autoZero"/>
        <c:auto val="1"/>
        <c:lblAlgn val="ctr"/>
        <c:lblOffset val="100"/>
        <c:noMultiLvlLbl val="0"/>
      </c:catAx>
      <c:valAx>
        <c:axId val="72767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2156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79102612173498"/>
          <c:y val="0.33393867433237501"/>
          <c:w val="0.21905024371953499"/>
          <c:h val="0.30245323501228999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VAV System VS. Chilled Beams Electricity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811673025408"/>
          <c:y val="0.27488584474885802"/>
          <c:w val="0.47411964129483802"/>
          <c:h val="0.56371409053320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ser>
          <c:idx val="2"/>
          <c:order val="1"/>
          <c:tx>
            <c:strRef>
              <c:f>Sheet5!$L$45</c:f>
              <c:strCache>
                <c:ptCount val="1"/>
                <c:pt idx="0">
                  <c:v>Alternate Chilled Beams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Sheet5!$N$45:$Y$45</c:f>
              <c:numCache>
                <c:formatCode>#,##0</c:formatCode>
                <c:ptCount val="12"/>
                <c:pt idx="0">
                  <c:v>577161</c:v>
                </c:pt>
                <c:pt idx="1">
                  <c:v>522319</c:v>
                </c:pt>
                <c:pt idx="2">
                  <c:v>630116</c:v>
                </c:pt>
                <c:pt idx="3">
                  <c:v>582533</c:v>
                </c:pt>
                <c:pt idx="4">
                  <c:v>696508</c:v>
                </c:pt>
                <c:pt idx="5">
                  <c:v>753254</c:v>
                </c:pt>
                <c:pt idx="6">
                  <c:v>749789</c:v>
                </c:pt>
                <c:pt idx="7">
                  <c:v>799291</c:v>
                </c:pt>
                <c:pt idx="8">
                  <c:v>661653</c:v>
                </c:pt>
                <c:pt idx="9">
                  <c:v>692335</c:v>
                </c:pt>
                <c:pt idx="10">
                  <c:v>601660</c:v>
                </c:pt>
                <c:pt idx="11">
                  <c:v>550762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08704"/>
        <c:axId val="126487360"/>
      </c:barChart>
      <c:catAx>
        <c:axId val="11840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6487360"/>
        <c:crosses val="autoZero"/>
        <c:auto val="1"/>
        <c:lblAlgn val="ctr"/>
        <c:lblOffset val="100"/>
        <c:noMultiLvlLbl val="0"/>
      </c:catAx>
      <c:valAx>
        <c:axId val="126487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840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18788276465402"/>
          <c:y val="0.24399165857692401"/>
          <c:w val="0.32381220066563798"/>
          <c:h val="0.183405601697048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Original VAV System Vs. Chilled Beams Heating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103573591763"/>
          <c:y val="0.130967530268394"/>
          <c:w val="0.54139561881687903"/>
          <c:h val="0.630772584878502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Sheet5!$N$44:$Y$44</c:f>
              <c:numCache>
                <c:formatCode>#,##0</c:formatCode>
                <c:ptCount val="12"/>
                <c:pt idx="0">
                  <c:v>17302</c:v>
                </c:pt>
                <c:pt idx="1">
                  <c:v>16453</c:v>
                </c:pt>
                <c:pt idx="2">
                  <c:v>10610</c:v>
                </c:pt>
                <c:pt idx="3">
                  <c:v>6680</c:v>
                </c:pt>
                <c:pt idx="4">
                  <c:v>6230</c:v>
                </c:pt>
                <c:pt idx="5">
                  <c:v>4318</c:v>
                </c:pt>
                <c:pt idx="6">
                  <c:v>1243</c:v>
                </c:pt>
                <c:pt idx="7">
                  <c:v>3556</c:v>
                </c:pt>
                <c:pt idx="8">
                  <c:v>6004</c:v>
                </c:pt>
                <c:pt idx="9">
                  <c:v>7054</c:v>
                </c:pt>
                <c:pt idx="10">
                  <c:v>8173</c:v>
                </c:pt>
                <c:pt idx="11">
                  <c:v>19423</c:v>
                </c:pt>
              </c:numCache>
            </c:numRef>
          </c:val>
        </c:ser>
        <c:ser>
          <c:idx val="3"/>
          <c:order val="1"/>
          <c:tx>
            <c:strRef>
              <c:f>Sheet5!$L$45</c:f>
              <c:strCache>
                <c:ptCount val="1"/>
                <c:pt idx="0">
                  <c:v>Alternate Chilled Beams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Sheet5!$N$46:$Y$46</c:f>
              <c:numCache>
                <c:formatCode>#,##0</c:formatCode>
                <c:ptCount val="12"/>
                <c:pt idx="0">
                  <c:v>9233</c:v>
                </c:pt>
                <c:pt idx="1">
                  <c:v>8833</c:v>
                </c:pt>
                <c:pt idx="2">
                  <c:v>4829</c:v>
                </c:pt>
                <c:pt idx="3">
                  <c:v>2293</c:v>
                </c:pt>
                <c:pt idx="4">
                  <c:v>1635</c:v>
                </c:pt>
                <c:pt idx="5">
                  <c:v>1097</c:v>
                </c:pt>
                <c:pt idx="6" formatCode="General">
                  <c:v>374</c:v>
                </c:pt>
                <c:pt idx="7" formatCode="General">
                  <c:v>949</c:v>
                </c:pt>
                <c:pt idx="8">
                  <c:v>1606</c:v>
                </c:pt>
                <c:pt idx="9">
                  <c:v>1936</c:v>
                </c:pt>
                <c:pt idx="10">
                  <c:v>3106</c:v>
                </c:pt>
                <c:pt idx="11">
                  <c:v>10781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09216"/>
        <c:axId val="126489088"/>
      </c:barChart>
      <c:catAx>
        <c:axId val="11840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6489088"/>
        <c:crosses val="autoZero"/>
        <c:auto val="1"/>
        <c:lblAlgn val="ctr"/>
        <c:lblOffset val="100"/>
        <c:noMultiLvlLbl val="0"/>
      </c:catAx>
      <c:valAx>
        <c:axId val="126489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Therms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1840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319705229154"/>
          <c:y val="0.40583121666243299"/>
          <c:w val="0.25283414092469197"/>
          <c:h val="0.27683176699686701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75</a:t>
            </a:r>
            <a:r>
              <a:rPr lang="en-US" baseline="0"/>
              <a:t> Ames Electricity Use Comparisons [10^6 BTU/YR]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54350759492999"/>
          <c:y val="8.9174705251875597E-2"/>
          <c:w val="0.70470075526273501"/>
          <c:h val="0.57254564213956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Sheet5!$B$9</c:f>
              <c:strCache>
                <c:ptCount val="1"/>
                <c:pt idx="0">
                  <c:v>Lighting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Sheet5!$C$9:$F$9</c:f>
              <c:numCache>
                <c:formatCode>General</c:formatCode>
                <c:ptCount val="4"/>
                <c:pt idx="0">
                  <c:v>3827.3</c:v>
                </c:pt>
                <c:pt idx="1">
                  <c:v>3823.3</c:v>
                </c:pt>
                <c:pt idx="2" formatCode="#,##0.00">
                  <c:v>3827.3</c:v>
                </c:pt>
                <c:pt idx="3" formatCode="#,##0.00">
                  <c:v>3827.3</c:v>
                </c:pt>
              </c:numCache>
            </c:numRef>
          </c:val>
        </c:ser>
        <c:ser>
          <c:idx val="1"/>
          <c:order val="1"/>
          <c:tx>
            <c:strRef>
              <c:f>Sheet5!$B$10</c:f>
              <c:strCache>
                <c:ptCount val="1"/>
                <c:pt idx="0">
                  <c:v>Space Heating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Sheet5!$C$10:$F$10</c:f>
              <c:numCache>
                <c:formatCode>General</c:formatCode>
                <c:ptCount val="4"/>
                <c:pt idx="0">
                  <c:v>408.8</c:v>
                </c:pt>
                <c:pt idx="1">
                  <c:v>503.8</c:v>
                </c:pt>
                <c:pt idx="2">
                  <c:v>511.6</c:v>
                </c:pt>
                <c:pt idx="3">
                  <c:v>410.7</c:v>
                </c:pt>
              </c:numCache>
            </c:numRef>
          </c:val>
        </c:ser>
        <c:ser>
          <c:idx val="2"/>
          <c:order val="2"/>
          <c:tx>
            <c:strRef>
              <c:f>Sheet5!$B$11</c:f>
              <c:strCache>
                <c:ptCount val="1"/>
                <c:pt idx="0">
                  <c:v>Space Cooling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Sheet5!$C$11:$F$11</c:f>
              <c:numCache>
                <c:formatCode>General</c:formatCode>
                <c:ptCount val="4"/>
                <c:pt idx="0">
                  <c:v>2551.1</c:v>
                </c:pt>
                <c:pt idx="1">
                  <c:v>2467.6</c:v>
                </c:pt>
                <c:pt idx="2">
                  <c:v>2553.5</c:v>
                </c:pt>
                <c:pt idx="3" formatCode="#,##0.00">
                  <c:v>2370.9</c:v>
                </c:pt>
              </c:numCache>
            </c:numRef>
          </c:val>
        </c:ser>
        <c:ser>
          <c:idx val="3"/>
          <c:order val="3"/>
          <c:tx>
            <c:strRef>
              <c:f>Sheet5!$B$12</c:f>
              <c:strCache>
                <c:ptCount val="1"/>
                <c:pt idx="0">
                  <c:v>Pumps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Sheet5!$C$12:$F$12</c:f>
              <c:numCache>
                <c:formatCode>General</c:formatCode>
                <c:ptCount val="4"/>
                <c:pt idx="0">
                  <c:v>789.6</c:v>
                </c:pt>
                <c:pt idx="1">
                  <c:v>708.2</c:v>
                </c:pt>
                <c:pt idx="2" formatCode="#,##0.00">
                  <c:v>825.9</c:v>
                </c:pt>
                <c:pt idx="3">
                  <c:v>629.70000000000005</c:v>
                </c:pt>
              </c:numCache>
            </c:numRef>
          </c:val>
        </c:ser>
        <c:ser>
          <c:idx val="4"/>
          <c:order val="4"/>
          <c:tx>
            <c:strRef>
              <c:f>Sheet5!$B$13</c:f>
              <c:strCache>
                <c:ptCount val="1"/>
                <c:pt idx="0">
                  <c:v>Heat Rejection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Sheet5!$C$13:$F$13</c:f>
              <c:numCache>
                <c:formatCode>General</c:formatCode>
                <c:ptCount val="4"/>
                <c:pt idx="0">
                  <c:v>1412.4</c:v>
                </c:pt>
                <c:pt idx="1">
                  <c:v>1648.2</c:v>
                </c:pt>
                <c:pt idx="2" formatCode="#,##0.00">
                  <c:v>1415.8</c:v>
                </c:pt>
                <c:pt idx="3" formatCode="#,##0.00">
                  <c:v>1665.3</c:v>
                </c:pt>
              </c:numCache>
            </c:numRef>
          </c:val>
        </c:ser>
        <c:ser>
          <c:idx val="5"/>
          <c:order val="5"/>
          <c:tx>
            <c:strRef>
              <c:f>Sheet5!$B$14</c:f>
              <c:strCache>
                <c:ptCount val="1"/>
                <c:pt idx="0">
                  <c:v>Fans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Sheet5!$C$14:$F$14</c:f>
              <c:numCache>
                <c:formatCode>General</c:formatCode>
                <c:ptCount val="4"/>
                <c:pt idx="0">
                  <c:v>13973.8</c:v>
                </c:pt>
                <c:pt idx="1">
                  <c:v>6418.8</c:v>
                </c:pt>
                <c:pt idx="2" formatCode="#,##0.00">
                  <c:v>10608.6</c:v>
                </c:pt>
                <c:pt idx="3" formatCode="#,##0.00">
                  <c:v>6432.8</c:v>
                </c:pt>
              </c:numCache>
            </c:numRef>
          </c:val>
        </c:ser>
        <c:ser>
          <c:idx val="6"/>
          <c:order val="6"/>
          <c:tx>
            <c:strRef>
              <c:f>Sheet5!$B$15</c:f>
              <c:strCache>
                <c:ptCount val="1"/>
                <c:pt idx="0">
                  <c:v>Recepticles</c:v>
                </c:pt>
              </c:strCache>
            </c:strRef>
          </c:tx>
          <c:invertIfNegative val="0"/>
          <c:cat>
            <c:strRef>
              <c:f>Sheet5!$C$7:$F$8</c:f>
              <c:strCache>
                <c:ptCount val="4"/>
                <c:pt idx="0">
                  <c:v>Original System VAV Reheat</c:v>
                </c:pt>
                <c:pt idx="1">
                  <c:v>Alternate Chilled Beams</c:v>
                </c:pt>
                <c:pt idx="2">
                  <c:v>Alternate DCV</c:v>
                </c:pt>
                <c:pt idx="3">
                  <c:v>Alternate DCV + Chilled Beams</c:v>
                </c:pt>
              </c:strCache>
            </c:strRef>
          </c:cat>
          <c:val>
            <c:numRef>
              <c:f>Sheet5!$C$15:$F$15</c:f>
              <c:numCache>
                <c:formatCode>General</c:formatCode>
                <c:ptCount val="4"/>
                <c:pt idx="0">
                  <c:v>11117.6</c:v>
                </c:pt>
                <c:pt idx="1">
                  <c:v>11110.9</c:v>
                </c:pt>
                <c:pt idx="2" formatCode="#,##0.00">
                  <c:v>11177.5</c:v>
                </c:pt>
                <c:pt idx="3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8155008"/>
        <c:axId val="75663040"/>
      </c:barChart>
      <c:catAx>
        <c:axId val="1381550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663040"/>
        <c:crosses val="autoZero"/>
        <c:auto val="1"/>
        <c:lblAlgn val="ctr"/>
        <c:lblOffset val="100"/>
        <c:noMultiLvlLbl val="0"/>
      </c:catAx>
      <c:valAx>
        <c:axId val="756630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38155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485321748574503"/>
          <c:w val="0.89626842358990799"/>
          <c:h val="0.1585950583763240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Chilled Beams</a:t>
            </a:r>
            <a:r>
              <a:rPr lang="en-US" baseline="0" dirty="0" smtClean="0"/>
              <a:t> + DCV Monthly Electrical Use Vs. Original VAV System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Sheet5!$L$49:$M$49</c:f>
              <c:strCache>
                <c:ptCount val="1"/>
                <c:pt idx="0">
                  <c:v>Alternate DCV + Chilled Beams Electric KWH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Sheet5!$N$49:$Y$49</c:f>
              <c:numCache>
                <c:formatCode>#,##0</c:formatCode>
                <c:ptCount val="12"/>
                <c:pt idx="0">
                  <c:v>548035</c:v>
                </c:pt>
                <c:pt idx="1">
                  <c:v>495704</c:v>
                </c:pt>
                <c:pt idx="2">
                  <c:v>605777</c:v>
                </c:pt>
                <c:pt idx="3">
                  <c:v>560347</c:v>
                </c:pt>
                <c:pt idx="4">
                  <c:v>671149</c:v>
                </c:pt>
                <c:pt idx="5">
                  <c:v>723652</c:v>
                </c:pt>
                <c:pt idx="6">
                  <c:v>714222</c:v>
                </c:pt>
                <c:pt idx="7">
                  <c:v>766212</c:v>
                </c:pt>
                <c:pt idx="8">
                  <c:v>639455</c:v>
                </c:pt>
                <c:pt idx="9">
                  <c:v>667724</c:v>
                </c:pt>
                <c:pt idx="10">
                  <c:v>581212</c:v>
                </c:pt>
                <c:pt idx="11">
                  <c:v>519517</c:v>
                </c:pt>
              </c:numCache>
            </c:numRef>
          </c:val>
        </c:ser>
        <c:ser>
          <c:idx val="1"/>
          <c:order val="1"/>
          <c:tx>
            <c:strRef>
              <c:f>Sheet5!$L$43</c:f>
              <c:strCache>
                <c:ptCount val="1"/>
                <c:pt idx="0">
                  <c:v>Original System VAV Reheat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Sheet5!$N$43:$Y$43</c:f>
              <c:numCache>
                <c:formatCode>#,##0</c:formatCode>
                <c:ptCount val="12"/>
                <c:pt idx="0">
                  <c:v>721666</c:v>
                </c:pt>
                <c:pt idx="1">
                  <c:v>654882</c:v>
                </c:pt>
                <c:pt idx="2">
                  <c:v>791432</c:v>
                </c:pt>
                <c:pt idx="3">
                  <c:v>746783</c:v>
                </c:pt>
                <c:pt idx="4">
                  <c:v>894909</c:v>
                </c:pt>
                <c:pt idx="5">
                  <c:v>978922</c:v>
                </c:pt>
                <c:pt idx="6">
                  <c:v>962894</c:v>
                </c:pt>
                <c:pt idx="7">
                  <c:v>1040655</c:v>
                </c:pt>
                <c:pt idx="8">
                  <c:v>847768</c:v>
                </c:pt>
                <c:pt idx="9">
                  <c:v>895855</c:v>
                </c:pt>
                <c:pt idx="10">
                  <c:v>771446</c:v>
                </c:pt>
                <c:pt idx="11">
                  <c:v>678311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55520"/>
        <c:axId val="75664768"/>
      </c:barChart>
      <c:catAx>
        <c:axId val="13815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Month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75664768"/>
        <c:crosses val="autoZero"/>
        <c:auto val="1"/>
        <c:lblAlgn val="ctr"/>
        <c:lblOffset val="100"/>
        <c:noMultiLvlLbl val="0"/>
      </c:catAx>
      <c:valAx>
        <c:axId val="75664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KWH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138155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Chilled Beams and DCV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Sheet5!$B$9:$B$15</c:f>
              <c:strCache>
                <c:ptCount val="7"/>
                <c:pt idx="0">
                  <c:v>Lighting</c:v>
                </c:pt>
                <c:pt idx="1">
                  <c:v>Space Heating</c:v>
                </c:pt>
                <c:pt idx="2">
                  <c:v>Space Cooling</c:v>
                </c:pt>
                <c:pt idx="3">
                  <c:v>Pumps</c:v>
                </c:pt>
                <c:pt idx="4">
                  <c:v>Heat Rejection</c:v>
                </c:pt>
                <c:pt idx="5">
                  <c:v>Fans</c:v>
                </c:pt>
                <c:pt idx="6">
                  <c:v>Recepticles</c:v>
                </c:pt>
              </c:strCache>
            </c:strRef>
          </c:cat>
          <c:val>
            <c:numRef>
              <c:f>Sheet5!$F$9:$F$15</c:f>
              <c:numCache>
                <c:formatCode>General</c:formatCode>
                <c:ptCount val="7"/>
                <c:pt idx="0" formatCode="#,##0.00">
                  <c:v>3827.3</c:v>
                </c:pt>
                <c:pt idx="1">
                  <c:v>410.7</c:v>
                </c:pt>
                <c:pt idx="2" formatCode="#,##0.00">
                  <c:v>2370.9</c:v>
                </c:pt>
                <c:pt idx="3">
                  <c:v>629.70000000000005</c:v>
                </c:pt>
                <c:pt idx="4" formatCode="#,##0.00">
                  <c:v>1665.3</c:v>
                </c:pt>
                <c:pt idx="5" formatCode="#,##0.00">
                  <c:v>6432.8</c:v>
                </c:pt>
                <c:pt idx="6" formatCode="#,##0.00">
                  <c:v>10237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Sheet5!$L$50:$M$50</c:f>
              <c:strCache>
                <c:ptCount val="1"/>
                <c:pt idx="0">
                  <c:v>Alternate DCV + Chilled Beams Gas Therms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Sheet5!$N$50:$Y$50</c:f>
              <c:numCache>
                <c:formatCode>#,##0</c:formatCode>
                <c:ptCount val="12"/>
                <c:pt idx="0">
                  <c:v>7914</c:v>
                </c:pt>
                <c:pt idx="1">
                  <c:v>7560</c:v>
                </c:pt>
                <c:pt idx="2">
                  <c:v>4379</c:v>
                </c:pt>
                <c:pt idx="3">
                  <c:v>2278</c:v>
                </c:pt>
                <c:pt idx="4">
                  <c:v>1631</c:v>
                </c:pt>
                <c:pt idx="5">
                  <c:v>1095</c:v>
                </c:pt>
                <c:pt idx="6" formatCode="General">
                  <c:v>369</c:v>
                </c:pt>
                <c:pt idx="7" formatCode="General">
                  <c:v>947</c:v>
                </c:pt>
                <c:pt idx="8">
                  <c:v>1604</c:v>
                </c:pt>
                <c:pt idx="9">
                  <c:v>1935</c:v>
                </c:pt>
                <c:pt idx="10">
                  <c:v>3083</c:v>
                </c:pt>
                <c:pt idx="11">
                  <c:v>9343</c:v>
                </c:pt>
              </c:numCache>
            </c:numRef>
          </c:val>
        </c:ser>
        <c:ser>
          <c:idx val="1"/>
          <c:order val="1"/>
          <c:tx>
            <c:strRef>
              <c:f>Sheet5!$L$44:$M$44</c:f>
              <c:strCache>
                <c:ptCount val="1"/>
                <c:pt idx="0">
                  <c:v>Original System VAV Reheat Gas Therms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Sheet5!$N$42:$Y$42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Sheet5!$N$44:$Y$44</c:f>
              <c:numCache>
                <c:formatCode>#,##0</c:formatCode>
                <c:ptCount val="12"/>
                <c:pt idx="0">
                  <c:v>17302</c:v>
                </c:pt>
                <c:pt idx="1">
                  <c:v>16453</c:v>
                </c:pt>
                <c:pt idx="2">
                  <c:v>10610</c:v>
                </c:pt>
                <c:pt idx="3">
                  <c:v>6680</c:v>
                </c:pt>
                <c:pt idx="4">
                  <c:v>6230</c:v>
                </c:pt>
                <c:pt idx="5">
                  <c:v>4318</c:v>
                </c:pt>
                <c:pt idx="6">
                  <c:v>1243</c:v>
                </c:pt>
                <c:pt idx="7">
                  <c:v>3556</c:v>
                </c:pt>
                <c:pt idx="8">
                  <c:v>6004</c:v>
                </c:pt>
                <c:pt idx="9">
                  <c:v>7054</c:v>
                </c:pt>
                <c:pt idx="10">
                  <c:v>8173</c:v>
                </c:pt>
                <c:pt idx="11">
                  <c:v>19423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56544"/>
        <c:axId val="75667648"/>
      </c:barChart>
      <c:catAx>
        <c:axId val="13815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75667648"/>
        <c:crosses val="autoZero"/>
        <c:auto val="1"/>
        <c:lblAlgn val="ctr"/>
        <c:lblOffset val="100"/>
        <c:noMultiLvlLbl val="0"/>
      </c:catAx>
      <c:valAx>
        <c:axId val="7566764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815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F353-669A-BB4C-B4AB-0D7ACEDF1395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80E8-5847-1847-8027-0FD35A62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380E8-5847-1847-8027-0FD35A626A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380E8-5847-1847-8027-0FD35A626A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380E8-5847-1847-8027-0FD35A626A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0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86E-57CE-AB4A-A284-4E041C1C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3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3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5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5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5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3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6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5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86E-57CE-AB4A-A284-4E041C1C5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6.jpg"/><Relationship Id="rId10" Type="http://schemas.openxmlformats.org/officeDocument/2006/relationships/image" Target="../media/image23.png"/><Relationship Id="rId4" Type="http://schemas.openxmlformats.org/officeDocument/2006/relationships/image" Target="../media/image5.jp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.jpeg"/><Relationship Id="rId7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chart" Target="../charts/chart9.xml"/><Relationship Id="rId4" Type="http://schemas.openxmlformats.org/officeDocument/2006/relationships/image" Target="../media/image5.jpg"/><Relationship Id="rId9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4.jpeg"/><Relationship Id="rId7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chart" Target="../charts/chart13.xml"/><Relationship Id="rId4" Type="http://schemas.openxmlformats.org/officeDocument/2006/relationships/image" Target="../media/image5.jpg"/><Relationship Id="rId9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4.jpeg"/><Relationship Id="rId7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chart" Target="../charts/chart17.xml"/><Relationship Id="rId4" Type="http://schemas.openxmlformats.org/officeDocument/2006/relationships/image" Target="../media/image5.jpg"/><Relationship Id="rId9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jpe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jpg"/><Relationship Id="rId10" Type="http://schemas.openxmlformats.org/officeDocument/2006/relationships/slide" Target="slide23.xml"/><Relationship Id="rId4" Type="http://schemas.openxmlformats.org/officeDocument/2006/relationships/image" Target="../media/image5.jpg"/><Relationship Id="rId9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jpg"/><Relationship Id="rId15" Type="http://schemas.openxmlformats.org/officeDocument/2006/relationships/image" Target="../media/image29.emf"/><Relationship Id="rId10" Type="http://schemas.openxmlformats.org/officeDocument/2006/relationships/slide" Target="slide23.xml"/><Relationship Id="rId4" Type="http://schemas.openxmlformats.org/officeDocument/2006/relationships/image" Target="../media/image5.jpg"/><Relationship Id="rId9" Type="http://schemas.openxmlformats.org/officeDocument/2006/relationships/slide" Target="slide16.xml"/><Relationship Id="rId1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jpg"/><Relationship Id="rId15" Type="http://schemas.openxmlformats.org/officeDocument/2006/relationships/image" Target="../media/image31.emf"/><Relationship Id="rId10" Type="http://schemas.openxmlformats.org/officeDocument/2006/relationships/slide" Target="slide23.xml"/><Relationship Id="rId4" Type="http://schemas.openxmlformats.org/officeDocument/2006/relationships/image" Target="../media/image5.jpg"/><Relationship Id="rId9" Type="http://schemas.openxmlformats.org/officeDocument/2006/relationships/slide" Target="slide16.xml"/><Relationship Id="rId1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34.xml"/><Relationship Id="rId2" Type="http://schemas.openxmlformats.org/officeDocument/2006/relationships/image" Target="../media/image1.png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jpg"/><Relationship Id="rId15" Type="http://schemas.openxmlformats.org/officeDocument/2006/relationships/image" Target="../media/image33.png"/><Relationship Id="rId10" Type="http://schemas.openxmlformats.org/officeDocument/2006/relationships/slide" Target="slide23.xml"/><Relationship Id="rId4" Type="http://schemas.openxmlformats.org/officeDocument/2006/relationships/image" Target="../media/image5.jpg"/><Relationship Id="rId9" Type="http://schemas.openxmlformats.org/officeDocument/2006/relationships/slide" Target="slide16.xml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5.xml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12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30.xml"/><Relationship Id="rId5" Type="http://schemas.openxmlformats.org/officeDocument/2006/relationships/image" Target="../media/image6.jpg"/><Relationship Id="rId10" Type="http://schemas.openxmlformats.org/officeDocument/2006/relationships/slide" Target="slide23.xml"/><Relationship Id="rId4" Type="http://schemas.openxmlformats.org/officeDocument/2006/relationships/image" Target="../media/image5.jpg"/><Relationship Id="rId9" Type="http://schemas.openxmlformats.org/officeDocument/2006/relationships/slide" Target="slide16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jpeg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1447800"/>
            <a:ext cx="13792200" cy="54102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8276901993_6abfbfa012_b.jpg"/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8800" y="1549400"/>
            <a:ext cx="90678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75578" y="3200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Nate Mooney | Mechanical Option</a:t>
            </a:r>
          </a:p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Advisor: William P. </a:t>
            </a:r>
            <a:r>
              <a:rPr lang="en-US" sz="32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Bahnfleth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, PH.D., PE</a:t>
            </a:r>
          </a:p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The Pennsylvania State University</a:t>
            </a:r>
          </a:p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Architectural Engineering</a:t>
            </a:r>
          </a:p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Spring 2013</a:t>
            </a:r>
            <a:endParaRPr lang="en-US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 descr="Broad Street Lev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2501762"/>
            <a:ext cx="8305800" cy="3746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Ames-Broadway.bmp"/>
          <p:cNvPicPr>
            <a:picLocks noChangeAspect="1"/>
          </p:cNvPicPr>
          <p:nvPr/>
        </p:nvPicPr>
        <p:blipFill rotWithShape="1">
          <a:blip r:embed="rId5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-609600" y="762000"/>
            <a:ext cx="28803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72600" y="667377"/>
            <a:ext cx="769620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 smtClean="0">
                <a:latin typeface="Adobe Caslon Pro" pitchFamily="18" charset="0"/>
                <a:cs typeface="Copperplate Gothic Bold"/>
              </a:rPr>
              <a:t> 75 Ames Street: </a:t>
            </a:r>
            <a:r>
              <a:rPr lang="en-US" sz="4400" dirty="0"/>
              <a:t>	</a:t>
            </a:r>
            <a:endParaRPr lang="en-US" sz="4400" dirty="0" smtClean="0"/>
          </a:p>
          <a:p>
            <a:pPr>
              <a:lnSpc>
                <a:spcPct val="120000"/>
              </a:lnSpc>
            </a:pPr>
            <a:r>
              <a:rPr lang="en-US" sz="4400" dirty="0" smtClean="0">
                <a:latin typeface="Script MT Bold" pitchFamily="66" charset="0"/>
                <a:cs typeface="Apple Chancery"/>
              </a:rPr>
              <a:t>Cambridge, Massachusetts</a:t>
            </a:r>
            <a:endParaRPr lang="en-US" sz="4400" dirty="0">
              <a:latin typeface="Script MT Bold" pitchFamily="66" charset="0"/>
              <a:cs typeface="Apple Chancery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33800" y="-228600"/>
            <a:ext cx="762000" cy="7315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524000"/>
            <a:ext cx="3657600" cy="43101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300" b="1" dirty="0" smtClean="0"/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/>
              <a:t>QUESTIONS</a:t>
            </a:r>
            <a:endParaRPr lang="en-US" sz="2300" b="1" dirty="0"/>
          </a:p>
        </p:txBody>
      </p:sp>
      <p:pic>
        <p:nvPicPr>
          <p:cNvPr id="19" name="Picture 18" descr="broadlink.jpg"/>
          <p:cNvPicPr>
            <a:picLocks noChangeAspect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1" name="Picture 20" descr="elkuslink.jpg"/>
          <p:cNvPicPr>
            <a:picLocks noChangeAspect="1"/>
          </p:cNvPicPr>
          <p:nvPr/>
        </p:nvPicPr>
        <p:blipFill>
          <a:blip r:embed="rId7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19235311" y="-5328407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488287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7400" y="1676400"/>
            <a:ext cx="7696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[HOW IT WORKS]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Typical lab rooms are supplied with 6/12ACH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Aircuity</a:t>
            </a:r>
            <a:r>
              <a:rPr lang="en-US" dirty="0" smtClean="0"/>
              <a:t> allows air change rates of 2/4ACH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15-20 rooms every 15 minutes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Photoionization ~ Ammonia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Metal Oxide detector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Lasers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Sensors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Dew point </a:t>
            </a:r>
          </a:p>
          <a:p>
            <a:pPr marL="2171700" lvl="4" indent="-342900">
              <a:buFont typeface="Arial"/>
              <a:buChar char="•"/>
            </a:pPr>
            <a:endParaRPr lang="en-US" dirty="0" smtClean="0"/>
          </a:p>
          <a:p>
            <a:pPr marL="342900" lvl="2" indent="-342900">
              <a:buFont typeface="Arial"/>
              <a:buChar char="•"/>
            </a:pPr>
            <a:r>
              <a:rPr lang="en-US" dirty="0" smtClean="0"/>
              <a:t>Dilution ventilation up to 15 ACH </a:t>
            </a:r>
          </a:p>
          <a:p>
            <a:pPr marL="1257300" lvl="4" indent="-342900">
              <a:buFont typeface="Arial"/>
              <a:buChar char="•"/>
            </a:pPr>
            <a:r>
              <a:rPr lang="en-US" dirty="0" smtClean="0"/>
              <a:t>Labs clean of contaminants 99% of time</a:t>
            </a:r>
          </a:p>
          <a:p>
            <a:pPr marL="800100" lvl="3" indent="-34290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600" y="1905000"/>
            <a:ext cx="8077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>
                <a:ln w="25400">
                  <a:noFill/>
                </a:ln>
              </a:rPr>
              <a:t>         </a:t>
            </a:r>
            <a:r>
              <a:rPr lang="en-US" sz="1600" b="1" i="1" dirty="0" smtClean="0">
                <a:ln w="25400">
                  <a:noFill/>
                </a:ln>
              </a:rPr>
              <a:t>            GOAL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>
                <a:ln w="25400">
                  <a:noFill/>
                </a:ln>
                <a:solidFill>
                  <a:schemeClr val="tx2">
                    <a:lumMod val="75000"/>
                    <a:alpha val="50000"/>
                  </a:schemeClr>
                </a:solidFill>
              </a:rPr>
              <a:t>        </a:t>
            </a:r>
            <a:r>
              <a:rPr lang="en-US" sz="1600" b="1" i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</a:rPr>
              <a:t>            EMISSIONS</a:t>
            </a:r>
            <a:endParaRPr lang="en-US" sz="2300" b="1" i="1" u="sng" dirty="0">
              <a:ln w="25400">
                <a:noFill/>
              </a:ln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184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dirty="0"/>
              <a:t>	</a:t>
            </a:r>
            <a:r>
              <a:rPr lang="en-US" dirty="0" smtClean="0"/>
              <a:t>Using Trane TRACE 700 and the new ventilation rates of 	2/4 ACH for a group of 32 select lab rooms</a:t>
            </a:r>
          </a:p>
          <a:p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12585"/>
              </p:ext>
            </p:extLst>
          </p:nvPr>
        </p:nvGraphicFramePr>
        <p:xfrm>
          <a:off x="9372600" y="3581400"/>
          <a:ext cx="8763000" cy="238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1371600"/>
                <a:gridCol w="1371600"/>
                <a:gridCol w="1600200"/>
                <a:gridCol w="1447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(KWH)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Gas (</a:t>
                      </a:r>
                      <a:r>
                        <a:rPr lang="en-US" dirty="0" err="1" smtClean="0"/>
                        <a:t>Therms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Cost Per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Gas Cost Per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Cost Per Year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Original 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9985524.00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107047.00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2,007090.32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$ 170,954.06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2,178,044.38</a:t>
                      </a:r>
                      <a:endParaRPr lang="en-US" dirty="0"/>
                    </a:p>
                  </a:txBody>
                  <a:tcPr anchor="ctr"/>
                </a:tc>
              </a:tr>
              <a:tr h="34036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9,059,513.00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105,222.00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$ 1,820,962.11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$ 168,039.53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$ 1,989,001.65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Difference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926,011.00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1,825.00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186,128.21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 2,914.53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189,042.74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26710"/>
              </p:ext>
            </p:extLst>
          </p:nvPr>
        </p:nvGraphicFramePr>
        <p:xfrm>
          <a:off x="18897600" y="1600200"/>
          <a:ext cx="8223701" cy="5166360"/>
        </p:xfrm>
        <a:graphic>
          <a:graphicData uri="http://schemas.openxmlformats.org/drawingml/2006/table">
            <a:tbl>
              <a:tblPr/>
              <a:tblGrid>
                <a:gridCol w="1392572"/>
                <a:gridCol w="1198228"/>
                <a:gridCol w="1605734"/>
                <a:gridCol w="1486664"/>
                <a:gridCol w="1317298"/>
                <a:gridCol w="1223205"/>
              </a:tblGrid>
              <a:tr h="7620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Usage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 DCV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Therms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Therms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721,666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630,014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654,882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16,453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571,874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791,432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694,572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10,289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746,783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659,139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894,909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811,156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978,922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923,273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962,894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947,253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1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1,040,655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987,417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847,768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766,895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895,855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800,672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4,943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771,446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8,173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664,497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3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678,311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602,751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22,206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0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9,985,524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107,047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9,059,513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105,222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1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42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-926,011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-1,825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>
                <a:ln w="25400">
                  <a:noFill/>
                </a:ln>
              </a:rPr>
              <a:t>  </a:t>
            </a:r>
            <a:r>
              <a:rPr lang="en-US" sz="1600" b="1" i="1" dirty="0" smtClean="0">
                <a:ln w="25400">
                  <a:noFill/>
                </a:ln>
              </a:rPr>
              <a:t>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rgbClr val="17375E"/>
                </a:solidFill>
              </a:rPr>
              <a:t>              </a:t>
            </a:r>
            <a:r>
              <a:rPr lang="en-US" sz="1800" b="1" i="1" dirty="0" smtClean="0">
                <a:ln w="25400">
                  <a:noFill/>
                </a:ln>
                <a:solidFill>
                  <a:srgbClr val="17375E"/>
                </a:solidFill>
              </a:rPr>
              <a:t>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</a:rPr>
              <a:t>            EMISSIONS</a:t>
            </a:r>
            <a:endParaRPr lang="en-US" sz="2300" b="1" i="1" u="sng" dirty="0">
              <a:ln w="25400">
                <a:noFill/>
              </a:ln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0984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dirty="0"/>
              <a:t>	</a:t>
            </a:r>
            <a:r>
              <a:rPr lang="en-US" dirty="0" smtClean="0"/>
              <a:t>Using Trane TRACE 700 and the new ventilation rates of 	2/4 ACH for a group of 32 select lab rooms</a:t>
            </a:r>
          </a:p>
          <a:p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78865"/>
              </p:ext>
            </p:extLst>
          </p:nvPr>
        </p:nvGraphicFramePr>
        <p:xfrm>
          <a:off x="9372600" y="3581400"/>
          <a:ext cx="8763000" cy="238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1371600"/>
                <a:gridCol w="1371600"/>
                <a:gridCol w="1600200"/>
                <a:gridCol w="1447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(KWH)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Gas (</a:t>
                      </a:r>
                      <a:r>
                        <a:rPr lang="en-US" dirty="0" err="1" smtClean="0"/>
                        <a:t>Therms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Cost Per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Gas Cost Per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Cost Per Year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Original 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9985524.00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107047.00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2,007090.32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$ 170,954.06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2,178,044.38</a:t>
                      </a:r>
                      <a:endParaRPr lang="en-US" dirty="0"/>
                    </a:p>
                  </a:txBody>
                  <a:tcPr anchor="ctr"/>
                </a:tc>
              </a:tr>
              <a:tr h="34036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9,059,513.00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105,222.00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$ 1,820,962.11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$ 168,039.53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$ 1,989,001.65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Difference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926,011.00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1,825.00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186,128.21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 2,914.53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189,042.74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>
                <a:ln w="25400">
                  <a:noFill/>
                </a:ln>
              </a:rPr>
              <a:t>  </a:t>
            </a:r>
            <a:r>
              <a:rPr lang="en-US" sz="1600" b="1" i="1" dirty="0" smtClean="0">
                <a:ln w="25400">
                  <a:noFill/>
                </a:ln>
              </a:rPr>
              <a:t>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rgbClr val="17375E"/>
                </a:solidFill>
              </a:rPr>
              <a:t>              </a:t>
            </a:r>
            <a:r>
              <a:rPr lang="en-US" sz="1800" b="1" i="1" dirty="0" smtClean="0">
                <a:ln w="25400">
                  <a:noFill/>
                </a:ln>
                <a:solidFill>
                  <a:srgbClr val="17375E"/>
                </a:solidFill>
              </a:rPr>
              <a:t>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</a:rPr>
              <a:t>            EMISSIONS</a:t>
            </a:r>
            <a:endParaRPr lang="en-US" sz="2300" b="1" i="1" u="sng" dirty="0">
              <a:ln w="25400">
                <a:noFill/>
              </a:ln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129114"/>
              </p:ext>
            </p:extLst>
          </p:nvPr>
        </p:nvGraphicFramePr>
        <p:xfrm>
          <a:off x="19126200" y="16764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616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dirty="0"/>
              <a:t>	</a:t>
            </a:r>
            <a:r>
              <a:rPr lang="en-US" dirty="0" smtClean="0"/>
              <a:t>Using Trane TRACE 700 and the new ventilation rates of 	2/4 ACH for a group of 32 select lab rooms</a:t>
            </a:r>
          </a:p>
          <a:p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06983"/>
              </p:ext>
            </p:extLst>
          </p:nvPr>
        </p:nvGraphicFramePr>
        <p:xfrm>
          <a:off x="9372600" y="3581400"/>
          <a:ext cx="8763000" cy="238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1371600"/>
                <a:gridCol w="1371600"/>
                <a:gridCol w="1600200"/>
                <a:gridCol w="1447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(KWH)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Natural Gas (</a:t>
                      </a:r>
                      <a:r>
                        <a:rPr lang="en-US" b="1" dirty="0" err="1" smtClean="0"/>
                        <a:t>Therms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Electricity Cost Per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</a:t>
                      </a:r>
                      <a:r>
                        <a:rPr lang="en-US" baseline="0" dirty="0" smtClean="0"/>
                        <a:t> Gas Cost Per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Cost Per Year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Original System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9985524.00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107047.00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2,007090.32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$ 170,954.06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  2,178,044.38</a:t>
                      </a:r>
                      <a:endParaRPr lang="en-US" dirty="0"/>
                    </a:p>
                  </a:txBody>
                  <a:tcPr anchor="ctr"/>
                </a:tc>
              </a:tr>
              <a:tr h="34036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DCV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9,059,513.00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105,222.00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$ 1,820,962.11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$ 168,039.53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$ 1,989,001.65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Difference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926,011.00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1,825.00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186,128.21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 2,914.53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 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189,042.74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dirty="0" smtClean="0">
                <a:ln w="25400">
                  <a:noFill/>
                </a:ln>
              </a:rPr>
              <a:t>  </a:t>
            </a:r>
            <a:r>
              <a:rPr lang="en-US" sz="1600" b="1" i="1" dirty="0" smtClean="0">
                <a:ln w="25400">
                  <a:noFill/>
                </a:ln>
              </a:rPr>
              <a:t>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rgbClr val="17375E"/>
                </a:solidFill>
              </a:rPr>
              <a:t>              </a:t>
            </a:r>
            <a:r>
              <a:rPr lang="en-US" sz="1800" b="1" i="1" dirty="0" smtClean="0">
                <a:ln w="25400">
                  <a:noFill/>
                </a:ln>
                <a:solidFill>
                  <a:srgbClr val="17375E"/>
                </a:solidFill>
              </a:rPr>
              <a:t>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</a:rPr>
              <a:t>            EMISSIONS</a:t>
            </a:r>
            <a:endParaRPr lang="en-US" sz="2300" b="1" i="1" u="sng" dirty="0">
              <a:ln w="25400">
                <a:noFill/>
              </a:ln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420684"/>
              </p:ext>
            </p:extLst>
          </p:nvPr>
        </p:nvGraphicFramePr>
        <p:xfrm>
          <a:off x="19126200" y="16764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324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[COSTS &amp; SAVINGS]</a:t>
            </a:r>
          </a:p>
          <a:p>
            <a:endParaRPr lang="en-US" b="1" dirty="0"/>
          </a:p>
          <a:p>
            <a:r>
              <a:rPr lang="en-US" b="1" dirty="0" smtClean="0"/>
              <a:t>	First Cost Estimate: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Typically budgeted at $5,000</a:t>
            </a:r>
            <a:r>
              <a:rPr lang="en-US" b="1" dirty="0" smtClean="0"/>
              <a:t> </a:t>
            </a:r>
            <a:r>
              <a:rPr lang="en-US" dirty="0"/>
              <a:t>per space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32 </a:t>
            </a:r>
            <a:r>
              <a:rPr lang="en-US" dirty="0"/>
              <a:t>spaces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$160,000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Optional: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$20,963 / Year Maintenance</a:t>
            </a:r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 waived</a:t>
            </a:r>
          </a:p>
          <a:p>
            <a:pPr lvl="4"/>
            <a:endParaRPr lang="en-US" dirty="0" smtClean="0"/>
          </a:p>
          <a:p>
            <a:r>
              <a:rPr lang="en-US" b="1" dirty="0" smtClean="0"/>
              <a:t>	Payback</a:t>
            </a:r>
            <a:r>
              <a:rPr lang="en-US" b="1" dirty="0"/>
              <a:t>	</a:t>
            </a:r>
            <a:endParaRPr lang="en-US" b="1" dirty="0" smtClean="0"/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Annual savings =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189,042.74</a:t>
            </a:r>
            <a:endParaRPr lang="en-US" b="1" dirty="0" smtClean="0"/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0.85 Year payback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RESULTS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ln w="25400">
                  <a:noFill/>
                </a:ln>
                <a:solidFill>
                  <a:srgbClr val="17375E"/>
                </a:solidFill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     EMISSIONS</a:t>
            </a:r>
            <a:endParaRPr lang="en-US" sz="2300" b="1" i="1" u="sng" dirty="0">
              <a:ln w="25400">
                <a:noFill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57089"/>
              </p:ext>
            </p:extLst>
          </p:nvPr>
        </p:nvGraphicFramePr>
        <p:xfrm>
          <a:off x="18745200" y="1910080"/>
          <a:ext cx="8381999" cy="4566920"/>
        </p:xfrm>
        <a:graphic>
          <a:graphicData uri="http://schemas.openxmlformats.org/drawingml/2006/table">
            <a:tbl>
              <a:tblPr/>
              <a:tblGrid>
                <a:gridCol w="524835"/>
                <a:gridCol w="1606134"/>
                <a:gridCol w="1540194"/>
                <a:gridCol w="1453169"/>
                <a:gridCol w="1529651"/>
                <a:gridCol w="1728016"/>
              </a:tblGrid>
              <a:tr h="2032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2.5% Inflation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Year Life Cycle Cost Analysis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 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DCV - Aircuity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Maintanance             First Year Free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$160,000.00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$(160,000.00)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$160,000.00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$(160,000.00)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$2,123,593.27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$2,095,276.61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$28,316.67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$2,095,276.61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$28,316.67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$4,141,006.88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$3,933,689.38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$207,317.50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$3,953,617.33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$187,389.55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$6,056,222.57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$5,678,871.97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$377,350.60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$5,717,731.48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$338,491.09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$7,873,089.34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$7,334,336.87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$538,752.46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$7,391,168.90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$481,920.44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$9,595,327.63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$8,903,479.24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$691,848.39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$8,977,360.87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$617,966.76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$11,226,533.33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$10,389,580.52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$836,952.80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$10,479,623.77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$746,909.56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$12,770,181.66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$11,795,812.07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$974,369.59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$11,901,162.66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$869,018.99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$14,229,630.99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$13,125,238.55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$1,104,392.44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$13,245,074.85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$984,556.14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$15,608,126.49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$14,380,821.32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$1,227,305.17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$14,514,353.20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$1,093,773.29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$16,908,803.70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$15,565,421.68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$1,343,382.02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$15,711,889.46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$1,196,914.24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5373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[EMISSIONS]</a:t>
            </a:r>
          </a:p>
          <a:p>
            <a:endParaRPr lang="en-US" b="1" dirty="0" smtClean="0"/>
          </a:p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 smtClean="0">
                <a:ln w="25400">
                  <a:noFill/>
                </a:ln>
                <a:solidFill>
                  <a:srgbClr val="17375E"/>
                </a:solidFill>
              </a:rPr>
              <a:t>            EMISSIONS</a:t>
            </a:r>
            <a:endParaRPr lang="en-US" sz="1800" b="1" i="1" u="sng" dirty="0">
              <a:ln w="25400">
                <a:noFill/>
              </a:ln>
              <a:solidFill>
                <a:srgbClr val="17375E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98700"/>
              </p:ext>
            </p:extLst>
          </p:nvPr>
        </p:nvGraphicFramePr>
        <p:xfrm>
          <a:off x="9525000" y="3048000"/>
          <a:ext cx="8534399" cy="2152270"/>
        </p:xfrm>
        <a:graphic>
          <a:graphicData uri="http://schemas.openxmlformats.org/drawingml/2006/table">
            <a:tbl>
              <a:tblPr/>
              <a:tblGrid>
                <a:gridCol w="1477442"/>
                <a:gridCol w="1494823"/>
                <a:gridCol w="1477442"/>
                <a:gridCol w="1303625"/>
                <a:gridCol w="1477442"/>
                <a:gridCol w="1303625"/>
              </a:tblGrid>
              <a:tr h="371285">
                <a:tc gridSpan="6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IMPACT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11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DCV - Aircuity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876,396,480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795,123,520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-9.27%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81,272,960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482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2,742,078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2,487,791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-9.27%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254,287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12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742,165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673,340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-9.27%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68,825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7427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488287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2971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[GOAL]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	</a:t>
            </a:r>
            <a:r>
              <a:rPr lang="en-US" dirty="0" smtClean="0"/>
              <a:t>To reduce energy consumption and carbon footprint 	compared to the original system by lowing supply air rates 	and need for reheat. </a:t>
            </a:r>
            <a:endParaRPr lang="en-US" b="1" dirty="0" smtClean="0"/>
          </a:p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GOAL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</a:t>
            </a:r>
            <a:r>
              <a:rPr lang="en-US" sz="1600" b="1" i="1" dirty="0" smtClean="0"/>
              <a:t>     </a:t>
            </a:r>
            <a:r>
              <a:rPr lang="en-US" sz="1600" b="1" i="1" dirty="0"/>
              <a:t>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/>
              <a:t>   </a:t>
            </a:r>
            <a:r>
              <a:rPr lang="en-US" sz="1600" b="1" i="1" u="sng" dirty="0" smtClean="0"/>
              <a:t>        </a:t>
            </a:r>
            <a:r>
              <a:rPr lang="en-US" sz="1600" b="1" i="1" u="sng" dirty="0"/>
              <a:t>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75" y="4381500"/>
            <a:ext cx="2889250" cy="21672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3601" y="1736010"/>
            <a:ext cx="6299835" cy="2065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2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[OPERATION]</a:t>
            </a:r>
          </a:p>
          <a:p>
            <a:endParaRPr lang="en-US" b="1" dirty="0" smtClean="0"/>
          </a:p>
          <a:p>
            <a:pPr marL="914400" lvl="1" indent="-457200">
              <a:buAutoNum type="arabicParenR"/>
            </a:pPr>
            <a:r>
              <a:rPr lang="en-US" b="1" dirty="0" smtClean="0"/>
              <a:t>Determine Sensible and Latent Loads for Space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smtClean="0"/>
              <a:t>TRANE TRACE 700</a:t>
            </a:r>
          </a:p>
          <a:p>
            <a:pPr lvl="2"/>
            <a:endParaRPr lang="en-US" dirty="0" smtClean="0"/>
          </a:p>
          <a:p>
            <a:pPr marL="914400" lvl="1" indent="-457200">
              <a:buAutoNum type="arabicParenR"/>
            </a:pPr>
            <a:r>
              <a:rPr lang="en-US" b="1" dirty="0" smtClean="0"/>
              <a:t>Air Flow Rate For Space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 err="1" smtClean="0"/>
              <a:t>V</a:t>
            </a:r>
            <a:r>
              <a:rPr lang="en-US" baseline="-25000" dirty="0" err="1" smtClean="0"/>
              <a:t>bz</a:t>
            </a:r>
            <a:r>
              <a:rPr lang="en-US" dirty="0" smtClean="0"/>
              <a:t>= </a:t>
            </a:r>
            <a:r>
              <a:rPr lang="en-US" dirty="0" err="1" smtClean="0"/>
              <a:t>Rp</a:t>
            </a:r>
            <a:r>
              <a:rPr lang="en-US" dirty="0" smtClean="0"/>
              <a:t> * </a:t>
            </a:r>
            <a:r>
              <a:rPr lang="en-US" dirty="0" err="1" smtClean="0"/>
              <a:t>Pz</a:t>
            </a:r>
            <a:r>
              <a:rPr lang="en-US" dirty="0" smtClean="0"/>
              <a:t> + Ra * </a:t>
            </a:r>
            <a:r>
              <a:rPr lang="en-US" dirty="0" err="1" smtClean="0"/>
              <a:t>Az</a:t>
            </a:r>
            <a:endParaRPr lang="en-US" dirty="0"/>
          </a:p>
          <a:p>
            <a:pPr marL="1828800" lvl="3" indent="-457200">
              <a:buFont typeface="Arial"/>
              <a:buChar char="•"/>
            </a:pPr>
            <a:r>
              <a:rPr lang="en-US" b="1" dirty="0" smtClean="0"/>
              <a:t>Office      </a:t>
            </a:r>
            <a:r>
              <a:rPr lang="en-US" dirty="0" smtClean="0"/>
              <a:t>5 </a:t>
            </a:r>
            <a:r>
              <a:rPr lang="en-US" dirty="0" err="1" smtClean="0"/>
              <a:t>cfm</a:t>
            </a:r>
            <a:r>
              <a:rPr lang="en-US" dirty="0" smtClean="0"/>
              <a:t> / person &amp; .06 </a:t>
            </a:r>
            <a:r>
              <a:rPr lang="en-US" dirty="0" err="1" smtClean="0"/>
              <a:t>cfm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1828800" lvl="3" indent="-457200">
              <a:buFont typeface="Arial"/>
              <a:buChar char="•"/>
            </a:pPr>
            <a:r>
              <a:rPr lang="en-US" b="1" dirty="0" smtClean="0"/>
              <a:t>Lab        </a:t>
            </a:r>
            <a:r>
              <a:rPr lang="en-US" dirty="0" smtClean="0"/>
              <a:t>10 </a:t>
            </a:r>
            <a:r>
              <a:rPr lang="en-US" dirty="0" err="1" smtClean="0"/>
              <a:t>cfm</a:t>
            </a:r>
            <a:r>
              <a:rPr lang="en-US" dirty="0" smtClean="0"/>
              <a:t> / person &amp; 18  </a:t>
            </a:r>
            <a:r>
              <a:rPr lang="en-US" dirty="0" err="1" smtClean="0"/>
              <a:t>cfm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</a:p>
          <a:p>
            <a:pPr marL="1828800" lvl="3" indent="-457200">
              <a:buFont typeface="Arial"/>
              <a:buChar char="•"/>
            </a:pPr>
            <a:endParaRPr lang="en-US" b="1" dirty="0" smtClean="0"/>
          </a:p>
          <a:p>
            <a:pPr marL="914400" lvl="1" indent="-457200">
              <a:buAutoNum type="arabicParenR"/>
            </a:pPr>
            <a:r>
              <a:rPr lang="en-US" b="1" dirty="0" smtClean="0"/>
              <a:t>Cooling Capacity of Air</a:t>
            </a:r>
          </a:p>
          <a:p>
            <a:pPr marL="1828800" lvl="3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umidity </a:t>
            </a:r>
            <a:r>
              <a:rPr lang="en-US" dirty="0"/>
              <a:t>R</a:t>
            </a:r>
            <a:r>
              <a:rPr lang="en-US" dirty="0" smtClean="0"/>
              <a:t>atio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supply</a:t>
            </a:r>
            <a:r>
              <a:rPr lang="en-US" dirty="0"/>
              <a:t>= </a:t>
            </a:r>
            <a:r>
              <a:rPr lang="en-US" dirty="0" smtClean="0"/>
              <a:t>0.007997 lb</a:t>
            </a:r>
            <a:r>
              <a:rPr lang="en-US" baseline="-25000" dirty="0" smtClean="0"/>
              <a:t>w</a:t>
            </a:r>
            <a:r>
              <a:rPr lang="en-US" dirty="0"/>
              <a:t>/</a:t>
            </a:r>
            <a:r>
              <a:rPr lang="en-US" dirty="0" err="1"/>
              <a:t>lb</a:t>
            </a:r>
            <a:r>
              <a:rPr lang="en-US" baseline="-25000" dirty="0" err="1"/>
              <a:t>DA</a:t>
            </a:r>
            <a:r>
              <a:rPr lang="en-US" baseline="-25000" dirty="0"/>
              <a:t> </a:t>
            </a:r>
            <a:endParaRPr lang="en-US" baseline="-25000" dirty="0" smtClean="0"/>
          </a:p>
          <a:p>
            <a:pPr lvl="1"/>
            <a:r>
              <a:rPr lang="en-US" dirty="0" smtClean="0"/>
              <a:t>				</a:t>
            </a:r>
            <a:r>
              <a:rPr lang="en-US" dirty="0" err="1" smtClean="0"/>
              <a:t>w</a:t>
            </a:r>
            <a:r>
              <a:rPr lang="en-US" baseline="-25000" dirty="0" err="1" smtClean="0"/>
              <a:t>room</a:t>
            </a:r>
            <a:r>
              <a:rPr lang="en-US" baseline="-25000" dirty="0" smtClean="0"/>
              <a:t>  </a:t>
            </a:r>
            <a:r>
              <a:rPr lang="en-US" dirty="0" smtClean="0"/>
              <a:t>= 0.009233 </a:t>
            </a:r>
            <a:r>
              <a:rPr lang="en-US" dirty="0"/>
              <a:t>lb</a:t>
            </a:r>
            <a:r>
              <a:rPr lang="en-US" baseline="-25000" dirty="0"/>
              <a:t>w</a:t>
            </a:r>
            <a:r>
              <a:rPr lang="en-US" dirty="0"/>
              <a:t>/</a:t>
            </a:r>
            <a:r>
              <a:rPr lang="en-US" dirty="0" err="1"/>
              <a:t>lb</a:t>
            </a:r>
            <a:r>
              <a:rPr lang="en-US" sz="2000" baseline="-25000" dirty="0" err="1"/>
              <a:t>DA</a:t>
            </a:r>
            <a:r>
              <a:rPr lang="en-US" dirty="0"/>
              <a:t> 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err="1" smtClean="0"/>
              <a:t>Q</a:t>
            </a:r>
            <a:r>
              <a:rPr lang="en-US" baseline="-25000" dirty="0" err="1" smtClean="0"/>
              <a:t>latent</a:t>
            </a:r>
            <a:r>
              <a:rPr lang="en-US" baseline="-25000" dirty="0" smtClean="0"/>
              <a:t> </a:t>
            </a:r>
            <a:r>
              <a:rPr lang="en-US" dirty="0"/>
              <a:t>= 4840 </a:t>
            </a:r>
            <a:r>
              <a:rPr lang="en-US" dirty="0" err="1"/>
              <a:t>V</a:t>
            </a:r>
            <a:r>
              <a:rPr lang="en-US" baseline="-25000" dirty="0" err="1"/>
              <a:t>bz</a:t>
            </a:r>
            <a:r>
              <a:rPr lang="en-US" dirty="0"/>
              <a:t> (</a:t>
            </a:r>
            <a:r>
              <a:rPr lang="en-US" dirty="0" err="1"/>
              <a:t>w</a:t>
            </a:r>
            <a:r>
              <a:rPr lang="en-US" baseline="-25000" dirty="0" err="1"/>
              <a:t>room</a:t>
            </a:r>
            <a:r>
              <a:rPr lang="en-US" dirty="0"/>
              <a:t> </a:t>
            </a:r>
            <a:r>
              <a:rPr lang="en-US" dirty="0" smtClean="0"/>
              <a:t>–  </a:t>
            </a:r>
            <a:r>
              <a:rPr lang="en-US" dirty="0" err="1"/>
              <a:t>w</a:t>
            </a:r>
            <a:r>
              <a:rPr lang="en-US" baseline="-25000" dirty="0" err="1"/>
              <a:t>supply</a:t>
            </a:r>
            <a:r>
              <a:rPr lang="en-US" dirty="0" smtClean="0"/>
              <a:t>)</a:t>
            </a:r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</a:rPr>
              <a:t>                   GOAL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RESULTS</a:t>
            </a:r>
            <a:endParaRPr lang="en-US" sz="1600" b="1" i="1" dirty="0"/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 </a:t>
            </a:r>
            <a:r>
              <a:rPr lang="en-US" sz="1600" b="1" i="1" u="sng" dirty="0"/>
              <a:t>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0" y="-4876800"/>
            <a:ext cx="6299835" cy="2065655"/>
          </a:xfrm>
          <a:prstGeom prst="rect">
            <a:avLst/>
          </a:prstGeom>
          <a:noFill/>
          <a:ln w="19050" cmpd="sng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39" name="Picture 3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0" y="-6248400"/>
            <a:ext cx="2889250" cy="216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6858000"/>
            <a:ext cx="292163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Description: Screen Shot 2013-03-24 at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3886200"/>
            <a:ext cx="3554095" cy="2301875"/>
          </a:xfrm>
          <a:prstGeom prst="rect">
            <a:avLst/>
          </a:prstGeom>
          <a:noFill/>
          <a:ln w="19050" cmpd="sng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42" name="Picture 4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-5962015"/>
            <a:ext cx="3526155" cy="1694815"/>
          </a:xfrm>
          <a:prstGeom prst="rect">
            <a:avLst/>
          </a:prstGeom>
          <a:noFill/>
          <a:ln w="19050" cmpd="sng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8516600" y="1752600"/>
            <a:ext cx="8305800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4) Required Supply Air To Remove Latent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err="1" smtClean="0"/>
              <a:t>Q</a:t>
            </a:r>
            <a:r>
              <a:rPr lang="en-US" baseline="-25000" dirty="0" err="1" smtClean="0"/>
              <a:t>latent</a:t>
            </a:r>
            <a:r>
              <a:rPr lang="en-US" baseline="-25000" dirty="0" smtClean="0"/>
              <a:t> </a:t>
            </a:r>
            <a:r>
              <a:rPr lang="en-US" dirty="0"/>
              <a:t>= 4840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bz_new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room</a:t>
            </a:r>
            <a:r>
              <a:rPr lang="en-US" dirty="0" smtClean="0"/>
              <a:t>-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supply</a:t>
            </a:r>
            <a:r>
              <a:rPr lang="en-US" dirty="0" smtClean="0"/>
              <a:t>)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This </a:t>
            </a:r>
            <a:r>
              <a:rPr lang="en-US" dirty="0"/>
              <a:t>gives a new sensible capacity of</a:t>
            </a:r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sensible</a:t>
            </a:r>
            <a:r>
              <a:rPr lang="en-US" dirty="0" smtClean="0"/>
              <a:t>= 1.08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bz_new</a:t>
            </a:r>
            <a:r>
              <a:rPr lang="en-US" baseline="-25000" dirty="0" smtClean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room</a:t>
            </a:r>
            <a:r>
              <a:rPr lang="en-US" dirty="0" smtClean="0"/>
              <a:t>-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supply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5) Sensible Load for Chilled Beams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Sensible load from Trace minus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sens</a:t>
            </a:r>
            <a:r>
              <a:rPr lang="en-US" dirty="0" smtClean="0"/>
              <a:t> above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6)</a:t>
            </a:r>
            <a:r>
              <a:rPr lang="en-US" b="1" dirty="0"/>
              <a:t> </a:t>
            </a:r>
            <a:r>
              <a:rPr lang="en-US" b="1" dirty="0" smtClean="0"/>
              <a:t>Size &amp; Quantity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From PRICE-HVAC catalogue </a:t>
            </a:r>
          </a:p>
          <a:p>
            <a:endParaRPr lang="en-US" b="1" dirty="0" smtClean="0"/>
          </a:p>
          <a:p>
            <a:pPr marL="457200" indent="-457200">
              <a:buAutoNum type="arabicParenR"/>
            </a:pP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7740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70142"/>
              </p:ext>
            </p:extLst>
          </p:nvPr>
        </p:nvGraphicFramePr>
        <p:xfrm>
          <a:off x="19050000" y="1660231"/>
          <a:ext cx="7772401" cy="5166360"/>
        </p:xfrm>
        <a:graphic>
          <a:graphicData uri="http://schemas.openxmlformats.org/drawingml/2006/table">
            <a:tbl>
              <a:tblPr/>
              <a:tblGrid>
                <a:gridCol w="1073536"/>
                <a:gridCol w="930398"/>
                <a:gridCol w="930398"/>
                <a:gridCol w="930398"/>
                <a:gridCol w="1302557"/>
                <a:gridCol w="1302557"/>
                <a:gridCol w="1302557"/>
              </a:tblGrid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 SP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985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8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</a:t>
            </a:r>
            <a:r>
              <a:rPr lang="en-US" sz="1600" b="1" i="1" dirty="0"/>
              <a:t>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/>
              <a:t>          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24492"/>
              </p:ext>
            </p:extLst>
          </p:nvPr>
        </p:nvGraphicFramePr>
        <p:xfrm>
          <a:off x="11658600" y="1752600"/>
          <a:ext cx="6172200" cy="2296160"/>
        </p:xfrm>
        <a:graphic>
          <a:graphicData uri="http://schemas.openxmlformats.org/drawingml/2006/table">
            <a:tbl>
              <a:tblPr/>
              <a:tblGrid>
                <a:gridCol w="990600"/>
                <a:gridCol w="2584540"/>
                <a:gridCol w="1377860"/>
                <a:gridCol w="1219200"/>
              </a:tblGrid>
              <a:tr h="2767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223,882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121,876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533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CHILLED BEAMS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76175"/>
              </p:ext>
            </p:extLst>
          </p:nvPr>
        </p:nvGraphicFramePr>
        <p:xfrm>
          <a:off x="11658600" y="4191000"/>
          <a:ext cx="6248401" cy="2583180"/>
        </p:xfrm>
        <a:graphic>
          <a:graphicData uri="http://schemas.openxmlformats.org/drawingml/2006/table">
            <a:tbl>
              <a:tblPr/>
              <a:tblGrid>
                <a:gridCol w="1117294"/>
                <a:gridCol w="1610540"/>
                <a:gridCol w="917831"/>
                <a:gridCol w="1231135"/>
                <a:gridCol w="1371601"/>
              </a:tblGrid>
              <a:tr h="180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Fans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Original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ELIMINATED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804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</a:t>
            </a:r>
            <a:r>
              <a:rPr lang="en-US" sz="1600" b="1" i="1" dirty="0"/>
              <a:t>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/>
              <a:t>          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18223"/>
              </p:ext>
            </p:extLst>
          </p:nvPr>
        </p:nvGraphicFramePr>
        <p:xfrm>
          <a:off x="9906000" y="3657600"/>
          <a:ext cx="7962899" cy="2895599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1143000"/>
                <a:gridCol w="1371600"/>
                <a:gridCol w="1524000"/>
                <a:gridCol w="1562099"/>
              </a:tblGrid>
              <a:tr h="837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   (kWh)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(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Therms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Cost 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Cost 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57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9,985,524.00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107,047.00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2,007,090.32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$170,954.06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$2,178,044.38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7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7,817,379.00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46,671.00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1,571,293.18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$74,533.59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$1,645,826.77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9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2,168,145.00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60,376.00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$435,797.15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$96,420.47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$532,217.62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943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25191"/>
              </p:ext>
            </p:extLst>
          </p:nvPr>
        </p:nvGraphicFramePr>
        <p:xfrm>
          <a:off x="9906000" y="2438400"/>
          <a:ext cx="3189288" cy="861060"/>
        </p:xfrm>
        <a:graphic>
          <a:graphicData uri="http://schemas.openxmlformats.org/drawingml/2006/table">
            <a:tbl>
              <a:tblPr/>
              <a:tblGrid>
                <a:gridCol w="1143000"/>
                <a:gridCol w="890588"/>
                <a:gridCol w="1155700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Utility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$/Therm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20609"/>
              </p:ext>
            </p:extLst>
          </p:nvPr>
        </p:nvGraphicFramePr>
        <p:xfrm>
          <a:off x="6324600" y="7620000"/>
          <a:ext cx="7391401" cy="5440680"/>
        </p:xfrm>
        <a:graphic>
          <a:graphicData uri="http://schemas.openxmlformats.org/drawingml/2006/table">
            <a:tbl>
              <a:tblPr/>
              <a:tblGrid>
                <a:gridCol w="803413"/>
                <a:gridCol w="1044437"/>
                <a:gridCol w="1526484"/>
                <a:gridCol w="1365802"/>
                <a:gridCol w="1365802"/>
                <a:gridCol w="152347"/>
                <a:gridCol w="1133116"/>
              </a:tblGrid>
              <a:tr h="20320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Usage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VAV Reheat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Alternate Chilled Beams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KWH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Therms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 KWH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721,666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577,161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654,882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522,319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791,432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630,116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746,783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582,533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894,909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696,508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8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978,922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753,254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962,894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749,789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1,040,655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799,291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847,768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661,653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895,855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692,335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771,446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8,173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601,660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678,311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550,762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10,781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9,985,524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7,817,379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-2,168,145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-60,376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34420"/>
              </p:ext>
            </p:extLst>
          </p:nvPr>
        </p:nvGraphicFramePr>
        <p:xfrm>
          <a:off x="7848600" y="-2133600"/>
          <a:ext cx="4483100" cy="1826260"/>
        </p:xfrm>
        <a:graphic>
          <a:graphicData uri="http://schemas.openxmlformats.org/drawingml/2006/table">
            <a:tbl>
              <a:tblPr/>
              <a:tblGrid>
                <a:gridCol w="1155700"/>
                <a:gridCol w="1155700"/>
                <a:gridCol w="1079500"/>
                <a:gridCol w="1092200"/>
              </a:tblGrid>
              <a:tr h="203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223,882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121,876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03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CHILLED BEAMS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2475"/>
              </p:ext>
            </p:extLst>
          </p:nvPr>
        </p:nvGraphicFramePr>
        <p:xfrm>
          <a:off x="13030200" y="-2743200"/>
          <a:ext cx="5562600" cy="2032000"/>
        </p:xfrm>
        <a:graphic>
          <a:graphicData uri="http://schemas.openxmlformats.org/drawingml/2006/table">
            <a:tbl>
              <a:tblPr/>
              <a:tblGrid>
                <a:gridCol w="1155700"/>
                <a:gridCol w="1155700"/>
                <a:gridCol w="1079500"/>
                <a:gridCol w="1092200"/>
                <a:gridCol w="1079500"/>
              </a:tblGrid>
              <a:tr h="2032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AHU Redesign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Fans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Original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ELIMINATED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90149"/>
              </p:ext>
            </p:extLst>
          </p:nvPr>
        </p:nvGraphicFramePr>
        <p:xfrm>
          <a:off x="20535900" y="-5105400"/>
          <a:ext cx="6896100" cy="4064000"/>
        </p:xfrm>
        <a:graphic>
          <a:graphicData uri="http://schemas.openxmlformats.org/drawingml/2006/table">
            <a:tbl>
              <a:tblPr/>
              <a:tblGrid>
                <a:gridCol w="952500"/>
                <a:gridCol w="825500"/>
                <a:gridCol w="825500"/>
                <a:gridCol w="825500"/>
                <a:gridCol w="1155700"/>
                <a:gridCol w="1155700"/>
                <a:gridCol w="1155700"/>
              </a:tblGrid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Sizing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 SP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 SP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796132"/>
              </p:ext>
            </p:extLst>
          </p:nvPr>
        </p:nvGraphicFramePr>
        <p:xfrm>
          <a:off x="18897600" y="17526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517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-609600" y="762000"/>
            <a:ext cx="28803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-609600"/>
            <a:ext cx="762000" cy="792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78600" y="762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[COST]                   $</a:t>
            </a:r>
            <a:r>
              <a:rPr lang="en-US" dirty="0" smtClean="0"/>
              <a:t>188,000,000 </a:t>
            </a:r>
            <a:r>
              <a:rPr lang="en-US" dirty="0"/>
              <a:t>Building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b="1" dirty="0" smtClean="0"/>
              <a:t>[CONSTRUCTION</a:t>
            </a:r>
            <a:r>
              <a:rPr lang="en-US" dirty="0" smtClean="0"/>
              <a:t>] </a:t>
            </a:r>
            <a:r>
              <a:rPr lang="en-US" dirty="0"/>
              <a:t>January 2012 </a:t>
            </a:r>
            <a:r>
              <a:rPr lang="en-US" dirty="0">
                <a:sym typeface="Wingdings"/>
              </a:rPr>
              <a:t> Early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0" y="1828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[LOCATION</a:t>
            </a:r>
            <a:r>
              <a:rPr lang="en-US" b="1" dirty="0"/>
              <a:t>]</a:t>
            </a:r>
            <a:r>
              <a:rPr lang="en-US" b="1" dirty="0" smtClean="0"/>
              <a:t> </a:t>
            </a:r>
            <a:r>
              <a:rPr lang="en-US" dirty="0" smtClean="0"/>
              <a:t>75 Ames Street, Cambridge Massachusetts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600" y="2362199"/>
            <a:ext cx="6019800" cy="4183645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27" name="Picture 26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8" name="Picture 27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cxnSp>
        <p:nvCxnSpPr>
          <p:cNvPr id="31" name="Straight Connector 30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44000" y="16764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[SIZE</a:t>
            </a:r>
            <a:r>
              <a:rPr lang="en-US" dirty="0"/>
              <a:t>]</a:t>
            </a:r>
            <a:r>
              <a:rPr lang="en-US" dirty="0" smtClean="0"/>
              <a:t>                	  250,000 SF </a:t>
            </a:r>
          </a:p>
          <a:p>
            <a:endParaRPr lang="en-US" dirty="0" smtClean="0"/>
          </a:p>
          <a:p>
            <a:r>
              <a:rPr lang="en-US" b="1" dirty="0" smtClean="0"/>
              <a:t>[LEVELS</a:t>
            </a:r>
            <a:r>
              <a:rPr lang="en-US" dirty="0" smtClean="0"/>
              <a:t>]         	  15 STORYS 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	              GROUND FLOOR – RETAIL</a:t>
            </a:r>
          </a:p>
          <a:p>
            <a:r>
              <a:rPr lang="en-US" dirty="0" smtClean="0"/>
              <a:t>	         	              L-11 – MIXED OFFICES &amp; LABS</a:t>
            </a:r>
          </a:p>
          <a:p>
            <a:r>
              <a:rPr lang="en-US" dirty="0" smtClean="0"/>
              <a:t>	    	              L-12 – VIVARIUM</a:t>
            </a:r>
          </a:p>
          <a:p>
            <a:r>
              <a:rPr lang="en-US" dirty="0"/>
              <a:t>	</a:t>
            </a:r>
            <a:r>
              <a:rPr lang="en-US" dirty="0" smtClean="0"/>
              <a:t>		  3 MECHANICAL LEVELS M1,M2 &amp; M3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[OCCUPANCY]	  </a:t>
            </a:r>
            <a:r>
              <a:rPr lang="en-US" dirty="0" smtClean="0"/>
              <a:t>Mixed Assembly</a:t>
            </a:r>
          </a:p>
          <a:p>
            <a:r>
              <a:rPr lang="en-US" dirty="0" smtClean="0"/>
              <a:t>			  Restaurant | A-2</a:t>
            </a:r>
          </a:p>
          <a:p>
            <a:r>
              <a:rPr lang="en-US" dirty="0" smtClean="0"/>
              <a:t>			  Large Conference &amp; Meeting Rooms | A-3</a:t>
            </a:r>
          </a:p>
          <a:p>
            <a:r>
              <a:rPr lang="en-US" dirty="0" smtClean="0"/>
              <a:t>			  Small Conference &amp; Offices | B</a:t>
            </a:r>
          </a:p>
          <a:p>
            <a:r>
              <a:rPr lang="en-US" dirty="0" smtClean="0"/>
              <a:t>		 	  Retail Tenant | M</a:t>
            </a:r>
          </a:p>
          <a:p>
            <a:r>
              <a:rPr lang="en-US" dirty="0" smtClean="0"/>
              <a:t>			  Laboratory | H-2, H-3, H-4 High Hazard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8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Building Overview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solidFill>
                  <a:srgbClr val="0D0D0D"/>
                </a:solidFill>
              </a:rPr>
              <a:t>Existing Mechanical</a:t>
            </a:r>
            <a:r>
              <a:rPr lang="en-US" sz="1600" b="1" i="1" dirty="0" smtClean="0">
                <a:solidFill>
                  <a:srgbClr val="0D0D0D">
                    <a:alpha val="50000"/>
                  </a:srgb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0200" y="751801"/>
            <a:ext cx="9067800" cy="77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BUILDING OVERVIEW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3726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3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4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</a:t>
            </a:r>
            <a:r>
              <a:rPr lang="en-US" sz="1600" b="1" i="1" dirty="0"/>
              <a:t>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OPERATION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/>
              <a:t>          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43521"/>
              </p:ext>
            </p:extLst>
          </p:nvPr>
        </p:nvGraphicFramePr>
        <p:xfrm>
          <a:off x="9906000" y="3657600"/>
          <a:ext cx="7962899" cy="2895599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1143000"/>
                <a:gridCol w="1371600"/>
                <a:gridCol w="1524000"/>
                <a:gridCol w="1562099"/>
              </a:tblGrid>
              <a:tr h="8370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   (kWh)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(</a:t>
                      </a:r>
                      <a:r>
                        <a:rPr lang="en-US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Therms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 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Cost 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Cost Per 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57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9,985,524.00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107,047.00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2,007,090.32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$170,954.06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$2,178,044.38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79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7,817,379.00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46,671.00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1,571,293.18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$74,533.59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$1,645,826.77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9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2,168,145.00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60,376.00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$435,797.15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$96,420.47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$532,217.62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943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23912"/>
              </p:ext>
            </p:extLst>
          </p:nvPr>
        </p:nvGraphicFramePr>
        <p:xfrm>
          <a:off x="9906000" y="2438400"/>
          <a:ext cx="3189288" cy="861060"/>
        </p:xfrm>
        <a:graphic>
          <a:graphicData uri="http://schemas.openxmlformats.org/drawingml/2006/table">
            <a:tbl>
              <a:tblPr/>
              <a:tblGrid>
                <a:gridCol w="1143000"/>
                <a:gridCol w="890588"/>
                <a:gridCol w="1155700"/>
              </a:tblGrid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Utility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$/KWH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$/Therm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68994"/>
              </p:ext>
            </p:extLst>
          </p:nvPr>
        </p:nvGraphicFramePr>
        <p:xfrm>
          <a:off x="7848600" y="-2133600"/>
          <a:ext cx="4483100" cy="1826260"/>
        </p:xfrm>
        <a:graphic>
          <a:graphicData uri="http://schemas.openxmlformats.org/drawingml/2006/table">
            <a:tbl>
              <a:tblPr/>
              <a:tblGrid>
                <a:gridCol w="1155700"/>
                <a:gridCol w="1155700"/>
                <a:gridCol w="1079500"/>
                <a:gridCol w="1092200"/>
              </a:tblGrid>
              <a:tr h="203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223,882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121,876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032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AHU-1-2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26,333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AHU-3-4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CHILLED BEAMS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82,552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-63%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93717"/>
              </p:ext>
            </p:extLst>
          </p:nvPr>
        </p:nvGraphicFramePr>
        <p:xfrm>
          <a:off x="13030200" y="-2743200"/>
          <a:ext cx="5562600" cy="2032000"/>
        </p:xfrm>
        <a:graphic>
          <a:graphicData uri="http://schemas.openxmlformats.org/drawingml/2006/table">
            <a:tbl>
              <a:tblPr/>
              <a:tblGrid>
                <a:gridCol w="1155700"/>
                <a:gridCol w="1155700"/>
                <a:gridCol w="1079500"/>
                <a:gridCol w="1092200"/>
                <a:gridCol w="1079500"/>
              </a:tblGrid>
              <a:tr h="2032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AHU Redesign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# Fans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Original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ELIMINATED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11491"/>
              </p:ext>
            </p:extLst>
          </p:nvPr>
        </p:nvGraphicFramePr>
        <p:xfrm>
          <a:off x="20535900" y="-5105400"/>
          <a:ext cx="6896100" cy="4064000"/>
        </p:xfrm>
        <a:graphic>
          <a:graphicData uri="http://schemas.openxmlformats.org/drawingml/2006/table">
            <a:tbl>
              <a:tblPr/>
              <a:tblGrid>
                <a:gridCol w="952500"/>
                <a:gridCol w="825500"/>
                <a:gridCol w="825500"/>
                <a:gridCol w="825500"/>
                <a:gridCol w="1155700"/>
                <a:gridCol w="1155700"/>
                <a:gridCol w="1155700"/>
              </a:tblGrid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Sizing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 SP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Quantity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CFM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 SP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RPM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plenum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45,774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Cent.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59908"/>
              </p:ext>
            </p:extLst>
          </p:nvPr>
        </p:nvGraphicFramePr>
        <p:xfrm>
          <a:off x="8229600" y="84582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24736"/>
              </p:ext>
            </p:extLst>
          </p:nvPr>
        </p:nvGraphicFramePr>
        <p:xfrm>
          <a:off x="18897600" y="17526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924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 &amp; SAVINGS]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Chilled Beams $130/LF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VAV box’s priced on CFM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Pipe priced at $50 LF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CHWP From RS Means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1.4 years payback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33928"/>
              </p:ext>
            </p:extLst>
          </p:nvPr>
        </p:nvGraphicFramePr>
        <p:xfrm>
          <a:off x="18821399" y="1905008"/>
          <a:ext cx="7924802" cy="4598615"/>
        </p:xfrm>
        <a:graphic>
          <a:graphicData uri="http://schemas.openxmlformats.org/drawingml/2006/table">
            <a:tbl>
              <a:tblPr/>
              <a:tblGrid>
                <a:gridCol w="2025622"/>
                <a:gridCol w="1847936"/>
                <a:gridCol w="2025622"/>
                <a:gridCol w="2025622"/>
              </a:tblGrid>
              <a:tr h="2870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W/ 2.5% inflation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0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Year Life Cycle Cost Analysis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 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2870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05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$743,167.79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$(743,167.79)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$2,123,593.27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$2,329,269.69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$(205,676.42)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$4,141,006.89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$3,835,602.02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$305,404.87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$6,056,222.57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$5,265,161.94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$791,060.63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$7,873,089.33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$6,620,846.61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$1,252,242.73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$9,595,327.63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$7,905,456.32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$1,689,871.31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$11,226,533.33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$9,121,697.51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$2,104,835.81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$12,770,181.66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$10,272,185.74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$2,497,995.92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$14,229,630.99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$11,359,448.49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$2,870,182.49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$15,608,126.50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$12,385,927.99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$3,222,198.50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8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$16,908,803.70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$13,353,983.86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$3,554,819.84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</a:t>
            </a:r>
            <a:r>
              <a:rPr lang="en-US" sz="1600" b="1" i="1" dirty="0"/>
              <a:t>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</a:t>
            </a:r>
            <a:r>
              <a:rPr lang="en-US" sz="1600" b="1" i="1" dirty="0" smtClean="0"/>
              <a:t>     </a:t>
            </a:r>
            <a:r>
              <a:rPr lang="en-US" sz="1600" b="1" i="1" dirty="0"/>
              <a:t>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</a:rPr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/>
              <a:t>          EMISSIONS</a:t>
            </a:r>
            <a:endParaRPr lang="en-US" sz="16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38371"/>
              </p:ext>
            </p:extLst>
          </p:nvPr>
        </p:nvGraphicFramePr>
        <p:xfrm>
          <a:off x="13868400" y="2743200"/>
          <a:ext cx="4114800" cy="2419038"/>
        </p:xfrm>
        <a:graphic>
          <a:graphicData uri="http://schemas.openxmlformats.org/drawingml/2006/table">
            <a:tbl>
              <a:tblPr/>
              <a:tblGrid>
                <a:gridCol w="2590799"/>
                <a:gridCol w="1524001"/>
              </a:tblGrid>
              <a:tr h="375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&amp; Resized VAV Box's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$962,824.69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43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VAV BOX &amp; Diffusers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($417,784.28)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339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Piping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$822,942.38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 Removal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($640,815.00)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CHW PUMP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$16,000.00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6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$743,167.79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804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[EMISSIONS]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</a:t>
            </a:r>
            <a:r>
              <a:rPr lang="en-US" sz="1600" b="1" i="1" dirty="0"/>
              <a:t>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sz="1800" b="1" i="1" u="sng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1800" b="1" i="1" u="sng" dirty="0">
                <a:solidFill>
                  <a:schemeClr val="tx2">
                    <a:lumMod val="75000"/>
                  </a:schemeClr>
                </a:solidFill>
              </a:rPr>
              <a:t>EMISSIONS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</a:rPr>
              <a:t>D</a:t>
            </a: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920582"/>
              </p:ext>
            </p:extLst>
          </p:nvPr>
        </p:nvGraphicFramePr>
        <p:xfrm>
          <a:off x="9906000" y="3267552"/>
          <a:ext cx="7537450" cy="1983740"/>
        </p:xfrm>
        <a:graphic>
          <a:graphicData uri="http://schemas.openxmlformats.org/drawingml/2006/table">
            <a:tbl>
              <a:tblPr/>
              <a:tblGrid>
                <a:gridCol w="1291662"/>
                <a:gridCol w="1306858"/>
                <a:gridCol w="1291662"/>
                <a:gridCol w="1285068"/>
                <a:gridCol w="1146296"/>
                <a:gridCol w="1215904"/>
              </a:tblGrid>
              <a:tr h="2032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IMPACT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 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05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876,396,480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685,284,352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-21.81%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191,112,128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2,742,078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2,144,125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-21.81%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597,953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742,165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580,324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-21.81%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161,841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421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[GOAL]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 smtClean="0"/>
              <a:t>To reduce energy consumption and carbon footprint 	compared to the original system.</a:t>
            </a:r>
            <a:endParaRPr lang="en-US" b="1" dirty="0" smtClean="0"/>
          </a:p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OPERATION</a:t>
            </a:r>
            <a:endParaRPr lang="en-US" sz="1600" b="1" i="1" dirty="0"/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9660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OPERATION</a:t>
            </a:r>
            <a:endParaRPr lang="en-US" sz="1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973800" y="1828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1752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[OPERATION]</a:t>
            </a:r>
          </a:p>
          <a:p>
            <a:endParaRPr lang="en-US" b="1" dirty="0"/>
          </a:p>
          <a:p>
            <a:r>
              <a:rPr lang="en-US" b="1" dirty="0" smtClean="0"/>
              <a:t>	</a:t>
            </a:r>
            <a:r>
              <a:rPr lang="en-US" dirty="0" smtClean="0"/>
              <a:t>Combine The </a:t>
            </a:r>
            <a:r>
              <a:rPr lang="en-US" dirty="0" err="1" smtClean="0"/>
              <a:t>Aircuity-Optinet</a:t>
            </a:r>
            <a:r>
              <a:rPr lang="en-US" dirty="0" smtClean="0"/>
              <a:t> system in labs with a chilled 	beam system using the design criteria from depth I &amp; II 	already mentioned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3134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solidFill>
                  <a:srgbClr val="000000"/>
                </a:solidFill>
              </a:rPr>
              <a:t>          OPERATION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90125"/>
              </p:ext>
            </p:extLst>
          </p:nvPr>
        </p:nvGraphicFramePr>
        <p:xfrm>
          <a:off x="9372600" y="3429000"/>
          <a:ext cx="8458200" cy="2258060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295400"/>
                <a:gridCol w="1524000"/>
                <a:gridCol w="1447800"/>
                <a:gridCol w="1371600"/>
              </a:tblGrid>
              <a:tr h="546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   (kWh)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(Therms)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9,985,524.00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107,047.00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$2,007,090.32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$170,954.06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$2,178,044.38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+ DCV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7,493,006.00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42,136.00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$1,506,094.21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$67,291.19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$1,573,385.40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2,492,518.00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64,911.00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$500,996.12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$103,662.87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$604,658.99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76463"/>
              </p:ext>
            </p:extLst>
          </p:nvPr>
        </p:nvGraphicFramePr>
        <p:xfrm>
          <a:off x="10896600" y="8229600"/>
          <a:ext cx="7778750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705583"/>
              </p:ext>
            </p:extLst>
          </p:nvPr>
        </p:nvGraphicFramePr>
        <p:xfrm>
          <a:off x="18973800" y="1905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884091"/>
              </p:ext>
            </p:extLst>
          </p:nvPr>
        </p:nvGraphicFramePr>
        <p:xfrm>
          <a:off x="9906000" y="-3124200"/>
          <a:ext cx="4876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197"/>
              </p:ext>
            </p:extLst>
          </p:nvPr>
        </p:nvGraphicFramePr>
        <p:xfrm>
          <a:off x="20497800" y="-3048000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528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610600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solidFill>
                  <a:srgbClr val="000000"/>
                </a:solidFill>
              </a:rPr>
              <a:t>          OPERATION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63223"/>
              </p:ext>
            </p:extLst>
          </p:nvPr>
        </p:nvGraphicFramePr>
        <p:xfrm>
          <a:off x="9372600" y="3429000"/>
          <a:ext cx="8458200" cy="2258060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295400"/>
                <a:gridCol w="1524000"/>
                <a:gridCol w="1447800"/>
                <a:gridCol w="1371600"/>
              </a:tblGrid>
              <a:tr h="546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   (kWh)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(Therms)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9,985,524.00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107,047.00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$2,007,090.32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$170,954.06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$2,178,044.38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+ DCV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7,493,006.00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42,136.00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$1,506,094.21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$67,291.19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$1,573,385.40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2,492,518.00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64,911.00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$500,996.12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$103,662.87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$604,658.99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773320"/>
              </p:ext>
            </p:extLst>
          </p:nvPr>
        </p:nvGraphicFramePr>
        <p:xfrm>
          <a:off x="18973800" y="1905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06591"/>
              </p:ext>
            </p:extLst>
          </p:nvPr>
        </p:nvGraphicFramePr>
        <p:xfrm>
          <a:off x="15621000" y="-3048000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95610"/>
              </p:ext>
            </p:extLst>
          </p:nvPr>
        </p:nvGraphicFramePr>
        <p:xfrm>
          <a:off x="9906000" y="-3124200"/>
          <a:ext cx="4876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26307"/>
              </p:ext>
            </p:extLst>
          </p:nvPr>
        </p:nvGraphicFramePr>
        <p:xfrm>
          <a:off x="20497800" y="-3048000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7119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[RESULTS]</a:t>
            </a:r>
          </a:p>
          <a:p>
            <a:endParaRPr lang="en-US" b="1" dirty="0" smtClean="0"/>
          </a:p>
          <a:p>
            <a:r>
              <a:rPr lang="en-US" b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solidFill>
                  <a:srgbClr val="000000"/>
                </a:solidFill>
              </a:rPr>
              <a:t>          OPERATION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63223"/>
              </p:ext>
            </p:extLst>
          </p:nvPr>
        </p:nvGraphicFramePr>
        <p:xfrm>
          <a:off x="9372600" y="3429000"/>
          <a:ext cx="8458200" cy="2258060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295400"/>
                <a:gridCol w="1524000"/>
                <a:gridCol w="1447800"/>
                <a:gridCol w="1371600"/>
              </a:tblGrid>
              <a:tr h="5461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   (kWh)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(Therms)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Electricity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Natural Gas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Cost Per 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9,985,524.00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107,047.00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$2,007,090.32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$170,954.06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$2,178,044.38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 + DCV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7,493,006.00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42,136.00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$1,506,094.21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$67,291.19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$1,573,385.40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2,492,518.00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64,911.00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$500,996.12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$103,662.87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$604,658.99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33641"/>
              </p:ext>
            </p:extLst>
          </p:nvPr>
        </p:nvGraphicFramePr>
        <p:xfrm>
          <a:off x="12192000" y="8001000"/>
          <a:ext cx="7778750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506591"/>
              </p:ext>
            </p:extLst>
          </p:nvPr>
        </p:nvGraphicFramePr>
        <p:xfrm>
          <a:off x="15621000" y="-3048000"/>
          <a:ext cx="4572000" cy="27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95610"/>
              </p:ext>
            </p:extLst>
          </p:nvPr>
        </p:nvGraphicFramePr>
        <p:xfrm>
          <a:off x="9906000" y="-3124200"/>
          <a:ext cx="48768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449632"/>
              </p:ext>
            </p:extLst>
          </p:nvPr>
        </p:nvGraphicFramePr>
        <p:xfrm>
          <a:off x="18973800" y="1905000"/>
          <a:ext cx="800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7119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solidFill>
                  <a:srgbClr val="000000"/>
                </a:solidFill>
              </a:rPr>
              <a:t>          OPERATION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/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18734"/>
              </p:ext>
            </p:extLst>
          </p:nvPr>
        </p:nvGraphicFramePr>
        <p:xfrm>
          <a:off x="18440400" y="1910081"/>
          <a:ext cx="8839200" cy="4566920"/>
        </p:xfrm>
        <a:graphic>
          <a:graphicData uri="http://schemas.openxmlformats.org/drawingml/2006/table">
            <a:tbl>
              <a:tblPr/>
              <a:tblGrid>
                <a:gridCol w="598959"/>
                <a:gridCol w="1648615"/>
                <a:gridCol w="1838924"/>
                <a:gridCol w="1362166"/>
                <a:gridCol w="1702707"/>
                <a:gridCol w="1687829"/>
              </a:tblGrid>
              <a:tr h="27865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2.5% inflation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65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Year Life Cycle Cost Analysis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1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 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DCV + Chilled Beams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      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Year Free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24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$- 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$903,167.79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(903,167.79)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$903,167.79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$(903,167.79)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12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$2,123,593.27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$2,414,639.36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(291,046.08)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$2,414,639.36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$(291,046.08)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$4,141,006.88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$3,849,972.87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$291,034.01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$3,869,900.82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$271,106.06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$6,056,222.57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$5,212,030.55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$844,192.01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$5,250,890.06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$805,332.51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$7,873,089.34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$6,503,579.12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1,369,510.22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$6,560,411.15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$1,312,678.19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$9,595,327.63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$7,727,292.74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1,868,034.89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$7,801,174.38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$1,794,153.25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$11,226,533.33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$8,885,755.94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$2,340,777.38 </a:t>
                      </a:r>
                      <a:endParaRPr lang="en-US" sz="18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$8,975,799.19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$2,250,734.14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$12,770,181.66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$9,981,466.43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2,788,715.23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$10,086,817.02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$2,683,364.64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$14,229,630.99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$11,016,837.79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3,212,793.20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$11,136,674.09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$3,092,956.90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78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$15,608,126.49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$11,994,202.17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3,613,924.33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$12,127,734.05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$3,480,392.45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48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$16,908,803.70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$12,915,812.80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3,992,990.90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$13,062,280.58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$3,846,523.12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96400" y="1752600"/>
            <a:ext cx="8305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 &amp; SAVINGS]</a:t>
            </a:r>
          </a:p>
          <a:p>
            <a:endParaRPr lang="en-US" b="1" dirty="0" smtClean="0"/>
          </a:p>
          <a:p>
            <a:r>
              <a:rPr lang="en-US" b="1" dirty="0" smtClean="0"/>
              <a:t>	First Cost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	Chilled Beams + </a:t>
            </a:r>
            <a:r>
              <a:rPr lang="en-US" dirty="0" err="1" smtClean="0"/>
              <a:t>Aircuity</a:t>
            </a:r>
            <a:r>
              <a:rPr lang="en-US" dirty="0" smtClean="0"/>
              <a:t> = $903,167.79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b="1" dirty="0" smtClean="0"/>
              <a:t>Annual Savings</a:t>
            </a:r>
          </a:p>
          <a:p>
            <a:r>
              <a:rPr lang="en-US" dirty="0"/>
              <a:t>	</a:t>
            </a:r>
            <a:r>
              <a:rPr lang="en-US" dirty="0" smtClean="0"/>
              <a:t>	$604,658.99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b="1" dirty="0" smtClean="0"/>
              <a:t>Pay back</a:t>
            </a:r>
          </a:p>
          <a:p>
            <a:r>
              <a:rPr lang="en-US" dirty="0"/>
              <a:t>	</a:t>
            </a:r>
            <a:r>
              <a:rPr lang="en-US" dirty="0" smtClean="0"/>
              <a:t>	1.5 years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8328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[EMISSIONS]</a:t>
            </a:r>
          </a:p>
          <a:p>
            <a:r>
              <a:rPr lang="en-US" b="1" dirty="0" smtClean="0"/>
              <a:t>	</a:t>
            </a:r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54014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rgbClr val="17375E"/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    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solidFill>
                  <a:srgbClr val="000000"/>
                </a:solidFill>
              </a:rPr>
              <a:t>          OPERATION</a:t>
            </a:r>
            <a:endParaRPr lang="en-US" sz="1600" b="1" i="1" dirty="0">
              <a:solidFill>
                <a:srgbClr val="000000"/>
              </a:solidFill>
            </a:endParaRP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/>
              <a:t>COST &amp; SAVINGS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 smtClean="0">
                <a:solidFill>
                  <a:schemeClr val="tx2">
                    <a:lumMod val="75000"/>
                  </a:schemeClr>
                </a:solidFill>
              </a:rPr>
              <a:t>          EMISSIONS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69920"/>
              </p:ext>
            </p:extLst>
          </p:nvPr>
        </p:nvGraphicFramePr>
        <p:xfrm>
          <a:off x="9448800" y="2971800"/>
          <a:ext cx="8382002" cy="2697984"/>
        </p:xfrm>
        <a:graphic>
          <a:graphicData uri="http://schemas.openxmlformats.org/drawingml/2006/table">
            <a:tbl>
              <a:tblPr/>
              <a:tblGrid>
                <a:gridCol w="1451059"/>
                <a:gridCol w="1468131"/>
                <a:gridCol w="1451059"/>
                <a:gridCol w="1649552"/>
                <a:gridCol w="1081854"/>
                <a:gridCol w="1280347"/>
              </a:tblGrid>
              <a:tr h="46558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IMPACT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Pollutant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Original System   VAV Reheat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DCV &amp; Chilled Beams Alternate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65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lbm/yr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876,396,480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657,636,416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-24.96%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218,760,064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65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2,742,078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2,057,619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-24.96%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684,459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65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gm/yr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742,165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556,911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-24.96%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185,254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+ DC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7858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-838200" y="762000"/>
            <a:ext cx="299466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-990600"/>
            <a:ext cx="762000" cy="876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78600" y="762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[COST]                   $</a:t>
            </a:r>
            <a:r>
              <a:rPr lang="en-US" dirty="0" smtClean="0"/>
              <a:t>188,000,000 </a:t>
            </a:r>
            <a:r>
              <a:rPr lang="en-US" dirty="0"/>
              <a:t>Building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b="1" dirty="0" smtClean="0"/>
              <a:t>[CONSTRUCTION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January 2012 </a:t>
            </a:r>
            <a:r>
              <a:rPr lang="en-US" dirty="0">
                <a:sym typeface="Wingdings"/>
              </a:rPr>
              <a:t> Early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0" y="1828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[LOCATION</a:t>
            </a:r>
            <a:r>
              <a:rPr lang="en-US" b="1" dirty="0"/>
              <a:t>]</a:t>
            </a:r>
            <a:r>
              <a:rPr lang="en-US" b="1" dirty="0" smtClean="0"/>
              <a:t> </a:t>
            </a:r>
            <a:r>
              <a:rPr lang="en-US" dirty="0" smtClean="0"/>
              <a:t>75 Ames Street, Cambridge Massachusetts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0" y="2667000"/>
            <a:ext cx="3094309" cy="3200400"/>
          </a:xfrm>
          <a:prstGeom prst="rect">
            <a:avLst/>
          </a:prstGeom>
        </p:spPr>
      </p:pic>
      <p:sp>
        <p:nvSpPr>
          <p:cNvPr id="24" name="Flowchart: Extract 26"/>
          <p:cNvSpPr>
            <a:spLocks/>
          </p:cNvSpPr>
          <p:nvPr/>
        </p:nvSpPr>
        <p:spPr bwMode="auto">
          <a:xfrm rot="-5400000">
            <a:off x="19621502" y="2857498"/>
            <a:ext cx="4267200" cy="2971801"/>
          </a:xfrm>
          <a:prstGeom prst="flowChartExtra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1" name="Picture 20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pic>
        <p:nvPicPr>
          <p:cNvPr id="31" name="Picture 30" descr="mxvdW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00" y="2362200"/>
            <a:ext cx="3254141" cy="404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9144000" y="16764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[SIZE</a:t>
            </a:r>
            <a:r>
              <a:rPr lang="en-US" dirty="0"/>
              <a:t>]</a:t>
            </a:r>
            <a:r>
              <a:rPr lang="en-US" dirty="0" smtClean="0"/>
              <a:t>                	  250,000 SF </a:t>
            </a:r>
          </a:p>
          <a:p>
            <a:endParaRPr lang="en-US" dirty="0" smtClean="0"/>
          </a:p>
          <a:p>
            <a:r>
              <a:rPr lang="en-US" b="1" dirty="0" smtClean="0"/>
              <a:t>[LEVELS</a:t>
            </a:r>
            <a:r>
              <a:rPr lang="en-US" dirty="0" smtClean="0"/>
              <a:t>]         	  15 STORYS 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	              GROUND FLOOR – RETAIL</a:t>
            </a:r>
          </a:p>
          <a:p>
            <a:r>
              <a:rPr lang="en-US" dirty="0" smtClean="0"/>
              <a:t>	         	              L-11 – MIXED OFFICES &amp; LABS</a:t>
            </a:r>
          </a:p>
          <a:p>
            <a:r>
              <a:rPr lang="en-US" dirty="0" smtClean="0"/>
              <a:t>	    	              L-12 – VIVARIUM</a:t>
            </a:r>
          </a:p>
          <a:p>
            <a:r>
              <a:rPr lang="en-US" dirty="0"/>
              <a:t>	</a:t>
            </a:r>
            <a:r>
              <a:rPr lang="en-US" dirty="0" smtClean="0"/>
              <a:t>		  3 MECHANICAL LEVELS M1,M2 &amp; M3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[OCCUPANCY]	  </a:t>
            </a:r>
            <a:r>
              <a:rPr lang="en-US" dirty="0" smtClean="0"/>
              <a:t>Mixed Assembly</a:t>
            </a:r>
          </a:p>
          <a:p>
            <a:r>
              <a:rPr lang="en-US" dirty="0" smtClean="0"/>
              <a:t>			  Restaurant | A-2</a:t>
            </a:r>
          </a:p>
          <a:p>
            <a:r>
              <a:rPr lang="en-US" dirty="0" smtClean="0"/>
              <a:t>			  Large Conference &amp; Meeting Rooms | A-3</a:t>
            </a:r>
          </a:p>
          <a:p>
            <a:r>
              <a:rPr lang="en-US" dirty="0" smtClean="0"/>
              <a:t>			  Small Conference &amp; Offices | B</a:t>
            </a:r>
          </a:p>
          <a:p>
            <a:r>
              <a:rPr lang="en-US" dirty="0" smtClean="0"/>
              <a:t>		 	  Retail Tenant | M</a:t>
            </a:r>
          </a:p>
          <a:p>
            <a:r>
              <a:rPr lang="en-US" dirty="0" smtClean="0"/>
              <a:t>			  Laboratory | H-2, H-3, H-4 High Hazard 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8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Building Overview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solidFill>
                  <a:srgbClr val="0D0D0D"/>
                </a:solidFill>
              </a:rPr>
              <a:t>Existing Mechanical</a:t>
            </a:r>
            <a:r>
              <a:rPr lang="en-US" sz="1600" b="1" i="1" dirty="0" smtClean="0">
                <a:solidFill>
                  <a:srgbClr val="0D0D0D">
                    <a:alpha val="50000"/>
                  </a:srgb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0200" y="751801"/>
            <a:ext cx="9067800" cy="77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BUILDING OVERVIEW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874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96400" y="289560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[GOAL]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To size the new electrical equipment (wires, conduit, breakers, starters) serving the new fans and chilled water pump for the chilled beam system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BREADTH 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   GOAL</a:t>
            </a:r>
          </a:p>
          <a:p>
            <a:pPr marL="742950" lvl="1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/>
              <a:t> METHOD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>
                <a:solidFill>
                  <a:srgbClr val="000000"/>
                </a:solidFill>
              </a:rPr>
              <a:t>  RESULT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Electrical Breadth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517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96400" y="1676400"/>
            <a:ext cx="8305800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[Method]</a:t>
            </a:r>
          </a:p>
          <a:p>
            <a:r>
              <a:rPr lang="en-US" dirty="0" smtClean="0"/>
              <a:t>	Fan HP found using fan affinity laws</a:t>
            </a:r>
          </a:p>
          <a:p>
            <a:r>
              <a:rPr lang="en-US" dirty="0" smtClean="0"/>
              <a:t>	</a:t>
            </a:r>
          </a:p>
          <a:p>
            <a:r>
              <a:rPr lang="en-US" b="1" dirty="0"/>
              <a:t>	</a:t>
            </a:r>
            <a:r>
              <a:rPr lang="en-US" b="1" dirty="0" smtClean="0"/>
              <a:t>FLC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Table 430.250 Full load Current Three-Phase Alternating Current  from NEC 2011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Find KVA</a:t>
            </a:r>
          </a:p>
          <a:p>
            <a:pPr marL="1714500" lvl="3" indent="-342900">
              <a:buFont typeface="Arial"/>
              <a:buChar char="•"/>
            </a:pPr>
            <a:r>
              <a:rPr lang="en-US" sz="2000" i="1" dirty="0" smtClean="0"/>
              <a:t>FLA</a:t>
            </a:r>
            <a:r>
              <a:rPr lang="en-US" sz="2000" i="1" dirty="0"/>
              <a:t>=KVA / (Voltage√(3))</a:t>
            </a:r>
            <a:r>
              <a:rPr lang="en-US" sz="2000" i="1" dirty="0">
                <a:sym typeface="Wingdings"/>
              </a:rPr>
              <a:t></a:t>
            </a:r>
            <a:r>
              <a:rPr lang="en-US" sz="2000" i="1" dirty="0"/>
              <a:t> KVA = (Voltage)(√(3))(FLA</a:t>
            </a:r>
            <a:r>
              <a:rPr lang="en-US" sz="2000" i="1" dirty="0" smtClean="0"/>
              <a:t>)</a:t>
            </a:r>
          </a:p>
          <a:p>
            <a:pPr lvl="3"/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dirty="0" smtClean="0"/>
              <a:t>	</a:t>
            </a:r>
            <a:r>
              <a:rPr lang="en-US" b="1" dirty="0" smtClean="0"/>
              <a:t>Wire Size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1.25 for continuous loads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Table 310.15(B)(16) from NEC 2-11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THWN Type wire Copper </a:t>
            </a:r>
          </a:p>
          <a:p>
            <a:pPr marL="1714500" lvl="3" indent="-34290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ated 75C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Electrical Breadth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0" y="1905000"/>
            <a:ext cx="7696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Circuit Breaker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2.5 multiplier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Table 430.52 NEC 2011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Next lowest breaker chosen</a:t>
            </a:r>
          </a:p>
          <a:p>
            <a:endParaRPr lang="en-US" dirty="0"/>
          </a:p>
          <a:p>
            <a:r>
              <a:rPr lang="en-US" b="1" dirty="0" smtClean="0"/>
              <a:t>Ground Wire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Based on breaker size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Table 250.122 NEC 2011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r>
              <a:rPr lang="en-US" b="1" dirty="0" smtClean="0"/>
              <a:t>Conduit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Table C.1  NEC 2011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EMT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88249"/>
            <a:ext cx="3657600" cy="4962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BREADTH I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smtClean="0"/>
              <a:t>    GOAL</a:t>
            </a:r>
          </a:p>
          <a:p>
            <a:pPr marL="742950" lvl="1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/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METHOD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>
                <a:solidFill>
                  <a:srgbClr val="000000"/>
                </a:solidFill>
              </a:rPr>
              <a:t>  RESULT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7185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96400" y="16764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[Method]</a:t>
            </a:r>
          </a:p>
          <a:p>
            <a:endParaRPr lang="en-US" b="1" dirty="0"/>
          </a:p>
          <a:p>
            <a:r>
              <a:rPr lang="en-US" b="1" dirty="0" smtClean="0"/>
              <a:t>	Starter</a:t>
            </a:r>
          </a:p>
          <a:p>
            <a:endParaRPr lang="en-US" b="1" dirty="0"/>
          </a:p>
          <a:p>
            <a:r>
              <a:rPr lang="en-US" b="1" dirty="0" smtClean="0"/>
              <a:t>Disconnect</a:t>
            </a:r>
          </a:p>
          <a:p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Electrical Breadth</a:t>
            </a:r>
            <a:endParaRPr lang="en-US" sz="4000" b="1" dirty="0">
              <a:latin typeface="KufiStandardGK"/>
              <a:cs typeface="KufiStandardGK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85678"/>
              </p:ext>
            </p:extLst>
          </p:nvPr>
        </p:nvGraphicFramePr>
        <p:xfrm>
          <a:off x="18821400" y="7315200"/>
          <a:ext cx="5778500" cy="37185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2032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Redesign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UNIT #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Volt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Phase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Fan HP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FLA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kVA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203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EAHU1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CHWP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CHILLED BEAMS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600" y="2867668"/>
            <a:ext cx="8768408" cy="3962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516600" y="182880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Disconnect </a:t>
            </a:r>
          </a:p>
          <a:p>
            <a:pPr marL="1257300" lvl="2" indent="-342900">
              <a:buFont typeface="Arial"/>
              <a:buChar char="•"/>
            </a:pPr>
            <a:r>
              <a:rPr lang="en-US" b="1" dirty="0" smtClean="0"/>
              <a:t>Standard Sizes </a:t>
            </a:r>
            <a:r>
              <a:rPr lang="en-US" dirty="0"/>
              <a:t>30, 60, 100, and 200 amps </a:t>
            </a:r>
            <a:endParaRPr lang="en-US" dirty="0" smtClean="0"/>
          </a:p>
          <a:p>
            <a:pPr marL="1257300" lvl="2" indent="-34290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higher disconnect is chosen based on the FLC. 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1488249"/>
            <a:ext cx="3657600" cy="49628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BREADTH I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i="1" dirty="0" smtClean="0"/>
              <a:t>    GOAL</a:t>
            </a:r>
          </a:p>
          <a:p>
            <a:pPr marL="742950" lvl="1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dirty="0" smtClean="0"/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METHOD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>
                <a:solidFill>
                  <a:srgbClr val="000000"/>
                </a:solidFill>
              </a:rPr>
              <a:t>  RESULT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9891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20200" y="16764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[RESULT]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Electrical Breadth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488249"/>
            <a:ext cx="365760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BREADTH I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/>
              <a:t>      GOAL</a:t>
            </a:r>
          </a:p>
          <a:p>
            <a:pPr marL="742950" lvl="1" indent="-285750" algn="r">
              <a:lnSpc>
                <a:spcPct val="150000"/>
              </a:lnSpc>
              <a:buFont typeface="Arial"/>
              <a:buChar char="•"/>
            </a:pPr>
            <a:r>
              <a:rPr lang="en-US" sz="1800" b="1" i="1" dirty="0" smtClean="0"/>
              <a:t> METHOD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 RESULT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387" y="1631334"/>
            <a:ext cx="7491413" cy="5178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1631333"/>
            <a:ext cx="8001000" cy="5206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Chilled Beams Alternate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[CONCLUSION]</a:t>
            </a:r>
          </a:p>
          <a:p>
            <a:endParaRPr lang="en-US" b="1" dirty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Chilled Beams coupled with </a:t>
            </a:r>
            <a:r>
              <a:rPr lang="en-US" dirty="0" err="1" smtClean="0"/>
              <a:t>Aircutiy</a:t>
            </a:r>
            <a:r>
              <a:rPr lang="en-US" dirty="0" smtClean="0"/>
              <a:t> demand controlled ventilation offers the best energy savings ($604,658.99) and environmental savings. 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Reduction of Air Handlers off sets most of the costs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$20,963 maintenance important for keeping system working properly</a:t>
            </a:r>
            <a:r>
              <a:rPr lang="en-US" dirty="0"/>
              <a:t>	</a:t>
            </a:r>
            <a:endParaRPr lang="en-US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reasonable </a:t>
            </a:r>
            <a:r>
              <a:rPr lang="en-US" dirty="0"/>
              <a:t>Payback 1.5 years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36471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BREADTH I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4021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KufiStandardGK"/>
                <a:cs typeface="KufiStandardGK"/>
              </a:rPr>
              <a:t>THANK YOU TO…</a:t>
            </a:r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488249"/>
            <a:ext cx="3657600" cy="34624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</a:rPr>
              <a:t>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</a:rPr>
              <a:t>CONCLUSION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0" y="1524000"/>
            <a:ext cx="9220200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i="1" dirty="0"/>
              <a:t>BR+</a:t>
            </a:r>
            <a:r>
              <a:rPr lang="en-US" sz="2800" b="1" i="1" dirty="0" smtClean="0"/>
              <a:t>A</a:t>
            </a:r>
            <a:endParaRPr lang="en-US" sz="2800" i="1" dirty="0"/>
          </a:p>
          <a:p>
            <a:pPr algn="ctr">
              <a:lnSpc>
                <a:spcPct val="200000"/>
              </a:lnSpc>
            </a:pPr>
            <a:r>
              <a:rPr lang="en-US" sz="2800" b="1" i="1" dirty="0"/>
              <a:t>The Broad </a:t>
            </a:r>
            <a:r>
              <a:rPr lang="en-US" sz="2800" b="1" i="1" dirty="0" smtClean="0"/>
              <a:t>Institute</a:t>
            </a:r>
            <a:endParaRPr lang="en-US" sz="2800" i="1" dirty="0"/>
          </a:p>
          <a:p>
            <a:pPr algn="ctr">
              <a:lnSpc>
                <a:spcPct val="200000"/>
              </a:lnSpc>
            </a:pPr>
            <a:r>
              <a:rPr lang="en-US" sz="2800" b="1" i="1" dirty="0" err="1"/>
              <a:t>ElLKUS|MANFRDI</a:t>
            </a:r>
            <a:r>
              <a:rPr lang="en-US" sz="2800" b="1" i="1" dirty="0"/>
              <a:t> Architects</a:t>
            </a:r>
            <a:endParaRPr lang="en-US" sz="2800" i="1" dirty="0"/>
          </a:p>
          <a:p>
            <a:pPr algn="ctr">
              <a:lnSpc>
                <a:spcPct val="200000"/>
              </a:lnSpc>
            </a:pPr>
            <a:r>
              <a:rPr lang="en-US" sz="2800" b="1" i="1" dirty="0"/>
              <a:t>Entire Project Design and Construction Team</a:t>
            </a:r>
            <a:endParaRPr lang="en-US" sz="2800" i="1" dirty="0"/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Bryan </a:t>
            </a:r>
            <a:r>
              <a:rPr lang="en-US" sz="2800" b="1" i="1" dirty="0"/>
              <a:t>Donovan </a:t>
            </a:r>
            <a:endParaRPr lang="en-US" sz="2800" b="1" i="1" dirty="0" smtClean="0"/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Tom </a:t>
            </a:r>
            <a:r>
              <a:rPr lang="en-US" sz="2800" b="1" i="1" dirty="0" err="1" smtClean="0"/>
              <a:t>Kolsun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288000" y="1447800"/>
            <a:ext cx="9144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i="1" dirty="0" smtClean="0"/>
              <a:t>Dr. William </a:t>
            </a:r>
            <a:r>
              <a:rPr lang="en-US" sz="2800" b="1" i="1" dirty="0" err="1" smtClean="0"/>
              <a:t>Bahnfleth</a:t>
            </a:r>
            <a:r>
              <a:rPr lang="en-US" sz="2800" b="1" i="1" dirty="0" smtClean="0"/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M. Kevin </a:t>
            </a:r>
            <a:r>
              <a:rPr lang="en-US" sz="2800" b="1" i="1" dirty="0" err="1" smtClean="0"/>
              <a:t>Parfitt</a:t>
            </a:r>
            <a:r>
              <a:rPr lang="en-US" sz="2800" b="1" i="1" dirty="0" smtClean="0"/>
              <a:t>, P.E. 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Bob Holland 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Corey Wilkinson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/>
              <a:t>Friends and Family </a:t>
            </a:r>
            <a:endParaRPr lang="en-US" sz="2800" i="1" dirty="0"/>
          </a:p>
          <a:p>
            <a:pPr algn="ctr">
              <a:lnSpc>
                <a:spcPct val="200000"/>
              </a:lnSpc>
            </a:pPr>
            <a:r>
              <a:rPr lang="en-US" sz="2800" b="1" i="1" dirty="0" smtClean="0"/>
              <a:t>AE Class 2013</a:t>
            </a:r>
            <a:endParaRPr lang="en-US" sz="2800" i="1" dirty="0" smtClean="0"/>
          </a:p>
          <a:p>
            <a:endParaRPr lang="en-US" sz="28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2807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24000"/>
            <a:ext cx="3657600" cy="3527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  <a:hlinkClick r:id="rId7" action="ppaction://hlinksldjump"/>
              </a:rPr>
              <a:t>INTRODUCTION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I</a:t>
            </a:r>
            <a:endParaRPr lang="en-US" sz="1800" b="1" dirty="0" smtClean="0">
              <a:ln w="25400">
                <a:noFill/>
              </a:ln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  <a:hlinkClick r:id="rId9" action="ppaction://hlinksldjump"/>
              </a:rPr>
              <a:t>DEPTH II</a:t>
            </a:r>
            <a:endParaRPr lang="en-US" sz="18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0" action="ppaction://hlinksldjump"/>
              </a:rPr>
              <a:t>DEPTH III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1" action="ppaction://hlinksldjump"/>
              </a:rPr>
              <a:t>BREADTH 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2" action="ppaction://hlinksldjump"/>
              </a:rPr>
              <a:t>CONCLUSION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  <a:hlinkClick r:id="rId13" action="ppaction://hlinksldjump"/>
              </a:rPr>
              <a:t>ACKNOWLEDGEMENTS</a:t>
            </a:r>
            <a:endParaRPr lang="en-US" sz="1800" b="1" dirty="0">
              <a:solidFill>
                <a:srgbClr val="000000">
                  <a:alpha val="50000"/>
                </a:srgb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363200" y="3048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And Thank You For Your Time…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5487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27884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20200" y="1752600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Aircuity</a:t>
            </a:r>
            <a:r>
              <a:rPr lang="en-US" b="1" dirty="0" smtClean="0"/>
              <a:t> Rooms:</a:t>
            </a:r>
          </a:p>
          <a:p>
            <a:endParaRPr lang="en-US" b="1" dirty="0"/>
          </a:p>
          <a:p>
            <a:r>
              <a:rPr lang="en-US" dirty="0" smtClean="0"/>
              <a:t>Chosen  Based On:</a:t>
            </a:r>
          </a:p>
          <a:p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Size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ACH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Labs </a:t>
            </a:r>
            <a:r>
              <a:rPr lang="en-US" dirty="0"/>
              <a:t>6/12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Tissue Culture 6/15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24000"/>
            <a:ext cx="3657600" cy="3527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  <a:hlinkClick r:id="rId7" action="ppaction://hlinksldjump"/>
              </a:rPr>
              <a:t>INTRODUCTION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I</a:t>
            </a:r>
            <a:endParaRPr lang="en-US" sz="1800" b="1" dirty="0" smtClean="0">
              <a:ln w="25400">
                <a:noFill/>
              </a:ln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  <a:hlinkClick r:id="rId9" action="ppaction://hlinksldjump"/>
              </a:rPr>
              <a:t>DEPTH II</a:t>
            </a:r>
            <a:endParaRPr lang="en-US" sz="18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0" action="ppaction://hlinksldjump"/>
              </a:rPr>
              <a:t>DEPTH III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1" action="ppaction://hlinksldjump"/>
              </a:rPr>
              <a:t>BREADTH 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2" action="ppaction://hlinksldjump"/>
              </a:rPr>
              <a:t>CONCLUSION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  <a:hlinkClick r:id="rId13" action="ppaction://hlinksldjump"/>
              </a:rPr>
              <a:t>ACKNOWLEDGEMENTS</a:t>
            </a:r>
            <a:endParaRPr lang="en-US" sz="1800" b="1" dirty="0">
              <a:solidFill>
                <a:srgbClr val="000000">
                  <a:alpha val="50000"/>
                </a:srgb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1676400"/>
            <a:ext cx="502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1752599"/>
            <a:ext cx="7010400" cy="47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Building Loads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24000"/>
            <a:ext cx="3657600" cy="3527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  <a:hlinkClick r:id="rId7" action="ppaction://hlinksldjump"/>
              </a:rPr>
              <a:t>INTRODUCTION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I</a:t>
            </a:r>
            <a:endParaRPr lang="en-US" sz="1800" b="1" dirty="0" smtClean="0">
              <a:ln w="25400">
                <a:noFill/>
              </a:ln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  <a:hlinkClick r:id="rId9" action="ppaction://hlinksldjump"/>
              </a:rPr>
              <a:t>DEPTH II</a:t>
            </a:r>
            <a:endParaRPr lang="en-US" sz="18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0" action="ppaction://hlinksldjump"/>
              </a:rPr>
              <a:t>DEPTH III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1" action="ppaction://hlinksldjump"/>
              </a:rPr>
              <a:t>BREADTH 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2" action="ppaction://hlinksldjump"/>
              </a:rPr>
              <a:t>CONCLUSION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  <a:hlinkClick r:id="rId13" action="ppaction://hlinksldjump"/>
              </a:rPr>
              <a:t>ACKNOWLEDGEMENTS</a:t>
            </a:r>
            <a:endParaRPr lang="en-US" sz="1800" b="1" dirty="0">
              <a:solidFill>
                <a:srgbClr val="000000">
                  <a:alpha val="50000"/>
                </a:srgb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4000" y="7620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Questions…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11" y="2609651"/>
            <a:ext cx="1115071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848" y="2544050"/>
            <a:ext cx="11718303" cy="132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Pump Size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Q=500 x GPM x </a:t>
            </a:r>
            <a:r>
              <a:rPr lang="en-US" dirty="0" smtClean="0"/>
              <a:t>DT</a:t>
            </a:r>
          </a:p>
          <a:p>
            <a:r>
              <a:rPr lang="en-US" dirty="0"/>
              <a:t>DT=5</a:t>
            </a:r>
          </a:p>
          <a:p>
            <a:r>
              <a:rPr lang="en-US" dirty="0"/>
              <a:t>Q= 4582210 BTU/HR</a:t>
            </a:r>
          </a:p>
          <a:p>
            <a:endParaRPr lang="en-US" dirty="0" smtClean="0"/>
          </a:p>
          <a:p>
            <a:r>
              <a:rPr lang="en-US" dirty="0" smtClean="0"/>
              <a:t>GPM=1832.884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24000"/>
            <a:ext cx="3657600" cy="3527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  <a:hlinkClick r:id="rId7" action="ppaction://hlinksldjump"/>
              </a:rPr>
              <a:t>INTRODUCTION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I</a:t>
            </a:r>
            <a:endParaRPr lang="en-US" sz="1800" b="1" dirty="0" smtClean="0">
              <a:ln w="25400">
                <a:noFill/>
              </a:ln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  <a:hlinkClick r:id="rId9" action="ppaction://hlinksldjump"/>
              </a:rPr>
              <a:t>DEPTH II</a:t>
            </a:r>
            <a:endParaRPr lang="en-US" sz="18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0" action="ppaction://hlinksldjump"/>
              </a:rPr>
              <a:t>DEPTH III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1" action="ppaction://hlinksldjump"/>
              </a:rPr>
              <a:t>BREADTH 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2" action="ppaction://hlinksldjump"/>
              </a:rPr>
              <a:t>CONCLUSION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  <a:hlinkClick r:id="rId13" action="ppaction://hlinksldjump"/>
              </a:rPr>
              <a:t>ACKNOWLEDGEMENTS</a:t>
            </a:r>
            <a:endParaRPr lang="en-US" sz="1800" b="1" dirty="0">
              <a:solidFill>
                <a:srgbClr val="000000">
                  <a:alpha val="50000"/>
                </a:srgb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10" y="1630185"/>
            <a:ext cx="4321459" cy="217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0" y="3532296"/>
            <a:ext cx="4419600" cy="303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64" y="2376011"/>
            <a:ext cx="5873973" cy="38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-533400" y="762000"/>
            <a:ext cx="29489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-1447800"/>
            <a:ext cx="762000" cy="9296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78600" y="762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[COST]                   $</a:t>
            </a:r>
            <a:r>
              <a:rPr lang="en-US" dirty="0" smtClean="0"/>
              <a:t>188,000,000 </a:t>
            </a:r>
            <a:r>
              <a:rPr lang="en-US" dirty="0"/>
              <a:t>Building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b="1" dirty="0" smtClean="0"/>
              <a:t>[CONSTRUCTION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January 2012 </a:t>
            </a:r>
            <a:r>
              <a:rPr lang="en-US" dirty="0">
                <a:sym typeface="Wingdings"/>
              </a:rPr>
              <a:t> Early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0" y="1828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[LOCATION</a:t>
            </a:r>
            <a:r>
              <a:rPr lang="en-US" b="1" dirty="0"/>
              <a:t>]</a:t>
            </a:r>
            <a:r>
              <a:rPr lang="en-US" b="1" dirty="0" smtClean="0"/>
              <a:t> </a:t>
            </a:r>
            <a:r>
              <a:rPr lang="en-US" dirty="0" smtClean="0"/>
              <a:t>75 Ames Street, Cambridge Massachusetts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20" name="Picture 19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1" name="Picture 20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pic>
        <p:nvPicPr>
          <p:cNvPr id="25" name="Picture 24" descr="3sjQ2-1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6600" y="2362199"/>
            <a:ext cx="3733800" cy="265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road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600" y="5201064"/>
            <a:ext cx="3352800" cy="151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mes Street.bmp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1400" y="2347695"/>
            <a:ext cx="4191000" cy="4357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9144000" y="16764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[SIZE</a:t>
            </a:r>
            <a:r>
              <a:rPr lang="en-US" dirty="0"/>
              <a:t>]</a:t>
            </a:r>
            <a:r>
              <a:rPr lang="en-US" dirty="0" smtClean="0"/>
              <a:t>                	  250,000 SF </a:t>
            </a:r>
          </a:p>
          <a:p>
            <a:endParaRPr lang="en-US" dirty="0" smtClean="0"/>
          </a:p>
          <a:p>
            <a:r>
              <a:rPr lang="en-US" b="1" dirty="0" smtClean="0"/>
              <a:t>[LEVELS</a:t>
            </a:r>
            <a:r>
              <a:rPr lang="en-US" dirty="0" smtClean="0"/>
              <a:t>]         	  15 STORYS 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	              GROUND FLOOR – RETAIL</a:t>
            </a:r>
          </a:p>
          <a:p>
            <a:r>
              <a:rPr lang="en-US" dirty="0" smtClean="0"/>
              <a:t>	         	              L-11 – MIXED OFFICES &amp; LABS</a:t>
            </a:r>
          </a:p>
          <a:p>
            <a:r>
              <a:rPr lang="en-US" dirty="0" smtClean="0"/>
              <a:t>	    	              L-12 – VIVARIUM</a:t>
            </a:r>
          </a:p>
          <a:p>
            <a:r>
              <a:rPr lang="en-US" dirty="0"/>
              <a:t>	</a:t>
            </a:r>
            <a:r>
              <a:rPr lang="en-US" dirty="0" smtClean="0"/>
              <a:t>		  3 MECHANICAL LEVELS M1,M2 &amp; M3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[OCCUPANCY]	  </a:t>
            </a:r>
            <a:r>
              <a:rPr lang="en-US" dirty="0" smtClean="0"/>
              <a:t>Mixed Assembly</a:t>
            </a:r>
          </a:p>
          <a:p>
            <a:r>
              <a:rPr lang="en-US" dirty="0" smtClean="0"/>
              <a:t>			  Restaurant | A-2</a:t>
            </a:r>
          </a:p>
          <a:p>
            <a:r>
              <a:rPr lang="en-US" dirty="0" smtClean="0"/>
              <a:t>			  Large Conference &amp; Meeting Rooms | A-3</a:t>
            </a:r>
          </a:p>
          <a:p>
            <a:r>
              <a:rPr lang="en-US" dirty="0" smtClean="0"/>
              <a:t>			  Small Conference &amp; Offices | B</a:t>
            </a:r>
          </a:p>
          <a:p>
            <a:r>
              <a:rPr lang="en-US" dirty="0" smtClean="0"/>
              <a:t>		 	  Retail Tenant | M</a:t>
            </a:r>
          </a:p>
          <a:p>
            <a:r>
              <a:rPr lang="en-US" dirty="0" smtClean="0"/>
              <a:t>			  Laboratory | H-2, H-3, H-4 High Hazard 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8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Building Overview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solidFill>
                  <a:srgbClr val="0D0D0D"/>
                </a:solidFill>
              </a:rPr>
              <a:t>Existing Mechanical</a:t>
            </a:r>
            <a:r>
              <a:rPr lang="en-US" sz="1600" b="1" i="1" dirty="0" smtClean="0">
                <a:solidFill>
                  <a:srgbClr val="0D0D0D">
                    <a:alpha val="50000"/>
                  </a:srgb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20200" y="751801"/>
            <a:ext cx="9067800" cy="77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BUILDING OVERVIEW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32283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0" y="76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KufiStandardGK"/>
              <a:cs typeface="KufiStandardG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8800" y="1752600"/>
            <a:ext cx="8305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Chilled Beam Control</a:t>
            </a:r>
          </a:p>
          <a:p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On VAV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Vary water flow rate through beam using zone level thermostats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/>
              <a:t>7-8 degree change can change cooling rates of beams by 60</a:t>
            </a:r>
            <a:r>
              <a:rPr lang="en-US" dirty="0" smtClean="0"/>
              <a:t>%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Dew point sensors can be used in spaces where concern of condensation is high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/>
              <a:t>Resets </a:t>
            </a:r>
            <a:r>
              <a:rPr lang="en-US" dirty="0"/>
              <a:t>water temperature higher to prevent condensation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Beam supply varied by 2 way on-off control valve controlled by zone thermostat. 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594904" y="8773561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524000"/>
            <a:ext cx="3657600" cy="3527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  <a:hlinkClick r:id="rId7" action="ppaction://hlinksldjump"/>
              </a:rPr>
              <a:t>INTRODUCTION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DEPTH </a:t>
            </a:r>
            <a:r>
              <a:rPr lang="en-US" sz="1800" b="1" dirty="0" smtClean="0">
                <a:ln w="25400">
                  <a:noFill/>
                </a:ln>
                <a:solidFill>
                  <a:schemeClr val="tx1">
                    <a:alpha val="50000"/>
                  </a:schemeClr>
                </a:solidFill>
                <a:hlinkClick r:id="rId8" action="ppaction://hlinksldjump"/>
              </a:rPr>
              <a:t>I</a:t>
            </a:r>
            <a:endParaRPr lang="en-US" sz="1800" b="1" dirty="0" smtClean="0">
              <a:ln w="25400">
                <a:noFill/>
              </a:ln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  <a:hlinkClick r:id="rId9" action="ppaction://hlinksldjump"/>
              </a:rPr>
              <a:t>DEPTH II</a:t>
            </a:r>
            <a:endParaRPr lang="en-US" sz="1800" b="1" dirty="0" smtClean="0">
              <a:solidFill>
                <a:schemeClr val="tx1">
                  <a:alpha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0" action="ppaction://hlinksldjump"/>
              </a:rPr>
              <a:t>DEPTH III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1" action="ppaction://hlinksldjump"/>
              </a:rPr>
              <a:t>BREADTH I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rgbClr val="000000">
                    <a:alpha val="50000"/>
                  </a:srgbClr>
                </a:solidFill>
                <a:hlinkClick r:id="rId12" action="ppaction://hlinksldjump"/>
              </a:rPr>
              <a:t>CONCLUSION</a:t>
            </a:r>
            <a:endParaRPr lang="en-US" sz="1800" b="1" dirty="0" smtClean="0">
              <a:solidFill>
                <a:srgbClr val="000000">
                  <a:alpha val="50000"/>
                </a:srgb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00000">
                    <a:alpha val="50000"/>
                  </a:srgbClr>
                </a:solidFill>
                <a:hlinkClick r:id="rId13" action="ppaction://hlinksldjump"/>
              </a:rPr>
              <a:t>ACKNOWLEDGEMENTS</a:t>
            </a:r>
            <a:endParaRPr lang="en-US" sz="1800" b="1" dirty="0">
              <a:solidFill>
                <a:srgbClr val="000000">
                  <a:alpha val="50000"/>
                </a:srgbClr>
              </a:solidFill>
            </a:endParaRP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QUESTIONS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1676400"/>
            <a:ext cx="8686800" cy="4953000"/>
          </a:xfrm>
          <a:prstGeom prst="rect">
            <a:avLst/>
          </a:prstGeom>
          <a:noFill/>
          <a:ln w="19050" cmpd="sng">
            <a:solidFill>
              <a:srgbClr val="92D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-533400" y="762000"/>
            <a:ext cx="294894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78600" y="762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[COST]                   $</a:t>
            </a:r>
            <a:r>
              <a:rPr lang="en-US" dirty="0" smtClean="0"/>
              <a:t>188,000,000 </a:t>
            </a:r>
            <a:r>
              <a:rPr lang="en-US" dirty="0"/>
              <a:t>Building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b="1" dirty="0" smtClean="0"/>
              <a:t>[CONSTRUCTION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January 2012 </a:t>
            </a:r>
            <a:r>
              <a:rPr lang="en-US" dirty="0">
                <a:sym typeface="Wingdings"/>
              </a:rPr>
              <a:t> Early 2014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0" y="1828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[LOCATION] </a:t>
            </a:r>
            <a:r>
              <a:rPr lang="en-US" dirty="0" smtClean="0"/>
              <a:t>75 Ames Street, Cambridge Massachusetts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14" name="Picture 13" descr="2440331033_b6eb233b5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0" y="2438400"/>
            <a:ext cx="5943600" cy="40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9964400" y="5969913"/>
            <a:ext cx="563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Frank </a:t>
            </a:r>
            <a:r>
              <a:rPr lang="en-US" b="1" dirty="0" err="1" smtClean="0">
                <a:solidFill>
                  <a:srgbClr val="FFFFFF"/>
                </a:solidFill>
              </a:rPr>
              <a:t>Gehry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– Ray &amp; Maria Center at MIT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29" name="TextBox 28"/>
          <p:cNvSpPr txBox="1"/>
          <p:nvPr/>
        </p:nvSpPr>
        <p:spPr>
          <a:xfrm>
            <a:off x="9144000" y="16764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[SIZE</a:t>
            </a:r>
            <a:r>
              <a:rPr lang="en-US" dirty="0"/>
              <a:t>]</a:t>
            </a:r>
            <a:r>
              <a:rPr lang="en-US" dirty="0" smtClean="0"/>
              <a:t>                	  250,000 SF </a:t>
            </a:r>
          </a:p>
          <a:p>
            <a:endParaRPr lang="en-US" dirty="0" smtClean="0"/>
          </a:p>
          <a:p>
            <a:r>
              <a:rPr lang="en-US" b="1" dirty="0" smtClean="0"/>
              <a:t>[LEVELS</a:t>
            </a:r>
            <a:r>
              <a:rPr lang="en-US" dirty="0" smtClean="0"/>
              <a:t>]         	  15 STORYS </a:t>
            </a:r>
          </a:p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	              GROUND FLOOR – RETAIL</a:t>
            </a:r>
          </a:p>
          <a:p>
            <a:r>
              <a:rPr lang="en-US" dirty="0" smtClean="0"/>
              <a:t>	         	              L-11 – MIXED OFFICES &amp; LABS</a:t>
            </a:r>
          </a:p>
          <a:p>
            <a:r>
              <a:rPr lang="en-US" dirty="0" smtClean="0"/>
              <a:t>	    	              L-12 – VIVARIUM</a:t>
            </a:r>
          </a:p>
          <a:p>
            <a:r>
              <a:rPr lang="en-US" dirty="0"/>
              <a:t>	</a:t>
            </a:r>
            <a:r>
              <a:rPr lang="en-US" dirty="0" smtClean="0"/>
              <a:t>		  3 MECHANICAL LEVELS M1,M2 &amp; M3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[OCCUPANCY]	  </a:t>
            </a:r>
            <a:r>
              <a:rPr lang="en-US" dirty="0" smtClean="0"/>
              <a:t>Mixed Assembly</a:t>
            </a:r>
          </a:p>
          <a:p>
            <a:r>
              <a:rPr lang="en-US" dirty="0" smtClean="0"/>
              <a:t>			  Restaurant | A-2</a:t>
            </a:r>
          </a:p>
          <a:p>
            <a:r>
              <a:rPr lang="en-US" dirty="0" smtClean="0"/>
              <a:t>			  Large Conference &amp; Meeting Rooms | A-3</a:t>
            </a:r>
          </a:p>
          <a:p>
            <a:r>
              <a:rPr lang="en-US" dirty="0" smtClean="0"/>
              <a:t>			  Small Conference &amp; Offices | B</a:t>
            </a:r>
          </a:p>
          <a:p>
            <a:r>
              <a:rPr lang="en-US" dirty="0" smtClean="0"/>
              <a:t>		 	  Retail Tenant | M</a:t>
            </a:r>
          </a:p>
          <a:p>
            <a:r>
              <a:rPr lang="en-US" dirty="0" smtClean="0"/>
              <a:t>			  Laboratory | H-2, H-3, H-4 High Hazard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18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Building Overview</a:t>
            </a:r>
          </a:p>
          <a:p>
            <a:pPr marL="342900" indent="-34290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solidFill>
                  <a:srgbClr val="0D0D0D"/>
                </a:solidFill>
              </a:rPr>
              <a:t>Existing Mechanical</a:t>
            </a:r>
            <a:r>
              <a:rPr lang="en-US" sz="1600" b="1" i="1" dirty="0" smtClean="0">
                <a:solidFill>
                  <a:srgbClr val="0D0D0D">
                    <a:alpha val="50000"/>
                  </a:srgb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20200" y="751801"/>
            <a:ext cx="9067800" cy="772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BUILDING OVERVIEW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8067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447800"/>
            <a:ext cx="9144000" cy="54102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20200" y="667377"/>
            <a:ext cx="9067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Existing Mechanical System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4372" y="1600200"/>
            <a:ext cx="3272228" cy="4724400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3401" y="1600200"/>
            <a:ext cx="3276599" cy="4724400"/>
          </a:xfrm>
          <a:prstGeom prst="rect">
            <a:avLst/>
          </a:prstGeom>
          <a:ln>
            <a:solidFill>
              <a:srgbClr val="0D0D0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296400" y="1828800"/>
            <a:ext cx="693420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[AIR SIDE]</a:t>
            </a:r>
          </a:p>
          <a:p>
            <a:endParaRPr lang="en-US" b="1" dirty="0" smtClean="0"/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100% Outside Air 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4 – Ganged 115,000 CFM AHU’s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Basement </a:t>
            </a:r>
            <a:r>
              <a:rPr lang="en-US" sz="2000" dirty="0" smtClean="0">
                <a:sym typeface="Wingdings"/>
              </a:rPr>
              <a:t> L-11</a:t>
            </a:r>
          </a:p>
          <a:p>
            <a:pPr marL="2171700" lvl="4" indent="-342900">
              <a:buFont typeface="Arial"/>
              <a:buChar char="•"/>
            </a:pPr>
            <a:endParaRPr lang="en-US" sz="2000" dirty="0" smtClean="0"/>
          </a:p>
          <a:p>
            <a:pPr marL="1714500" lvl="3" indent="-342900">
              <a:buFont typeface="Arial"/>
              <a:buChar char="•"/>
            </a:pPr>
            <a:r>
              <a:rPr lang="en-US" dirty="0" smtClean="0"/>
              <a:t>1 – 60,000 CFM AHU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Vivarium L-12</a:t>
            </a:r>
          </a:p>
          <a:p>
            <a:pPr marL="2171700" lvl="4" indent="-342900">
              <a:buFont typeface="Arial"/>
              <a:buChar char="•"/>
            </a:pPr>
            <a:endParaRPr lang="en-US" sz="2000" dirty="0" smtClean="0"/>
          </a:p>
          <a:p>
            <a:pPr marL="1714500" lvl="3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2 – 230,000 </a:t>
            </a:r>
            <a:r>
              <a:rPr lang="en-US" dirty="0"/>
              <a:t>CFM EAHU </a:t>
            </a:r>
            <a:endParaRPr lang="en-US" dirty="0" smtClean="0"/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endParaRPr lang="en-US" dirty="0"/>
          </a:p>
          <a:p>
            <a:pPr marL="1714500" lvl="3" indent="-34290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VAV </a:t>
            </a:r>
            <a:r>
              <a:rPr lang="en-US" dirty="0"/>
              <a:t>Box with terminal reheat</a:t>
            </a:r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endParaRPr lang="en-US" dirty="0" smtClean="0"/>
          </a:p>
          <a:p>
            <a:pPr marL="1257300" lvl="2" indent="-34290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745200" y="63246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Exhaust Air Handling Units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41000" y="63246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Air Handling Units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  <a:solidFill>
                  <a:srgbClr val="0D0D0D"/>
                </a:solidFill>
              </a:rPr>
              <a:t>    Building Overview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 smtClean="0">
                <a:solidFill>
                  <a:schemeClr val="tx2">
                    <a:lumMod val="75000"/>
                  </a:schemeClr>
                </a:solidFill>
              </a:rPr>
              <a:t>Existing Mechanical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1019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9296400" y="18288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[WATER SIDE]</a:t>
            </a:r>
          </a:p>
          <a:p>
            <a:endParaRPr lang="en-US" b="1" dirty="0" smtClean="0"/>
          </a:p>
          <a:p>
            <a:r>
              <a:rPr lang="en-US" b="1" dirty="0" smtClean="0"/>
              <a:t>	Heating Plant</a:t>
            </a:r>
          </a:p>
          <a:p>
            <a:endParaRPr lang="en-US" b="1" dirty="0" smtClean="0"/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2 - 500 BHP Preheat fire-tube Boilers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AHU 1,2,3,4,5  preheat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HVU’s</a:t>
            </a:r>
          </a:p>
          <a:p>
            <a:pPr lvl="5"/>
            <a:endParaRPr lang="en-US" sz="1800" dirty="0" smtClean="0"/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4 – 120 BHP Reheat Condensing Boilers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/>
              <a:t>Building terminal reheat</a:t>
            </a:r>
          </a:p>
          <a:p>
            <a:pPr lvl="5"/>
            <a:endParaRPr lang="en-US" dirty="0" smtClean="0"/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2 – 215 BHP MPS Boilers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/>
              <a:t>60  PSIG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Humidification</a:t>
            </a:r>
          </a:p>
          <a:p>
            <a:pPr marL="2628900" lvl="5" indent="-342900">
              <a:buFont typeface="Arial"/>
              <a:buChar char="•"/>
            </a:pPr>
            <a:r>
              <a:rPr lang="en-US" sz="2000" dirty="0" smtClean="0"/>
              <a:t>Process steam loads</a:t>
            </a:r>
          </a:p>
          <a:p>
            <a:r>
              <a:rPr lang="en-US" b="1" dirty="0" smtClean="0"/>
              <a:t>	</a:t>
            </a:r>
            <a:endParaRPr lang="en-US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6200" y="1676400"/>
            <a:ext cx="7620000" cy="5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9220200" y="667377"/>
            <a:ext cx="9067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Existing Mechanical System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  <a:solidFill>
                  <a:srgbClr val="0D0D0D"/>
                </a:solidFill>
              </a:rPr>
              <a:t>    Building Overview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 smtClean="0">
                <a:solidFill>
                  <a:schemeClr val="tx2">
                    <a:lumMod val="75000"/>
                  </a:schemeClr>
                </a:solidFill>
              </a:rPr>
              <a:t>Existing Mechanical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8723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6200" y="1676400"/>
            <a:ext cx="7696200" cy="5017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296400" y="18288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[WATER SIDE]</a:t>
            </a:r>
          </a:p>
          <a:p>
            <a:endParaRPr lang="en-US" b="1" dirty="0" smtClean="0"/>
          </a:p>
          <a:p>
            <a:r>
              <a:rPr lang="en-US" b="1" dirty="0" smtClean="0"/>
              <a:t>	Chiller Plant</a:t>
            </a:r>
          </a:p>
          <a:p>
            <a:endParaRPr lang="en-US" b="1" dirty="0" smtClean="0"/>
          </a:p>
          <a:p>
            <a:pPr marL="1714500" lvl="3" indent="-342900">
              <a:buFont typeface="Arial"/>
              <a:buChar char="•"/>
            </a:pPr>
            <a:r>
              <a:rPr lang="en-US" dirty="0"/>
              <a:t> 42 °F </a:t>
            </a:r>
            <a:r>
              <a:rPr lang="en-US" dirty="0" smtClean="0"/>
              <a:t>water</a:t>
            </a:r>
          </a:p>
          <a:p>
            <a:pPr marL="1714500" lvl="3" indent="-342900">
              <a:buFont typeface="Arial"/>
              <a:buChar char="•"/>
            </a:pPr>
            <a:endParaRPr lang="en-US" dirty="0"/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3 – 1000 ton centrifugal chillers</a:t>
            </a:r>
            <a:endParaRPr lang="en-US" sz="1800" dirty="0" smtClean="0"/>
          </a:p>
          <a:p>
            <a:pPr marL="2628900" lvl="5" indent="-342900">
              <a:buFont typeface="Arial"/>
              <a:buChar char="•"/>
            </a:pPr>
            <a:r>
              <a:rPr lang="en-US" sz="1800" dirty="0" smtClean="0"/>
              <a:t>3 – 1000 ton cooling towers on VFD</a:t>
            </a:r>
          </a:p>
          <a:p>
            <a:pPr marL="2628900" lvl="5" indent="-342900">
              <a:buFont typeface="Arial"/>
              <a:buChar char="•"/>
            </a:pPr>
            <a:r>
              <a:rPr lang="en-US" sz="1800" dirty="0"/>
              <a:t>AHU 1,2,3 &amp; 4 </a:t>
            </a:r>
            <a:r>
              <a:rPr lang="en-US" sz="1800" dirty="0" smtClean="0"/>
              <a:t>cooling</a:t>
            </a:r>
            <a:endParaRPr lang="en-US" sz="1800" dirty="0"/>
          </a:p>
          <a:p>
            <a:pPr lvl="5"/>
            <a:endParaRPr lang="en-US" sz="1800" dirty="0" smtClean="0"/>
          </a:p>
          <a:p>
            <a:pPr marL="2171700" lvl="4" indent="-342900">
              <a:buFont typeface="Arial"/>
              <a:buChar char="•"/>
            </a:pPr>
            <a:r>
              <a:rPr lang="en-US" dirty="0" smtClean="0"/>
              <a:t>2 – 450 ton centrifugal chillers</a:t>
            </a:r>
          </a:p>
          <a:p>
            <a:pPr marL="2628900" lvl="5" indent="-342900">
              <a:buFont typeface="Arial"/>
              <a:buChar char="•"/>
            </a:pPr>
            <a:r>
              <a:rPr lang="en-US" sz="1800" dirty="0" smtClean="0"/>
              <a:t>2 – 450 ton cooling towers on VFD</a:t>
            </a:r>
          </a:p>
          <a:p>
            <a:pPr marL="2628900" lvl="5" indent="-342900">
              <a:buFont typeface="Arial"/>
              <a:buChar char="•"/>
            </a:pPr>
            <a:r>
              <a:rPr lang="en-US" sz="1800" dirty="0" smtClean="0"/>
              <a:t>AHU 5</a:t>
            </a:r>
          </a:p>
          <a:p>
            <a:pPr marL="2628900" lvl="5" indent="-342900">
              <a:buFont typeface="Arial"/>
              <a:buChar char="•"/>
            </a:pPr>
            <a:r>
              <a:rPr lang="en-US" sz="1800" dirty="0" smtClean="0"/>
              <a:t>Process chilled water loads</a:t>
            </a:r>
          </a:p>
          <a:p>
            <a:pPr lvl="5"/>
            <a:endParaRPr lang="en-US" dirty="0"/>
          </a:p>
          <a:p>
            <a:pPr lvl="5"/>
            <a:endParaRPr lang="en-US" sz="1800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488249"/>
            <a:ext cx="3657600" cy="51411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  <a:solidFill>
                  <a:srgbClr val="0D0D0D"/>
                </a:solidFill>
              </a:rPr>
              <a:t>    Building Overview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1800" b="1" i="1" u="sng" dirty="0" smtClean="0">
                <a:solidFill>
                  <a:schemeClr val="tx2">
                    <a:lumMod val="75000"/>
                  </a:schemeClr>
                </a:solidFill>
              </a:rPr>
              <a:t>Existing Mechanical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23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23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20200" y="667377"/>
            <a:ext cx="9067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opperplate Gothic Bold"/>
                <a:cs typeface="Copperplate Gothic Bold"/>
              </a:rPr>
              <a:t>  Existing Mechanical System</a:t>
            </a:r>
            <a:endParaRPr lang="en-US" sz="4000" dirty="0">
              <a:latin typeface="Copperplate Gothic Bold"/>
              <a:cs typeface="Copperplate Gothic Bold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4248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onnector interior.bmp"/>
          <p:cNvPicPr>
            <a:picLocks noChangeAspect="1"/>
          </p:cNvPicPr>
          <p:nvPr/>
        </p:nvPicPr>
        <p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/>
        </p:blipFill>
        <p:spPr>
          <a:xfrm>
            <a:off x="4495800" y="1"/>
            <a:ext cx="22936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95800" y="762000"/>
            <a:ext cx="13792200" cy="6096000"/>
          </a:xfrm>
          <a:prstGeom prst="rect">
            <a:avLst/>
          </a:prstGeom>
          <a:solidFill>
            <a:schemeClr val="accent6">
              <a:lumMod val="60000"/>
              <a:lumOff val="40000"/>
              <a:alpha val="2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mes-Broadway.bmp"/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446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8288000" y="1524000"/>
            <a:ext cx="9144000" cy="5334000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762000"/>
            <a:ext cx="27432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roadlink.jpg"/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1869459"/>
            <a:ext cx="3263900" cy="949941"/>
          </a:xfrm>
          <a:prstGeom prst="rect">
            <a:avLst/>
          </a:prstGeom>
        </p:spPr>
      </p:pic>
      <p:pic>
        <p:nvPicPr>
          <p:cNvPr id="22" name="Picture 21" descr="elkuslink.jpg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801665"/>
            <a:ext cx="3276600" cy="10751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5410200"/>
            <a:ext cx="3276600" cy="1720675"/>
          </a:xfrm>
          <a:prstGeom prst="rect">
            <a:avLst/>
          </a:prstGeom>
          <a:effectLst>
            <a:glow rad="63500">
              <a:schemeClr val="bg1">
                <a:alpha val="88000"/>
              </a:schemeClr>
            </a:glow>
          </a:effectLst>
        </p:spPr>
      </p:pic>
      <p:sp>
        <p:nvSpPr>
          <p:cNvPr id="36" name="Rounded Rectangle 35"/>
          <p:cNvSpPr/>
          <p:nvPr/>
        </p:nvSpPr>
        <p:spPr>
          <a:xfrm>
            <a:off x="3733800" y="-533400"/>
            <a:ext cx="762000" cy="784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5400000">
            <a:off x="377771" y="3965630"/>
            <a:ext cx="723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The Broad Institute Expansion</a:t>
            </a:r>
            <a:endParaRPr lang="en-US" sz="2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488249"/>
            <a:ext cx="3657600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chemeClr val="tx1">
                    <a:alpha val="50000"/>
                  </a:schemeClr>
                </a:solidFill>
              </a:rPr>
              <a:t>INTRODUCTION</a:t>
            </a:r>
          </a:p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sz="2300" b="1" dirty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DEPTH </a:t>
            </a:r>
            <a:r>
              <a:rPr lang="en-US" sz="23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I</a:t>
            </a:r>
          </a:p>
          <a:p>
            <a:pPr marL="285750" indent="-285750" algn="r">
              <a:lnSpc>
                <a:spcPct val="150000"/>
              </a:lnSpc>
              <a:buFont typeface="Wingdings" charset="2"/>
              <a:buChar char="Ø"/>
            </a:pPr>
            <a:r>
              <a:rPr lang="en-US" sz="1600" b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16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n-US" sz="1800" b="1" i="1" dirty="0" smtClean="0">
                <a:ln w="25400">
                  <a:noFill/>
                </a:ln>
                <a:solidFill>
                  <a:schemeClr val="tx2">
                    <a:lumMod val="75000"/>
                  </a:schemeClr>
                </a:solidFill>
              </a:rPr>
              <a:t>   GOAL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OPERATION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              RESULTS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dirty="0" smtClean="0">
                <a:ln w="25400">
                  <a:noFill/>
                </a:ln>
              </a:rPr>
              <a:t> COST &amp; SAVINGS</a:t>
            </a:r>
          </a:p>
          <a:p>
            <a:pPr marL="285750" indent="-285750" algn="r">
              <a:lnSpc>
                <a:spcPct val="150000"/>
              </a:lnSpc>
              <a:buFont typeface="Arial"/>
              <a:buChar char="•"/>
            </a:pPr>
            <a:r>
              <a:rPr lang="en-US" sz="1600" b="1" i="1" u="sng" dirty="0" smtClean="0">
                <a:ln w="25400">
                  <a:noFill/>
                </a:ln>
              </a:rPr>
              <a:t>            EMISSIONS</a:t>
            </a:r>
            <a:endParaRPr lang="en-US" sz="2300" b="1" i="1" u="sng" dirty="0">
              <a:ln w="25400">
                <a:noFill/>
              </a:ln>
            </a:endParaRP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DEPTH III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BREADTH I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CONCLUSION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ACKNOWLEDGEMENTS</a:t>
            </a:r>
          </a:p>
          <a:p>
            <a:pPr algn="r">
              <a:lnSpc>
                <a:spcPct val="150000"/>
              </a:lnSpc>
            </a:pPr>
            <a:r>
              <a:rPr lang="en-US" sz="1800" b="1" dirty="0" smtClean="0">
                <a:solidFill>
                  <a:schemeClr val="tx1">
                    <a:alpha val="50000"/>
                  </a:schemeClr>
                </a:solidFill>
              </a:rPr>
              <a:t>QUESTIONS</a:t>
            </a:r>
            <a:endParaRPr lang="en-US" sz="1800" b="1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600" y="3048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[GOAL]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Turn down ventilation air in order to save energy 	while maintaining appropriate room conditions.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6563" y="-253978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144000" y="646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ufiStandardGK"/>
                <a:cs typeface="KufiStandardGK"/>
              </a:rPr>
              <a:t>Demand Controlled Ventilation with </a:t>
            </a:r>
            <a:r>
              <a:rPr lang="en-US" sz="2800" b="1" dirty="0" err="1" smtClean="0">
                <a:latin typeface="KufiStandardGK"/>
                <a:cs typeface="KufiStandardGK"/>
              </a:rPr>
              <a:t>Aircuity’s</a:t>
            </a:r>
            <a:r>
              <a:rPr lang="en-US" sz="2800" b="1" dirty="0" smtClean="0">
                <a:latin typeface="KufiStandardGK"/>
                <a:cs typeface="KufiStandardGK"/>
              </a:rPr>
              <a:t> </a:t>
            </a:r>
            <a:r>
              <a:rPr lang="en-US" sz="2800" b="1" dirty="0" err="1" smtClean="0">
                <a:latin typeface="KufiStandardGK"/>
                <a:cs typeface="KufiStandardGK"/>
              </a:rPr>
              <a:t>Optinet</a:t>
            </a:r>
            <a:r>
              <a:rPr lang="en-US" sz="2800" b="1" dirty="0" smtClean="0">
                <a:latin typeface="KufiStandardGK"/>
                <a:cs typeface="KufiStandardGK"/>
              </a:rPr>
              <a:t> System</a:t>
            </a:r>
            <a:endParaRPr lang="en-US" sz="2800" b="1" dirty="0">
              <a:latin typeface="KufiStandardGK"/>
              <a:cs typeface="KufiStandardGK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9144000" y="1524000"/>
            <a:ext cx="0" cy="571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" y="7838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Apple Chancery"/>
              </a:rPr>
              <a:t>75 Ames Street</a:t>
            </a:r>
            <a:r>
              <a:rPr lang="en-US" sz="3200" dirty="0" smtClean="0">
                <a:solidFill>
                  <a:schemeClr val="bg1"/>
                </a:solidFill>
                <a:latin typeface="Adobe Caslon Pro" pitchFamily="18" charset="0"/>
                <a:cs typeface="Copperplate Gothic Bold"/>
              </a:rPr>
              <a:t>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pperplate Gothic Bold" pitchFamily="34" charset="0"/>
                <a:cs typeface="KufiStandardGK"/>
              </a:rPr>
              <a:t>Nathaniel Mooney</a:t>
            </a:r>
            <a:endParaRPr lang="en-US" sz="1800" dirty="0">
              <a:solidFill>
                <a:schemeClr val="bg1"/>
              </a:solidFill>
              <a:latin typeface="Copperplate Gothic Bold" pitchFamily="34" charset="0"/>
              <a:cs typeface="KufiStandardGK"/>
            </a:endParaRPr>
          </a:p>
        </p:txBody>
      </p:sp>
    </p:spTree>
    <p:extLst>
      <p:ext uri="{BB962C8B-B14F-4D97-AF65-F5344CB8AC3E}">
        <p14:creationId xmlns:p14="http://schemas.microsoft.com/office/powerpoint/2010/main" val="34329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9130</TotalTime>
  <Words>4189</Words>
  <Application>Microsoft Office PowerPoint</Application>
  <PresentationFormat>Custom</PresentationFormat>
  <Paragraphs>2299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Nathaniel J Mooney</cp:lastModifiedBy>
  <cp:revision>287</cp:revision>
  <dcterms:created xsi:type="dcterms:W3CDTF">2006-11-29T18:17:25Z</dcterms:created>
  <dcterms:modified xsi:type="dcterms:W3CDTF">2013-04-26T04:13:32Z</dcterms:modified>
</cp:coreProperties>
</file>