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A7F"/>
    <a:srgbClr val="8DA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>
      <p:cViewPr>
        <p:scale>
          <a:sx n="40" d="100"/>
          <a:sy n="40" d="100"/>
        </p:scale>
        <p:origin x="564" y="-142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2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4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6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5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5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7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3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6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6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7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7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6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F1F8-31D3-4178-8A94-2ABEC811C84F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7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DF9D-C113-41EB-A3AF-DE587074C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21884" y="877336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MICA GATEWAY RESIDENCE</a:t>
            </a:r>
          </a:p>
          <a:p>
            <a:pPr algn="ctr"/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BALTIMORE, MARYLAND</a:t>
            </a:r>
          </a:p>
          <a:p>
            <a:pPr algn="ctr"/>
            <a:endParaRPr lang="en-US" sz="36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SCOTT MOLONGOSKI</a:t>
            </a:r>
          </a:p>
          <a:p>
            <a:pPr algn="ctr"/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SENIOR THESIS</a:t>
            </a:r>
          </a:p>
          <a:p>
            <a:pPr algn="ctr"/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STRUCTURAL OPTION</a:t>
            </a:r>
          </a:p>
          <a:p>
            <a:pPr algn="ctr"/>
            <a:endParaRPr lang="en-US" sz="36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ADVISOR:</a:t>
            </a:r>
            <a:endParaRPr lang="en-US" sz="32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SUSTERSIC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97" y="685800"/>
            <a:ext cx="6341805" cy="54173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54838"/>
            <a:ext cx="7207134" cy="54173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93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ETABS MODEL: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UPDATED SLABS AND COLUMNS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UPDATED FLOOR TO FLOOR HEIGHT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SHEAR WALLS - MESHED SHELLS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AND GRAVITY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 ANALYSIS: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SEISMIC IN Y DIRECTION CONTROLLED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SHEAR WALLS INADEQUATE IN FLEXURE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INCREASED LENGTH 4’</a:t>
            </a:r>
            <a:endParaRPr lang="en-US" sz="2400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31" y="1083095"/>
            <a:ext cx="7606869" cy="472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b="3787"/>
          <a:stretch/>
        </p:blipFill>
        <p:spPr>
          <a:xfrm>
            <a:off x="4779915" y="3598131"/>
            <a:ext cx="3962400" cy="325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15" y="189817"/>
            <a:ext cx="3907651" cy="34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 ANALYSIS: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ACCEPTABLE DEFLECTIONS AND STORY DRIFT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CHECKED OVERTURNING MOMENT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SHEAR WALL DESIGN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36” BOUNDARY ELEMENT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12 #11’s  WITH #3 TIES @ 12”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#4@18” VERTICAL SHEAR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#5@18” HORIZONTAL SHEAR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FOUNDATION DESIGN: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SHEAR WALL CAISSONS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CRSI 2008 HANDBOOK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ADEQUATE SHAFT AND BELL SIZES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30" y="2195988"/>
            <a:ext cx="7606869" cy="2446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b="3787"/>
          <a:stretch/>
        </p:blipFill>
        <p:spPr>
          <a:xfrm>
            <a:off x="4779915" y="3598131"/>
            <a:ext cx="3962400" cy="325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15" y="189817"/>
            <a:ext cx="3907651" cy="34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DESIGN ASPECTS: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LARGE VIEWING SPACES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OPEN GALLERIES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SUNLIGHT CONTROL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REST AREAS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DESIGN CHANGES: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APARTMENT REMOVAL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MUSEUM STORAGE AND MAINTENANCE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RESTROOMS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ART ALCOVES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70847" y="0"/>
            <a:ext cx="62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  <a:endParaRPr lang="en-US" sz="3600" u="sng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0" y="390252"/>
            <a:ext cx="6248400" cy="6057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3876"/>
          <a:stretch/>
        </p:blipFill>
        <p:spPr>
          <a:xfrm>
            <a:off x="4430169" y="1558560"/>
            <a:ext cx="4561431" cy="37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FAÇADE CHANGES: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CONTROL SOUTH SIDE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INCREASED USE OF SOLID PANELS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REFLECTIVE AND ABSORBENT GLASS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70847" y="0"/>
            <a:ext cx="62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  <a:endParaRPr lang="en-US" sz="3600" u="sng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442943"/>
            <a:ext cx="7939522" cy="5952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3876"/>
          <a:stretch/>
        </p:blipFill>
        <p:spPr>
          <a:xfrm>
            <a:off x="4430169" y="1558560"/>
            <a:ext cx="4561431" cy="3721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r="21476"/>
          <a:stretch/>
        </p:blipFill>
        <p:spPr>
          <a:xfrm>
            <a:off x="9448800" y="2971801"/>
            <a:ext cx="4547936" cy="3423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626" y="2971800"/>
            <a:ext cx="3655774" cy="34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COULD HAVE BEEN DESIGNED AS MUSEUM</a:t>
            </a: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SYSTEM TYPES FEASIBLE</a:t>
            </a: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SIGNIFICANT STRUCTURAL STRENGTHENING</a:t>
            </a: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SIGNIFICANT ARCHITECTURAL CHANGES</a:t>
            </a: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INCREASED MATERIAL AMOUNTS = HIGHER COST</a:t>
            </a: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70847" y="0"/>
            <a:ext cx="62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u="sng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78" y="646331"/>
            <a:ext cx="7939522" cy="2553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3876"/>
          <a:stretch/>
        </p:blipFill>
        <p:spPr>
          <a:xfrm>
            <a:off x="4430169" y="1558560"/>
            <a:ext cx="4561431" cy="3721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3581400"/>
            <a:ext cx="4724400" cy="266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"/>
          <a:stretch/>
        </p:blipFill>
        <p:spPr>
          <a:xfrm>
            <a:off x="23850600" y="3570754"/>
            <a:ext cx="3265996" cy="26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MARYLAND INSTITUTE COLLEGE OF ARTS</a:t>
            </a:r>
          </a:p>
          <a:p>
            <a:pPr algn="ctr"/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RTKL ASSOCIATES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BOB KNIGHT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PETE MALMQUIST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DAVID DYMOND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ADAM REED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PENN STATE ARCHITECTURAL ENGINEERING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PROFESSOR HEATHER SUSTERSIC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PROFESSOR KEVIN PARFITT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PROFESSOR BOB HOLLAND</a:t>
            </a:r>
          </a:p>
          <a:p>
            <a:pPr algn="ctr"/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FRIENDS AND FAMILY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70847" y="0"/>
            <a:ext cx="62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3600" u="sng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3876"/>
          <a:stretch/>
        </p:blipFill>
        <p:spPr>
          <a:xfrm>
            <a:off x="4430169" y="1558560"/>
            <a:ext cx="4561431" cy="372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97600" y="1705157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pPr algn="ctr"/>
            <a:endParaRPr lang="en-US" sz="4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/>
            <a:endParaRPr lang="en-US" sz="4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908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70847" y="0"/>
            <a:ext cx="62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APPENDIX</a:t>
            </a:r>
            <a:endParaRPr lang="en-US" sz="3600" u="sng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16" y="770140"/>
            <a:ext cx="7026367" cy="267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770139"/>
            <a:ext cx="7957896" cy="267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53" y="3810000"/>
            <a:ext cx="4818492" cy="260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738664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MATERIAL INCREASE: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SLAB CONCRETE: 27%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COL. CONCRETE: 26%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COL. STEEL: 21%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DEVELOPMENT LENGTH: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6’ BEYOND IN FRAME 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5’ BEYOND IN FRAME 2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7’ BEYOND IN FRAME 3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BOT. BARS CONT.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HOOKS: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aseline="300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6” BOT. BARS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9.8” TOP BARS</a:t>
            </a:r>
          </a:p>
        </p:txBody>
      </p:sp>
    </p:spTree>
    <p:extLst>
      <p:ext uri="{BB962C8B-B14F-4D97-AF65-F5344CB8AC3E}">
        <p14:creationId xmlns:p14="http://schemas.microsoft.com/office/powerpoint/2010/main" val="1636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69582" y="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62760" y="68580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HESIS CHALLENGE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8" y="694915"/>
            <a:ext cx="7848600" cy="5467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31" y="667269"/>
            <a:ext cx="7737537" cy="54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5309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36184" y="1061621"/>
            <a:ext cx="809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OWNER: 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MARYLAND INSTITUTE COLLEGE OF ARTS</a:t>
            </a:r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ARCHITECT AND ENGINEER: 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RTKL ASSOCIATES</a:t>
            </a:r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CIVIL ENGINEER: 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KCW ENGINEERING TECHNOLOGIES</a:t>
            </a:r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GENERAL CONTRACTOR: 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WHITING TURNER</a:t>
            </a:r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LANDSCAPE ARCHITECT: 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HIGGINS LAZARUS</a:t>
            </a:r>
          </a:p>
          <a:p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122’ TALL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9 STORIES PLUS MECHANICAL PENTHOUSE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108,000 SQFT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64 APARTMENTS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MULTIPURPOSE “BLACK BOX” THEATER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COURTYARD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STUDIOS</a:t>
            </a:r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65744"/>
            <a:ext cx="4419600" cy="45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5-Point Star 30"/>
          <p:cNvSpPr/>
          <p:nvPr/>
        </p:nvSpPr>
        <p:spPr>
          <a:xfrm>
            <a:off x="5943600" y="2711006"/>
            <a:ext cx="304800" cy="3409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2" y="646330"/>
            <a:ext cx="6550402" cy="55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SLABS: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TWO WAY FLAT PLATE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8” THICK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COLUMNS: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TWO CONCENTRIC RINGS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12”x12” – 24”x24”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CIRCULAR EXTERIOR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36” DIAMETER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UNIQUE CONDITIONS: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BLACK BOX ROOF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41’ SLENDER COLUMNS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571588"/>
            <a:ext cx="6123109" cy="569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"/>
          <a:stretch/>
        </p:blipFill>
        <p:spPr>
          <a:xfrm>
            <a:off x="13916684" y="1586285"/>
            <a:ext cx="4259173" cy="3665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/>
          <a:stretch/>
        </p:blipFill>
        <p:spPr>
          <a:xfrm>
            <a:off x="4486940" y="1354805"/>
            <a:ext cx="4622228" cy="4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CONCRETE SHEAR WALLS</a:t>
            </a:r>
          </a:p>
          <a:p>
            <a:endParaRPr lang="en-US" sz="2400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DRILLED CAISSONS</a:t>
            </a: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sz="2400" baseline="300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CURTAIN WALL FAÇADE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571588"/>
            <a:ext cx="6123109" cy="56952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250400" y="1378857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52214" y="16764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88600" y="1447800"/>
            <a:ext cx="609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290315" y="1378856"/>
            <a:ext cx="1814" cy="297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3066829" y="1396995"/>
            <a:ext cx="1814" cy="297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3696386" y="1455058"/>
            <a:ext cx="1814" cy="2394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774400" y="4923160"/>
            <a:ext cx="457200" cy="7918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936200" y="4923160"/>
            <a:ext cx="838200" cy="2584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/>
          <a:stretch/>
        </p:blipFill>
        <p:spPr>
          <a:xfrm>
            <a:off x="4455042" y="1354805"/>
            <a:ext cx="4654126" cy="4128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65" y="3657600"/>
            <a:ext cx="7598038" cy="2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CHANGE USE TO MUSUEM</a:t>
            </a: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BENEFITS: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CIRCULAR FLOOR PLAN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SIGNIFICANCE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OTHER APPROPRIATE SPACES</a:t>
            </a: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DETRACTIONS: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LOW DESIGN LIVE LOADS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LOW FLOOR TO FLOOR HEIGHT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POOR SUNLIGHT CONTROL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172424"/>
            <a:ext cx="7995226" cy="4493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6177"/>
            <a:ext cx="4573280" cy="31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8301" y="106162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INCREASE LIVE LOAD: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40 PSF – 100 PSF</a:t>
            </a:r>
          </a:p>
          <a:p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INCREASE FLOOR TO FLOOR HEIGHT: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10 FEET – 15 FEET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LEVEL 4 – LEVEL 7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ELMINATE LEVELS 8, 9</a:t>
            </a:r>
          </a:p>
          <a:p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DECREASE SUNLIGHT EMITTED INTO BUILDING: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USE SOLID PANELS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USE REFLECTIVE/ABSORBANT GLASS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ARCHITECTURAL CHANGES: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FLOOR PLAN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164000"/>
            <a:ext cx="8077200" cy="456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3966" b="6813"/>
          <a:stretch/>
        </p:blipFill>
        <p:spPr>
          <a:xfrm>
            <a:off x="4419600" y="1574134"/>
            <a:ext cx="4535905" cy="36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SLAB ANALYSIS</a:t>
            </a: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EQUIVALENT FRAME METHOD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FLEXURE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PUNCHING SHEAR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DEFLECTIONS</a:t>
            </a: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SLAB DESIGN: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12” THICK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#6 USED FOR FLEXURE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#5 @ 12” BOTTOM MAT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#4 @ 3” FOR SHEAR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362" y="571588"/>
            <a:ext cx="5613984" cy="569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96" y="1486199"/>
            <a:ext cx="4557488" cy="38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32" y="-19594"/>
            <a:ext cx="27466833" cy="6877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52685"/>
            <a:ext cx="5638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dirty="0" smtClean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EXISTING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THESIS CHALLENGE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LATERAL SYSTEM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09168" y="48584"/>
            <a:ext cx="0" cy="679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53168" y="48584"/>
            <a:ext cx="0" cy="664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-19594"/>
            <a:ext cx="0" cy="6877594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36184" y="1061621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COLUMN ANALYSIS: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41’ TALL SECTION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STANDARD 15’ TALL SECTION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spCOLUMN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SLENDERNESS CHECK</a:t>
            </a:r>
            <a:endParaRPr lang="en-US" sz="2400" dirty="0">
              <a:solidFill>
                <a:srgbClr val="8DA2A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77AA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COLUMN DESIGN: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36” – 42” DIAMETER EXTERIOR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11 #10’s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SLENDERNESS CHECK OKAY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24”x24” – 30”x30” INTERIOR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8 #10’s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DA2A3"/>
                </a:solidFill>
                <a:latin typeface="Times New Roman" pitchFamily="18" charset="0"/>
                <a:cs typeface="Times New Roman" pitchFamily="18" charset="0"/>
              </a:rPr>
              <a:t>CONTINUOUS SIZE LEVEL 4 - ROOF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34832" y="1600200"/>
            <a:ext cx="4378232" cy="0"/>
          </a:xfrm>
          <a:prstGeom prst="line">
            <a:avLst/>
          </a:prstGeom>
          <a:ln w="76200">
            <a:solidFill>
              <a:srgbClr val="8DA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0926" y="0"/>
            <a:ext cx="60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7AA7F"/>
                </a:solidFill>
                <a:latin typeface="Times New Roman" pitchFamily="18" charset="0"/>
                <a:cs typeface="Times New Roman" pitchFamily="18" charset="0"/>
              </a:rPr>
              <a:t>GRAVITY SYSTEM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067" y="571588"/>
            <a:ext cx="5160574" cy="569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3495657" cy="3563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50400" y="1061621"/>
            <a:ext cx="685800" cy="51105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28" y="3849618"/>
            <a:ext cx="2819400" cy="27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824</Words>
  <Application>Microsoft Office PowerPoint</Application>
  <PresentationFormat>Custom</PresentationFormat>
  <Paragraphs>341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R Molongoski</dc:creator>
  <cp:lastModifiedBy>Scott R Molongoski</cp:lastModifiedBy>
  <cp:revision>61</cp:revision>
  <dcterms:created xsi:type="dcterms:W3CDTF">2013-04-03T19:39:48Z</dcterms:created>
  <dcterms:modified xsi:type="dcterms:W3CDTF">2013-04-06T17:54:32Z</dcterms:modified>
</cp:coreProperties>
</file>