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.jpg" ContentType="image/gif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66" r:id="rId2"/>
    <p:sldId id="265" r:id="rId3"/>
    <p:sldId id="262" r:id="rId4"/>
    <p:sldId id="264" r:id="rId5"/>
    <p:sldId id="263" r:id="rId6"/>
    <p:sldId id="274" r:id="rId7"/>
    <p:sldId id="276" r:id="rId8"/>
    <p:sldId id="328" r:id="rId9"/>
    <p:sldId id="284" r:id="rId10"/>
    <p:sldId id="285" r:id="rId11"/>
    <p:sldId id="270" r:id="rId12"/>
    <p:sldId id="280" r:id="rId13"/>
    <p:sldId id="307" r:id="rId14"/>
    <p:sldId id="330" r:id="rId15"/>
    <p:sldId id="312" r:id="rId16"/>
    <p:sldId id="329" r:id="rId17"/>
    <p:sldId id="268" r:id="rId18"/>
    <p:sldId id="277" r:id="rId19"/>
    <p:sldId id="297" r:id="rId20"/>
    <p:sldId id="314" r:id="rId21"/>
    <p:sldId id="315" r:id="rId22"/>
    <p:sldId id="316" r:id="rId23"/>
    <p:sldId id="313" r:id="rId24"/>
    <p:sldId id="287" r:id="rId25"/>
    <p:sldId id="320" r:id="rId26"/>
    <p:sldId id="321" r:id="rId27"/>
    <p:sldId id="322" r:id="rId28"/>
    <p:sldId id="269" r:id="rId29"/>
    <p:sldId id="334" r:id="rId30"/>
    <p:sldId id="278" r:id="rId31"/>
    <p:sldId id="331" r:id="rId32"/>
    <p:sldId id="309" r:id="rId33"/>
    <p:sldId id="294" r:id="rId34"/>
    <p:sldId id="332" r:id="rId35"/>
    <p:sldId id="310" r:id="rId36"/>
    <p:sldId id="295" r:id="rId37"/>
    <p:sldId id="333" r:id="rId38"/>
    <p:sldId id="311" r:id="rId39"/>
    <p:sldId id="271" r:id="rId40"/>
    <p:sldId id="279" r:id="rId41"/>
    <p:sldId id="289" r:id="rId42"/>
    <p:sldId id="324" r:id="rId43"/>
    <p:sldId id="325" r:id="rId44"/>
    <p:sldId id="327" r:id="rId45"/>
    <p:sldId id="272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0" userDrawn="1">
          <p15:clr>
            <a:srgbClr val="A4A3A4"/>
          </p15:clr>
        </p15:guide>
        <p15:guide id="4" pos="4320" userDrawn="1">
          <p15:clr>
            <a:srgbClr val="A4A3A4"/>
          </p15:clr>
        </p15:guide>
        <p15:guide id="5" orient="horz" pos="4080" userDrawn="1">
          <p15:clr>
            <a:srgbClr val="A4A3A4"/>
          </p15:clr>
        </p15:guide>
        <p15:guide id="6" orient="horz" pos="432" userDrawn="1">
          <p15:clr>
            <a:srgbClr val="A4A3A4"/>
          </p15:clr>
        </p15:guide>
        <p15:guide id="7" orient="horz" pos="3024" userDrawn="1">
          <p15:clr>
            <a:srgbClr val="A4A3A4"/>
          </p15:clr>
        </p15:guide>
        <p15:guide id="8" orient="horz" pos="1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9B56"/>
    <a:srgbClr val="566FBA"/>
    <a:srgbClr val="1D3169"/>
    <a:srgbClr val="FFE092"/>
    <a:srgbClr val="743183"/>
    <a:srgbClr val="6FC2A6"/>
    <a:srgbClr val="695727"/>
    <a:srgbClr val="1C1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87120" autoAdjust="0"/>
  </p:normalViewPr>
  <p:slideViewPr>
    <p:cSldViewPr snapToGrid="0">
      <p:cViewPr varScale="1">
        <p:scale>
          <a:sx n="99" d="100"/>
          <a:sy n="99" d="100"/>
        </p:scale>
        <p:origin x="162" y="90"/>
      </p:cViewPr>
      <p:guideLst>
        <p:guide orient="horz" pos="2160"/>
        <p:guide pos="2880"/>
        <p:guide pos="1440"/>
        <p:guide pos="4320"/>
        <p:guide orient="horz" pos="4080"/>
        <p:guide orient="horz" pos="432"/>
        <p:guide orient="horz" pos="3024"/>
        <p:guide orient="horz" pos="12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292DB-D4B1-4EA8-8308-A25FC53C5D24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FCB2A-5E15-4629-B993-59693EA6E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11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FCB2A-5E15-4629-B993-59693EA6E9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5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FCB2A-5E15-4629-B993-59693EA6E94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4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FCB2A-5E15-4629-B993-59693EA6E9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38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1999? At a computer expo (COMDEX), Bill Gates reportedly compared the computer industry with the auto industry and stated: "If GM had kept up with the technology like the computer industry has, we would all be driving $25.00 cars that got 1,000 miles to the gallon."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more at http://www.snopes.com/humor/jokes/autos.asp#7f05jBkwHDKImPKX.99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FCB2A-5E15-4629-B993-59693EA6E9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77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1999? At a computer expo (COMDEX), Bill Gates reportedly compared the computer industry with the auto industry and stated: "If GM had kept up with the technology like the computer industry has, we would all be driving $25.00 cars that got 1,000 miles to the gallon."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more at http://www.snopes.com/humor/jokes/autos.asp#7f05jBkwHDKImPKX.99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FCB2A-5E15-4629-B993-59693EA6E9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42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FCB2A-5E15-4629-B993-59693EA6E9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50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Zone 3 </a:t>
            </a:r>
            <a:r>
              <a:rPr lang="en-US" dirty="0" err="1" smtClean="0"/>
              <a:t>Ashrae</a:t>
            </a:r>
            <a:r>
              <a:rPr lang="en-US" baseline="0" dirty="0" smtClean="0"/>
              <a:t> building grounds walkways 10ft or wider and plaza areas = 0.16 W/sf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FCB2A-5E15-4629-B993-59693EA6E9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99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FCB2A-5E15-4629-B993-59693EA6E94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22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FCB2A-5E15-4629-B993-59693EA6E94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90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FCB2A-5E15-4629-B993-59693EA6E94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17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FD76-C824-42FA-9585-852A9E70DFB0}" type="datetime1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5F44-7882-4DF6-8BA7-34D95245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09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B216-3642-4BDA-A7A0-83453E625622}" type="datetime1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5F44-7882-4DF6-8BA7-34D95245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7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4273-FA2D-400B-8E1D-A7F190848F5C}" type="datetime1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5F44-7882-4DF6-8BA7-34D95245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9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CBDE-E5CE-4E0D-BEC5-EB798FFFA236}" type="datetime1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5F44-7882-4DF6-8BA7-34D95245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F4D7-4ABA-44FD-BB2B-75A7FEB0AD8D}" type="datetime1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5F44-7882-4DF6-8BA7-34D95245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8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B2DD-B160-4745-A6A9-10578C07FFD0}" type="datetime1">
              <a:rPr lang="en-US" smtClean="0"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5F44-7882-4DF6-8BA7-34D95245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79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648C5-016F-4781-A631-BE1D1BACD3F5}" type="datetime1">
              <a:rPr lang="en-US" smtClean="0"/>
              <a:t>11/14/2014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5F44-7882-4DF6-8BA7-34D95245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4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D205-0D59-4199-90B3-C5C901282A2B}" type="datetime1">
              <a:rPr lang="en-US" smtClean="0"/>
              <a:t>11/14/2014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5F44-7882-4DF6-8BA7-34D95245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8DEF-ECA7-4292-8360-2B17117C3A6C}" type="datetime1">
              <a:rPr lang="en-US" smtClean="0"/>
              <a:t>11/14/2014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5F44-7882-4DF6-8BA7-34D95245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9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3634-3E21-4440-BB63-F6F9FA47B839}" type="datetime1">
              <a:rPr lang="en-US" smtClean="0"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5F44-7882-4DF6-8BA7-34D95245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E127-EAA1-417C-8F56-551C949602F9}" type="datetime1">
              <a:rPr lang="en-US" smtClean="0"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5F44-7882-4DF6-8BA7-34D95245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8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75F0F-BE26-4994-A56D-651EAF4146EA}" type="datetime1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45F44-7882-4DF6-8BA7-34D95245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7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32.jpe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6001" y="857250"/>
            <a:ext cx="4570857" cy="25717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99022"/>
            <a:ext cx="9144000" cy="1790700"/>
          </a:xfrm>
        </p:spPr>
        <p:txBody>
          <a:bodyPr/>
          <a:lstStyle/>
          <a:p>
            <a:pPr algn="l"/>
            <a:r>
              <a:rPr lang="en-US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      </a:t>
            </a:r>
            <a:r>
              <a:rPr lang="en-US" sz="300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engineering center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oakland university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24835"/>
            <a:ext cx="4572000" cy="375641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dirty="0" smtClean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lighting schematic </a:t>
            </a:r>
            <a:endParaRPr lang="en-US" dirty="0">
              <a:solidFill>
                <a:srgbClr val="B69B5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572000" y="3429001"/>
            <a:ext cx="4572000" cy="37147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initial design development presentation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800475"/>
            <a:ext cx="9144000" cy="469404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JOHN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CONLEY</a:t>
            </a:r>
            <a:endParaRPr lang="en-US" sz="45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1279" y="4200525"/>
            <a:ext cx="1200150" cy="1200150"/>
          </a:xfrm>
          <a:prstGeom prst="rect">
            <a:avLst/>
          </a:prstGeom>
          <a:blipFill dpi="0" rotWithShape="1">
            <a:blip r:embed="rId4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4572000" y="4744065"/>
            <a:ext cx="1200150" cy="182423"/>
          </a:xfrm>
          <a:prstGeom prst="rect">
            <a:avLst/>
          </a:prstGeom>
          <a:blipFill>
            <a:blip r:embed="rId5">
              <a:alphaModFix amt="3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7470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8469"/>
            <a:ext cx="2305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location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concept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exterior walkway    |    lobby + atrium    |    auditorium    |    project labs    |    questions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02" y="3429000"/>
            <a:ext cx="2728799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714500"/>
            <a:ext cx="2728799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28999"/>
            <a:ext cx="2728799" cy="171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99" y="1714497"/>
            <a:ext cx="2728799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383">
            <a:off x="4267630" y="3102452"/>
            <a:ext cx="608741" cy="6530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4276" y="3152002"/>
            <a:ext cx="14717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exterior walkway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4276" y="4456146"/>
            <a:ext cx="14717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62872" y="3151225"/>
            <a:ext cx="14717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62872" y="4464123"/>
            <a:ext cx="14717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labs</a:t>
            </a:r>
          </a:p>
        </p:txBody>
      </p:sp>
    </p:spTree>
    <p:extLst>
      <p:ext uri="{BB962C8B-B14F-4D97-AF65-F5344CB8AC3E}">
        <p14:creationId xmlns:p14="http://schemas.microsoft.com/office/powerpoint/2010/main" val="7560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2057400"/>
            <a:ext cx="4572000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2" y="169902"/>
            <a:ext cx="3324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exterior walkway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6" b="1906"/>
          <a:stretch/>
        </p:blipFill>
        <p:spPr>
          <a:xfrm>
            <a:off x="4800600" y="2281548"/>
            <a:ext cx="4114800" cy="22949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" y="2057399"/>
            <a:ext cx="4366078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6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exterior walkway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lobby + atrium    |    auditorium    |    project labs    |    questions</a:t>
            </a:r>
          </a:p>
        </p:txBody>
      </p:sp>
    </p:spTree>
    <p:extLst>
      <p:ext uri="{BB962C8B-B14F-4D97-AF65-F5344CB8AC3E}">
        <p14:creationId xmlns:p14="http://schemas.microsoft.com/office/powerpoint/2010/main" val="375334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0" y="2057400"/>
            <a:ext cx="4572000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1" y="169902"/>
            <a:ext cx="3324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exterior walkway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exterior walkway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lobby + atrium    |    auditorium    |    project labs    |    questions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1076" y="1697757"/>
            <a:ext cx="3590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 criteria</a:t>
            </a:r>
          </a:p>
          <a:p>
            <a:endParaRPr lang="en-US" dirty="0">
              <a:solidFill>
                <a:srgbClr val="B69B5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paths clearly laid out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as stop not just billboard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campus safety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minimize light to surroundings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1077" y="3429000"/>
            <a:ext cx="35909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LPD =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0.16 W/ft</a:t>
            </a:r>
            <a:r>
              <a:rPr lang="en-US" baseline="30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LZ2 moderate ambient light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trespass criteria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3 lux pre-curfew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= 1 lux post-curfew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aseline="-25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en-US" baseline="-25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N/A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" t="15669" r="292" b="10143"/>
          <a:stretch/>
        </p:blipFill>
        <p:spPr>
          <a:xfrm>
            <a:off x="4800600" y="2308099"/>
            <a:ext cx="4114800" cy="22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4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69902"/>
            <a:ext cx="3324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exterior walkway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8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exterior walkway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lobby + atrium    |    auditorium    |    project labs    |   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r="9589"/>
          <a:stretch/>
        </p:blipFill>
        <p:spPr>
          <a:xfrm>
            <a:off x="1241658" y="685800"/>
            <a:ext cx="7902341" cy="57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4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t="4588" r="11375" b="-430"/>
          <a:stretch/>
        </p:blipFill>
        <p:spPr>
          <a:xfrm>
            <a:off x="1236490" y="683441"/>
            <a:ext cx="7907510" cy="5799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18" y="131802"/>
            <a:ext cx="3324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exterior walkway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8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exterior walkway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lobby + atrium    |    auditorium    |    project labs    |   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036"/>
          <a:stretch/>
        </p:blipFill>
        <p:spPr>
          <a:xfrm>
            <a:off x="70326" y="1508760"/>
            <a:ext cx="109401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5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t="4588" r="11375" b="-430"/>
          <a:stretch/>
        </p:blipFill>
        <p:spPr>
          <a:xfrm>
            <a:off x="1236490" y="683441"/>
            <a:ext cx="7907510" cy="5799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18" y="131802"/>
            <a:ext cx="3324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exterior walkway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8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exterior walkway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lobby + atrium    |    auditorium    |    project labs    |   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036"/>
          <a:stretch/>
        </p:blipFill>
        <p:spPr>
          <a:xfrm>
            <a:off x="70326" y="1508760"/>
            <a:ext cx="1094013" cy="1097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65434" r="74000" b="12562"/>
          <a:stretch/>
        </p:blipFill>
        <p:spPr>
          <a:xfrm>
            <a:off x="70324" y="2895882"/>
            <a:ext cx="1094015" cy="10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t="4588" r="11375" b="-430"/>
          <a:stretch/>
        </p:blipFill>
        <p:spPr>
          <a:xfrm>
            <a:off x="1236490" y="683441"/>
            <a:ext cx="7907510" cy="5799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18" y="131802"/>
            <a:ext cx="3324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exterior walkway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8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exterior walkway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lobby + atrium    |    auditorium    |    project labs    |   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036"/>
          <a:stretch/>
        </p:blipFill>
        <p:spPr>
          <a:xfrm>
            <a:off x="70326" y="1508760"/>
            <a:ext cx="1094013" cy="1097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65434" r="74000" b="12562"/>
          <a:stretch/>
        </p:blipFill>
        <p:spPr>
          <a:xfrm>
            <a:off x="70324" y="2895882"/>
            <a:ext cx="1094015" cy="1094015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0" r="21942"/>
          <a:stretch/>
        </p:blipFill>
        <p:spPr>
          <a:xfrm>
            <a:off x="67059" y="4279739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9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2057400"/>
            <a:ext cx="4572000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0" y="169902"/>
            <a:ext cx="316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" r="9564" b="8730"/>
          <a:stretch/>
        </p:blipFill>
        <p:spPr>
          <a:xfrm>
            <a:off x="4823276" y="2275325"/>
            <a:ext cx="4114800" cy="2307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4" y="2057400"/>
            <a:ext cx="4366076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auditorium    |    project labs    |    questions</a:t>
            </a:r>
          </a:p>
        </p:txBody>
      </p:sp>
    </p:spTree>
    <p:extLst>
      <p:ext uri="{BB962C8B-B14F-4D97-AF65-F5344CB8AC3E}">
        <p14:creationId xmlns:p14="http://schemas.microsoft.com/office/powerpoint/2010/main" val="416267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00" y="2057400"/>
            <a:ext cx="4572000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644894" y="1697757"/>
            <a:ext cx="3927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 criteria</a:t>
            </a:r>
          </a:p>
          <a:p>
            <a:endParaRPr lang="en-US" dirty="0">
              <a:solidFill>
                <a:srgbClr val="B69B5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paths clearly laid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out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architecture accented in clean lines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oints of higher traffic brighter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points of respite with perimeter light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895" y="3429000"/>
            <a:ext cx="39271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LPD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1.23 W/ft</a:t>
            </a:r>
            <a:r>
              <a:rPr lang="en-US" baseline="30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Day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100 lux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aseline="-25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en-US" baseline="-25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50 lux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Night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 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5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lux</a:t>
            </a:r>
          </a:p>
          <a:p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aseline="-25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en-US" baseline="-25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 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lux</a:t>
            </a: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4" b="14424"/>
          <a:stretch/>
        </p:blipFill>
        <p:spPr>
          <a:xfrm>
            <a:off x="4800600" y="2269735"/>
            <a:ext cx="4114800" cy="2281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69902"/>
            <a:ext cx="316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auditorium    |    project labs    |    questions</a:t>
            </a:r>
          </a:p>
        </p:txBody>
      </p:sp>
    </p:spTree>
    <p:extLst>
      <p:ext uri="{BB962C8B-B14F-4D97-AF65-F5344CB8AC3E}">
        <p14:creationId xmlns:p14="http://schemas.microsoft.com/office/powerpoint/2010/main" val="861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902"/>
            <a:ext cx="316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auditorium    |    project labs    |    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39" y="723900"/>
            <a:ext cx="8080261" cy="57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5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concept    |    exterior walkway    |    lobby + atrium    |    auditorium    |    project labs    |    questions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-1" y="2057400"/>
            <a:ext cx="2286001" cy="2743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2100" dirty="0">
                <a:solidFill>
                  <a:srgbClr val="B69B56"/>
                </a:solidFill>
              </a:rPr>
              <a:t>	</a:t>
            </a:r>
            <a:r>
              <a:rPr lang="en-US" sz="1800" dirty="0" smtClean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name</a:t>
            </a:r>
            <a:endParaRPr lang="en-US" sz="1800" dirty="0">
              <a:solidFill>
                <a:srgbClr val="B69B5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en-US" sz="180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location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80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owner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80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size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80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cost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80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architect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80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construction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305050" y="2057400"/>
            <a:ext cx="6838950" cy="274320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engineering center</a:t>
            </a:r>
          </a:p>
          <a:p>
            <a:pPr algn="l">
              <a:lnSpc>
                <a:spcPct val="110000"/>
              </a:lnSpc>
            </a:pP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rochester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mi</a:t>
            </a:r>
          </a:p>
          <a:p>
            <a:pPr algn="l">
              <a:lnSpc>
                <a:spcPct val="110000"/>
              </a:lnSpc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oakland university school of engineering and computer sciences</a:t>
            </a:r>
          </a:p>
          <a:p>
            <a:pPr algn="l">
              <a:lnSpc>
                <a:spcPct val="110000"/>
              </a:lnSpc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136,653 sf</a:t>
            </a:r>
          </a:p>
          <a:p>
            <a:pPr algn="l">
              <a:lnSpc>
                <a:spcPct val="110000"/>
              </a:lnSpc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$57 million</a:t>
            </a:r>
          </a:p>
          <a:p>
            <a:pPr algn="l">
              <a:lnSpc>
                <a:spcPct val="110000"/>
              </a:lnSpc>
            </a:pP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smithgroupjjr</a:t>
            </a:r>
            <a:endParaRPr lang="en-US" sz="18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walbridge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aldinger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company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69902"/>
            <a:ext cx="2305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building</a:t>
            </a:r>
          </a:p>
        </p:txBody>
      </p:sp>
    </p:spTree>
    <p:extLst>
      <p:ext uri="{BB962C8B-B14F-4D97-AF65-F5344CB8AC3E}">
        <p14:creationId xmlns:p14="http://schemas.microsoft.com/office/powerpoint/2010/main" val="266283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902"/>
            <a:ext cx="316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auditorium    |    project labs    |   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39" y="723900"/>
            <a:ext cx="8080261" cy="578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036"/>
          <a:stretch/>
        </p:blipFill>
        <p:spPr>
          <a:xfrm>
            <a:off x="76031" y="1600200"/>
            <a:ext cx="911677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r="23261"/>
          <a:stretch/>
        </p:blipFill>
        <p:spPr>
          <a:xfrm>
            <a:off x="72338" y="2971800"/>
            <a:ext cx="91537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902"/>
            <a:ext cx="316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auditorium    |    project labs    |    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39" y="723900"/>
            <a:ext cx="8080261" cy="578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036"/>
          <a:stretch/>
        </p:blipFill>
        <p:spPr>
          <a:xfrm>
            <a:off x="76031" y="1600200"/>
            <a:ext cx="911677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r="23261"/>
          <a:stretch/>
        </p:blipFill>
        <p:spPr>
          <a:xfrm>
            <a:off x="72338" y="2971800"/>
            <a:ext cx="91537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902"/>
            <a:ext cx="316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auditorium    |    project labs    |   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39" y="706374"/>
            <a:ext cx="8080261" cy="578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036"/>
          <a:stretch/>
        </p:blipFill>
        <p:spPr>
          <a:xfrm>
            <a:off x="76031" y="1600200"/>
            <a:ext cx="911677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r="23261"/>
          <a:stretch/>
        </p:blipFill>
        <p:spPr>
          <a:xfrm>
            <a:off x="72338" y="2971800"/>
            <a:ext cx="91537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902"/>
            <a:ext cx="316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auditorium    |    project labs    |    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39" y="723900"/>
            <a:ext cx="8080261" cy="578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036"/>
          <a:stretch/>
        </p:blipFill>
        <p:spPr>
          <a:xfrm>
            <a:off x="76031" y="1600200"/>
            <a:ext cx="911677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r="23261"/>
          <a:stretch/>
        </p:blipFill>
        <p:spPr>
          <a:xfrm>
            <a:off x="72338" y="2971800"/>
            <a:ext cx="91537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18"/>
          <a:stretch/>
        </p:blipFill>
        <p:spPr>
          <a:xfrm>
            <a:off x="72338" y="4343400"/>
            <a:ext cx="91008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85" y="0"/>
            <a:ext cx="28928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9902"/>
            <a:ext cx="316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auditorium    |    project labs    |    questions</a:t>
            </a:r>
          </a:p>
        </p:txBody>
      </p:sp>
    </p:spTree>
    <p:extLst>
      <p:ext uri="{BB962C8B-B14F-4D97-AF65-F5344CB8AC3E}">
        <p14:creationId xmlns:p14="http://schemas.microsoft.com/office/powerpoint/2010/main" val="87612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85" y="0"/>
            <a:ext cx="28928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9902"/>
            <a:ext cx="316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auditorium    |    project labs    |    questions</a:t>
            </a:r>
          </a:p>
        </p:txBody>
      </p:sp>
    </p:spTree>
    <p:extLst>
      <p:ext uri="{BB962C8B-B14F-4D97-AF65-F5344CB8AC3E}">
        <p14:creationId xmlns:p14="http://schemas.microsoft.com/office/powerpoint/2010/main" val="243661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85" y="0"/>
            <a:ext cx="28928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9902"/>
            <a:ext cx="316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auditorium    |    project labs    |    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8" r="14599"/>
          <a:stretch/>
        </p:blipFill>
        <p:spPr>
          <a:xfrm>
            <a:off x="812683" y="2970624"/>
            <a:ext cx="1540043" cy="916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3" y="1600200"/>
            <a:ext cx="154315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8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85" y="0"/>
            <a:ext cx="28928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9902"/>
            <a:ext cx="316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lobby + atrium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auditorium    |    project labs    |   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8" r="14599"/>
          <a:stretch/>
        </p:blipFill>
        <p:spPr>
          <a:xfrm>
            <a:off x="812683" y="2970624"/>
            <a:ext cx="1540043" cy="916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3" y="1600200"/>
            <a:ext cx="1543153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91" y="4343399"/>
            <a:ext cx="87540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7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2057400"/>
            <a:ext cx="4572000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1" y="169902"/>
            <a:ext cx="2733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"/>
          <a:stretch/>
        </p:blipFill>
        <p:spPr>
          <a:xfrm>
            <a:off x="4800600" y="2287836"/>
            <a:ext cx="4114800" cy="2282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4" y="2057400"/>
            <a:ext cx="4366077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project labs    |    questions</a:t>
            </a:r>
          </a:p>
        </p:txBody>
      </p:sp>
    </p:spTree>
    <p:extLst>
      <p:ext uri="{BB962C8B-B14F-4D97-AF65-F5344CB8AC3E}">
        <p14:creationId xmlns:p14="http://schemas.microsoft.com/office/powerpoint/2010/main" val="278901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057400"/>
            <a:ext cx="9144000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1" y="169902"/>
            <a:ext cx="2733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project labs    |    questions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" t="7706" r="292" b="9203"/>
          <a:stretch/>
        </p:blipFill>
        <p:spPr>
          <a:xfrm>
            <a:off x="779711" y="3429000"/>
            <a:ext cx="2061778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8381"/>
          <a:stretch/>
        </p:blipFill>
        <p:spPr>
          <a:xfrm>
            <a:off x="3541393" y="3429000"/>
            <a:ext cx="2061211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8" b="9353"/>
          <a:stretch/>
        </p:blipFill>
        <p:spPr>
          <a:xfrm>
            <a:off x="6302508" y="3429000"/>
            <a:ext cx="2046628" cy="1143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2432" y="2057400"/>
            <a:ext cx="2716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race track</a:t>
            </a:r>
          </a:p>
          <a:p>
            <a:pPr algn="ctr"/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earn from the achievements of others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8767" y="2057399"/>
            <a:ext cx="2716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show room</a:t>
            </a:r>
          </a:p>
          <a:p>
            <a:pPr algn="ctr"/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let the world see your own achievements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7654" y="2057400"/>
            <a:ext cx="2716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crash testing</a:t>
            </a:r>
          </a:p>
          <a:p>
            <a:pPr algn="ctr"/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 your ideas against others 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7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169902"/>
            <a:ext cx="2305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location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376"/>
          <a:stretch/>
        </p:blipFill>
        <p:spPr>
          <a:xfrm>
            <a:off x="1191359" y="2387537"/>
            <a:ext cx="2189285" cy="2082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388165"/>
            <a:ext cx="4378569" cy="411609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624358" y="1400176"/>
            <a:ext cx="1947642" cy="2385211"/>
          </a:xfrm>
          <a:prstGeom prst="line">
            <a:avLst/>
          </a:prstGeom>
          <a:ln w="25400">
            <a:solidFill>
              <a:srgbClr val="B69B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24358" y="4059707"/>
            <a:ext cx="1947642" cy="1444553"/>
          </a:xfrm>
          <a:prstGeom prst="line">
            <a:avLst/>
          </a:prstGeom>
          <a:ln w="25400">
            <a:solidFill>
              <a:srgbClr val="B69B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624358" y="3785386"/>
            <a:ext cx="274320" cy="274320"/>
          </a:xfrm>
          <a:prstGeom prst="rect">
            <a:avLst/>
          </a:prstGeom>
          <a:noFill/>
          <a:ln w="25400">
            <a:solidFill>
              <a:srgbClr val="B69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0655">
            <a:off x="267205" y="3102453"/>
            <a:ext cx="608741" cy="6530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concept    |    exterior walkway    |    lobby + atrium    |    auditorium    |    project labs    |    questions</a:t>
            </a:r>
          </a:p>
        </p:txBody>
      </p:sp>
    </p:spTree>
    <p:extLst>
      <p:ext uri="{BB962C8B-B14F-4D97-AF65-F5344CB8AC3E}">
        <p14:creationId xmlns:p14="http://schemas.microsoft.com/office/powerpoint/2010/main" val="334243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0" y="2057400"/>
            <a:ext cx="4572000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2" y="169902"/>
            <a:ext cx="2733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project labs    |    questions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1076" y="1697757"/>
            <a:ext cx="3590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 criteria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focus on the center or speaker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perimeter highlighted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rythm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symmetry</a:t>
            </a: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5" y="3429000"/>
            <a:ext cx="3590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LPD = 1.24 W/ft</a:t>
            </a:r>
            <a:r>
              <a:rPr lang="en-US" baseline="30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300 lux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aseline="-25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en-US" baseline="-25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75 lux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" t="7706" r="292" b="9203"/>
          <a:stretch/>
        </p:blipFill>
        <p:spPr>
          <a:xfrm>
            <a:off x="4800600" y="2288427"/>
            <a:ext cx="4114800" cy="22811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5155" y="1688958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race track 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65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169902"/>
            <a:ext cx="2733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project labs    |    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298"/>
            <a:ext cx="9144000" cy="2282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1548"/>
            <a:ext cx="9144000" cy="31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0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169902"/>
            <a:ext cx="2733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project labs    |    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298"/>
            <a:ext cx="9144000" cy="2282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" t="7706" r="292" b="9203"/>
          <a:stretch/>
        </p:blipFill>
        <p:spPr>
          <a:xfrm>
            <a:off x="4800600" y="3660027"/>
            <a:ext cx="4114800" cy="2281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23" y="3458337"/>
            <a:ext cx="1543153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22" y="4343400"/>
            <a:ext cx="1543153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35" y="5287137"/>
            <a:ext cx="137052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7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0" y="2057400"/>
            <a:ext cx="4572000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2" y="169902"/>
            <a:ext cx="2733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project labs    |    questions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1076" y="1697757"/>
            <a:ext cx="3590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 criteria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igh-end feeling space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versatile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focused  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8381"/>
          <a:stretch/>
        </p:blipFill>
        <p:spPr>
          <a:xfrm>
            <a:off x="4796790" y="2286000"/>
            <a:ext cx="4122421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1075" y="3429000"/>
            <a:ext cx="3590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LPD = 1.24 W/ft</a:t>
            </a:r>
            <a:r>
              <a:rPr lang="en-US" baseline="30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300 lux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aseline="-25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en-US" baseline="-25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75 lux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82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169902"/>
            <a:ext cx="2733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prstClr val="white"/>
                </a:solidFill>
              </a:rPr>
              <a:t> </a:t>
            </a:r>
            <a:r>
              <a:rPr lang="en-US" sz="30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endParaRPr lang="en-US" sz="3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r>
              <a:rPr lang="en-US" sz="135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project labs    |   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112"/>
            <a:ext cx="9144000" cy="2282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1548"/>
            <a:ext cx="9144000" cy="31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169902"/>
            <a:ext cx="2733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prstClr val="white"/>
                </a:solidFill>
              </a:rPr>
              <a:t> </a:t>
            </a:r>
            <a:r>
              <a:rPr lang="en-US" sz="30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endParaRPr lang="en-US" sz="3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r>
              <a:rPr lang="en-US" sz="135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project labs    |   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112"/>
            <a:ext cx="9144000" cy="2282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8381"/>
          <a:stretch/>
        </p:blipFill>
        <p:spPr>
          <a:xfrm>
            <a:off x="4796789" y="3657600"/>
            <a:ext cx="4122421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28" y="3886200"/>
            <a:ext cx="1438741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23" y="4800600"/>
            <a:ext cx="154315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3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0" y="2057400"/>
            <a:ext cx="4572000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0" y="169902"/>
            <a:ext cx="2733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project labs    |    questions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1076" y="1697757"/>
            <a:ext cx="3590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 criteria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point source lighting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multiple directions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focus on task and clarity</a:t>
            </a:r>
            <a:endParaRPr lang="en-US" dirty="0" smtClean="0">
              <a:solidFill>
                <a:srgbClr val="B69B5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8" b="9353"/>
          <a:stretch/>
        </p:blipFill>
        <p:spPr>
          <a:xfrm>
            <a:off x="4800600" y="2279984"/>
            <a:ext cx="4114800" cy="2298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1075" y="3429000"/>
            <a:ext cx="3590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LPD = 1.24 W/ft</a:t>
            </a:r>
            <a:r>
              <a:rPr lang="en-US" baseline="30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300 lux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aseline="-25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en-US" baseline="-25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75 lux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1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169902"/>
            <a:ext cx="2733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prstClr val="white"/>
                </a:solidFill>
              </a:rPr>
              <a:t> </a:t>
            </a:r>
            <a:r>
              <a:rPr lang="en-US" sz="30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endParaRPr lang="en-US" sz="3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r>
              <a:rPr lang="en-US" sz="135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project labs    |   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112"/>
            <a:ext cx="9144000" cy="2282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1548"/>
            <a:ext cx="9144000" cy="31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169902"/>
            <a:ext cx="2733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prstClr val="white"/>
                </a:solidFill>
              </a:rPr>
              <a:t> </a:t>
            </a:r>
            <a:r>
              <a:rPr lang="en-US" sz="30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endParaRPr lang="en-US" sz="3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auditorium</a:t>
            </a:r>
            <a:r>
              <a:rPr lang="en-US" sz="135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project labs    |   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112"/>
            <a:ext cx="9144000" cy="2282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8" b="9353"/>
          <a:stretch/>
        </p:blipFill>
        <p:spPr>
          <a:xfrm>
            <a:off x="4800600" y="3651584"/>
            <a:ext cx="4114800" cy="2298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23" y="3429000"/>
            <a:ext cx="1543153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67" y="4380644"/>
            <a:ext cx="1581665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9" t="29091" r="46769" b="11243"/>
          <a:stretch/>
        </p:blipFill>
        <p:spPr>
          <a:xfrm>
            <a:off x="1943760" y="5332288"/>
            <a:ext cx="68447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5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902"/>
            <a:ext cx="2876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rooms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2057400"/>
            <a:ext cx="4572000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2" y="2057400"/>
            <a:ext cx="4366077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auditorium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labs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1" b="12398"/>
          <a:stretch/>
        </p:blipFill>
        <p:spPr>
          <a:xfrm>
            <a:off x="4800600" y="2283139"/>
            <a:ext cx="4114800" cy="229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8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359" y="2391371"/>
            <a:ext cx="2189285" cy="2075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70628"/>
            <a:ext cx="2305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location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206722" y="1400176"/>
            <a:ext cx="2365278" cy="1330397"/>
          </a:xfrm>
          <a:prstGeom prst="line">
            <a:avLst/>
          </a:prstGeom>
          <a:ln w="25400">
            <a:solidFill>
              <a:srgbClr val="B69B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06722" y="3004892"/>
            <a:ext cx="2365278" cy="2486483"/>
          </a:xfrm>
          <a:prstGeom prst="line">
            <a:avLst/>
          </a:prstGeom>
          <a:ln w="25400">
            <a:solidFill>
              <a:srgbClr val="B69B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206722" y="2730571"/>
            <a:ext cx="274320" cy="274320"/>
          </a:xfrm>
          <a:prstGeom prst="rect">
            <a:avLst/>
          </a:prstGeom>
          <a:noFill/>
          <a:ln w="25400">
            <a:solidFill>
              <a:srgbClr val="B69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036"/>
          <a:stretch/>
        </p:blipFill>
        <p:spPr>
          <a:xfrm>
            <a:off x="4572001" y="1400176"/>
            <a:ext cx="4378569" cy="40911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0655">
            <a:off x="267205" y="3102453"/>
            <a:ext cx="608741" cy="6530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6482569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concept    |    exterior walkway    |    lobby + atrium    |    auditorium    |    project labs    |    questions</a:t>
            </a:r>
          </a:p>
        </p:txBody>
      </p:sp>
    </p:spTree>
    <p:extLst>
      <p:ext uri="{BB962C8B-B14F-4D97-AF65-F5344CB8AC3E}">
        <p14:creationId xmlns:p14="http://schemas.microsoft.com/office/powerpoint/2010/main" val="15627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0" y="2057400"/>
            <a:ext cx="4572000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0" y="169902"/>
            <a:ext cx="2876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rooms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auditorium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labs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questions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1076" y="1697757"/>
            <a:ext cx="3590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 criteria</a:t>
            </a:r>
          </a:p>
          <a:p>
            <a:endParaRPr lang="en-US" dirty="0">
              <a:solidFill>
                <a:srgbClr val="B69B5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starting gate of ideas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very intensive task oriented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shop + show room mix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stylized industrial feel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1075" y="3429000"/>
            <a:ext cx="3590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LPD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1.4 W/ft</a:t>
            </a:r>
            <a:r>
              <a:rPr lang="en-US" baseline="30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1000 lux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aseline="-250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en-US" baseline="-25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500 lux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5" b="15270"/>
          <a:stretch/>
        </p:blipFill>
        <p:spPr>
          <a:xfrm>
            <a:off x="4800600" y="2309083"/>
            <a:ext cx="4114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902"/>
            <a:ext cx="2876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rooms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auditorium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labs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93" y="723900"/>
            <a:ext cx="7715607" cy="57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0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902"/>
            <a:ext cx="2876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rooms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auditorium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labs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93" y="706374"/>
            <a:ext cx="7715607" cy="5788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6" r="96" b="6438"/>
          <a:stretch/>
        </p:blipFill>
        <p:spPr>
          <a:xfrm>
            <a:off x="163272" y="1508760"/>
            <a:ext cx="1101850" cy="1097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r="23052"/>
          <a:stretch/>
        </p:blipFill>
        <p:spPr>
          <a:xfrm>
            <a:off x="158217" y="2880360"/>
            <a:ext cx="110690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902"/>
            <a:ext cx="2876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rooms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auditorium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labs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93" y="723900"/>
            <a:ext cx="7715607" cy="5788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31908"/>
          <a:stretch/>
        </p:blipFill>
        <p:spPr>
          <a:xfrm>
            <a:off x="155932" y="4251960"/>
            <a:ext cx="1116529" cy="1097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6" r="96" b="6438"/>
          <a:stretch/>
        </p:blipFill>
        <p:spPr>
          <a:xfrm>
            <a:off x="163272" y="1508760"/>
            <a:ext cx="1101850" cy="1097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r="23052"/>
          <a:stretch/>
        </p:blipFill>
        <p:spPr>
          <a:xfrm>
            <a:off x="158217" y="2880360"/>
            <a:ext cx="110690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2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902"/>
            <a:ext cx="2876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rooms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auditorium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labs    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   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93" y="723900"/>
            <a:ext cx="7715607" cy="5788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31908"/>
          <a:stretch/>
        </p:blipFill>
        <p:spPr>
          <a:xfrm>
            <a:off x="155932" y="4251960"/>
            <a:ext cx="1116529" cy="1097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6" r="96" b="6438"/>
          <a:stretch/>
        </p:blipFill>
        <p:spPr>
          <a:xfrm>
            <a:off x="163272" y="1508760"/>
            <a:ext cx="1101850" cy="1097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r="23052"/>
          <a:stretch/>
        </p:blipFill>
        <p:spPr>
          <a:xfrm>
            <a:off x="158217" y="2880360"/>
            <a:ext cx="110690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0" y="2057400"/>
            <a:ext cx="4572000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1" y="169902"/>
            <a:ext cx="3324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questions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71712"/>
            <a:ext cx="4114800" cy="2314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concept    |    exterior walkway    |    lobby + atrium    |    auditorium    |    project labs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8621" y="2136337"/>
            <a:ext cx="25747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special thanks to</a:t>
            </a:r>
          </a:p>
          <a:p>
            <a:endParaRPr lang="en-US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SmithGroupJJR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all models and images used </a:t>
            </a: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shawn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good</a:t>
            </a: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richard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mistrick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5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2936" r="4627" b="5856"/>
          <a:stretch/>
        </p:blipFill>
        <p:spPr>
          <a:xfrm>
            <a:off x="5447770" y="1400176"/>
            <a:ext cx="2649013" cy="4086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9" y="173200"/>
            <a:ext cx="2305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location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036"/>
          <a:stretch/>
        </p:blipFill>
        <p:spPr>
          <a:xfrm>
            <a:off x="1180588" y="2390013"/>
            <a:ext cx="2205845" cy="2077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0655">
            <a:off x="267205" y="3102453"/>
            <a:ext cx="608741" cy="6530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84009" y="3254163"/>
            <a:ext cx="411480" cy="622495"/>
          </a:xfrm>
          <a:prstGeom prst="rect">
            <a:avLst/>
          </a:prstGeom>
          <a:noFill/>
          <a:ln w="25400">
            <a:solidFill>
              <a:srgbClr val="B69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84011" y="1400176"/>
            <a:ext cx="3263759" cy="1853987"/>
          </a:xfrm>
          <a:prstGeom prst="line">
            <a:avLst/>
          </a:prstGeom>
          <a:ln w="25400">
            <a:solidFill>
              <a:srgbClr val="B69B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84011" y="3876658"/>
            <a:ext cx="3263759" cy="1593179"/>
          </a:xfrm>
          <a:prstGeom prst="line">
            <a:avLst/>
          </a:prstGeom>
          <a:ln w="25400">
            <a:solidFill>
              <a:srgbClr val="B69B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99" y="648827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concept    |    exterior walkway    |    lobby + atrium    |    auditorium    |    project labs    |    questions</a:t>
            </a:r>
          </a:p>
        </p:txBody>
      </p:sp>
    </p:spTree>
    <p:extLst>
      <p:ext uri="{BB962C8B-B14F-4D97-AF65-F5344CB8AC3E}">
        <p14:creationId xmlns:p14="http://schemas.microsoft.com/office/powerpoint/2010/main" val="237294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2057400"/>
            <a:ext cx="9143999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2" y="169902"/>
            <a:ext cx="495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program of the building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8" y="2400300"/>
            <a:ext cx="2739629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concept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exterior walkway    |    lobby + atrium    |    auditorium    |    project labs    |    questions</a:t>
            </a:r>
          </a:p>
        </p:txBody>
      </p:sp>
      <p:sp>
        <p:nvSpPr>
          <p:cNvPr id="2" name="Right Arrow 1"/>
          <p:cNvSpPr/>
          <p:nvPr/>
        </p:nvSpPr>
        <p:spPr>
          <a:xfrm>
            <a:off x="3643162" y="3260558"/>
            <a:ext cx="1857676" cy="3368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140" y="2400300"/>
            <a:ext cx="327455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2057400"/>
            <a:ext cx="9143999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1500"/>
              </a:spcAft>
            </a:pP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SECS Mission</a:t>
            </a:r>
          </a:p>
          <a:p>
            <a:pPr lvl="0">
              <a:spcAft>
                <a:spcPts val="1500"/>
              </a:spcAft>
            </a:pP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carrying out its mission the school will address the needs of the automotive and related industries in southeast Michigan for the:</a:t>
            </a:r>
          </a:p>
          <a:p>
            <a:pPr marL="342900" lvl="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Education of engineers and computer scientists,</a:t>
            </a:r>
          </a:p>
          <a:p>
            <a:pPr marL="342900" lvl="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Development of research programs and</a:t>
            </a:r>
          </a:p>
          <a:p>
            <a:pPr marL="342900" lvl="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Fulfillment of the demands for professional </a:t>
            </a: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service.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76546"/>
            <a:ext cx="228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concept 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concept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exterior walkway    |    lobby + atrium    |    auditorium    |    project labs    |    questions</a:t>
            </a:r>
          </a:p>
        </p:txBody>
      </p:sp>
    </p:spTree>
    <p:extLst>
      <p:ext uri="{BB962C8B-B14F-4D97-AF65-F5344CB8AC3E}">
        <p14:creationId xmlns:p14="http://schemas.microsoft.com/office/powerpoint/2010/main" val="25749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2057400"/>
            <a:ext cx="9143999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0" y="176546"/>
            <a:ext cx="228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concept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concept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exterior walkway    |    lobby + atrium    |    auditorium    |    project labs    |    questions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4913" y="2330515"/>
            <a:ext cx="67341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GM had kept up with technology like the computer industry has, we would all be driving $25 cars that got 1,000 MPG.</a:t>
            </a:r>
          </a:p>
          <a:p>
            <a:endParaRPr lang="en-US" sz="27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7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Bill </a:t>
            </a:r>
            <a:r>
              <a:rPr lang="en-US" sz="27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Gates</a:t>
            </a:r>
          </a:p>
          <a:p>
            <a:endParaRPr lang="en-US" sz="27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Read more at http://www.brainyquote.com/quotes/quotes/b/billgates389269.html#baOwi0zo3fVrzdpZ.99</a:t>
            </a:r>
          </a:p>
        </p:txBody>
      </p:sp>
    </p:spTree>
    <p:extLst>
      <p:ext uri="{BB962C8B-B14F-4D97-AF65-F5344CB8AC3E}">
        <p14:creationId xmlns:p14="http://schemas.microsoft.com/office/powerpoint/2010/main" val="331310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" y="2057400"/>
            <a:ext cx="9143999" cy="2743200"/>
          </a:xfrm>
          <a:prstGeom prst="rect">
            <a:avLst/>
          </a:prstGeom>
          <a:solidFill>
            <a:srgbClr val="B69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0" y="169902"/>
            <a:ext cx="228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69B56"/>
                </a:solidFill>
              </a:rPr>
              <a:t>| 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concept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-926" r="22235" b="926"/>
          <a:stretch/>
        </p:blipFill>
        <p:spPr>
          <a:xfrm>
            <a:off x="6858000" y="2400300"/>
            <a:ext cx="2286000" cy="2057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40" y="6477000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   |    </a:t>
            </a:r>
            <a:r>
              <a:rPr lang="en-US" sz="1350" dirty="0">
                <a:solidFill>
                  <a:srgbClr val="B69B5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concept</a:t>
            </a:r>
            <a:r>
              <a:rPr lang="en-US" sz="13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|    exterior walkway    |    lobby + atrium    |    auditorium    |    project labs    |    questions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24050" y="1664985"/>
            <a:ext cx="5295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Paving the Road to Progress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-926" r="2777" b="926"/>
          <a:stretch/>
        </p:blipFill>
        <p:spPr>
          <a:xfrm>
            <a:off x="2295526" y="2400302"/>
            <a:ext cx="4567428" cy="2055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463" r="5527" b="-463"/>
          <a:stretch/>
        </p:blipFill>
        <p:spPr>
          <a:xfrm>
            <a:off x="-30973" y="2419350"/>
            <a:ext cx="2316973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7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2143</TotalTime>
  <Words>1349</Words>
  <Application>Microsoft Office PowerPoint</Application>
  <PresentationFormat>On-screen Show (4:3)</PresentationFormat>
  <Paragraphs>224</Paragraphs>
  <Slides>45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Segoe UI</vt:lpstr>
      <vt:lpstr>Symbol</vt:lpstr>
      <vt:lpstr>Office Theme</vt:lpstr>
      <vt:lpstr>       engineering center oakland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center | oakland university</dc:title>
  <dc:creator>John D Conley</dc:creator>
  <cp:lastModifiedBy>John D Conley</cp:lastModifiedBy>
  <cp:revision>130</cp:revision>
  <dcterms:created xsi:type="dcterms:W3CDTF">2014-11-04T23:41:13Z</dcterms:created>
  <dcterms:modified xsi:type="dcterms:W3CDTF">2014-11-14T22:07:43Z</dcterms:modified>
</cp:coreProperties>
</file>