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39"/>
  </p:notesMasterIdLst>
  <p:handoutMasterIdLst>
    <p:handoutMasterId r:id="rId40"/>
  </p:handoutMasterIdLst>
  <p:sldIdLst>
    <p:sldId id="256" r:id="rId2"/>
    <p:sldId id="267" r:id="rId3"/>
    <p:sldId id="283" r:id="rId4"/>
    <p:sldId id="280" r:id="rId5"/>
    <p:sldId id="268" r:id="rId6"/>
    <p:sldId id="293" r:id="rId7"/>
    <p:sldId id="269" r:id="rId8"/>
    <p:sldId id="296" r:id="rId9"/>
    <p:sldId id="302" r:id="rId10"/>
    <p:sldId id="308" r:id="rId11"/>
    <p:sldId id="282" r:id="rId12"/>
    <p:sldId id="304" r:id="rId13"/>
    <p:sldId id="294" r:id="rId14"/>
    <p:sldId id="287" r:id="rId15"/>
    <p:sldId id="311" r:id="rId16"/>
    <p:sldId id="288" r:id="rId17"/>
    <p:sldId id="289" r:id="rId18"/>
    <p:sldId id="312" r:id="rId19"/>
    <p:sldId id="271" r:id="rId20"/>
    <p:sldId id="295" r:id="rId21"/>
    <p:sldId id="313" r:id="rId22"/>
    <p:sldId id="275" r:id="rId23"/>
    <p:sldId id="305" r:id="rId24"/>
    <p:sldId id="276" r:id="rId25"/>
    <p:sldId id="309" r:id="rId26"/>
    <p:sldId id="310" r:id="rId27"/>
    <p:sldId id="314" r:id="rId28"/>
    <p:sldId id="299" r:id="rId29"/>
    <p:sldId id="316" r:id="rId30"/>
    <p:sldId id="279" r:id="rId31"/>
    <p:sldId id="317" r:id="rId32"/>
    <p:sldId id="315" r:id="rId33"/>
    <p:sldId id="318" r:id="rId34"/>
    <p:sldId id="300" r:id="rId35"/>
    <p:sldId id="307" r:id="rId36"/>
    <p:sldId id="303" r:id="rId37"/>
    <p:sldId id="297" r:id="rId38"/>
  </p:sldIdLst>
  <p:sldSz cx="2743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11520" userDrawn="1">
          <p15:clr>
            <a:srgbClr val="A4A3A4"/>
          </p15:clr>
        </p15:guide>
        <p15:guide id="4" orient="horz"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95" autoAdjust="0"/>
    <p:restoredTop sz="87630" autoAdjust="0"/>
  </p:normalViewPr>
  <p:slideViewPr>
    <p:cSldViewPr snapToGrid="0" showGuides="1">
      <p:cViewPr>
        <p:scale>
          <a:sx n="100" d="100"/>
          <a:sy n="100" d="100"/>
        </p:scale>
        <p:origin x="-5478" y="-480"/>
      </p:cViewPr>
      <p:guideLst>
        <p:guide pos="5760"/>
        <p:guide pos="11520"/>
        <p:guide orient="horz" pos="60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53646245136018"/>
          <c:y val="0.13182996976086389"/>
          <c:w val="0.80723260830938737"/>
          <c:h val="0.6806622397946307"/>
        </c:manualLayout>
      </c:layout>
      <c:bar3DChart>
        <c:barDir val="col"/>
        <c:grouping val="clustered"/>
        <c:varyColors val="0"/>
        <c:ser>
          <c:idx val="0"/>
          <c:order val="0"/>
          <c:tx>
            <c:strRef>
              <c:f>Sheet1!$B$1</c:f>
              <c:strCache>
                <c:ptCount val="1"/>
                <c:pt idx="0">
                  <c:v>Recommended</c:v>
                </c:pt>
              </c:strCache>
            </c:strRef>
          </c:tx>
          <c:spPr>
            <a:solidFill>
              <a:schemeClr val="tx1"/>
            </a:solidFill>
            <a:ln>
              <a:noFill/>
            </a:ln>
            <a:effectLst/>
            <a:sp3d/>
          </c:spPr>
          <c:invertIfNegative val="0"/>
          <c:cat>
            <c:strRef>
              <c:f>Sheet1!$A$2</c:f>
              <c:strCache>
                <c:ptCount val="1"/>
                <c:pt idx="0">
                  <c:v>Illuminance (lux)</c:v>
                </c:pt>
              </c:strCache>
            </c:strRef>
          </c:cat>
          <c:val>
            <c:numRef>
              <c:f>Sheet1!$B$2</c:f>
              <c:numCache>
                <c:formatCode>General</c:formatCode>
                <c:ptCount val="1"/>
                <c:pt idx="0">
                  <c:v>150</c:v>
                </c:pt>
              </c:numCache>
            </c:numRef>
          </c:val>
        </c:ser>
        <c:ser>
          <c:idx val="1"/>
          <c:order val="1"/>
          <c:tx>
            <c:strRef>
              <c:f>Sheet1!$C$1</c:f>
              <c:strCache>
                <c:ptCount val="1"/>
                <c:pt idx="0">
                  <c:v>Achieved (Avg.)</c:v>
                </c:pt>
              </c:strCache>
            </c:strRef>
          </c:tx>
          <c:spPr>
            <a:solidFill>
              <a:srgbClr val="50B9C1"/>
            </a:solidFill>
            <a:ln>
              <a:noFill/>
            </a:ln>
            <a:effectLst/>
            <a:sp3d/>
          </c:spPr>
          <c:invertIfNegative val="1"/>
          <c:cat>
            <c:strRef>
              <c:f>Sheet1!$A$2</c:f>
              <c:strCache>
                <c:ptCount val="1"/>
                <c:pt idx="0">
                  <c:v>Illuminance (lux)</c:v>
                </c:pt>
              </c:strCache>
            </c:strRef>
          </c:cat>
          <c:val>
            <c:numRef>
              <c:f>Sheet1!$C$2</c:f>
              <c:numCache>
                <c:formatCode>General</c:formatCode>
                <c:ptCount val="1"/>
                <c:pt idx="0">
                  <c:v>206</c:v>
                </c:pt>
              </c:numCache>
            </c:numRef>
          </c:val>
          <c:extLst>
            <c:ext xmlns:c14="http://schemas.microsoft.com/office/drawing/2007/8/2/chart" uri="{6F2FDCE9-48DA-4B69-8628-5D25D57E5C99}">
              <c14:invertSolidFillFmt>
                <c14:spPr xmlns:c14="http://schemas.microsoft.com/office/drawing/2007/8/2/chart">
                  <a:solidFill>
                    <a:srgbClr val="50B9C1"/>
                  </a:solidFill>
                  <a:ln>
                    <a:noFill/>
                  </a:ln>
                  <a:effectLst/>
                  <a:sp3d/>
                </c14:spPr>
              </c14:invertSolidFillFmt>
            </c:ext>
          </c:extLst>
        </c:ser>
        <c:dLbls>
          <c:showLegendKey val="0"/>
          <c:showVal val="0"/>
          <c:showCatName val="0"/>
          <c:showSerName val="0"/>
          <c:showPercent val="0"/>
          <c:showBubbleSize val="0"/>
        </c:dLbls>
        <c:gapWidth val="160"/>
        <c:gapDepth val="0"/>
        <c:shape val="box"/>
        <c:axId val="1481173056"/>
        <c:axId val="1481178496"/>
        <c:axId val="0"/>
      </c:bar3DChart>
      <c:catAx>
        <c:axId val="1481173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1481178496"/>
        <c:crosses val="autoZero"/>
        <c:auto val="1"/>
        <c:lblAlgn val="ctr"/>
        <c:lblOffset val="100"/>
        <c:noMultiLvlLbl val="0"/>
      </c:catAx>
      <c:valAx>
        <c:axId val="14811784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1481173056"/>
        <c:crosses val="autoZero"/>
        <c:crossBetween val="between"/>
      </c:valAx>
      <c:spPr>
        <a:noFill/>
        <a:ln>
          <a:noFill/>
        </a:ln>
        <a:effectLst/>
      </c:spPr>
    </c:plotArea>
    <c:legend>
      <c:legendPos val="t"/>
      <c:layout>
        <c:manualLayout>
          <c:xMode val="edge"/>
          <c:yMode val="edge"/>
          <c:x val="5.8701452103336806E-2"/>
          <c:y val="0.92401247918402252"/>
          <c:w val="0.89999986297033718"/>
          <c:h val="7.598748088260491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Calibri Light" panose="020F03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53646245136018"/>
          <c:y val="0.13182996976086389"/>
          <c:w val="0.80723260830938737"/>
          <c:h val="0.6806622397946307"/>
        </c:manualLayout>
      </c:layout>
      <c:bar3DChart>
        <c:barDir val="col"/>
        <c:grouping val="clustered"/>
        <c:varyColors val="0"/>
        <c:ser>
          <c:idx val="0"/>
          <c:order val="0"/>
          <c:tx>
            <c:strRef>
              <c:f>Sheet1!$B$1</c:f>
              <c:strCache>
                <c:ptCount val="1"/>
                <c:pt idx="0">
                  <c:v>Recommended</c:v>
                </c:pt>
              </c:strCache>
            </c:strRef>
          </c:tx>
          <c:spPr>
            <a:solidFill>
              <a:schemeClr val="tx1"/>
            </a:solidFill>
            <a:ln>
              <a:noFill/>
            </a:ln>
            <a:effectLst/>
            <a:sp3d/>
          </c:spPr>
          <c:invertIfNegative val="0"/>
          <c:cat>
            <c:strRef>
              <c:f>Sheet1!$A$2</c:f>
              <c:strCache>
                <c:ptCount val="1"/>
                <c:pt idx="0">
                  <c:v>Illuminance (lux)</c:v>
                </c:pt>
              </c:strCache>
            </c:strRef>
          </c:cat>
          <c:val>
            <c:numRef>
              <c:f>Sheet1!$B$2</c:f>
              <c:numCache>
                <c:formatCode>General</c:formatCode>
                <c:ptCount val="1"/>
                <c:pt idx="0">
                  <c:v>6</c:v>
                </c:pt>
              </c:numCache>
            </c:numRef>
          </c:val>
        </c:ser>
        <c:ser>
          <c:idx val="1"/>
          <c:order val="1"/>
          <c:tx>
            <c:strRef>
              <c:f>Sheet1!$C$1</c:f>
              <c:strCache>
                <c:ptCount val="1"/>
                <c:pt idx="0">
                  <c:v>Achieved (Avg.)</c:v>
                </c:pt>
              </c:strCache>
            </c:strRef>
          </c:tx>
          <c:spPr>
            <a:solidFill>
              <a:srgbClr val="50B9C1"/>
            </a:solidFill>
            <a:ln>
              <a:noFill/>
            </a:ln>
            <a:effectLst/>
            <a:sp3d/>
          </c:spPr>
          <c:invertIfNegative val="1"/>
          <c:cat>
            <c:strRef>
              <c:f>Sheet1!$A$2</c:f>
              <c:strCache>
                <c:ptCount val="1"/>
                <c:pt idx="0">
                  <c:v>Illuminance (lux)</c:v>
                </c:pt>
              </c:strCache>
            </c:strRef>
          </c:cat>
          <c:val>
            <c:numRef>
              <c:f>Sheet1!$C$2</c:f>
              <c:numCache>
                <c:formatCode>General</c:formatCode>
                <c:ptCount val="1"/>
                <c:pt idx="0">
                  <c:v>15</c:v>
                </c:pt>
              </c:numCache>
            </c:numRef>
          </c:val>
          <c:extLst>
            <c:ext xmlns:c14="http://schemas.microsoft.com/office/drawing/2007/8/2/chart" uri="{6F2FDCE9-48DA-4B69-8628-5D25D57E5C99}">
              <c14:invertSolidFillFmt>
                <c14:spPr xmlns:c14="http://schemas.microsoft.com/office/drawing/2007/8/2/chart">
                  <a:solidFill>
                    <a:srgbClr val="50B9C1"/>
                  </a:solidFill>
                  <a:ln>
                    <a:noFill/>
                  </a:ln>
                  <a:effectLst/>
                  <a:sp3d/>
                </c14:spPr>
              </c14:invertSolidFillFmt>
            </c:ext>
          </c:extLst>
        </c:ser>
        <c:dLbls>
          <c:showLegendKey val="0"/>
          <c:showVal val="0"/>
          <c:showCatName val="0"/>
          <c:showSerName val="0"/>
          <c:showPercent val="0"/>
          <c:showBubbleSize val="0"/>
        </c:dLbls>
        <c:gapWidth val="160"/>
        <c:gapDepth val="0"/>
        <c:shape val="box"/>
        <c:axId val="1481176320"/>
        <c:axId val="1481176864"/>
        <c:axId val="0"/>
      </c:bar3DChart>
      <c:catAx>
        <c:axId val="1481176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1481176864"/>
        <c:crosses val="autoZero"/>
        <c:auto val="1"/>
        <c:lblAlgn val="ctr"/>
        <c:lblOffset val="100"/>
        <c:noMultiLvlLbl val="0"/>
      </c:catAx>
      <c:valAx>
        <c:axId val="1481176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1481176320"/>
        <c:crosses val="autoZero"/>
        <c:crossBetween val="between"/>
      </c:valAx>
      <c:spPr>
        <a:noFill/>
        <a:ln>
          <a:noFill/>
        </a:ln>
        <a:effectLst/>
      </c:spPr>
    </c:plotArea>
    <c:legend>
      <c:legendPos val="t"/>
      <c:layout>
        <c:manualLayout>
          <c:xMode val="edge"/>
          <c:yMode val="edge"/>
          <c:x val="5.8701452103336806E-2"/>
          <c:y val="0.92401247918402252"/>
          <c:w val="0.89999986297033718"/>
          <c:h val="7.598748088260491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Calibri Light" panose="020F03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B952BC1-FD70-4F18-8030-E155DFEFDE2D}" type="datetimeFigureOut">
              <a:rPr lang="en-US" smtClean="0"/>
              <a:t>4/15/2015</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FBF3F46-4FCF-4861-9CCC-88AB0A58D8EF}" type="slidenum">
              <a:rPr lang="en-US" smtClean="0"/>
              <a:t>‹#›</a:t>
            </a:fld>
            <a:endParaRPr lang="en-US"/>
          </a:p>
        </p:txBody>
      </p:sp>
    </p:spTree>
    <p:extLst>
      <p:ext uri="{BB962C8B-B14F-4D97-AF65-F5344CB8AC3E}">
        <p14:creationId xmlns:p14="http://schemas.microsoft.com/office/powerpoint/2010/main" val="2928669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981E812-2583-44BD-9DCF-E934CF459C97}" type="datetimeFigureOut">
              <a:rPr lang="en-US"/>
              <a:t>4/15/2015</a:t>
            </a:fld>
            <a:endParaRPr lang="en-US"/>
          </a:p>
        </p:txBody>
      </p:sp>
      <p:sp>
        <p:nvSpPr>
          <p:cNvPr id="4" name="Slide Image Placeholder 3"/>
          <p:cNvSpPr>
            <a:spLocks noGrp="1" noRot="1" noChangeAspect="1"/>
          </p:cNvSpPr>
          <p:nvPr>
            <p:ph type="sldImg" idx="2"/>
          </p:nvPr>
        </p:nvSpPr>
        <p:spPr>
          <a:xfrm>
            <a:off x="-57150" y="857250"/>
            <a:ext cx="92583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2A7AD00-FF77-424D-80BF-4B5380F41FF9}" type="slidenum">
              <a:rPr lang="en-US"/>
              <a:t>‹#›</a:t>
            </a:fld>
            <a:endParaRPr lang="en-US"/>
          </a:p>
        </p:txBody>
      </p:sp>
    </p:spTree>
    <p:extLst>
      <p:ext uri="{BB962C8B-B14F-4D97-AF65-F5344CB8AC3E}">
        <p14:creationId xmlns:p14="http://schemas.microsoft.com/office/powerpoint/2010/main" val="419623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Hey everyone, my name is Jackie eury, I’m a 5</a:t>
            </a:r>
            <a:r>
              <a:rPr lang="en-US" baseline="30000" dirty="0" smtClean="0"/>
              <a:t>th</a:t>
            </a:r>
            <a:r>
              <a:rPr lang="en-US" dirty="0" smtClean="0"/>
              <a:t> year lighting/electrical</a:t>
            </a:r>
            <a:r>
              <a:rPr lang="en-US" baseline="0" dirty="0" smtClean="0"/>
              <a:t> student and this is my thesis presentation on the Denver Police Department Crime lab.</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a:t>
            </a:fld>
            <a:endParaRPr lang="en-US"/>
          </a:p>
        </p:txBody>
      </p:sp>
    </p:spTree>
    <p:extLst>
      <p:ext uri="{BB962C8B-B14F-4D97-AF65-F5344CB8AC3E}">
        <p14:creationId xmlns:p14="http://schemas.microsoft.com/office/powerpoint/2010/main" val="177283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Entrance. Brightly</a:t>
            </a:r>
            <a:r>
              <a:rPr lang="en-US" baseline="0" dirty="0" smtClean="0"/>
              <a:t> lit.</a:t>
            </a:r>
            <a:r>
              <a:rPr lang="en-US" dirty="0" smtClean="0"/>
              <a:t> Upon turning away from the desk a</a:t>
            </a:r>
            <a:r>
              <a:rPr lang="en-US" baseline="0" dirty="0" smtClean="0"/>
              <a:t> visitor’s eyes would be drawn to the wood wall, which showcases a </a:t>
            </a:r>
            <a:r>
              <a:rPr lang="en-US" baseline="0" dirty="0" err="1" smtClean="0"/>
              <a:t>dna</a:t>
            </a:r>
            <a:r>
              <a:rPr lang="en-US" baseline="0" dirty="0" smtClean="0"/>
              <a:t> fingerprint design using 3 different sizes of led panels.</a:t>
            </a:r>
          </a:p>
          <a:p>
            <a:endParaRPr lang="en-US" baseline="0" dirty="0" smtClean="0"/>
          </a:p>
          <a:p>
            <a:r>
              <a:rPr lang="en-US" sz="1200" kern="1200" dirty="0" smtClean="0">
                <a:solidFill>
                  <a:schemeClr val="tx1"/>
                </a:solidFill>
                <a:effectLst/>
                <a:latin typeface="+mn-lt"/>
                <a:ea typeface="+mn-ea"/>
                <a:cs typeface="+mn-cs"/>
              </a:rPr>
              <a:t>When walking into the Denver Crime Lab, a visitor is immediately drawn to the reception desk, which is brightly illuminated.  From there, one can be guided to the elevator or corridors through recessed linear LED panels that create a line of transition.  However, one may be drawn to the exposed staircase via the DNA fingerprint design incorporated in the wood-paneled wall.  This LED design is intended to be eye-catching, and can be seen upon turning away from the reception desk.  In contrast to the wall, there is a DNA helix inspired pendant that hangs in the North Atrium above the lounge.  The helix, which is composed of bare fluorescent lamps represents the older idea of DNA whereas the LED DNA wall represents the leaps technology has made in crime investigation and lamp type together.  </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10</a:t>
            </a:fld>
            <a:endParaRPr lang="en-US"/>
          </a:p>
        </p:txBody>
      </p:sp>
    </p:spTree>
    <p:extLst>
      <p:ext uri="{BB962C8B-B14F-4D97-AF65-F5344CB8AC3E}">
        <p14:creationId xmlns:p14="http://schemas.microsoft.com/office/powerpoint/2010/main" val="284088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 entering the lounge you are greeted</a:t>
            </a:r>
            <a:r>
              <a:rPr lang="en-US" baseline="0" dirty="0" smtClean="0"/>
              <a:t> with the next focal point, a double-helix inspired pendants.  The 12 pendants twist around in a spiral to the 3</a:t>
            </a:r>
            <a:r>
              <a:rPr lang="en-US" baseline="30000" dirty="0" smtClean="0"/>
              <a:t>rd</a:t>
            </a:r>
            <a:r>
              <a:rPr lang="en-US" baseline="0" dirty="0" smtClean="0"/>
              <a:t> floor of the crime lab atrium.  Giving viewers who decide to rest in the lounge sufficient light and </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11</a:t>
            </a:fld>
            <a:endParaRPr lang="en-US"/>
          </a:p>
        </p:txBody>
      </p:sp>
    </p:spTree>
    <p:extLst>
      <p:ext uri="{BB962C8B-B14F-4D97-AF65-F5344CB8AC3E}">
        <p14:creationId xmlns:p14="http://schemas.microsoft.com/office/powerpoint/2010/main" val="333448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Elumtools calculation can be shown on the right.</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12</a:t>
            </a:fld>
            <a:endParaRPr lang="en-US"/>
          </a:p>
        </p:txBody>
      </p:sp>
    </p:spTree>
    <p:extLst>
      <p:ext uri="{BB962C8B-B14F-4D97-AF65-F5344CB8AC3E}">
        <p14:creationId xmlns:p14="http://schemas.microsoft.com/office/powerpoint/2010/main" val="130090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5500 sf</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13</a:t>
            </a:fld>
            <a:endParaRPr lang="en-US"/>
          </a:p>
        </p:txBody>
      </p:sp>
    </p:spTree>
    <p:extLst>
      <p:ext uri="{BB962C8B-B14F-4D97-AF65-F5344CB8AC3E}">
        <p14:creationId xmlns:p14="http://schemas.microsoft.com/office/powerpoint/2010/main" val="1921418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identity for the south plaza was inspired by individuality, one of a kind uniqueness.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14</a:t>
            </a:fld>
            <a:endParaRPr lang="en-US"/>
          </a:p>
        </p:txBody>
      </p:sp>
    </p:spTree>
    <p:extLst>
      <p:ext uri="{BB962C8B-B14F-4D97-AF65-F5344CB8AC3E}">
        <p14:creationId xmlns:p14="http://schemas.microsoft.com/office/powerpoint/2010/main" val="34554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method, Flynn modes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15</a:t>
            </a:fld>
            <a:endParaRPr lang="en-US"/>
          </a:p>
        </p:txBody>
      </p:sp>
    </p:spTree>
    <p:extLst>
      <p:ext uri="{BB962C8B-B14F-4D97-AF65-F5344CB8AC3E}">
        <p14:creationId xmlns:p14="http://schemas.microsoft.com/office/powerpoint/2010/main" val="390813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 form in front</a:t>
            </a:r>
            <a:r>
              <a:rPr lang="en-US" baseline="0" dirty="0" smtClean="0"/>
              <a:t> of the entrance</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16</a:t>
            </a:fld>
            <a:endParaRPr lang="en-US"/>
          </a:p>
        </p:txBody>
      </p:sp>
    </p:spTree>
    <p:extLst>
      <p:ext uri="{BB962C8B-B14F-4D97-AF65-F5344CB8AC3E}">
        <p14:creationId xmlns:p14="http://schemas.microsoft.com/office/powerpoint/2010/main" val="377928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Intimate setting is created with </a:t>
            </a:r>
            <a:r>
              <a:rPr lang="en-US" dirty="0" err="1" smtClean="0"/>
              <a:t>nonuniform</a:t>
            </a:r>
            <a:r>
              <a:rPr lang="en-US" baseline="0" dirty="0" smtClean="0"/>
              <a:t> light levels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17</a:t>
            </a:fld>
            <a:endParaRPr lang="en-US"/>
          </a:p>
        </p:txBody>
      </p:sp>
    </p:spTree>
    <p:extLst>
      <p:ext uri="{BB962C8B-B14F-4D97-AF65-F5344CB8AC3E}">
        <p14:creationId xmlns:p14="http://schemas.microsoft.com/office/powerpoint/2010/main" val="110656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18</a:t>
            </a:fld>
            <a:endParaRPr lang="en-US"/>
          </a:p>
        </p:txBody>
      </p:sp>
    </p:spTree>
    <p:extLst>
      <p:ext uri="{BB962C8B-B14F-4D97-AF65-F5344CB8AC3E}">
        <p14:creationId xmlns:p14="http://schemas.microsoft.com/office/powerpoint/2010/main" val="3875870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renewable energy laboratory</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19</a:t>
            </a:fld>
            <a:endParaRPr lang="en-US"/>
          </a:p>
        </p:txBody>
      </p:sp>
    </p:spTree>
    <p:extLst>
      <p:ext uri="{BB962C8B-B14F-4D97-AF65-F5344CB8AC3E}">
        <p14:creationId xmlns:p14="http://schemas.microsoft.com/office/powerpoint/2010/main" val="45073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wanted to run through today’s agenda.  I will be touching</a:t>
            </a:r>
            <a:r>
              <a:rPr lang="en-US" baseline="0" dirty="0" smtClean="0"/>
              <a:t> on two of my spaces (lobby and south plaza) in the lighting depth, go over a </a:t>
            </a:r>
            <a:r>
              <a:rPr lang="en-US" baseline="0" dirty="0" err="1" smtClean="0"/>
              <a:t>pv</a:t>
            </a:r>
            <a:r>
              <a:rPr lang="en-US" baseline="0" dirty="0" smtClean="0"/>
              <a:t> array design in my electrical depth, and look for financial and structural support for the installation in my two breadths.  Let’s jump right into the basics (click)</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a:t>
            </a:fld>
            <a:endParaRPr lang="en-US"/>
          </a:p>
        </p:txBody>
      </p:sp>
    </p:spTree>
    <p:extLst>
      <p:ext uri="{BB962C8B-B14F-4D97-AF65-F5344CB8AC3E}">
        <p14:creationId xmlns:p14="http://schemas.microsoft.com/office/powerpoint/2010/main" val="185350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Desired array size of 100kwdc</a:t>
            </a:r>
            <a:r>
              <a:rPr lang="en-US" baseline="0" dirty="0" smtClean="0"/>
              <a:t> to help power lighting panel for south plaza</a:t>
            </a:r>
            <a:endParaRPr lang="en-US" dirty="0" smtClean="0"/>
          </a:p>
          <a:p>
            <a:r>
              <a:rPr lang="en-US" dirty="0" smtClean="0"/>
              <a:t>Dc/AC</a:t>
            </a:r>
            <a:r>
              <a:rPr lang="en-US" baseline="0" dirty="0" smtClean="0"/>
              <a:t> ratio of 1</a:t>
            </a:r>
          </a:p>
          <a:p>
            <a:r>
              <a:rPr lang="en-US" baseline="0" dirty="0" smtClean="0"/>
              <a:t>240 modules were used</a:t>
            </a:r>
          </a:p>
          <a:p>
            <a:endParaRPr lang="en-US" baseline="0" dirty="0" smtClean="0"/>
          </a:p>
          <a:p>
            <a:r>
              <a:rPr lang="en-US" baseline="0" dirty="0" smtClean="0"/>
              <a:t>Modules</a:t>
            </a:r>
          </a:p>
          <a:p>
            <a:r>
              <a:rPr lang="en-US" baseline="0" dirty="0" smtClean="0"/>
              <a:t>Monocrystalline &gt; poly or thin film</a:t>
            </a:r>
          </a:p>
          <a:p>
            <a:r>
              <a:rPr lang="en-US" baseline="0" dirty="0" smtClean="0"/>
              <a:t>19.2% efficiency</a:t>
            </a:r>
          </a:p>
          <a:p>
            <a:r>
              <a:rPr lang="en-US" baseline="0" dirty="0" smtClean="0"/>
              <a:t>7’x3’ panel</a:t>
            </a:r>
          </a:p>
          <a:p>
            <a:endParaRPr lang="en-US" dirty="0" smtClean="0"/>
          </a:p>
        </p:txBody>
      </p:sp>
      <p:sp>
        <p:nvSpPr>
          <p:cNvPr id="4" name="Slide Number Placeholder 3"/>
          <p:cNvSpPr>
            <a:spLocks noGrp="1"/>
          </p:cNvSpPr>
          <p:nvPr>
            <p:ph type="sldNum" sz="quarter" idx="10"/>
          </p:nvPr>
        </p:nvSpPr>
        <p:spPr/>
        <p:txBody>
          <a:bodyPr/>
          <a:lstStyle/>
          <a:p>
            <a:fld id="{C2A7AD00-FF77-424D-80BF-4B5380F41FF9}" type="slidenum">
              <a:rPr lang="en-US"/>
              <a:t>20</a:t>
            </a:fld>
            <a:endParaRPr lang="en-US"/>
          </a:p>
        </p:txBody>
      </p:sp>
    </p:spTree>
    <p:extLst>
      <p:ext uri="{BB962C8B-B14F-4D97-AF65-F5344CB8AC3E}">
        <p14:creationId xmlns:p14="http://schemas.microsoft.com/office/powerpoint/2010/main" val="2411316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modules were laid out on the east</a:t>
            </a:r>
            <a:r>
              <a:rPr lang="en-US" baseline="0" dirty="0" smtClean="0"/>
              <a:t> side of the roof since the west side houses the penthouse (CLICK).  The angle and spacing of the panels was determined by where the sun’s altitude was at noon on the Fall Equinox.  The </a:t>
            </a:r>
            <a:r>
              <a:rPr lang="en-US" sz="1200" kern="1200" dirty="0" smtClean="0">
                <a:solidFill>
                  <a:schemeClr val="tx1"/>
                </a:solidFill>
                <a:effectLst/>
                <a:latin typeface="+mn-lt"/>
                <a:ea typeface="+mn-ea"/>
                <a:cs typeface="+mn-cs"/>
              </a:rPr>
              <a:t>sun’s altitude should fall between the low angles of winter and the high angles of summer in Denver so there will be a better chance of maintaining an average amount of sunlight for the year.  </a:t>
            </a:r>
            <a:r>
              <a:rPr lang="en-US" baseline="0" dirty="0" smtClean="0"/>
              <a:t>In summary,  the total savings that the crime lab would receive from the photovoltaic array would be $15,000, but the payback of more than 50 years and initial cost of 646,000 would deem the installation unfeasible.</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21</a:t>
            </a:fld>
            <a:endParaRPr lang="en-US"/>
          </a:p>
        </p:txBody>
      </p:sp>
    </p:spTree>
    <p:extLst>
      <p:ext uri="{BB962C8B-B14F-4D97-AF65-F5344CB8AC3E}">
        <p14:creationId xmlns:p14="http://schemas.microsoft.com/office/powerpoint/2010/main" val="441226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construction breadth I will</a:t>
            </a:r>
            <a:r>
              <a:rPr lang="en-US" baseline="0" dirty="0" smtClean="0"/>
              <a:t> be discussing a cost, schedule, and energy saving analysis.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22</a:t>
            </a:fld>
            <a:endParaRPr lang="en-US"/>
          </a:p>
        </p:txBody>
      </p:sp>
    </p:spTree>
    <p:extLst>
      <p:ext uri="{BB962C8B-B14F-4D97-AF65-F5344CB8AC3E}">
        <p14:creationId xmlns:p14="http://schemas.microsoft.com/office/powerpoint/2010/main" val="320599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a:t>
            </a:r>
            <a:r>
              <a:rPr lang="en-US" baseline="0" dirty="0" smtClean="0"/>
              <a:t> means green building 2015 were used except for the values of the module and inverter.  Using 2 crews for the installation of the modules and 1 for the rest of the project, the photovoltaic array would cost 826,000 and take a month to complete.  This value is 180,000 different from SAM’s estimate, but I attributed this to RS MEANS more accurate method of estimating labor.</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23</a:t>
            </a:fld>
            <a:endParaRPr lang="en-US"/>
          </a:p>
        </p:txBody>
      </p:sp>
    </p:spTree>
    <p:extLst>
      <p:ext uri="{BB962C8B-B14F-4D97-AF65-F5344CB8AC3E}">
        <p14:creationId xmlns:p14="http://schemas.microsoft.com/office/powerpoint/2010/main" val="2712388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structural breadth</a:t>
            </a:r>
            <a:r>
              <a:rPr lang="en-US" baseline="0" dirty="0" smtClean="0"/>
              <a:t> focuses on the </a:t>
            </a:r>
            <a:r>
              <a:rPr lang="en-US" baseline="0" dirty="0" err="1" smtClean="0"/>
              <a:t>pv</a:t>
            </a:r>
            <a:r>
              <a:rPr lang="en-US" baseline="0" dirty="0" smtClean="0"/>
              <a:t> array installation on the roof.</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24</a:t>
            </a:fld>
            <a:endParaRPr lang="en-US"/>
          </a:p>
        </p:txBody>
      </p:sp>
    </p:spTree>
    <p:extLst>
      <p:ext uri="{BB962C8B-B14F-4D97-AF65-F5344CB8AC3E}">
        <p14:creationId xmlns:p14="http://schemas.microsoft.com/office/powerpoint/2010/main" val="867334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crime lab’s roof is made of composite deck</a:t>
            </a:r>
            <a:r>
              <a:rPr lang="en-US" baseline="0" dirty="0" smtClean="0"/>
              <a:t> and roof deck.  There are </a:t>
            </a:r>
            <a:r>
              <a:rPr lang="en-US" dirty="0" smtClean="0"/>
              <a:t>more</a:t>
            </a:r>
            <a:r>
              <a:rPr lang="en-US" baseline="0" dirty="0" smtClean="0"/>
              <a:t> than 3 spans, with the largest span being 6’0.”  (CLICK).  The module layout sits on both types of deck. The composite deck portion of the roof is highlighted in blue and is composed of </a:t>
            </a:r>
            <a:r>
              <a:rPr lang="en-US" baseline="0" dirty="0" err="1" smtClean="0"/>
              <a:t>Vulcraft’s</a:t>
            </a:r>
            <a:r>
              <a:rPr lang="en-US" baseline="0" dirty="0" smtClean="0"/>
              <a:t> 2” 20 Gage deck.  The roof  deck is 1.5” 20 Gage deck.  The composite deck supports 100 modules while the roof deck supports 140.</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25</a:t>
            </a:fld>
            <a:endParaRPr lang="en-US"/>
          </a:p>
        </p:txBody>
      </p:sp>
    </p:spTree>
    <p:extLst>
      <p:ext uri="{BB962C8B-B14F-4D97-AF65-F5344CB8AC3E}">
        <p14:creationId xmlns:p14="http://schemas.microsoft.com/office/powerpoint/2010/main" val="1418134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minimum live load controls.  was larger than snow load.  The weights of the deck were found in the </a:t>
            </a:r>
            <a:r>
              <a:rPr lang="en-US" baseline="0" dirty="0" err="1" smtClean="0"/>
              <a:t>Vulcraft</a:t>
            </a:r>
            <a:r>
              <a:rPr lang="en-US" baseline="0" dirty="0" smtClean="0"/>
              <a:t> manual and the per square foot of the modules was found by taking the weight of the module and multiplying by the panels and dividing by the square feet it rests on.  The composite deck more than adequately supported the 46 </a:t>
            </a:r>
            <a:r>
              <a:rPr lang="en-US" baseline="0" dirty="0" err="1" smtClean="0"/>
              <a:t>psf</a:t>
            </a:r>
            <a:r>
              <a:rPr lang="en-US" baseline="0" dirty="0" smtClean="0"/>
              <a:t> total load and the roof deck was a little under half the requirement via </a:t>
            </a:r>
            <a:r>
              <a:rPr lang="en-US" baseline="0" dirty="0" err="1" smtClean="0"/>
              <a:t>Vulcraft</a:t>
            </a:r>
            <a:r>
              <a:rPr lang="en-US" baseline="0" dirty="0" smtClean="0"/>
              <a:t>.  In conclusion, the roof could support the photovoltaic array with no problems.</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26</a:t>
            </a:fld>
            <a:endParaRPr lang="en-US"/>
          </a:p>
        </p:txBody>
      </p:sp>
    </p:spTree>
    <p:extLst>
      <p:ext uri="{BB962C8B-B14F-4D97-AF65-F5344CB8AC3E}">
        <p14:creationId xmlns:p14="http://schemas.microsoft.com/office/powerpoint/2010/main" val="149685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conclusions, we have just arrived at the end of my presentation.  Lighting was explored</a:t>
            </a:r>
            <a:r>
              <a:rPr lang="en-US" baseline="0" dirty="0" smtClean="0"/>
              <a:t> through DNA and fingerprints, both important parts of a person’s identity.  My electrical depth analyzed a </a:t>
            </a:r>
            <a:r>
              <a:rPr lang="en-US" baseline="0" dirty="0" err="1" smtClean="0"/>
              <a:t>pv</a:t>
            </a:r>
            <a:r>
              <a:rPr lang="en-US" baseline="0" dirty="0" smtClean="0"/>
              <a:t> array that would be able to supply 100 kw, but may not be financially feasible.  The construction breadth confirmed this initial electrical analysis, but should it proceed the installation should last a month.  And lastly, my structural breadth supported the PV array installation, even if it wasn’t supported financially.  …The Denver Crime Lab is a building that seeks justice through careful forensic investigating (and specially placed lighting) while maintaining its own (click) identity.  (click) thank you.</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27</a:t>
            </a:fld>
            <a:endParaRPr lang="en-US"/>
          </a:p>
        </p:txBody>
      </p:sp>
    </p:spTree>
    <p:extLst>
      <p:ext uri="{BB962C8B-B14F-4D97-AF65-F5344CB8AC3E}">
        <p14:creationId xmlns:p14="http://schemas.microsoft.com/office/powerpoint/2010/main" val="3590470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28</a:t>
            </a:fld>
            <a:endParaRPr lang="en-US"/>
          </a:p>
        </p:txBody>
      </p:sp>
    </p:spTree>
    <p:extLst>
      <p:ext uri="{BB962C8B-B14F-4D97-AF65-F5344CB8AC3E}">
        <p14:creationId xmlns:p14="http://schemas.microsoft.com/office/powerpoint/2010/main" val="2149177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29</a:t>
            </a:fld>
            <a:endParaRPr lang="en-US"/>
          </a:p>
        </p:txBody>
      </p:sp>
    </p:spTree>
    <p:extLst>
      <p:ext uri="{BB962C8B-B14F-4D97-AF65-F5344CB8AC3E}">
        <p14:creationId xmlns:p14="http://schemas.microsoft.com/office/powerpoint/2010/main" val="327248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Denver</a:t>
            </a:r>
            <a:r>
              <a:rPr lang="en-US" baseline="0" dirty="0" smtClean="0"/>
              <a:t> crime lab is located in the center of Denver in a zoned as the </a:t>
            </a:r>
            <a:r>
              <a:rPr lang="en-US" dirty="0" smtClean="0"/>
              <a:t>golden</a:t>
            </a:r>
            <a:r>
              <a:rPr lang="en-US" baseline="0" dirty="0" smtClean="0"/>
              <a:t> triangle district.  Occupied by crime lab, and usually operates until 3 am Monday through Friday.  It is a laboratory that houses 3 stories and around 60,000 sf.  (click)  The crime lab stands just north of the Denver police department and a large parking deck.  With logistics out of the way, it’s time to get into the (click) lighting depth</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a:t>
            </a:fld>
            <a:endParaRPr lang="en-US"/>
          </a:p>
        </p:txBody>
      </p:sp>
    </p:spTree>
    <p:extLst>
      <p:ext uri="{BB962C8B-B14F-4D97-AF65-F5344CB8AC3E}">
        <p14:creationId xmlns:p14="http://schemas.microsoft.com/office/powerpoint/2010/main" val="633306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30</a:t>
            </a:fld>
            <a:endParaRPr lang="en-US"/>
          </a:p>
        </p:txBody>
      </p:sp>
    </p:spTree>
    <p:extLst>
      <p:ext uri="{BB962C8B-B14F-4D97-AF65-F5344CB8AC3E}">
        <p14:creationId xmlns:p14="http://schemas.microsoft.com/office/powerpoint/2010/main" val="3867051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31</a:t>
            </a:fld>
            <a:endParaRPr lang="en-US"/>
          </a:p>
        </p:txBody>
      </p:sp>
    </p:spTree>
    <p:extLst>
      <p:ext uri="{BB962C8B-B14F-4D97-AF65-F5344CB8AC3E}">
        <p14:creationId xmlns:p14="http://schemas.microsoft.com/office/powerpoint/2010/main" val="2393057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32</a:t>
            </a:fld>
            <a:endParaRPr lang="en-US"/>
          </a:p>
        </p:txBody>
      </p:sp>
    </p:spTree>
    <p:extLst>
      <p:ext uri="{BB962C8B-B14F-4D97-AF65-F5344CB8AC3E}">
        <p14:creationId xmlns:p14="http://schemas.microsoft.com/office/powerpoint/2010/main" val="3983628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33</a:t>
            </a:fld>
            <a:endParaRPr lang="en-US"/>
          </a:p>
        </p:txBody>
      </p:sp>
    </p:spTree>
    <p:extLst>
      <p:ext uri="{BB962C8B-B14F-4D97-AF65-F5344CB8AC3E}">
        <p14:creationId xmlns:p14="http://schemas.microsoft.com/office/powerpoint/2010/main" val="1145113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SAM I also conducted a shading study which analyzes</a:t>
            </a:r>
            <a:r>
              <a:rPr lang="en-US" baseline="0" dirty="0" smtClean="0"/>
              <a:t> how much energy is lost based on the spacing of the modules.  As you can see in the table, March through September are relatively unshaded while the low </a:t>
            </a:r>
            <a:r>
              <a:rPr lang="en-US" baseline="0" dirty="0" err="1" smtClean="0"/>
              <a:t>anlge</a:t>
            </a:r>
            <a:r>
              <a:rPr lang="en-US" baseline="0" dirty="0" smtClean="0"/>
              <a:t> winter months lead to the most loss (but generally not more than 35%).  </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34</a:t>
            </a:fld>
            <a:endParaRPr lang="en-US"/>
          </a:p>
        </p:txBody>
      </p:sp>
    </p:spTree>
    <p:extLst>
      <p:ext uri="{BB962C8B-B14F-4D97-AF65-F5344CB8AC3E}">
        <p14:creationId xmlns:p14="http://schemas.microsoft.com/office/powerpoint/2010/main" val="526490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hours, .06/kwh</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35</a:t>
            </a:fld>
            <a:endParaRPr lang="en-US"/>
          </a:p>
        </p:txBody>
      </p:sp>
    </p:spTree>
    <p:extLst>
      <p:ext uri="{BB962C8B-B14F-4D97-AF65-F5344CB8AC3E}">
        <p14:creationId xmlns:p14="http://schemas.microsoft.com/office/powerpoint/2010/main" val="3120942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36</a:t>
            </a:fld>
            <a:endParaRPr lang="en-US"/>
          </a:p>
        </p:txBody>
      </p:sp>
    </p:spTree>
    <p:extLst>
      <p:ext uri="{BB962C8B-B14F-4D97-AF65-F5344CB8AC3E}">
        <p14:creationId xmlns:p14="http://schemas.microsoft.com/office/powerpoint/2010/main" val="740425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37</a:t>
            </a:fld>
            <a:endParaRPr lang="en-US"/>
          </a:p>
        </p:txBody>
      </p:sp>
    </p:spTree>
    <p:extLst>
      <p:ext uri="{BB962C8B-B14F-4D97-AF65-F5344CB8AC3E}">
        <p14:creationId xmlns:p14="http://schemas.microsoft.com/office/powerpoint/2010/main" val="225800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A7AD00-FF77-424D-80BF-4B5380F41FF9}" type="slidenum">
              <a:rPr lang="en-US"/>
              <a:t>4</a:t>
            </a:fld>
            <a:endParaRPr lang="en-US"/>
          </a:p>
        </p:txBody>
      </p:sp>
    </p:spTree>
    <p:extLst>
      <p:ext uri="{BB962C8B-B14F-4D97-AF65-F5344CB8AC3E}">
        <p14:creationId xmlns:p14="http://schemas.microsoft.com/office/powerpoint/2010/main" val="382457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kern="1200" dirty="0" smtClean="0">
                <a:solidFill>
                  <a:schemeClr val="tx1"/>
                </a:solidFill>
                <a:effectLst/>
                <a:latin typeface="+mn-lt"/>
                <a:ea typeface="+mn-ea"/>
                <a:cs typeface="+mn-cs"/>
              </a:rPr>
              <a:t>When searching for a concept, I thought of the people that occupy</a:t>
            </a:r>
            <a:r>
              <a:rPr lang="en-US" sz="1200" i="0" kern="1200" baseline="0" dirty="0" smtClean="0">
                <a:solidFill>
                  <a:schemeClr val="tx1"/>
                </a:solidFill>
                <a:effectLst/>
                <a:latin typeface="+mn-lt"/>
                <a:ea typeface="+mn-ea"/>
                <a:cs typeface="+mn-cs"/>
              </a:rPr>
              <a:t> the crime lab.  People that</a:t>
            </a:r>
            <a:r>
              <a:rPr lang="en-US" sz="1200" i="0" kern="1200" dirty="0" smtClean="0">
                <a:solidFill>
                  <a:schemeClr val="tx1"/>
                </a:solidFill>
                <a:effectLst/>
                <a:latin typeface="+mn-lt"/>
                <a:ea typeface="+mn-ea"/>
                <a:cs typeface="+mn-cs"/>
              </a:rPr>
              <a:t> are constantly researching, studying, and analyzing evidence. Their work leads to the solution of a case, the conviction of a criminal, and the peaceful mind of a victim. What they are ultimately doing is discovering someone’s </a:t>
            </a:r>
            <a:r>
              <a:rPr lang="en-US" sz="1200" b="1" i="0" kern="1200" dirty="0" smtClean="0">
                <a:solidFill>
                  <a:schemeClr val="tx1"/>
                </a:solidFill>
                <a:effectLst/>
                <a:latin typeface="+mn-lt"/>
                <a:ea typeface="+mn-ea"/>
                <a:cs typeface="+mn-cs"/>
              </a:rPr>
              <a:t>I D E N T I T Y</a:t>
            </a:r>
            <a:r>
              <a:rPr lang="en-US" sz="1200" i="0" kern="1200" dirty="0" smtClean="0">
                <a:solidFill>
                  <a:schemeClr val="tx1"/>
                </a:solidFill>
                <a:effectLst/>
                <a:latin typeface="+mn-lt"/>
                <a:ea typeface="+mn-ea"/>
                <a:cs typeface="+mn-cs"/>
              </a:rPr>
              <a:t>. It could be a drop of blood left at a crime scene, a physical feature observed by a witness, or a fingerprint on a murder weapon. All of these components are ways to discover a person’s identity. This concept, along with the architecture and function of each space influence the lighting design.  With</a:t>
            </a:r>
            <a:r>
              <a:rPr lang="en-US" sz="1200" i="0" kern="1200" baseline="0" dirty="0" smtClean="0">
                <a:solidFill>
                  <a:schemeClr val="tx1"/>
                </a:solidFill>
                <a:effectLst/>
                <a:latin typeface="+mn-lt"/>
                <a:ea typeface="+mn-ea"/>
                <a:cs typeface="+mn-cs"/>
              </a:rPr>
              <a:t> that in mind, let me introduce you to the lobby.</a:t>
            </a: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5</a:t>
            </a:fld>
            <a:endParaRPr lang="en-US"/>
          </a:p>
        </p:txBody>
      </p:sp>
    </p:spTree>
    <p:extLst>
      <p:ext uri="{BB962C8B-B14F-4D97-AF65-F5344CB8AC3E}">
        <p14:creationId xmlns:p14="http://schemas.microsoft.com/office/powerpoint/2010/main" val="9057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The lobby is located in the center of the building with occupants entering through the</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south atrium. The north atrium also reaches</a:t>
            </a:r>
            <a:r>
              <a:rPr lang="en-US" sz="1200" i="0" kern="1200" baseline="0" dirty="0" smtClean="0">
                <a:solidFill>
                  <a:schemeClr val="tx1"/>
                </a:solidFill>
                <a:effectLst/>
                <a:latin typeface="+mn-lt"/>
                <a:ea typeface="+mn-ea"/>
                <a:cs typeface="+mn-cs"/>
              </a:rPr>
              <a:t> 3 floors and instead of reception, has a lounge space and staircase.  Connecting the two is a 12’ high corridor.  </a:t>
            </a:r>
            <a:r>
              <a:rPr lang="en-US" sz="1200" i="0" kern="1200" dirty="0" smtClean="0">
                <a:solidFill>
                  <a:schemeClr val="tx1"/>
                </a:solidFill>
                <a:effectLst/>
                <a:latin typeface="+mn-lt"/>
                <a:ea typeface="+mn-ea"/>
                <a:cs typeface="+mn-cs"/>
              </a:rPr>
              <a:t>Within the lobby are two atriums that carry through the three stories of the building and accommodate corridors.  An elevator and large staircase help transition employees throughout the building.</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Area | 1903 ft</a:t>
            </a:r>
            <a:r>
              <a:rPr lang="en-US" sz="1200" kern="1200" baseline="30000" dirty="0" smtClean="0">
                <a:solidFill>
                  <a:schemeClr val="tx1"/>
                </a:solidFill>
                <a:effectLst/>
                <a:latin typeface="+mn-lt"/>
                <a:ea typeface="+mn-ea"/>
                <a:cs typeface="+mn-cs"/>
              </a:rPr>
              <a:t>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Ceiling Height | 12’-0,” 46’-0”</a:t>
            </a:r>
          </a:p>
          <a:p>
            <a:r>
              <a:rPr lang="en-US" sz="1200" kern="1200" dirty="0" smtClean="0">
                <a:solidFill>
                  <a:schemeClr val="tx1"/>
                </a:solidFill>
                <a:effectLst/>
                <a:latin typeface="+mn-lt"/>
                <a:ea typeface="+mn-ea"/>
                <a:cs typeface="+mn-cs"/>
              </a:rPr>
              <a:t>Room Length | 71’-0”</a:t>
            </a:r>
          </a:p>
          <a:p>
            <a:r>
              <a:rPr lang="en-US" sz="1200" kern="1200" dirty="0" smtClean="0">
                <a:solidFill>
                  <a:schemeClr val="tx1"/>
                </a:solidFill>
                <a:effectLst/>
                <a:latin typeface="+mn-lt"/>
                <a:ea typeface="+mn-ea"/>
                <a:cs typeface="+mn-cs"/>
              </a:rPr>
              <a:t>Room Width | 51’-0”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Ceiling | Perforated Metal Panels</a:t>
            </a:r>
          </a:p>
          <a:p>
            <a:r>
              <a:rPr lang="en-US" sz="1200" kern="1200" dirty="0" smtClean="0">
                <a:solidFill>
                  <a:schemeClr val="tx1"/>
                </a:solidFill>
                <a:effectLst/>
                <a:latin typeface="+mn-lt"/>
                <a:ea typeface="+mn-ea"/>
                <a:cs typeface="+mn-cs"/>
              </a:rPr>
              <a:t>Walls | Gypsum, Composite Panels, Wood Panels</a:t>
            </a:r>
          </a:p>
          <a:p>
            <a:r>
              <a:rPr lang="en-US" sz="1200" kern="1200" dirty="0" smtClean="0">
                <a:solidFill>
                  <a:schemeClr val="tx1"/>
                </a:solidFill>
                <a:effectLst/>
                <a:latin typeface="+mn-lt"/>
                <a:ea typeface="+mn-ea"/>
                <a:cs typeface="+mn-cs"/>
              </a:rPr>
              <a:t>Floor | Terrazzo, Carpet</a:t>
            </a:r>
          </a:p>
          <a:p>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6</a:t>
            </a:fld>
            <a:endParaRPr lang="en-US"/>
          </a:p>
        </p:txBody>
      </p:sp>
    </p:spTree>
    <p:extLst>
      <p:ext uri="{BB962C8B-B14F-4D97-AF65-F5344CB8AC3E}">
        <p14:creationId xmlns:p14="http://schemas.microsoft.com/office/powerpoint/2010/main" val="263550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as a strand of DNA becomes the genetic material of a person’s beginning, the Lobby represents the start of the building and is truly its core.  There are traditional</a:t>
            </a:r>
            <a:r>
              <a:rPr lang="en-US" sz="1200" kern="1200" baseline="0" dirty="0" smtClean="0">
                <a:solidFill>
                  <a:schemeClr val="tx1"/>
                </a:solidFill>
                <a:effectLst/>
                <a:latin typeface="+mn-lt"/>
                <a:ea typeface="+mn-ea"/>
                <a:cs typeface="+mn-cs"/>
              </a:rPr>
              <a:t> (double helix) and new ways (</a:t>
            </a:r>
            <a:r>
              <a:rPr lang="en-US" sz="1200" kern="1200" baseline="0" dirty="0" err="1" smtClean="0">
                <a:solidFill>
                  <a:schemeClr val="tx1"/>
                </a:solidFill>
                <a:effectLst/>
                <a:latin typeface="+mn-lt"/>
                <a:ea typeface="+mn-ea"/>
                <a:cs typeface="+mn-cs"/>
              </a:rPr>
              <a:t>dna</a:t>
            </a:r>
            <a:r>
              <a:rPr lang="en-US" sz="1200" kern="1200" baseline="0" dirty="0" smtClean="0">
                <a:solidFill>
                  <a:schemeClr val="tx1"/>
                </a:solidFill>
                <a:effectLst/>
                <a:latin typeface="+mn-lt"/>
                <a:ea typeface="+mn-ea"/>
                <a:cs typeface="+mn-cs"/>
              </a:rPr>
              <a:t> fingerprint) to analyze DNA. </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7</a:t>
            </a:fld>
            <a:endParaRPr lang="en-US"/>
          </a:p>
        </p:txBody>
      </p:sp>
    </p:spTree>
    <p:extLst>
      <p:ext uri="{BB962C8B-B14F-4D97-AF65-F5344CB8AC3E}">
        <p14:creationId xmlns:p14="http://schemas.microsoft.com/office/powerpoint/2010/main" val="350171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As the main entrance space, and first visually impactful room in the crime lab, the lobby should be aesthetically</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pleasing. </a:t>
            </a:r>
          </a:p>
          <a:p>
            <a:r>
              <a:rPr lang="en-US" sz="1200" i="0" kern="1200" dirty="0" smtClean="0">
                <a:solidFill>
                  <a:schemeClr val="tx1"/>
                </a:solidFill>
                <a:effectLst/>
                <a:latin typeface="+mn-lt"/>
                <a:ea typeface="+mn-ea"/>
                <a:cs typeface="+mn-cs"/>
              </a:rPr>
              <a:t>Power</a:t>
            </a:r>
            <a:r>
              <a:rPr lang="en-US" sz="1200" i="0" kern="1200" baseline="0" dirty="0" smtClean="0">
                <a:solidFill>
                  <a:schemeClr val="tx1"/>
                </a:solidFill>
                <a:effectLst/>
                <a:latin typeface="+mn-lt"/>
                <a:ea typeface="+mn-ea"/>
                <a:cs typeface="+mn-cs"/>
              </a:rPr>
              <a:t> density.</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8</a:t>
            </a:fld>
            <a:endParaRPr lang="en-US"/>
          </a:p>
        </p:txBody>
      </p:sp>
    </p:spTree>
    <p:extLst>
      <p:ext uri="{BB962C8B-B14F-4D97-AF65-F5344CB8AC3E}">
        <p14:creationId xmlns:p14="http://schemas.microsoft.com/office/powerpoint/2010/main" val="243728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spacing between rl2a, rl2b</a:t>
            </a:r>
          </a:p>
          <a:p>
            <a:r>
              <a:rPr lang="en-US" dirty="0" smtClean="0"/>
              <a:t>dimming</a:t>
            </a:r>
            <a:endParaRPr lang="en-US" dirty="0"/>
          </a:p>
        </p:txBody>
      </p:sp>
      <p:sp>
        <p:nvSpPr>
          <p:cNvPr id="4" name="Slide Number Placeholder 3"/>
          <p:cNvSpPr>
            <a:spLocks noGrp="1"/>
          </p:cNvSpPr>
          <p:nvPr>
            <p:ph type="sldNum" sz="quarter" idx="10"/>
          </p:nvPr>
        </p:nvSpPr>
        <p:spPr/>
        <p:txBody>
          <a:bodyPr/>
          <a:lstStyle/>
          <a:p>
            <a:fld id="{C2A7AD00-FF77-424D-80BF-4B5380F41FF9}" type="slidenum">
              <a:rPr lang="en-US"/>
              <a:t>9</a:t>
            </a:fld>
            <a:endParaRPr lang="en-US"/>
          </a:p>
        </p:txBody>
      </p:sp>
    </p:spTree>
    <p:extLst>
      <p:ext uri="{BB962C8B-B14F-4D97-AF65-F5344CB8AC3E}">
        <p14:creationId xmlns:p14="http://schemas.microsoft.com/office/powerpoint/2010/main" val="22983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8649" y="1447801"/>
            <a:ext cx="19857731"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2598649" y="4777380"/>
            <a:ext cx="19857731"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4517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8652" y="4800587"/>
            <a:ext cx="19857728"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98649" y="685800"/>
            <a:ext cx="19857731"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98651" y="5367325"/>
            <a:ext cx="1985772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786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98648" y="1447800"/>
            <a:ext cx="19857733"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2598648" y="3657600"/>
            <a:ext cx="19857733"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4234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3303" y="1447800"/>
            <a:ext cx="1799845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4343401" y="3771174"/>
            <a:ext cx="16379210"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2598648" y="4350657"/>
            <a:ext cx="19857733"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2021164" y="971253"/>
            <a:ext cx="180430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20993603" y="2613787"/>
            <a:ext cx="180430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181352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98647" y="3124201"/>
            <a:ext cx="19857735"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98648" y="4777381"/>
            <a:ext cx="19857733"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9070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1424131" y="1981200"/>
            <a:ext cx="663044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468042" y="2667000"/>
            <a:ext cx="658653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8738234" y="1981200"/>
            <a:ext cx="660654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8714488" y="2667000"/>
            <a:ext cx="663028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16030576" y="1981200"/>
            <a:ext cx="65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16030576" y="2667000"/>
            <a:ext cx="659725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8383820"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5665011"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08603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1468042" y="4250949"/>
            <a:ext cx="6615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468042" y="2209800"/>
            <a:ext cx="6615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468042" y="4827212"/>
            <a:ext cx="6615113"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8751095" y="4250949"/>
            <a:ext cx="659368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8751093" y="2209800"/>
            <a:ext cx="659368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8748049" y="4827211"/>
            <a:ext cx="6602414"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16030576" y="4250949"/>
            <a:ext cx="65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16030574" y="2209800"/>
            <a:ext cx="659725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16030295" y="4827209"/>
            <a:ext cx="6605993"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8383820"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665011"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5224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1008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84478" y="430214"/>
            <a:ext cx="3943352"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68043" y="887414"/>
            <a:ext cx="16702085"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7263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705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8652" y="2861734"/>
            <a:ext cx="19857728"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98649" y="4777381"/>
            <a:ext cx="19857731"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6933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482453" y="2060576"/>
            <a:ext cx="989176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2722611" y="2056093"/>
            <a:ext cx="989176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2860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482454" y="1905000"/>
            <a:ext cx="989176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482453" y="2514600"/>
            <a:ext cx="989176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2722615" y="1905000"/>
            <a:ext cx="989176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722615" y="2514600"/>
            <a:ext cx="989176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4/15/2015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7780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4233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539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8644" y="1447800"/>
            <a:ext cx="765239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10765387" y="1447800"/>
            <a:ext cx="1169099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98645" y="3129281"/>
            <a:ext cx="765239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6649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6291" y="1854192"/>
            <a:ext cx="11459039"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636479" y="1143000"/>
            <a:ext cx="72009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98648" y="3657600"/>
            <a:ext cx="11441203"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90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31000">
              <a:schemeClr val="tx1">
                <a:lumMod val="50000"/>
              </a:schemeClr>
            </a:gs>
            <a:gs pos="68000">
              <a:schemeClr val="bg1">
                <a:lumMod val="85000"/>
                <a:lumOff val="15000"/>
              </a:schemeClr>
            </a:gs>
            <a:gs pos="0">
              <a:schemeClr val="tx1">
                <a:lumMod val="85000"/>
              </a:schemeClr>
            </a:gs>
          </a:gsLst>
          <a:lin ang="108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9083277"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3425427" cy="2365453"/>
          </a:xfrm>
          <a:prstGeom prst="rect">
            <a:avLst/>
          </a:prstGeom>
        </p:spPr>
      </p:pic>
      <p:sp>
        <p:nvSpPr>
          <p:cNvPr id="16" name="Oval 15"/>
          <p:cNvSpPr/>
          <p:nvPr/>
        </p:nvSpPr>
        <p:spPr>
          <a:xfrm>
            <a:off x="19370277" y="1676400"/>
            <a:ext cx="63436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7998678" y="1"/>
            <a:ext cx="3607621"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9363225" y="6096000"/>
            <a:ext cx="2235902" cy="762000"/>
          </a:xfrm>
          <a:prstGeom prst="rect">
            <a:avLst/>
          </a:prstGeom>
        </p:spPr>
      </p:pic>
      <p:sp>
        <p:nvSpPr>
          <p:cNvPr id="14" name="Rectangle 13"/>
          <p:cNvSpPr/>
          <p:nvPr/>
        </p:nvSpPr>
        <p:spPr>
          <a:xfrm>
            <a:off x="23485077" y="0"/>
            <a:ext cx="15430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453751" y="452718"/>
            <a:ext cx="21160627"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482453" y="2052919"/>
            <a:ext cx="20129717"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23469313" y="1600202"/>
            <a:ext cx="990599" cy="685798"/>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4/15/2015</a:t>
            </a:fld>
            <a:endParaRPr lang="en-US" dirty="0"/>
          </a:p>
        </p:txBody>
      </p:sp>
      <p:sp>
        <p:nvSpPr>
          <p:cNvPr id="5" name="Footer Placeholder 4"/>
          <p:cNvSpPr>
            <a:spLocks noGrp="1"/>
          </p:cNvSpPr>
          <p:nvPr>
            <p:ph type="ftr" sz="quarter" idx="3"/>
          </p:nvPr>
        </p:nvSpPr>
        <p:spPr>
          <a:xfrm rot="5400000">
            <a:off x="22553412" y="3034797"/>
            <a:ext cx="3859795" cy="68580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23293216" y="295730"/>
            <a:ext cx="1885948"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948521200"/>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2.jp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41.pn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chart" Target="../charts/char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chart" Target="../charts/char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8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emf"/><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8.JPG"/><Relationship Id="rId4" Type="http://schemas.openxmlformats.org/officeDocument/2006/relationships/image" Target="../media/image57.emf"/><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4.jp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34.jp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emf"/><Relationship Id="rId7"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emf"/><Relationship Id="rId9" Type="http://schemas.openxmlformats.org/officeDocument/2006/relationships/image" Target="../media/image73.JPG"/></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JP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JP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3.emf"/></Relationships>
</file>

<file path=ppt/slides/_rels/slide36.xml.rels><?xml version="1.0" encoding="UTF-8" standalone="yes"?>
<Relationships xmlns="http://schemas.openxmlformats.org/package/2006/relationships"><Relationship Id="rId3" Type="http://schemas.openxmlformats.org/officeDocument/2006/relationships/hyperlink" Target="http://www.ummo-sciences.org/en/a037.Ht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4.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20.gif"/><Relationship Id="rId4" Type="http://schemas.openxmlformats.org/officeDocument/2006/relationships/image" Target="../media/image1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png"/><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7256" y="4429021"/>
            <a:ext cx="4722578" cy="1933652"/>
          </a:xfrm>
        </p:spPr>
        <p:txBody>
          <a:bodyPr>
            <a:noAutofit/>
          </a:bodyPr>
          <a:lstStyle/>
          <a:p>
            <a:r>
              <a:rPr lang="en-US" cap="none" spc="300" dirty="0">
                <a:solidFill>
                  <a:schemeClr val="tx1"/>
                </a:solidFill>
                <a:latin typeface="Calibri Light" panose="020F0302020204030204" pitchFamily="34" charset="0"/>
              </a:rPr>
              <a:t>jackie eury</a:t>
            </a:r>
          </a:p>
          <a:p>
            <a:r>
              <a:rPr lang="en-US" cap="none" spc="300" dirty="0">
                <a:solidFill>
                  <a:schemeClr val="tx1"/>
                </a:solidFill>
                <a:latin typeface="Calibri Light" panose="020F0302020204030204" pitchFamily="34" charset="0"/>
              </a:rPr>
              <a:t>senior thesis presentation</a:t>
            </a:r>
          </a:p>
          <a:p>
            <a:r>
              <a:rPr lang="en-US" cap="none" spc="300" dirty="0">
                <a:solidFill>
                  <a:schemeClr val="tx1"/>
                </a:solidFill>
                <a:latin typeface="Calibri Light" panose="020F0302020204030204" pitchFamily="34" charset="0"/>
              </a:rPr>
              <a:t>lighting </a:t>
            </a:r>
            <a:r>
              <a:rPr lang="en-US" cap="none" spc="300" dirty="0">
                <a:solidFill>
                  <a:schemeClr val="bg2">
                    <a:lumMod val="60000"/>
                    <a:lumOff val="40000"/>
                  </a:schemeClr>
                </a:solidFill>
                <a:latin typeface="Calibri Light" panose="020F0302020204030204" pitchFamily="34" charset="0"/>
              </a:rPr>
              <a:t>|</a:t>
            </a:r>
            <a:r>
              <a:rPr lang="en-US" cap="none" spc="300" dirty="0">
                <a:solidFill>
                  <a:schemeClr val="tx1"/>
                </a:solidFill>
                <a:latin typeface="Calibri Light" panose="020F0302020204030204" pitchFamily="34" charset="0"/>
              </a:rPr>
              <a:t> electrical</a:t>
            </a:r>
          </a:p>
          <a:p>
            <a:r>
              <a:rPr lang="en-US" cap="none" spc="300" dirty="0" smtClean="0">
                <a:solidFill>
                  <a:schemeClr val="tx1"/>
                </a:solidFill>
                <a:latin typeface="Calibri Light" panose="020F0302020204030204" pitchFamily="34" charset="0"/>
              </a:rPr>
              <a:t>15 </a:t>
            </a:r>
            <a:r>
              <a:rPr lang="en-US" cap="none" spc="300" dirty="0" err="1" smtClean="0">
                <a:solidFill>
                  <a:schemeClr val="tx1"/>
                </a:solidFill>
                <a:latin typeface="Calibri Light" panose="020F0302020204030204" pitchFamily="34" charset="0"/>
              </a:rPr>
              <a:t>april</a:t>
            </a:r>
            <a:r>
              <a:rPr lang="en-US" cap="none" spc="300" dirty="0" smtClean="0">
                <a:solidFill>
                  <a:schemeClr val="tx1"/>
                </a:solidFill>
                <a:latin typeface="Calibri Light" panose="020F0302020204030204" pitchFamily="34" charset="0"/>
              </a:rPr>
              <a:t> 2015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354" y="-1622324"/>
            <a:ext cx="16960645" cy="8480324"/>
          </a:xfrm>
          <a:prstGeom prst="rect">
            <a:avLst/>
          </a:prstGeom>
        </p:spPr>
      </p:pic>
      <p:sp>
        <p:nvSpPr>
          <p:cNvPr id="2" name="Title 1"/>
          <p:cNvSpPr>
            <a:spLocks noGrp="1"/>
          </p:cNvSpPr>
          <p:nvPr>
            <p:ph type="ctrTitle"/>
          </p:nvPr>
        </p:nvSpPr>
        <p:spPr>
          <a:xfrm>
            <a:off x="626651" y="916536"/>
            <a:ext cx="18575755" cy="3329581"/>
          </a:xfrm>
          <a:noFill/>
        </p:spPr>
        <p:txBody>
          <a:bodyPr/>
          <a:lstStyle/>
          <a:p>
            <a:r>
              <a:rPr lang="en-US" spc="600" dirty="0" smtClean="0">
                <a:solidFill>
                  <a:schemeClr val="tx1"/>
                </a:solidFill>
                <a:latin typeface="Impact" panose="020B0806030902050204" pitchFamily="34" charset="0"/>
              </a:rPr>
              <a:t>DENVER POLICE DPT. CRIME LAB</a:t>
            </a:r>
            <a:endParaRPr lang="en-US" spc="600" dirty="0">
              <a:solidFill>
                <a:schemeClr val="tx1"/>
              </a:solidFill>
              <a:latin typeface="Impact" panose="020B0806030902050204" pitchFamily="34" charset="0"/>
            </a:endParaRPr>
          </a:p>
        </p:txBody>
      </p:sp>
    </p:spTree>
    <p:extLst>
      <p:ext uri="{BB962C8B-B14F-4D97-AF65-F5344CB8AC3E}">
        <p14:creationId xmlns:p14="http://schemas.microsoft.com/office/powerpoint/2010/main" val="392516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514" y="1126287"/>
            <a:ext cx="6648755" cy="541208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7" name="Group 6"/>
          <p:cNvGrpSpPr/>
          <p:nvPr/>
        </p:nvGrpSpPr>
        <p:grpSpPr>
          <a:xfrm>
            <a:off x="899592" y="578479"/>
            <a:ext cx="7373551" cy="8942893"/>
            <a:chOff x="899592" y="578479"/>
            <a:chExt cx="7373551" cy="8942893"/>
          </a:xfrm>
        </p:grpSpPr>
        <p:sp>
          <p:nvSpPr>
            <p:cNvPr id="12"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0776" y="1126287"/>
            <a:ext cx="4340308" cy="5489214"/>
          </a:xfrm>
          <a:prstGeom prst="rect">
            <a:avLst/>
          </a:prstGeom>
          <a:effectLst>
            <a:outerShdw blurRad="50800" dist="38100" dir="2700000" algn="tl" rotWithShape="0">
              <a:prstClr val="black">
                <a:alpha val="40000"/>
              </a:prstClr>
            </a:outerShdw>
          </a:effectLst>
        </p:spPr>
      </p:pic>
      <p:sp>
        <p:nvSpPr>
          <p:cNvPr id="2" name="Isosceles Triangle 1"/>
          <p:cNvSpPr/>
          <p:nvPr/>
        </p:nvSpPr>
        <p:spPr>
          <a:xfrm>
            <a:off x="19696580" y="2603520"/>
            <a:ext cx="3883864" cy="1879799"/>
          </a:xfrm>
          <a:prstGeom prst="triangle">
            <a:avLst>
              <a:gd name="adj" fmla="val 44743"/>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1325753" y="2430966"/>
            <a:ext cx="215644" cy="215644"/>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renderings</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345" y="1126287"/>
            <a:ext cx="5819447" cy="5412086"/>
          </a:xfrm>
          <a:prstGeom prst="rect">
            <a:avLst/>
          </a:prstGeom>
          <a:ln>
            <a:noFill/>
          </a:ln>
          <a:effectLst>
            <a:outerShdw blurRad="292100" dist="139700" dir="2700000" algn="tl" rotWithShape="0">
              <a:srgbClr val="333333">
                <a:alpha val="65000"/>
              </a:srgbClr>
            </a:outerShdw>
          </a:effectLst>
        </p:spPr>
      </p:pic>
      <p:sp>
        <p:nvSpPr>
          <p:cNvPr id="16"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plan view</a:t>
            </a:r>
          </a:p>
        </p:txBody>
      </p:sp>
      <p:sp>
        <p:nvSpPr>
          <p:cNvPr id="20" name="Isosceles Triangle 19"/>
          <p:cNvSpPr/>
          <p:nvPr/>
        </p:nvSpPr>
        <p:spPr>
          <a:xfrm rot="7708208">
            <a:off x="22329380" y="1235440"/>
            <a:ext cx="3299558" cy="2551398"/>
          </a:xfrm>
          <a:prstGeom prst="triangle">
            <a:avLst>
              <a:gd name="adj" fmla="val 25450"/>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1845139" y="2906874"/>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p:cNvSpPr txBox="1">
            <a:spLocks/>
          </p:cNvSpPr>
          <p:nvPr/>
        </p:nvSpPr>
        <p:spPr>
          <a:xfrm>
            <a:off x="20334671" y="5183754"/>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first floor</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r="26593"/>
          <a:stretch/>
        </p:blipFill>
        <p:spPr>
          <a:xfrm>
            <a:off x="16203063" y="1126287"/>
            <a:ext cx="1920409" cy="5412086"/>
          </a:xfrm>
          <a:prstGeom prst="rect">
            <a:avLst/>
          </a:prstGeom>
        </p:spPr>
      </p:pic>
    </p:spTree>
    <p:extLst>
      <p:ext uri="{BB962C8B-B14F-4D97-AF65-F5344CB8AC3E}">
        <p14:creationId xmlns:p14="http://schemas.microsoft.com/office/powerpoint/2010/main" val="17026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nodeType="clickEffect">
                                  <p:stCondLst>
                                    <p:cond delay="0"/>
                                  </p:stCondLst>
                                  <p:childTnLst>
                                    <p:animMotion origin="layout" path="M 5E-6 3.7037E-6 L -0.03489 3.7037E-6 " pathEditMode="relative" rAng="0" ptsTypes="AA">
                                      <p:cBhvr>
                                        <p:cTn id="50" dur="1000" fill="hold"/>
                                        <p:tgtEl>
                                          <p:spTgt spid="17"/>
                                        </p:tgtEl>
                                        <p:attrNameLst>
                                          <p:attrName>ppt_x</p:attrName>
                                          <p:attrName>ppt_y</p:attrName>
                                        </p:attrNameLst>
                                      </p:cBhvr>
                                      <p:rCtr x="-1748" y="0"/>
                                    </p:animMotion>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5" grpId="0"/>
      <p:bldP spid="16" grpId="0"/>
      <p:bldP spid="20"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0230" y="1163224"/>
            <a:ext cx="4340308" cy="5489214"/>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5519" y="1068231"/>
            <a:ext cx="4434899" cy="558553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12" name="Group 11"/>
          <p:cNvGrpSpPr/>
          <p:nvPr/>
        </p:nvGrpSpPr>
        <p:grpSpPr>
          <a:xfrm>
            <a:off x="899592" y="578479"/>
            <a:ext cx="7373551" cy="8942893"/>
            <a:chOff x="899592" y="578479"/>
            <a:chExt cx="7373551" cy="8942893"/>
          </a:xfrm>
        </p:grpSpPr>
        <p:sp>
          <p:nvSpPr>
            <p:cNvPr id="13"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renderings</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2132" y="1144558"/>
            <a:ext cx="7438414" cy="5162259"/>
          </a:xfrm>
          <a:prstGeom prst="rect">
            <a:avLst/>
          </a:prstGeom>
          <a:ln>
            <a:noFill/>
          </a:ln>
          <a:effectLst>
            <a:outerShdw blurRad="292100" dist="139700" dir="2700000" algn="tl" rotWithShape="0">
              <a:srgbClr val="333333">
                <a:alpha val="65000"/>
              </a:srgbClr>
            </a:outerShdw>
          </a:effectLst>
        </p:spPr>
      </p:pic>
      <p:sp>
        <p:nvSpPr>
          <p:cNvPr id="19" name="Isosceles Triangle 18"/>
          <p:cNvSpPr/>
          <p:nvPr/>
        </p:nvSpPr>
        <p:spPr>
          <a:xfrm rot="8632133">
            <a:off x="21330268" y="1070826"/>
            <a:ext cx="3384998" cy="2446845"/>
          </a:xfrm>
          <a:prstGeom prst="triangle">
            <a:avLst>
              <a:gd name="adj" fmla="val 31009"/>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131302" y="2765339"/>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plan view</a:t>
            </a: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5843" y="1163224"/>
            <a:ext cx="7438413" cy="5229205"/>
          </a:xfrm>
          <a:prstGeom prst="rect">
            <a:avLst/>
          </a:prstGeom>
          <a:ln>
            <a:noFill/>
          </a:ln>
          <a:effectLst>
            <a:outerShdw blurRad="292100" dist="139700" dir="2700000" algn="tl" rotWithShape="0">
              <a:srgbClr val="333333">
                <a:alpha val="65000"/>
              </a:srgbClr>
            </a:outerShdw>
          </a:effectLst>
        </p:spPr>
      </p:pic>
      <p:sp>
        <p:nvSpPr>
          <p:cNvPr id="22" name="Subtitle 2"/>
          <p:cNvSpPr txBox="1">
            <a:spLocks/>
          </p:cNvSpPr>
          <p:nvPr/>
        </p:nvSpPr>
        <p:spPr>
          <a:xfrm>
            <a:off x="20334671" y="5183754"/>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first floor</a:t>
            </a:r>
          </a:p>
        </p:txBody>
      </p:sp>
      <p:sp>
        <p:nvSpPr>
          <p:cNvPr id="23" name="Subtitle 2"/>
          <p:cNvSpPr txBox="1">
            <a:spLocks/>
          </p:cNvSpPr>
          <p:nvPr/>
        </p:nvSpPr>
        <p:spPr>
          <a:xfrm>
            <a:off x="19896025" y="5183754"/>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second floor</a:t>
            </a:r>
          </a:p>
        </p:txBody>
      </p:sp>
      <p:sp>
        <p:nvSpPr>
          <p:cNvPr id="24" name="Isosceles Triangle 23"/>
          <p:cNvSpPr/>
          <p:nvPr/>
        </p:nvSpPr>
        <p:spPr>
          <a:xfrm rot="9364775">
            <a:off x="22394517" y="813797"/>
            <a:ext cx="2444009" cy="2123559"/>
          </a:xfrm>
          <a:prstGeom prst="triangle">
            <a:avLst>
              <a:gd name="adj" fmla="val 62783"/>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659898" y="2817566"/>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X:\_Thesis\Renders\lobby\pendant.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5185" y="1144558"/>
            <a:ext cx="2986588" cy="5247233"/>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14030756" y="1121506"/>
            <a:ext cx="2217140" cy="5282009"/>
            <a:chOff x="10536286" y="914400"/>
            <a:chExt cx="2329588" cy="5549900"/>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6286" y="914400"/>
              <a:ext cx="2329588" cy="5549900"/>
            </a:xfrm>
            <a:prstGeom prst="rect">
              <a:avLst/>
            </a:prstGeom>
            <a:ln>
              <a:noFill/>
            </a:ln>
            <a:effectLst>
              <a:outerShdw blurRad="292100" dist="139700" dir="2700000" algn="tl" rotWithShape="0">
                <a:srgbClr val="333333">
                  <a:alpha val="65000"/>
                </a:srgbClr>
              </a:outerShdw>
            </a:effectLst>
          </p:spPr>
        </p:pic>
        <p:sp>
          <p:nvSpPr>
            <p:cNvPr id="2" name="Isosceles Triangle 1"/>
            <p:cNvSpPr/>
            <p:nvPr/>
          </p:nvSpPr>
          <p:spPr>
            <a:xfrm rot="10800000">
              <a:off x="10549542" y="934284"/>
              <a:ext cx="2283194" cy="4772722"/>
            </a:xfrm>
            <a:prstGeom prst="triangle">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60000"/>
                    <a:lumOff val="40000"/>
                  </a:schemeClr>
                </a:solidFill>
              </a:endParaRPr>
            </a:p>
          </p:txBody>
        </p:sp>
      </p:grpSp>
      <p:sp>
        <p:nvSpPr>
          <p:cNvPr id="27" name="Oval 26"/>
          <p:cNvSpPr/>
          <p:nvPr/>
        </p:nvSpPr>
        <p:spPr>
          <a:xfrm>
            <a:off x="23147442" y="1809870"/>
            <a:ext cx="217789" cy="217789"/>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stevennoble.com/main.php?g2_view=core.DownloadItem&amp;g2_itemId=13177&amp;g2_serialNumber=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82713" y="-45416"/>
            <a:ext cx="5491636" cy="743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6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4.62963E-6 4.07407E-6 L -0.02674 4.07407E-6 " pathEditMode="relative" rAng="0" ptsTypes="AA">
                                      <p:cBhvr>
                                        <p:cTn id="52" dur="1000" fill="hold"/>
                                        <p:tgtEl>
                                          <p:spTgt spid="6"/>
                                        </p:tgtEl>
                                        <p:attrNameLst>
                                          <p:attrName>ppt_x</p:attrName>
                                          <p:attrName>ppt_y</p:attrName>
                                        </p:attrNameLst>
                                      </p:cBhvr>
                                      <p:rCtr x="-1337" y="0"/>
                                    </p:animMotion>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026"/>
                                        </p:tgtEl>
                                      </p:cBhvr>
                                    </p:animEffect>
                                    <p:set>
                                      <p:cBhvr>
                                        <p:cTn id="72" dur="1" fill="hold">
                                          <p:stCondLst>
                                            <p:cond delay="499"/>
                                          </p:stCondLst>
                                        </p:cTn>
                                        <p:tgtEl>
                                          <p:spTgt spid="102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grpId="2"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2" grpId="0"/>
      <p:bldP spid="22" grpId="1"/>
      <p:bldP spid="22" grpId="2"/>
      <p:bldP spid="23" grpId="0"/>
      <p:bldP spid="23" grpId="1"/>
      <p:bldP spid="24" grpId="0" animBg="1"/>
      <p:bldP spid="24" grpId="1" animBg="1"/>
      <p:bldP spid="25" grpId="0" animBg="1"/>
      <p:bldP spid="25"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9" name="Group 8"/>
          <p:cNvGrpSpPr/>
          <p:nvPr/>
        </p:nvGrpSpPr>
        <p:grpSpPr>
          <a:xfrm>
            <a:off x="899592" y="578479"/>
            <a:ext cx="7373551" cy="8942893"/>
            <a:chOff x="899592" y="578479"/>
            <a:chExt cx="7373551" cy="8942893"/>
          </a:xfrm>
        </p:grpSpPr>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data</a:t>
            </a:r>
          </a:p>
        </p:txBody>
      </p:sp>
      <p:sp>
        <p:nvSpPr>
          <p:cNvPr id="17" name="Subtitle 2"/>
          <p:cNvSpPr txBox="1">
            <a:spLocks/>
          </p:cNvSpPr>
          <p:nvPr/>
        </p:nvSpPr>
        <p:spPr>
          <a:xfrm>
            <a:off x="12658006" y="1072507"/>
            <a:ext cx="6174691" cy="3711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cap="none" spc="300" dirty="0" smtClean="0">
                <a:solidFill>
                  <a:schemeClr val="tx1"/>
                </a:solidFill>
                <a:latin typeface="Calibri Light" panose="020F0302020204030204" pitchFamily="34" charset="0"/>
              </a:rPr>
              <a:t> Illuminance average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206 lux</a:t>
            </a:r>
          </a:p>
          <a:p>
            <a:pPr algn="ctr"/>
            <a:r>
              <a:rPr lang="en-US" cap="none" spc="300" dirty="0" smtClean="0">
                <a:solidFill>
                  <a:schemeClr val="tx1"/>
                </a:solidFill>
                <a:latin typeface="Calibri Light" panose="020F0302020204030204" pitchFamily="34" charset="0"/>
              </a:rPr>
              <a:t>  average/minimum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3.7:1</a:t>
            </a:r>
          </a:p>
          <a:p>
            <a:pPr algn="ctr"/>
            <a:r>
              <a:rPr lang="en-US" cap="none" spc="300" dirty="0" smtClean="0">
                <a:solidFill>
                  <a:schemeClr val="tx1"/>
                </a:solidFill>
                <a:latin typeface="Calibri Light" panose="020F0302020204030204" pitchFamily="34" charset="0"/>
              </a:rPr>
              <a:t>lighting power density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1.0 w/sf</a:t>
            </a:r>
          </a:p>
        </p:txBody>
      </p:sp>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err="1" smtClean="0">
                <a:solidFill>
                  <a:schemeClr val="bg2">
                    <a:lumMod val="60000"/>
                    <a:lumOff val="40000"/>
                  </a:schemeClr>
                </a:solidFill>
                <a:latin typeface="Calibri Light" panose="020F0302020204030204" pitchFamily="34" charset="0"/>
              </a:rPr>
              <a:t>elumtools</a:t>
            </a:r>
            <a:r>
              <a:rPr lang="en-US" sz="2800" cap="none" spc="300" dirty="0" smtClean="0">
                <a:solidFill>
                  <a:schemeClr val="bg2">
                    <a:lumMod val="60000"/>
                    <a:lumOff val="40000"/>
                  </a:schemeClr>
                </a:solidFill>
                <a:latin typeface="Calibri Light" panose="020F0302020204030204" pitchFamily="34" charset="0"/>
              </a:rPr>
              <a:t> calculation</a:t>
            </a:r>
          </a:p>
        </p:txBody>
      </p:sp>
      <p:graphicFrame>
        <p:nvGraphicFramePr>
          <p:cNvPr id="19" name="Chart 18"/>
          <p:cNvGraphicFramePr/>
          <p:nvPr>
            <p:extLst>
              <p:ext uri="{D42A27DB-BD31-4B8C-83A1-F6EECF244321}">
                <p14:modId xmlns:p14="http://schemas.microsoft.com/office/powerpoint/2010/main" val="4243772977"/>
              </p:ext>
            </p:extLst>
          </p:nvPr>
        </p:nvGraphicFramePr>
        <p:xfrm>
          <a:off x="9260579" y="1072506"/>
          <a:ext cx="4436372" cy="5417649"/>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p:cNvPicPr>
            <a:picLocks noChangeAspect="1"/>
          </p:cNvPicPr>
          <p:nvPr/>
        </p:nvPicPr>
        <p:blipFill>
          <a:blip r:embed="rId6"/>
          <a:stretch>
            <a:fillRect/>
          </a:stretch>
        </p:blipFill>
        <p:spPr>
          <a:xfrm>
            <a:off x="19826513" y="1126287"/>
            <a:ext cx="5838421" cy="5324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08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Graphic spid="1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s o u t h   p l a z 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7" name="Group 6"/>
          <p:cNvGrpSpPr/>
          <p:nvPr/>
        </p:nvGrpSpPr>
        <p:grpSpPr>
          <a:xfrm>
            <a:off x="899592" y="578479"/>
            <a:ext cx="7373551" cy="8942893"/>
            <a:chOff x="899592" y="578479"/>
            <a:chExt cx="7373551" cy="8942893"/>
          </a:xfrm>
        </p:grpSpPr>
        <p:sp>
          <p:nvSpPr>
            <p:cNvPr id="12"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4" name="Subtitle 2"/>
          <p:cNvSpPr txBox="1">
            <a:spLocks/>
          </p:cNvSpPr>
          <p:nvPr/>
        </p:nvSpPr>
        <p:spPr>
          <a:xfrm>
            <a:off x="9823257" y="3245758"/>
            <a:ext cx="1560188"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plan</a:t>
            </a:r>
          </a:p>
        </p:txBody>
      </p:sp>
      <p:pic>
        <p:nvPicPr>
          <p:cNvPr id="16" name="Picture 15" descr="https://conceptdraw.com/a2347c3/p6/preview/640/pict--north-arrow-4-map-symbols-vector-stencils-library"/>
          <p:cNvPicPr/>
          <p:nvPr/>
        </p:nvPicPr>
        <p:blipFill rotWithShape="1">
          <a:blip r:embed="rId5" cstate="print">
            <a:extLst>
              <a:ext uri="{28A0092B-C50C-407E-A947-70E740481C1C}">
                <a14:useLocalDpi xmlns:a14="http://schemas.microsoft.com/office/drawing/2010/main" val="0"/>
              </a:ext>
            </a:extLst>
          </a:blip>
          <a:srcRect l="39323" r="40312"/>
          <a:stretch/>
        </p:blipFill>
        <p:spPr bwMode="auto">
          <a:xfrm>
            <a:off x="16559025" y="5511333"/>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6"/>
          <a:stretch>
            <a:fillRect/>
          </a:stretch>
        </p:blipFill>
        <p:spPr>
          <a:xfrm>
            <a:off x="10991173" y="1612900"/>
            <a:ext cx="6535449" cy="4608565"/>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a:off x="12692257" y="4436448"/>
            <a:ext cx="4348949" cy="1785017"/>
            <a:chOff x="21763840" y="4436448"/>
            <a:chExt cx="4348949" cy="1785017"/>
          </a:xfrm>
        </p:grpSpPr>
        <p:sp>
          <p:nvSpPr>
            <p:cNvPr id="19" name="Rectangle 18"/>
            <p:cNvSpPr/>
            <p:nvPr/>
          </p:nvSpPr>
          <p:spPr>
            <a:xfrm>
              <a:off x="23987124" y="4702176"/>
              <a:ext cx="469901" cy="148156"/>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457025" y="4601456"/>
              <a:ext cx="1655763" cy="248874"/>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1763840" y="4436448"/>
              <a:ext cx="4348949" cy="1785017"/>
              <a:chOff x="21763840" y="4436448"/>
              <a:chExt cx="4348949" cy="1785017"/>
            </a:xfrm>
          </p:grpSpPr>
          <p:sp>
            <p:nvSpPr>
              <p:cNvPr id="22" name="Isosceles Triangle 21"/>
              <p:cNvSpPr/>
              <p:nvPr/>
            </p:nvSpPr>
            <p:spPr>
              <a:xfrm rot="18821411">
                <a:off x="24542669" y="5864584"/>
                <a:ext cx="463262" cy="228631"/>
              </a:xfrm>
              <a:prstGeom prst="triangle">
                <a:avLst>
                  <a:gd name="adj" fmla="val 51557"/>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1763840" y="4436448"/>
                <a:ext cx="4348949" cy="1785017"/>
                <a:chOff x="21763840" y="4436448"/>
                <a:chExt cx="4348949" cy="1785017"/>
              </a:xfrm>
            </p:grpSpPr>
            <p:sp>
              <p:nvSpPr>
                <p:cNvPr id="17" name="Rectangle 16"/>
                <p:cNvSpPr/>
                <p:nvPr/>
              </p:nvSpPr>
              <p:spPr>
                <a:xfrm>
                  <a:off x="21763840" y="4850331"/>
                  <a:ext cx="3270200" cy="1045644"/>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367215" y="4436448"/>
                  <a:ext cx="619909" cy="413883"/>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034041" y="4850330"/>
                  <a:ext cx="1078748" cy="210702"/>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8821411">
                  <a:off x="24637041" y="4990865"/>
                  <a:ext cx="1186976" cy="590632"/>
                </a:xfrm>
                <a:prstGeom prst="triangle">
                  <a:avLst>
                    <a:gd name="adj" fmla="val 51557"/>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365228" y="5895975"/>
                  <a:ext cx="1333097" cy="325490"/>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5" name="Subtitle 2"/>
          <p:cNvSpPr txBox="1">
            <a:spLocks/>
          </p:cNvSpPr>
          <p:nvPr/>
        </p:nvSpPr>
        <p:spPr>
          <a:xfrm>
            <a:off x="9611807"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orientation</a:t>
            </a:r>
          </a:p>
        </p:txBody>
      </p:sp>
    </p:spTree>
    <p:extLst>
      <p:ext uri="{BB962C8B-B14F-4D97-AF65-F5344CB8AC3E}">
        <p14:creationId xmlns:p14="http://schemas.microsoft.com/office/powerpoint/2010/main" val="20290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51852E-6 -1.11111E-6 L 0.32859 -1.11111E-6 " pathEditMode="relative" rAng="0" ptsTypes="AA">
                                      <p:cBhvr>
                                        <p:cTn id="6" dur="2000" fill="hold"/>
                                        <p:tgtEl>
                                          <p:spTgt spid="6"/>
                                        </p:tgtEl>
                                        <p:attrNameLst>
                                          <p:attrName>ppt_x</p:attrName>
                                          <p:attrName>ppt_y</p:attrName>
                                        </p:attrNameLst>
                                      </p:cBhvr>
                                      <p:rCtr x="16429"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899592" y="578479"/>
            <a:ext cx="7373551" cy="8942893"/>
            <a:chOff x="899592" y="578479"/>
            <a:chExt cx="7373551" cy="8942893"/>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grpSp>
        <p:nvGrpSpPr>
          <p:cNvPr id="10" name="Group 9"/>
          <p:cNvGrpSpPr/>
          <p:nvPr/>
        </p:nvGrpSpPr>
        <p:grpSpPr>
          <a:xfrm>
            <a:off x="25889606" y="0"/>
            <a:ext cx="4078265" cy="6858000"/>
            <a:chOff x="25889606" y="0"/>
            <a:chExt cx="4078265" cy="6858000"/>
          </a:xfrm>
        </p:grpSpPr>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13" name="Picture 2" descr="https://lh3.googleusercontent.com/UVwoSoBF3uRlBkvZshHFMxXTa5tVxjJqeYKyfh-9iw4Zg3yxgBW2e9weC4jFEbBTftIssd2X-uQ6Uc3iEmRJljQmphsIv3AFfdEfMZNgCg8Yusunt1S7LKx_5rbCoKG9B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8532" y="914400"/>
            <a:ext cx="4902548" cy="5488723"/>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concept</a:t>
            </a:r>
          </a:p>
        </p:txBody>
      </p:sp>
      <p:sp>
        <p:nvSpPr>
          <p:cNvPr id="15" name="Subtitle 2"/>
          <p:cNvSpPr txBox="1">
            <a:spLocks/>
          </p:cNvSpPr>
          <p:nvPr/>
        </p:nvSpPr>
        <p:spPr>
          <a:xfrm>
            <a:off x="12468139" y="2288790"/>
            <a:ext cx="2389915"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individuality</a:t>
            </a:r>
          </a:p>
        </p:txBody>
      </p:sp>
      <p:sp>
        <p:nvSpPr>
          <p:cNvPr id="16" name="Subtitle 2"/>
          <p:cNvSpPr txBox="1">
            <a:spLocks/>
          </p:cNvSpPr>
          <p:nvPr/>
        </p:nvSpPr>
        <p:spPr>
          <a:xfrm>
            <a:off x="12549176" y="4365959"/>
            <a:ext cx="2389915"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uniqueness</a:t>
            </a:r>
          </a:p>
        </p:txBody>
      </p:sp>
      <p:sp>
        <p:nvSpPr>
          <p:cNvPr id="17" name="Subtitle 2"/>
          <p:cNvSpPr txBox="1">
            <a:spLocks/>
          </p:cNvSpPr>
          <p:nvPr/>
        </p:nvSpPr>
        <p:spPr>
          <a:xfrm>
            <a:off x="12415813" y="3329642"/>
            <a:ext cx="2389915"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one of a kind</a:t>
            </a:r>
          </a:p>
        </p:txBody>
      </p:sp>
      <p:sp>
        <p:nvSpPr>
          <p:cNvPr id="18" name="Subtitle 2"/>
          <p:cNvSpPr txBox="1">
            <a:spLocks/>
          </p:cNvSpPr>
          <p:nvPr/>
        </p:nvSpPr>
        <p:spPr>
          <a:xfrm>
            <a:off x="9160442" y="3124386"/>
            <a:ext cx="9127558" cy="76383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spc="300" dirty="0" smtClean="0">
                <a:solidFill>
                  <a:schemeClr val="tx1"/>
                </a:solidFill>
                <a:latin typeface="Calibri Light" panose="020F0302020204030204" pitchFamily="34" charset="0"/>
              </a:rPr>
              <a:t>f </a:t>
            </a:r>
            <a:r>
              <a:rPr lang="en-US" sz="4800" cap="none" spc="300" dirty="0" err="1" smtClean="0">
                <a:solidFill>
                  <a:schemeClr val="tx1"/>
                </a:solidFill>
                <a:latin typeface="Calibri Light" panose="020F0302020204030204" pitchFamily="34" charset="0"/>
              </a:rPr>
              <a:t>i</a:t>
            </a:r>
            <a:r>
              <a:rPr lang="en-US" sz="4800" cap="none" spc="300" dirty="0" smtClean="0">
                <a:solidFill>
                  <a:schemeClr val="tx1"/>
                </a:solidFill>
                <a:latin typeface="Calibri Light" panose="020F0302020204030204" pitchFamily="34" charset="0"/>
              </a:rPr>
              <a:t> n g e r p r </a:t>
            </a:r>
            <a:r>
              <a:rPr lang="en-US" sz="4800" cap="none" spc="300" dirty="0" err="1" smtClean="0">
                <a:solidFill>
                  <a:schemeClr val="tx1"/>
                </a:solidFill>
                <a:latin typeface="Calibri Light" panose="020F0302020204030204" pitchFamily="34" charset="0"/>
              </a:rPr>
              <a:t>i</a:t>
            </a:r>
            <a:r>
              <a:rPr lang="en-US" sz="4800" cap="none" spc="300" dirty="0" smtClean="0">
                <a:solidFill>
                  <a:schemeClr val="tx1"/>
                </a:solidFill>
                <a:latin typeface="Calibri Light" panose="020F0302020204030204" pitchFamily="34" charset="0"/>
              </a:rPr>
              <a:t> n t</a:t>
            </a:r>
          </a:p>
        </p:txBody>
      </p:sp>
    </p:spTree>
    <p:extLst>
      <p:ext uri="{BB962C8B-B14F-4D97-AF65-F5344CB8AC3E}">
        <p14:creationId xmlns:p14="http://schemas.microsoft.com/office/powerpoint/2010/main" val="70502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16" fill="hold" grpId="1" nodeType="clickEffect">
                                  <p:stCondLst>
                                    <p:cond delay="0"/>
                                  </p:stCondLst>
                                  <p:childTnLst>
                                    <p:animEffect transition="out" filter="circle(in)">
                                      <p:cBhvr>
                                        <p:cTn id="26" dur="1000"/>
                                        <p:tgtEl>
                                          <p:spTgt spid="15"/>
                                        </p:tgtEl>
                                      </p:cBhvr>
                                    </p:animEffect>
                                    <p:set>
                                      <p:cBhvr>
                                        <p:cTn id="27" dur="1" fill="hold">
                                          <p:stCondLst>
                                            <p:cond delay="999"/>
                                          </p:stCondLst>
                                        </p:cTn>
                                        <p:tgtEl>
                                          <p:spTgt spid="15"/>
                                        </p:tgtEl>
                                        <p:attrNameLst>
                                          <p:attrName>style.visibility</p:attrName>
                                        </p:attrNameLst>
                                      </p:cBhvr>
                                      <p:to>
                                        <p:strVal val="hidden"/>
                                      </p:to>
                                    </p:set>
                                  </p:childTnLst>
                                </p:cTn>
                              </p:par>
                              <p:par>
                                <p:cTn id="28" presetID="6" presetClass="exit" presetSubtype="16" fill="hold" grpId="1" nodeType="withEffect">
                                  <p:stCondLst>
                                    <p:cond delay="0"/>
                                  </p:stCondLst>
                                  <p:childTnLst>
                                    <p:animEffect transition="out" filter="circle(in)">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6" presetClass="exit" presetSubtype="16" fill="hold" grpId="1" nodeType="withEffect">
                                  <p:stCondLst>
                                    <p:cond delay="0"/>
                                  </p:stCondLst>
                                  <p:childTnLst>
                                    <p:animEffect transition="out" filter="circle(in)">
                                      <p:cBhvr>
                                        <p:cTn id="32" dur="1000"/>
                                        <p:tgtEl>
                                          <p:spTgt spid="17"/>
                                        </p:tgtEl>
                                      </p:cBhvr>
                                    </p:animEffect>
                                    <p:set>
                                      <p:cBhvr>
                                        <p:cTn id="33" dur="1" fill="hold">
                                          <p:stCondLst>
                                            <p:cond delay="999"/>
                                          </p:stCondLst>
                                        </p:cTn>
                                        <p:tgtEl>
                                          <p:spTgt spid="17"/>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16" grpId="0"/>
      <p:bldP spid="16" grpId="1"/>
      <p:bldP spid="17" grpId="0"/>
      <p:bldP spid="17" grpId="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9" name="Group 8"/>
          <p:cNvGrpSpPr/>
          <p:nvPr/>
        </p:nvGrpSpPr>
        <p:grpSpPr>
          <a:xfrm>
            <a:off x="899592" y="578479"/>
            <a:ext cx="7373551" cy="8942893"/>
            <a:chOff x="899592" y="578479"/>
            <a:chExt cx="7373551" cy="8942893"/>
          </a:xfrm>
        </p:grpSpPr>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qualitative criteria</a:t>
            </a:r>
          </a:p>
        </p:txBody>
      </p:sp>
      <p:sp>
        <p:nvSpPr>
          <p:cNvPr id="17" name="Subtitle 2"/>
          <p:cNvSpPr txBox="1">
            <a:spLocks/>
          </p:cNvSpPr>
          <p:nvPr/>
        </p:nvSpPr>
        <p:spPr>
          <a:xfrm>
            <a:off x="9979885" y="1498949"/>
            <a:ext cx="5731104"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relaxation </a:t>
            </a:r>
          </a:p>
        </p:txBody>
      </p:sp>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criteria</a:t>
            </a:r>
          </a:p>
        </p:txBody>
      </p:sp>
      <p:sp>
        <p:nvSpPr>
          <p:cNvPr id="20" name="Subtitle 2"/>
          <p:cNvSpPr txBox="1">
            <a:spLocks/>
          </p:cNvSpPr>
          <p:nvPr/>
        </p:nvSpPr>
        <p:spPr>
          <a:xfrm>
            <a:off x="19229651" y="2868760"/>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lighting power density</a:t>
            </a:r>
          </a:p>
        </p:txBody>
      </p:sp>
      <p:sp>
        <p:nvSpPr>
          <p:cNvPr id="21" name="Subtitle 2"/>
          <p:cNvSpPr txBox="1">
            <a:spLocks/>
          </p:cNvSpPr>
          <p:nvPr/>
        </p:nvSpPr>
        <p:spPr>
          <a:xfrm>
            <a:off x="19226198" y="1208663"/>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illuminance levels</a:t>
            </a:r>
          </a:p>
        </p:txBody>
      </p:sp>
      <p:sp>
        <p:nvSpPr>
          <p:cNvPr id="2" name="Rectangle 1"/>
          <p:cNvSpPr/>
          <p:nvPr/>
        </p:nvSpPr>
        <p:spPr>
          <a:xfrm>
            <a:off x="11379272" y="2586824"/>
            <a:ext cx="2319188" cy="461665"/>
          </a:xfrm>
          <a:prstGeom prst="rect">
            <a:avLst/>
          </a:prstGeom>
        </p:spPr>
        <p:txBody>
          <a:bodyPr wrap="square">
            <a:spAutoFit/>
          </a:bodyPr>
          <a:lstStyle/>
          <a:p>
            <a:r>
              <a:rPr lang="en-US" sz="2400" spc="300" dirty="0" smtClean="0">
                <a:latin typeface="Calibri Light" panose="020F0302020204030204" pitchFamily="34" charset="0"/>
              </a:rPr>
              <a:t>safety</a:t>
            </a:r>
            <a:endParaRPr lang="en-US" sz="2400" spc="300" dirty="0">
              <a:latin typeface="Calibri Light" panose="020F03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93127985"/>
              </p:ext>
            </p:extLst>
          </p:nvPr>
        </p:nvGraphicFramePr>
        <p:xfrm>
          <a:off x="19319208" y="1759858"/>
          <a:ext cx="5761477" cy="624840"/>
        </p:xfrm>
        <a:graphic>
          <a:graphicData uri="http://schemas.openxmlformats.org/drawingml/2006/table">
            <a:tbl>
              <a:tblPr firstRow="1" firstCol="1" bandRow="1"/>
              <a:tblGrid>
                <a:gridCol w="1995472"/>
                <a:gridCol w="1255105"/>
                <a:gridCol w="1255795"/>
                <a:gridCol w="1255105"/>
              </a:tblGrid>
              <a:tr h="93980">
                <a:tc>
                  <a:txBody>
                    <a:bodyPr/>
                    <a:lstStyle/>
                    <a:p>
                      <a:pPr marL="0" marR="0">
                        <a:spcBef>
                          <a:spcPts val="0"/>
                        </a:spcBef>
                        <a:spcAft>
                          <a:spcPts val="0"/>
                        </a:spcAft>
                      </a:pP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Task</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E</a:t>
                      </a:r>
                      <a:r>
                        <a:rPr lang="en-US" sz="2100" b="1" baseline="-25000" dirty="0">
                          <a:effectLst/>
                          <a:latin typeface="Calibri Light" panose="020F0302020204030204" pitchFamily="34" charset="0"/>
                          <a:ea typeface="Times New Roman" panose="02020603050405020304" pitchFamily="18" charset="0"/>
                          <a:cs typeface="Times New Roman" panose="02020603050405020304" pitchFamily="18" charset="0"/>
                        </a:rPr>
                        <a:t>h </a:t>
                      </a: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(lux)</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err="1">
                          <a:effectLst/>
                          <a:latin typeface="Calibri Light" panose="020F0302020204030204" pitchFamily="34" charset="0"/>
                          <a:ea typeface="Times New Roman" panose="02020603050405020304" pitchFamily="18" charset="0"/>
                          <a:cs typeface="Times New Roman" panose="02020603050405020304" pitchFamily="18" charset="0"/>
                        </a:rPr>
                        <a:t>E</a:t>
                      </a:r>
                      <a:r>
                        <a:rPr lang="en-US" sz="2100" b="1" baseline="-25000" dirty="0" err="1">
                          <a:effectLst/>
                          <a:latin typeface="Calibri Light" panose="020F0302020204030204" pitchFamily="34" charset="0"/>
                          <a:ea typeface="Times New Roman" panose="02020603050405020304" pitchFamily="18" charset="0"/>
                          <a:cs typeface="Times New Roman" panose="02020603050405020304" pitchFamily="18" charset="0"/>
                        </a:rPr>
                        <a:t>v</a:t>
                      </a:r>
                      <a:r>
                        <a:rPr lang="en-US" sz="2100" b="1" baseline="-25000"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2100" b="1" dirty="0">
                          <a:effectLst/>
                          <a:latin typeface="Calibri Light" panose="020F0302020204030204" pitchFamily="34" charset="0"/>
                          <a:ea typeface="Times New Roman" panose="02020603050405020304" pitchFamily="18" charset="0"/>
                          <a:cs typeface="Times New Roman" panose="02020603050405020304" pitchFamily="18" charset="0"/>
                        </a:rPr>
                        <a:t>(lux)</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err="1">
                          <a:effectLst/>
                          <a:latin typeface="Calibri Light" panose="020F0302020204030204" pitchFamily="34" charset="0"/>
                          <a:ea typeface="Times New Roman" panose="02020603050405020304" pitchFamily="18" charset="0"/>
                          <a:cs typeface="Times New Roman" panose="02020603050405020304" pitchFamily="18" charset="0"/>
                        </a:rPr>
                        <a:t>Avg:Min</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81915">
                <a:tc>
                  <a:txBody>
                    <a:bodyPr/>
                    <a:lstStyle/>
                    <a:p>
                      <a:pPr marL="0" marR="0">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Transition – Plaza</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2</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Arial" panose="020B0604020202020204" pitchFamily="34" charset="0"/>
                        </a:rPr>
                        <a:t>5:1</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53046154"/>
              </p:ext>
            </p:extLst>
          </p:nvPr>
        </p:nvGraphicFramePr>
        <p:xfrm>
          <a:off x="19328552" y="3429000"/>
          <a:ext cx="7448351" cy="1219200"/>
        </p:xfrm>
        <a:graphic>
          <a:graphicData uri="http://schemas.openxmlformats.org/drawingml/2006/table">
            <a:tbl>
              <a:tblPr firstRow="1" firstCol="1" bandRow="1"/>
              <a:tblGrid>
                <a:gridCol w="1344899"/>
                <a:gridCol w="1525863"/>
                <a:gridCol w="1525863"/>
                <a:gridCol w="1525863"/>
                <a:gridCol w="1525863"/>
              </a:tblGrid>
              <a:tr h="138430">
                <a:tc>
                  <a:txBody>
                    <a:bodyPr/>
                    <a:lstStyle/>
                    <a:p>
                      <a:pPr marL="0" marR="0">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Space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Base Allowance (W)</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Allowance (</a:t>
                      </a:r>
                      <a:r>
                        <a:rPr lang="en-US" sz="2000" b="1" dirty="0" smtClean="0">
                          <a:effectLst/>
                          <a:latin typeface="Calibri Light" panose="020F0302020204030204" pitchFamily="34" charset="0"/>
                          <a:ea typeface="Times New Roman" panose="02020603050405020304" pitchFamily="18" charset="0"/>
                          <a:cs typeface="Times New Roman" panose="02020603050405020304" pitchFamily="18" charset="0"/>
                        </a:rPr>
                        <a:t>W/sf)</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smtClean="0">
                          <a:effectLst/>
                          <a:latin typeface="Calibri" panose="020F0502020204030204" pitchFamily="34" charset="0"/>
                          <a:ea typeface="Times New Roman" panose="02020603050405020304" pitchFamily="18" charset="0"/>
                          <a:cs typeface="Times New Roman" panose="02020603050405020304" pitchFamily="18" charset="0"/>
                        </a:rPr>
                        <a:t>Square</a:t>
                      </a:r>
                      <a:r>
                        <a:rPr lang="en-US" sz="2000" baseline="0" dirty="0" smtClean="0">
                          <a:effectLst/>
                          <a:latin typeface="Calibri" panose="020F0502020204030204" pitchFamily="34" charset="0"/>
                          <a:ea typeface="Times New Roman" panose="02020603050405020304" pitchFamily="18" charset="0"/>
                          <a:cs typeface="Times New Roman" panose="02020603050405020304" pitchFamily="18" charset="0"/>
                        </a:rPr>
                        <a:t> Footage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effectLst/>
                          <a:latin typeface="Calibri Light" panose="020F0302020204030204" pitchFamily="34" charset="0"/>
                          <a:ea typeface="Times New Roman" panose="02020603050405020304" pitchFamily="18" charset="0"/>
                          <a:cs typeface="Times New Roman" panose="02020603050405020304" pitchFamily="18" charset="0"/>
                        </a:rPr>
                        <a:t>Total Allowance (W)</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r>
              <a:tr h="50800">
                <a:tc>
                  <a:txBody>
                    <a:bodyPr/>
                    <a:lstStyle/>
                    <a:p>
                      <a:pPr marL="0" marR="0">
                        <a:spcBef>
                          <a:spcPts val="0"/>
                        </a:spcBef>
                        <a:spcAft>
                          <a:spcPts val="0"/>
                        </a:spcAft>
                      </a:pPr>
                      <a:r>
                        <a:rPr lang="en-US" sz="200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South Plaza</a:t>
                      </a:r>
                      <a:endParaRPr lang="en-US" sz="20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1300</a:t>
                      </a:r>
                      <a:endParaRPr lang="en-US" sz="20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0.2</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defTabSz="457200" rtl="0" eaLnBrk="1" latinLnBrk="0" hangingPunct="1">
                        <a:spcBef>
                          <a:spcPts val="0"/>
                        </a:spcBef>
                        <a:spcAft>
                          <a:spcPts val="0"/>
                        </a:spcAft>
                      </a:pPr>
                      <a:r>
                        <a:rPr lang="en-US" sz="2000" kern="1200" dirty="0" smtClean="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5500</a:t>
                      </a:r>
                      <a:endParaRPr lang="en-US" sz="2000"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2400</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2">
                        <a:lumMod val="20000"/>
                        <a:lumOff val="80000"/>
                      </a:schemeClr>
                    </a:solid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3846773"/>
              </p:ext>
            </p:extLst>
          </p:nvPr>
        </p:nvGraphicFramePr>
        <p:xfrm>
          <a:off x="19330973" y="5338253"/>
          <a:ext cx="5048250" cy="914400"/>
        </p:xfrm>
        <a:graphic>
          <a:graphicData uri="http://schemas.openxmlformats.org/drawingml/2006/table">
            <a:tbl>
              <a:tblPr firstRow="1" firstCol="1" bandRow="1"/>
              <a:tblGrid>
                <a:gridCol w="1543050"/>
                <a:gridCol w="1752600"/>
                <a:gridCol w="1752600"/>
              </a:tblGrid>
              <a:tr h="138430">
                <a:tc>
                  <a:txBody>
                    <a:bodyPr/>
                    <a:lstStyle/>
                    <a:p>
                      <a:pPr marL="0" marR="0">
                        <a:spcBef>
                          <a:spcPts val="0"/>
                        </a:spcBef>
                        <a:spcAft>
                          <a:spcPts val="0"/>
                        </a:spcAft>
                      </a:pPr>
                      <a:r>
                        <a:rPr lang="en-US" sz="2000" b="1" dirty="0">
                          <a:latin typeface="Calibri Light" panose="020F0302020204030204" pitchFamily="34" charset="0"/>
                        </a:rPr>
                        <a:t>Space</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latin typeface="Calibri Light" panose="020F0302020204030204" pitchFamily="34" charset="0"/>
                        </a:rPr>
                        <a:t>Lighting Zone</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latin typeface="Calibri Light" panose="020F0302020204030204" pitchFamily="34" charset="0"/>
                        </a:rPr>
                        <a:t>Allowance (</a:t>
                      </a:r>
                      <a:r>
                        <a:rPr lang="en-US" sz="2000" b="1" dirty="0" smtClean="0">
                          <a:latin typeface="Calibri Light" panose="020F0302020204030204" pitchFamily="34" charset="0"/>
                        </a:rPr>
                        <a:t>LM/sf)</a:t>
                      </a:r>
                      <a:endParaRPr lang="en-US" sz="2000" b="1" dirty="0">
                        <a:latin typeface="Calibri Light" panose="020F0302020204030204" pitchFamily="34" charset="0"/>
                      </a:endParaRPr>
                    </a:p>
                  </a:txBody>
                  <a:tcPr marL="68580" marR="68580" marT="0" marB="0" anchor="ctr">
                    <a:lnL>
                      <a:noFill/>
                    </a:lnL>
                    <a:lnR>
                      <a:noFill/>
                    </a:lnR>
                    <a:lnT>
                      <a:noFill/>
                    </a:lnT>
                    <a:lnB>
                      <a:noFill/>
                    </a:lnB>
                  </a:tcPr>
                </a:tc>
              </a:tr>
              <a:tr h="50800">
                <a:tc>
                  <a:txBody>
                    <a:bodyPr/>
                    <a:lstStyle/>
                    <a:p>
                      <a:pPr marL="0" marR="0">
                        <a:spcBef>
                          <a:spcPts val="0"/>
                        </a:spcBef>
                        <a:spcAft>
                          <a:spcPts val="0"/>
                        </a:spcAft>
                      </a:pPr>
                      <a:r>
                        <a:rPr lang="en-US" sz="2000" dirty="0">
                          <a:solidFill>
                            <a:schemeClr val="bg1"/>
                          </a:solidFill>
                          <a:latin typeface="Calibri Light" panose="020F0302020204030204" pitchFamily="34" charset="0"/>
                        </a:rPr>
                        <a:t>South Plaza</a:t>
                      </a: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latin typeface="Calibri Light" panose="020F0302020204030204" pitchFamily="34" charset="0"/>
                        </a:rPr>
                        <a:t>LZ4</a:t>
                      </a:r>
                    </a:p>
                  </a:txBody>
                  <a:tcPr marL="68580" marR="68580" marT="0" marB="0">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latin typeface="Calibri Light" panose="020F0302020204030204" pitchFamily="34" charset="0"/>
                        </a:rPr>
                        <a:t>7.5</a:t>
                      </a:r>
                    </a:p>
                  </a:txBody>
                  <a:tcPr marL="68580" marR="68580" marT="0" marB="0" anchor="ctr">
                    <a:lnL>
                      <a:noFill/>
                    </a:lnL>
                    <a:lnR>
                      <a:noFill/>
                    </a:lnR>
                    <a:lnT>
                      <a:noFill/>
                    </a:lnT>
                    <a:lnB>
                      <a:noFill/>
                    </a:lnB>
                    <a:solidFill>
                      <a:schemeClr val="bg2">
                        <a:lumMod val="20000"/>
                        <a:lumOff val="80000"/>
                      </a:schemeClr>
                    </a:solidFill>
                  </a:tcPr>
                </a:tc>
              </a:tr>
            </a:tbl>
          </a:graphicData>
        </a:graphic>
      </p:graphicFrame>
      <p:sp>
        <p:nvSpPr>
          <p:cNvPr id="25" name="Subtitle 2"/>
          <p:cNvSpPr txBox="1">
            <a:spLocks/>
          </p:cNvSpPr>
          <p:nvPr/>
        </p:nvSpPr>
        <p:spPr>
          <a:xfrm>
            <a:off x="19226198" y="4866543"/>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model lighting ordinance</a:t>
            </a:r>
          </a:p>
        </p:txBody>
      </p:sp>
    </p:spTree>
    <p:extLst>
      <p:ext uri="{BB962C8B-B14F-4D97-AF65-F5344CB8AC3E}">
        <p14:creationId xmlns:p14="http://schemas.microsoft.com/office/powerpoint/2010/main" val="38961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0" grpId="0"/>
      <p:bldP spid="21" grpId="0"/>
      <p:bldP spid="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899592" y="578479"/>
            <a:ext cx="7373551" cy="8942893"/>
            <a:chOff x="899592" y="578479"/>
            <a:chExt cx="7373551" cy="8942893"/>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grpSp>
        <p:nvGrpSpPr>
          <p:cNvPr id="10" name="Group 9"/>
          <p:cNvGrpSpPr/>
          <p:nvPr/>
        </p:nvGrpSpPr>
        <p:grpSpPr>
          <a:xfrm>
            <a:off x="25889606" y="0"/>
            <a:ext cx="4078265" cy="6858000"/>
            <a:chOff x="25889606" y="0"/>
            <a:chExt cx="4078265" cy="6858000"/>
          </a:xfrm>
        </p:grpSpPr>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726" y="1852235"/>
            <a:ext cx="8536475" cy="3153529"/>
          </a:xfrm>
          <a:prstGeom prst="rect">
            <a:avLst/>
          </a:prstGeom>
          <a:ln>
            <a:noFill/>
          </a:ln>
          <a:effectLst>
            <a:outerShdw blurRad="292100" dist="139700" dir="2700000" algn="tl" rotWithShape="0">
              <a:srgbClr val="333333">
                <a:alpha val="65000"/>
              </a:srgbClr>
            </a:outerShdw>
          </a:effectLst>
        </p:spPr>
      </p:pic>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site plan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77784" y="2357814"/>
            <a:ext cx="2619375" cy="264795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81473" y="2357814"/>
            <a:ext cx="3465487" cy="2647950"/>
          </a:xfrm>
          <a:prstGeom prst="rect">
            <a:avLst/>
          </a:prstGeom>
        </p:spPr>
      </p:pic>
      <p:sp>
        <p:nvSpPr>
          <p:cNvPr id="15" name="Rectangle 14"/>
          <p:cNvSpPr/>
          <p:nvPr/>
        </p:nvSpPr>
        <p:spPr>
          <a:xfrm>
            <a:off x="19477784" y="2357814"/>
            <a:ext cx="2619375" cy="26479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581473" y="2357814"/>
            <a:ext cx="3465487" cy="264795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416908" y="3153151"/>
            <a:ext cx="45719" cy="56158"/>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38004" y="4275199"/>
            <a:ext cx="885714" cy="914286"/>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13735142" y="3899911"/>
            <a:ext cx="45719" cy="56158"/>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416908" y="4596188"/>
            <a:ext cx="45719" cy="56158"/>
          </a:xfrm>
          <a:prstGeom prst="rect">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11206162" y="4628531"/>
            <a:ext cx="47148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677647" y="4018930"/>
            <a:ext cx="0" cy="60960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282363" y="4018930"/>
            <a:ext cx="39528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282363" y="3956069"/>
            <a:ext cx="0" cy="62862"/>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68038" y="3941780"/>
            <a:ext cx="3143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25012" y="3466480"/>
            <a:ext cx="2447926"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2072938" y="3028329"/>
            <a:ext cx="0" cy="43815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2506326" y="2204796"/>
            <a:ext cx="0" cy="265295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687426" y="2204796"/>
            <a:ext cx="0" cy="1171817"/>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3687427" y="4210050"/>
            <a:ext cx="0" cy="651058"/>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335127" y="3376613"/>
            <a:ext cx="0" cy="985837"/>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3687426" y="3372818"/>
            <a:ext cx="64770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687426" y="4857750"/>
            <a:ext cx="113347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4835189" y="4018930"/>
            <a:ext cx="0" cy="83882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5816264" y="3248025"/>
            <a:ext cx="0" cy="134271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5168563" y="3247404"/>
            <a:ext cx="64770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159037" y="2818780"/>
            <a:ext cx="0" cy="42862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471440" y="3004407"/>
            <a:ext cx="2901769" cy="2008978"/>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3836038" y="2727960"/>
            <a:ext cx="2061928" cy="2285424"/>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477972" y="2174875"/>
            <a:ext cx="1224948" cy="2830889"/>
          </a:xfrm>
          <a:prstGeom prst="rect">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3687426" y="2727961"/>
            <a:ext cx="148612" cy="2277804"/>
          </a:xfrm>
          <a:prstGeom prst="rect">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373209" y="3004407"/>
            <a:ext cx="117624" cy="2001358"/>
          </a:xfrm>
          <a:prstGeom prst="rect">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4539443" y="2482974"/>
            <a:ext cx="686269" cy="246747"/>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5225712" y="2527503"/>
            <a:ext cx="2598006" cy="200457"/>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5897966" y="2727960"/>
            <a:ext cx="1925752" cy="644858"/>
          </a:xfrm>
          <a:prstGeom prst="rect">
            <a:avLst/>
          </a:pr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9173408">
            <a:off x="15194116" y="3094981"/>
            <a:ext cx="2520786" cy="1241501"/>
          </a:xfrm>
          <a:custGeom>
            <a:avLst/>
            <a:gdLst>
              <a:gd name="connsiteX0" fmla="*/ 0 w 2502178"/>
              <a:gd name="connsiteY0" fmla="*/ 1266795 h 1266795"/>
              <a:gd name="connsiteX1" fmla="*/ 1060623 w 2502178"/>
              <a:gd name="connsiteY1" fmla="*/ 0 h 1266795"/>
              <a:gd name="connsiteX2" fmla="*/ 2502178 w 2502178"/>
              <a:gd name="connsiteY2" fmla="*/ 1266795 h 1266795"/>
              <a:gd name="connsiteX3" fmla="*/ 0 w 2502178"/>
              <a:gd name="connsiteY3" fmla="*/ 1266795 h 1266795"/>
              <a:gd name="connsiteX0" fmla="*/ 0 w 2511130"/>
              <a:gd name="connsiteY0" fmla="*/ 1266795 h 1266795"/>
              <a:gd name="connsiteX1" fmla="*/ 1060623 w 2511130"/>
              <a:gd name="connsiteY1" fmla="*/ 0 h 1266795"/>
              <a:gd name="connsiteX2" fmla="*/ 2511130 w 2511130"/>
              <a:gd name="connsiteY2" fmla="*/ 1266082 h 1266795"/>
              <a:gd name="connsiteX3" fmla="*/ 0 w 2511130"/>
              <a:gd name="connsiteY3" fmla="*/ 1266795 h 1266795"/>
              <a:gd name="connsiteX0" fmla="*/ 0 w 2511130"/>
              <a:gd name="connsiteY0" fmla="*/ 1098850 h 1098850"/>
              <a:gd name="connsiteX1" fmla="*/ 1101034 w 2511130"/>
              <a:gd name="connsiteY1" fmla="*/ 0 h 1098850"/>
              <a:gd name="connsiteX2" fmla="*/ 2511130 w 2511130"/>
              <a:gd name="connsiteY2" fmla="*/ 1098137 h 1098850"/>
              <a:gd name="connsiteX3" fmla="*/ 0 w 2511130"/>
              <a:gd name="connsiteY3" fmla="*/ 1098850 h 1098850"/>
              <a:gd name="connsiteX0" fmla="*/ 0 w 2511130"/>
              <a:gd name="connsiteY0" fmla="*/ 1244059 h 1244059"/>
              <a:gd name="connsiteX1" fmla="*/ 1057930 w 2511130"/>
              <a:gd name="connsiteY1" fmla="*/ 0 h 1244059"/>
              <a:gd name="connsiteX2" fmla="*/ 2511130 w 2511130"/>
              <a:gd name="connsiteY2" fmla="*/ 1243346 h 1244059"/>
              <a:gd name="connsiteX3" fmla="*/ 0 w 2511130"/>
              <a:gd name="connsiteY3" fmla="*/ 1244059 h 1244059"/>
              <a:gd name="connsiteX0" fmla="*/ 0 w 2511130"/>
              <a:gd name="connsiteY0" fmla="*/ 1244059 h 1244059"/>
              <a:gd name="connsiteX1" fmla="*/ 1057930 w 2511130"/>
              <a:gd name="connsiteY1" fmla="*/ 0 h 1244059"/>
              <a:gd name="connsiteX2" fmla="*/ 2511130 w 2511130"/>
              <a:gd name="connsiteY2" fmla="*/ 1243346 h 1244059"/>
              <a:gd name="connsiteX3" fmla="*/ 0 w 2511130"/>
              <a:gd name="connsiteY3" fmla="*/ 1244059 h 1244059"/>
            </a:gdLst>
            <a:ahLst/>
            <a:cxnLst>
              <a:cxn ang="0">
                <a:pos x="connsiteX0" y="connsiteY0"/>
              </a:cxn>
              <a:cxn ang="0">
                <a:pos x="connsiteX1" y="connsiteY1"/>
              </a:cxn>
              <a:cxn ang="0">
                <a:pos x="connsiteX2" y="connsiteY2"/>
              </a:cxn>
              <a:cxn ang="0">
                <a:pos x="connsiteX3" y="connsiteY3"/>
              </a:cxn>
            </a:cxnLst>
            <a:rect l="l" t="t" r="r" b="b"/>
            <a:pathLst>
              <a:path w="2511130" h="1244059">
                <a:moveTo>
                  <a:pt x="0" y="1244059"/>
                </a:moveTo>
                <a:lnTo>
                  <a:pt x="1057930" y="0"/>
                </a:lnTo>
                <a:lnTo>
                  <a:pt x="2511130" y="1243346"/>
                </a:lnTo>
                <a:lnTo>
                  <a:pt x="0" y="1244059"/>
                </a:lnTo>
                <a:close/>
              </a:path>
            </a:pathLst>
          </a:custGeom>
          <a:solidFill>
            <a:schemeClr val="accent4">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04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9"/>
                                        </p:tgtEl>
                                      </p:cBhvr>
                                    </p:animEffect>
                                    <p:set>
                                      <p:cBhvr>
                                        <p:cTn id="55" dur="1" fill="hold">
                                          <p:stCondLst>
                                            <p:cond delay="499"/>
                                          </p:stCondLst>
                                        </p:cTn>
                                        <p:tgtEl>
                                          <p:spTgt spid="5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1"/>
                                        </p:tgtEl>
                                      </p:cBhvr>
                                    </p:animEffect>
                                    <p:set>
                                      <p:cBhvr>
                                        <p:cTn id="64" dur="1" fill="hold">
                                          <p:stCondLst>
                                            <p:cond delay="499"/>
                                          </p:stCondLst>
                                        </p:cTn>
                                        <p:tgtEl>
                                          <p:spTgt spid="6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3"/>
                                        </p:tgtEl>
                                      </p:cBhvr>
                                    </p:animEffect>
                                    <p:set>
                                      <p:cBhvr>
                                        <p:cTn id="70" dur="1" fill="hold">
                                          <p:stCondLst>
                                            <p:cond delay="499"/>
                                          </p:stCondLst>
                                        </p:cTn>
                                        <p:tgtEl>
                                          <p:spTgt spid="63"/>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500"/>
                                        <p:tgtEl>
                                          <p:spTgt spid="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0"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par>
                                <p:cTn id="99" presetID="10" presetClass="entr" presetSubtype="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par>
                                <p:cTn id="108" presetID="10"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par>
                                <p:cTn id="117" presetID="10" presetClass="entr" presetSubtype="0" fill="hold"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500"/>
                                        <p:tgtEl>
                                          <p:spTgt spid="50"/>
                                        </p:tgtEl>
                                      </p:cBhvr>
                                    </p:animEffect>
                                  </p:childTnLst>
                                </p:cTn>
                              </p:par>
                              <p:par>
                                <p:cTn id="120" presetID="10" presetClass="entr" presetSubtype="0" fill="hold"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par>
                                <p:cTn id="123" presetID="10"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500"/>
                                        <p:tgtEl>
                                          <p:spTgt spid="48"/>
                                        </p:tgtEl>
                                      </p:cBhvr>
                                    </p:animEffect>
                                  </p:childTnLst>
                                </p:cTn>
                              </p:par>
                              <p:par>
                                <p:cTn id="126" presetID="10"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par>
                                <p:cTn id="129" presetID="10" presetClass="entr" presetSubtype="0" fill="hold" nodeType="with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fade">
                                      <p:cBhvr>
                                        <p:cTn id="131" dur="500"/>
                                        <p:tgtEl>
                                          <p:spTgt spid="52"/>
                                        </p:tgtEl>
                                      </p:cBhvr>
                                    </p:animEffect>
                                  </p:childTnLst>
                                </p:cTn>
                              </p:par>
                              <p:par>
                                <p:cTn id="132" presetID="10" presetClass="entr" presetSubtype="0" fill="hold" nodeType="with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fade">
                                      <p:cBhvr>
                                        <p:cTn id="134" dur="500"/>
                                        <p:tgtEl>
                                          <p:spTgt spid="54"/>
                                        </p:tgtEl>
                                      </p:cBhvr>
                                    </p:animEffect>
                                  </p:childTnLst>
                                </p:cTn>
                              </p:par>
                              <p:par>
                                <p:cTn id="135" presetID="10" presetClass="entr" presetSubtype="0" fill="hold" nodeType="with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par>
                                <p:cTn id="138" presetID="10" presetClass="entr" presetSubtype="0" fill="hold" nodeType="withEffect">
                                  <p:stCondLst>
                                    <p:cond delay="0"/>
                                  </p:stCondLst>
                                  <p:childTnLst>
                                    <p:set>
                                      <p:cBhvr>
                                        <p:cTn id="139" dur="1" fill="hold">
                                          <p:stCondLst>
                                            <p:cond delay="0"/>
                                          </p:stCondLst>
                                        </p:cTn>
                                        <p:tgtEl>
                                          <p:spTgt spid="58"/>
                                        </p:tgtEl>
                                        <p:attrNameLst>
                                          <p:attrName>style.visibility</p:attrName>
                                        </p:attrNameLst>
                                      </p:cBhvr>
                                      <p:to>
                                        <p:strVal val="visible"/>
                                      </p:to>
                                    </p:set>
                                    <p:animEffect transition="in" filter="fade">
                                      <p:cBhvr>
                                        <p:cTn id="140" dur="500"/>
                                        <p:tgtEl>
                                          <p:spTgt spid="5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7"/>
                                        </p:tgtEl>
                                        <p:attrNameLst>
                                          <p:attrName>style.visibility</p:attrName>
                                        </p:attrNameLst>
                                      </p:cBhvr>
                                      <p:to>
                                        <p:strVal val="visible"/>
                                      </p:to>
                                    </p:set>
                                    <p:animEffect transition="in" filter="fade">
                                      <p:cBhvr>
                                        <p:cTn id="143" dur="500"/>
                                        <p:tgtEl>
                                          <p:spTgt spid="17"/>
                                        </p:tgtEl>
                                      </p:cBhvr>
                                    </p:animEffect>
                                  </p:childTnLst>
                                </p:cTn>
                              </p:par>
                              <p:par>
                                <p:cTn id="144" presetID="10" presetClass="entr" presetSubtype="0" fill="hold" nodeType="withEffect">
                                  <p:stCondLst>
                                    <p:cond delay="0"/>
                                  </p:stCondLst>
                                  <p:childTnLst>
                                    <p:set>
                                      <p:cBhvr>
                                        <p:cTn id="145" dur="1" fill="hold">
                                          <p:stCondLst>
                                            <p:cond delay="0"/>
                                          </p:stCondLst>
                                        </p:cTn>
                                        <p:tgtEl>
                                          <p:spTgt spid="14"/>
                                        </p:tgtEl>
                                        <p:attrNameLst>
                                          <p:attrName>style.visibility</p:attrName>
                                        </p:attrNameLst>
                                      </p:cBhvr>
                                      <p:to>
                                        <p:strVal val="visible"/>
                                      </p:to>
                                    </p:set>
                                    <p:animEffect transition="in" filter="fade">
                                      <p:cBhvr>
                                        <p:cTn id="1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animBg="1"/>
      <p:bldP spid="18" grpId="0" animBg="1"/>
      <p:bldP spid="20" grpId="0" animBg="1"/>
      <p:bldP spid="21" grpId="0" animBg="1"/>
      <p:bldP spid="2" grpId="0" animBg="1"/>
      <p:bldP spid="2" grpId="1" animBg="1"/>
      <p:bldP spid="36" grpId="0" animBg="1"/>
      <p:bldP spid="36" grpId="1" animBg="1"/>
      <p:bldP spid="8" grpId="0" animBg="1"/>
      <p:bldP spid="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899592" y="578479"/>
            <a:ext cx="7373551" cy="8942893"/>
            <a:chOff x="899592" y="578479"/>
            <a:chExt cx="7373551" cy="8942893"/>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3038" y="1293217"/>
            <a:ext cx="8172881" cy="4928248"/>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25889606" y="0"/>
            <a:ext cx="4078265" cy="6858000"/>
            <a:chOff x="25889606" y="0"/>
            <a:chExt cx="4078265" cy="6858000"/>
          </a:xfrm>
        </p:grpSpPr>
        <p:sp>
          <p:nvSpPr>
            <p:cNvPr id="12"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9168" y="2249315"/>
            <a:ext cx="7348991" cy="2714850"/>
          </a:xfrm>
          <a:prstGeom prst="rect">
            <a:avLst/>
          </a:prstGeom>
          <a:ln>
            <a:noFill/>
          </a:ln>
          <a:effectLst>
            <a:outerShdw blurRad="292100" dist="139700" dir="2700000" algn="tl" rotWithShape="0">
              <a:srgbClr val="333333">
                <a:alpha val="65000"/>
              </a:srgbClr>
            </a:outerShdw>
          </a:effectLst>
        </p:spPr>
      </p:pic>
      <p:sp>
        <p:nvSpPr>
          <p:cNvPr id="4" name="Isosceles Triangle 3"/>
          <p:cNvSpPr/>
          <p:nvPr/>
        </p:nvSpPr>
        <p:spPr>
          <a:xfrm rot="10800000">
            <a:off x="18619322" y="2447717"/>
            <a:ext cx="8052366" cy="2414105"/>
          </a:xfrm>
          <a:prstGeom prst="triangle">
            <a:avLst>
              <a:gd name="adj" fmla="val 55408"/>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144183" y="4805663"/>
            <a:ext cx="145388" cy="14538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renderings</a:t>
            </a:r>
          </a:p>
        </p:txBody>
      </p:sp>
      <p:sp>
        <p:nvSpPr>
          <p:cNvPr id="16"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plan view</a:t>
            </a:r>
          </a:p>
        </p:txBody>
      </p:sp>
      <p:sp>
        <p:nvSpPr>
          <p:cNvPr id="17" name="Subtitle 2"/>
          <p:cNvSpPr txBox="1">
            <a:spLocks/>
          </p:cNvSpPr>
          <p:nvPr/>
        </p:nvSpPr>
        <p:spPr>
          <a:xfrm>
            <a:off x="19056477" y="5126225"/>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site</a:t>
            </a:r>
          </a:p>
        </p:txBody>
      </p:sp>
      <p:sp>
        <p:nvSpPr>
          <p:cNvPr id="19" name="Isosceles Triangle 18"/>
          <p:cNvSpPr/>
          <p:nvPr/>
        </p:nvSpPr>
        <p:spPr>
          <a:xfrm rot="10800000">
            <a:off x="19304692" y="3227019"/>
            <a:ext cx="1919450" cy="1295401"/>
          </a:xfrm>
          <a:prstGeom prst="triangle">
            <a:avLst>
              <a:gd name="adj" fmla="val 5312"/>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040654" y="4448699"/>
            <a:ext cx="145388" cy="14538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7359" y="1293218"/>
            <a:ext cx="4639207" cy="4909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46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nimBg="1"/>
      <p:bldP spid="14" grpId="1" animBg="1"/>
      <p:bldP spid="15" grpId="0"/>
      <p:bldP spid="16" grpId="0"/>
      <p:bldP spid="17"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9" name="Group 8"/>
          <p:cNvGrpSpPr/>
          <p:nvPr/>
        </p:nvGrpSpPr>
        <p:grpSpPr>
          <a:xfrm>
            <a:off x="899592" y="578479"/>
            <a:ext cx="7373551" cy="8942893"/>
            <a:chOff x="899592" y="578479"/>
            <a:chExt cx="7373551" cy="8942893"/>
          </a:xfrm>
        </p:grpSpPr>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data</a:t>
            </a:r>
          </a:p>
        </p:txBody>
      </p:sp>
      <p:sp>
        <p:nvSpPr>
          <p:cNvPr id="17" name="Subtitle 2"/>
          <p:cNvSpPr txBox="1">
            <a:spLocks/>
          </p:cNvSpPr>
          <p:nvPr/>
        </p:nvSpPr>
        <p:spPr>
          <a:xfrm>
            <a:off x="12244727" y="1072507"/>
            <a:ext cx="6174691" cy="3711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cap="none" spc="300" dirty="0" smtClean="0">
                <a:solidFill>
                  <a:schemeClr val="tx1"/>
                </a:solidFill>
                <a:latin typeface="Calibri Light" panose="020F0302020204030204" pitchFamily="34" charset="0"/>
              </a:rPr>
              <a:t>    Illuminance average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15 lux</a:t>
            </a:r>
          </a:p>
          <a:p>
            <a:pPr algn="ctr"/>
            <a:r>
              <a:rPr lang="en-US" cap="none" spc="300" dirty="0" smtClean="0">
                <a:solidFill>
                  <a:schemeClr val="tx1"/>
                </a:solidFill>
                <a:latin typeface="Calibri Light" panose="020F0302020204030204" pitchFamily="34" charset="0"/>
              </a:rPr>
              <a:t>     average/minimum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21:1</a:t>
            </a:r>
          </a:p>
          <a:p>
            <a:pPr algn="ctr"/>
            <a:r>
              <a:rPr lang="en-US" cap="none" spc="300" dirty="0" smtClean="0">
                <a:solidFill>
                  <a:schemeClr val="tx1"/>
                </a:solidFill>
                <a:latin typeface="Calibri Light" panose="020F0302020204030204" pitchFamily="34" charset="0"/>
              </a:rPr>
              <a:t>                   total watts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1848 W</a:t>
            </a:r>
          </a:p>
          <a:p>
            <a:pPr algn="ctr"/>
            <a:r>
              <a:rPr lang="en-US" cap="none" spc="300" dirty="0" smtClean="0">
                <a:solidFill>
                  <a:schemeClr val="tx1"/>
                </a:solidFill>
                <a:latin typeface="Calibri Light" panose="020F0302020204030204" pitchFamily="34" charset="0"/>
              </a:rPr>
              <a:t>         total site lumens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18,552</a:t>
            </a:r>
          </a:p>
          <a:p>
            <a:pPr algn="ctr"/>
            <a:r>
              <a:rPr lang="en-US" cap="none" spc="300" dirty="0" smtClean="0">
                <a:solidFill>
                  <a:schemeClr val="tx1"/>
                </a:solidFill>
                <a:latin typeface="Calibri Light" panose="020F0302020204030204" pitchFamily="34" charset="0"/>
              </a:rPr>
              <a:t>                lumens/sf </a:t>
            </a:r>
            <a:r>
              <a:rPr lang="en-US" cap="none" spc="300" dirty="0" smtClean="0">
                <a:solidFill>
                  <a:schemeClr val="bg2">
                    <a:lumMod val="60000"/>
                    <a:lumOff val="40000"/>
                  </a:schemeClr>
                </a:solidFill>
                <a:latin typeface="Calibri Light" panose="020F0302020204030204" pitchFamily="34" charset="0"/>
              </a:rPr>
              <a:t>|</a:t>
            </a:r>
            <a:r>
              <a:rPr lang="en-US" cap="none" spc="300" dirty="0" smtClean="0">
                <a:solidFill>
                  <a:schemeClr val="tx1"/>
                </a:solidFill>
                <a:latin typeface="Calibri Light" panose="020F0302020204030204" pitchFamily="34" charset="0"/>
              </a:rPr>
              <a:t> 3.37</a:t>
            </a:r>
            <a:endParaRPr lang="en-US" cap="none" spc="300" dirty="0">
              <a:solidFill>
                <a:schemeClr val="tx1"/>
              </a:solidFill>
              <a:latin typeface="Calibri Light" panose="020F0302020204030204" pitchFamily="34" charset="0"/>
            </a:endParaRPr>
          </a:p>
          <a:p>
            <a:pPr algn="ctr"/>
            <a:endParaRPr lang="en-US" cap="none" spc="300" dirty="0">
              <a:solidFill>
                <a:schemeClr val="tx1"/>
              </a:solidFill>
              <a:latin typeface="Calibri Light" panose="020F0302020204030204" pitchFamily="34" charset="0"/>
            </a:endParaRPr>
          </a:p>
          <a:p>
            <a:pPr algn="ctr"/>
            <a:endParaRPr lang="en-US" cap="none" spc="300" dirty="0" smtClean="0">
              <a:solidFill>
                <a:schemeClr val="tx1"/>
              </a:solidFill>
              <a:latin typeface="Calibri Light" panose="020F0302020204030204" pitchFamily="34" charset="0"/>
            </a:endParaRPr>
          </a:p>
        </p:txBody>
      </p:sp>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err="1" smtClean="0">
                <a:solidFill>
                  <a:schemeClr val="bg2">
                    <a:lumMod val="60000"/>
                    <a:lumOff val="40000"/>
                  </a:schemeClr>
                </a:solidFill>
                <a:latin typeface="Calibri Light" panose="020F0302020204030204" pitchFamily="34" charset="0"/>
              </a:rPr>
              <a:t>elumtools</a:t>
            </a:r>
            <a:r>
              <a:rPr lang="en-US" sz="2800" cap="none" spc="300" dirty="0" smtClean="0">
                <a:solidFill>
                  <a:schemeClr val="bg2">
                    <a:lumMod val="60000"/>
                    <a:lumOff val="40000"/>
                  </a:schemeClr>
                </a:solidFill>
                <a:latin typeface="Calibri Light" panose="020F0302020204030204" pitchFamily="34" charset="0"/>
              </a:rPr>
              <a:t> calculation</a:t>
            </a:r>
          </a:p>
        </p:txBody>
      </p:sp>
      <p:graphicFrame>
        <p:nvGraphicFramePr>
          <p:cNvPr id="19" name="Chart 18"/>
          <p:cNvGraphicFramePr/>
          <p:nvPr>
            <p:extLst>
              <p:ext uri="{D42A27DB-BD31-4B8C-83A1-F6EECF244321}">
                <p14:modId xmlns:p14="http://schemas.microsoft.com/office/powerpoint/2010/main" val="1024316308"/>
              </p:ext>
            </p:extLst>
          </p:nvPr>
        </p:nvGraphicFramePr>
        <p:xfrm>
          <a:off x="9260579" y="1072506"/>
          <a:ext cx="4436372" cy="5417649"/>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53004" y="1440624"/>
            <a:ext cx="5810058" cy="4972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237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Graphic spid="1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e l e c t r i c a l   d e p t h</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7" name="Group 6"/>
          <p:cNvGrpSpPr/>
          <p:nvPr/>
        </p:nvGrpSpPr>
        <p:grpSpPr>
          <a:xfrm>
            <a:off x="899592" y="578479"/>
            <a:ext cx="7373551" cy="8942893"/>
            <a:chOff x="899592" y="578479"/>
            <a:chExt cx="7373551" cy="8942893"/>
          </a:xfrm>
        </p:grpSpPr>
        <p:sp>
          <p:nvSpPr>
            <p:cNvPr id="12"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bg2">
                      <a:lumMod val="60000"/>
                      <a:lumOff val="40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cxnSp>
        <p:nvCxnSpPr>
          <p:cNvPr id="15" name="Straight Connector 14"/>
          <p:cNvCxnSpPr/>
          <p:nvPr/>
        </p:nvCxnSpPr>
        <p:spPr>
          <a:xfrm flipH="1" flipV="1">
            <a:off x="6798469" y="6781800"/>
            <a:ext cx="1100" cy="36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074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1.bp.blogspot.com/-1Y20ScRRm54/Taa8B2IRSII/AAAAAAAAAao/4rLOQWJFbyw/s1600/rotated%2Bdead%2Bbo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4455" flipH="1">
            <a:off x="2845771" y="1358443"/>
            <a:ext cx="6758369" cy="75069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5889606" y="0"/>
            <a:ext cx="4078265" cy="6858000"/>
            <a:chOff x="25889606" y="0"/>
            <a:chExt cx="4078265" cy="6858000"/>
          </a:xfrm>
        </p:grpSpPr>
        <p:sp>
          <p:nvSpPr>
            <p:cNvPr id="4"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sp>
        <p:nvSpPr>
          <p:cNvPr id="9"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bg2">
                    <a:lumMod val="60000"/>
                    <a:lumOff val="40000"/>
                  </a:schemeClr>
                </a:solidFill>
                <a:latin typeface="Calibri Light" panose="020F0302020204030204" pitchFamily="34" charset="0"/>
              </a:rPr>
              <a:t>introduction</a:t>
            </a:r>
          </a:p>
          <a:p>
            <a:r>
              <a:rPr lang="en-US" sz="2400" cap="none" spc="300" dirty="0" smtClean="0">
                <a:solidFill>
                  <a:schemeClr val="tx1"/>
                </a:solidFill>
                <a:latin typeface="Calibri Light" panose="020F0302020204030204" pitchFamily="34" charset="0"/>
              </a:rPr>
              <a:t>lighting depth</a:t>
            </a:r>
          </a:p>
          <a:p>
            <a:r>
              <a:rPr lang="en-US" sz="2400" cap="none" spc="300" dirty="0">
                <a:solidFill>
                  <a:schemeClr val="tx2">
                    <a:lumMod val="75000"/>
                  </a:schemeClr>
                </a:solidFill>
                <a:latin typeface="Calibri Light" panose="020F0302020204030204" pitchFamily="34" charset="0"/>
              </a:rPr>
              <a:t>	</a:t>
            </a:r>
            <a:r>
              <a:rPr lang="en-US" sz="2400" cap="none" spc="300" dirty="0" smtClean="0">
                <a:solidFill>
                  <a:schemeClr val="tx2">
                    <a:lumMod val="75000"/>
                  </a:schemeClr>
                </a:solidFill>
                <a:latin typeface="Calibri Light" panose="020F0302020204030204" pitchFamily="34" charset="0"/>
              </a:rPr>
              <a:t>lobby</a:t>
            </a:r>
          </a:p>
          <a:p>
            <a:r>
              <a:rPr lang="en-US" sz="2400" cap="none" spc="300" dirty="0" smtClean="0">
                <a:solidFill>
                  <a:schemeClr val="tx2">
                    <a:lumMod val="75000"/>
                  </a:schemeClr>
                </a:solidFill>
                <a:latin typeface="Calibri Light" panose="020F0302020204030204" pitchFamily="34" charset="0"/>
              </a:rPr>
              <a:t>	south plaza</a:t>
            </a:r>
          </a:p>
          <a:p>
            <a:r>
              <a:rPr lang="en-US" sz="2400" cap="none" spc="300" dirty="0" smtClean="0">
                <a:solidFill>
                  <a:schemeClr val="tx1"/>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75000"/>
                  </a:schemeClr>
                </a:solidFill>
                <a:latin typeface="Calibri Light" panose="020F0302020204030204" pitchFamily="34" charset="0"/>
              </a:rPr>
              <a:t>photovoltaic array</a:t>
            </a:r>
          </a:p>
          <a:p>
            <a:r>
              <a:rPr lang="en-US" sz="2400" cap="none" spc="300" dirty="0" smtClean="0">
                <a:solidFill>
                  <a:schemeClr val="tx1"/>
                </a:solidFill>
                <a:latin typeface="Calibri Light" panose="020F0302020204030204" pitchFamily="34" charset="0"/>
              </a:rPr>
              <a:t>construction breadth</a:t>
            </a:r>
          </a:p>
          <a:p>
            <a:r>
              <a:rPr lang="en-US" sz="2400" cap="none" spc="300" dirty="0" smtClean="0">
                <a:solidFill>
                  <a:schemeClr val="tx1"/>
                </a:solidFill>
                <a:latin typeface="Calibri Light" panose="020F0302020204030204" pitchFamily="34" charset="0"/>
              </a:rPr>
              <a:t>structural breadth</a:t>
            </a:r>
          </a:p>
          <a:p>
            <a:r>
              <a:rPr lang="en-US" sz="2400" cap="none" spc="300" dirty="0">
                <a:solidFill>
                  <a:schemeClr val="tx1"/>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spTree>
    <p:extLst>
      <p:ext uri="{BB962C8B-B14F-4D97-AF65-F5344CB8AC3E}">
        <p14:creationId xmlns:p14="http://schemas.microsoft.com/office/powerpoint/2010/main" val="3855844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6" name="Group 5"/>
          <p:cNvGrpSpPr/>
          <p:nvPr/>
        </p:nvGrpSpPr>
        <p:grpSpPr>
          <a:xfrm>
            <a:off x="899592" y="578479"/>
            <a:ext cx="7373551" cy="8942893"/>
            <a:chOff x="899592" y="578479"/>
            <a:chExt cx="7373551" cy="8942893"/>
          </a:xfrm>
        </p:grpSpPr>
        <p:sp>
          <p:nvSpPr>
            <p:cNvPr id="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bg2">
                      <a:lumMod val="60000"/>
                      <a:lumOff val="40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system advisor model (</a:t>
            </a:r>
            <a:r>
              <a:rPr lang="en-US" sz="2800" cap="none" spc="300" dirty="0" err="1" smtClean="0">
                <a:solidFill>
                  <a:schemeClr val="bg2">
                    <a:lumMod val="60000"/>
                    <a:lumOff val="40000"/>
                  </a:schemeClr>
                </a:solidFill>
                <a:latin typeface="Calibri Light" panose="020F0302020204030204" pitchFamily="34" charset="0"/>
              </a:rPr>
              <a:t>sam</a:t>
            </a:r>
            <a:r>
              <a:rPr lang="en-US" sz="2800" cap="none" spc="300" dirty="0" smtClean="0">
                <a:solidFill>
                  <a:schemeClr val="bg2">
                    <a:lumMod val="60000"/>
                    <a:lumOff val="40000"/>
                  </a:schemeClr>
                </a:solidFill>
                <a:latin typeface="Calibri Light" panose="020F0302020204030204" pitchFamily="34" charset="0"/>
              </a:rPr>
              <a:t>)</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modules</a:t>
            </a:r>
          </a:p>
        </p:txBody>
      </p:sp>
      <p:graphicFrame>
        <p:nvGraphicFramePr>
          <p:cNvPr id="4" name="Table 3"/>
          <p:cNvGraphicFramePr>
            <a:graphicFrameLocks noGrp="1"/>
          </p:cNvGraphicFramePr>
          <p:nvPr>
            <p:extLst>
              <p:ext uri="{D42A27DB-BD31-4B8C-83A1-F6EECF244321}">
                <p14:modId xmlns:p14="http://schemas.microsoft.com/office/powerpoint/2010/main" val="1325048974"/>
              </p:ext>
            </p:extLst>
          </p:nvPr>
        </p:nvGraphicFramePr>
        <p:xfrm>
          <a:off x="19128037" y="1242333"/>
          <a:ext cx="6149415" cy="2282952"/>
        </p:xfrm>
        <a:graphic>
          <a:graphicData uri="http://schemas.openxmlformats.org/drawingml/2006/table">
            <a:tbl>
              <a:tblPr firstRow="1" firstCol="1" bandRow="1"/>
              <a:tblGrid>
                <a:gridCol w="3025215"/>
                <a:gridCol w="3124200"/>
              </a:tblGrid>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Manufacturer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SunPower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Nominal Efficiency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19.19%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Maximum Power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414.8 </a:t>
                      </a:r>
                      <a:r>
                        <a:rPr lang="en-US" sz="20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Cells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Length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Width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Panels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756588485"/>
              </p:ext>
            </p:extLst>
          </p:nvPr>
        </p:nvGraphicFramePr>
        <p:xfrm>
          <a:off x="19128037" y="4298558"/>
          <a:ext cx="6130291" cy="1956816"/>
        </p:xfrm>
        <a:graphic>
          <a:graphicData uri="http://schemas.openxmlformats.org/drawingml/2006/table">
            <a:tbl>
              <a:tblPr firstRow="1" firstCol="1" bandRow="1"/>
              <a:tblGrid>
                <a:gridCol w="3020643"/>
                <a:gridCol w="3109648"/>
              </a:tblGrid>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Manufacturer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Satcon Technology Corp.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CEC Weighted Efficiency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96.24%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Maximum Power (DC)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104 kWdc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Maximum Power (AC)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100 </a:t>
                      </a:r>
                      <a:r>
                        <a:rPr lang="en-US" sz="20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kWac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Nominal AC voltage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480 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770">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Inverters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615" y="1956708"/>
            <a:ext cx="7981950" cy="3390900"/>
          </a:xfrm>
          <a:prstGeom prst="rect">
            <a:avLst/>
          </a:prstGeom>
        </p:spPr>
      </p:pic>
      <p:sp>
        <p:nvSpPr>
          <p:cNvPr id="17" name="Subtitle 2"/>
          <p:cNvSpPr txBox="1">
            <a:spLocks/>
          </p:cNvSpPr>
          <p:nvPr/>
        </p:nvSpPr>
        <p:spPr>
          <a:xfrm>
            <a:off x="18683390" y="367033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inverter</a:t>
            </a:r>
          </a:p>
        </p:txBody>
      </p:sp>
      <p:sp>
        <p:nvSpPr>
          <p:cNvPr id="2" name="Rectangle 1"/>
          <p:cNvSpPr/>
          <p:nvPr/>
        </p:nvSpPr>
        <p:spPr>
          <a:xfrm>
            <a:off x="9906000" y="2159000"/>
            <a:ext cx="2768600" cy="787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030389" y="3664858"/>
            <a:ext cx="1530411" cy="2467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53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6" name="Group 5"/>
          <p:cNvGrpSpPr/>
          <p:nvPr/>
        </p:nvGrpSpPr>
        <p:grpSpPr>
          <a:xfrm>
            <a:off x="899592" y="578479"/>
            <a:ext cx="7373551" cy="8942893"/>
            <a:chOff x="899592" y="578479"/>
            <a:chExt cx="7373551" cy="8942893"/>
          </a:xfrm>
        </p:grpSpPr>
        <p:sp>
          <p:nvSpPr>
            <p:cNvPr id="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bg2">
                      <a:lumMod val="60000"/>
                      <a:lumOff val="40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3128" y="1602964"/>
            <a:ext cx="5005307" cy="405500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3786" y="1707648"/>
            <a:ext cx="7960629" cy="3950323"/>
          </a:xfrm>
          <a:prstGeom prst="rect">
            <a:avLst/>
          </a:prstGeom>
          <a:ln>
            <a:noFill/>
          </a:ln>
          <a:effectLst>
            <a:outerShdw blurRad="292100" dist="139700" dir="2700000" algn="tl" rotWithShape="0">
              <a:srgbClr val="333333">
                <a:alpha val="65000"/>
              </a:srgbClr>
            </a:outerShdw>
          </a:effectLst>
        </p:spPr>
      </p:pic>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module layout</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solar angles</a:t>
            </a:r>
          </a:p>
        </p:txBody>
      </p:sp>
      <p:pic>
        <p:nvPicPr>
          <p:cNvPr id="14" name="Picture 13" descr="https://conceptdraw.com/a2347c3/p6/preview/640/pict--north-arrow-4-map-symbols-vector-stencils-library"/>
          <p:cNvPicPr/>
          <p:nvPr/>
        </p:nvPicPr>
        <p:blipFill rotWithShape="1">
          <a:blip r:embed="rId7" cstate="print">
            <a:extLst>
              <a:ext uri="{28A0092B-C50C-407E-A947-70E740481C1C}">
                <a14:useLocalDpi xmlns:a14="http://schemas.microsoft.com/office/drawing/2010/main" val="0"/>
              </a:ext>
            </a:extLst>
          </a:blip>
          <a:srcRect l="39323" r="40312"/>
          <a:stretch/>
        </p:blipFill>
        <p:spPr bwMode="auto">
          <a:xfrm>
            <a:off x="16729059" y="5489226"/>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5" name="Subtitle 2"/>
          <p:cNvSpPr txBox="1">
            <a:spLocks/>
          </p:cNvSpPr>
          <p:nvPr/>
        </p:nvSpPr>
        <p:spPr>
          <a:xfrm>
            <a:off x="10960793" y="3257542"/>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penthouse</a:t>
            </a:r>
          </a:p>
        </p:txBody>
      </p:sp>
      <p:sp>
        <p:nvSpPr>
          <p:cNvPr id="16" name="Subtitle 2"/>
          <p:cNvSpPr txBox="1">
            <a:spLocks/>
          </p:cNvSpPr>
          <p:nvPr/>
        </p:nvSpPr>
        <p:spPr>
          <a:xfrm>
            <a:off x="9467037"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analysis summary</a:t>
            </a:r>
          </a:p>
        </p:txBody>
      </p:sp>
      <p:graphicFrame>
        <p:nvGraphicFramePr>
          <p:cNvPr id="17" name="Table 16"/>
          <p:cNvGraphicFramePr>
            <a:graphicFrameLocks noGrp="1"/>
          </p:cNvGraphicFramePr>
          <p:nvPr>
            <p:extLst>
              <p:ext uri="{D42A27DB-BD31-4B8C-83A1-F6EECF244321}">
                <p14:modId xmlns:p14="http://schemas.microsoft.com/office/powerpoint/2010/main" val="158164300"/>
              </p:ext>
            </p:extLst>
          </p:nvPr>
        </p:nvGraphicFramePr>
        <p:xfrm>
          <a:off x="10402460" y="1440624"/>
          <a:ext cx="6326599" cy="2282952"/>
        </p:xfrm>
        <a:graphic>
          <a:graphicData uri="http://schemas.openxmlformats.org/drawingml/2006/table">
            <a:tbl>
              <a:tblPr firstRow="1" firstCol="1" bandRow="1"/>
              <a:tblGrid>
                <a:gridCol w="3383610"/>
                <a:gridCol w="2942989"/>
              </a:tblGrid>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Annual Energy Production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160,128 kWh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Performance ratio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0.86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Electricity Cost without system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$92,605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Electricity Cost with system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$77,440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Initial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$646,431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Payback Period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50 + Years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2565">
                <a:tc>
                  <a:txBody>
                    <a:bodyPr/>
                    <a:lstStyle/>
                    <a:p>
                      <a:pPr marL="0" marR="0" algn="l">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Number of Panels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240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8" name="Subtitle 2"/>
          <p:cNvSpPr txBox="1">
            <a:spLocks/>
          </p:cNvSpPr>
          <p:nvPr/>
        </p:nvSpPr>
        <p:spPr>
          <a:xfrm>
            <a:off x="9071647" y="4464420"/>
            <a:ext cx="8562768"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total savings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$15,165</a:t>
            </a:r>
          </a:p>
        </p:txBody>
      </p:sp>
    </p:spTree>
    <p:extLst>
      <p:ext uri="{BB962C8B-B14F-4D97-AF65-F5344CB8AC3E}">
        <p14:creationId xmlns:p14="http://schemas.microsoft.com/office/powerpoint/2010/main" val="16583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5" grpId="0"/>
      <p:bldP spid="15" grpId="1"/>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c o n s t r u c t i o n   b r e a d t h</a:t>
            </a:r>
          </a:p>
        </p:txBody>
      </p:sp>
      <p:sp>
        <p:nvSpPr>
          <p:cNvPr id="9"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7" name="Group 6"/>
          <p:cNvGrpSpPr/>
          <p:nvPr/>
        </p:nvGrpSpPr>
        <p:grpSpPr>
          <a:xfrm>
            <a:off x="899592" y="578479"/>
            <a:ext cx="7373551" cy="8942893"/>
            <a:chOff x="899592" y="578479"/>
            <a:chExt cx="7373551" cy="8942893"/>
          </a:xfrm>
        </p:grpSpPr>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smtClean="0">
                  <a:solidFill>
                    <a:schemeClr val="tx2">
                      <a:lumMod val="25000"/>
                    </a:schemeClr>
                  </a:solidFill>
                  <a:latin typeface="Calibri Light" panose="020F0302020204030204" pitchFamily="34" charset="0"/>
                </a:rPr>
                <a:t>	photovoltaic array</a:t>
              </a:r>
            </a:p>
            <a:p>
              <a:r>
                <a:rPr lang="en-US" sz="2400" cap="none" spc="300" dirty="0" smtClean="0">
                  <a:solidFill>
                    <a:schemeClr val="bg2">
                      <a:lumMod val="60000"/>
                      <a:lumOff val="40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Tree>
    <p:extLst>
      <p:ext uri="{BB962C8B-B14F-4D97-AF65-F5344CB8AC3E}">
        <p14:creationId xmlns:p14="http://schemas.microsoft.com/office/powerpoint/2010/main" val="3522291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7" name="Group 6"/>
          <p:cNvGrpSpPr/>
          <p:nvPr/>
        </p:nvGrpSpPr>
        <p:grpSpPr>
          <a:xfrm>
            <a:off x="899592" y="578479"/>
            <a:ext cx="7373551" cy="8942893"/>
            <a:chOff x="899592" y="578479"/>
            <a:chExt cx="7373551" cy="8942893"/>
          </a:xfrm>
        </p:grpSpPr>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smtClean="0">
                  <a:solidFill>
                    <a:schemeClr val="tx2">
                      <a:lumMod val="25000"/>
                    </a:schemeClr>
                  </a:solidFill>
                  <a:latin typeface="Calibri Light" panose="020F0302020204030204" pitchFamily="34" charset="0"/>
                </a:rPr>
                <a:t>	photovoltaic array</a:t>
              </a:r>
            </a:p>
            <a:p>
              <a:r>
                <a:rPr lang="en-US" sz="2400" cap="none" spc="300" dirty="0" smtClean="0">
                  <a:solidFill>
                    <a:schemeClr val="bg2">
                      <a:lumMod val="60000"/>
                      <a:lumOff val="40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cost analysis</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n-US" sz="2400" cap="none" spc="300" dirty="0" smtClean="0">
              <a:solidFill>
                <a:schemeClr val="bg2">
                  <a:lumMod val="60000"/>
                  <a:lumOff val="40000"/>
                </a:schemeClr>
              </a:solidFill>
              <a:latin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79032891"/>
              </p:ext>
            </p:extLst>
          </p:nvPr>
        </p:nvGraphicFramePr>
        <p:xfrm>
          <a:off x="9376190" y="1259637"/>
          <a:ext cx="8664159" cy="4819218"/>
        </p:xfrm>
        <a:graphic>
          <a:graphicData uri="http://schemas.openxmlformats.org/drawingml/2006/table">
            <a:tbl>
              <a:tblPr/>
              <a:tblGrid>
                <a:gridCol w="2752842"/>
                <a:gridCol w="875076"/>
                <a:gridCol w="911538"/>
                <a:gridCol w="957115"/>
                <a:gridCol w="1057382"/>
                <a:gridCol w="1057382"/>
                <a:gridCol w="1052824"/>
              </a:tblGrid>
              <a:tr h="371475">
                <a:tc gridSpan="7">
                  <a:txBody>
                    <a:bodyPr/>
                    <a:lstStyle/>
                    <a:p>
                      <a:pPr algn="ctr" fontAlgn="ctr"/>
                      <a:r>
                        <a:rPr lang="en-US" sz="1600" b="1" i="0" u="none" strike="noStrike" dirty="0">
                          <a:solidFill>
                            <a:srgbClr val="000000"/>
                          </a:solidFill>
                          <a:effectLst/>
                          <a:latin typeface="Calibri" panose="020F0502020204030204" pitchFamily="34" charset="0"/>
                        </a:rPr>
                        <a:t>RS MEANS 2015 COST DATA</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5750">
                <a:tc rowSpan="2">
                  <a:txBody>
                    <a:bodyPr/>
                    <a:lstStyle/>
                    <a:p>
                      <a:pPr algn="l" fontAlgn="ctr"/>
                      <a:r>
                        <a:rPr lang="en-US" sz="1600" b="1" i="0" u="none" strike="noStrike" dirty="0" smtClean="0">
                          <a:solidFill>
                            <a:srgbClr val="000000"/>
                          </a:solidFill>
                          <a:effectLst/>
                          <a:latin typeface="Calibri" panose="020F0502020204030204" pitchFamily="34" charset="0"/>
                        </a:rPr>
                        <a:t> ITEM</a:t>
                      </a:r>
                      <a:endParaRPr lang="en-US" sz="16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en-US" sz="1600" b="1" i="0" u="none" strike="noStrike">
                          <a:solidFill>
                            <a:srgbClr val="000000"/>
                          </a:solidFill>
                          <a:effectLst/>
                          <a:latin typeface="Calibri" panose="020F0502020204030204" pitchFamily="34" charset="0"/>
                        </a:rPr>
                        <a:t>CREW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en-US" sz="1600" b="1" i="0" u="none" strike="noStrike" dirty="0">
                          <a:solidFill>
                            <a:srgbClr val="000000"/>
                          </a:solidFill>
                          <a:effectLst/>
                          <a:latin typeface="Calibri" panose="020F0502020204030204" pitchFamily="34" charset="0"/>
                        </a:rPr>
                        <a:t>QUANTITY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gridSpan="4">
                  <a:txBody>
                    <a:bodyPr/>
                    <a:lstStyle/>
                    <a:p>
                      <a:pPr algn="ctr" fontAlgn="ctr"/>
                      <a:r>
                        <a:rPr lang="en-US" sz="1600" b="1" i="0" u="none" strike="noStrike" dirty="0">
                          <a:solidFill>
                            <a:srgbClr val="000000"/>
                          </a:solidFill>
                          <a:effectLst/>
                          <a:latin typeface="Calibri" panose="020F0502020204030204" pitchFamily="34" charset="0"/>
                        </a:rPr>
                        <a:t>2015 BARE COSTS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5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600" b="1" i="0" u="none" strike="noStrike">
                          <a:solidFill>
                            <a:srgbClr val="000000"/>
                          </a:solidFill>
                          <a:effectLst/>
                          <a:latin typeface="Calibri" panose="020F0502020204030204" pitchFamily="34" charset="0"/>
                        </a:rPr>
                        <a:t>MATERIAL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dirty="0">
                          <a:solidFill>
                            <a:srgbClr val="000000"/>
                          </a:solidFill>
                          <a:effectLst/>
                          <a:latin typeface="Calibri" panose="020F0502020204030204" pitchFamily="34" charset="0"/>
                        </a:rPr>
                        <a:t>LABOR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a:solidFill>
                            <a:srgbClr val="000000"/>
                          </a:solidFill>
                          <a:effectLst/>
                          <a:latin typeface="Calibri" panose="020F0502020204030204" pitchFamily="34" charset="0"/>
                        </a:rPr>
                        <a:t>INCLUDING OVERHEAD &amp; PROFIT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794650">
                <a:tc>
                  <a:txBody>
                    <a:bodyPr/>
                    <a:lstStyle/>
                    <a:p>
                      <a:pPr algn="l" fontAlgn="ctr"/>
                      <a:r>
                        <a:rPr lang="en-US" sz="1600" b="0" i="0" u="none" strike="noStrike" dirty="0">
                          <a:solidFill>
                            <a:srgbClr val="000000"/>
                          </a:solidFill>
                          <a:effectLst/>
                          <a:latin typeface="Calibri" panose="020F0502020204030204" pitchFamily="34" charset="0"/>
                        </a:rPr>
                        <a:t>ALT. ENERGY SOURCE, SUNPOWER PHOTOVOLTAIC MODULE, 415 WATT, 73 VOLTS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240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1,785.00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109.00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454,560.00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522,744.00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781050">
                <a:tc>
                  <a:txBody>
                    <a:bodyPr/>
                    <a:lstStyle/>
                    <a:p>
                      <a:pPr algn="l" fontAlgn="ctr"/>
                      <a:r>
                        <a:rPr lang="en-US" sz="1600" b="0" i="0" u="none" strike="noStrike" dirty="0">
                          <a:solidFill>
                            <a:srgbClr val="000000"/>
                          </a:solidFill>
                          <a:effectLst/>
                          <a:latin typeface="Calibri" panose="020F0502020204030204" pitchFamily="34" charset="0"/>
                        </a:rPr>
                        <a:t>SATCON CORP. DC TO AC INVERTER, 480 V, 100 KW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41,688.00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219.00</a:t>
                      </a: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41,907.00 </a:t>
                      </a: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48,193.05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704850">
                <a:tc>
                  <a:txBody>
                    <a:bodyPr/>
                    <a:lstStyle/>
                    <a:p>
                      <a:pPr algn="l" fontAlgn="ctr"/>
                      <a:r>
                        <a:rPr lang="pt-BR" sz="1600" b="0" i="0" u="none" strike="noStrike">
                          <a:solidFill>
                            <a:srgbClr val="000000"/>
                          </a:solidFill>
                          <a:effectLst/>
                          <a:latin typeface="Calibri" panose="020F0502020204030204" pitchFamily="34" charset="0"/>
                        </a:rPr>
                        <a:t>PV COMPONENTS, COMBINER BOX, NEMA 3R ENCLOSURE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191.00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109.00</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300.00 </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345.00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643193">
                <a:tc>
                  <a:txBody>
                    <a:bodyPr/>
                    <a:lstStyle/>
                    <a:p>
                      <a:pPr algn="l" fontAlgn="ctr"/>
                      <a:r>
                        <a:rPr lang="en-US" sz="1600" b="0" i="0" u="none" strike="noStrike">
                          <a:solidFill>
                            <a:srgbClr val="000000"/>
                          </a:solidFill>
                          <a:effectLst/>
                          <a:latin typeface="Calibri" panose="020F0502020204030204" pitchFamily="34" charset="0"/>
                        </a:rPr>
                        <a:t>FUSE, 15 A FOR COMBINER 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40</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18.75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10.95</a:t>
                      </a: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1,188.00 </a:t>
                      </a:r>
                    </a:p>
                  </a:txBody>
                  <a:tcPr marL="9525" marR="9525" marT="9525" marB="0" anchor="ctr">
                    <a:lnL>
                      <a:noFill/>
                    </a:lnL>
                    <a:lnR>
                      <a:noFill/>
                    </a:lnR>
                    <a:lnT>
                      <a:noFill/>
                    </a:lnT>
                    <a:lnB>
                      <a:noFill/>
                    </a:lnB>
                    <a:solidFill>
                      <a:srgbClr val="DDEBF7"/>
                    </a:solidFill>
                  </a:tcPr>
                </a:tc>
                <a:tc>
                  <a:txBody>
                    <a:bodyPr/>
                    <a:lstStyle/>
                    <a:p>
                      <a:pPr algn="ctr" fontAlgn="ctr"/>
                      <a:r>
                        <a:rPr lang="en-US" sz="1600" b="0" i="0" u="none" strike="noStrike">
                          <a:solidFill>
                            <a:srgbClr val="000000"/>
                          </a:solidFill>
                          <a:effectLst/>
                          <a:latin typeface="Calibri" panose="020F0502020204030204" pitchFamily="34" charset="0"/>
                        </a:rPr>
                        <a:t>       1,366.20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323850">
                <a:tc>
                  <a:txBody>
                    <a:bodyPr/>
                    <a:lstStyle/>
                    <a:p>
                      <a:pPr algn="l" fontAlgn="ctr"/>
                      <a:r>
                        <a:rPr lang="en-US" sz="1600" b="0" i="0" u="none" strike="noStrike">
                          <a:solidFill>
                            <a:srgbClr val="000000"/>
                          </a:solidFill>
                          <a:effectLst/>
                          <a:latin typeface="Calibri" panose="020F0502020204030204" pitchFamily="34" charset="0"/>
                        </a:rPr>
                        <a:t>PV RACK SYSTEM, ROOF, NON-PENETRATING BALLAST, 1 PANEL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240</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895.00</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23.50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0000"/>
                          </a:solidFill>
                          <a:effectLst/>
                          <a:latin typeface="Calibri" panose="020F0502020204030204" pitchFamily="34" charset="0"/>
                        </a:rPr>
                        <a:t>  220,440.00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effectLst/>
                          <a:latin typeface="Calibri" panose="020F0502020204030204" pitchFamily="34" charset="0"/>
                        </a:rPr>
                        <a:t>  253,506.00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5" name="Subtitle 2"/>
          <p:cNvSpPr txBox="1">
            <a:spLocks/>
          </p:cNvSpPr>
          <p:nvPr/>
        </p:nvSpPr>
        <p:spPr>
          <a:xfrm>
            <a:off x="9160441" y="3227078"/>
            <a:ext cx="9127560"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total cost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$826,154.25</a:t>
            </a:r>
          </a:p>
        </p:txBody>
      </p:sp>
      <p:sp>
        <p:nvSpPr>
          <p:cNvPr id="14" name="Subtitle 2"/>
          <p:cNvSpPr txBox="1">
            <a:spLocks/>
          </p:cNvSpPr>
          <p:nvPr/>
        </p:nvSpPr>
        <p:spPr>
          <a:xfrm>
            <a:off x="1868339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schedule</a:t>
            </a:r>
          </a:p>
        </p:txBody>
      </p:sp>
      <p:graphicFrame>
        <p:nvGraphicFramePr>
          <p:cNvPr id="16" name="Table 15"/>
          <p:cNvGraphicFramePr>
            <a:graphicFrameLocks noGrp="1"/>
          </p:cNvGraphicFramePr>
          <p:nvPr>
            <p:extLst>
              <p:ext uri="{D42A27DB-BD31-4B8C-83A1-F6EECF244321}">
                <p14:modId xmlns:p14="http://schemas.microsoft.com/office/powerpoint/2010/main" val="2778894575"/>
              </p:ext>
            </p:extLst>
          </p:nvPr>
        </p:nvGraphicFramePr>
        <p:xfrm>
          <a:off x="18452055" y="1265724"/>
          <a:ext cx="8093550" cy="4804876"/>
        </p:xfrm>
        <a:graphic>
          <a:graphicData uri="http://schemas.openxmlformats.org/drawingml/2006/table">
            <a:tbl>
              <a:tblPr/>
              <a:tblGrid>
                <a:gridCol w="2727960"/>
                <a:gridCol w="867166"/>
                <a:gridCol w="867166"/>
                <a:gridCol w="867166"/>
                <a:gridCol w="903298"/>
                <a:gridCol w="903298"/>
                <a:gridCol w="957496"/>
              </a:tblGrid>
              <a:tr h="549229">
                <a:tc>
                  <a:txBody>
                    <a:bodyPr/>
                    <a:lstStyle/>
                    <a:p>
                      <a:pPr algn="l" fontAlgn="ctr"/>
                      <a:r>
                        <a:rPr lang="en-US" sz="1700" b="1" i="0" u="none" strike="noStrike" dirty="0" smtClean="0">
                          <a:solidFill>
                            <a:srgbClr val="000000"/>
                          </a:solidFill>
                          <a:effectLst/>
                          <a:latin typeface="Calibri" panose="020F0502020204030204" pitchFamily="34" charset="0"/>
                        </a:rPr>
                        <a:t> ITEM</a:t>
                      </a:r>
                      <a:endParaRPr lang="en-US" sz="1700" b="1" i="0" u="none" strike="noStrike" dirty="0">
                        <a:solidFill>
                          <a:srgbClr val="000000"/>
                        </a:solidFill>
                        <a:effectLst/>
                        <a:latin typeface="Calibri" panose="020F0502020204030204" pitchFamily="34" charset="0"/>
                      </a:endParaRP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a:solidFill>
                            <a:srgbClr val="000000"/>
                          </a:solidFill>
                          <a:effectLst/>
                          <a:latin typeface="Calibri" panose="020F0502020204030204" pitchFamily="34" charset="0"/>
                        </a:rPr>
                        <a:t>CREW</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a:solidFill>
                            <a:srgbClr val="000000"/>
                          </a:solidFill>
                          <a:effectLst/>
                          <a:latin typeface="Calibri" panose="020F0502020204030204" pitchFamily="34" charset="0"/>
                        </a:rPr>
                        <a:t>DAILY OUTPUT</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dirty="0">
                          <a:solidFill>
                            <a:srgbClr val="000000"/>
                          </a:solidFill>
                          <a:effectLst/>
                          <a:latin typeface="Calibri" panose="020F0502020204030204" pitchFamily="34" charset="0"/>
                        </a:rPr>
                        <a:t>LABOR HOURS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dirty="0" smtClean="0">
                          <a:solidFill>
                            <a:srgbClr val="000000"/>
                          </a:solidFill>
                          <a:effectLst/>
                          <a:latin typeface="Calibri" panose="020F0502020204030204" pitchFamily="34" charset="0"/>
                        </a:rPr>
                        <a:t>QTY.</a:t>
                      </a:r>
                      <a:endParaRPr lang="en-US" sz="1700" b="1" i="0" u="none" strike="noStrike" dirty="0">
                        <a:solidFill>
                          <a:srgbClr val="000000"/>
                        </a:solidFill>
                        <a:effectLst/>
                        <a:latin typeface="Calibri" panose="020F0502020204030204" pitchFamily="34" charset="0"/>
                      </a:endParaRP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dirty="0">
                          <a:solidFill>
                            <a:srgbClr val="000000"/>
                          </a:solidFill>
                          <a:effectLst/>
                          <a:latin typeface="Calibri" panose="020F0502020204030204" pitchFamily="34" charset="0"/>
                        </a:rPr>
                        <a:t>HOURS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700" b="1" i="0" u="none" strike="noStrike">
                          <a:solidFill>
                            <a:srgbClr val="000000"/>
                          </a:solidFill>
                          <a:effectLst/>
                          <a:latin typeface="Calibri" panose="020F0502020204030204" pitchFamily="34" charset="0"/>
                        </a:rPr>
                        <a:t>DAYS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238607">
                <a:tc>
                  <a:txBody>
                    <a:bodyPr/>
                    <a:lstStyle/>
                    <a:p>
                      <a:pPr algn="l" fontAlgn="ctr"/>
                      <a:r>
                        <a:rPr lang="en-US" sz="1700" b="0" i="0" u="none" strike="noStrike">
                          <a:solidFill>
                            <a:srgbClr val="000000"/>
                          </a:solidFill>
                          <a:effectLst/>
                          <a:latin typeface="Calibri" panose="020F0502020204030204" pitchFamily="34" charset="0"/>
                        </a:rPr>
                        <a:t>ALT. ENERGY SOURCE, SUNPOWER PHOTOVOLTAIC MODULE, 415 WATT, 73 VOLTS</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8</a:t>
                      </a:r>
                    </a:p>
                  </a:txBody>
                  <a:tcPr marL="9147" marR="9147" marT="9147"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240</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120</a:t>
                      </a:r>
                    </a:p>
                  </a:txBody>
                  <a:tcPr marL="9147" marR="9147" marT="91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15.00</a:t>
                      </a:r>
                    </a:p>
                  </a:txBody>
                  <a:tcPr marL="9147" marR="9147" marT="91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768544">
                <a:tc>
                  <a:txBody>
                    <a:bodyPr/>
                    <a:lstStyle/>
                    <a:p>
                      <a:pPr algn="l" fontAlgn="ctr"/>
                      <a:r>
                        <a:rPr lang="en-US" sz="1700" b="0" i="0" u="none" strike="noStrike">
                          <a:solidFill>
                            <a:srgbClr val="000000"/>
                          </a:solidFill>
                          <a:effectLst/>
                          <a:latin typeface="Calibri" panose="020F0502020204030204" pitchFamily="34" charset="0"/>
                        </a:rPr>
                        <a:t>SATCON CORP. DC TO AC INVERTER, 480 V, 100 KW</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a:noFill/>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4</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dirty="0">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dirty="0">
                          <a:solidFill>
                            <a:srgbClr val="000000"/>
                          </a:solidFill>
                          <a:effectLst/>
                          <a:latin typeface="Calibri" panose="020F0502020204030204" pitchFamily="34" charset="0"/>
                        </a:rPr>
                        <a:t>4</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0.50</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693565">
                <a:tc>
                  <a:txBody>
                    <a:bodyPr/>
                    <a:lstStyle/>
                    <a:p>
                      <a:pPr algn="l" fontAlgn="ctr"/>
                      <a:r>
                        <a:rPr lang="pt-BR" sz="1700" b="0" i="0" u="none" strike="noStrike">
                          <a:solidFill>
                            <a:srgbClr val="000000"/>
                          </a:solidFill>
                          <a:effectLst/>
                          <a:latin typeface="Calibri" panose="020F0502020204030204" pitchFamily="34" charset="0"/>
                        </a:rPr>
                        <a:t>PV COMPONENTS, COMBINER BOX, NEMA 3R ENCLOSURE</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4</a:t>
                      </a:r>
                    </a:p>
                  </a:txBody>
                  <a:tcPr marL="9147" marR="9147" marT="9147" marB="0" anchor="ctr">
                    <a:lnL>
                      <a:noFill/>
                    </a:lnL>
                    <a:lnR>
                      <a:noFill/>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0.25</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768544">
                <a:tc>
                  <a:txBody>
                    <a:bodyPr/>
                    <a:lstStyle/>
                    <a:p>
                      <a:pPr algn="l" fontAlgn="ctr"/>
                      <a:r>
                        <a:rPr lang="en-US" sz="1700" b="0" i="0" u="none" strike="noStrike">
                          <a:solidFill>
                            <a:srgbClr val="000000"/>
                          </a:solidFill>
                          <a:effectLst/>
                          <a:latin typeface="Calibri" panose="020F0502020204030204" pitchFamily="34" charset="0"/>
                        </a:rPr>
                        <a:t>FUSE, 15 A FOR COMBINER BOX</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40</a:t>
                      </a:r>
                    </a:p>
                  </a:txBody>
                  <a:tcPr marL="9147" marR="9147" marT="9147" marB="0" anchor="ctr">
                    <a:lnL>
                      <a:noFill/>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0.2</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40</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8</a:t>
                      </a:r>
                    </a:p>
                  </a:txBody>
                  <a:tcPr marL="9147" marR="9147" marT="9147" marB="0" anchor="ctr">
                    <a:lnL w="6350" cap="flat" cmpd="sng" algn="ctr">
                      <a:solidFill>
                        <a:srgbClr val="000000"/>
                      </a:solidFill>
                      <a:prstDash val="solid"/>
                      <a:round/>
                      <a:headEnd type="none" w="med" len="med"/>
                      <a:tailEnd type="none" w="med" len="med"/>
                    </a:lnL>
                    <a:lnR>
                      <a:noFill/>
                    </a:lnR>
                    <a:lnT>
                      <a:noFill/>
                    </a:lnT>
                    <a:lnB>
                      <a:noFill/>
                    </a:lnB>
                    <a:solidFill>
                      <a:srgbClr val="DDEBF7"/>
                    </a:solidFill>
                  </a:tcPr>
                </a:tc>
                <a:tc>
                  <a:txBody>
                    <a:bodyPr/>
                    <a:lstStyle/>
                    <a:p>
                      <a:pPr algn="ctr" fontAlgn="ctr"/>
                      <a:r>
                        <a:rPr lang="en-US" sz="1700" b="0" i="0" u="none" strike="noStrike">
                          <a:solidFill>
                            <a:srgbClr val="000000"/>
                          </a:solidFill>
                          <a:effectLst/>
                          <a:latin typeface="Calibri" panose="020F0502020204030204" pitchFamily="34" charset="0"/>
                        </a:rPr>
                        <a:t>1.00</a:t>
                      </a:r>
                    </a:p>
                  </a:txBody>
                  <a:tcPr marL="9147" marR="9147" marT="9147" marB="0" anchor="ctr">
                    <a:lnL>
                      <a:noFill/>
                    </a:lnL>
                    <a:lnR w="6350" cap="flat" cmpd="sng" algn="ctr">
                      <a:solidFill>
                        <a:srgbClr val="000000"/>
                      </a:solidFill>
                      <a:prstDash val="solid"/>
                      <a:round/>
                      <a:headEnd type="none" w="med" len="med"/>
                      <a:tailEnd type="none" w="med" len="med"/>
                    </a:lnR>
                    <a:lnT>
                      <a:noFill/>
                    </a:lnT>
                    <a:lnB>
                      <a:noFill/>
                    </a:lnB>
                    <a:solidFill>
                      <a:srgbClr val="DDEBF7"/>
                    </a:solidFill>
                  </a:tcPr>
                </a:tc>
              </a:tr>
              <a:tr h="782110">
                <a:tc>
                  <a:txBody>
                    <a:bodyPr/>
                    <a:lstStyle/>
                    <a:p>
                      <a:pPr algn="l" fontAlgn="ctr"/>
                      <a:r>
                        <a:rPr lang="en-US" sz="1700" b="0" i="0" u="none" strike="noStrike" dirty="0">
                          <a:solidFill>
                            <a:srgbClr val="000000"/>
                          </a:solidFill>
                          <a:effectLst/>
                          <a:latin typeface="Calibri" panose="020F0502020204030204" pitchFamily="34" charset="0"/>
                        </a:rPr>
                        <a:t>PV RACK SYSTEM, ROOF, NON-PENETRATING BALLAST, 1 PANEL</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a:t>
                      </a:r>
                    </a:p>
                  </a:txBody>
                  <a:tcPr marL="9147" marR="9147" marT="914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30.5</a:t>
                      </a:r>
                    </a:p>
                  </a:txBody>
                  <a:tcPr marL="9147" marR="9147" marT="9147"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0.525</a:t>
                      </a:r>
                    </a:p>
                  </a:txBody>
                  <a:tcPr marL="9147" marR="9147" marT="914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240</a:t>
                      </a:r>
                    </a:p>
                  </a:txBody>
                  <a:tcPr marL="9147" marR="9147" marT="91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a:solidFill>
                            <a:srgbClr val="000000"/>
                          </a:solidFill>
                          <a:effectLst/>
                          <a:latin typeface="Calibri" panose="020F0502020204030204" pitchFamily="34" charset="0"/>
                        </a:rPr>
                        <a:t>126</a:t>
                      </a:r>
                    </a:p>
                  </a:txBody>
                  <a:tcPr marL="9147" marR="9147" marT="914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700" b="0" i="0" u="none" strike="noStrike" dirty="0">
                          <a:solidFill>
                            <a:srgbClr val="000000"/>
                          </a:solidFill>
                          <a:effectLst/>
                          <a:latin typeface="Calibri" panose="020F0502020204030204" pitchFamily="34" charset="0"/>
                        </a:rPr>
                        <a:t>15.75</a:t>
                      </a:r>
                    </a:p>
                  </a:txBody>
                  <a:tcPr marL="9147" marR="9147" marT="914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7" name="Subtitle 2"/>
          <p:cNvSpPr txBox="1">
            <a:spLocks/>
          </p:cNvSpPr>
          <p:nvPr/>
        </p:nvSpPr>
        <p:spPr>
          <a:xfrm>
            <a:off x="18325973" y="3227078"/>
            <a:ext cx="8345715"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schedule duration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1 month</a:t>
            </a:r>
          </a:p>
        </p:txBody>
      </p:sp>
    </p:spTree>
    <p:extLst>
      <p:ext uri="{BB962C8B-B14F-4D97-AF65-F5344CB8AC3E}">
        <p14:creationId xmlns:p14="http://schemas.microsoft.com/office/powerpoint/2010/main" val="30501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4"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1440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a:solidFill>
                  <a:schemeClr val="bg2">
                    <a:lumMod val="60000"/>
                    <a:lumOff val="40000"/>
                  </a:schemeClr>
                </a:solidFill>
                <a:latin typeface="Calibri Light" panose="020F0302020204030204" pitchFamily="34" charset="0"/>
              </a:rPr>
              <a:t>s</a:t>
            </a:r>
            <a:r>
              <a:rPr lang="en-US" sz="4800" cap="none" dirty="0" smtClean="0">
                <a:solidFill>
                  <a:schemeClr val="bg2">
                    <a:lumMod val="60000"/>
                    <a:lumOff val="40000"/>
                  </a:schemeClr>
                </a:solidFill>
                <a:latin typeface="Calibri Light" panose="020F0302020204030204" pitchFamily="34" charset="0"/>
              </a:rPr>
              <a:t> t r u c t u r a l   b r e a d t h</a:t>
            </a:r>
          </a:p>
        </p:txBody>
      </p:sp>
      <p:sp>
        <p:nvSpPr>
          <p:cNvPr id="13"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7" name="Group 6"/>
          <p:cNvGrpSpPr/>
          <p:nvPr/>
        </p:nvGrpSpPr>
        <p:grpSpPr>
          <a:xfrm>
            <a:off x="899592" y="578479"/>
            <a:ext cx="7373551" cy="8942893"/>
            <a:chOff x="899592" y="578479"/>
            <a:chExt cx="7373551" cy="8942893"/>
          </a:xfrm>
        </p:grpSpPr>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bg2">
                      <a:lumMod val="60000"/>
                      <a:lumOff val="40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Tree>
    <p:extLst>
      <p:ext uri="{BB962C8B-B14F-4D97-AF65-F5344CB8AC3E}">
        <p14:creationId xmlns:p14="http://schemas.microsoft.com/office/powerpoint/2010/main" val="3895935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546" b="9459"/>
          <a:stretch/>
        </p:blipFill>
        <p:spPr>
          <a:xfrm>
            <a:off x="9390810" y="1562099"/>
            <a:ext cx="8667750" cy="4083051"/>
          </a:xfrm>
          <a:prstGeom prst="rect">
            <a:avLst/>
          </a:prstGeom>
        </p:spPr>
      </p:pic>
      <p:pic>
        <p:nvPicPr>
          <p:cNvPr id="28" name="Picture 27"/>
          <p:cNvPicPr>
            <a:picLocks noChangeAspect="1"/>
          </p:cNvPicPr>
          <p:nvPr/>
        </p:nvPicPr>
        <p:blipFill rotWithShape="1">
          <a:blip r:embed="rId3"/>
          <a:srcRect l="53805" t="6546" b="9591"/>
          <a:stretch/>
        </p:blipFill>
        <p:spPr>
          <a:xfrm>
            <a:off x="14048803" y="1562100"/>
            <a:ext cx="4004090" cy="4076700"/>
          </a:xfrm>
          <a:prstGeom prst="rect">
            <a:avLst/>
          </a:prstGeom>
        </p:spPr>
      </p:pic>
      <p:sp>
        <p:nvSpPr>
          <p:cNvPr id="13"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7" name="Group 6"/>
          <p:cNvGrpSpPr/>
          <p:nvPr/>
        </p:nvGrpSpPr>
        <p:grpSpPr>
          <a:xfrm>
            <a:off x="899592" y="578479"/>
            <a:ext cx="7373551" cy="8942893"/>
            <a:chOff x="899592" y="578479"/>
            <a:chExt cx="7373551" cy="8942893"/>
          </a:xfrm>
        </p:grpSpPr>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bg2">
                      <a:lumMod val="60000"/>
                      <a:lumOff val="40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roof analysis</a:t>
            </a:r>
          </a:p>
        </p:txBody>
      </p:sp>
      <p:sp>
        <p:nvSpPr>
          <p:cNvPr id="11"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deck type</a:t>
            </a:r>
          </a:p>
        </p:txBody>
      </p:sp>
      <p:grpSp>
        <p:nvGrpSpPr>
          <p:cNvPr id="5" name="Group 4"/>
          <p:cNvGrpSpPr/>
          <p:nvPr/>
        </p:nvGrpSpPr>
        <p:grpSpPr>
          <a:xfrm>
            <a:off x="14485319" y="2398038"/>
            <a:ext cx="2971038" cy="2927751"/>
            <a:chOff x="14485319" y="2398038"/>
            <a:chExt cx="2971038" cy="2927751"/>
          </a:xfrm>
        </p:grpSpPr>
        <p:sp>
          <p:nvSpPr>
            <p:cNvPr id="17" name="Rectangle 16"/>
            <p:cNvSpPr/>
            <p:nvPr/>
          </p:nvSpPr>
          <p:spPr>
            <a:xfrm>
              <a:off x="14488649" y="2731853"/>
              <a:ext cx="2114440" cy="39458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p:cNvSpPr/>
            <p:nvPr/>
          </p:nvSpPr>
          <p:spPr>
            <a:xfrm>
              <a:off x="14485319" y="4405092"/>
              <a:ext cx="2114440" cy="284700"/>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p:cNvSpPr/>
            <p:nvPr/>
          </p:nvSpPr>
          <p:spPr>
            <a:xfrm>
              <a:off x="16587272" y="2729356"/>
              <a:ext cx="869085" cy="2321722"/>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p:cNvSpPr/>
            <p:nvPr/>
          </p:nvSpPr>
          <p:spPr>
            <a:xfrm>
              <a:off x="15505911" y="2398038"/>
              <a:ext cx="1948781" cy="341307"/>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p:cNvSpPr/>
            <p:nvPr/>
          </p:nvSpPr>
          <p:spPr>
            <a:xfrm>
              <a:off x="15498419" y="4683132"/>
              <a:ext cx="1093848" cy="366281"/>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ctangle 21"/>
            <p:cNvSpPr/>
            <p:nvPr/>
          </p:nvSpPr>
          <p:spPr>
            <a:xfrm>
              <a:off x="16019537" y="5050246"/>
              <a:ext cx="921530" cy="275543"/>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7" name="Rectangle 26"/>
          <p:cNvSpPr/>
          <p:nvPr/>
        </p:nvSpPr>
        <p:spPr>
          <a:xfrm>
            <a:off x="14485319" y="3116448"/>
            <a:ext cx="2132754" cy="1288643"/>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9" name="Group 28"/>
          <p:cNvGrpSpPr/>
          <p:nvPr/>
        </p:nvGrpSpPr>
        <p:grpSpPr>
          <a:xfrm>
            <a:off x="10000371" y="1562182"/>
            <a:ext cx="3415494" cy="4080428"/>
            <a:chOff x="0" y="0"/>
            <a:chExt cx="2602865" cy="3109595"/>
          </a:xfrm>
        </p:grpSpPr>
        <p:grpSp>
          <p:nvGrpSpPr>
            <p:cNvPr id="30" name="Group 29"/>
            <p:cNvGrpSpPr/>
            <p:nvPr/>
          </p:nvGrpSpPr>
          <p:grpSpPr>
            <a:xfrm>
              <a:off x="0" y="0"/>
              <a:ext cx="2602865" cy="3109595"/>
              <a:chOff x="0" y="0"/>
              <a:chExt cx="2602865" cy="3109595"/>
            </a:xfrm>
          </p:grpSpPr>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602865" cy="3109595"/>
              </a:xfrm>
              <a:prstGeom prst="rect">
                <a:avLst/>
              </a:prstGeom>
            </p:spPr>
          </p:pic>
          <p:sp>
            <p:nvSpPr>
              <p:cNvPr id="38" name="Rectangle 37"/>
              <p:cNvSpPr/>
              <p:nvPr/>
            </p:nvSpPr>
            <p:spPr>
              <a:xfrm>
                <a:off x="51759" y="1190445"/>
                <a:ext cx="1601781" cy="983412"/>
              </a:xfrm>
              <a:prstGeom prst="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1" name="Rectangle 30"/>
            <p:cNvSpPr/>
            <p:nvPr/>
          </p:nvSpPr>
          <p:spPr>
            <a:xfrm>
              <a:off x="45217" y="889280"/>
              <a:ext cx="1613139" cy="300990"/>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ectangle 31"/>
            <p:cNvSpPr/>
            <p:nvPr/>
          </p:nvSpPr>
          <p:spPr>
            <a:xfrm>
              <a:off x="45218" y="2165420"/>
              <a:ext cx="1613139" cy="217709"/>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ectangle 32"/>
            <p:cNvSpPr/>
            <p:nvPr/>
          </p:nvSpPr>
          <p:spPr>
            <a:xfrm>
              <a:off x="1647930" y="894304"/>
              <a:ext cx="663280" cy="176348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ectangle 33"/>
            <p:cNvSpPr/>
            <p:nvPr/>
          </p:nvSpPr>
          <p:spPr>
            <a:xfrm>
              <a:off x="823964" y="633047"/>
              <a:ext cx="1487245" cy="260796"/>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Rectangle 34"/>
            <p:cNvSpPr/>
            <p:nvPr/>
          </p:nvSpPr>
          <p:spPr>
            <a:xfrm>
              <a:off x="818940" y="2386484"/>
              <a:ext cx="828989" cy="271305"/>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Rectangle 35"/>
            <p:cNvSpPr/>
            <p:nvPr/>
          </p:nvSpPr>
          <p:spPr>
            <a:xfrm>
              <a:off x="1215851" y="2657789"/>
              <a:ext cx="703384" cy="210457"/>
            </a:xfrm>
            <a:prstGeom prst="rect">
              <a:avLst/>
            </a:prstGeom>
            <a:solidFill>
              <a:srgbClr val="00206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9" name="Subtitle 2"/>
          <p:cNvSpPr txBox="1">
            <a:spLocks/>
          </p:cNvSpPr>
          <p:nvPr/>
        </p:nvSpPr>
        <p:spPr>
          <a:xfrm>
            <a:off x="17126858" y="2915434"/>
            <a:ext cx="9505042" cy="63774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cap="none" spc="300" dirty="0">
                <a:solidFill>
                  <a:schemeClr val="tx1"/>
                </a:solidFill>
                <a:latin typeface="Calibri Light" panose="020F0302020204030204" pitchFamily="34" charset="0"/>
              </a:rPr>
              <a:t>c</a:t>
            </a:r>
            <a:r>
              <a:rPr lang="en-US" sz="2800" cap="none" spc="300" dirty="0" smtClean="0">
                <a:solidFill>
                  <a:schemeClr val="tx1"/>
                </a:solidFill>
                <a:latin typeface="Calibri Light" panose="020F0302020204030204" pitchFamily="34" charset="0"/>
              </a:rPr>
              <a:t>omposite </a:t>
            </a:r>
            <a:r>
              <a:rPr lang="en-US" sz="2800" b="1" cap="none" spc="300" dirty="0" smtClean="0">
                <a:solidFill>
                  <a:schemeClr val="bg2">
                    <a:lumMod val="60000"/>
                    <a:lumOff val="40000"/>
                  </a:schemeClr>
                </a:solidFill>
                <a:latin typeface="Calibri Light" panose="020F0302020204030204" pitchFamily="34" charset="0"/>
              </a:rPr>
              <a:t>|</a:t>
            </a:r>
            <a:r>
              <a:rPr lang="en-US" sz="2800" cap="none" spc="300" dirty="0" smtClean="0">
                <a:solidFill>
                  <a:schemeClr val="tx1"/>
                </a:solidFill>
                <a:latin typeface="Calibri Light" panose="020F0302020204030204" pitchFamily="34" charset="0"/>
              </a:rPr>
              <a:t> 2VLI20</a:t>
            </a:r>
          </a:p>
          <a:p>
            <a:pPr algn="ctr"/>
            <a:r>
              <a:rPr lang="en-US" sz="3600" cap="none" spc="300" dirty="0" smtClean="0">
                <a:solidFill>
                  <a:schemeClr val="tx1"/>
                </a:solidFill>
                <a:latin typeface="Calibri Light" panose="020F0302020204030204" pitchFamily="34" charset="0"/>
              </a:rPr>
              <a:t>          </a:t>
            </a:r>
            <a:endParaRPr lang="en-US" sz="3600" b="1" cap="none" spc="300" dirty="0" smtClean="0">
              <a:solidFill>
                <a:schemeClr val="tx1"/>
              </a:solidFill>
              <a:latin typeface="Calibri Light" panose="020F0302020204030204" pitchFamily="34" charset="0"/>
            </a:endParaRPr>
          </a:p>
        </p:txBody>
      </p:sp>
      <p:sp>
        <p:nvSpPr>
          <p:cNvPr id="40" name="Rectangle 39"/>
          <p:cNvSpPr/>
          <p:nvPr/>
        </p:nvSpPr>
        <p:spPr>
          <a:xfrm>
            <a:off x="18341990" y="3642567"/>
            <a:ext cx="8156559" cy="523220"/>
          </a:xfrm>
          <a:prstGeom prst="rect">
            <a:avLst/>
          </a:prstGeom>
        </p:spPr>
        <p:txBody>
          <a:bodyPr wrap="square">
            <a:spAutoFit/>
          </a:bodyPr>
          <a:lstStyle/>
          <a:p>
            <a:pPr algn="ctr"/>
            <a:r>
              <a:rPr lang="en-US" sz="2800" spc="300" dirty="0">
                <a:latin typeface="Calibri Light" panose="020F0302020204030204" pitchFamily="34" charset="0"/>
              </a:rPr>
              <a:t>roof </a:t>
            </a:r>
            <a:r>
              <a:rPr lang="en-US" sz="2800" b="1" spc="300" dirty="0">
                <a:solidFill>
                  <a:schemeClr val="bg2">
                    <a:lumMod val="60000"/>
                    <a:lumOff val="40000"/>
                  </a:schemeClr>
                </a:solidFill>
                <a:latin typeface="Calibri Light" panose="020F0302020204030204" pitchFamily="34" charset="0"/>
              </a:rPr>
              <a:t>|</a:t>
            </a:r>
            <a:r>
              <a:rPr lang="en-US" sz="2800" spc="300" dirty="0">
                <a:latin typeface="Calibri Light" panose="020F0302020204030204" pitchFamily="34" charset="0"/>
              </a:rPr>
              <a:t> </a:t>
            </a:r>
            <a:r>
              <a:rPr lang="en-US" sz="2800" spc="300" dirty="0" smtClean="0">
                <a:latin typeface="Calibri Light" panose="020F0302020204030204" pitchFamily="34" charset="0"/>
              </a:rPr>
              <a:t>1.5B20</a:t>
            </a:r>
            <a:endParaRPr lang="en-US" sz="2800" b="1" spc="300" dirty="0">
              <a:latin typeface="Calibri Light" panose="020F0302020204030204" pitchFamily="34" charset="0"/>
            </a:endParaRPr>
          </a:p>
        </p:txBody>
      </p:sp>
      <p:sp>
        <p:nvSpPr>
          <p:cNvPr id="2" name="Rectangle 1"/>
          <p:cNvSpPr/>
          <p:nvPr/>
        </p:nvSpPr>
        <p:spPr>
          <a:xfrm>
            <a:off x="10539922" y="5815963"/>
            <a:ext cx="2457532" cy="461665"/>
          </a:xfrm>
          <a:prstGeom prst="rect">
            <a:avLst/>
          </a:prstGeom>
        </p:spPr>
        <p:txBody>
          <a:bodyPr wrap="none">
            <a:spAutoFit/>
          </a:bodyPr>
          <a:lstStyle/>
          <a:p>
            <a:r>
              <a:rPr lang="en-US" sz="2400" spc="300" dirty="0">
                <a:latin typeface="Calibri Light" panose="020F0302020204030204" pitchFamily="34" charset="0"/>
              </a:rPr>
              <a:t>m</a:t>
            </a:r>
            <a:r>
              <a:rPr lang="en-US" sz="2400" spc="300" dirty="0" smtClean="0">
                <a:latin typeface="Calibri Light" panose="020F0302020204030204" pitchFamily="34" charset="0"/>
              </a:rPr>
              <a:t>odule layout</a:t>
            </a:r>
            <a:endParaRPr lang="en-US" sz="2400" dirty="0"/>
          </a:p>
        </p:txBody>
      </p:sp>
      <p:pic>
        <p:nvPicPr>
          <p:cNvPr id="43" name="Picture 42" descr="https://conceptdraw.com/a2347c3/p6/preview/640/pict--north-arrow-4-map-symbols-vector-stencils-library"/>
          <p:cNvPicPr/>
          <p:nvPr/>
        </p:nvPicPr>
        <p:blipFill rotWithShape="1">
          <a:blip r:embed="rId7" cstate="print">
            <a:extLst>
              <a:ext uri="{28A0092B-C50C-407E-A947-70E740481C1C}">
                <a14:useLocalDpi xmlns:a14="http://schemas.microsoft.com/office/drawing/2010/main" val="0"/>
              </a:ext>
            </a:extLst>
          </a:blip>
          <a:srcRect l="39323" r="40312"/>
          <a:stretch/>
        </p:blipFill>
        <p:spPr bwMode="auto">
          <a:xfrm>
            <a:off x="17396398" y="5718511"/>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22004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7" grpId="0" animBg="1"/>
      <p:bldP spid="39" grpId="0"/>
      <p:bldP spid="4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Rectangle 21"/>
              <p:cNvSpPr/>
              <p:nvPr/>
            </p:nvSpPr>
            <p:spPr>
              <a:xfrm>
                <a:off x="9988311" y="1821589"/>
                <a:ext cx="8131338" cy="7575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400" i="1" dirty="0" smtClean="0">
                          <a:latin typeface="Calibri Light" panose="020F0302020204030204" pitchFamily="34" charset="0"/>
                          <a:ea typeface="Times New Roman" panose="02020603050405020304" pitchFamily="18" charset="0"/>
                          <a:cs typeface="Times New Roman" panose="02020603050405020304" pitchFamily="18" charset="0"/>
                        </a:rPr>
                        <m:t>W</m:t>
                      </m:r>
                      <m:r>
                        <m:rPr>
                          <m:nor/>
                        </m:rPr>
                        <a:rPr lang="en-US" sz="2000" i="1" baseline="-25000" dirty="0" smtClean="0">
                          <a:latin typeface="Calibri Light" panose="020F0302020204030204" pitchFamily="34" charset="0"/>
                          <a:ea typeface="Times New Roman" panose="02020603050405020304" pitchFamily="18" charset="0"/>
                          <a:cs typeface="Times New Roman" panose="02020603050405020304" pitchFamily="18" charset="0"/>
                        </a:rPr>
                        <m:t>TL</m:t>
                      </m:r>
                      <m:r>
                        <a:rPr lang="en-US" sz="2000" b="0" i="0" baseline="-25000" dirty="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000" b="0" i="0" smtClean="0">
                          <a:latin typeface="Cambria Math" panose="02040503050406030204" pitchFamily="18" charset="0"/>
                        </a:rPr>
                        <m:t>=3</m:t>
                      </m:r>
                      <m:r>
                        <a:rPr lang="en-US" sz="2000">
                          <a:latin typeface="Cambria Math" panose="02040503050406030204" pitchFamily="18" charset="0"/>
                        </a:rPr>
                        <m:t>0</m:t>
                      </m:r>
                      <m:r>
                        <a:rPr lang="en-US" sz="2000" i="0">
                          <a:latin typeface="Cambria Math" panose="02040503050406030204" pitchFamily="18" charset="0"/>
                        </a:rPr>
                        <m:t> </m:t>
                      </m:r>
                      <m:r>
                        <a:rPr lang="en-US" sz="2000" i="1">
                          <a:latin typeface="Cambria Math" panose="02040503050406030204" pitchFamily="18" charset="0"/>
                        </a:rPr>
                        <m:t>𝑝𝑠𝑓</m:t>
                      </m:r>
                      <m:r>
                        <a:rPr lang="en-US" sz="2000" i="0">
                          <a:latin typeface="Cambria Math" panose="02040503050406030204" pitchFamily="18" charset="0"/>
                        </a:rPr>
                        <m:t>+2 </m:t>
                      </m:r>
                      <m:r>
                        <a:rPr lang="en-US" sz="2000" i="1">
                          <a:latin typeface="Cambria Math" panose="02040503050406030204" pitchFamily="18" charset="0"/>
                        </a:rPr>
                        <m:t>𝑝𝑠𝑓</m:t>
                      </m:r>
                      <m:r>
                        <a:rPr lang="en-US" sz="2000" i="0">
                          <a:latin typeface="Cambria Math" panose="02040503050406030204" pitchFamily="18" charset="0"/>
                        </a:rPr>
                        <m:t>+10 </m:t>
                      </m:r>
                      <m:r>
                        <a:rPr lang="en-US" sz="2000" i="1">
                          <a:latin typeface="Cambria Math" panose="02040503050406030204" pitchFamily="18" charset="0"/>
                        </a:rPr>
                        <m:t>𝑝𝑠𝑓</m:t>
                      </m:r>
                      <m:r>
                        <a:rPr lang="en-US" sz="2000" i="0">
                          <a:latin typeface="Cambria Math" panose="02040503050406030204" pitchFamily="18" charset="0"/>
                        </a:rPr>
                        <m:t>+</m:t>
                      </m:r>
                      <m:r>
                        <a:rPr lang="en-US" sz="2000" b="0" i="0" smtClean="0">
                          <a:latin typeface="Cambria Math" panose="02040503050406030204" pitchFamily="18" charset="0"/>
                        </a:rPr>
                        <m:t>1.97</m:t>
                      </m:r>
                      <m:r>
                        <a:rPr lang="en-US" sz="2000" i="0">
                          <a:latin typeface="Cambria Math" panose="02040503050406030204" pitchFamily="18" charset="0"/>
                        </a:rPr>
                        <m:t> </m:t>
                      </m:r>
                      <m:r>
                        <a:rPr lang="en-US" sz="2000" i="1">
                          <a:latin typeface="Cambria Math" panose="02040503050406030204" pitchFamily="18" charset="0"/>
                        </a:rPr>
                        <m:t>𝑝𝑠𝑓</m:t>
                      </m:r>
                      <m:r>
                        <a:rPr lang="en-US" sz="2000" i="0">
                          <a:latin typeface="Cambria Math" panose="02040503050406030204" pitchFamily="18" charset="0"/>
                        </a:rPr>
                        <m:t>+ </m:t>
                      </m:r>
                      <m:f>
                        <m:fPr>
                          <m:ctrlPr>
                            <a:rPr lang="en-US" sz="2000" i="1">
                              <a:latin typeface="Cambria Math" panose="02040503050406030204" pitchFamily="18" charset="0"/>
                            </a:rPr>
                          </m:ctrlPr>
                        </m:fPr>
                        <m:num>
                          <m:r>
                            <a:rPr lang="en-US" sz="2000" i="0">
                              <a:latin typeface="Cambria Math" panose="02040503050406030204" pitchFamily="18" charset="0"/>
                            </a:rPr>
                            <m:t>56 </m:t>
                          </m:r>
                          <m:r>
                            <a:rPr lang="en-US" sz="2000" i="1">
                              <a:latin typeface="Cambria Math" panose="02040503050406030204" pitchFamily="18" charset="0"/>
                            </a:rPr>
                            <m:t>𝑙𝑏𝑠</m:t>
                          </m:r>
                          <m:r>
                            <a:rPr lang="en-US" sz="2000" i="0">
                              <a:latin typeface="Cambria Math" panose="02040503050406030204" pitchFamily="18" charset="0"/>
                            </a:rPr>
                            <m:t>.  × 1</m:t>
                          </m:r>
                          <m:r>
                            <a:rPr lang="en-US" sz="2000" b="0" i="0" smtClean="0">
                              <a:latin typeface="Cambria Math" panose="02040503050406030204" pitchFamily="18" charset="0"/>
                            </a:rPr>
                            <m:t>0</m:t>
                          </m:r>
                          <m:r>
                            <a:rPr lang="en-US" sz="2000" i="0">
                              <a:latin typeface="Cambria Math" panose="02040503050406030204" pitchFamily="18" charset="0"/>
                            </a:rPr>
                            <m:t>0 </m:t>
                          </m:r>
                          <m:r>
                            <a:rPr lang="en-US" sz="2000" i="1">
                              <a:latin typeface="Cambria Math" panose="02040503050406030204" pitchFamily="18" charset="0"/>
                            </a:rPr>
                            <m:t>𝑝𝑎𝑛𝑒𝑙𝑠</m:t>
                          </m:r>
                        </m:num>
                        <m:den>
                          <m:r>
                            <a:rPr lang="en-US" sz="2000" b="0" i="0" smtClean="0">
                              <a:latin typeface="Cambria Math" panose="02040503050406030204" pitchFamily="18" charset="0"/>
                            </a:rPr>
                            <m:t>2693</m:t>
                          </m:r>
                          <m:r>
                            <a:rPr lang="en-US" sz="2000" i="0">
                              <a:latin typeface="Cambria Math" panose="02040503050406030204" pitchFamily="18" charset="0"/>
                            </a:rPr>
                            <m:t> </m:t>
                          </m:r>
                          <m:r>
                            <a:rPr lang="en-US" sz="2000" i="1">
                              <a:latin typeface="Cambria Math" panose="02040503050406030204" pitchFamily="18" charset="0"/>
                            </a:rPr>
                            <m:t>𝑆𝐹</m:t>
                          </m:r>
                        </m:den>
                      </m:f>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9988311" y="1821589"/>
                <a:ext cx="8131338" cy="75758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677739" y="4290715"/>
                <a:ext cx="8728237" cy="7575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400" i="1" dirty="0" smtClean="0">
                          <a:latin typeface="Calibri Light" panose="020F0302020204030204" pitchFamily="34" charset="0"/>
                          <a:ea typeface="Times New Roman" panose="02020603050405020304" pitchFamily="18" charset="0"/>
                          <a:cs typeface="Times New Roman" panose="02020603050405020304" pitchFamily="18" charset="0"/>
                        </a:rPr>
                        <m:t>W</m:t>
                      </m:r>
                      <m:r>
                        <m:rPr>
                          <m:nor/>
                        </m:rPr>
                        <a:rPr lang="en-US" sz="2000" i="1" baseline="-25000" dirty="0" smtClean="0">
                          <a:latin typeface="Calibri Light" panose="020F0302020204030204" pitchFamily="34" charset="0"/>
                          <a:ea typeface="Times New Roman" panose="02020603050405020304" pitchFamily="18" charset="0"/>
                          <a:cs typeface="Times New Roman" panose="02020603050405020304" pitchFamily="18" charset="0"/>
                        </a:rPr>
                        <m:t>TL</m:t>
                      </m:r>
                      <m:r>
                        <a:rPr lang="en-US" sz="2000" b="0" i="0" smtClean="0">
                          <a:latin typeface="Cambria Math" panose="02040503050406030204" pitchFamily="18" charset="0"/>
                        </a:rPr>
                        <m:t>=3</m:t>
                      </m:r>
                      <m:r>
                        <a:rPr lang="en-US" sz="2000">
                          <a:latin typeface="Cambria Math" panose="02040503050406030204" pitchFamily="18" charset="0"/>
                        </a:rPr>
                        <m:t>0</m:t>
                      </m:r>
                      <m:r>
                        <a:rPr lang="en-US" sz="2000" i="0">
                          <a:latin typeface="Cambria Math" panose="02040503050406030204" pitchFamily="18" charset="0"/>
                        </a:rPr>
                        <m:t> </m:t>
                      </m:r>
                      <m:r>
                        <a:rPr lang="en-US" sz="2000" i="1">
                          <a:latin typeface="Cambria Math" panose="02040503050406030204" pitchFamily="18" charset="0"/>
                        </a:rPr>
                        <m:t>𝑝𝑠𝑓</m:t>
                      </m:r>
                      <m:r>
                        <a:rPr lang="en-US" sz="2000" i="0">
                          <a:latin typeface="Cambria Math" panose="02040503050406030204" pitchFamily="18" charset="0"/>
                        </a:rPr>
                        <m:t>+2 </m:t>
                      </m:r>
                      <m:r>
                        <a:rPr lang="en-US" sz="2000" i="1">
                          <a:latin typeface="Cambria Math" panose="02040503050406030204" pitchFamily="18" charset="0"/>
                        </a:rPr>
                        <m:t>𝑝𝑠𝑓</m:t>
                      </m:r>
                      <m:r>
                        <a:rPr lang="en-US" sz="2000" i="0">
                          <a:latin typeface="Cambria Math" panose="02040503050406030204" pitchFamily="18" charset="0"/>
                        </a:rPr>
                        <m:t>+10 </m:t>
                      </m:r>
                      <m:r>
                        <a:rPr lang="en-US" sz="2000" i="1">
                          <a:latin typeface="Cambria Math" panose="02040503050406030204" pitchFamily="18" charset="0"/>
                        </a:rPr>
                        <m:t>𝑝𝑠𝑓</m:t>
                      </m:r>
                      <m:r>
                        <a:rPr lang="en-US" sz="2000" i="0">
                          <a:latin typeface="Cambria Math" panose="02040503050406030204" pitchFamily="18" charset="0"/>
                        </a:rPr>
                        <m:t>+2.</m:t>
                      </m:r>
                      <m:r>
                        <a:rPr lang="en-US" sz="2000" i="0" smtClean="0">
                          <a:latin typeface="Cambria Math" panose="02040503050406030204" pitchFamily="18" charset="0"/>
                        </a:rPr>
                        <m:t>1</m:t>
                      </m:r>
                      <m:r>
                        <a:rPr lang="en-US" sz="2000" i="0">
                          <a:latin typeface="Cambria Math" panose="02040503050406030204" pitchFamily="18" charset="0"/>
                        </a:rPr>
                        <m:t>4 </m:t>
                      </m:r>
                      <m:r>
                        <a:rPr lang="en-US" sz="2000" i="1">
                          <a:latin typeface="Cambria Math" panose="02040503050406030204" pitchFamily="18" charset="0"/>
                        </a:rPr>
                        <m:t>𝑝𝑠𝑓</m:t>
                      </m:r>
                      <m:r>
                        <a:rPr lang="en-US" sz="2000" i="0">
                          <a:latin typeface="Cambria Math" panose="02040503050406030204" pitchFamily="18" charset="0"/>
                        </a:rPr>
                        <m:t>+ </m:t>
                      </m:r>
                      <m:f>
                        <m:fPr>
                          <m:ctrlPr>
                            <a:rPr lang="en-US" sz="2000" i="1">
                              <a:latin typeface="Cambria Math" panose="02040503050406030204" pitchFamily="18" charset="0"/>
                            </a:rPr>
                          </m:ctrlPr>
                        </m:fPr>
                        <m:num>
                          <m:r>
                            <a:rPr lang="en-US" sz="2000" i="0">
                              <a:latin typeface="Cambria Math" panose="02040503050406030204" pitchFamily="18" charset="0"/>
                            </a:rPr>
                            <m:t>56 </m:t>
                          </m:r>
                          <m:r>
                            <a:rPr lang="en-US" sz="2000" i="1">
                              <a:latin typeface="Cambria Math" panose="02040503050406030204" pitchFamily="18" charset="0"/>
                            </a:rPr>
                            <m:t>𝑙𝑏𝑠</m:t>
                          </m:r>
                          <m:r>
                            <a:rPr lang="en-US" sz="2000" i="0">
                              <a:latin typeface="Cambria Math" panose="02040503050406030204" pitchFamily="18" charset="0"/>
                            </a:rPr>
                            <m:t>.  × 140 </m:t>
                          </m:r>
                          <m:r>
                            <a:rPr lang="en-US" sz="2000" i="1">
                              <a:latin typeface="Cambria Math" panose="02040503050406030204" pitchFamily="18" charset="0"/>
                            </a:rPr>
                            <m:t>𝑝𝑎𝑛𝑒𝑙𝑠</m:t>
                          </m:r>
                        </m:num>
                        <m:den>
                          <m:r>
                            <a:rPr lang="en-US" sz="2000" i="0">
                              <a:latin typeface="Cambria Math" panose="02040503050406030204" pitchFamily="18" charset="0"/>
                            </a:rPr>
                            <m:t>4600 </m:t>
                          </m:r>
                          <m:r>
                            <a:rPr lang="en-US" sz="2000" i="1">
                              <a:latin typeface="Cambria Math" panose="02040503050406030204" pitchFamily="18" charset="0"/>
                            </a:rPr>
                            <m:t>𝑆𝐹</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9677739" y="4290715"/>
                <a:ext cx="8728237" cy="757580"/>
              </a:xfrm>
              <a:prstGeom prst="rect">
                <a:avLst/>
              </a:prstGeom>
              <a:blipFill rotWithShape="0">
                <a:blip r:embed="rId4"/>
                <a:stretch>
                  <a:fillRect/>
                </a:stretch>
              </a:blipFill>
            </p:spPr>
            <p:txBody>
              <a:bodyPr/>
              <a:lstStyle/>
              <a:p>
                <a:r>
                  <a:rPr lang="en-US">
                    <a:noFill/>
                  </a:rPr>
                  <a:t> </a:t>
                </a:r>
              </a:p>
            </p:txBody>
          </p:sp>
        </mc:Fallback>
      </mc:AlternateContent>
      <p:sp>
        <p:nvSpPr>
          <p:cNvPr id="41" name="Subtitle 2"/>
          <p:cNvSpPr txBox="1">
            <a:spLocks/>
          </p:cNvSpPr>
          <p:nvPr/>
        </p:nvSpPr>
        <p:spPr>
          <a:xfrm>
            <a:off x="9775330" y="1452309"/>
            <a:ext cx="7857736" cy="4986591"/>
          </a:xfrm>
          <a:prstGeom prst="rect">
            <a:avLst/>
          </a:prstGeom>
          <a:no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live</a:t>
            </a: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minimum live load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30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a:solidFill>
                  <a:schemeClr val="tx1"/>
                </a:solidFill>
                <a:latin typeface="Calibri Light" panose="020F0302020204030204" pitchFamily="34" charset="0"/>
              </a:rPr>
              <a:t>	</a:t>
            </a:r>
            <a:endParaRPr lang="en-US" sz="2400" cap="none" spc="300" dirty="0" smtClean="0">
              <a:solidFill>
                <a:schemeClr val="tx1"/>
              </a:solidFill>
              <a:latin typeface="Calibri Light" panose="020F0302020204030204" pitchFamily="34" charset="0"/>
            </a:endParaRPr>
          </a:p>
          <a:p>
            <a:endParaRPr lang="en-US" sz="2400" cap="none" spc="300" dirty="0">
              <a:solidFill>
                <a:schemeClr val="tx1"/>
              </a:solidFill>
              <a:latin typeface="Calibri Light" panose="020F0302020204030204" pitchFamily="34" charset="0"/>
            </a:endParaRPr>
          </a:p>
          <a:p>
            <a:r>
              <a:rPr lang="en-US" sz="2400" cap="none" spc="300" dirty="0" smtClean="0">
                <a:solidFill>
                  <a:schemeClr val="tx1"/>
                </a:solidFill>
                <a:latin typeface="Calibri Light" panose="020F0302020204030204" pitchFamily="34" charset="0"/>
              </a:rPr>
              <a:t>dead</a:t>
            </a:r>
          </a:p>
          <a:p>
            <a:r>
              <a:rPr lang="en-US" sz="2400" cap="none" spc="300" dirty="0" smtClean="0">
                <a:solidFill>
                  <a:schemeClr val="tx1"/>
                </a:solidFill>
                <a:latin typeface="Calibri Light" panose="020F0302020204030204" pitchFamily="34" charset="0"/>
              </a:rPr>
              <a:t>	rigid insulation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2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superimposed dead load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10 </a:t>
            </a:r>
            <a:r>
              <a:rPr lang="en-US" sz="2400" cap="none" spc="300" dirty="0" err="1" smtClean="0">
                <a:solidFill>
                  <a:schemeClr val="tx1"/>
                </a:solidFill>
                <a:latin typeface="Calibri Light" panose="020F0302020204030204" pitchFamily="34" charset="0"/>
              </a:rPr>
              <a:t>psf</a:t>
            </a:r>
            <a:r>
              <a:rPr lang="en-US" sz="2400" cap="none" spc="300" dirty="0" smtClean="0">
                <a:solidFill>
                  <a:schemeClr val="tx1"/>
                </a:solidFill>
                <a:latin typeface="Calibri Light" panose="020F0302020204030204" pitchFamily="34" charset="0"/>
              </a:rPr>
              <a:t>				</a:t>
            </a: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composite deck self-weight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1.97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smtClean="0">
                <a:solidFill>
                  <a:schemeClr val="tx1"/>
                </a:solidFill>
                <a:latin typeface="Calibri Light" panose="020F0302020204030204" pitchFamily="34" charset="0"/>
              </a:rPr>
              <a:t>	roof deck self-weight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2.14 </a:t>
            </a:r>
            <a:r>
              <a:rPr lang="en-US" sz="2400" cap="none" spc="300" dirty="0" err="1" smtClean="0">
                <a:solidFill>
                  <a:schemeClr val="tx1"/>
                </a:solidFill>
                <a:latin typeface="Calibri Light" panose="020F0302020204030204" pitchFamily="34" charset="0"/>
              </a:rPr>
              <a:t>psf</a:t>
            </a:r>
            <a:endParaRPr lang="en-US" sz="2400" cap="none" spc="300" dirty="0" smtClean="0">
              <a:solidFill>
                <a:schemeClr val="tx1"/>
              </a:solidFill>
              <a:latin typeface="Calibri Light" panose="020F0302020204030204" pitchFamily="34" charset="0"/>
            </a:endParaRPr>
          </a:p>
          <a:p>
            <a:r>
              <a:rPr lang="en-US" sz="2400" cap="none" spc="300" dirty="0">
                <a:solidFill>
                  <a:schemeClr val="tx1"/>
                </a:solidFill>
                <a:latin typeface="Calibri Light" panose="020F0302020204030204" pitchFamily="34" charset="0"/>
              </a:rPr>
              <a:t>	</a:t>
            </a:r>
            <a:r>
              <a:rPr lang="en-US" sz="2400" cap="none" spc="300" dirty="0" smtClean="0">
                <a:solidFill>
                  <a:schemeClr val="tx1"/>
                </a:solidFill>
                <a:latin typeface="Calibri Light" panose="020F0302020204030204" pitchFamily="34" charset="0"/>
              </a:rPr>
              <a:t>module weight </a:t>
            </a:r>
            <a:r>
              <a:rPr lang="en-US" sz="2400" cap="none" spc="300" dirty="0" smtClean="0">
                <a:solidFill>
                  <a:schemeClr val="bg2">
                    <a:lumMod val="60000"/>
                    <a:lumOff val="40000"/>
                  </a:schemeClr>
                </a:solidFill>
                <a:latin typeface="Calibri Light" panose="020F0302020204030204" pitchFamily="34" charset="0"/>
              </a:rPr>
              <a:t>|</a:t>
            </a:r>
            <a:r>
              <a:rPr lang="en-US" sz="2400" cap="none" spc="300" dirty="0" smtClean="0">
                <a:solidFill>
                  <a:schemeClr val="tx1"/>
                </a:solidFill>
                <a:latin typeface="Calibri Light" panose="020F0302020204030204" pitchFamily="34" charset="0"/>
              </a:rPr>
              <a:t> 56 </a:t>
            </a:r>
            <a:r>
              <a:rPr lang="en-US" sz="2400" cap="none" spc="300" dirty="0" err="1" smtClean="0">
                <a:solidFill>
                  <a:schemeClr val="tx1"/>
                </a:solidFill>
                <a:latin typeface="Calibri Light" panose="020F0302020204030204" pitchFamily="34" charset="0"/>
              </a:rPr>
              <a:t>lbs</a:t>
            </a:r>
            <a:endParaRPr lang="en-US" sz="3200" cap="none" spc="300" dirty="0" smtClean="0">
              <a:solidFill>
                <a:schemeClr val="tx1"/>
              </a:solidFill>
              <a:latin typeface="Calibri Light" panose="020F0302020204030204" pitchFamily="34" charset="0"/>
            </a:endParaRPr>
          </a:p>
          <a:p>
            <a:pPr algn="ctr"/>
            <a:r>
              <a:rPr lang="en-US" sz="3200" cap="none" spc="300" dirty="0" smtClean="0">
                <a:solidFill>
                  <a:schemeClr val="tx1"/>
                </a:solidFill>
                <a:latin typeface="Calibri Light" panose="020F0302020204030204" pitchFamily="34" charset="0"/>
              </a:rPr>
              <a:t>          </a:t>
            </a:r>
            <a:endParaRPr lang="en-US" sz="3200" b="1" cap="none" spc="300" dirty="0" smtClean="0">
              <a:solidFill>
                <a:schemeClr val="tx1"/>
              </a:solidFill>
              <a:latin typeface="Calibri Light" panose="020F0302020204030204" pitchFamily="34" charset="0"/>
            </a:endParaRPr>
          </a:p>
        </p:txBody>
      </p:sp>
      <p:sp>
        <p:nvSpPr>
          <p:cNvPr id="13"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7" name="Group 6"/>
          <p:cNvGrpSpPr/>
          <p:nvPr/>
        </p:nvGrpSpPr>
        <p:grpSpPr>
          <a:xfrm>
            <a:off x="899592" y="578479"/>
            <a:ext cx="7373551" cy="8942893"/>
            <a:chOff x="899592" y="578479"/>
            <a:chExt cx="7373551" cy="8942893"/>
          </a:xfrm>
        </p:grpSpPr>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bg2">
                      <a:lumMod val="60000"/>
                      <a:lumOff val="40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0"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loads</a:t>
            </a:r>
          </a:p>
        </p:txBody>
      </p:sp>
      <p:sp>
        <p:nvSpPr>
          <p:cNvPr id="11" name="Subtitle 2"/>
          <p:cNvSpPr txBox="1">
            <a:spLocks/>
          </p:cNvSpPr>
          <p:nvPr/>
        </p:nvSpPr>
        <p:spPr>
          <a:xfrm>
            <a:off x="9472788"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calculations</a:t>
            </a:r>
          </a:p>
        </p:txBody>
      </p:sp>
      <p:sp>
        <p:nvSpPr>
          <p:cNvPr id="39" name="Subtitle 2"/>
          <p:cNvSpPr txBox="1">
            <a:spLocks/>
          </p:cNvSpPr>
          <p:nvPr/>
        </p:nvSpPr>
        <p:spPr>
          <a:xfrm>
            <a:off x="8111481" y="1452309"/>
            <a:ext cx="5942499" cy="63774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cap="none" spc="300" dirty="0" smtClean="0">
                <a:solidFill>
                  <a:schemeClr val="tx1"/>
                </a:solidFill>
                <a:latin typeface="Calibri Light" panose="020F0302020204030204" pitchFamily="34" charset="0"/>
              </a:rPr>
              <a:t>composite deck</a:t>
            </a:r>
            <a:endParaRPr lang="en-US" sz="3200" cap="none" spc="300" dirty="0" smtClean="0">
              <a:solidFill>
                <a:schemeClr val="tx1"/>
              </a:solidFill>
              <a:latin typeface="Calibri Light" panose="020F0302020204030204" pitchFamily="34" charset="0"/>
            </a:endParaRPr>
          </a:p>
          <a:p>
            <a:pPr algn="ctr"/>
            <a:r>
              <a:rPr lang="en-US" sz="3200" cap="none" spc="300" dirty="0" smtClean="0">
                <a:solidFill>
                  <a:schemeClr val="tx1"/>
                </a:solidFill>
                <a:latin typeface="Calibri Light" panose="020F0302020204030204" pitchFamily="34" charset="0"/>
              </a:rPr>
              <a:t>          </a:t>
            </a:r>
            <a:endParaRPr lang="en-US" sz="3200" b="1" cap="none" spc="300" dirty="0" smtClean="0">
              <a:solidFill>
                <a:schemeClr val="tx1"/>
              </a:solidFill>
              <a:latin typeface="Calibri Light" panose="020F0302020204030204" pitchFamily="34" charset="0"/>
            </a:endParaRPr>
          </a:p>
        </p:txBody>
      </p:sp>
      <p:sp>
        <p:nvSpPr>
          <p:cNvPr id="40" name="Rectangle 39"/>
          <p:cNvSpPr/>
          <p:nvPr/>
        </p:nvSpPr>
        <p:spPr>
          <a:xfrm>
            <a:off x="8423812" y="3829050"/>
            <a:ext cx="4346436" cy="461665"/>
          </a:xfrm>
          <a:prstGeom prst="rect">
            <a:avLst/>
          </a:prstGeom>
        </p:spPr>
        <p:txBody>
          <a:bodyPr wrap="square">
            <a:spAutoFit/>
          </a:bodyPr>
          <a:lstStyle/>
          <a:p>
            <a:pPr algn="ctr"/>
            <a:r>
              <a:rPr lang="en-US" sz="2400" spc="300" dirty="0" smtClean="0">
                <a:latin typeface="Calibri Light" panose="020F0302020204030204" pitchFamily="34" charset="0"/>
              </a:rPr>
              <a:t>roof deck</a:t>
            </a:r>
            <a:endParaRPr lang="en-US" sz="2400" b="1" spc="300" dirty="0">
              <a:latin typeface="Calibri Light" panose="020F0302020204030204" pitchFamily="34" charset="0"/>
            </a:endParaRPr>
          </a:p>
        </p:txBody>
      </p:sp>
      <p:sp>
        <p:nvSpPr>
          <p:cNvPr id="3" name="Rectangle 2"/>
          <p:cNvSpPr/>
          <p:nvPr/>
        </p:nvSpPr>
        <p:spPr>
          <a:xfrm>
            <a:off x="10156663" y="1986419"/>
            <a:ext cx="4589851" cy="4084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63682" y="2435570"/>
            <a:ext cx="3153877" cy="461665"/>
          </a:xfrm>
          <a:prstGeom prst="rect">
            <a:avLst/>
          </a:prstGeom>
        </p:spPr>
        <p:txBody>
          <a:bodyPr wrap="none">
            <a:spAutoFit/>
          </a:bodyPr>
          <a:lstStyle/>
          <a:p>
            <a:r>
              <a:rPr lang="en-US" sz="2400" spc="300" dirty="0">
                <a:latin typeface="Calibri Light" panose="020F0302020204030204" pitchFamily="34" charset="0"/>
              </a:rPr>
              <a:t>snow load </a:t>
            </a:r>
            <a:r>
              <a:rPr lang="en-US" sz="2400" spc="300" dirty="0">
                <a:solidFill>
                  <a:schemeClr val="bg2">
                    <a:lumMod val="60000"/>
                    <a:lumOff val="40000"/>
                  </a:schemeClr>
                </a:solidFill>
                <a:latin typeface="Calibri Light" panose="020F0302020204030204" pitchFamily="34" charset="0"/>
              </a:rPr>
              <a:t>| </a:t>
            </a:r>
            <a:r>
              <a:rPr lang="en-US" sz="2400" spc="300" dirty="0">
                <a:latin typeface="Calibri Light" panose="020F0302020204030204" pitchFamily="34" charset="0"/>
              </a:rPr>
              <a:t>20 </a:t>
            </a:r>
            <a:r>
              <a:rPr lang="en-US" sz="2400" spc="300" dirty="0" err="1">
                <a:latin typeface="Calibri Light" panose="020F0302020204030204" pitchFamily="34" charset="0"/>
              </a:rPr>
              <a:t>psf</a:t>
            </a:r>
            <a:endParaRPr lang="en-US" sz="2400" spc="300" dirty="0">
              <a:latin typeface="Calibri Light" panose="020F03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2222158" y="2714998"/>
                <a:ext cx="2964080" cy="461665"/>
              </a:xfrm>
              <a:prstGeom prst="rect">
                <a:avLst/>
              </a:prstGeom>
            </p:spPr>
            <p:txBody>
              <a:bodyPr wrap="none">
                <a:spAutoFit/>
              </a:bodyPr>
              <a:lstStyle/>
              <a:p>
                <a:pPr algn="ctr"/>
                <a:r>
                  <a:rPr lang="en-US" sz="2400" i="1" dirty="0">
                    <a:latin typeface="Calibri Light" panose="020F0302020204030204" pitchFamily="34" charset="0"/>
                    <a:ea typeface="Times New Roman" panose="02020603050405020304" pitchFamily="18" charset="0"/>
                    <a:cs typeface="Times New Roman" panose="02020603050405020304" pitchFamily="18" charset="0"/>
                  </a:rPr>
                  <a:t>W</a:t>
                </a:r>
                <a:r>
                  <a:rPr lang="en-US" sz="2000" i="1" baseline="-25000" dirty="0">
                    <a:effectLst/>
                    <a:latin typeface="Calibri Light" panose="020F0302020204030204" pitchFamily="34" charset="0"/>
                    <a:ea typeface="Times New Roman" panose="02020603050405020304" pitchFamily="18" charset="0"/>
                    <a:cs typeface="Times New Roman" panose="02020603050405020304" pitchFamily="18" charset="0"/>
                  </a:rPr>
                  <a:t>TL</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46 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𝑝𝑠𝑓</m:t>
                    </m:r>
                  </m:oMath>
                </a14:m>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&lt; 400 </a:t>
                </a:r>
                <a:r>
                  <a:rPr lang="en-US" sz="2000" i="1" dirty="0" err="1" smtClean="0">
                    <a:effectLst/>
                    <a:latin typeface="Calibri" panose="020F0502020204030204" pitchFamily="34" charset="0"/>
                    <a:ea typeface="Times New Roman" panose="02020603050405020304" pitchFamily="18" charset="0"/>
                    <a:cs typeface="Times New Roman" panose="02020603050405020304" pitchFamily="18" charset="0"/>
                  </a:rPr>
                  <a:t>psf</a:t>
                </a:r>
                <a:r>
                  <a:rPr lang="en-US" sz="20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i="1"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222158" y="2714998"/>
                <a:ext cx="2964080" cy="461665"/>
              </a:xfrm>
              <a:prstGeom prst="rect">
                <a:avLst/>
              </a:prstGeom>
              <a:blipFill rotWithShape="0">
                <a:blip r:embed="rId7"/>
                <a:stretch>
                  <a:fillRect l="-2675" t="-10526" r="-185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2228395" y="5110441"/>
                <a:ext cx="2893549" cy="461665"/>
              </a:xfrm>
              <a:prstGeom prst="rect">
                <a:avLst/>
              </a:prstGeom>
            </p:spPr>
            <p:txBody>
              <a:bodyPr wrap="none">
                <a:spAutoFit/>
              </a:bodyPr>
              <a:lstStyle/>
              <a:p>
                <a:pPr algn="ctr"/>
                <a:r>
                  <a:rPr lang="en-US" sz="2400" i="1" dirty="0">
                    <a:latin typeface="Calibri Light" panose="020F0302020204030204" pitchFamily="34" charset="0"/>
                    <a:ea typeface="Times New Roman" panose="02020603050405020304" pitchFamily="18" charset="0"/>
                    <a:cs typeface="Times New Roman" panose="02020603050405020304" pitchFamily="18" charset="0"/>
                  </a:rPr>
                  <a:t>W</a:t>
                </a:r>
                <a:r>
                  <a:rPr lang="en-US" sz="2000" i="1" baseline="-25000" dirty="0">
                    <a:effectLst/>
                    <a:latin typeface="Calibri Light" panose="020F0302020204030204" pitchFamily="34" charset="0"/>
                    <a:ea typeface="Times New Roman" panose="02020603050405020304" pitchFamily="18" charset="0"/>
                    <a:cs typeface="Times New Roman" panose="02020603050405020304" pitchFamily="18" charset="0"/>
                  </a:rPr>
                  <a:t>TL</a:t>
                </a:r>
                <a:r>
                  <a:rPr lang="en-US" sz="2000" i="1"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45 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𝑝𝑠𝑓</m:t>
                    </m:r>
                  </m:oMath>
                </a14:m>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 &lt; 111 </a:t>
                </a:r>
                <a:r>
                  <a:rPr lang="en-US" sz="2000" i="1" dirty="0" err="1" smtClean="0">
                    <a:effectLst/>
                    <a:latin typeface="Calibri" panose="020F0502020204030204" pitchFamily="34" charset="0"/>
                    <a:ea typeface="Times New Roman" panose="02020603050405020304" pitchFamily="18" charset="0"/>
                    <a:cs typeface="Times New Roman" panose="02020603050405020304" pitchFamily="18" charset="0"/>
                  </a:rPr>
                  <a:t>psf</a:t>
                </a:r>
                <a:r>
                  <a:rPr lang="en-US" sz="20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i="1"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solidFill>
                    <a:schemeClr val="bg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228395" y="5110441"/>
                <a:ext cx="2893549" cy="461665"/>
              </a:xfrm>
              <a:prstGeom prst="rect">
                <a:avLst/>
              </a:prstGeom>
              <a:blipFill rotWithShape="0">
                <a:blip r:embed="rId8"/>
                <a:stretch>
                  <a:fillRect l="-2947" t="-10526" r="-2105" b="-28947"/>
                </a:stretch>
              </a:blipFill>
            </p:spPr>
            <p:txBody>
              <a:bodyPr/>
              <a:lstStyle/>
              <a:p>
                <a:r>
                  <a:rPr lang="en-US">
                    <a:noFill/>
                  </a:rPr>
                  <a:t> </a:t>
                </a:r>
              </a:p>
            </p:txBody>
          </p:sp>
        </mc:Fallback>
      </mc:AlternateContent>
      <p:sp>
        <p:nvSpPr>
          <p:cNvPr id="15" name="Rectangle 14"/>
          <p:cNvSpPr/>
          <p:nvPr/>
        </p:nvSpPr>
        <p:spPr>
          <a:xfrm>
            <a:off x="19463658" y="4938573"/>
            <a:ext cx="6241142" cy="4314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463658" y="5417372"/>
            <a:ext cx="5301342" cy="4314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138870" y="1999457"/>
            <a:ext cx="955383" cy="4817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4073792" y="4456725"/>
            <a:ext cx="1020461" cy="4314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99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xit" presetSubtype="0" fill="hold" grpId="1" nodeType="afterEffect">
                                  <p:stCondLst>
                                    <p:cond delay="100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1" nodeType="clickEffect">
                                  <p:stCondLst>
                                    <p:cond delay="0"/>
                                  </p:stCondLst>
                                  <p:childTnLst>
                                    <p:animMotion origin="layout" path="M -2.77778E-6 3.7037E-7 L 0.33646 3.7037E-7 " pathEditMode="relative" rAng="0" ptsTypes="AA">
                                      <p:cBhvr>
                                        <p:cTn id="26" dur="2000" fill="hold"/>
                                        <p:tgtEl>
                                          <p:spTgt spid="10"/>
                                        </p:tgtEl>
                                        <p:attrNameLst>
                                          <p:attrName>ppt_x</p:attrName>
                                          <p:attrName>ppt_y</p:attrName>
                                        </p:attrNameLst>
                                      </p:cBhvr>
                                      <p:rCtr x="16823" y="0"/>
                                    </p:animMotion>
                                  </p:childTnLst>
                                </p:cTn>
                              </p:par>
                              <p:par>
                                <p:cTn id="27" presetID="63" presetClass="path" presetSubtype="0" accel="50000" decel="50000" fill="hold" grpId="1" nodeType="withEffect">
                                  <p:stCondLst>
                                    <p:cond delay="0"/>
                                  </p:stCondLst>
                                  <p:childTnLst>
                                    <p:animMotion origin="layout" path="M 2.96296E-6 -1.48148E-6 L 0.33611 -1.48148E-6 " pathEditMode="relative" rAng="0" ptsTypes="AA">
                                      <p:cBhvr>
                                        <p:cTn id="28" dur="2000" fill="hold"/>
                                        <p:tgtEl>
                                          <p:spTgt spid="41"/>
                                        </p:tgtEl>
                                        <p:attrNameLst>
                                          <p:attrName>ppt_x</p:attrName>
                                          <p:attrName>ppt_y</p:attrName>
                                        </p:attrNameLst>
                                      </p:cBhvr>
                                      <p:rCtr x="16806" y="0"/>
                                    </p:animMotion>
                                  </p:childTnLst>
                                </p:cTn>
                              </p:par>
                              <p:par>
                                <p:cTn id="29" presetID="1" presetClass="exit"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41" grpId="0"/>
      <p:bldP spid="41" grpId="1"/>
      <p:bldP spid="10" grpId="0"/>
      <p:bldP spid="10" grpId="1"/>
      <p:bldP spid="11" grpId="0"/>
      <p:bldP spid="39" grpId="0"/>
      <p:bldP spid="40" grpId="0"/>
      <p:bldP spid="3" grpId="0" animBg="1"/>
      <p:bldP spid="3" grpId="1" animBg="1"/>
      <p:bldP spid="5" grpId="0"/>
      <p:bldP spid="5" grpId="1"/>
      <p:bldP spid="6" grpId="0"/>
      <p:bldP spid="12" grpId="0"/>
      <p:bldP spid="15" grpId="0" animBg="1"/>
      <p:bldP spid="15" grpId="1" animBg="1"/>
      <p:bldP spid="19" grpId="0" animBg="1"/>
      <p:bldP spid="20" grpId="0" animBg="1"/>
      <p:bldP spid="20" grpId="1"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6"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12" name="Group 11"/>
          <p:cNvGrpSpPr/>
          <p:nvPr/>
        </p:nvGrpSpPr>
        <p:grpSpPr>
          <a:xfrm>
            <a:off x="899592" y="578479"/>
            <a:ext cx="7373551" cy="8942893"/>
            <a:chOff x="899592" y="578479"/>
            <a:chExt cx="7373551" cy="8942893"/>
          </a:xfrm>
        </p:grpSpPr>
        <p:sp>
          <p:nvSpPr>
            <p:cNvPr id="13"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bg2">
                      <a:lumMod val="60000"/>
                      <a:lumOff val="40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pic>
        <p:nvPicPr>
          <p:cNvPr id="8" name="Picture 2" descr="http://2.bp.blogspot.com/_BSwT0OnmXiM/S6yo-nJ580I/AAAAAAAAABc/XBwA8cs5SKk/s1600/Untitled-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10" b="94882" l="2947" r="89965">
                        <a14:foregroundMark x1="66526" y1="35152" x2="66526" y2="38788"/>
                        <a14:foregroundMark x1="79860" y1="35960" x2="88140" y2="40471"/>
                        <a14:foregroundMark x1="83649" y1="61414" x2="83018" y2="42492"/>
                        <a14:foregroundMark x1="67368" y1="41481" x2="88982" y2="41886"/>
                        <a14:foregroundMark x1="80281" y1="36162" x2="86877" y2="36364"/>
                        <a14:foregroundMark x1="88982" y1="41481" x2="80702" y2="40471"/>
                        <a14:foregroundMark x1="61404" y1="42492" x2="61193" y2="36162"/>
                        <a14:foregroundMark x1="62947" y1="92862" x2="62456" y2="81077"/>
                        <a14:foregroundMark x1="66526" y1="77643" x2="71368" y2="69091"/>
                        <a14:foregroundMark x1="62456" y1="76027" x2="66526" y2="65657"/>
                        <a14:foregroundMark x1="30526" y1="93266" x2="29053" y2="76027"/>
                        <a14:foregroundMark x1="23719" y1="70101" x2="16702" y2="72189"/>
                        <a14:foregroundMark x1="8070" y1="93064" x2="6175" y2="85185"/>
                        <a14:foregroundMark x1="25193" y1="93737" x2="32842" y2="93266"/>
                        <a14:foregroundMark x1="11228" y1="93939" x2="11439" y2="6061"/>
                        <a14:foregroundMark x1="5263" y1="31111" x2="11018" y2="8956"/>
                        <a14:foregroundMark x1="29263" y1="5657" x2="20561" y2="6061"/>
                        <a14:foregroundMark x1="46807" y1="16835" x2="45333" y2="11785"/>
                        <a14:foregroundMark x1="24561" y1="20943" x2="23719" y2="12997"/>
                        <a14:backgroundMark x1="32211" y1="22963" x2="32211" y2="16027"/>
                        <a14:backgroundMark x1="15860" y1="30707" x2="16070" y2="8754"/>
                        <a14:backgroundMark x1="32842" y1="60337" x2="30316" y2="38788"/>
                        <a14:backgroundMark x1="18877" y1="55286" x2="27930" y2="54276"/>
                        <a14:backgroundMark x1="16281" y1="44916" x2="27719" y2="44916"/>
                        <a14:backgroundMark x1="47228" y1="61212" x2="46596" y2="54882"/>
                      </a14:backgroundRemoval>
                    </a14:imgEffect>
                  </a14:imgLayer>
                </a14:imgProps>
              </a:ext>
              <a:ext uri="{28A0092B-C50C-407E-A947-70E740481C1C}">
                <a14:useLocalDpi xmlns:a14="http://schemas.microsoft.com/office/drawing/2010/main" val="0"/>
              </a:ext>
            </a:extLst>
          </a:blip>
          <a:srcRect/>
          <a:stretch>
            <a:fillRect/>
          </a:stretch>
        </p:blipFill>
        <p:spPr bwMode="auto">
          <a:xfrm>
            <a:off x="11678414" y="777727"/>
            <a:ext cx="5088302" cy="5302545"/>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9160442" y="2866030"/>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lighting</a:t>
            </a:r>
          </a:p>
        </p:txBody>
      </p:sp>
      <p:sp>
        <p:nvSpPr>
          <p:cNvPr id="10" name="Subtitle 2"/>
          <p:cNvSpPr txBox="1">
            <a:spLocks/>
          </p:cNvSpPr>
          <p:nvPr/>
        </p:nvSpPr>
        <p:spPr>
          <a:xfrm>
            <a:off x="9160442" y="2866030"/>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electrical</a:t>
            </a:r>
          </a:p>
        </p:txBody>
      </p:sp>
      <p:sp>
        <p:nvSpPr>
          <p:cNvPr id="11" name="Subtitle 2"/>
          <p:cNvSpPr txBox="1">
            <a:spLocks/>
          </p:cNvSpPr>
          <p:nvPr/>
        </p:nvSpPr>
        <p:spPr>
          <a:xfrm>
            <a:off x="9144000" y="2879906"/>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construction</a:t>
            </a:r>
          </a:p>
        </p:txBody>
      </p:sp>
      <p:sp>
        <p:nvSpPr>
          <p:cNvPr id="14" name="Subtitle 2"/>
          <p:cNvSpPr txBox="1">
            <a:spLocks/>
          </p:cNvSpPr>
          <p:nvPr/>
        </p:nvSpPr>
        <p:spPr>
          <a:xfrm>
            <a:off x="9160442" y="2879906"/>
            <a:ext cx="9144000" cy="67363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structural</a:t>
            </a:r>
          </a:p>
        </p:txBody>
      </p:sp>
      <p:pic>
        <p:nvPicPr>
          <p:cNvPr id="19" name="Picture 2" descr="http://s3.amazonaws.com/smithgroup/project_images/images/000/000/890/normal/DenverCrimeLab-2.jpg?1366311801"/>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361" b="94064" l="1368" r="91033">
                        <a14:foregroundMark x1="34347" y1="37671" x2="41793" y2="31735"/>
                        <a14:foregroundMark x1="46201" y1="33790" x2="52888" y2="28995"/>
                        <a14:foregroundMark x1="24164" y1="45434" x2="26444" y2="43836"/>
                        <a14:foregroundMark x1="20517" y1="48174" x2="22036" y2="47032"/>
                        <a14:foregroundMark x1="70213" y1="46119" x2="74164" y2="44521"/>
                        <a14:foregroundMark x1="79179" y1="49315" x2="81307" y2="50000"/>
                        <a14:foregroundMark x1="13222" y1="92694" x2="84347" y2="91553"/>
                        <a14:foregroundMark x1="83435" y1="89726" x2="87690" y2="85160"/>
                        <a14:foregroundMark x1="36170" y1="93379" x2="72188" y2="92922"/>
                        <a14:foregroundMark x1="14894" y1="67123" x2="10790" y2="55251"/>
                        <a14:foregroundMark x1="5623" y1="64155" x2="4711" y2="57078"/>
                        <a14:foregroundMark x1="17173" y1="56164" x2="17325" y2="54566"/>
                        <a14:foregroundMark x1="18237" y1="92237" x2="3343" y2="91324"/>
                        <a14:backgroundMark x1="90426" y1="67580" x2="90274" y2="74201"/>
                        <a14:backgroundMark x1="90122" y1="75571" x2="90426" y2="80137"/>
                        <a14:backgroundMark x1="92857" y1="79452" x2="93617" y2="86530"/>
                        <a14:backgroundMark x1="608" y1="63242" x2="760" y2="71005"/>
                        <a14:backgroundMark x1="456" y1="89041" x2="304" y2="75571"/>
                      </a14:backgroundRemoval>
                    </a14:imgEffect>
                  </a14:imgLayer>
                </a14:imgProps>
              </a:ext>
              <a:ext uri="{28A0092B-C50C-407E-A947-70E740481C1C}">
                <a14:useLocalDpi xmlns:a14="http://schemas.microsoft.com/office/drawing/2010/main" val="0"/>
              </a:ext>
            </a:extLst>
          </a:blip>
          <a:srcRect b="4383"/>
          <a:stretch/>
        </p:blipFill>
        <p:spPr bwMode="auto">
          <a:xfrm>
            <a:off x="18436996" y="1524001"/>
            <a:ext cx="8920236" cy="5677506"/>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2"/>
          <p:cNvSpPr txBox="1">
            <a:spLocks/>
          </p:cNvSpPr>
          <p:nvPr/>
        </p:nvSpPr>
        <p:spPr>
          <a:xfrm>
            <a:off x="9165771" y="2687782"/>
            <a:ext cx="91440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c o n c l u s </a:t>
            </a:r>
            <a:r>
              <a:rPr lang="en-US" sz="4800" cap="none" dirty="0" err="1" smtClean="0">
                <a:solidFill>
                  <a:schemeClr val="bg2">
                    <a:lumMod val="60000"/>
                    <a:lumOff val="40000"/>
                  </a:schemeClr>
                </a:solidFill>
                <a:latin typeface="Calibri Light" panose="020F0302020204030204" pitchFamily="34" charset="0"/>
              </a:rPr>
              <a:t>i</a:t>
            </a:r>
            <a:r>
              <a:rPr lang="en-US" sz="4800" cap="none" dirty="0" smtClean="0">
                <a:solidFill>
                  <a:schemeClr val="bg2">
                    <a:lumMod val="60000"/>
                    <a:lumOff val="40000"/>
                  </a:schemeClr>
                </a:solidFill>
                <a:latin typeface="Calibri Light" panose="020F0302020204030204" pitchFamily="34" charset="0"/>
              </a:rPr>
              <a:t> o n</a:t>
            </a:r>
          </a:p>
        </p:txBody>
      </p:sp>
    </p:spTree>
    <p:extLst>
      <p:ext uri="{BB962C8B-B14F-4D97-AF65-F5344CB8AC3E}">
        <p14:creationId xmlns:p14="http://schemas.microsoft.com/office/powerpoint/2010/main" val="42547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grpId="1" nodeType="clickEffect">
                                  <p:stCondLst>
                                    <p:cond delay="0"/>
                                  </p:stCondLst>
                                  <p:childTnLst>
                                    <p:animEffect transition="out" filter="fade">
                                      <p:cBhvr>
                                        <p:cTn id="14" dur="1000"/>
                                        <p:tgtEl>
                                          <p:spTgt spid="18"/>
                                        </p:tgtEl>
                                      </p:cBhvr>
                                    </p:animEffect>
                                    <p:anim calcmode="lin" valueType="num">
                                      <p:cBhvr>
                                        <p:cTn id="15" dur="1000"/>
                                        <p:tgtEl>
                                          <p:spTgt spid="18"/>
                                        </p:tgtEl>
                                        <p:attrNameLst>
                                          <p:attrName>ppt_x</p:attrName>
                                        </p:attrNameLst>
                                      </p:cBhvr>
                                      <p:tavLst>
                                        <p:tav tm="0">
                                          <p:val>
                                            <p:strVal val="ppt_x"/>
                                          </p:val>
                                        </p:tav>
                                        <p:tav tm="100000">
                                          <p:val>
                                            <p:strVal val="ppt_x"/>
                                          </p:val>
                                        </p:tav>
                                      </p:tavLst>
                                    </p:anim>
                                    <p:anim calcmode="lin" valueType="num">
                                      <p:cBhvr>
                                        <p:cTn id="16" dur="1000"/>
                                        <p:tgtEl>
                                          <p:spTgt spid="18"/>
                                        </p:tgtEl>
                                        <p:attrNameLst>
                                          <p:attrName>ppt_y</p:attrName>
                                        </p:attrNameLst>
                                      </p:cBhvr>
                                      <p:tavLst>
                                        <p:tav tm="0">
                                          <p:val>
                                            <p:strVal val="ppt_y"/>
                                          </p:val>
                                        </p:tav>
                                        <p:tav tm="100000">
                                          <p:val>
                                            <p:strVal val="ppt_y-.1"/>
                                          </p:val>
                                        </p:tav>
                                      </p:tavLst>
                                    </p:anim>
                                    <p:set>
                                      <p:cBhvr>
                                        <p:cTn id="17" dur="1" fill="hold">
                                          <p:stCondLst>
                                            <p:cond delay="999"/>
                                          </p:stCondLst>
                                        </p:cTn>
                                        <p:tgtEl>
                                          <p:spTgt spid="1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xit" presetSubtype="0" fill="hold" grpId="1" nodeType="click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grpId="1"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1"/>
                                        </p:tgtEl>
                                      </p:cBhvr>
                                    </p:animEffect>
                                    <p:anim calcmode="lin" valueType="num">
                                      <p:cBhvr>
                                        <p:cTn id="45" dur="1000"/>
                                        <p:tgtEl>
                                          <p:spTgt spid="11"/>
                                        </p:tgtEl>
                                        <p:attrNameLst>
                                          <p:attrName>ppt_x</p:attrName>
                                        </p:attrNameLst>
                                      </p:cBhvr>
                                      <p:tavLst>
                                        <p:tav tm="0">
                                          <p:val>
                                            <p:strVal val="ppt_x"/>
                                          </p:val>
                                        </p:tav>
                                        <p:tav tm="100000">
                                          <p:val>
                                            <p:strVal val="ppt_x"/>
                                          </p:val>
                                        </p:tav>
                                      </p:tavLst>
                                    </p:anim>
                                    <p:anim calcmode="lin" valueType="num">
                                      <p:cBhvr>
                                        <p:cTn id="46" dur="1000"/>
                                        <p:tgtEl>
                                          <p:spTgt spid="11"/>
                                        </p:tgtEl>
                                        <p:attrNameLst>
                                          <p:attrName>ppt_y</p:attrName>
                                        </p:attrNameLst>
                                      </p:cBhvr>
                                      <p:tavLst>
                                        <p:tav tm="0">
                                          <p:val>
                                            <p:strVal val="ppt_y"/>
                                          </p:val>
                                        </p:tav>
                                        <p:tav tm="100000">
                                          <p:val>
                                            <p:strVal val="ppt_y-.1"/>
                                          </p:val>
                                        </p:tav>
                                      </p:tavLst>
                                    </p:anim>
                                    <p:set>
                                      <p:cBhvr>
                                        <p:cTn id="47" dur="1" fill="hold">
                                          <p:stCondLst>
                                            <p:cond delay="999"/>
                                          </p:stCondLst>
                                        </p:cTn>
                                        <p:tgtEl>
                                          <p:spTgt spid="1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4"/>
                                        </p:tgtEl>
                                      </p:cBhvr>
                                    </p:animEffect>
                                    <p:anim calcmode="lin" valueType="num">
                                      <p:cBhvr>
                                        <p:cTn id="55" dur="1000"/>
                                        <p:tgtEl>
                                          <p:spTgt spid="14"/>
                                        </p:tgtEl>
                                        <p:attrNameLst>
                                          <p:attrName>ppt_x</p:attrName>
                                        </p:attrNameLst>
                                      </p:cBhvr>
                                      <p:tavLst>
                                        <p:tav tm="0">
                                          <p:val>
                                            <p:strVal val="ppt_x"/>
                                          </p:val>
                                        </p:tav>
                                        <p:tav tm="100000">
                                          <p:val>
                                            <p:strVal val="ppt_x"/>
                                          </p:val>
                                        </p:tav>
                                      </p:tavLst>
                                    </p:anim>
                                    <p:anim calcmode="lin" valueType="num">
                                      <p:cBhvr>
                                        <p:cTn id="56" dur="1000"/>
                                        <p:tgtEl>
                                          <p:spTgt spid="14"/>
                                        </p:tgtEl>
                                        <p:attrNameLst>
                                          <p:attrName>ppt_y</p:attrName>
                                        </p:attrNameLst>
                                      </p:cBhvr>
                                      <p:tavLst>
                                        <p:tav tm="0">
                                          <p:val>
                                            <p:strVal val="ppt_y"/>
                                          </p:val>
                                        </p:tav>
                                        <p:tav tm="100000">
                                          <p:val>
                                            <p:strVal val="ppt_y-.1"/>
                                          </p:val>
                                        </p:tav>
                                      </p:tavLst>
                                    </p:anim>
                                    <p:set>
                                      <p:cBhvr>
                                        <p:cTn id="57" dur="1" fill="hold">
                                          <p:stCondLst>
                                            <p:cond delay="999"/>
                                          </p:stCondLst>
                                        </p:cTn>
                                        <p:tgtEl>
                                          <p:spTgt spid="14"/>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4" grpId="0"/>
      <p:bldP spid="14" grpId="1"/>
      <p:bldP spid="18" grpId="0"/>
      <p:bldP spid="18"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12902">
            <a:off x="18861747" y="5889366"/>
            <a:ext cx="1830181" cy="19372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25794">
            <a:off x="23045836" y="-472197"/>
            <a:ext cx="1552237" cy="16430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32949">
            <a:off x="23017078" y="6065894"/>
            <a:ext cx="1496640" cy="15842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2286">
            <a:off x="25060473" y="6103862"/>
            <a:ext cx="1424901" cy="1508274"/>
          </a:xfrm>
          <a:prstGeom prst="rect">
            <a:avLst/>
          </a:prstGeom>
        </p:spPr>
      </p:pic>
      <p:sp>
        <p:nvSpPr>
          <p:cNvPr id="10" name="Subtitle 2"/>
          <p:cNvSpPr txBox="1">
            <a:spLocks/>
          </p:cNvSpPr>
          <p:nvPr/>
        </p:nvSpPr>
        <p:spPr>
          <a:xfrm>
            <a:off x="9165771" y="2687782"/>
            <a:ext cx="9122229"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t h a n k   y o u</a:t>
            </a:r>
          </a:p>
        </p:txBody>
      </p:sp>
      <p:sp>
        <p:nvSpPr>
          <p:cNvPr id="11" name="Subtitle 2"/>
          <p:cNvSpPr txBox="1">
            <a:spLocks/>
          </p:cNvSpPr>
          <p:nvPr/>
        </p:nvSpPr>
        <p:spPr>
          <a:xfrm>
            <a:off x="18071390" y="1460962"/>
            <a:ext cx="9360609" cy="513616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cap="none" spc="300" dirty="0">
                <a:solidFill>
                  <a:schemeClr val="bg1">
                    <a:lumMod val="95000"/>
                    <a:lumOff val="5000"/>
                  </a:schemeClr>
                </a:solidFill>
                <a:latin typeface="Calibri Light" panose="020F0302020204030204" pitchFamily="34" charset="0"/>
              </a:rPr>
              <a:t>a</a:t>
            </a:r>
            <a:r>
              <a:rPr lang="en-US" sz="2400" cap="none" spc="300" dirty="0" smtClean="0">
                <a:solidFill>
                  <a:schemeClr val="bg1">
                    <a:lumMod val="95000"/>
                    <a:lumOff val="5000"/>
                  </a:schemeClr>
                </a:solidFill>
                <a:latin typeface="Calibri Light" panose="020F0302020204030204" pitchFamily="34" charset="0"/>
              </a:rPr>
              <a:t> special thanks:</a:t>
            </a:r>
          </a:p>
          <a:p>
            <a:pPr algn="ctr"/>
            <a:endParaRPr lang="en-US" sz="1200" cap="none" spc="300" dirty="0">
              <a:solidFill>
                <a:schemeClr val="bg1">
                  <a:lumMod val="95000"/>
                  <a:lumOff val="5000"/>
                </a:schemeClr>
              </a:solidFill>
              <a:latin typeface="Calibri Light" panose="020F0302020204030204" pitchFamily="34" charset="0"/>
            </a:endParaRPr>
          </a:p>
          <a:p>
            <a:pPr algn="ctr"/>
            <a:r>
              <a:rPr lang="en-US" sz="2400" cap="none" spc="300" dirty="0" smtClean="0">
                <a:solidFill>
                  <a:schemeClr val="bg1">
                    <a:lumMod val="95000"/>
                    <a:lumOff val="5000"/>
                  </a:schemeClr>
                </a:solidFill>
                <a:latin typeface="Calibri Light" panose="020F0302020204030204" pitchFamily="34" charset="0"/>
              </a:rPr>
              <a:t>Mom &amp; Dad</a:t>
            </a:r>
          </a:p>
          <a:p>
            <a:pPr algn="ctr"/>
            <a:r>
              <a:rPr lang="en-US" sz="2400" cap="none" spc="300" dirty="0" err="1" smtClean="0">
                <a:solidFill>
                  <a:schemeClr val="bg1">
                    <a:lumMod val="95000"/>
                    <a:lumOff val="5000"/>
                  </a:schemeClr>
                </a:solidFill>
                <a:latin typeface="Calibri Light" panose="020F0302020204030204" pitchFamily="34" charset="0"/>
              </a:rPr>
              <a:t>SmithgroupJJR</a:t>
            </a:r>
            <a:endParaRPr lang="en-US" sz="2400" cap="none" spc="300" dirty="0" smtClean="0">
              <a:solidFill>
                <a:schemeClr val="bg1">
                  <a:lumMod val="95000"/>
                  <a:lumOff val="5000"/>
                </a:schemeClr>
              </a:solidFill>
              <a:latin typeface="Calibri Light" panose="020F0302020204030204" pitchFamily="34" charset="0"/>
            </a:endParaRPr>
          </a:p>
          <a:p>
            <a:pPr algn="ctr"/>
            <a:r>
              <a:rPr lang="en-US" sz="2400" cap="none" spc="300" dirty="0">
                <a:solidFill>
                  <a:schemeClr val="bg1">
                    <a:lumMod val="95000"/>
                    <a:lumOff val="5000"/>
                  </a:schemeClr>
                </a:solidFill>
                <a:latin typeface="Calibri Light" panose="020F0302020204030204" pitchFamily="34" charset="0"/>
              </a:rPr>
              <a:t>Denver Police </a:t>
            </a:r>
            <a:r>
              <a:rPr lang="en-US" sz="2400" cap="none" spc="300" dirty="0" smtClean="0">
                <a:solidFill>
                  <a:schemeClr val="bg1">
                    <a:lumMod val="95000"/>
                    <a:lumOff val="5000"/>
                  </a:schemeClr>
                </a:solidFill>
                <a:latin typeface="Calibri Light" panose="020F0302020204030204" pitchFamily="34" charset="0"/>
              </a:rPr>
              <a:t>Department</a:t>
            </a:r>
          </a:p>
          <a:p>
            <a:pPr algn="ctr"/>
            <a:r>
              <a:rPr lang="en-US" sz="2400" cap="none" spc="300" dirty="0">
                <a:solidFill>
                  <a:schemeClr val="bg1">
                    <a:lumMod val="95000"/>
                    <a:lumOff val="5000"/>
                  </a:schemeClr>
                </a:solidFill>
                <a:latin typeface="Calibri Light" panose="020F0302020204030204" pitchFamily="34" charset="0"/>
              </a:rPr>
              <a:t>Shawn Good</a:t>
            </a:r>
          </a:p>
          <a:p>
            <a:pPr algn="ctr"/>
            <a:r>
              <a:rPr lang="en-US" sz="2400" cap="none" spc="300" dirty="0" smtClean="0">
                <a:solidFill>
                  <a:schemeClr val="bg1">
                    <a:lumMod val="95000"/>
                    <a:lumOff val="5000"/>
                  </a:schemeClr>
                </a:solidFill>
                <a:latin typeface="Calibri Light" panose="020F0302020204030204" pitchFamily="34" charset="0"/>
              </a:rPr>
              <a:t>AE Faculty &amp; Staff</a:t>
            </a:r>
            <a:endParaRPr lang="en-US" sz="2400" cap="none" spc="300" dirty="0">
              <a:solidFill>
                <a:schemeClr val="bg1">
                  <a:lumMod val="95000"/>
                  <a:lumOff val="5000"/>
                </a:schemeClr>
              </a:solidFill>
              <a:latin typeface="Calibri Light" panose="020F0302020204030204" pitchFamily="34" charset="0"/>
            </a:endParaRPr>
          </a:p>
          <a:p>
            <a:pPr algn="ctr"/>
            <a:r>
              <a:rPr lang="en-US" sz="2400" cap="none" spc="300" dirty="0" smtClean="0">
                <a:solidFill>
                  <a:schemeClr val="bg1">
                    <a:lumMod val="95000"/>
                    <a:lumOff val="5000"/>
                  </a:schemeClr>
                </a:solidFill>
                <a:latin typeface="Calibri Light" panose="020F0302020204030204" pitchFamily="34" charset="0"/>
              </a:rPr>
              <a:t>Friends and Colleagues</a:t>
            </a:r>
          </a:p>
          <a:p>
            <a:pPr algn="ctr"/>
            <a:r>
              <a:rPr lang="en-US" sz="2400" cap="none" spc="300" dirty="0" smtClean="0">
                <a:solidFill>
                  <a:schemeClr val="bg1">
                    <a:lumMod val="95000"/>
                    <a:lumOff val="5000"/>
                  </a:schemeClr>
                </a:solidFill>
                <a:latin typeface="Calibri Light" panose="020F0302020204030204" pitchFamily="34" charset="0"/>
              </a:rPr>
              <a:t>Nicolas Cage</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6" name="Title 1"/>
          <p:cNvSpPr txBox="1">
            <a:spLocks/>
          </p:cNvSpPr>
          <p:nvPr/>
        </p:nvSpPr>
        <p:spPr>
          <a:xfrm>
            <a:off x="25889605"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12" name="Group 11"/>
          <p:cNvGrpSpPr/>
          <p:nvPr/>
        </p:nvGrpSpPr>
        <p:grpSpPr>
          <a:xfrm>
            <a:off x="899592" y="578479"/>
            <a:ext cx="7373551" cy="8942893"/>
            <a:chOff x="899592" y="578479"/>
            <a:chExt cx="7373551" cy="8942893"/>
          </a:xfrm>
        </p:grpSpPr>
        <p:sp>
          <p:nvSpPr>
            <p:cNvPr id="13"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bg2">
                      <a:lumMod val="60000"/>
                      <a:lumOff val="40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Tree>
    <p:extLst>
      <p:ext uri="{BB962C8B-B14F-4D97-AF65-F5344CB8AC3E}">
        <p14:creationId xmlns:p14="http://schemas.microsoft.com/office/powerpoint/2010/main" val="27786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lobby</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11" name="Picture 10"/>
          <p:cNvPicPr>
            <a:picLocks noChangeAspect="1"/>
          </p:cNvPicPr>
          <p:nvPr/>
        </p:nvPicPr>
        <p:blipFill>
          <a:blip r:embed="rId3"/>
          <a:stretch>
            <a:fillRect/>
          </a:stretch>
        </p:blipFill>
        <p:spPr>
          <a:xfrm>
            <a:off x="19688337" y="732049"/>
            <a:ext cx="6639885" cy="5952685"/>
          </a:xfrm>
          <a:prstGeom prst="rect">
            <a:avLst/>
          </a:prstGeom>
        </p:spPr>
      </p:pic>
      <p:pic>
        <p:nvPicPr>
          <p:cNvPr id="6" name="Picture 5"/>
          <p:cNvPicPr>
            <a:picLocks noChangeAspect="1"/>
          </p:cNvPicPr>
          <p:nvPr/>
        </p:nvPicPr>
        <p:blipFill>
          <a:blip r:embed="rId4"/>
          <a:stretch>
            <a:fillRect/>
          </a:stretch>
        </p:blipFill>
        <p:spPr>
          <a:xfrm>
            <a:off x="9342899" y="1414687"/>
            <a:ext cx="8746201" cy="28301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900" y="1414687"/>
            <a:ext cx="6003762" cy="5270047"/>
          </a:xfrm>
          <a:prstGeom prst="rect">
            <a:avLst/>
          </a:prstGeom>
        </p:spPr>
      </p:pic>
      <p:pic>
        <p:nvPicPr>
          <p:cNvPr id="9" name="Picture 8"/>
          <p:cNvPicPr>
            <a:picLocks noChangeAspect="1"/>
          </p:cNvPicPr>
          <p:nvPr/>
        </p:nvPicPr>
        <p:blipFill>
          <a:blip r:embed="rId6"/>
          <a:stretch>
            <a:fillRect/>
          </a:stretch>
        </p:blipFill>
        <p:spPr>
          <a:xfrm>
            <a:off x="10110786" y="4422671"/>
            <a:ext cx="7210425" cy="2085975"/>
          </a:xfrm>
          <a:prstGeom prst="rect">
            <a:avLst/>
          </a:prstGeom>
        </p:spPr>
      </p:pic>
      <p:pic>
        <p:nvPicPr>
          <p:cNvPr id="3074" name="Picture 1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8" y="4763"/>
            <a:ext cx="400051" cy="2841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63" y="3175"/>
            <a:ext cx="409576" cy="403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2700"/>
            <a:ext cx="387351" cy="33496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75" y="3175"/>
            <a:ext cx="387350" cy="3349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1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1588"/>
            <a:ext cx="387351" cy="33496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7938"/>
            <a:ext cx="387350"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922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building statistics</a:t>
            </a:r>
          </a:p>
        </p:txBody>
      </p:sp>
      <p:sp>
        <p:nvSpPr>
          <p:cNvPr id="9"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building location</a:t>
            </a:r>
          </a:p>
        </p:txBody>
      </p:sp>
      <p:pic>
        <p:nvPicPr>
          <p:cNvPr id="22" name="Picture 2" descr="http://s3.amazonaws.com/smithgroup/project_images/images/000/000/890/normal/DenverCrimeLab-2.jpg?1366311801"/>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361" b="94064" l="1368" r="91033">
                        <a14:foregroundMark x1="34347" y1="37671" x2="41793" y2="31735"/>
                        <a14:foregroundMark x1="46201" y1="33790" x2="52888" y2="28995"/>
                        <a14:foregroundMark x1="24164" y1="45434" x2="26444" y2="43836"/>
                        <a14:foregroundMark x1="20517" y1="48174" x2="22036" y2="47032"/>
                        <a14:foregroundMark x1="70213" y1="46119" x2="74164" y2="44521"/>
                        <a14:foregroundMark x1="79179" y1="49315" x2="81307" y2="50000"/>
                        <a14:foregroundMark x1="13222" y1="92694" x2="84347" y2="91553"/>
                        <a14:foregroundMark x1="83435" y1="89726" x2="87690" y2="85160"/>
                        <a14:foregroundMark x1="36170" y1="93379" x2="72188" y2="92922"/>
                        <a14:foregroundMark x1="14894" y1="67123" x2="10790" y2="55251"/>
                        <a14:foregroundMark x1="5623" y1="64155" x2="4711" y2="57078"/>
                        <a14:foregroundMark x1="17173" y1="56164" x2="17325" y2="54566"/>
                        <a14:foregroundMark x1="18237" y1="92237" x2="3343" y2="91324"/>
                        <a14:backgroundMark x1="90426" y1="67580" x2="90274" y2="74201"/>
                        <a14:backgroundMark x1="90122" y1="75571" x2="90426" y2="80137"/>
                        <a14:backgroundMark x1="92857" y1="79452" x2="93617" y2="86530"/>
                        <a14:backgroundMark x1="608" y1="63242" x2="760" y2="71005"/>
                        <a14:backgroundMark x1="456" y1="89041" x2="304" y2="75571"/>
                      </a14:backgroundRemoval>
                    </a14:imgEffect>
                  </a14:imgLayer>
                </a14:imgProps>
              </a:ext>
              <a:ext uri="{28A0092B-C50C-407E-A947-70E740481C1C}">
                <a14:useLocalDpi xmlns:a14="http://schemas.microsoft.com/office/drawing/2010/main" val="0"/>
              </a:ext>
            </a:extLst>
          </a:blip>
          <a:srcRect b="4383"/>
          <a:stretch/>
        </p:blipFill>
        <p:spPr bwMode="auto">
          <a:xfrm>
            <a:off x="11972765" y="2729937"/>
            <a:ext cx="6820876" cy="4341316"/>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p:cNvSpPr txBox="1">
            <a:spLocks/>
          </p:cNvSpPr>
          <p:nvPr/>
        </p:nvSpPr>
        <p:spPr>
          <a:xfrm>
            <a:off x="8362658" y="1276090"/>
            <a:ext cx="6801142" cy="290769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cap="none" dirty="0" smtClean="0">
                <a:solidFill>
                  <a:schemeClr val="tx1"/>
                </a:solidFill>
                <a:latin typeface="Calibri Light" panose="020F0302020204030204" pitchFamily="34" charset="0"/>
              </a:rPr>
              <a:t>             location </a:t>
            </a:r>
            <a:r>
              <a:rPr lang="en-US" sz="2400" cap="none" dirty="0" smtClean="0">
                <a:solidFill>
                  <a:schemeClr val="bg2">
                    <a:lumMod val="60000"/>
                    <a:lumOff val="40000"/>
                  </a:schemeClr>
                </a:solidFill>
                <a:latin typeface="Calibri Light" panose="020F0302020204030204" pitchFamily="34" charset="0"/>
              </a:rPr>
              <a:t>|</a:t>
            </a:r>
            <a:r>
              <a:rPr lang="en-US" sz="2400" cap="none" dirty="0" smtClean="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denver</a:t>
            </a:r>
            <a:r>
              <a:rPr lang="en-US" sz="2400" cap="none" dirty="0" smtClean="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colorado</a:t>
            </a:r>
            <a:endParaRPr lang="en-US" sz="2400" cap="none" dirty="0" smtClean="0">
              <a:solidFill>
                <a:schemeClr val="tx1"/>
              </a:solidFill>
              <a:latin typeface="Calibri Light" panose="020F0302020204030204" pitchFamily="34" charset="0"/>
            </a:endParaRPr>
          </a:p>
          <a:p>
            <a:pPr algn="ctr"/>
            <a:r>
              <a:rPr lang="en-US" sz="2400" cap="none" dirty="0" smtClean="0">
                <a:solidFill>
                  <a:schemeClr val="tx1"/>
                </a:solidFill>
                <a:latin typeface="Calibri Light" panose="020F0302020204030204" pitchFamily="34" charset="0"/>
              </a:rPr>
              <a:t>                            occupant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denver</a:t>
            </a:r>
            <a:r>
              <a:rPr lang="en-US" sz="2400" cap="none" dirty="0" smtClean="0">
                <a:solidFill>
                  <a:schemeClr val="tx1"/>
                </a:solidFill>
                <a:latin typeface="Calibri Light" panose="020F0302020204030204" pitchFamily="34" charset="0"/>
              </a:rPr>
              <a:t> police department</a:t>
            </a:r>
          </a:p>
          <a:p>
            <a:pPr algn="ctr"/>
            <a:r>
              <a:rPr lang="en-US" sz="2400" cap="none" dirty="0" smtClean="0">
                <a:solidFill>
                  <a:schemeClr val="tx1"/>
                </a:solidFill>
                <a:latin typeface="Calibri Light" panose="020F0302020204030204" pitchFamily="34" charset="0"/>
              </a:rPr>
              <a:t>         type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laboratory</a:t>
            </a:r>
          </a:p>
          <a:p>
            <a:pPr algn="ctr"/>
            <a:r>
              <a:rPr lang="en-US" sz="2400" cap="none" dirty="0" smtClean="0">
                <a:solidFill>
                  <a:schemeClr val="tx1"/>
                </a:solidFill>
                <a:latin typeface="Calibri Light" panose="020F0302020204030204" pitchFamily="34" charset="0"/>
              </a:rPr>
              <a:t>           size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60,000 </a:t>
            </a:r>
            <a:r>
              <a:rPr lang="en-US" sz="2400" cap="none" dirty="0" err="1" smtClean="0">
                <a:solidFill>
                  <a:schemeClr val="tx1"/>
                </a:solidFill>
                <a:latin typeface="Calibri Light" panose="020F0302020204030204" pitchFamily="34" charset="0"/>
              </a:rPr>
              <a:t>gsf</a:t>
            </a:r>
            <a:endParaRPr lang="en-US" sz="2400" cap="none" dirty="0" smtClean="0">
              <a:solidFill>
                <a:schemeClr val="tx1"/>
              </a:solidFill>
              <a:latin typeface="Calibri Light" panose="020F0302020204030204" pitchFamily="34" charset="0"/>
            </a:endParaRPr>
          </a:p>
          <a:p>
            <a:pPr algn="ctr"/>
            <a:r>
              <a:rPr lang="en-US" sz="2400" cap="none" dirty="0" smtClean="0">
                <a:solidFill>
                  <a:schemeClr val="tx1"/>
                </a:solidFill>
                <a:latin typeface="Calibri Light" panose="020F0302020204030204" pitchFamily="34" charset="0"/>
              </a:rPr>
              <a:t>                    constructed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march 2011 – </a:t>
            </a:r>
            <a:r>
              <a:rPr lang="en-US" sz="2400" cap="none" dirty="0" err="1" smtClean="0">
                <a:solidFill>
                  <a:schemeClr val="tx1"/>
                </a:solidFill>
                <a:latin typeface="Calibri Light" panose="020F0302020204030204" pitchFamily="34" charset="0"/>
              </a:rPr>
              <a:t>july</a:t>
            </a:r>
            <a:r>
              <a:rPr lang="en-US" sz="2400" cap="none" dirty="0" smtClean="0">
                <a:solidFill>
                  <a:schemeClr val="tx1"/>
                </a:solidFill>
                <a:latin typeface="Calibri Light" panose="020F0302020204030204" pitchFamily="34" charset="0"/>
              </a:rPr>
              <a:t> 2012</a:t>
            </a:r>
          </a:p>
          <a:p>
            <a:pPr algn="ctr"/>
            <a:r>
              <a:rPr lang="en-US" sz="2400" cap="none" dirty="0" smtClean="0">
                <a:solidFill>
                  <a:schemeClr val="tx1"/>
                </a:solidFill>
                <a:latin typeface="Calibri Light" panose="020F0302020204030204" pitchFamily="34" charset="0"/>
              </a:rPr>
              <a:t>actual cost </a:t>
            </a:r>
            <a:r>
              <a:rPr lang="en-US" sz="2400" cap="none" dirty="0">
                <a:solidFill>
                  <a:schemeClr val="bg2">
                    <a:lumMod val="60000"/>
                    <a:lumOff val="40000"/>
                  </a:schemeClr>
                </a:solidFill>
                <a:latin typeface="Calibri Light" panose="020F0302020204030204" pitchFamily="34" charset="0"/>
              </a:rPr>
              <a:t>|</a:t>
            </a:r>
            <a:r>
              <a:rPr lang="en-US" sz="2400" cap="none" dirty="0">
                <a:solidFill>
                  <a:schemeClr val="tx1"/>
                </a:solidFill>
                <a:latin typeface="Calibri Light" panose="020F0302020204030204" pitchFamily="34" charset="0"/>
              </a:rPr>
              <a:t> </a:t>
            </a:r>
            <a:r>
              <a:rPr lang="en-US" sz="2400" cap="none" dirty="0" smtClean="0">
                <a:solidFill>
                  <a:schemeClr val="tx1"/>
                </a:solidFill>
                <a:latin typeface="Calibri Light" panose="020F0302020204030204" pitchFamily="34" charset="0"/>
              </a:rPr>
              <a:t>$28 million</a:t>
            </a:r>
          </a:p>
          <a:p>
            <a:pPr algn="ctr"/>
            <a:endParaRPr lang="en-US" sz="2400" cap="none" dirty="0" smtClean="0">
              <a:solidFill>
                <a:schemeClr val="tx1"/>
              </a:solidFill>
              <a:latin typeface="Calibri Light" panose="020F0302020204030204" pitchFamily="34" charset="0"/>
            </a:endParaRPr>
          </a:p>
          <a:p>
            <a:pPr algn="ctr"/>
            <a:r>
              <a:rPr lang="en-US" sz="2400" cap="none" dirty="0" smtClean="0">
                <a:solidFill>
                  <a:schemeClr val="tx1"/>
                </a:solidFill>
                <a:latin typeface="Calibri Light" panose="020F0302020204030204" pitchFamily="34" charset="0"/>
              </a:rPr>
              <a:t> </a:t>
            </a:r>
          </a:p>
        </p:txBody>
      </p:sp>
      <p:grpSp>
        <p:nvGrpSpPr>
          <p:cNvPr id="2" name="Group 1"/>
          <p:cNvGrpSpPr/>
          <p:nvPr/>
        </p:nvGrpSpPr>
        <p:grpSpPr>
          <a:xfrm>
            <a:off x="25889606" y="0"/>
            <a:ext cx="4078265" cy="6858000"/>
            <a:chOff x="25889606" y="0"/>
            <a:chExt cx="4078265" cy="6858000"/>
          </a:xfrm>
        </p:grpSpPr>
        <p:sp>
          <p:nvSpPr>
            <p:cNvPr id="2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2235" t="17989" r="6684" b="8783"/>
          <a:stretch/>
        </p:blipFill>
        <p:spPr>
          <a:xfrm>
            <a:off x="19804743" y="1333580"/>
            <a:ext cx="5646057" cy="5021943"/>
          </a:xfrm>
          <a:prstGeom prst="rect">
            <a:avLst/>
          </a:prstGeom>
        </p:spPr>
      </p:pic>
      <p:pic>
        <p:nvPicPr>
          <p:cNvPr id="36" name="Picture 35" descr="https://conceptdraw.com/a2347c3/p6/preview/640/pict--north-arrow-4-map-symbols-vector-stencils-library"/>
          <p:cNvPicPr/>
          <p:nvPr/>
        </p:nvPicPr>
        <p:blipFill rotWithShape="1">
          <a:blip r:embed="rId7" cstate="print">
            <a:extLst>
              <a:ext uri="{28A0092B-C50C-407E-A947-70E740481C1C}">
                <a14:useLocalDpi xmlns:a14="http://schemas.microsoft.com/office/drawing/2010/main" val="0"/>
              </a:ext>
            </a:extLst>
          </a:blip>
          <a:srcRect l="39323" r="40312"/>
          <a:stretch/>
        </p:blipFill>
        <p:spPr bwMode="auto">
          <a:xfrm>
            <a:off x="24441150" y="5168416"/>
            <a:ext cx="704631" cy="750106"/>
          </a:xfrm>
          <a:prstGeom prst="rect">
            <a:avLst/>
          </a:prstGeom>
          <a:noFill/>
          <a:ln>
            <a:noFill/>
          </a:ln>
          <a:extLst>
            <a:ext uri="{53640926-AAD7-44D8-BBD7-CCE9431645EC}">
              <a14:shadowObscured xmlns:a14="http://schemas.microsoft.com/office/drawing/2010/main"/>
            </a:ext>
          </a:extLst>
        </p:spPr>
      </p:pic>
      <p:sp>
        <p:nvSpPr>
          <p:cNvPr id="37" name="Rectangle 36"/>
          <p:cNvSpPr/>
          <p:nvPr/>
        </p:nvSpPr>
        <p:spPr>
          <a:xfrm>
            <a:off x="21774150" y="1943100"/>
            <a:ext cx="1743075" cy="990600"/>
          </a:xfrm>
          <a:prstGeom prst="rect">
            <a:avLst/>
          </a:prstGeom>
          <a:solidFill>
            <a:schemeClr val="bg2">
              <a:lumMod val="40000"/>
              <a:lumOff val="60000"/>
              <a:alpha val="59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bg2">
                    <a:lumMod val="60000"/>
                    <a:lumOff val="40000"/>
                  </a:schemeClr>
                </a:solidFill>
                <a:latin typeface="Calibri Light" panose="020F0302020204030204" pitchFamily="34" charset="0"/>
              </a:rPr>
              <a:t>introduction</a:t>
            </a:r>
          </a:p>
          <a:p>
            <a:r>
              <a:rPr lang="en-US" sz="2400" cap="none" spc="300" dirty="0" smtClean="0">
                <a:solidFill>
                  <a:schemeClr val="tx2">
                    <a:lumMod val="25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pic>
        <p:nvPicPr>
          <p:cNvPr id="1026" name="Picture 2" descr="http://living-future.org/sites/default/files/photos/SmithGroupJJ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1440" y="5564410"/>
            <a:ext cx="2344943" cy="35662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1774150" y="2933700"/>
            <a:ext cx="986780" cy="91085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517225" y="1943100"/>
            <a:ext cx="3046739" cy="1838325"/>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http://www.jedunn.com/sites/default/files/Denver%20Police%20Crime%20Lab_E_H_exterior%20dusk_0482%20copy.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58714" y="3736577"/>
            <a:ext cx="3905250" cy="2603500"/>
          </a:xfrm>
          <a:prstGeom prst="rect">
            <a:avLst/>
          </a:prstGeom>
          <a:noFill/>
          <a:ln>
            <a:no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1"/>
          <a:stretch>
            <a:fillRect/>
          </a:stretch>
        </p:blipFill>
        <p:spPr>
          <a:xfrm>
            <a:off x="21755809" y="1919674"/>
            <a:ext cx="1783642" cy="1036647"/>
          </a:xfrm>
          <a:prstGeom prst="rect">
            <a:avLst/>
          </a:prstGeom>
        </p:spPr>
      </p:pic>
    </p:spTree>
    <p:extLst>
      <p:ext uri="{BB962C8B-B14F-4D97-AF65-F5344CB8AC3E}">
        <p14:creationId xmlns:p14="http://schemas.microsoft.com/office/powerpoint/2010/main" val="173025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lobby</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367" y="2333594"/>
            <a:ext cx="4759982" cy="344726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3061" y="2333594"/>
            <a:ext cx="3706740" cy="3447268"/>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4801" y="1113920"/>
            <a:ext cx="6106135" cy="526111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5760" y="1841948"/>
            <a:ext cx="4858238" cy="4430559"/>
          </a:xfrm>
          <a:prstGeom prst="rect">
            <a:avLst/>
          </a:prstGeom>
        </p:spPr>
      </p:pic>
      <p:pic>
        <p:nvPicPr>
          <p:cNvPr id="2056" name="Picture 1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8" y="4763"/>
            <a:ext cx="400051" cy="28416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63" y="3175"/>
            <a:ext cx="409576" cy="403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2700"/>
            <a:ext cx="387351" cy="33496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75" y="3175"/>
            <a:ext cx="387350" cy="334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1588"/>
            <a:ext cx="387351" cy="3349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7938"/>
            <a:ext cx="387350"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958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plaza</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6" name="Picture 5"/>
          <p:cNvPicPr>
            <a:picLocks noChangeAspect="1"/>
          </p:cNvPicPr>
          <p:nvPr/>
        </p:nvPicPr>
        <p:blipFill>
          <a:blip r:embed="rId3"/>
          <a:stretch>
            <a:fillRect/>
          </a:stretch>
        </p:blipFill>
        <p:spPr>
          <a:xfrm>
            <a:off x="9342899" y="2781738"/>
            <a:ext cx="8746201" cy="1294524"/>
          </a:xfrm>
          <a:prstGeom prst="rect">
            <a:avLst/>
          </a:prstGeom>
        </p:spPr>
      </p:pic>
      <p:pic>
        <p:nvPicPr>
          <p:cNvPr id="9" name="Picture 8"/>
          <p:cNvPicPr>
            <a:picLocks noChangeAspect="1"/>
          </p:cNvPicPr>
          <p:nvPr/>
        </p:nvPicPr>
        <p:blipFill>
          <a:blip r:embed="rId4"/>
          <a:stretch>
            <a:fillRect/>
          </a:stretch>
        </p:blipFill>
        <p:spPr>
          <a:xfrm>
            <a:off x="9803625" y="693206"/>
            <a:ext cx="7824745" cy="151615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00" y="1451285"/>
            <a:ext cx="7931063" cy="5006376"/>
          </a:xfrm>
          <a:prstGeom prst="rect">
            <a:avLst/>
          </a:prstGeom>
        </p:spPr>
      </p:pic>
      <p:pic>
        <p:nvPicPr>
          <p:cNvPr id="14" name="Picture 13"/>
          <p:cNvPicPr>
            <a:picLocks noChangeAspect="1"/>
          </p:cNvPicPr>
          <p:nvPr/>
        </p:nvPicPr>
        <p:blipFill>
          <a:blip r:embed="rId6"/>
          <a:stretch>
            <a:fillRect/>
          </a:stretch>
        </p:blipFill>
        <p:spPr>
          <a:xfrm>
            <a:off x="10129836" y="4492625"/>
            <a:ext cx="7172325" cy="1123950"/>
          </a:xfrm>
          <a:prstGeom prst="rect">
            <a:avLst/>
          </a:prstGeom>
        </p:spPr>
      </p:pic>
      <p:pic>
        <p:nvPicPr>
          <p:cNvPr id="4098" name="Picture 485" descr="RL1 - LUMENFACA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238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3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238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90725" y="2102573"/>
            <a:ext cx="7463035" cy="3090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0430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plaza</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1704974"/>
            <a:ext cx="4229100" cy="22764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950" y="4354329"/>
            <a:ext cx="4095750" cy="1647825"/>
          </a:xfrm>
          <a:prstGeom prst="rect">
            <a:avLst/>
          </a:prstGeom>
        </p:spPr>
      </p:pic>
      <p:pic>
        <p:nvPicPr>
          <p:cNvPr id="5" name="Picture 4"/>
          <p:cNvPicPr>
            <a:picLocks noChangeAspect="1"/>
          </p:cNvPicPr>
          <p:nvPr/>
        </p:nvPicPr>
        <p:blipFill>
          <a:blip r:embed="rId5"/>
          <a:stretch>
            <a:fillRect/>
          </a:stretch>
        </p:blipFill>
        <p:spPr>
          <a:xfrm>
            <a:off x="9577091" y="1779849"/>
            <a:ext cx="8220075" cy="3547386"/>
          </a:xfrm>
          <a:prstGeom prst="rect">
            <a:avLst/>
          </a:prstGeom>
        </p:spPr>
      </p:pic>
    </p:spTree>
    <p:extLst>
      <p:ext uri="{BB962C8B-B14F-4D97-AF65-F5344CB8AC3E}">
        <p14:creationId xmlns:p14="http://schemas.microsoft.com/office/powerpoint/2010/main" val="41221325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latin typeface="Calibri Light" panose="020F0302020204030204" pitchFamily="34" charset="0"/>
              </a:rPr>
              <a:t>structural</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pic>
        <p:nvPicPr>
          <p:cNvPr id="3" name="Picture 2"/>
          <p:cNvPicPr>
            <a:picLocks noChangeAspect="1"/>
          </p:cNvPicPr>
          <p:nvPr/>
        </p:nvPicPr>
        <p:blipFill>
          <a:blip r:embed="rId3"/>
          <a:stretch>
            <a:fillRect/>
          </a:stretch>
        </p:blipFill>
        <p:spPr>
          <a:xfrm>
            <a:off x="1214437" y="1555385"/>
            <a:ext cx="7362825" cy="4819650"/>
          </a:xfrm>
          <a:prstGeom prst="rect">
            <a:avLst/>
          </a:prstGeom>
        </p:spPr>
      </p:pic>
      <p:pic>
        <p:nvPicPr>
          <p:cNvPr id="6" name="Picture 5"/>
          <p:cNvPicPr>
            <a:picLocks noChangeAspect="1"/>
          </p:cNvPicPr>
          <p:nvPr/>
        </p:nvPicPr>
        <p:blipFill>
          <a:blip r:embed="rId4"/>
          <a:stretch>
            <a:fillRect/>
          </a:stretch>
        </p:blipFill>
        <p:spPr>
          <a:xfrm>
            <a:off x="9986962" y="3430434"/>
            <a:ext cx="7305675" cy="3009900"/>
          </a:xfrm>
          <a:prstGeom prst="rect">
            <a:avLst/>
          </a:prstGeom>
        </p:spPr>
      </p:pic>
      <p:pic>
        <p:nvPicPr>
          <p:cNvPr id="7" name="Picture 6"/>
          <p:cNvPicPr>
            <a:picLocks noChangeAspect="1"/>
          </p:cNvPicPr>
          <p:nvPr/>
        </p:nvPicPr>
        <p:blipFill>
          <a:blip r:embed="rId5"/>
          <a:stretch>
            <a:fillRect/>
          </a:stretch>
        </p:blipFill>
        <p:spPr>
          <a:xfrm>
            <a:off x="19054762" y="1555385"/>
            <a:ext cx="7610475" cy="3400425"/>
          </a:xfrm>
          <a:prstGeom prst="rect">
            <a:avLst/>
          </a:prstGeom>
        </p:spPr>
      </p:pic>
      <p:pic>
        <p:nvPicPr>
          <p:cNvPr id="8" name="Picture 7"/>
          <p:cNvPicPr>
            <a:picLocks noChangeAspect="1"/>
          </p:cNvPicPr>
          <p:nvPr/>
        </p:nvPicPr>
        <p:blipFill rotWithShape="1">
          <a:blip r:embed="rId6"/>
          <a:srcRect t="83636"/>
          <a:stretch/>
        </p:blipFill>
        <p:spPr>
          <a:xfrm>
            <a:off x="19054762" y="5576369"/>
            <a:ext cx="7629525" cy="868209"/>
          </a:xfrm>
          <a:prstGeom prst="rect">
            <a:avLst/>
          </a:prstGeom>
        </p:spPr>
      </p:pic>
    </p:spTree>
    <p:extLst>
      <p:ext uri="{BB962C8B-B14F-4D97-AF65-F5344CB8AC3E}">
        <p14:creationId xmlns:p14="http://schemas.microsoft.com/office/powerpoint/2010/main" val="32148260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675" y="1126287"/>
            <a:ext cx="3016603" cy="26660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1738" y="1126287"/>
            <a:ext cx="2579636" cy="2644880"/>
          </a:xfrm>
          <a:prstGeom prst="rect">
            <a:avLst/>
          </a:prstGeom>
          <a:ln>
            <a:noFill/>
          </a:ln>
          <a:effectLst>
            <a:outerShdw blurRad="292100" dist="139700" dir="2700000" algn="tl" rotWithShape="0">
              <a:srgbClr val="333333">
                <a:alpha val="65000"/>
              </a:srgbClr>
            </a:outerShdw>
          </a:effectLst>
        </p:spPr>
      </p:pic>
      <p:graphicFrame>
        <p:nvGraphicFramePr>
          <p:cNvPr id="13" name="Table 12"/>
          <p:cNvGraphicFramePr>
            <a:graphicFrameLocks noGrp="1"/>
          </p:cNvGraphicFramePr>
          <p:nvPr>
            <p:extLst>
              <p:ext uri="{D42A27DB-BD31-4B8C-83A1-F6EECF244321}">
                <p14:modId xmlns:p14="http://schemas.microsoft.com/office/powerpoint/2010/main" val="2121420206"/>
              </p:ext>
            </p:extLst>
          </p:nvPr>
        </p:nvGraphicFramePr>
        <p:xfrm>
          <a:off x="9299986" y="4070670"/>
          <a:ext cx="8784840" cy="2379221"/>
        </p:xfrm>
        <a:graphic>
          <a:graphicData uri="http://schemas.openxmlformats.org/drawingml/2006/table">
            <a:tbl>
              <a:tblPr/>
              <a:tblGrid>
                <a:gridCol w="585656"/>
                <a:gridCol w="585656"/>
                <a:gridCol w="585656"/>
                <a:gridCol w="585656"/>
                <a:gridCol w="585656"/>
                <a:gridCol w="585656"/>
                <a:gridCol w="585656"/>
                <a:gridCol w="585656"/>
                <a:gridCol w="585656"/>
                <a:gridCol w="585656"/>
                <a:gridCol w="585656"/>
                <a:gridCol w="585656"/>
                <a:gridCol w="585656"/>
                <a:gridCol w="585656"/>
                <a:gridCol w="585656"/>
              </a:tblGrid>
              <a:tr h="183017">
                <a:tc>
                  <a:txBody>
                    <a:bodyPr/>
                    <a:lstStyle/>
                    <a:p>
                      <a:pPr algn="l" fontAlgn="b"/>
                      <a:r>
                        <a:rPr lang="en-US" sz="1100" b="0" i="0" u="none" strike="noStrike" dirty="0">
                          <a:solidFill>
                            <a:srgbClr val="000000"/>
                          </a:solidFill>
                          <a:effectLst/>
                          <a:latin typeface="Calibri" panose="020F0502020204030204" pitchFamily="34" charset="0"/>
                        </a:rPr>
                        <a:t> </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5am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6am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7am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8am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11am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12pm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3pm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4pm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5pm</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6pm</a:t>
                      </a:r>
                    </a:p>
                  </a:txBody>
                  <a:tcPr marL="9151" marR="9151" marT="9151" marB="0" anchor="b">
                    <a:lnL>
                      <a:noFill/>
                    </a:lnL>
                    <a:lnR>
                      <a:noFill/>
                    </a:lnR>
                    <a:lnT>
                      <a:noFill/>
                    </a:lnT>
                    <a:lnB>
                      <a:noFill/>
                    </a:lnB>
                    <a:solidFill>
                      <a:srgbClr val="FFFFFF"/>
                    </a:solidFill>
                  </a:tcPr>
                </a:tc>
              </a:tr>
              <a:tr h="183017">
                <a:tc>
                  <a:txBody>
                    <a:bodyPr/>
                    <a:lstStyle/>
                    <a:p>
                      <a:pPr algn="l" fontAlgn="b"/>
                      <a:r>
                        <a:rPr lang="en-US" sz="1100" b="0" i="0" u="none" strike="noStrike">
                          <a:solidFill>
                            <a:srgbClr val="000000"/>
                          </a:solidFill>
                          <a:effectLst/>
                          <a:latin typeface="Calibri" panose="020F0502020204030204" pitchFamily="34" charset="0"/>
                        </a:rPr>
                        <a:t>Jan</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66.6262</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41.4284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30.9819</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26.1548</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24.3441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24.0069</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25.4262</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31.477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43.3256</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66.0323</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Feb</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38.6662</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23.2976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17.1339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14.3545</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dirty="0">
                          <a:solidFill>
                            <a:srgbClr val="000000"/>
                          </a:solidFill>
                          <a:effectLst/>
                          <a:latin typeface="Calibri" panose="020F0502020204030204" pitchFamily="34" charset="0"/>
                        </a:rPr>
                        <a:t>13.1805</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12.6909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13.6214</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17.108</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25.4686</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43.101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73.5851</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Mar</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9.15711</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4.28353</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2.24689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1.49688</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1.17057</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0.832361</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0.978999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0.923388</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2.54405</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7.19344</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17.0431</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57.1892</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Apr</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0.597934</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4.19657</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11.1939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29.4424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May</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0.195979</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dirty="0">
                          <a:solidFill>
                            <a:srgbClr val="000000"/>
                          </a:solidFill>
                          <a:effectLst/>
                          <a:latin typeface="Calibri" panose="020F0502020204030204" pitchFamily="34" charset="0"/>
                        </a:rPr>
                        <a:t>3.21961</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8.33564</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21.2989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Jun</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0.018403</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2.41565</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6.35199</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15.5866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Jul</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0.007914</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dirty="0">
                          <a:solidFill>
                            <a:srgbClr val="000000"/>
                          </a:solidFill>
                          <a:effectLst/>
                          <a:latin typeface="Calibri" panose="020F0502020204030204" pitchFamily="34" charset="0"/>
                        </a:rPr>
                        <a:t>2.28821</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6.54035</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15.3936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Aug</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0.216182</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3.30129</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9.24263</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21.5792</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Sept</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1.48456</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5.83348</a:t>
                      </a:r>
                    </a:p>
                  </a:txBody>
                  <a:tcPr marL="9151" marR="9151" marT="9151" marB="0" anchor="b">
                    <a:lnL>
                      <a:noFill/>
                    </a:lnL>
                    <a:lnR>
                      <a:noFill/>
                    </a:lnR>
                    <a:lnT>
                      <a:noFill/>
                    </a:lnT>
                    <a:lnB>
                      <a:noFill/>
                    </a:lnB>
                    <a:solidFill>
                      <a:srgbClr val="FFF3F3"/>
                    </a:solidFill>
                  </a:tcPr>
                </a:tc>
                <a:tc>
                  <a:txBody>
                    <a:bodyPr/>
                    <a:lstStyle/>
                    <a:p>
                      <a:pPr algn="r" fontAlgn="b"/>
                      <a:r>
                        <a:rPr lang="en-US" sz="1100" b="0" i="0" u="none" strike="noStrike">
                          <a:solidFill>
                            <a:srgbClr val="000000"/>
                          </a:solidFill>
                          <a:effectLst/>
                          <a:latin typeface="Calibri" panose="020F0502020204030204" pitchFamily="34" charset="0"/>
                        </a:rPr>
                        <a:t>15.1104</a:t>
                      </a:r>
                    </a:p>
                  </a:txBody>
                  <a:tcPr marL="9151" marR="9151" marT="9151" marB="0" anchor="b">
                    <a:lnL>
                      <a:noFill/>
                    </a:lnL>
                    <a:lnR>
                      <a:noFill/>
                    </a:lnR>
                    <a:lnT>
                      <a:noFill/>
                    </a:lnT>
                    <a:lnB>
                      <a:noFill/>
                    </a:lnB>
                    <a:solidFill>
                      <a:srgbClr val="FFEFEF"/>
                    </a:solidFill>
                  </a:tcPr>
                </a:tc>
                <a:tc>
                  <a:txBody>
                    <a:bodyPr/>
                    <a:lstStyle/>
                    <a:p>
                      <a:pPr algn="r" fontAlgn="b"/>
                      <a:r>
                        <a:rPr lang="en-US" sz="1100" b="0" i="0" u="none" strike="noStrike">
                          <a:solidFill>
                            <a:srgbClr val="000000"/>
                          </a:solidFill>
                          <a:effectLst/>
                          <a:latin typeface="Calibri" panose="020F0502020204030204" pitchFamily="34" charset="0"/>
                        </a:rPr>
                        <a:t>60.0621</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Oct</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36.4335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18.6618</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12.2612</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9.63929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8.423</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7.85318</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8.19911</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9.06049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14.0736</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23.5467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47.9667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Nov</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45.3173</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30.6975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24.2614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21.5754</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20.669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20.7049</a:t>
                      </a:r>
                    </a:p>
                  </a:txBody>
                  <a:tcPr marL="9151" marR="9151" marT="9151" marB="0" anchor="b">
                    <a:lnL>
                      <a:noFill/>
                    </a:lnL>
                    <a:lnR>
                      <a:noFill/>
                    </a:lnR>
                    <a:lnT>
                      <a:noFill/>
                    </a:lnT>
                    <a:lnB>
                      <a:noFill/>
                    </a:lnB>
                    <a:solidFill>
                      <a:srgbClr val="FFDDDD"/>
                    </a:solidFill>
                  </a:tcPr>
                </a:tc>
                <a:tc>
                  <a:txBody>
                    <a:bodyPr/>
                    <a:lstStyle/>
                    <a:p>
                      <a:pPr algn="r" fontAlgn="b"/>
                      <a:r>
                        <a:rPr lang="en-US" sz="1100" b="0" i="0" u="none" strike="noStrike">
                          <a:solidFill>
                            <a:srgbClr val="000000"/>
                          </a:solidFill>
                          <a:effectLst/>
                          <a:latin typeface="Calibri" panose="020F0502020204030204" pitchFamily="34" charset="0"/>
                        </a:rPr>
                        <a:t>23.4766</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30.9598</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45.2631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73.2618</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r h="183017">
                <a:tc>
                  <a:txBody>
                    <a:bodyPr/>
                    <a:lstStyle/>
                    <a:p>
                      <a:pPr algn="l" fontAlgn="b"/>
                      <a:r>
                        <a:rPr lang="en-US" sz="1100" b="0" i="0" u="none" strike="noStrike">
                          <a:solidFill>
                            <a:srgbClr val="000000"/>
                          </a:solidFill>
                          <a:effectLst/>
                          <a:latin typeface="Calibri" panose="020F0502020204030204" pitchFamily="34" charset="0"/>
                        </a:rPr>
                        <a:t>Dec</a:t>
                      </a:r>
                    </a:p>
                  </a:txBody>
                  <a:tcPr marL="9151" marR="9151" marT="9151" marB="0" anchor="b">
                    <a:lnL>
                      <a:noFill/>
                    </a:lnL>
                    <a:lnR>
                      <a:noFill/>
                    </a:lnR>
                    <a:lnT>
                      <a:noFill/>
                    </a:lnT>
                    <a:lnB>
                      <a:noFill/>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65.4185</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43.0801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33.367</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29.0345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27.2614</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27.3223</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dirty="0">
                          <a:solidFill>
                            <a:srgbClr val="000000"/>
                          </a:solidFill>
                          <a:effectLst/>
                          <a:latin typeface="Calibri" panose="020F0502020204030204" pitchFamily="34" charset="0"/>
                        </a:rPr>
                        <a:t>29.9461</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37.6982</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52.2935</a:t>
                      </a:r>
                    </a:p>
                  </a:txBody>
                  <a:tcPr marL="9151" marR="9151" marT="9151" marB="0" anchor="b">
                    <a:lnL>
                      <a:noFill/>
                    </a:lnL>
                    <a:lnR>
                      <a:noFill/>
                    </a:lnR>
                    <a:lnT>
                      <a:noFill/>
                    </a:lnT>
                    <a:lnB>
                      <a:noFill/>
                    </a:lnB>
                    <a:solidFill>
                      <a:srgbClr val="FF9B9B"/>
                    </a:solidFill>
                  </a:tcPr>
                </a:tc>
                <a:tc>
                  <a:txBody>
                    <a:bodyPr/>
                    <a:lstStyle/>
                    <a:p>
                      <a:pPr algn="r" fontAlgn="b"/>
                      <a:r>
                        <a:rPr lang="en-US" sz="1100" b="0" i="0" u="none" strike="noStrike">
                          <a:solidFill>
                            <a:srgbClr val="000000"/>
                          </a:solidFill>
                          <a:effectLst/>
                          <a:latin typeface="Calibri" panose="020F0502020204030204" pitchFamily="34" charset="0"/>
                        </a:rPr>
                        <a:t>79.0083</a:t>
                      </a:r>
                    </a:p>
                  </a:txBody>
                  <a:tcPr marL="9151" marR="9151" marT="9151" marB="0" anchor="b">
                    <a:lnL>
                      <a:noFill/>
                    </a:lnL>
                    <a:lnR>
                      <a:noFill/>
                    </a:lnR>
                    <a:lnT>
                      <a:noFill/>
                    </a:lnT>
                    <a:lnB>
                      <a:noFill/>
                    </a:lnB>
                    <a:solidFill>
                      <a:srgbClr val="FF6565"/>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c>
                  <a:txBody>
                    <a:bodyPr/>
                    <a:lstStyle/>
                    <a:p>
                      <a:pPr algn="r" fontAlgn="b"/>
                      <a:r>
                        <a:rPr lang="en-US" sz="1100" b="0" i="0" u="none" strike="noStrike" dirty="0">
                          <a:solidFill>
                            <a:srgbClr val="000000"/>
                          </a:solidFill>
                          <a:effectLst/>
                          <a:latin typeface="Calibri" panose="020F0502020204030204" pitchFamily="34" charset="0"/>
                        </a:rPr>
                        <a:t>100</a:t>
                      </a:r>
                    </a:p>
                  </a:txBody>
                  <a:tcPr marL="9151" marR="9151" marT="9151" marB="0" anchor="b">
                    <a:lnL>
                      <a:noFill/>
                    </a:lnL>
                    <a:lnR>
                      <a:noFill/>
                    </a:lnR>
                    <a:lnT>
                      <a:noFill/>
                    </a:lnT>
                    <a:lnB>
                      <a:noFill/>
                    </a:lnB>
                    <a:solidFill>
                      <a:srgbClr val="FF0000"/>
                    </a:solidFill>
                  </a:tcPr>
                </a:tc>
              </a:tr>
            </a:tbl>
          </a:graphicData>
        </a:graphic>
      </p:graphicFrame>
      <p:sp>
        <p:nvSpPr>
          <p:cNvPr id="14"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shading loss</a:t>
            </a:r>
          </a:p>
        </p:txBody>
      </p:sp>
      <p:sp>
        <p:nvSpPr>
          <p:cNvPr id="16"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solidFill>
                  <a:schemeClr val="bg2">
                    <a:lumMod val="60000"/>
                    <a:lumOff val="40000"/>
                  </a:schemeClr>
                </a:solidFill>
                <a:latin typeface="Calibri Light" panose="020F0302020204030204" pitchFamily="34" charset="0"/>
              </a:rPr>
              <a:t>electrical</a:t>
            </a:r>
            <a:endParaRPr lang="en-US" sz="2800" cap="none" spc="300" dirty="0" smtClean="0">
              <a:latin typeface="Calibri Light" panose="020F0302020204030204" pitchFamily="34" charset="0"/>
            </a:endParaRPr>
          </a:p>
        </p:txBody>
      </p:sp>
    </p:spTree>
    <p:extLst>
      <p:ext uri="{BB962C8B-B14F-4D97-AF65-F5344CB8AC3E}">
        <p14:creationId xmlns:p14="http://schemas.microsoft.com/office/powerpoint/2010/main" val="29690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420600" y="4762500"/>
            <a:ext cx="5631180" cy="532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8"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energy analysis</a:t>
            </a:r>
          </a:p>
        </p:txBody>
      </p:sp>
      <p:sp>
        <p:nvSpPr>
          <p:cNvPr id="13"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n-US" sz="2400" cap="none" spc="300" dirty="0" smtClean="0">
              <a:solidFill>
                <a:schemeClr val="bg2">
                  <a:lumMod val="60000"/>
                  <a:lumOff val="40000"/>
                </a:schemeClr>
              </a:solidFill>
              <a:latin typeface="Calibri Light" panose="020F0302020204030204" pitchFamily="34" charset="0"/>
            </a:endParaRPr>
          </a:p>
        </p:txBody>
      </p:sp>
      <p:sp>
        <p:nvSpPr>
          <p:cNvPr id="14" name="Subtitle 2"/>
          <p:cNvSpPr txBox="1">
            <a:spLocks/>
          </p:cNvSpPr>
          <p:nvPr/>
        </p:nvSpPr>
        <p:spPr>
          <a:xfrm>
            <a:off x="18592795" y="3268633"/>
            <a:ext cx="7823200"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annual kWh reduction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10,000 kWh</a:t>
            </a: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9372600" y="1555115"/>
            <a:ext cx="8686800" cy="3747770"/>
          </a:xfrm>
          <a:prstGeom prst="rect">
            <a:avLst/>
          </a:prstGeom>
          <a:noFill/>
          <a:ln>
            <a:noFill/>
          </a:ln>
        </p:spPr>
      </p:pic>
      <p:sp>
        <p:nvSpPr>
          <p:cNvPr id="16" name="Subtitle 2"/>
          <p:cNvSpPr txBox="1">
            <a:spLocks/>
          </p:cNvSpPr>
          <p:nvPr/>
        </p:nvSpPr>
        <p:spPr>
          <a:xfrm>
            <a:off x="18592794" y="2462786"/>
            <a:ext cx="8488903" cy="10061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3200" cap="none" spc="300" dirty="0" smtClean="0">
                <a:solidFill>
                  <a:schemeClr val="tx1"/>
                </a:solidFill>
                <a:latin typeface="Calibri Light" panose="020F0302020204030204" pitchFamily="34" charset="0"/>
              </a:rPr>
              <a:t>annual savings </a:t>
            </a:r>
            <a:r>
              <a:rPr lang="en-US" sz="3200" b="1" cap="none" spc="300" dirty="0" smtClean="0">
                <a:solidFill>
                  <a:schemeClr val="bg2">
                    <a:lumMod val="60000"/>
                    <a:lumOff val="40000"/>
                  </a:schemeClr>
                </a:solidFill>
                <a:latin typeface="Calibri Light" panose="020F0302020204030204" pitchFamily="34" charset="0"/>
              </a:rPr>
              <a:t>|</a:t>
            </a:r>
            <a:r>
              <a:rPr lang="en-US" sz="3200" cap="none" spc="300" dirty="0" smtClean="0">
                <a:solidFill>
                  <a:schemeClr val="tx1"/>
                </a:solidFill>
                <a:latin typeface="Calibri Light" panose="020F0302020204030204" pitchFamily="34" charset="0"/>
              </a:rPr>
              <a:t> </a:t>
            </a:r>
            <a:r>
              <a:rPr lang="en-US" sz="3200" b="1" cap="none" spc="300" dirty="0" smtClean="0">
                <a:solidFill>
                  <a:schemeClr val="tx1"/>
                </a:solidFill>
                <a:latin typeface="Calibri Light" panose="020F0302020204030204" pitchFamily="34" charset="0"/>
              </a:rPr>
              <a:t>$600.00</a:t>
            </a:r>
          </a:p>
        </p:txBody>
      </p:sp>
      <p:sp>
        <p:nvSpPr>
          <p:cNvPr id="3" name="Rectangle 2"/>
          <p:cNvSpPr/>
          <p:nvPr/>
        </p:nvSpPr>
        <p:spPr>
          <a:xfrm>
            <a:off x="10871200" y="1851660"/>
            <a:ext cx="160274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5780" y="1851660"/>
            <a:ext cx="62780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00000"/>
                </a:solidFill>
              </a:ln>
            </a:endParaRPr>
          </a:p>
        </p:txBody>
      </p:sp>
      <p:sp>
        <p:nvSpPr>
          <p:cNvPr id="5" name="Rectangle 4"/>
          <p:cNvSpPr/>
          <p:nvPr/>
        </p:nvSpPr>
        <p:spPr>
          <a:xfrm>
            <a:off x="12473940" y="1851660"/>
            <a:ext cx="56388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085820" y="1851660"/>
            <a:ext cx="50292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037820" y="1851660"/>
            <a:ext cx="48006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601314" y="1851660"/>
            <a:ext cx="48006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037820" y="4849385"/>
            <a:ext cx="1455420" cy="4275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0900" y="1851660"/>
            <a:ext cx="94234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089120" y="1851660"/>
            <a:ext cx="942340" cy="2979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6576040" y="4849385"/>
            <a:ext cx="1455420" cy="4275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2"/>
          <p:cNvSpPr txBox="1">
            <a:spLocks/>
          </p:cNvSpPr>
          <p:nvPr/>
        </p:nvSpPr>
        <p:spPr>
          <a:xfrm>
            <a:off x="900727" y="73204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tx1">
                    <a:lumMod val="75000"/>
                  </a:schemeClr>
                </a:solidFill>
                <a:latin typeface="Calibri Light" panose="020F0302020204030204" pitchFamily="34" charset="0"/>
              </a:rPr>
              <a:t>support | </a:t>
            </a:r>
            <a:r>
              <a:rPr lang="en-US" sz="2800" cap="none" spc="300" dirty="0" smtClean="0">
                <a:solidFill>
                  <a:schemeClr val="bg2">
                    <a:lumMod val="60000"/>
                    <a:lumOff val="40000"/>
                  </a:schemeClr>
                </a:solidFill>
                <a:latin typeface="Calibri Light" panose="020F0302020204030204" pitchFamily="34" charset="0"/>
              </a:rPr>
              <a:t>construction</a:t>
            </a:r>
            <a:r>
              <a:rPr lang="en-US" sz="2800" cap="none" spc="300" dirty="0" smtClean="0">
                <a:solidFill>
                  <a:schemeClr val="tx2">
                    <a:lumMod val="50000"/>
                  </a:schemeClr>
                </a:solidFill>
                <a:latin typeface="Calibri Light" panose="020F0302020204030204" pitchFamily="34" charset="0"/>
              </a:rPr>
              <a:t> </a:t>
            </a:r>
            <a:endParaRPr lang="en-US" sz="2800" cap="none" spc="300" dirty="0" smtClean="0">
              <a:latin typeface="Calibri Light" panose="020F0302020204030204" pitchFamily="34" charset="0"/>
            </a:endParaRPr>
          </a:p>
        </p:txBody>
      </p:sp>
    </p:spTree>
    <p:extLst>
      <p:ext uri="{BB962C8B-B14F-4D97-AF65-F5344CB8AC3E}">
        <p14:creationId xmlns:p14="http://schemas.microsoft.com/office/powerpoint/2010/main" val="37666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1" nodeType="clickEffect">
                                  <p:stCondLst>
                                    <p:cond delay="0"/>
                                  </p:stCondLst>
                                  <p:childTnLst>
                                    <p:animMotion origin="layout" path="M -8.33333E-7 2.96296E-6 L 0.13223 2.96296E-6 " pathEditMode="relative" rAng="0" ptsTypes="AA">
                                      <p:cBhvr>
                                        <p:cTn id="22" dur="1000" fill="hold"/>
                                        <p:tgtEl>
                                          <p:spTgt spid="3"/>
                                        </p:tgtEl>
                                        <p:attrNameLst>
                                          <p:attrName>ppt_x</p:attrName>
                                          <p:attrName>ppt_y</p:attrName>
                                        </p:attrNameLst>
                                      </p:cBhvr>
                                      <p:rCtr x="6609" y="0"/>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2"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1"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4" grpId="0"/>
      <p:bldP spid="16" grpId="0"/>
      <p:bldP spid="3" grpId="0" animBg="1"/>
      <p:bldP spid="3" grpId="1" animBg="1"/>
      <p:bldP spid="3" grpId="2" animBg="1"/>
      <p:bldP spid="4" grpId="0" animBg="1"/>
      <p:bldP spid="4" grpId="1" animBg="1"/>
      <p:bldP spid="5" grpId="0" animBg="1"/>
      <p:bldP spid="5" grpId="1" animBg="1"/>
      <p:bldP spid="19" grpId="0" animBg="1"/>
      <p:bldP spid="19" grpId="1" animBg="1"/>
      <p:bldP spid="20" grpId="0" animBg="1"/>
      <p:bldP spid="20" grpId="1" animBg="1"/>
      <p:bldP spid="21" grpId="0" animBg="1"/>
      <p:bldP spid="21" grpId="1" animBg="1"/>
      <p:bldP spid="22" grpId="0" animBg="1"/>
      <p:bldP spid="23" grpId="0" animBg="1"/>
      <p:bldP spid="23" grpId="1" animBg="1"/>
      <p:bldP spid="24" grpId="0" animBg="1"/>
      <p:bldP spid="24" grpId="1"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976927" y="628914"/>
            <a:ext cx="5703271" cy="430001"/>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lumMod val="75000"/>
                  </a:schemeClr>
                </a:solidFill>
                <a:latin typeface="Calibri" panose="020F0502020204030204" pitchFamily="34" charset="0"/>
              </a:rPr>
              <a:t>citations</a:t>
            </a:r>
            <a:endParaRPr lang="en-US" sz="2400" cap="none" spc="300" dirty="0" smtClean="0">
              <a:latin typeface="Calibri" panose="020F0502020204030204" pitchFamily="34" charset="0"/>
            </a:endParaRPr>
          </a:p>
        </p:txBody>
      </p:sp>
      <p:sp>
        <p:nvSpPr>
          <p:cNvPr id="3" name="Subtitle 2"/>
          <p:cNvSpPr txBox="1">
            <a:spLocks/>
          </p:cNvSpPr>
          <p:nvPr/>
        </p:nvSpPr>
        <p:spPr>
          <a:xfrm>
            <a:off x="1265501" y="1116065"/>
            <a:ext cx="5731104" cy="51637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200" cap="none" spc="300" dirty="0" smtClean="0">
                <a:solidFill>
                  <a:schemeClr val="tx1"/>
                </a:solidFill>
                <a:latin typeface="Calibri Light" panose="020F0302020204030204" pitchFamily="34" charset="0"/>
              </a:rPr>
              <a:t>IECC 2012</a:t>
            </a:r>
          </a:p>
          <a:p>
            <a:r>
              <a:rPr lang="en-US" sz="2200" cap="none" spc="300" dirty="0" smtClean="0">
                <a:solidFill>
                  <a:schemeClr val="tx1"/>
                </a:solidFill>
                <a:latin typeface="Calibri Light" panose="020F0302020204030204" pitchFamily="34" charset="0"/>
              </a:rPr>
              <a:t>The Lighting </a:t>
            </a:r>
            <a:r>
              <a:rPr lang="en-US" sz="2200" cap="none" spc="300" dirty="0">
                <a:solidFill>
                  <a:schemeClr val="tx1"/>
                </a:solidFill>
                <a:latin typeface="Calibri Light" panose="020F0302020204030204" pitchFamily="34" charset="0"/>
              </a:rPr>
              <a:t>H</a:t>
            </a:r>
            <a:r>
              <a:rPr lang="en-US" sz="2200" cap="none" spc="300" dirty="0" smtClean="0">
                <a:solidFill>
                  <a:schemeClr val="tx1"/>
                </a:solidFill>
                <a:latin typeface="Calibri Light" panose="020F0302020204030204" pitchFamily="34" charset="0"/>
              </a:rPr>
              <a:t>andbook, 10</a:t>
            </a:r>
            <a:r>
              <a:rPr lang="en-US" sz="2200" cap="none" spc="300" baseline="30000" dirty="0" smtClean="0">
                <a:solidFill>
                  <a:schemeClr val="tx1"/>
                </a:solidFill>
                <a:latin typeface="Calibri Light" panose="020F0302020204030204" pitchFamily="34" charset="0"/>
              </a:rPr>
              <a:t>th</a:t>
            </a:r>
            <a:r>
              <a:rPr lang="en-US" sz="2200" cap="none" spc="300" dirty="0" smtClean="0">
                <a:solidFill>
                  <a:schemeClr val="tx1"/>
                </a:solidFill>
                <a:latin typeface="Calibri Light" panose="020F0302020204030204" pitchFamily="34" charset="0"/>
              </a:rPr>
              <a:t> edition</a:t>
            </a:r>
          </a:p>
          <a:p>
            <a:r>
              <a:rPr lang="en-US" sz="2200" cap="none" spc="300" dirty="0" err="1" smtClean="0">
                <a:solidFill>
                  <a:schemeClr val="tx1"/>
                </a:solidFill>
                <a:latin typeface="Calibri Light" panose="020F0302020204030204" pitchFamily="34" charset="0"/>
              </a:rPr>
              <a:t>Vulcraft</a:t>
            </a:r>
            <a:r>
              <a:rPr lang="en-US" sz="2200" cap="none" spc="300" dirty="0" smtClean="0">
                <a:solidFill>
                  <a:schemeClr val="tx1"/>
                </a:solidFill>
                <a:latin typeface="Calibri Light" panose="020F0302020204030204" pitchFamily="34" charset="0"/>
              </a:rPr>
              <a:t> Manual</a:t>
            </a:r>
          </a:p>
          <a:p>
            <a:r>
              <a:rPr lang="en-US" sz="2200" cap="none" spc="300" dirty="0" smtClean="0">
                <a:solidFill>
                  <a:schemeClr val="tx1"/>
                </a:solidFill>
                <a:latin typeface="Calibri Light" panose="020F0302020204030204" pitchFamily="34" charset="0"/>
              </a:rPr>
              <a:t>Revit 2015</a:t>
            </a:r>
          </a:p>
          <a:p>
            <a:r>
              <a:rPr lang="en-US" sz="2200" cap="none" spc="300" dirty="0" smtClean="0">
                <a:solidFill>
                  <a:schemeClr val="tx1"/>
                </a:solidFill>
                <a:latin typeface="Calibri Light" panose="020F0302020204030204" pitchFamily="34" charset="0"/>
              </a:rPr>
              <a:t>RS Means Green Building 2015</a:t>
            </a:r>
          </a:p>
          <a:p>
            <a:endParaRPr lang="en-US" sz="2200" cap="none" spc="300" dirty="0" smtClean="0">
              <a:solidFill>
                <a:schemeClr val="tx1"/>
              </a:solidFill>
              <a:latin typeface="Calibri Light" panose="020F0302020204030204" pitchFamily="34" charset="0"/>
            </a:endParaRPr>
          </a:p>
        </p:txBody>
      </p:sp>
      <p:sp>
        <p:nvSpPr>
          <p:cNvPr id="4" name="Subtitle 2"/>
          <p:cNvSpPr txBox="1">
            <a:spLocks/>
          </p:cNvSpPr>
          <p:nvPr/>
        </p:nvSpPr>
        <p:spPr>
          <a:xfrm>
            <a:off x="9739927" y="628914"/>
            <a:ext cx="5703271" cy="430001"/>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lumMod val="75000"/>
                  </a:schemeClr>
                </a:solidFill>
                <a:latin typeface="Calibri" panose="020F0502020204030204" pitchFamily="34" charset="0"/>
              </a:rPr>
              <a:t>images</a:t>
            </a:r>
            <a:endParaRPr lang="en-US" sz="2400" cap="none" spc="300" dirty="0" smtClean="0">
              <a:latin typeface="Calibri" panose="020F0502020204030204" pitchFamily="34" charset="0"/>
            </a:endParaRPr>
          </a:p>
        </p:txBody>
      </p:sp>
      <p:sp>
        <p:nvSpPr>
          <p:cNvPr id="5" name="Subtitle 2"/>
          <p:cNvSpPr txBox="1">
            <a:spLocks/>
          </p:cNvSpPr>
          <p:nvPr/>
        </p:nvSpPr>
        <p:spPr>
          <a:xfrm>
            <a:off x="10104700" y="1116065"/>
            <a:ext cx="8183299" cy="51637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200" cap="none" spc="300" dirty="0" smtClean="0">
                <a:solidFill>
                  <a:schemeClr val="tx1"/>
                </a:solidFill>
                <a:latin typeface="Calibri Light" panose="020F0302020204030204" pitchFamily="34" charset="0"/>
              </a:rPr>
              <a:t>Double Helix. Web.</a:t>
            </a:r>
          </a:p>
          <a:p>
            <a:r>
              <a:rPr lang="en-US" sz="2200" cap="none" spc="300" dirty="0" smtClean="0">
                <a:solidFill>
                  <a:schemeClr val="tx1"/>
                </a:solidFill>
                <a:latin typeface="Calibri Light" panose="020F0302020204030204" pitchFamily="34" charset="0"/>
              </a:rPr>
              <a:t>	 </a:t>
            </a:r>
            <a:r>
              <a:rPr lang="en-US" sz="2200" cap="none" spc="300" dirty="0" smtClean="0">
                <a:solidFill>
                  <a:schemeClr val="tx1"/>
                </a:solidFill>
                <a:latin typeface="Calibri Light" panose="020F0302020204030204" pitchFamily="34" charset="0"/>
                <a:hlinkClick r:id="rId3"/>
              </a:rPr>
              <a:t>Http://www.Ummo-sciences.Org/en/a037.Htm</a:t>
            </a:r>
            <a:endParaRPr lang="en-US" sz="2200" cap="none" spc="300" dirty="0" smtClean="0">
              <a:solidFill>
                <a:schemeClr val="tx1"/>
              </a:solidFill>
              <a:latin typeface="Calibri Light" panose="020F0302020204030204" pitchFamily="34" charset="0"/>
            </a:endParaRPr>
          </a:p>
          <a:p>
            <a:r>
              <a:rPr lang="en-US" sz="2400" cap="none" dirty="0" smtClean="0">
                <a:solidFill>
                  <a:schemeClr val="tx1"/>
                </a:solidFill>
                <a:latin typeface="Calibri Light" panose="020F0302020204030204" pitchFamily="34" charset="0"/>
              </a:rPr>
              <a:t>Figure 2. 2000. Centers for disease control and prevention. By </a:t>
            </a:r>
            <a:r>
              <a:rPr lang="en-US" sz="2400" cap="none" dirty="0" err="1" smtClean="0">
                <a:solidFill>
                  <a:schemeClr val="tx1"/>
                </a:solidFill>
                <a:latin typeface="Calibri Light" panose="020F0302020204030204" pitchFamily="34" charset="0"/>
              </a:rPr>
              <a:t>chang</a:t>
            </a:r>
            <a:r>
              <a:rPr lang="en-US" sz="2400" cap="none" dirty="0" smtClean="0">
                <a:solidFill>
                  <a:schemeClr val="tx1"/>
                </a:solidFill>
                <a:latin typeface="Calibri Light" panose="020F0302020204030204" pitchFamily="34" charset="0"/>
              </a:rPr>
              <a:t> gung. Web.</a:t>
            </a:r>
          </a:p>
          <a:p>
            <a:r>
              <a:rPr lang="en-US" sz="2400" cap="none" dirty="0" smtClean="0">
                <a:solidFill>
                  <a:schemeClr val="tx1"/>
                </a:solidFill>
                <a:latin typeface="Calibri Light" panose="020F0302020204030204" pitchFamily="34" charset="0"/>
              </a:rPr>
              <a:t>M. 1931. By fritz lang. Web.</a:t>
            </a:r>
          </a:p>
          <a:p>
            <a:r>
              <a:rPr lang="en-US" sz="2400" cap="none" dirty="0" smtClean="0">
                <a:solidFill>
                  <a:schemeClr val="tx1"/>
                </a:solidFill>
                <a:latin typeface="Calibri Light" panose="020F0302020204030204" pitchFamily="34" charset="0"/>
              </a:rPr>
              <a:t>Photograph of author. 2012. Rotterdam. </a:t>
            </a:r>
            <a:r>
              <a:rPr lang="en-US" sz="2400" cap="none" dirty="0" err="1" smtClean="0">
                <a:solidFill>
                  <a:schemeClr val="tx1"/>
                </a:solidFill>
                <a:latin typeface="Calibri Light" panose="020F0302020204030204" pitchFamily="34" charset="0"/>
              </a:rPr>
              <a:t>Ciencia</a:t>
            </a:r>
            <a:r>
              <a:rPr lang="en-US" sz="2400" cap="none" dirty="0" smtClean="0">
                <a:solidFill>
                  <a:schemeClr val="tx1"/>
                </a:solidFill>
                <a:latin typeface="Calibri Light" panose="020F0302020204030204" pitchFamily="34" charset="0"/>
              </a:rPr>
              <a:t> </a:t>
            </a:r>
            <a:r>
              <a:rPr lang="en-US" sz="2400" cap="none" dirty="0" err="1" smtClean="0">
                <a:solidFill>
                  <a:schemeClr val="tx1"/>
                </a:solidFill>
                <a:latin typeface="Calibri Light" panose="020F0302020204030204" pitchFamily="34" charset="0"/>
              </a:rPr>
              <a:t>hoje</a:t>
            </a:r>
            <a:r>
              <a:rPr lang="en-US" sz="2400" cap="none" dirty="0" smtClean="0">
                <a:solidFill>
                  <a:schemeClr val="tx1"/>
                </a:solidFill>
                <a:latin typeface="Calibri Light" panose="020F0302020204030204" pitchFamily="34" charset="0"/>
              </a:rPr>
              <a:t>. Web.</a:t>
            </a:r>
          </a:p>
          <a:p>
            <a:endParaRPr lang="en-US" sz="2200" cap="none" spc="300" dirty="0" smtClean="0">
              <a:solidFill>
                <a:schemeClr val="tx1"/>
              </a:solidFill>
              <a:latin typeface="Calibri Light" panose="020F0302020204030204" pitchFamily="34" charset="0"/>
            </a:endParaRPr>
          </a:p>
          <a:p>
            <a:endParaRPr lang="en-US" sz="2200" cap="none" spc="300" dirty="0" smtClean="0">
              <a:solidFill>
                <a:schemeClr val="tx1"/>
              </a:solidFill>
              <a:latin typeface="Calibri Light" panose="020F0302020204030204" pitchFamily="34" charset="0"/>
            </a:endParaRPr>
          </a:p>
        </p:txBody>
      </p:sp>
    </p:spTree>
    <p:extLst>
      <p:ext uri="{BB962C8B-B14F-4D97-AF65-F5344CB8AC3E}">
        <p14:creationId xmlns:p14="http://schemas.microsoft.com/office/powerpoint/2010/main" val="39648064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2"/>
          <p:cNvSpPr txBox="1">
            <a:spLocks/>
          </p:cNvSpPr>
          <p:nvPr/>
        </p:nvSpPr>
        <p:spPr>
          <a:xfrm>
            <a:off x="0" y="2826327"/>
            <a:ext cx="27431999" cy="110836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000" cap="none" spc="300" dirty="0" smtClean="0">
                <a:solidFill>
                  <a:schemeClr val="tx1"/>
                </a:solidFill>
                <a:latin typeface="Calibri Light" panose="020F0302020204030204" pitchFamily="34" charset="0"/>
              </a:rPr>
              <a:t>YEAAAAAAAAAAAAAAAAAAAAAAAAAAAAAAAAAAAAAAAAAAAAAAAAAAAAAAAAAAAAAAAAAA</a:t>
            </a:r>
          </a:p>
        </p:txBody>
      </p:sp>
      <p:pic>
        <p:nvPicPr>
          <p:cNvPr id="2" name="YEEEEAAAAAAAAH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899" y="5344391"/>
            <a:ext cx="609600" cy="609600"/>
          </a:xfrm>
          <a:prstGeom prst="rect">
            <a:avLst/>
          </a:prstGeom>
        </p:spPr>
      </p:pic>
    </p:spTree>
    <p:extLst>
      <p:ext uri="{BB962C8B-B14F-4D97-AF65-F5344CB8AC3E}">
        <p14:creationId xmlns:p14="http://schemas.microsoft.com/office/powerpoint/2010/main" val="5179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l i g h t i n g   d e p t h</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2" name="Group 1"/>
          <p:cNvGrpSpPr/>
          <p:nvPr/>
        </p:nvGrpSpPr>
        <p:grpSpPr>
          <a:xfrm>
            <a:off x="899592" y="578479"/>
            <a:ext cx="7373551" cy="8942893"/>
            <a:chOff x="899592" y="578479"/>
            <a:chExt cx="7373551" cy="8942893"/>
          </a:xfrm>
        </p:grpSpPr>
        <p:sp>
          <p:nvSpPr>
            <p:cNvPr id="7"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Tree>
    <p:extLst>
      <p:ext uri="{BB962C8B-B14F-4D97-AF65-F5344CB8AC3E}">
        <p14:creationId xmlns:p14="http://schemas.microsoft.com/office/powerpoint/2010/main" val="2465807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157" y="1913997"/>
            <a:ext cx="6529382" cy="3395766"/>
          </a:xfrm>
          <a:prstGeom prst="rect">
            <a:avLst/>
          </a:prstGeom>
          <a:ln>
            <a:noFill/>
          </a:ln>
          <a:effectLst>
            <a:outerShdw blurRad="292100" dist="139700" dir="2700000" algn="tl" rotWithShape="0">
              <a:srgbClr val="333333">
                <a:alpha val="65000"/>
              </a:srgbClr>
            </a:outerShdw>
          </a:effectLst>
        </p:spPr>
      </p:pic>
      <p:pic>
        <p:nvPicPr>
          <p:cNvPr id="9" name="Picture 4" descr="http://wwwnc.cdc.gov/eid/images/00-0506-F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3574" t="15055" r="4007" b="4356"/>
          <a:stretch/>
        </p:blipFill>
        <p:spPr bwMode="auto">
          <a:xfrm>
            <a:off x="21685200" y="914400"/>
            <a:ext cx="4507256" cy="2820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https://lh3.googleusercontent.com/UVwoSoBF3uRlBkvZshHFMxXTa5tVxjJqeYKyfh-9iw4Zg3yxgBW2e9weC4jFEbBTftIssd2X-uQ6Uc3iEmRJljQmphsIv3AFfdEfMZNgCg8Yusunt1S7LKx_5rbCoKG9B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7048" y="914400"/>
            <a:ext cx="2519379" cy="2820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99592" y="578479"/>
            <a:ext cx="7373551" cy="8942893"/>
            <a:chOff x="899592" y="578479"/>
            <a:chExt cx="7373551" cy="8942893"/>
          </a:xfrm>
        </p:grpSpPr>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2" name="Subtitle 2"/>
          <p:cNvSpPr txBox="1">
            <a:spLocks/>
          </p:cNvSpPr>
          <p:nvPr/>
        </p:nvSpPr>
        <p:spPr>
          <a:xfrm>
            <a:off x="9236848" y="3030354"/>
            <a:ext cx="9116712"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err="1" smtClean="0">
                <a:solidFill>
                  <a:schemeClr val="tx1"/>
                </a:solidFill>
                <a:latin typeface="Calibri Light" panose="020F0302020204030204" pitchFamily="34" charset="0"/>
              </a:rPr>
              <a:t>i</a:t>
            </a:r>
            <a:r>
              <a:rPr lang="en-US" sz="4800" cap="none" dirty="0" smtClean="0">
                <a:solidFill>
                  <a:schemeClr val="tx1"/>
                </a:solidFill>
                <a:latin typeface="Calibri Light" panose="020F0302020204030204" pitchFamily="34" charset="0"/>
              </a:rPr>
              <a:t> d e n t </a:t>
            </a:r>
            <a:r>
              <a:rPr lang="en-US" sz="4800" cap="none" dirty="0" err="1" smtClean="0">
                <a:solidFill>
                  <a:schemeClr val="tx1"/>
                </a:solidFill>
                <a:latin typeface="Calibri Light" panose="020F0302020204030204" pitchFamily="34" charset="0"/>
              </a:rPr>
              <a:t>i</a:t>
            </a:r>
            <a:r>
              <a:rPr lang="en-US" sz="4800" cap="none" dirty="0" smtClean="0">
                <a:solidFill>
                  <a:schemeClr val="tx1"/>
                </a:solidFill>
                <a:latin typeface="Calibri Light" panose="020F0302020204030204" pitchFamily="34" charset="0"/>
              </a:rPr>
              <a:t> t y</a:t>
            </a:r>
          </a:p>
        </p:txBody>
      </p:sp>
      <p:grpSp>
        <p:nvGrpSpPr>
          <p:cNvPr id="14" name="Group 13"/>
          <p:cNvGrpSpPr/>
          <p:nvPr/>
        </p:nvGrpSpPr>
        <p:grpSpPr>
          <a:xfrm>
            <a:off x="25889606" y="0"/>
            <a:ext cx="4078265" cy="6858000"/>
            <a:chOff x="25889606" y="0"/>
            <a:chExt cx="4078265" cy="685800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sp>
        <p:nvSpPr>
          <p:cNvPr id="17" name="Subtitle 2"/>
          <p:cNvSpPr txBox="1">
            <a:spLocks/>
          </p:cNvSpPr>
          <p:nvPr/>
        </p:nvSpPr>
        <p:spPr>
          <a:xfrm>
            <a:off x="9471440" y="535323"/>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concept</a:t>
            </a:r>
          </a:p>
        </p:txBody>
      </p:sp>
      <p:sp>
        <p:nvSpPr>
          <p:cNvPr id="18" name="TextBox 17"/>
          <p:cNvSpPr txBox="1"/>
          <p:nvPr/>
        </p:nvSpPr>
        <p:spPr>
          <a:xfrm>
            <a:off x="11290734" y="1445582"/>
            <a:ext cx="2206228" cy="400110"/>
          </a:xfrm>
          <a:prstGeom prst="rect">
            <a:avLst/>
          </a:prstGeom>
          <a:noFill/>
        </p:spPr>
        <p:txBody>
          <a:bodyPr wrap="square" rtlCol="0">
            <a:spAutoFit/>
          </a:bodyPr>
          <a:lstStyle>
            <a:defPPr>
              <a:defRPr lang="en-US"/>
            </a:defPPr>
            <a:lvl1pPr>
              <a:defRPr sz="1350">
                <a:solidFill>
                  <a:schemeClr val="bg1"/>
                </a:solidFill>
              </a:defRPr>
            </a:lvl1pPr>
          </a:lstStyle>
          <a:p>
            <a:r>
              <a:rPr lang="en-US" sz="2000" spc="300" dirty="0">
                <a:solidFill>
                  <a:schemeClr val="tx1"/>
                </a:solidFill>
                <a:latin typeface="Calibri Light" panose="020F0302020204030204" pitchFamily="34" charset="0"/>
              </a:rPr>
              <a:t>investigation</a:t>
            </a:r>
          </a:p>
        </p:txBody>
      </p:sp>
      <p:sp>
        <p:nvSpPr>
          <p:cNvPr id="19" name="TextBox 18"/>
          <p:cNvSpPr txBox="1"/>
          <p:nvPr/>
        </p:nvSpPr>
        <p:spPr>
          <a:xfrm>
            <a:off x="16719139" y="2559854"/>
            <a:ext cx="1307443" cy="400110"/>
          </a:xfrm>
          <a:prstGeom prst="rect">
            <a:avLst/>
          </a:prstGeom>
          <a:noFill/>
        </p:spPr>
        <p:txBody>
          <a:bodyPr wrap="square" rtlCol="0">
            <a:spAutoFit/>
          </a:bodyPr>
          <a:lstStyle/>
          <a:p>
            <a:r>
              <a:rPr lang="en-US" sz="2000" spc="300" dirty="0">
                <a:latin typeface="Calibri Light" panose="020F0302020204030204" pitchFamily="34" charset="0"/>
              </a:rPr>
              <a:t>mystery</a:t>
            </a:r>
          </a:p>
        </p:txBody>
      </p:sp>
      <p:sp>
        <p:nvSpPr>
          <p:cNvPr id="20" name="TextBox 19"/>
          <p:cNvSpPr txBox="1"/>
          <p:nvPr/>
        </p:nvSpPr>
        <p:spPr>
          <a:xfrm>
            <a:off x="10331364" y="5304135"/>
            <a:ext cx="1276647" cy="400110"/>
          </a:xfrm>
          <a:prstGeom prst="rect">
            <a:avLst/>
          </a:prstGeom>
          <a:noFill/>
        </p:spPr>
        <p:txBody>
          <a:bodyPr wrap="square" rtlCol="0">
            <a:spAutoFit/>
          </a:bodyPr>
          <a:lstStyle/>
          <a:p>
            <a:r>
              <a:rPr lang="en-US" sz="2000" spc="300" dirty="0">
                <a:latin typeface="Calibri Light" panose="020F0302020204030204" pitchFamily="34" charset="0"/>
              </a:rPr>
              <a:t>trials</a:t>
            </a:r>
          </a:p>
        </p:txBody>
      </p:sp>
      <p:sp>
        <p:nvSpPr>
          <p:cNvPr id="21" name="TextBox 20"/>
          <p:cNvSpPr txBox="1"/>
          <p:nvPr/>
        </p:nvSpPr>
        <p:spPr>
          <a:xfrm>
            <a:off x="16687800" y="3914812"/>
            <a:ext cx="1600200" cy="400110"/>
          </a:xfrm>
          <a:prstGeom prst="rect">
            <a:avLst/>
          </a:prstGeom>
          <a:noFill/>
        </p:spPr>
        <p:txBody>
          <a:bodyPr wrap="square" rtlCol="0">
            <a:spAutoFit/>
          </a:bodyPr>
          <a:lstStyle/>
          <a:p>
            <a:r>
              <a:rPr lang="en-US" sz="2000" spc="300" dirty="0">
                <a:latin typeface="Calibri Light" panose="020F0302020204030204" pitchFamily="34" charset="0"/>
              </a:rPr>
              <a:t>discovery</a:t>
            </a:r>
          </a:p>
        </p:txBody>
      </p:sp>
      <p:sp>
        <p:nvSpPr>
          <p:cNvPr id="22" name="TextBox 21"/>
          <p:cNvSpPr txBox="1"/>
          <p:nvPr/>
        </p:nvSpPr>
        <p:spPr>
          <a:xfrm>
            <a:off x="13295270" y="5671273"/>
            <a:ext cx="1755754" cy="400110"/>
          </a:xfrm>
          <a:prstGeom prst="rect">
            <a:avLst/>
          </a:prstGeom>
          <a:noFill/>
        </p:spPr>
        <p:txBody>
          <a:bodyPr wrap="square" rtlCol="0">
            <a:spAutoFit/>
          </a:bodyPr>
          <a:lstStyle/>
          <a:p>
            <a:r>
              <a:rPr lang="en-US" sz="2000" spc="300" dirty="0">
                <a:latin typeface="Calibri Light" panose="020F0302020204030204" pitchFamily="34" charset="0"/>
              </a:rPr>
              <a:t>teamwork</a:t>
            </a:r>
          </a:p>
        </p:txBody>
      </p:sp>
      <p:sp>
        <p:nvSpPr>
          <p:cNvPr id="23" name="TextBox 22"/>
          <p:cNvSpPr txBox="1"/>
          <p:nvPr/>
        </p:nvSpPr>
        <p:spPr>
          <a:xfrm>
            <a:off x="9236848" y="3514702"/>
            <a:ext cx="1378932" cy="400110"/>
          </a:xfrm>
          <a:prstGeom prst="rect">
            <a:avLst/>
          </a:prstGeom>
          <a:noFill/>
        </p:spPr>
        <p:txBody>
          <a:bodyPr wrap="square" rtlCol="0">
            <a:spAutoFit/>
          </a:bodyPr>
          <a:lstStyle/>
          <a:p>
            <a:r>
              <a:rPr lang="en-US" sz="2000" spc="300" dirty="0">
                <a:latin typeface="Calibri Light" panose="020F0302020204030204" pitchFamily="34" charset="0"/>
              </a:rPr>
              <a:t>analysis</a:t>
            </a:r>
          </a:p>
        </p:txBody>
      </p:sp>
      <p:sp>
        <p:nvSpPr>
          <p:cNvPr id="24" name="TextBox 23"/>
          <p:cNvSpPr txBox="1"/>
          <p:nvPr/>
        </p:nvSpPr>
        <p:spPr>
          <a:xfrm>
            <a:off x="14503315" y="1459824"/>
            <a:ext cx="1371434" cy="400110"/>
          </a:xfrm>
          <a:prstGeom prst="rect">
            <a:avLst/>
          </a:prstGeom>
          <a:noFill/>
        </p:spPr>
        <p:txBody>
          <a:bodyPr wrap="square" rtlCol="0">
            <a:spAutoFit/>
          </a:bodyPr>
          <a:lstStyle/>
          <a:p>
            <a:r>
              <a:rPr lang="en-US" sz="2000" spc="300" dirty="0">
                <a:latin typeface="Calibri Light" panose="020F0302020204030204" pitchFamily="34" charset="0"/>
              </a:rPr>
              <a:t>research</a:t>
            </a:r>
          </a:p>
        </p:txBody>
      </p:sp>
      <p:sp>
        <p:nvSpPr>
          <p:cNvPr id="25" name="TextBox 24"/>
          <p:cNvSpPr txBox="1"/>
          <p:nvPr/>
        </p:nvSpPr>
        <p:spPr>
          <a:xfrm>
            <a:off x="9818511" y="2304452"/>
            <a:ext cx="1352847" cy="400110"/>
          </a:xfrm>
          <a:prstGeom prst="rect">
            <a:avLst/>
          </a:prstGeom>
          <a:noFill/>
        </p:spPr>
        <p:txBody>
          <a:bodyPr wrap="square" rtlCol="0">
            <a:spAutoFit/>
          </a:bodyPr>
          <a:lstStyle/>
          <a:p>
            <a:r>
              <a:rPr lang="en-US" sz="2000" spc="300" dirty="0">
                <a:latin typeface="Calibri Light" panose="020F0302020204030204" pitchFamily="34" charset="0"/>
              </a:rPr>
              <a:t>justice</a:t>
            </a:r>
          </a:p>
        </p:txBody>
      </p:sp>
      <p:sp>
        <p:nvSpPr>
          <p:cNvPr id="26" name="TextBox 25"/>
          <p:cNvSpPr txBox="1"/>
          <p:nvPr/>
        </p:nvSpPr>
        <p:spPr>
          <a:xfrm>
            <a:off x="15887700" y="5288821"/>
            <a:ext cx="1600200" cy="400110"/>
          </a:xfrm>
          <a:prstGeom prst="rect">
            <a:avLst/>
          </a:prstGeom>
          <a:noFill/>
        </p:spPr>
        <p:txBody>
          <a:bodyPr wrap="square" rtlCol="0">
            <a:spAutoFit/>
          </a:bodyPr>
          <a:lstStyle/>
          <a:p>
            <a:r>
              <a:rPr lang="en-US" sz="2000" spc="300" dirty="0">
                <a:latin typeface="Calibri Light" panose="020F0302020204030204" pitchFamily="34" charset="0"/>
              </a:rPr>
              <a:t>chemistry</a:t>
            </a:r>
          </a:p>
        </p:txBody>
      </p:sp>
      <p:pic>
        <p:nvPicPr>
          <p:cNvPr id="27" name="Picture 4" descr="https://lh3.googleusercontent.com/FXVmVYbSfZGiPmQP0iY3gkNZ-5OaP8yS38Tn3b_4kUrKt9HcgCrjGPPO87hUV0DhcDN6eqJ9ftVAc8GjqhfxaXjAeeC-zhpym9plPXLystZ2XaB0ihYx8nlFK3wmmLHks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02388" y="3963520"/>
            <a:ext cx="2490068" cy="2336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2" descr="http://www.ummo-sciences.org/en/Image196.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57950" y="3963520"/>
            <a:ext cx="4565930" cy="2336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par>
                          <p:cTn id="46" fill="hold">
                            <p:stCondLst>
                              <p:cond delay="500"/>
                            </p:stCondLst>
                            <p:childTnLst>
                              <p:par>
                                <p:cTn id="47" presetID="53" presetClass="exit" presetSubtype="544" fill="hold" grpId="1" nodeType="afterEffect">
                                  <p:stCondLst>
                                    <p:cond delay="0"/>
                                  </p:stCondLst>
                                  <p:childTnLst>
                                    <p:anim calcmode="lin" valueType="num">
                                      <p:cBhvr>
                                        <p:cTn id="48" dur="500"/>
                                        <p:tgtEl>
                                          <p:spTgt spid="23"/>
                                        </p:tgtEl>
                                        <p:attrNameLst>
                                          <p:attrName>ppt_w</p:attrName>
                                        </p:attrNameLst>
                                      </p:cBhvr>
                                      <p:tavLst>
                                        <p:tav tm="0">
                                          <p:val>
                                            <p:strVal val="ppt_w"/>
                                          </p:val>
                                        </p:tav>
                                        <p:tav tm="100000">
                                          <p:val>
                                            <p:fltVal val="0"/>
                                          </p:val>
                                        </p:tav>
                                      </p:tavLst>
                                    </p:anim>
                                    <p:anim calcmode="lin" valueType="num">
                                      <p:cBhvr>
                                        <p:cTn id="49" dur="500"/>
                                        <p:tgtEl>
                                          <p:spTgt spid="23"/>
                                        </p:tgtEl>
                                        <p:attrNameLst>
                                          <p:attrName>ppt_h</p:attrName>
                                        </p:attrNameLst>
                                      </p:cBhvr>
                                      <p:tavLst>
                                        <p:tav tm="0">
                                          <p:val>
                                            <p:strVal val="ppt_h"/>
                                          </p:val>
                                        </p:tav>
                                        <p:tav tm="100000">
                                          <p:val>
                                            <p:fltVal val="0"/>
                                          </p:val>
                                        </p:tav>
                                      </p:tavLst>
                                    </p:anim>
                                    <p:animEffect transition="out" filter="fade">
                                      <p:cBhvr>
                                        <p:cTn id="50" dur="500"/>
                                        <p:tgtEl>
                                          <p:spTgt spid="23"/>
                                        </p:tgtEl>
                                      </p:cBhvr>
                                    </p:animEffect>
                                    <p:anim calcmode="lin" valueType="num">
                                      <p:cBhvr>
                                        <p:cTn id="51" dur="500"/>
                                        <p:tgtEl>
                                          <p:spTgt spid="23"/>
                                        </p:tgtEl>
                                        <p:attrNameLst>
                                          <p:attrName>ppt_x</p:attrName>
                                        </p:attrNameLst>
                                      </p:cBhvr>
                                      <p:tavLst>
                                        <p:tav tm="0">
                                          <p:val>
                                            <p:strVal val="ppt_x"/>
                                          </p:val>
                                        </p:tav>
                                        <p:tav tm="100000">
                                          <p:val>
                                            <p:fltVal val="0.5"/>
                                          </p:val>
                                        </p:tav>
                                      </p:tavLst>
                                    </p:anim>
                                    <p:anim calcmode="lin" valueType="num">
                                      <p:cBhvr>
                                        <p:cTn id="52" dur="500"/>
                                        <p:tgtEl>
                                          <p:spTgt spid="23"/>
                                        </p:tgtEl>
                                        <p:attrNameLst>
                                          <p:attrName>ppt_y</p:attrName>
                                        </p:attrNameLst>
                                      </p:cBhvr>
                                      <p:tavLst>
                                        <p:tav tm="0">
                                          <p:val>
                                            <p:strVal val="ppt_y"/>
                                          </p:val>
                                        </p:tav>
                                        <p:tav tm="100000">
                                          <p:val>
                                            <p:fltVal val="0.5"/>
                                          </p:val>
                                        </p:tav>
                                      </p:tavLst>
                                    </p:anim>
                                    <p:set>
                                      <p:cBhvr>
                                        <p:cTn id="53" dur="1" fill="hold">
                                          <p:stCondLst>
                                            <p:cond delay="499"/>
                                          </p:stCondLst>
                                        </p:cTn>
                                        <p:tgtEl>
                                          <p:spTgt spid="23"/>
                                        </p:tgtEl>
                                        <p:attrNameLst>
                                          <p:attrName>style.visibility</p:attrName>
                                        </p:attrNameLst>
                                      </p:cBhvr>
                                      <p:to>
                                        <p:strVal val="hidden"/>
                                      </p:to>
                                    </p:set>
                                  </p:childTnLst>
                                </p:cTn>
                              </p:par>
                              <p:par>
                                <p:cTn id="54" presetID="53" presetClass="exit" presetSubtype="544" fill="hold" grpId="1" nodeType="with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anim calcmode="lin" valueType="num">
                                      <p:cBhvr>
                                        <p:cTn id="58" dur="500"/>
                                        <p:tgtEl>
                                          <p:spTgt spid="18"/>
                                        </p:tgtEl>
                                        <p:attrNameLst>
                                          <p:attrName>ppt_x</p:attrName>
                                        </p:attrNameLst>
                                      </p:cBhvr>
                                      <p:tavLst>
                                        <p:tav tm="0">
                                          <p:val>
                                            <p:strVal val="ppt_x"/>
                                          </p:val>
                                        </p:tav>
                                        <p:tav tm="100000">
                                          <p:val>
                                            <p:fltVal val="0.5"/>
                                          </p:val>
                                        </p:tav>
                                      </p:tavLst>
                                    </p:anim>
                                    <p:anim calcmode="lin" valueType="num">
                                      <p:cBhvr>
                                        <p:cTn id="59" dur="500"/>
                                        <p:tgtEl>
                                          <p:spTgt spid="18"/>
                                        </p:tgtEl>
                                        <p:attrNameLst>
                                          <p:attrName>ppt_y</p:attrName>
                                        </p:attrNameLst>
                                      </p:cBhvr>
                                      <p:tavLst>
                                        <p:tav tm="0">
                                          <p:val>
                                            <p:strVal val="ppt_y"/>
                                          </p:val>
                                        </p:tav>
                                        <p:tav tm="100000">
                                          <p:val>
                                            <p:fltVal val="0.5"/>
                                          </p:val>
                                        </p:tav>
                                      </p:tavLst>
                                    </p:anim>
                                    <p:set>
                                      <p:cBhvr>
                                        <p:cTn id="60" dur="1" fill="hold">
                                          <p:stCondLst>
                                            <p:cond delay="499"/>
                                          </p:stCondLst>
                                        </p:cTn>
                                        <p:tgtEl>
                                          <p:spTgt spid="18"/>
                                        </p:tgtEl>
                                        <p:attrNameLst>
                                          <p:attrName>style.visibility</p:attrName>
                                        </p:attrNameLst>
                                      </p:cBhvr>
                                      <p:to>
                                        <p:strVal val="hidden"/>
                                      </p:to>
                                    </p:set>
                                  </p:childTnLst>
                                </p:cTn>
                              </p:par>
                              <p:par>
                                <p:cTn id="61" presetID="53" presetClass="exit" presetSubtype="544" fill="hold" grpId="1" nodeType="withEffect">
                                  <p:stCondLst>
                                    <p:cond delay="0"/>
                                  </p:stCondLst>
                                  <p:childTnLst>
                                    <p:anim calcmode="lin" valueType="num">
                                      <p:cBhvr>
                                        <p:cTn id="62" dur="500"/>
                                        <p:tgtEl>
                                          <p:spTgt spid="24"/>
                                        </p:tgtEl>
                                        <p:attrNameLst>
                                          <p:attrName>ppt_w</p:attrName>
                                        </p:attrNameLst>
                                      </p:cBhvr>
                                      <p:tavLst>
                                        <p:tav tm="0">
                                          <p:val>
                                            <p:strVal val="ppt_w"/>
                                          </p:val>
                                        </p:tav>
                                        <p:tav tm="100000">
                                          <p:val>
                                            <p:fltVal val="0"/>
                                          </p:val>
                                        </p:tav>
                                      </p:tavLst>
                                    </p:anim>
                                    <p:anim calcmode="lin" valueType="num">
                                      <p:cBhvr>
                                        <p:cTn id="63" dur="500"/>
                                        <p:tgtEl>
                                          <p:spTgt spid="24"/>
                                        </p:tgtEl>
                                        <p:attrNameLst>
                                          <p:attrName>ppt_h</p:attrName>
                                        </p:attrNameLst>
                                      </p:cBhvr>
                                      <p:tavLst>
                                        <p:tav tm="0">
                                          <p:val>
                                            <p:strVal val="ppt_h"/>
                                          </p:val>
                                        </p:tav>
                                        <p:tav tm="100000">
                                          <p:val>
                                            <p:fltVal val="0"/>
                                          </p:val>
                                        </p:tav>
                                      </p:tavLst>
                                    </p:anim>
                                    <p:animEffect transition="out" filter="fade">
                                      <p:cBhvr>
                                        <p:cTn id="64" dur="500"/>
                                        <p:tgtEl>
                                          <p:spTgt spid="24"/>
                                        </p:tgtEl>
                                      </p:cBhvr>
                                    </p:animEffect>
                                    <p:anim calcmode="lin" valueType="num">
                                      <p:cBhvr>
                                        <p:cTn id="65" dur="500"/>
                                        <p:tgtEl>
                                          <p:spTgt spid="24"/>
                                        </p:tgtEl>
                                        <p:attrNameLst>
                                          <p:attrName>ppt_x</p:attrName>
                                        </p:attrNameLst>
                                      </p:cBhvr>
                                      <p:tavLst>
                                        <p:tav tm="0">
                                          <p:val>
                                            <p:strVal val="ppt_x"/>
                                          </p:val>
                                        </p:tav>
                                        <p:tav tm="100000">
                                          <p:val>
                                            <p:fltVal val="0.5"/>
                                          </p:val>
                                        </p:tav>
                                      </p:tavLst>
                                    </p:anim>
                                    <p:anim calcmode="lin" valueType="num">
                                      <p:cBhvr>
                                        <p:cTn id="66" dur="500"/>
                                        <p:tgtEl>
                                          <p:spTgt spid="24"/>
                                        </p:tgtEl>
                                        <p:attrNameLst>
                                          <p:attrName>ppt_y</p:attrName>
                                        </p:attrNameLst>
                                      </p:cBhvr>
                                      <p:tavLst>
                                        <p:tav tm="0">
                                          <p:val>
                                            <p:strVal val="ppt_y"/>
                                          </p:val>
                                        </p:tav>
                                        <p:tav tm="100000">
                                          <p:val>
                                            <p:fltVal val="0.5"/>
                                          </p:val>
                                        </p:tav>
                                      </p:tavLst>
                                    </p:anim>
                                    <p:set>
                                      <p:cBhvr>
                                        <p:cTn id="67" dur="1" fill="hold">
                                          <p:stCondLst>
                                            <p:cond delay="499"/>
                                          </p:stCondLst>
                                        </p:cTn>
                                        <p:tgtEl>
                                          <p:spTgt spid="24"/>
                                        </p:tgtEl>
                                        <p:attrNameLst>
                                          <p:attrName>style.visibility</p:attrName>
                                        </p:attrNameLst>
                                      </p:cBhvr>
                                      <p:to>
                                        <p:strVal val="hidden"/>
                                      </p:to>
                                    </p:set>
                                  </p:childTnLst>
                                </p:cTn>
                              </p:par>
                              <p:par>
                                <p:cTn id="68" presetID="53" presetClass="exit" presetSubtype="544" fill="hold" grpId="1" nodeType="withEffect">
                                  <p:stCondLst>
                                    <p:cond delay="0"/>
                                  </p:stCondLst>
                                  <p:childTnLst>
                                    <p:anim calcmode="lin" valueType="num">
                                      <p:cBhvr>
                                        <p:cTn id="69" dur="500"/>
                                        <p:tgtEl>
                                          <p:spTgt spid="19"/>
                                        </p:tgtEl>
                                        <p:attrNameLst>
                                          <p:attrName>ppt_w</p:attrName>
                                        </p:attrNameLst>
                                      </p:cBhvr>
                                      <p:tavLst>
                                        <p:tav tm="0">
                                          <p:val>
                                            <p:strVal val="ppt_w"/>
                                          </p:val>
                                        </p:tav>
                                        <p:tav tm="100000">
                                          <p:val>
                                            <p:fltVal val="0"/>
                                          </p:val>
                                        </p:tav>
                                      </p:tavLst>
                                    </p:anim>
                                    <p:anim calcmode="lin" valueType="num">
                                      <p:cBhvr>
                                        <p:cTn id="70" dur="500"/>
                                        <p:tgtEl>
                                          <p:spTgt spid="19"/>
                                        </p:tgtEl>
                                        <p:attrNameLst>
                                          <p:attrName>ppt_h</p:attrName>
                                        </p:attrNameLst>
                                      </p:cBhvr>
                                      <p:tavLst>
                                        <p:tav tm="0">
                                          <p:val>
                                            <p:strVal val="ppt_h"/>
                                          </p:val>
                                        </p:tav>
                                        <p:tav tm="100000">
                                          <p:val>
                                            <p:fltVal val="0"/>
                                          </p:val>
                                        </p:tav>
                                      </p:tavLst>
                                    </p:anim>
                                    <p:animEffect transition="out" filter="fade">
                                      <p:cBhvr>
                                        <p:cTn id="71" dur="500"/>
                                        <p:tgtEl>
                                          <p:spTgt spid="19"/>
                                        </p:tgtEl>
                                      </p:cBhvr>
                                    </p:animEffect>
                                    <p:anim calcmode="lin" valueType="num">
                                      <p:cBhvr>
                                        <p:cTn id="72" dur="500"/>
                                        <p:tgtEl>
                                          <p:spTgt spid="19"/>
                                        </p:tgtEl>
                                        <p:attrNameLst>
                                          <p:attrName>ppt_x</p:attrName>
                                        </p:attrNameLst>
                                      </p:cBhvr>
                                      <p:tavLst>
                                        <p:tav tm="0">
                                          <p:val>
                                            <p:strVal val="ppt_x"/>
                                          </p:val>
                                        </p:tav>
                                        <p:tav tm="100000">
                                          <p:val>
                                            <p:fltVal val="0.5"/>
                                          </p:val>
                                        </p:tav>
                                      </p:tavLst>
                                    </p:anim>
                                    <p:anim calcmode="lin" valueType="num">
                                      <p:cBhvr>
                                        <p:cTn id="73" dur="500"/>
                                        <p:tgtEl>
                                          <p:spTgt spid="19"/>
                                        </p:tgtEl>
                                        <p:attrNameLst>
                                          <p:attrName>ppt_y</p:attrName>
                                        </p:attrNameLst>
                                      </p:cBhvr>
                                      <p:tavLst>
                                        <p:tav tm="0">
                                          <p:val>
                                            <p:strVal val="ppt_y"/>
                                          </p:val>
                                        </p:tav>
                                        <p:tav tm="100000">
                                          <p:val>
                                            <p:fltVal val="0.5"/>
                                          </p:val>
                                        </p:tav>
                                      </p:tavLst>
                                    </p:anim>
                                    <p:set>
                                      <p:cBhvr>
                                        <p:cTn id="74" dur="1" fill="hold">
                                          <p:stCondLst>
                                            <p:cond delay="499"/>
                                          </p:stCondLst>
                                        </p:cTn>
                                        <p:tgtEl>
                                          <p:spTgt spid="19"/>
                                        </p:tgtEl>
                                        <p:attrNameLst>
                                          <p:attrName>style.visibility</p:attrName>
                                        </p:attrNameLst>
                                      </p:cBhvr>
                                      <p:to>
                                        <p:strVal val="hidden"/>
                                      </p:to>
                                    </p:set>
                                  </p:childTnLst>
                                </p:cTn>
                              </p:par>
                              <p:par>
                                <p:cTn id="75" presetID="53" presetClass="exit" presetSubtype="544" fill="hold" grpId="1" nodeType="withEffect">
                                  <p:stCondLst>
                                    <p:cond delay="0"/>
                                  </p:stCondLst>
                                  <p:childTnLst>
                                    <p:anim calcmode="lin" valueType="num">
                                      <p:cBhvr>
                                        <p:cTn id="76" dur="500"/>
                                        <p:tgtEl>
                                          <p:spTgt spid="21"/>
                                        </p:tgtEl>
                                        <p:attrNameLst>
                                          <p:attrName>ppt_w</p:attrName>
                                        </p:attrNameLst>
                                      </p:cBhvr>
                                      <p:tavLst>
                                        <p:tav tm="0">
                                          <p:val>
                                            <p:strVal val="ppt_w"/>
                                          </p:val>
                                        </p:tav>
                                        <p:tav tm="100000">
                                          <p:val>
                                            <p:fltVal val="0"/>
                                          </p:val>
                                        </p:tav>
                                      </p:tavLst>
                                    </p:anim>
                                    <p:anim calcmode="lin" valueType="num">
                                      <p:cBhvr>
                                        <p:cTn id="77" dur="500"/>
                                        <p:tgtEl>
                                          <p:spTgt spid="21"/>
                                        </p:tgtEl>
                                        <p:attrNameLst>
                                          <p:attrName>ppt_h</p:attrName>
                                        </p:attrNameLst>
                                      </p:cBhvr>
                                      <p:tavLst>
                                        <p:tav tm="0">
                                          <p:val>
                                            <p:strVal val="ppt_h"/>
                                          </p:val>
                                        </p:tav>
                                        <p:tav tm="100000">
                                          <p:val>
                                            <p:fltVal val="0"/>
                                          </p:val>
                                        </p:tav>
                                      </p:tavLst>
                                    </p:anim>
                                    <p:animEffect transition="out" filter="fade">
                                      <p:cBhvr>
                                        <p:cTn id="78" dur="500"/>
                                        <p:tgtEl>
                                          <p:spTgt spid="21"/>
                                        </p:tgtEl>
                                      </p:cBhvr>
                                    </p:animEffect>
                                    <p:anim calcmode="lin" valueType="num">
                                      <p:cBhvr>
                                        <p:cTn id="79" dur="500"/>
                                        <p:tgtEl>
                                          <p:spTgt spid="21"/>
                                        </p:tgtEl>
                                        <p:attrNameLst>
                                          <p:attrName>ppt_x</p:attrName>
                                        </p:attrNameLst>
                                      </p:cBhvr>
                                      <p:tavLst>
                                        <p:tav tm="0">
                                          <p:val>
                                            <p:strVal val="ppt_x"/>
                                          </p:val>
                                        </p:tav>
                                        <p:tav tm="100000">
                                          <p:val>
                                            <p:fltVal val="0.5"/>
                                          </p:val>
                                        </p:tav>
                                      </p:tavLst>
                                    </p:anim>
                                    <p:anim calcmode="lin" valueType="num">
                                      <p:cBhvr>
                                        <p:cTn id="80" dur="500"/>
                                        <p:tgtEl>
                                          <p:spTgt spid="21"/>
                                        </p:tgtEl>
                                        <p:attrNameLst>
                                          <p:attrName>ppt_y</p:attrName>
                                        </p:attrNameLst>
                                      </p:cBhvr>
                                      <p:tavLst>
                                        <p:tav tm="0">
                                          <p:val>
                                            <p:strVal val="ppt_y"/>
                                          </p:val>
                                        </p:tav>
                                        <p:tav tm="100000">
                                          <p:val>
                                            <p:fltVal val="0.5"/>
                                          </p:val>
                                        </p:tav>
                                      </p:tavLst>
                                    </p:anim>
                                    <p:set>
                                      <p:cBhvr>
                                        <p:cTn id="81" dur="1" fill="hold">
                                          <p:stCondLst>
                                            <p:cond delay="499"/>
                                          </p:stCondLst>
                                        </p:cTn>
                                        <p:tgtEl>
                                          <p:spTgt spid="21"/>
                                        </p:tgtEl>
                                        <p:attrNameLst>
                                          <p:attrName>style.visibility</p:attrName>
                                        </p:attrNameLst>
                                      </p:cBhvr>
                                      <p:to>
                                        <p:strVal val="hidden"/>
                                      </p:to>
                                    </p:set>
                                  </p:childTnLst>
                                </p:cTn>
                              </p:par>
                              <p:par>
                                <p:cTn id="82" presetID="53" presetClass="exit" presetSubtype="544" fill="hold" grpId="1" nodeType="withEffect">
                                  <p:stCondLst>
                                    <p:cond delay="0"/>
                                  </p:stCondLst>
                                  <p:childTnLst>
                                    <p:anim calcmode="lin" valueType="num">
                                      <p:cBhvr>
                                        <p:cTn id="83" dur="500"/>
                                        <p:tgtEl>
                                          <p:spTgt spid="25"/>
                                        </p:tgtEl>
                                        <p:attrNameLst>
                                          <p:attrName>ppt_w</p:attrName>
                                        </p:attrNameLst>
                                      </p:cBhvr>
                                      <p:tavLst>
                                        <p:tav tm="0">
                                          <p:val>
                                            <p:strVal val="ppt_w"/>
                                          </p:val>
                                        </p:tav>
                                        <p:tav tm="100000">
                                          <p:val>
                                            <p:fltVal val="0"/>
                                          </p:val>
                                        </p:tav>
                                      </p:tavLst>
                                    </p:anim>
                                    <p:anim calcmode="lin" valueType="num">
                                      <p:cBhvr>
                                        <p:cTn id="84" dur="500"/>
                                        <p:tgtEl>
                                          <p:spTgt spid="25"/>
                                        </p:tgtEl>
                                        <p:attrNameLst>
                                          <p:attrName>ppt_h</p:attrName>
                                        </p:attrNameLst>
                                      </p:cBhvr>
                                      <p:tavLst>
                                        <p:tav tm="0">
                                          <p:val>
                                            <p:strVal val="ppt_h"/>
                                          </p:val>
                                        </p:tav>
                                        <p:tav tm="100000">
                                          <p:val>
                                            <p:fltVal val="0"/>
                                          </p:val>
                                        </p:tav>
                                      </p:tavLst>
                                    </p:anim>
                                    <p:animEffect transition="out" filter="fade">
                                      <p:cBhvr>
                                        <p:cTn id="85" dur="500"/>
                                        <p:tgtEl>
                                          <p:spTgt spid="25"/>
                                        </p:tgtEl>
                                      </p:cBhvr>
                                    </p:animEffect>
                                    <p:anim calcmode="lin" valueType="num">
                                      <p:cBhvr>
                                        <p:cTn id="86" dur="500"/>
                                        <p:tgtEl>
                                          <p:spTgt spid="25"/>
                                        </p:tgtEl>
                                        <p:attrNameLst>
                                          <p:attrName>ppt_x</p:attrName>
                                        </p:attrNameLst>
                                      </p:cBhvr>
                                      <p:tavLst>
                                        <p:tav tm="0">
                                          <p:val>
                                            <p:strVal val="ppt_x"/>
                                          </p:val>
                                        </p:tav>
                                        <p:tav tm="100000">
                                          <p:val>
                                            <p:fltVal val="0.5"/>
                                          </p:val>
                                        </p:tav>
                                      </p:tavLst>
                                    </p:anim>
                                    <p:anim calcmode="lin" valueType="num">
                                      <p:cBhvr>
                                        <p:cTn id="87" dur="500"/>
                                        <p:tgtEl>
                                          <p:spTgt spid="25"/>
                                        </p:tgtEl>
                                        <p:attrNameLst>
                                          <p:attrName>ppt_y</p:attrName>
                                        </p:attrNameLst>
                                      </p:cBhvr>
                                      <p:tavLst>
                                        <p:tav tm="0">
                                          <p:val>
                                            <p:strVal val="ppt_y"/>
                                          </p:val>
                                        </p:tav>
                                        <p:tav tm="100000">
                                          <p:val>
                                            <p:fltVal val="0.5"/>
                                          </p:val>
                                        </p:tav>
                                      </p:tavLst>
                                    </p:anim>
                                    <p:set>
                                      <p:cBhvr>
                                        <p:cTn id="88" dur="1" fill="hold">
                                          <p:stCondLst>
                                            <p:cond delay="499"/>
                                          </p:stCondLst>
                                        </p:cTn>
                                        <p:tgtEl>
                                          <p:spTgt spid="25"/>
                                        </p:tgtEl>
                                        <p:attrNameLst>
                                          <p:attrName>style.visibility</p:attrName>
                                        </p:attrNameLst>
                                      </p:cBhvr>
                                      <p:to>
                                        <p:strVal val="hidden"/>
                                      </p:to>
                                    </p:set>
                                  </p:childTnLst>
                                </p:cTn>
                              </p:par>
                              <p:par>
                                <p:cTn id="89" presetID="53" presetClass="exit" presetSubtype="544" fill="hold" grpId="1" nodeType="withEffect">
                                  <p:stCondLst>
                                    <p:cond delay="0"/>
                                  </p:stCondLst>
                                  <p:childTnLst>
                                    <p:anim calcmode="lin" valueType="num">
                                      <p:cBhvr>
                                        <p:cTn id="90" dur="500"/>
                                        <p:tgtEl>
                                          <p:spTgt spid="22"/>
                                        </p:tgtEl>
                                        <p:attrNameLst>
                                          <p:attrName>ppt_w</p:attrName>
                                        </p:attrNameLst>
                                      </p:cBhvr>
                                      <p:tavLst>
                                        <p:tav tm="0">
                                          <p:val>
                                            <p:strVal val="ppt_w"/>
                                          </p:val>
                                        </p:tav>
                                        <p:tav tm="100000">
                                          <p:val>
                                            <p:fltVal val="0"/>
                                          </p:val>
                                        </p:tav>
                                      </p:tavLst>
                                    </p:anim>
                                    <p:anim calcmode="lin" valueType="num">
                                      <p:cBhvr>
                                        <p:cTn id="91" dur="500"/>
                                        <p:tgtEl>
                                          <p:spTgt spid="22"/>
                                        </p:tgtEl>
                                        <p:attrNameLst>
                                          <p:attrName>ppt_h</p:attrName>
                                        </p:attrNameLst>
                                      </p:cBhvr>
                                      <p:tavLst>
                                        <p:tav tm="0">
                                          <p:val>
                                            <p:strVal val="ppt_h"/>
                                          </p:val>
                                        </p:tav>
                                        <p:tav tm="100000">
                                          <p:val>
                                            <p:fltVal val="0"/>
                                          </p:val>
                                        </p:tav>
                                      </p:tavLst>
                                    </p:anim>
                                    <p:animEffect transition="out" filter="fade">
                                      <p:cBhvr>
                                        <p:cTn id="92" dur="500"/>
                                        <p:tgtEl>
                                          <p:spTgt spid="22"/>
                                        </p:tgtEl>
                                      </p:cBhvr>
                                    </p:animEffect>
                                    <p:anim calcmode="lin" valueType="num">
                                      <p:cBhvr>
                                        <p:cTn id="93" dur="500"/>
                                        <p:tgtEl>
                                          <p:spTgt spid="22"/>
                                        </p:tgtEl>
                                        <p:attrNameLst>
                                          <p:attrName>ppt_x</p:attrName>
                                        </p:attrNameLst>
                                      </p:cBhvr>
                                      <p:tavLst>
                                        <p:tav tm="0">
                                          <p:val>
                                            <p:strVal val="ppt_x"/>
                                          </p:val>
                                        </p:tav>
                                        <p:tav tm="100000">
                                          <p:val>
                                            <p:fltVal val="0.5"/>
                                          </p:val>
                                        </p:tav>
                                      </p:tavLst>
                                    </p:anim>
                                    <p:anim calcmode="lin" valueType="num">
                                      <p:cBhvr>
                                        <p:cTn id="94" dur="500"/>
                                        <p:tgtEl>
                                          <p:spTgt spid="22"/>
                                        </p:tgtEl>
                                        <p:attrNameLst>
                                          <p:attrName>ppt_y</p:attrName>
                                        </p:attrNameLst>
                                      </p:cBhvr>
                                      <p:tavLst>
                                        <p:tav tm="0">
                                          <p:val>
                                            <p:strVal val="ppt_y"/>
                                          </p:val>
                                        </p:tav>
                                        <p:tav tm="100000">
                                          <p:val>
                                            <p:fltVal val="0.5"/>
                                          </p:val>
                                        </p:tav>
                                      </p:tavLst>
                                    </p:anim>
                                    <p:set>
                                      <p:cBhvr>
                                        <p:cTn id="95" dur="1" fill="hold">
                                          <p:stCondLst>
                                            <p:cond delay="499"/>
                                          </p:stCondLst>
                                        </p:cTn>
                                        <p:tgtEl>
                                          <p:spTgt spid="22"/>
                                        </p:tgtEl>
                                        <p:attrNameLst>
                                          <p:attrName>style.visibility</p:attrName>
                                        </p:attrNameLst>
                                      </p:cBhvr>
                                      <p:to>
                                        <p:strVal val="hidden"/>
                                      </p:to>
                                    </p:set>
                                  </p:childTnLst>
                                </p:cTn>
                              </p:par>
                              <p:par>
                                <p:cTn id="96" presetID="53" presetClass="exit" presetSubtype="544" fill="hold" grpId="1" nodeType="withEffect">
                                  <p:stCondLst>
                                    <p:cond delay="0"/>
                                  </p:stCondLst>
                                  <p:childTnLst>
                                    <p:anim calcmode="lin" valueType="num">
                                      <p:cBhvr>
                                        <p:cTn id="97" dur="500"/>
                                        <p:tgtEl>
                                          <p:spTgt spid="20"/>
                                        </p:tgtEl>
                                        <p:attrNameLst>
                                          <p:attrName>ppt_w</p:attrName>
                                        </p:attrNameLst>
                                      </p:cBhvr>
                                      <p:tavLst>
                                        <p:tav tm="0">
                                          <p:val>
                                            <p:strVal val="ppt_w"/>
                                          </p:val>
                                        </p:tav>
                                        <p:tav tm="100000">
                                          <p:val>
                                            <p:fltVal val="0"/>
                                          </p:val>
                                        </p:tav>
                                      </p:tavLst>
                                    </p:anim>
                                    <p:anim calcmode="lin" valueType="num">
                                      <p:cBhvr>
                                        <p:cTn id="98" dur="500"/>
                                        <p:tgtEl>
                                          <p:spTgt spid="20"/>
                                        </p:tgtEl>
                                        <p:attrNameLst>
                                          <p:attrName>ppt_h</p:attrName>
                                        </p:attrNameLst>
                                      </p:cBhvr>
                                      <p:tavLst>
                                        <p:tav tm="0">
                                          <p:val>
                                            <p:strVal val="ppt_h"/>
                                          </p:val>
                                        </p:tav>
                                        <p:tav tm="100000">
                                          <p:val>
                                            <p:fltVal val="0"/>
                                          </p:val>
                                        </p:tav>
                                      </p:tavLst>
                                    </p:anim>
                                    <p:animEffect transition="out" filter="fade">
                                      <p:cBhvr>
                                        <p:cTn id="99" dur="500"/>
                                        <p:tgtEl>
                                          <p:spTgt spid="20"/>
                                        </p:tgtEl>
                                      </p:cBhvr>
                                    </p:animEffect>
                                    <p:anim calcmode="lin" valueType="num">
                                      <p:cBhvr>
                                        <p:cTn id="100" dur="500"/>
                                        <p:tgtEl>
                                          <p:spTgt spid="20"/>
                                        </p:tgtEl>
                                        <p:attrNameLst>
                                          <p:attrName>ppt_x</p:attrName>
                                        </p:attrNameLst>
                                      </p:cBhvr>
                                      <p:tavLst>
                                        <p:tav tm="0">
                                          <p:val>
                                            <p:strVal val="ppt_x"/>
                                          </p:val>
                                        </p:tav>
                                        <p:tav tm="100000">
                                          <p:val>
                                            <p:fltVal val="0.5"/>
                                          </p:val>
                                        </p:tav>
                                      </p:tavLst>
                                    </p:anim>
                                    <p:anim calcmode="lin" valueType="num">
                                      <p:cBhvr>
                                        <p:cTn id="101" dur="500"/>
                                        <p:tgtEl>
                                          <p:spTgt spid="20"/>
                                        </p:tgtEl>
                                        <p:attrNameLst>
                                          <p:attrName>ppt_y</p:attrName>
                                        </p:attrNameLst>
                                      </p:cBhvr>
                                      <p:tavLst>
                                        <p:tav tm="0">
                                          <p:val>
                                            <p:strVal val="ppt_y"/>
                                          </p:val>
                                        </p:tav>
                                        <p:tav tm="100000">
                                          <p:val>
                                            <p:fltVal val="0.5"/>
                                          </p:val>
                                        </p:tav>
                                      </p:tavLst>
                                    </p:anim>
                                    <p:set>
                                      <p:cBhvr>
                                        <p:cTn id="102" dur="1" fill="hold">
                                          <p:stCondLst>
                                            <p:cond delay="499"/>
                                          </p:stCondLst>
                                        </p:cTn>
                                        <p:tgtEl>
                                          <p:spTgt spid="20"/>
                                        </p:tgtEl>
                                        <p:attrNameLst>
                                          <p:attrName>style.visibility</p:attrName>
                                        </p:attrNameLst>
                                      </p:cBhvr>
                                      <p:to>
                                        <p:strVal val="hidden"/>
                                      </p:to>
                                    </p:set>
                                  </p:childTnLst>
                                </p:cTn>
                              </p:par>
                              <p:par>
                                <p:cTn id="103" presetID="53" presetClass="exit" presetSubtype="544" fill="hold" grpId="1" nodeType="withEffect">
                                  <p:stCondLst>
                                    <p:cond delay="0"/>
                                  </p:stCondLst>
                                  <p:childTnLst>
                                    <p:anim calcmode="lin" valueType="num">
                                      <p:cBhvr>
                                        <p:cTn id="104" dur="500"/>
                                        <p:tgtEl>
                                          <p:spTgt spid="26"/>
                                        </p:tgtEl>
                                        <p:attrNameLst>
                                          <p:attrName>ppt_w</p:attrName>
                                        </p:attrNameLst>
                                      </p:cBhvr>
                                      <p:tavLst>
                                        <p:tav tm="0">
                                          <p:val>
                                            <p:strVal val="ppt_w"/>
                                          </p:val>
                                        </p:tav>
                                        <p:tav tm="100000">
                                          <p:val>
                                            <p:fltVal val="0"/>
                                          </p:val>
                                        </p:tav>
                                      </p:tavLst>
                                    </p:anim>
                                    <p:anim calcmode="lin" valueType="num">
                                      <p:cBhvr>
                                        <p:cTn id="105" dur="500"/>
                                        <p:tgtEl>
                                          <p:spTgt spid="26"/>
                                        </p:tgtEl>
                                        <p:attrNameLst>
                                          <p:attrName>ppt_h</p:attrName>
                                        </p:attrNameLst>
                                      </p:cBhvr>
                                      <p:tavLst>
                                        <p:tav tm="0">
                                          <p:val>
                                            <p:strVal val="ppt_h"/>
                                          </p:val>
                                        </p:tav>
                                        <p:tav tm="100000">
                                          <p:val>
                                            <p:fltVal val="0"/>
                                          </p:val>
                                        </p:tav>
                                      </p:tavLst>
                                    </p:anim>
                                    <p:animEffect transition="out" filter="fade">
                                      <p:cBhvr>
                                        <p:cTn id="106" dur="500"/>
                                        <p:tgtEl>
                                          <p:spTgt spid="26"/>
                                        </p:tgtEl>
                                      </p:cBhvr>
                                    </p:animEffect>
                                    <p:anim calcmode="lin" valueType="num">
                                      <p:cBhvr>
                                        <p:cTn id="107" dur="500"/>
                                        <p:tgtEl>
                                          <p:spTgt spid="26"/>
                                        </p:tgtEl>
                                        <p:attrNameLst>
                                          <p:attrName>ppt_x</p:attrName>
                                        </p:attrNameLst>
                                      </p:cBhvr>
                                      <p:tavLst>
                                        <p:tav tm="0">
                                          <p:val>
                                            <p:strVal val="ppt_x"/>
                                          </p:val>
                                        </p:tav>
                                        <p:tav tm="100000">
                                          <p:val>
                                            <p:fltVal val="0.5"/>
                                          </p:val>
                                        </p:tav>
                                      </p:tavLst>
                                    </p:anim>
                                    <p:anim calcmode="lin" valueType="num">
                                      <p:cBhvr>
                                        <p:cTn id="108" dur="500"/>
                                        <p:tgtEl>
                                          <p:spTgt spid="26"/>
                                        </p:tgtEl>
                                        <p:attrNameLst>
                                          <p:attrName>ppt_y</p:attrName>
                                        </p:attrNameLst>
                                      </p:cBhvr>
                                      <p:tavLst>
                                        <p:tav tm="0">
                                          <p:val>
                                            <p:strVal val="ppt_y"/>
                                          </p:val>
                                        </p:tav>
                                        <p:tav tm="100000">
                                          <p:val>
                                            <p:fltVal val="0.5"/>
                                          </p:val>
                                        </p:tav>
                                      </p:tavLst>
                                    </p:anim>
                                    <p:set>
                                      <p:cBhvr>
                                        <p:cTn id="109" dur="1" fill="hold">
                                          <p:stCondLst>
                                            <p:cond delay="499"/>
                                          </p:stCondLst>
                                        </p:cTn>
                                        <p:tgtEl>
                                          <p:spTgt spid="26"/>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500"/>
                                        <p:tgtEl>
                                          <p:spTgt spid="12"/>
                                        </p:tgtEl>
                                      </p:cBhvr>
                                    </p:animEffec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500"/>
                                        <p:tgtEl>
                                          <p:spTgt spid="9"/>
                                        </p:tgtEl>
                                      </p:cBhvr>
                                    </p:animEffect>
                                  </p:childTnLst>
                                </p:cTn>
                              </p:par>
                              <p:par>
                                <p:cTn id="117" presetID="10"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fade">
                                      <p:cBhvr>
                                        <p:cTn id="119" dur="500"/>
                                        <p:tgtEl>
                                          <p:spTgt spid="10"/>
                                        </p:tgtEl>
                                      </p:cBhvr>
                                    </p:animEffect>
                                  </p:childTnLst>
                                </p:cTn>
                              </p:par>
                              <p:par>
                                <p:cTn id="120" presetID="10" presetClass="entr" presetSubtype="0" fill="hold" nodeType="with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500"/>
                                        <p:tgtEl>
                                          <p:spTgt spid="27"/>
                                        </p:tgtEl>
                                      </p:cBhvr>
                                    </p:animEffect>
                                  </p:childTnLst>
                                </p:cTn>
                              </p:par>
                              <p:par>
                                <p:cTn id="123" presetID="10" presetClass="entr" presetSubtype="0" fill="hold"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p:cNvSpPr txBox="1">
            <a:spLocks/>
          </p:cNvSpPr>
          <p:nvPr/>
        </p:nvSpPr>
        <p:spPr>
          <a:xfrm>
            <a:off x="9165771" y="2687782"/>
            <a:ext cx="9258300" cy="865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dirty="0" smtClean="0">
                <a:solidFill>
                  <a:schemeClr val="bg2">
                    <a:lumMod val="60000"/>
                    <a:lumOff val="40000"/>
                  </a:schemeClr>
                </a:solidFill>
                <a:latin typeface="Calibri Light" panose="020F0302020204030204" pitchFamily="34" charset="0"/>
              </a:rPr>
              <a:t>l o b </a:t>
            </a:r>
            <a:r>
              <a:rPr lang="en-US" sz="4800" cap="none" dirty="0" err="1" smtClean="0">
                <a:solidFill>
                  <a:schemeClr val="bg2">
                    <a:lumMod val="60000"/>
                    <a:lumOff val="40000"/>
                  </a:schemeClr>
                </a:solidFill>
                <a:latin typeface="Calibri Light" panose="020F0302020204030204" pitchFamily="34" charset="0"/>
              </a:rPr>
              <a:t>b</a:t>
            </a:r>
            <a:r>
              <a:rPr lang="en-US" sz="4800" cap="none" dirty="0" smtClean="0">
                <a:solidFill>
                  <a:schemeClr val="bg2">
                    <a:lumMod val="60000"/>
                    <a:lumOff val="40000"/>
                  </a:schemeClr>
                </a:solidFill>
                <a:latin typeface="Calibri Light" panose="020F0302020204030204" pitchFamily="34" charset="0"/>
              </a:rPr>
              <a:t> 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grpSp>
        <p:nvGrpSpPr>
          <p:cNvPr id="7" name="Group 6"/>
          <p:cNvGrpSpPr/>
          <p:nvPr/>
        </p:nvGrpSpPr>
        <p:grpSpPr>
          <a:xfrm>
            <a:off x="899592" y="578479"/>
            <a:ext cx="7373551" cy="8942893"/>
            <a:chOff x="899592" y="578479"/>
            <a:chExt cx="7373551" cy="8942893"/>
          </a:xfrm>
        </p:grpSpPr>
        <p:sp>
          <p:nvSpPr>
            <p:cNvPr id="8"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6653" y="984681"/>
            <a:ext cx="5401128" cy="2768455"/>
          </a:xfrm>
          <a:prstGeom prst="rect">
            <a:avLst/>
          </a:prstGeom>
          <a:ln>
            <a:noFill/>
          </a:ln>
          <a:effectLst>
            <a:outerShdw blurRad="292100" dist="139700" dir="2700000" algn="tl" rotWithShape="0">
              <a:srgbClr val="333333">
                <a:alpha val="65000"/>
              </a:srgbClr>
            </a:outerShdw>
          </a:effectLst>
        </p:spPr>
      </p:pic>
      <p:sp>
        <p:nvSpPr>
          <p:cNvPr id="9" name="Subtitle 2"/>
          <p:cNvSpPr txBox="1">
            <a:spLocks/>
          </p:cNvSpPr>
          <p:nvPr/>
        </p:nvSpPr>
        <p:spPr>
          <a:xfrm>
            <a:off x="9606716" y="551664"/>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orientation</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5068" y="4179227"/>
            <a:ext cx="4962526" cy="2042238"/>
          </a:xfrm>
          <a:prstGeom prst="rect">
            <a:avLst/>
          </a:prstGeom>
          <a:ln>
            <a:noFill/>
          </a:ln>
          <a:effectLst>
            <a:outerShdw blurRad="292100" dist="139700" dir="2700000" algn="tl" rotWithShape="0">
              <a:srgbClr val="333333">
                <a:alpha val="65000"/>
              </a:srgbClr>
            </a:outerShdw>
          </a:effectLst>
        </p:spPr>
      </p:pic>
      <p:sp>
        <p:nvSpPr>
          <p:cNvPr id="13" name="Subtitle 2"/>
          <p:cNvSpPr txBox="1">
            <a:spLocks/>
          </p:cNvSpPr>
          <p:nvPr/>
        </p:nvSpPr>
        <p:spPr>
          <a:xfrm>
            <a:off x="9954288" y="2076200"/>
            <a:ext cx="1560188"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plan</a:t>
            </a:r>
          </a:p>
        </p:txBody>
      </p:sp>
      <p:sp>
        <p:nvSpPr>
          <p:cNvPr id="14" name="Subtitle 2"/>
          <p:cNvSpPr txBox="1">
            <a:spLocks/>
          </p:cNvSpPr>
          <p:nvPr/>
        </p:nvSpPr>
        <p:spPr>
          <a:xfrm>
            <a:off x="9954288" y="4804101"/>
            <a:ext cx="1560188"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section</a:t>
            </a:r>
          </a:p>
        </p:txBody>
      </p:sp>
      <p:sp>
        <p:nvSpPr>
          <p:cNvPr id="4" name="Rectangle 3"/>
          <p:cNvSpPr/>
          <p:nvPr/>
        </p:nvSpPr>
        <p:spPr>
          <a:xfrm>
            <a:off x="14145757" y="2509751"/>
            <a:ext cx="477044" cy="322349"/>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703872" y="1926156"/>
            <a:ext cx="538734" cy="394769"/>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145757" y="4629150"/>
            <a:ext cx="477044" cy="1092994"/>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622801" y="5474495"/>
            <a:ext cx="346869" cy="247650"/>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4145758" y="2320926"/>
            <a:ext cx="1096848" cy="188826"/>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634700" y="2501467"/>
            <a:ext cx="334970" cy="889433"/>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296331" y="2197444"/>
            <a:ext cx="246069" cy="123481"/>
          </a:xfrm>
          <a:prstGeom prst="rect">
            <a:avLst/>
          </a:prstGeom>
          <a:solidFill>
            <a:schemeClr val="bg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https://conceptdraw.com/a2347c3/p6/preview/640/pict--north-arrow-4-map-symbols-vector-stencils-library"/>
          <p:cNvPicPr/>
          <p:nvPr/>
        </p:nvPicPr>
        <p:blipFill rotWithShape="1">
          <a:blip r:embed="rId7" cstate="print">
            <a:extLst>
              <a:ext uri="{28A0092B-C50C-407E-A947-70E740481C1C}">
                <a14:useLocalDpi xmlns:a14="http://schemas.microsoft.com/office/drawing/2010/main" val="0"/>
              </a:ext>
            </a:extLst>
          </a:blip>
          <a:srcRect l="39323" r="40312"/>
          <a:stretch/>
        </p:blipFill>
        <p:spPr bwMode="auto">
          <a:xfrm>
            <a:off x="16729059" y="2926734"/>
            <a:ext cx="704631" cy="7501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32" name="Straight Connector 31"/>
          <p:cNvCxnSpPr/>
          <p:nvPr/>
        </p:nvCxnSpPr>
        <p:spPr>
          <a:xfrm>
            <a:off x="11539876" y="2610136"/>
            <a:ext cx="5538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1539876" y="2143233"/>
            <a:ext cx="0" cy="451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7078764" y="2158787"/>
            <a:ext cx="0" cy="451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94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51852E-6 -1.11111E-6 L 0.32211 -1.11111E-6 " pathEditMode="relative" rAng="0" ptsTypes="AA">
                                      <p:cBhvr>
                                        <p:cTn id="6" dur="2000" fill="hold"/>
                                        <p:tgtEl>
                                          <p:spTgt spid="6"/>
                                        </p:tgtEl>
                                        <p:attrNameLst>
                                          <p:attrName>ppt_x</p:attrName>
                                          <p:attrName>ppt_y</p:attrName>
                                        </p:attrNameLst>
                                      </p:cBhvr>
                                      <p:rCtr x="16105"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4" grpId="0"/>
      <p:bldP spid="4"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9" name="Picture 2" descr="http://futurehumanevolution.com/wp-content/uploads/3-Basic-Concepts-in-Genetic-Engineering-DNA-double-helix-structure.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3286" y1="54286" x2="39286" y2="65524"/>
                        <a14:foregroundMark x1="41429" y1="67238" x2="57143" y2="75429"/>
                        <a14:foregroundMark x1="62000" y1="74857" x2="65143" y2="88381"/>
                        <a14:foregroundMark x1="40143" y1="61524" x2="56000" y2="37714"/>
                        <a14:foregroundMark x1="45000" y1="66857" x2="47143" y2="67238"/>
                        <a14:foregroundMark x1="96429" y1="79619" x2="97714" y2="79238"/>
                        <a14:foregroundMark x1="37429" y1="56000" x2="49000" y2="44762"/>
                        <a14:foregroundMark x1="41000" y1="62095" x2="44571" y2="56952"/>
                        <a14:foregroundMark x1="44143" y1="66857" x2="55286" y2="42476"/>
                        <a14:foregroundMark x1="50000" y1="71810" x2="54857" y2="50476"/>
                        <a14:foregroundMark x1="45857" y1="66857" x2="48143" y2="60381"/>
                        <a14:foregroundMark x1="33143" y1="50286" x2="48286" y2="41524"/>
                        <a14:foregroundMark x1="34429" y1="51048" x2="39571" y2="48000"/>
                        <a14:foregroundMark x1="16429" y1="30095" x2="20143" y2="26095"/>
                        <a14:foregroundMark x1="19286" y1="33524" x2="23857" y2="26095"/>
                        <a14:foregroundMark x1="22429" y1="37143" x2="24286" y2="31619"/>
                        <a14:backgroundMark x1="8571" y1="54476" x2="24000" y2="76190"/>
                        <a14:backgroundMark x1="30571" y1="70286" x2="51000" y2="99810"/>
                        <a14:backgroundMark x1="80000" y1="98667" x2="89571" y2="89714"/>
                        <a14:backgroundMark x1="51429" y1="16000" x2="81000" y2="33714"/>
                        <a14:backgroundMark x1="35857" y1="51048" x2="35857" y2="51048"/>
                        <a14:backgroundMark x1="39857" y1="55810" x2="42714" y2="53143"/>
                        <a14:backgroundMark x1="42714" y1="53905" x2="49857" y2="44762"/>
                        <a14:backgroundMark x1="43286" y1="62095" x2="51857" y2="46857"/>
                        <a14:backgroundMark x1="48571" y1="65143" x2="53714" y2="49714"/>
                        <a14:backgroundMark x1="53143" y1="68762" x2="55286" y2="55619"/>
                        <a14:backgroundMark x1="36714" y1="52571" x2="42286" y2="47619"/>
                        <a14:backgroundMark x1="19286" y1="30857" x2="20571" y2="28571"/>
                        <a14:backgroundMark x1="21714" y1="34095" x2="23000" y2="31238"/>
                        <a14:backgroundMark x1="24571" y1="36381" x2="24286" y2="35429"/>
                        <a14:backgroundMark x1="16571" y1="27619" x2="17143" y2="28000"/>
                        <a14:backgroundMark x1="70286" y1="84762" x2="71143" y2="84762"/>
                        <a14:backgroundMark x1="57143" y1="71429" x2="57143" y2="70286"/>
                        <a14:backgroundMark x1="80714" y1="54667" x2="54286" y2="23619"/>
                        <a14:backgroundMark x1="42143" y1="26857" x2="35429" y2="4952"/>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282475" y="-39974"/>
            <a:ext cx="9204943" cy="69037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10" name="Group 9"/>
          <p:cNvGrpSpPr/>
          <p:nvPr/>
        </p:nvGrpSpPr>
        <p:grpSpPr>
          <a:xfrm>
            <a:off x="899592" y="578479"/>
            <a:ext cx="7373551" cy="8942893"/>
            <a:chOff x="899592" y="578479"/>
            <a:chExt cx="7373551" cy="8942893"/>
          </a:xfrm>
        </p:grpSpPr>
        <p:sp>
          <p:nvSpPr>
            <p:cNvPr id="11"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concept </a:t>
            </a:r>
          </a:p>
        </p:txBody>
      </p:sp>
      <p:pic>
        <p:nvPicPr>
          <p:cNvPr id="16" name="Picture 4" descr="http://wwwnc.cdc.gov/eid/images/00-0506-F2.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l="13574" t="15055" r="4007" b="4356"/>
          <a:stretch/>
        </p:blipFill>
        <p:spPr bwMode="auto">
          <a:xfrm>
            <a:off x="11335177" y="3026577"/>
            <a:ext cx="5006320" cy="3132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Subtitle 2"/>
          <p:cNvSpPr txBox="1">
            <a:spLocks/>
          </p:cNvSpPr>
          <p:nvPr/>
        </p:nvSpPr>
        <p:spPr>
          <a:xfrm>
            <a:off x="11175157" y="1586699"/>
            <a:ext cx="978748" cy="54794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core </a:t>
            </a:r>
          </a:p>
        </p:txBody>
      </p:sp>
      <p:sp>
        <p:nvSpPr>
          <p:cNvPr id="18" name="Subtitle 2"/>
          <p:cNvSpPr txBox="1">
            <a:spLocks/>
          </p:cNvSpPr>
          <p:nvPr/>
        </p:nvSpPr>
        <p:spPr>
          <a:xfrm>
            <a:off x="15184455" y="1586699"/>
            <a:ext cx="1896919" cy="64229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beginning</a:t>
            </a:r>
          </a:p>
        </p:txBody>
      </p:sp>
      <p:sp>
        <p:nvSpPr>
          <p:cNvPr id="20" name="Subtitle 2"/>
          <p:cNvSpPr txBox="1">
            <a:spLocks/>
          </p:cNvSpPr>
          <p:nvPr/>
        </p:nvSpPr>
        <p:spPr>
          <a:xfrm>
            <a:off x="9160442" y="1694513"/>
            <a:ext cx="9127558" cy="76383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4800" cap="none" spc="300" dirty="0" smtClean="0">
                <a:solidFill>
                  <a:schemeClr val="tx1"/>
                </a:solidFill>
                <a:latin typeface="Calibri Light" panose="020F0302020204030204" pitchFamily="34" charset="0"/>
              </a:rPr>
              <a:t>d n a</a:t>
            </a:r>
          </a:p>
        </p:txBody>
      </p:sp>
    </p:spTree>
    <p:extLst>
      <p:ext uri="{BB962C8B-B14F-4D97-AF65-F5344CB8AC3E}">
        <p14:creationId xmlns:p14="http://schemas.microsoft.com/office/powerpoint/2010/main" val="17441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6"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7" grpId="1"/>
      <p:bldP spid="18" grpId="0"/>
      <p:bldP spid="18" grpId="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nvGrpSpPr>
          <p:cNvPr id="9" name="Group 8"/>
          <p:cNvGrpSpPr/>
          <p:nvPr/>
        </p:nvGrpSpPr>
        <p:grpSpPr>
          <a:xfrm>
            <a:off x="899592" y="578479"/>
            <a:ext cx="7373551" cy="8942893"/>
            <a:chOff x="899592" y="578479"/>
            <a:chExt cx="7373551" cy="8942893"/>
          </a:xfrm>
        </p:grpSpPr>
        <p:sp>
          <p:nvSpPr>
            <p:cNvPr id="10"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sp>
        <p:nvSpPr>
          <p:cNvPr id="13"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qualitative criteria</a:t>
            </a:r>
          </a:p>
        </p:txBody>
      </p:sp>
      <p:sp>
        <p:nvSpPr>
          <p:cNvPr id="17" name="Subtitle 2"/>
          <p:cNvSpPr txBox="1">
            <a:spLocks/>
          </p:cNvSpPr>
          <p:nvPr/>
        </p:nvSpPr>
        <p:spPr>
          <a:xfrm>
            <a:off x="9979885" y="1498949"/>
            <a:ext cx="5731104" cy="65823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aesthetics </a:t>
            </a:r>
          </a:p>
        </p:txBody>
      </p:sp>
      <p:graphicFrame>
        <p:nvGraphicFramePr>
          <p:cNvPr id="3" name="Table 2"/>
          <p:cNvGraphicFramePr>
            <a:graphicFrameLocks noGrp="1"/>
          </p:cNvGraphicFramePr>
          <p:nvPr>
            <p:extLst>
              <p:ext uri="{D42A27DB-BD31-4B8C-83A1-F6EECF244321}">
                <p14:modId xmlns:p14="http://schemas.microsoft.com/office/powerpoint/2010/main" val="915612467"/>
              </p:ext>
            </p:extLst>
          </p:nvPr>
        </p:nvGraphicFramePr>
        <p:xfrm>
          <a:off x="19320105" y="1753220"/>
          <a:ext cx="5484536" cy="1844040"/>
        </p:xfrm>
        <a:graphic>
          <a:graphicData uri="http://schemas.openxmlformats.org/drawingml/2006/table">
            <a:tbl>
              <a:tblPr firstRow="1" firstCol="1" bandRow="1"/>
              <a:tblGrid>
                <a:gridCol w="2428986"/>
                <a:gridCol w="1527775"/>
                <a:gridCol w="1527775"/>
              </a:tblGrid>
              <a:tr h="93980">
                <a:tc>
                  <a:txBody>
                    <a:bodyPr/>
                    <a:lstStyle/>
                    <a:p>
                      <a:pPr marL="0" marR="0">
                        <a:spcBef>
                          <a:spcPts val="0"/>
                        </a:spcBef>
                        <a:spcAft>
                          <a:spcPts val="0"/>
                        </a:spcAft>
                      </a:pPr>
                      <a:r>
                        <a:rPr lang="en-US" sz="2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Task</a:t>
                      </a:r>
                      <a:endParaRPr lang="en-US"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a:t>
                      </a:r>
                      <a:r>
                        <a:rPr lang="en-US" sz="2100" b="1" baseline="-25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 </a:t>
                      </a:r>
                      <a:r>
                        <a:rPr lang="en-US" sz="2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(lux)</a:t>
                      </a:r>
                      <a:endParaRPr lang="en-US"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Avg:Min</a:t>
                      </a:r>
                      <a:endParaRPr lang="en-US"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81915">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Transition</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smtClean="0">
                          <a:solidFill>
                            <a:schemeClr val="bg1"/>
                          </a:solidFill>
                          <a:effectLst/>
                          <a:latin typeface="Calibri" panose="020F0502020204030204" pitchFamily="34" charset="0"/>
                          <a:ea typeface="Times New Roman" panose="02020603050405020304" pitchFamily="18" charset="0"/>
                          <a:cs typeface="Arial" panose="020B0604020202020204" pitchFamily="34" charset="0"/>
                        </a:rPr>
                        <a: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r>
              <a:tr h="81915">
                <a:tc>
                  <a:txBody>
                    <a:bodyPr/>
                    <a:lstStyle/>
                    <a:p>
                      <a:pPr marL="0" marR="0">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Day</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Night</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4:1</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4:1</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187960">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Reception</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4:1</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2">
                        <a:lumMod val="20000"/>
                        <a:lumOff val="80000"/>
                      </a:schemeClr>
                    </a:solidFill>
                  </a:tcPr>
                </a:tc>
              </a:tr>
              <a:tr h="93980">
                <a:tc>
                  <a:txBody>
                    <a:bodyPr/>
                    <a:lstStyle/>
                    <a:p>
                      <a:pPr marL="0" marR="0">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Lounge</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150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bl>
          </a:graphicData>
        </a:graphic>
      </p:graphicFrame>
      <p:sp>
        <p:nvSpPr>
          <p:cNvPr id="18" name="Subtitle 2"/>
          <p:cNvSpPr txBox="1">
            <a:spLocks/>
          </p:cNvSpPr>
          <p:nvPr/>
        </p:nvSpPr>
        <p:spPr>
          <a:xfrm>
            <a:off x="18683390" y="590090"/>
            <a:ext cx="5386614" cy="85053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quantitative criteria</a:t>
            </a:r>
          </a:p>
        </p:txBody>
      </p:sp>
      <p:sp>
        <p:nvSpPr>
          <p:cNvPr id="20" name="Subtitle 2"/>
          <p:cNvSpPr txBox="1">
            <a:spLocks/>
          </p:cNvSpPr>
          <p:nvPr/>
        </p:nvSpPr>
        <p:spPr>
          <a:xfrm>
            <a:off x="19229651" y="4141922"/>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lighting power density</a:t>
            </a:r>
          </a:p>
        </p:txBody>
      </p:sp>
      <p:graphicFrame>
        <p:nvGraphicFramePr>
          <p:cNvPr id="5" name="Table 4"/>
          <p:cNvGraphicFramePr>
            <a:graphicFrameLocks noGrp="1"/>
          </p:cNvGraphicFramePr>
          <p:nvPr>
            <p:extLst>
              <p:ext uri="{D42A27DB-BD31-4B8C-83A1-F6EECF244321}">
                <p14:modId xmlns:p14="http://schemas.microsoft.com/office/powerpoint/2010/main" val="511288192"/>
              </p:ext>
            </p:extLst>
          </p:nvPr>
        </p:nvGraphicFramePr>
        <p:xfrm>
          <a:off x="19304695" y="4629592"/>
          <a:ext cx="5222180" cy="624840"/>
        </p:xfrm>
        <a:graphic>
          <a:graphicData uri="http://schemas.openxmlformats.org/drawingml/2006/table">
            <a:tbl>
              <a:tblPr firstRow="1" firstCol="1" bandRow="1"/>
              <a:tblGrid>
                <a:gridCol w="2445067"/>
                <a:gridCol w="2777113"/>
              </a:tblGrid>
              <a:tr h="138430">
                <a:tc>
                  <a:txBody>
                    <a:bodyPr/>
                    <a:lstStyle/>
                    <a:p>
                      <a:pPr marL="0" marR="0">
                        <a:spcBef>
                          <a:spcPts val="0"/>
                        </a:spcBef>
                        <a:spcAft>
                          <a:spcPts val="0"/>
                        </a:spcAft>
                      </a:pP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Space</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Allowance (W/ft</a:t>
                      </a:r>
                      <a:r>
                        <a:rPr lang="en-US" sz="2100" b="1" baseline="30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100" b="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2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r>
              <a:tr h="50800">
                <a:tc>
                  <a:txBody>
                    <a:bodyPr/>
                    <a:lstStyle/>
                    <a:p>
                      <a:pPr marL="0" marR="0">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Lobby</a:t>
                      </a:r>
                    </a:p>
                  </a:txBody>
                  <a:tcPr marL="68580" marR="68580" marT="0" marB="0" anchor="ctr">
                    <a:lnL>
                      <a:noFill/>
                    </a:lnL>
                    <a:lnR>
                      <a:noFill/>
                    </a:lnR>
                    <a:lnT>
                      <a:noFill/>
                    </a:lnT>
                    <a:lnB>
                      <a:noFill/>
                    </a:lnB>
                    <a:solidFill>
                      <a:schemeClr val="bg2">
                        <a:lumMod val="20000"/>
                        <a:lumOff val="80000"/>
                      </a:schemeClr>
                    </a:solidFill>
                  </a:tcPr>
                </a:tc>
                <a:tc>
                  <a:txBody>
                    <a:bodyPr/>
                    <a:lstStyle/>
                    <a:p>
                      <a:pPr marL="0" marR="0" algn="ctr">
                        <a:spcBef>
                          <a:spcPts val="0"/>
                        </a:spcBef>
                        <a:spcAft>
                          <a:spcPts val="0"/>
                        </a:spcAft>
                      </a:pP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1.10</a:t>
                      </a:r>
                    </a:p>
                  </a:txBody>
                  <a:tcPr marL="68580" marR="68580" marT="0" marB="0" anchor="ctr">
                    <a:lnL>
                      <a:noFill/>
                    </a:lnL>
                    <a:lnR>
                      <a:noFill/>
                    </a:lnR>
                    <a:lnT>
                      <a:noFill/>
                    </a:lnT>
                    <a:lnB>
                      <a:noFill/>
                    </a:lnB>
                    <a:solidFill>
                      <a:schemeClr val="bg2">
                        <a:lumMod val="20000"/>
                        <a:lumOff val="80000"/>
                      </a:schemeClr>
                    </a:solidFill>
                  </a:tcPr>
                </a:tc>
              </a:tr>
            </a:tbl>
          </a:graphicData>
        </a:graphic>
      </p:graphicFrame>
      <p:sp>
        <p:nvSpPr>
          <p:cNvPr id="21" name="Subtitle 2"/>
          <p:cNvSpPr txBox="1">
            <a:spLocks/>
          </p:cNvSpPr>
          <p:nvPr/>
        </p:nvSpPr>
        <p:spPr>
          <a:xfrm>
            <a:off x="19226198" y="1208663"/>
            <a:ext cx="5731104" cy="48767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illuminance levels</a:t>
            </a:r>
          </a:p>
        </p:txBody>
      </p:sp>
      <p:sp>
        <p:nvSpPr>
          <p:cNvPr id="2" name="Rectangle 1"/>
          <p:cNvSpPr/>
          <p:nvPr/>
        </p:nvSpPr>
        <p:spPr>
          <a:xfrm>
            <a:off x="11379272" y="2586824"/>
            <a:ext cx="2319188" cy="461665"/>
          </a:xfrm>
          <a:prstGeom prst="rect">
            <a:avLst/>
          </a:prstGeom>
        </p:spPr>
        <p:txBody>
          <a:bodyPr wrap="square">
            <a:spAutoFit/>
          </a:bodyPr>
          <a:lstStyle/>
          <a:p>
            <a:r>
              <a:rPr lang="en-US" sz="2400" spc="300" dirty="0" smtClean="0">
                <a:latin typeface="Calibri Light" panose="020F0302020204030204" pitchFamily="34" charset="0"/>
              </a:rPr>
              <a:t>transition</a:t>
            </a:r>
            <a:endParaRPr lang="en-US" sz="2400" spc="300" dirty="0">
              <a:latin typeface="Calibri Light" panose="020F0302020204030204" pitchFamily="34" charset="0"/>
            </a:endParaRPr>
          </a:p>
        </p:txBody>
      </p:sp>
      <p:sp>
        <p:nvSpPr>
          <p:cNvPr id="16" name="Rectangle 15"/>
          <p:cNvSpPr/>
          <p:nvPr/>
        </p:nvSpPr>
        <p:spPr>
          <a:xfrm>
            <a:off x="13091906" y="3777343"/>
            <a:ext cx="2319188" cy="461665"/>
          </a:xfrm>
          <a:prstGeom prst="rect">
            <a:avLst/>
          </a:prstGeom>
        </p:spPr>
        <p:txBody>
          <a:bodyPr wrap="square">
            <a:spAutoFit/>
          </a:bodyPr>
          <a:lstStyle/>
          <a:p>
            <a:r>
              <a:rPr lang="en-US" sz="2400" spc="300" dirty="0" smtClean="0">
                <a:latin typeface="Calibri Light" panose="020F0302020204030204" pitchFamily="34" charset="0"/>
              </a:rPr>
              <a:t>welcoming</a:t>
            </a:r>
            <a:endParaRPr lang="en-US" sz="2400" spc="300" dirty="0">
              <a:latin typeface="Calibri Light" panose="020F0302020204030204" pitchFamily="34" charset="0"/>
            </a:endParaRPr>
          </a:p>
        </p:txBody>
      </p:sp>
      <p:sp>
        <p:nvSpPr>
          <p:cNvPr id="19" name="Rectangle 18"/>
          <p:cNvSpPr/>
          <p:nvPr/>
        </p:nvSpPr>
        <p:spPr>
          <a:xfrm>
            <a:off x="14858054" y="4919878"/>
            <a:ext cx="2319188" cy="461665"/>
          </a:xfrm>
          <a:prstGeom prst="rect">
            <a:avLst/>
          </a:prstGeom>
        </p:spPr>
        <p:txBody>
          <a:bodyPr wrap="square">
            <a:spAutoFit/>
          </a:bodyPr>
          <a:lstStyle/>
          <a:p>
            <a:r>
              <a:rPr lang="en-US" sz="2400" spc="300" dirty="0" smtClean="0">
                <a:latin typeface="Calibri Light" panose="020F0302020204030204" pitchFamily="34" charset="0"/>
              </a:rPr>
              <a:t>bright</a:t>
            </a:r>
            <a:endParaRPr lang="en-US" sz="2400" spc="300" dirty="0">
              <a:latin typeface="Calibri Light" panose="020F0302020204030204" pitchFamily="34" charset="0"/>
            </a:endParaRPr>
          </a:p>
        </p:txBody>
      </p:sp>
    </p:spTree>
    <p:extLst>
      <p:ext uri="{BB962C8B-B14F-4D97-AF65-F5344CB8AC3E}">
        <p14:creationId xmlns:p14="http://schemas.microsoft.com/office/powerpoint/2010/main" val="28154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0" grpId="0"/>
      <p:bldP spid="21" grpId="0"/>
      <p:bldP spid="2"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427" y="1334243"/>
            <a:ext cx="4013860" cy="5181916"/>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899592" y="578479"/>
            <a:ext cx="7373551" cy="8942893"/>
            <a:chOff x="899592" y="578479"/>
            <a:chExt cx="7373551" cy="8942893"/>
          </a:xfrm>
        </p:grpSpPr>
        <p:sp>
          <p:nvSpPr>
            <p:cNvPr id="6" name="Subtitle 2"/>
            <p:cNvSpPr txBox="1">
              <a:spLocks/>
            </p:cNvSpPr>
            <p:nvPr/>
          </p:nvSpPr>
          <p:spPr>
            <a:xfrm>
              <a:off x="899592" y="578479"/>
              <a:ext cx="5703271" cy="564298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2">
                      <a:lumMod val="25000"/>
                    </a:schemeClr>
                  </a:solidFill>
                  <a:latin typeface="Calibri Light" panose="020F0302020204030204" pitchFamily="34" charset="0"/>
                </a:rPr>
                <a:t>introduction</a:t>
              </a:r>
            </a:p>
            <a:p>
              <a:r>
                <a:rPr lang="en-US" sz="2400" cap="none" spc="300" dirty="0" smtClean="0">
                  <a:solidFill>
                    <a:schemeClr val="bg2">
                      <a:lumMod val="60000"/>
                      <a:lumOff val="40000"/>
                    </a:schemeClr>
                  </a:solidFill>
                  <a:latin typeface="Calibri Light" panose="020F0302020204030204" pitchFamily="34" charset="0"/>
                </a:rPr>
                <a:t>lighting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bg2">
                      <a:lumMod val="60000"/>
                      <a:lumOff val="40000"/>
                    </a:schemeClr>
                  </a:solidFill>
                  <a:latin typeface="Calibri Light" panose="020F0302020204030204" pitchFamily="34" charset="0"/>
                </a:rPr>
                <a:t>lobby</a:t>
              </a:r>
            </a:p>
            <a:p>
              <a:r>
                <a:rPr lang="en-US" sz="2400" cap="none" spc="300" dirty="0" smtClean="0">
                  <a:solidFill>
                    <a:schemeClr val="tx2">
                      <a:lumMod val="25000"/>
                    </a:schemeClr>
                  </a:solidFill>
                  <a:latin typeface="Calibri Light" panose="020F0302020204030204" pitchFamily="34" charset="0"/>
                </a:rPr>
                <a:t>	south plaza</a:t>
              </a:r>
            </a:p>
            <a:p>
              <a:r>
                <a:rPr lang="en-US" sz="2400" cap="none" spc="300" dirty="0" smtClean="0">
                  <a:solidFill>
                    <a:schemeClr val="tx2">
                      <a:lumMod val="25000"/>
                    </a:schemeClr>
                  </a:solidFill>
                  <a:latin typeface="Calibri Light" panose="020F0302020204030204" pitchFamily="34" charset="0"/>
                </a:rPr>
                <a:t>electrical depth</a:t>
              </a:r>
            </a:p>
            <a:p>
              <a:r>
                <a:rPr lang="en-US" sz="2400" cap="none" spc="300" dirty="0">
                  <a:solidFill>
                    <a:schemeClr val="tx2">
                      <a:lumMod val="25000"/>
                    </a:schemeClr>
                  </a:solidFill>
                  <a:latin typeface="Calibri Light" panose="020F0302020204030204" pitchFamily="34" charset="0"/>
                </a:rPr>
                <a:t>	</a:t>
              </a:r>
              <a:r>
                <a:rPr lang="en-US" sz="2400" cap="none" spc="300" dirty="0" smtClean="0">
                  <a:solidFill>
                    <a:schemeClr val="tx2">
                      <a:lumMod val="25000"/>
                    </a:schemeClr>
                  </a:solidFill>
                  <a:latin typeface="Calibri Light" panose="020F0302020204030204" pitchFamily="34" charset="0"/>
                </a:rPr>
                <a:t>photovoltaic array</a:t>
              </a:r>
            </a:p>
            <a:p>
              <a:r>
                <a:rPr lang="en-US" sz="2400" cap="none" spc="300" dirty="0" smtClean="0">
                  <a:solidFill>
                    <a:schemeClr val="tx2">
                      <a:lumMod val="25000"/>
                    </a:schemeClr>
                  </a:solidFill>
                  <a:latin typeface="Calibri Light" panose="020F0302020204030204" pitchFamily="34" charset="0"/>
                </a:rPr>
                <a:t>construction breadth</a:t>
              </a:r>
            </a:p>
            <a:p>
              <a:r>
                <a:rPr lang="en-US" sz="2400" cap="none" spc="300" dirty="0" smtClean="0">
                  <a:solidFill>
                    <a:schemeClr val="tx2">
                      <a:lumMod val="25000"/>
                    </a:schemeClr>
                  </a:solidFill>
                  <a:latin typeface="Calibri Light" panose="020F0302020204030204" pitchFamily="34" charset="0"/>
                </a:rPr>
                <a:t>structural breadth</a:t>
              </a:r>
            </a:p>
            <a:p>
              <a:r>
                <a:rPr lang="en-US" sz="2400" cap="none" spc="300" dirty="0">
                  <a:solidFill>
                    <a:schemeClr val="tx2">
                      <a:lumMod val="25000"/>
                    </a:schemeClr>
                  </a:solidFill>
                  <a:latin typeface="Calibri Light" panose="020F0302020204030204" pitchFamily="34" charset="0"/>
                </a:rPr>
                <a:t>conclusion</a:t>
              </a:r>
            </a:p>
            <a:p>
              <a:endParaRPr lang="en-US" sz="2400" cap="none" spc="300" dirty="0" smtClean="0">
                <a:solidFill>
                  <a:schemeClr val="tx1"/>
                </a:solidFill>
                <a:latin typeface="Calibri Light" panose="020F030202020403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3356" t="12637" r="52724" b="11560"/>
            <a:stretch/>
          </p:blipFill>
          <p:spPr>
            <a:xfrm>
              <a:off x="5471886" y="2090058"/>
              <a:ext cx="2801257" cy="7431314"/>
            </a:xfrm>
            <a:prstGeom prst="rect">
              <a:avLst/>
            </a:prstGeom>
          </p:spPr>
        </p:pic>
      </p:grpSp>
      <p:grpSp>
        <p:nvGrpSpPr>
          <p:cNvPr id="10" name="Group 9"/>
          <p:cNvGrpSpPr/>
          <p:nvPr/>
        </p:nvGrpSpPr>
        <p:grpSpPr>
          <a:xfrm>
            <a:off x="25889606" y="0"/>
            <a:ext cx="4078265" cy="6858000"/>
            <a:chOff x="25889606" y="0"/>
            <a:chExt cx="4078265" cy="6858000"/>
          </a:xfrm>
        </p:grpSpPr>
        <p:sp>
          <p:nvSpPr>
            <p:cNvPr id="11" name="Title 1"/>
            <p:cNvSpPr txBox="1">
              <a:spLocks/>
            </p:cNvSpPr>
            <p:nvPr/>
          </p:nvSpPr>
          <p:spPr>
            <a:xfrm>
              <a:off x="25889606" y="0"/>
              <a:ext cx="1564165" cy="6858000"/>
            </a:xfrm>
            <a:prstGeom prst="rect">
              <a:avLst/>
            </a:prstGeom>
          </p:spPr>
          <p:txBody>
            <a:bodyPr vert="vert270"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300" dirty="0" smtClean="0">
                  <a:solidFill>
                    <a:schemeClr val="tx1">
                      <a:lumMod val="65000"/>
                    </a:schemeClr>
                  </a:solidFill>
                  <a:latin typeface="Calibri Light" panose="020F0302020204030204" pitchFamily="34" charset="0"/>
                </a:rPr>
                <a:t> </a:t>
              </a:r>
              <a:r>
                <a:rPr lang="en-US" sz="4000" spc="300" dirty="0" err="1" smtClean="0">
                  <a:solidFill>
                    <a:schemeClr val="tx1">
                      <a:lumMod val="65000"/>
                    </a:schemeClr>
                  </a:solidFill>
                  <a:latin typeface="Calibri Light" panose="020F0302020204030204" pitchFamily="34" charset="0"/>
                </a:rPr>
                <a:t>denver</a:t>
              </a:r>
              <a:r>
                <a:rPr lang="en-US" sz="4000" spc="300" dirty="0" smtClean="0">
                  <a:solidFill>
                    <a:schemeClr val="tx1">
                      <a:lumMod val="65000"/>
                    </a:schemeClr>
                  </a:solidFill>
                  <a:latin typeface="Calibri Light" panose="020F0302020204030204" pitchFamily="34" charset="0"/>
                </a:rPr>
                <a:t> crime lab</a:t>
              </a:r>
              <a:endParaRPr lang="en-US" sz="4000" spc="300" dirty="0">
                <a:solidFill>
                  <a:schemeClr val="tx1">
                    <a:lumMod val="65000"/>
                  </a:schemeClr>
                </a:solidFill>
                <a:latin typeface="Calibri Light" panose="020F030202020403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7825">
              <a:off x="26887826" y="64382"/>
              <a:ext cx="3080045" cy="3260262"/>
            </a:xfrm>
            <a:prstGeom prst="rect">
              <a:avLst/>
            </a:prstGeom>
          </p:spPr>
        </p:pic>
      </p:grpSp>
      <p:sp>
        <p:nvSpPr>
          <p:cNvPr id="14" name="Subtitle 2"/>
          <p:cNvSpPr txBox="1">
            <a:spLocks/>
          </p:cNvSpPr>
          <p:nvPr/>
        </p:nvSpPr>
        <p:spPr>
          <a:xfrm>
            <a:off x="9471440" y="567407"/>
            <a:ext cx="5386614" cy="5588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800" cap="none" spc="300" dirty="0" smtClean="0">
                <a:solidFill>
                  <a:schemeClr val="bg2">
                    <a:lumMod val="60000"/>
                    <a:lumOff val="40000"/>
                  </a:schemeClr>
                </a:solidFill>
                <a:latin typeface="Calibri Light" panose="020F0302020204030204" pitchFamily="34" charset="0"/>
              </a:rPr>
              <a:t>reflected ceiling plans</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0579" y="5534818"/>
            <a:ext cx="1364020" cy="60903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0579" y="2887898"/>
            <a:ext cx="1365210" cy="105529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2575" y="4147424"/>
            <a:ext cx="1363214" cy="118316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32886" y="1336473"/>
            <a:ext cx="1365210" cy="1347199"/>
          </a:xfrm>
          <a:prstGeom prst="rect">
            <a:avLst/>
          </a:prstGeom>
          <a:ln>
            <a:noFill/>
          </a:ln>
          <a:effectLst>
            <a:outerShdw blurRad="292100" dist="139700" dir="2700000" algn="tl" rotWithShape="0">
              <a:srgbClr val="333333">
                <a:alpha val="65000"/>
              </a:srgbClr>
            </a:outerShdw>
          </a:effectLst>
        </p:spPr>
      </p:pic>
      <p:grpSp>
        <p:nvGrpSpPr>
          <p:cNvPr id="33" name="Group 32"/>
          <p:cNvGrpSpPr/>
          <p:nvPr/>
        </p:nvGrpSpPr>
        <p:grpSpPr>
          <a:xfrm>
            <a:off x="18675466" y="1330036"/>
            <a:ext cx="4026309" cy="5125013"/>
            <a:chOff x="18675466" y="951130"/>
            <a:chExt cx="4323985" cy="5503919"/>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75466" y="951130"/>
              <a:ext cx="4323985" cy="5503919"/>
            </a:xfrm>
            <a:prstGeom prst="rect">
              <a:avLst/>
            </a:prstGeom>
          </p:spPr>
        </p:pic>
        <p:grpSp>
          <p:nvGrpSpPr>
            <p:cNvPr id="26" name="Group 25"/>
            <p:cNvGrpSpPr/>
            <p:nvPr/>
          </p:nvGrpSpPr>
          <p:grpSpPr>
            <a:xfrm>
              <a:off x="18840980" y="958044"/>
              <a:ext cx="3981250" cy="3423456"/>
              <a:chOff x="9725449" y="987154"/>
              <a:chExt cx="3981250" cy="3423456"/>
            </a:xfrm>
          </p:grpSpPr>
          <p:sp>
            <p:nvSpPr>
              <p:cNvPr id="27" name="Rectangle 26"/>
              <p:cNvSpPr/>
              <p:nvPr/>
            </p:nvSpPr>
            <p:spPr>
              <a:xfrm>
                <a:off x="9725449" y="3204366"/>
                <a:ext cx="1784380" cy="1206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749185" y="987154"/>
                <a:ext cx="1957514" cy="1581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11509829" y="2293620"/>
                <a:ext cx="217905" cy="275409"/>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Subtitle 2"/>
          <p:cNvSpPr txBox="1">
            <a:spLocks/>
          </p:cNvSpPr>
          <p:nvPr/>
        </p:nvSpPr>
        <p:spPr>
          <a:xfrm>
            <a:off x="9645795" y="5267613"/>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first floor</a:t>
            </a:r>
          </a:p>
        </p:txBody>
      </p:sp>
      <p:sp>
        <p:nvSpPr>
          <p:cNvPr id="34" name="Subtitle 2"/>
          <p:cNvSpPr txBox="1">
            <a:spLocks/>
          </p:cNvSpPr>
          <p:nvPr/>
        </p:nvSpPr>
        <p:spPr>
          <a:xfrm>
            <a:off x="18639043" y="5267612"/>
            <a:ext cx="2197807" cy="107620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2400" cap="none" spc="300" dirty="0" smtClean="0">
                <a:solidFill>
                  <a:schemeClr val="tx1"/>
                </a:solidFill>
                <a:latin typeface="Calibri Light" panose="020F0302020204030204" pitchFamily="34" charset="0"/>
              </a:rPr>
              <a:t>third floor</a:t>
            </a: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19326" y="1330035"/>
            <a:ext cx="1363214" cy="96910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63033" y="5712113"/>
            <a:ext cx="885714" cy="914286"/>
          </a:xfrm>
          <a:prstGeom prst="rect">
            <a:avLst/>
          </a:prstGeom>
        </p:spPr>
      </p:pic>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13479" y="5712113"/>
            <a:ext cx="885714" cy="914286"/>
          </a:xfrm>
          <a:prstGeom prst="rect">
            <a:avLst/>
          </a:prstGeom>
        </p:spPr>
      </p:pic>
      <p:sp>
        <p:nvSpPr>
          <p:cNvPr id="3" name="Rectangle 2"/>
          <p:cNvSpPr/>
          <p:nvPr/>
        </p:nvSpPr>
        <p:spPr>
          <a:xfrm>
            <a:off x="10577513" y="2552999"/>
            <a:ext cx="97631" cy="123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221997" y="1330035"/>
            <a:ext cx="1372601" cy="13536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5221997" y="2878910"/>
            <a:ext cx="1372601" cy="106428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9736105" y="1334243"/>
            <a:ext cx="3681123" cy="3240175"/>
            <a:chOff x="9748207" y="951130"/>
            <a:chExt cx="3953278" cy="3479730"/>
          </a:xfrm>
          <a:solidFill>
            <a:schemeClr val="tx1"/>
          </a:solidFill>
        </p:grpSpPr>
        <p:sp>
          <p:nvSpPr>
            <p:cNvPr id="21" name="Rectangle 20"/>
            <p:cNvSpPr/>
            <p:nvPr/>
          </p:nvSpPr>
          <p:spPr>
            <a:xfrm>
              <a:off x="9748207" y="3197144"/>
              <a:ext cx="1784380" cy="12337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727734" y="1048647"/>
              <a:ext cx="1973751" cy="1520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061949" y="951130"/>
              <a:ext cx="639535" cy="965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11509829" y="2293620"/>
              <a:ext cx="217905" cy="275409"/>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15221996" y="4147423"/>
            <a:ext cx="1372601" cy="118316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5221996" y="5534816"/>
            <a:ext cx="1372601" cy="60904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581057" y="2592866"/>
            <a:ext cx="85402" cy="90804"/>
          </a:xfrm>
          <a:prstGeom prst="rect">
            <a:avLst/>
          </a:prstGeom>
          <a:solidFill>
            <a:schemeClr val="accent4">
              <a:lumMod val="75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714914" y="2905125"/>
            <a:ext cx="3702315" cy="6905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lumMod val="75000"/>
                  </a:schemeClr>
                </a:solidFill>
              </a:ln>
            </a:endParaRPr>
          </a:p>
        </p:txBody>
      </p:sp>
      <p:cxnSp>
        <p:nvCxnSpPr>
          <p:cNvPr id="46" name="Straight Connector 45"/>
          <p:cNvCxnSpPr/>
          <p:nvPr/>
        </p:nvCxnSpPr>
        <p:spPr>
          <a:xfrm>
            <a:off x="11791950" y="1797050"/>
            <a:ext cx="484469" cy="30408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239329" y="1558061"/>
            <a:ext cx="37090" cy="54307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2290223" y="1694513"/>
            <a:ext cx="367059" cy="40662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417228" y="2504929"/>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408016" y="2082401"/>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3408016" y="1660540"/>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104120" y="3688080"/>
            <a:ext cx="271780" cy="60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6200000">
            <a:off x="10902483" y="4857448"/>
            <a:ext cx="2889419" cy="8331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lumMod val="75000"/>
                  </a:schemeClr>
                </a:solidFill>
              </a:ln>
            </a:endParaRPr>
          </a:p>
        </p:txBody>
      </p:sp>
      <p:pic>
        <p:nvPicPr>
          <p:cNvPr id="71" name="Picture 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18067" y="3892307"/>
            <a:ext cx="1364020" cy="609038"/>
          </a:xfrm>
          <a:prstGeom prst="rect">
            <a:avLst/>
          </a:prstGeom>
          <a:ln>
            <a:noFill/>
          </a:ln>
          <a:effectLst>
            <a:outerShdw blurRad="292100" dist="139700" dir="2700000" algn="tl" rotWithShape="0">
              <a:srgbClr val="333333">
                <a:alpha val="65000"/>
              </a:srgbClr>
            </a:outerShdw>
          </a:effectLst>
        </p:spPr>
      </p:pic>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20063" y="2504913"/>
            <a:ext cx="1363214" cy="1183167"/>
          </a:xfrm>
          <a:prstGeom prst="rect">
            <a:avLst/>
          </a:prstGeom>
          <a:ln>
            <a:noFill/>
          </a:ln>
          <a:effectLst>
            <a:outerShdw blurRad="292100" dist="139700" dir="2700000" algn="tl" rotWithShape="0">
              <a:srgbClr val="333333">
                <a:alpha val="65000"/>
              </a:srgbClr>
            </a:outerShdw>
          </a:effectLst>
        </p:spPr>
      </p:pic>
      <p:sp>
        <p:nvSpPr>
          <p:cNvPr id="73" name="Rectangle 72"/>
          <p:cNvSpPr/>
          <p:nvPr/>
        </p:nvSpPr>
        <p:spPr>
          <a:xfrm>
            <a:off x="24209484" y="2504912"/>
            <a:ext cx="1372601" cy="118316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4209484" y="3892307"/>
            <a:ext cx="1372601" cy="60903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4209484" y="1330035"/>
            <a:ext cx="1372601" cy="969110"/>
          </a:xfrm>
          <a:prstGeom prst="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0146705" y="3585210"/>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9270405" y="3585210"/>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0146705" y="4211098"/>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270405" y="4211098"/>
            <a:ext cx="68580" cy="6858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22536755" y="2468390"/>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2527543" y="2045862"/>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2527543" y="1624001"/>
            <a:ext cx="0" cy="679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840700" y="2069742"/>
            <a:ext cx="52587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0991099" y="2079834"/>
            <a:ext cx="365637" cy="38855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3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par>
                                <p:cTn id="95" presetID="10" presetClass="entr" presetSubtype="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fade">
                                      <p:cBhvr>
                                        <p:cTn id="100" dur="500"/>
                                        <p:tgtEl>
                                          <p:spTgt spid="7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animEffect transition="in" filter="fade">
                                      <p:cBhvr>
                                        <p:cTn id="103" dur="500"/>
                                        <p:tgtEl>
                                          <p:spTgt spid="7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fade">
                                      <p:cBhvr>
                                        <p:cTn id="109" dur="500"/>
                                        <p:tgtEl>
                                          <p:spTgt spid="8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2"/>
                                        </p:tgtEl>
                                        <p:attrNameLst>
                                          <p:attrName>style.visibility</p:attrName>
                                        </p:attrNameLst>
                                      </p:cBhvr>
                                      <p:to>
                                        <p:strVal val="visible"/>
                                      </p:to>
                                    </p:set>
                                    <p:animEffect transition="in" filter="fade">
                                      <p:cBhvr>
                                        <p:cTn id="114" dur="500"/>
                                        <p:tgtEl>
                                          <p:spTgt spid="7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3"/>
                                        </p:tgtEl>
                                        <p:attrNameLst>
                                          <p:attrName>style.visibility</p:attrName>
                                        </p:attrNameLst>
                                      </p:cBhvr>
                                      <p:to>
                                        <p:strVal val="visible"/>
                                      </p:to>
                                    </p:set>
                                    <p:animEffect transition="in" filter="fade">
                                      <p:cBhvr>
                                        <p:cTn id="117" dur="500"/>
                                        <p:tgtEl>
                                          <p:spTgt spid="73"/>
                                        </p:tgtEl>
                                      </p:cBhvr>
                                    </p:animEffect>
                                  </p:childTnLst>
                                </p:cTn>
                              </p:par>
                              <p:par>
                                <p:cTn id="118" presetID="10" presetClass="entr" presetSubtype="0" fill="hold" nodeType="withEffect">
                                  <p:stCondLst>
                                    <p:cond delay="0"/>
                                  </p:stCondLst>
                                  <p:childTnLst>
                                    <p:set>
                                      <p:cBhvr>
                                        <p:cTn id="119" dur="1" fill="hold">
                                          <p:stCondLst>
                                            <p:cond delay="0"/>
                                          </p:stCondLst>
                                        </p:cTn>
                                        <p:tgtEl>
                                          <p:spTgt spid="85"/>
                                        </p:tgtEl>
                                        <p:attrNameLst>
                                          <p:attrName>style.visibility</p:attrName>
                                        </p:attrNameLst>
                                      </p:cBhvr>
                                      <p:to>
                                        <p:strVal val="visible"/>
                                      </p:to>
                                    </p:set>
                                    <p:animEffect transition="in" filter="fade">
                                      <p:cBhvr>
                                        <p:cTn id="120" dur="500"/>
                                        <p:tgtEl>
                                          <p:spTgt spid="85"/>
                                        </p:tgtEl>
                                      </p:cBhvr>
                                    </p:animEffect>
                                  </p:childTnLst>
                                </p:cTn>
                              </p:par>
                              <p:par>
                                <p:cTn id="121" presetID="10" presetClass="entr" presetSubtype="0" fill="hold" nodeType="withEffect">
                                  <p:stCondLst>
                                    <p:cond delay="0"/>
                                  </p:stCondLst>
                                  <p:childTnLst>
                                    <p:set>
                                      <p:cBhvr>
                                        <p:cTn id="122" dur="1" fill="hold">
                                          <p:stCondLst>
                                            <p:cond delay="0"/>
                                          </p:stCondLst>
                                        </p:cTn>
                                        <p:tgtEl>
                                          <p:spTgt spid="84"/>
                                        </p:tgtEl>
                                        <p:attrNameLst>
                                          <p:attrName>style.visibility</p:attrName>
                                        </p:attrNameLst>
                                      </p:cBhvr>
                                      <p:to>
                                        <p:strVal val="visible"/>
                                      </p:to>
                                    </p:set>
                                    <p:animEffect transition="in" filter="fade">
                                      <p:cBhvr>
                                        <p:cTn id="123" dur="500"/>
                                        <p:tgtEl>
                                          <p:spTgt spid="84"/>
                                        </p:tgtEl>
                                      </p:cBhvr>
                                    </p:animEffect>
                                  </p:childTnLst>
                                </p:cTn>
                              </p:par>
                              <p:par>
                                <p:cTn id="124" presetID="10" presetClass="entr" presetSubtype="0" fill="hold" nodeType="withEffect">
                                  <p:stCondLst>
                                    <p:cond delay="0"/>
                                  </p:stCondLst>
                                  <p:childTnLst>
                                    <p:set>
                                      <p:cBhvr>
                                        <p:cTn id="125" dur="1" fill="hold">
                                          <p:stCondLst>
                                            <p:cond delay="0"/>
                                          </p:stCondLst>
                                        </p:cTn>
                                        <p:tgtEl>
                                          <p:spTgt spid="83"/>
                                        </p:tgtEl>
                                        <p:attrNameLst>
                                          <p:attrName>style.visibility</p:attrName>
                                        </p:attrNameLst>
                                      </p:cBhvr>
                                      <p:to>
                                        <p:strVal val="visible"/>
                                      </p:to>
                                    </p:set>
                                    <p:animEffect transition="in" filter="fade">
                                      <p:cBhvr>
                                        <p:cTn id="126" dur="500"/>
                                        <p:tgtEl>
                                          <p:spTgt spid="8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1"/>
                                        </p:tgtEl>
                                        <p:attrNameLst>
                                          <p:attrName>style.visibility</p:attrName>
                                        </p:attrNameLst>
                                      </p:cBhvr>
                                      <p:to>
                                        <p:strVal val="visible"/>
                                      </p:to>
                                    </p:set>
                                    <p:animEffect transition="in" filter="fade">
                                      <p:cBhvr>
                                        <p:cTn id="131" dur="500"/>
                                        <p:tgtEl>
                                          <p:spTgt spid="7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animEffect transition="in" filter="fade">
                                      <p:cBhvr>
                                        <p:cTn id="134" dur="500"/>
                                        <p:tgtEl>
                                          <p:spTgt spid="74"/>
                                        </p:tgtEl>
                                      </p:cBhvr>
                                    </p:animEffect>
                                  </p:childTnLst>
                                </p:cTn>
                              </p:par>
                              <p:par>
                                <p:cTn id="135" presetID="10" presetClass="entr" presetSubtype="0" fill="hold" nodeType="with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par>
                                <p:cTn id="138" presetID="10" presetClass="entr" presetSubtype="0" fill="hold" nodeType="withEffect">
                                  <p:stCondLst>
                                    <p:cond delay="0"/>
                                  </p:stCondLst>
                                  <p:childTnLst>
                                    <p:set>
                                      <p:cBhvr>
                                        <p:cTn id="139" dur="1" fill="hold">
                                          <p:stCondLst>
                                            <p:cond delay="0"/>
                                          </p:stCondLst>
                                        </p:cTn>
                                        <p:tgtEl>
                                          <p:spTgt spid="86"/>
                                        </p:tgtEl>
                                        <p:attrNameLst>
                                          <p:attrName>style.visibility</p:attrName>
                                        </p:attrNameLst>
                                      </p:cBhvr>
                                      <p:to>
                                        <p:strVal val="visible"/>
                                      </p:to>
                                    </p:set>
                                    <p:animEffect transition="in" filter="fade">
                                      <p:cBhvr>
                                        <p:cTn id="14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4" grpId="0"/>
      <p:bldP spid="3" grpId="0" animBg="1"/>
      <p:bldP spid="39" grpId="1" animBg="1"/>
      <p:bldP spid="40" grpId="0" animBg="1"/>
      <p:bldP spid="41" grpId="0" animBg="1"/>
      <p:bldP spid="42" grpId="0" animBg="1"/>
      <p:bldP spid="43" grpId="0" animBg="1"/>
      <p:bldP spid="29" grpId="0" animBg="1"/>
      <p:bldP spid="9" grpId="0" animBg="1"/>
      <p:bldP spid="68" grpId="0" animBg="1"/>
      <p:bldP spid="73" grpId="0" animBg="1"/>
      <p:bldP spid="74" grpId="0" animBg="1"/>
      <p:bldP spid="75" grpId="0" animBg="1"/>
      <p:bldP spid="78" grpId="0" animBg="1"/>
      <p:bldP spid="79" grpId="0" animBg="1"/>
      <p:bldP spid="80" grpId="0" animBg="1"/>
      <p:bldP spid="8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3214</TotalTime>
  <Words>2693</Words>
  <Application>Microsoft Office PowerPoint</Application>
  <PresentationFormat>Custom</PresentationFormat>
  <Paragraphs>888</Paragraphs>
  <Slides>37</Slides>
  <Notes>37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Cambria Math</vt:lpstr>
      <vt:lpstr>Century Gothic</vt:lpstr>
      <vt:lpstr>Impact</vt:lpstr>
      <vt:lpstr>Times New Roman</vt:lpstr>
      <vt:lpstr>Wingdings 3</vt:lpstr>
      <vt:lpstr>Ion</vt:lpstr>
      <vt:lpstr>DENVER POLICE DPT. CRIME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Pennsylvania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DENVER POLICE DEPARTMENT CRIME LAB</dc:title>
  <dc:creator>Jacqueline Eury</dc:creator>
  <cp:lastModifiedBy>Jackie Eury</cp:lastModifiedBy>
  <cp:revision>183</cp:revision>
  <dcterms:created xsi:type="dcterms:W3CDTF">2015-03-18T17:03:18Z</dcterms:created>
  <dcterms:modified xsi:type="dcterms:W3CDTF">2015-04-15T16:42:54Z</dcterms:modified>
</cp:coreProperties>
</file>