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61" r:id="rId3"/>
    <p:sldId id="258" r:id="rId4"/>
    <p:sldId id="266" r:id="rId5"/>
    <p:sldId id="265" r:id="rId6"/>
    <p:sldId id="260" r:id="rId7"/>
    <p:sldId id="259" r:id="rId8"/>
    <p:sldId id="264" r:id="rId9"/>
    <p:sldId id="272" r:id="rId10"/>
    <p:sldId id="273" r:id="rId11"/>
    <p:sldId id="274" r:id="rId12"/>
    <p:sldId id="271" r:id="rId13"/>
    <p:sldId id="286" r:id="rId14"/>
    <p:sldId id="267" r:id="rId15"/>
    <p:sldId id="276" r:id="rId16"/>
    <p:sldId id="284" r:id="rId17"/>
    <p:sldId id="275" r:id="rId18"/>
    <p:sldId id="277" r:id="rId19"/>
    <p:sldId id="287" r:id="rId20"/>
    <p:sldId id="269" r:id="rId21"/>
    <p:sldId id="278" r:id="rId22"/>
    <p:sldId id="279" r:id="rId23"/>
    <p:sldId id="280" r:id="rId24"/>
    <p:sldId id="268" r:id="rId25"/>
    <p:sldId id="281" r:id="rId26"/>
    <p:sldId id="282" r:id="rId27"/>
    <p:sldId id="289" r:id="rId28"/>
    <p:sldId id="270" r:id="rId29"/>
  </p:sldIdLst>
  <p:sldSz cx="9144000" cy="6858000" type="screen4x3"/>
  <p:notesSz cx="6858000" cy="9144000"/>
  <p:embeddedFontLst>
    <p:embeddedFont>
      <p:font typeface="Vivaldi" pitchFamily="66" charset="0"/>
      <p:italic r:id="rId30"/>
    </p:embeddedFont>
    <p:embeddedFont>
      <p:font typeface="Arial Narrow" pitchFamily="34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C0C0C0"/>
    <a:srgbClr val="CC0000"/>
    <a:srgbClr val="008000"/>
    <a:srgbClr val="5F5F5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 autoAdjust="0"/>
    <p:restoredTop sz="94654" autoAdjust="0"/>
  </p:normalViewPr>
  <p:slideViewPr>
    <p:cSldViewPr snapToGrid="0">
      <p:cViewPr>
        <p:scale>
          <a:sx n="100" d="100"/>
          <a:sy n="100" d="100"/>
        </p:scale>
        <p:origin x="-294" y="-1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C16EBA-79CC-4EEF-941A-3FC8E2600A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E9673B-DE1E-4009-9E16-7D168F3864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3BF3FA-5321-4122-9862-8743E52F03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36CB0E-0FB1-4266-82B2-D0F0A6FFBC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24019D-CD80-4E33-A21C-298A128FE5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A0C943-BD4C-4F20-B414-160C63448E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2FFA56-44DB-41DE-A685-471EAD2151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6E1830-3007-4171-AB04-F649EB79E5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513C4B-E154-4700-919C-9F686E9BF2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6FA024-5267-4859-A730-4ED0283383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20E022-9EEC-42B6-9BC2-58DDDCDFB1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D15737-A3E6-427D-BDEF-0BFC7F7A8E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45C85FDB-FD45-4257-B519-3A97C67B30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5" name="Rectangle 6"/>
          <p:cNvSpPr>
            <a:spLocks noChangeArrowheads="1"/>
          </p:cNvSpPr>
          <p:nvPr/>
        </p:nvSpPr>
        <p:spPr bwMode="auto">
          <a:xfrm>
            <a:off x="0" y="914400"/>
            <a:ext cx="9144000" cy="30480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6" name="Rectangle 8"/>
          <p:cNvSpPr>
            <a:spLocks noChangeArrowheads="1"/>
          </p:cNvSpPr>
          <p:nvPr/>
        </p:nvSpPr>
        <p:spPr bwMode="auto">
          <a:xfrm>
            <a:off x="0" y="6172200"/>
            <a:ext cx="9144000" cy="685800"/>
          </a:xfrm>
          <a:prstGeom prst="rect">
            <a:avLst/>
          </a:prstGeom>
          <a:solidFill>
            <a:srgbClr val="5F5F5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077" name="Picture 5" descr="awcc_final_side3"/>
          <p:cNvPicPr>
            <a:picLocks noChangeAspect="1" noChangeArrowheads="1"/>
          </p:cNvPicPr>
          <p:nvPr/>
        </p:nvPicPr>
        <p:blipFill>
          <a:blip r:embed="rId2"/>
          <a:srcRect t="9723"/>
          <a:stretch>
            <a:fillRect/>
          </a:stretch>
        </p:blipFill>
        <p:spPr bwMode="auto">
          <a:xfrm>
            <a:off x="-39688" y="1219200"/>
            <a:ext cx="9231313" cy="500062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3078" name="Text Box 9"/>
          <p:cNvSpPr txBox="1">
            <a:spLocks noChangeArrowheads="1"/>
          </p:cNvSpPr>
          <p:nvPr/>
        </p:nvSpPr>
        <p:spPr bwMode="auto">
          <a:xfrm>
            <a:off x="0" y="623888"/>
            <a:ext cx="9144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b="1">
                <a:solidFill>
                  <a:srgbClr val="C0C0C0"/>
                </a:solidFill>
              </a:rPr>
              <a:t>THE AUGUST WILSON CENTER FOR AFRICAN AMERICAN CULTURE</a:t>
            </a:r>
          </a:p>
        </p:txBody>
      </p:sp>
      <p:sp>
        <p:nvSpPr>
          <p:cNvPr id="3079" name="Text Box 10"/>
          <p:cNvSpPr txBox="1">
            <a:spLocks noChangeArrowheads="1"/>
          </p:cNvSpPr>
          <p:nvPr/>
        </p:nvSpPr>
        <p:spPr bwMode="auto">
          <a:xfrm>
            <a:off x="7239000" y="838200"/>
            <a:ext cx="3352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baseline="-25000">
                <a:solidFill>
                  <a:schemeClr val="bg1"/>
                </a:solidFill>
              </a:rPr>
              <a:t>PITTSBURGH, PENNSYLVANIA</a:t>
            </a:r>
          </a:p>
        </p:txBody>
      </p:sp>
      <p:sp>
        <p:nvSpPr>
          <p:cNvPr id="3080" name="Text Box 11"/>
          <p:cNvSpPr txBox="1">
            <a:spLocks noChangeArrowheads="1"/>
          </p:cNvSpPr>
          <p:nvPr/>
        </p:nvSpPr>
        <p:spPr bwMode="auto">
          <a:xfrm>
            <a:off x="0" y="6491288"/>
            <a:ext cx="9144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b="1">
                <a:solidFill>
                  <a:srgbClr val="C0C0C0"/>
                </a:solidFill>
              </a:rPr>
              <a:t>MICHAEL P. ROYER</a:t>
            </a:r>
          </a:p>
        </p:txBody>
      </p:sp>
      <p:sp>
        <p:nvSpPr>
          <p:cNvPr id="3081" name="Text Box 12"/>
          <p:cNvSpPr txBox="1">
            <a:spLocks noChangeArrowheads="1"/>
          </p:cNvSpPr>
          <p:nvPr/>
        </p:nvSpPr>
        <p:spPr bwMode="auto">
          <a:xfrm>
            <a:off x="8124825" y="5972175"/>
            <a:ext cx="1219200" cy="23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aseline="-25000">
                <a:solidFill>
                  <a:schemeClr val="bg1"/>
                </a:solidFill>
              </a:rPr>
              <a:t>PERKINS + WILL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123825" y="6138863"/>
            <a:ext cx="7724775" cy="8620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5000" spc="-400" dirty="0">
                <a:solidFill>
                  <a:srgbClr val="00B050"/>
                </a:solidFill>
                <a:latin typeface="Vivaldi" pitchFamily="66" charset="0"/>
              </a:rPr>
              <a:t>Schematic Design Presentation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76200" y="838200"/>
            <a:ext cx="8991600" cy="38100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76200" y="1041400"/>
            <a:ext cx="8991600" cy="5740400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5F5F5F"/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1346200" y="419100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C0C0C0"/>
                </a:solidFill>
              </a:rPr>
              <a:t>THE AUGUST WILSON CENTER FOR AFRICAN AMERICAN CULTURE</a:t>
            </a:r>
          </a:p>
        </p:txBody>
      </p:sp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1397000" y="787400"/>
            <a:ext cx="5473700" cy="330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1371600" y="762000"/>
            <a:ext cx="6858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C0C0C0"/>
                </a:solidFill>
              </a:rPr>
              <a:t>SCHEMATIC DESIGN PRESENTATION:  DETAILS</a:t>
            </a:r>
          </a:p>
        </p:txBody>
      </p:sp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152400" y="1041400"/>
            <a:ext cx="8826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400"/>
          </a:p>
        </p:txBody>
      </p:sp>
      <p:sp>
        <p:nvSpPr>
          <p:cNvPr id="12297" name="Text Box 9"/>
          <p:cNvSpPr txBox="1">
            <a:spLocks noChangeArrowheads="1"/>
          </p:cNvSpPr>
          <p:nvPr/>
        </p:nvSpPr>
        <p:spPr bwMode="auto">
          <a:xfrm>
            <a:off x="38100" y="6502400"/>
            <a:ext cx="927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rgbClr val="00B050"/>
                </a:solidFill>
              </a:rPr>
              <a:t>BUILDING FAÇADE       </a:t>
            </a:r>
            <a:r>
              <a:rPr lang="en-US" sz="1400">
                <a:solidFill>
                  <a:srgbClr val="C0C0C0"/>
                </a:solidFill>
              </a:rPr>
              <a:t>LOWER LEVEL LOBBY       EDUCATION AND LECTURE ROOM       MEETING ROOM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30175" y="2640013"/>
            <a:ext cx="4087813" cy="290512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2299" name="Picture 12" descr="awcc_side _Night_colo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0388" y="1203325"/>
            <a:ext cx="7996237" cy="479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3"/>
          <p:cNvSpPr txBox="1">
            <a:spLocks noChangeArrowheads="1"/>
          </p:cNvSpPr>
          <p:nvPr/>
        </p:nvSpPr>
        <p:spPr bwMode="auto">
          <a:xfrm>
            <a:off x="7000875" y="5341938"/>
            <a:ext cx="1714500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500" dirty="0">
                <a:solidFill>
                  <a:srgbClr val="00B050"/>
                </a:solidFill>
                <a:latin typeface="Brush Script Std" pitchFamily="50" charset="0"/>
              </a:rPr>
              <a:t>awake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76200" y="838200"/>
            <a:ext cx="8991600" cy="38100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76200" y="1041400"/>
            <a:ext cx="8991600" cy="5740400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5F5F5F"/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1346200" y="419100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C0C0C0"/>
                </a:solidFill>
              </a:rPr>
              <a:t>THE AUGUST WILSON CENTER FOR AFRICAN AMERICAN CULTURE</a:t>
            </a:r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1397000" y="787400"/>
            <a:ext cx="5473700" cy="330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1371600" y="762000"/>
            <a:ext cx="6858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C0C0C0"/>
                </a:solidFill>
              </a:rPr>
              <a:t>SCHEMATIC DESIGN PRESENTATION:  DETAILS</a:t>
            </a:r>
          </a:p>
        </p:txBody>
      </p:sp>
      <p:sp>
        <p:nvSpPr>
          <p:cNvPr id="13320" name="Text Box 8"/>
          <p:cNvSpPr txBox="1">
            <a:spLocks noChangeArrowheads="1"/>
          </p:cNvSpPr>
          <p:nvPr/>
        </p:nvSpPr>
        <p:spPr bwMode="auto">
          <a:xfrm>
            <a:off x="152400" y="1041400"/>
            <a:ext cx="8826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400"/>
          </a:p>
        </p:txBody>
      </p:sp>
      <p:sp>
        <p:nvSpPr>
          <p:cNvPr id="13321" name="Text Box 9"/>
          <p:cNvSpPr txBox="1">
            <a:spLocks noChangeArrowheads="1"/>
          </p:cNvSpPr>
          <p:nvPr/>
        </p:nvSpPr>
        <p:spPr bwMode="auto">
          <a:xfrm>
            <a:off x="38100" y="6502400"/>
            <a:ext cx="927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rgbClr val="00B050"/>
                </a:solidFill>
              </a:rPr>
              <a:t>BUILDING FAÇADE       </a:t>
            </a:r>
            <a:r>
              <a:rPr lang="en-US" sz="1400">
                <a:solidFill>
                  <a:srgbClr val="C0C0C0"/>
                </a:solidFill>
              </a:rPr>
              <a:t>LOWER LEVEL LOBBY       EDUCATION AND LECTURE ROOM       MEETING ROOM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30175" y="2640013"/>
            <a:ext cx="4087813" cy="290512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3323" name="Picture 13" descr="awcc_side _Night_sleep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5625" y="1192213"/>
            <a:ext cx="8001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3"/>
          <p:cNvSpPr txBox="1">
            <a:spLocks noChangeArrowheads="1"/>
          </p:cNvSpPr>
          <p:nvPr/>
        </p:nvSpPr>
        <p:spPr bwMode="auto">
          <a:xfrm>
            <a:off x="7058025" y="5341938"/>
            <a:ext cx="1714500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500" dirty="0" smtClean="0">
                <a:solidFill>
                  <a:srgbClr val="00B050"/>
                </a:solidFill>
                <a:latin typeface="Brush Script Std" pitchFamily="50" charset="0"/>
              </a:rPr>
              <a:t>asleep</a:t>
            </a:r>
            <a:endParaRPr lang="en-US" sz="4500" dirty="0">
              <a:solidFill>
                <a:srgbClr val="00B050"/>
              </a:solidFill>
              <a:latin typeface="Brush Script Std" pitchFamily="50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76200" y="838200"/>
            <a:ext cx="8991600" cy="38100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76200" y="1041400"/>
            <a:ext cx="8991600" cy="5740400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5F5F5F"/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1346200" y="419100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C0C0C0"/>
                </a:solidFill>
              </a:rPr>
              <a:t>THE AUGUST WILSON CENTER FOR AFRICAN AMERICAN CULTURE</a:t>
            </a:r>
          </a:p>
        </p:txBody>
      </p:sp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1397000" y="787400"/>
            <a:ext cx="5473700" cy="330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1371600" y="762000"/>
            <a:ext cx="6858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C0C0C0"/>
                </a:solidFill>
              </a:rPr>
              <a:t>SCHEMATIC DESIGN PRESENTATION:  DETAILS</a:t>
            </a:r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152400" y="1041400"/>
            <a:ext cx="8826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400"/>
          </a:p>
        </p:txBody>
      </p:sp>
      <p:sp>
        <p:nvSpPr>
          <p:cNvPr id="10249" name="Text Box 9"/>
          <p:cNvSpPr txBox="1">
            <a:spLocks noChangeArrowheads="1"/>
          </p:cNvSpPr>
          <p:nvPr/>
        </p:nvSpPr>
        <p:spPr bwMode="auto">
          <a:xfrm>
            <a:off x="38100" y="6502400"/>
            <a:ext cx="927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rgbClr val="00B050"/>
                </a:solidFill>
              </a:rPr>
              <a:t>BUILDING FAÇADE       </a:t>
            </a:r>
            <a:r>
              <a:rPr lang="en-US" sz="1400">
                <a:solidFill>
                  <a:srgbClr val="C0C0C0"/>
                </a:solidFill>
              </a:rPr>
              <a:t>LOWER LEVEL LOBBY       EDUCATION AND LECTURE ROOM       MEETING ROOM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30175" y="2640013"/>
            <a:ext cx="4087813" cy="290512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0251" name="Picture 28" descr="Innovation Park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1238" y="1377950"/>
            <a:ext cx="7121525" cy="412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76200" y="838200"/>
            <a:ext cx="8991600" cy="38100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76200" y="1041400"/>
            <a:ext cx="8991600" cy="5740400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5F5F5F"/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1346200" y="419100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C0C0C0"/>
                </a:solidFill>
              </a:rPr>
              <a:t>THE AUGUST WILSON CENTER FOR AFRICAN AMERICAN CULTURE</a:t>
            </a:r>
          </a:p>
        </p:txBody>
      </p:sp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1397000" y="787400"/>
            <a:ext cx="5473700" cy="330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1371600" y="762000"/>
            <a:ext cx="6858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C0C0C0"/>
                </a:solidFill>
              </a:rPr>
              <a:t>SCHEMATIC DESIGN PRESENTATION:  DETAILS</a:t>
            </a:r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152400" y="1041400"/>
            <a:ext cx="8826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400"/>
          </a:p>
        </p:txBody>
      </p:sp>
      <p:sp>
        <p:nvSpPr>
          <p:cNvPr id="10249" name="Text Box 9"/>
          <p:cNvSpPr txBox="1">
            <a:spLocks noChangeArrowheads="1"/>
          </p:cNvSpPr>
          <p:nvPr/>
        </p:nvSpPr>
        <p:spPr bwMode="auto">
          <a:xfrm>
            <a:off x="38100" y="6502400"/>
            <a:ext cx="927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rgbClr val="00B050"/>
                </a:solidFill>
              </a:rPr>
              <a:t>BUILDING FAÇADE       </a:t>
            </a:r>
            <a:r>
              <a:rPr lang="en-US" sz="1400">
                <a:solidFill>
                  <a:srgbClr val="C0C0C0"/>
                </a:solidFill>
              </a:rPr>
              <a:t>LOWER LEVEL LOBBY       EDUCATION AND LECTURE ROOM       MEETING ROOM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30175" y="2640013"/>
            <a:ext cx="4087813" cy="290512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2" name="Picture 11" descr="Mullion Section Light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47160" y="1231641"/>
            <a:ext cx="2909899" cy="4991878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 rot="5400000">
            <a:off x="1712168" y="3811554"/>
            <a:ext cx="5234473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Mullion Section2 Light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739" y="1287624"/>
            <a:ext cx="2728757" cy="509451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76200" y="838200"/>
            <a:ext cx="8991600" cy="38100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76200" y="1041400"/>
            <a:ext cx="8991600" cy="5740400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5F5F5F"/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1346200" y="419100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C0C0C0"/>
                </a:solidFill>
              </a:rPr>
              <a:t>THE AUGUST WILSON CENTER FOR AFRICAN AMERICAN CULTURE</a:t>
            </a:r>
          </a:p>
        </p:txBody>
      </p:sp>
      <p:sp>
        <p:nvSpPr>
          <p:cNvPr id="14342" name="Text Box 8"/>
          <p:cNvSpPr txBox="1">
            <a:spLocks noChangeArrowheads="1"/>
          </p:cNvSpPr>
          <p:nvPr/>
        </p:nvSpPr>
        <p:spPr bwMode="auto">
          <a:xfrm>
            <a:off x="152400" y="1041400"/>
            <a:ext cx="8826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400"/>
          </a:p>
        </p:txBody>
      </p:sp>
      <p:sp>
        <p:nvSpPr>
          <p:cNvPr id="14343" name="Text Box 9"/>
          <p:cNvSpPr txBox="1">
            <a:spLocks noChangeArrowheads="1"/>
          </p:cNvSpPr>
          <p:nvPr/>
        </p:nvSpPr>
        <p:spPr bwMode="auto">
          <a:xfrm>
            <a:off x="38100" y="6502400"/>
            <a:ext cx="927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rgbClr val="C0C0C0"/>
                </a:solidFill>
              </a:rPr>
              <a:t>BUILDING FAÇADE       </a:t>
            </a:r>
            <a:r>
              <a:rPr lang="en-US" sz="1400">
                <a:solidFill>
                  <a:srgbClr val="00B050"/>
                </a:solidFill>
              </a:rPr>
              <a:t>LOWER LEVEL LOBBY </a:t>
            </a:r>
            <a:r>
              <a:rPr lang="en-US" sz="1400">
                <a:solidFill>
                  <a:srgbClr val="C0C0C0"/>
                </a:solidFill>
              </a:rPr>
              <a:t>      EDUCATION AND LECTURE ROOM       MEETING ROOM</a:t>
            </a:r>
          </a:p>
        </p:txBody>
      </p:sp>
      <p:sp>
        <p:nvSpPr>
          <p:cNvPr id="14344" name="Rectangle 10"/>
          <p:cNvSpPr>
            <a:spLocks noChangeArrowheads="1"/>
          </p:cNvSpPr>
          <p:nvPr/>
        </p:nvSpPr>
        <p:spPr bwMode="auto">
          <a:xfrm>
            <a:off x="1397000" y="787400"/>
            <a:ext cx="5473700" cy="330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45" name="Text Box 11"/>
          <p:cNvSpPr txBox="1">
            <a:spLocks noChangeArrowheads="1"/>
          </p:cNvSpPr>
          <p:nvPr/>
        </p:nvSpPr>
        <p:spPr bwMode="auto">
          <a:xfrm>
            <a:off x="1371600" y="762000"/>
            <a:ext cx="6858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C0C0C0"/>
                </a:solidFill>
              </a:rPr>
              <a:t>SCHEMATIC DESIGN PRESENTATION:  DETAILS</a:t>
            </a:r>
          </a:p>
        </p:txBody>
      </p:sp>
      <p:grpSp>
        <p:nvGrpSpPr>
          <p:cNvPr id="14346" name="Group 18"/>
          <p:cNvGrpSpPr>
            <a:grpSpLocks/>
          </p:cNvGrpSpPr>
          <p:nvPr/>
        </p:nvGrpSpPr>
        <p:grpSpPr bwMode="auto">
          <a:xfrm>
            <a:off x="-1109663" y="-242888"/>
            <a:ext cx="9144001" cy="3089276"/>
            <a:chOff x="-1110344" y="-243503"/>
            <a:chExt cx="9144000" cy="3090249"/>
          </a:xfrm>
        </p:grpSpPr>
        <p:pic>
          <p:nvPicPr>
            <p:cNvPr id="14354" name="Picture 19" descr="goals.pn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-1110344" y="-243503"/>
              <a:ext cx="9144000" cy="3090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Rectangle 20"/>
            <p:cNvSpPr/>
            <p:nvPr/>
          </p:nvSpPr>
          <p:spPr>
            <a:xfrm>
              <a:off x="142194" y="1076126"/>
              <a:ext cx="6781799" cy="1553064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4347" name="TextBox 14"/>
          <p:cNvSpPr txBox="1">
            <a:spLocks noChangeArrowheads="1"/>
          </p:cNvSpPr>
          <p:nvPr/>
        </p:nvSpPr>
        <p:spPr bwMode="auto">
          <a:xfrm>
            <a:off x="247650" y="2238375"/>
            <a:ext cx="24669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i="1">
                <a:solidFill>
                  <a:srgbClr val="C0C0C0"/>
                </a:solidFill>
              </a:rPr>
              <a:t>CRITERIA</a:t>
            </a:r>
            <a:r>
              <a:rPr lang="en-US" i="1">
                <a:solidFill>
                  <a:srgbClr val="C0C0C0"/>
                </a:solidFill>
              </a:rPr>
              <a:t>:</a:t>
            </a:r>
          </a:p>
        </p:txBody>
      </p:sp>
      <p:sp>
        <p:nvSpPr>
          <p:cNvPr id="14348" name="TextBox 15"/>
          <p:cNvSpPr txBox="1">
            <a:spLocks noChangeArrowheads="1"/>
          </p:cNvSpPr>
          <p:nvPr/>
        </p:nvSpPr>
        <p:spPr bwMode="auto">
          <a:xfrm>
            <a:off x="4419600" y="2238375"/>
            <a:ext cx="24669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i="1">
                <a:solidFill>
                  <a:srgbClr val="C0C0C0"/>
                </a:solidFill>
              </a:rPr>
              <a:t>CONCEPTS</a:t>
            </a:r>
            <a:r>
              <a:rPr lang="en-US" i="1">
                <a:solidFill>
                  <a:srgbClr val="C0C0C0"/>
                </a:solidFill>
              </a:rPr>
              <a:t>:</a:t>
            </a:r>
          </a:p>
        </p:txBody>
      </p:sp>
      <p:sp>
        <p:nvSpPr>
          <p:cNvPr id="14349" name="TextBox 12"/>
          <p:cNvSpPr txBox="1">
            <a:spLocks noChangeArrowheads="1"/>
          </p:cNvSpPr>
          <p:nvPr/>
        </p:nvSpPr>
        <p:spPr bwMode="auto">
          <a:xfrm>
            <a:off x="512763" y="2622550"/>
            <a:ext cx="3705225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1400">
                <a:solidFill>
                  <a:srgbClr val="C0C0C0"/>
                </a:solidFill>
              </a:rPr>
              <a:t> CREATE A RELAXING AND WELCOMING ENVIRONMENT</a:t>
            </a:r>
          </a:p>
          <a:p>
            <a:pPr>
              <a:buFont typeface="Arial" charset="0"/>
              <a:buChar char="•"/>
            </a:pPr>
            <a:endParaRPr lang="en-US" sz="1400">
              <a:solidFill>
                <a:srgbClr val="C0C0C0"/>
              </a:solidFill>
            </a:endParaRPr>
          </a:p>
          <a:p>
            <a:pPr>
              <a:buFont typeface="Arial" charset="0"/>
              <a:buChar char="•"/>
            </a:pPr>
            <a:r>
              <a:rPr lang="en-US" sz="1400">
                <a:solidFill>
                  <a:srgbClr val="C0C0C0"/>
                </a:solidFill>
              </a:rPr>
              <a:t> DRAW PATRONS TO POINTS OF INTEREST</a:t>
            </a:r>
          </a:p>
          <a:p>
            <a:pPr>
              <a:buFont typeface="Arial" charset="0"/>
              <a:buChar char="•"/>
            </a:pPr>
            <a:endParaRPr lang="en-US" sz="1400">
              <a:solidFill>
                <a:srgbClr val="C0C0C0"/>
              </a:solidFill>
            </a:endParaRPr>
          </a:p>
          <a:p>
            <a:pPr>
              <a:buFont typeface="Arial" charset="0"/>
              <a:buChar char="•"/>
            </a:pPr>
            <a:r>
              <a:rPr lang="en-US" sz="1400">
                <a:solidFill>
                  <a:srgbClr val="C0C0C0"/>
                </a:solidFill>
              </a:rPr>
              <a:t> </a:t>
            </a:r>
            <a:r>
              <a:rPr lang="en-US" sz="1400" i="1">
                <a:solidFill>
                  <a:srgbClr val="C0C0C0"/>
                </a:solidFill>
              </a:rPr>
              <a:t>FLEXIBLE</a:t>
            </a:r>
            <a:r>
              <a:rPr lang="en-US" sz="1400">
                <a:solidFill>
                  <a:srgbClr val="C0C0C0"/>
                </a:solidFill>
              </a:rPr>
              <a:t> DESIGN FOR VARIED USES</a:t>
            </a:r>
          </a:p>
          <a:p>
            <a:pPr>
              <a:buFont typeface="Arial" charset="0"/>
              <a:buChar char="•"/>
            </a:pPr>
            <a:endParaRPr lang="en-US" sz="1400">
              <a:solidFill>
                <a:srgbClr val="C0C0C0"/>
              </a:solidFill>
            </a:endParaRPr>
          </a:p>
          <a:p>
            <a:pPr>
              <a:buFont typeface="Arial" charset="0"/>
              <a:buChar char="•"/>
            </a:pPr>
            <a:endParaRPr lang="en-US" sz="1400">
              <a:solidFill>
                <a:srgbClr val="C0C0C0"/>
              </a:solidFill>
            </a:endParaRPr>
          </a:p>
          <a:p>
            <a:pPr>
              <a:buFont typeface="Arial" charset="0"/>
              <a:buChar char="•"/>
            </a:pPr>
            <a:r>
              <a:rPr lang="en-US" sz="1400">
                <a:solidFill>
                  <a:srgbClr val="C0C0C0"/>
                </a:solidFill>
              </a:rPr>
              <a:t> ENERGY </a:t>
            </a:r>
            <a:r>
              <a:rPr lang="en-US" sz="1400" i="1">
                <a:solidFill>
                  <a:srgbClr val="C0C0C0"/>
                </a:solidFill>
              </a:rPr>
              <a:t>EFFICIENCY</a:t>
            </a:r>
          </a:p>
        </p:txBody>
      </p:sp>
      <p:sp>
        <p:nvSpPr>
          <p:cNvPr id="14350" name="TextBox 13"/>
          <p:cNvSpPr txBox="1">
            <a:spLocks noChangeArrowheads="1"/>
          </p:cNvSpPr>
          <p:nvPr/>
        </p:nvSpPr>
        <p:spPr bwMode="auto">
          <a:xfrm>
            <a:off x="4705350" y="2587625"/>
            <a:ext cx="3705225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1400">
                <a:solidFill>
                  <a:srgbClr val="C0C0C0"/>
                </a:solidFill>
              </a:rPr>
              <a:t> USE NONUNIFORM LIGHT WITH PERIMETER FOCUS</a:t>
            </a:r>
          </a:p>
          <a:p>
            <a:pPr>
              <a:buFont typeface="Arial" charset="0"/>
              <a:buChar char="•"/>
            </a:pPr>
            <a:endParaRPr lang="en-US" sz="1400">
              <a:solidFill>
                <a:srgbClr val="C0C0C0"/>
              </a:solidFill>
            </a:endParaRPr>
          </a:p>
          <a:p>
            <a:pPr>
              <a:buFont typeface="Arial" charset="0"/>
              <a:buChar char="•"/>
            </a:pPr>
            <a:r>
              <a:rPr lang="en-US" sz="1400">
                <a:solidFill>
                  <a:srgbClr val="C0C0C0"/>
                </a:solidFill>
              </a:rPr>
              <a:t> USE HIGHER LUMINANCES TO ATTRACT ATTENTION</a:t>
            </a:r>
          </a:p>
          <a:p>
            <a:pPr>
              <a:buFont typeface="Arial" charset="0"/>
              <a:buChar char="•"/>
            </a:pPr>
            <a:endParaRPr lang="en-US" sz="1400">
              <a:solidFill>
                <a:srgbClr val="C0C0C0"/>
              </a:solidFill>
            </a:endParaRPr>
          </a:p>
          <a:p>
            <a:pPr>
              <a:buFont typeface="Arial" charset="0"/>
              <a:buChar char="•"/>
            </a:pPr>
            <a:r>
              <a:rPr lang="en-US" sz="1400">
                <a:solidFill>
                  <a:srgbClr val="C0C0C0"/>
                </a:solidFill>
              </a:rPr>
              <a:t> DIMMABLE FIXTURES CAN BE USED TO </a:t>
            </a:r>
            <a:r>
              <a:rPr lang="en-US" sz="1400" i="1">
                <a:solidFill>
                  <a:srgbClr val="C0C0C0"/>
                </a:solidFill>
              </a:rPr>
              <a:t>RESPOND</a:t>
            </a:r>
            <a:r>
              <a:rPr lang="en-US" sz="1400">
                <a:solidFill>
                  <a:srgbClr val="C0C0C0"/>
                </a:solidFill>
              </a:rPr>
              <a:t> TO VARIED SITUATIONS</a:t>
            </a:r>
          </a:p>
          <a:p>
            <a:pPr>
              <a:buFont typeface="Arial" charset="0"/>
              <a:buChar char="•"/>
            </a:pPr>
            <a:endParaRPr lang="en-US" sz="1400">
              <a:solidFill>
                <a:srgbClr val="C0C0C0"/>
              </a:solidFill>
            </a:endParaRPr>
          </a:p>
          <a:p>
            <a:pPr>
              <a:buFont typeface="Arial" charset="0"/>
              <a:buChar char="•"/>
            </a:pPr>
            <a:r>
              <a:rPr lang="en-US" sz="1400">
                <a:solidFill>
                  <a:srgbClr val="C0C0C0"/>
                </a:solidFill>
              </a:rPr>
              <a:t> UTILIZE DIMMING AND DAYLIGHT SENSING TO REDUCE ENERGY</a:t>
            </a:r>
          </a:p>
        </p:txBody>
      </p:sp>
      <p:sp>
        <p:nvSpPr>
          <p:cNvPr id="15" name="Bent-Up Arrow 14"/>
          <p:cNvSpPr/>
          <p:nvPr/>
        </p:nvSpPr>
        <p:spPr>
          <a:xfrm rot="5400000">
            <a:off x="103188" y="2425700"/>
            <a:ext cx="531812" cy="363538"/>
          </a:xfrm>
          <a:prstGeom prst="bentUp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Bent-Up Arrow 15"/>
          <p:cNvSpPr/>
          <p:nvPr/>
        </p:nvSpPr>
        <p:spPr>
          <a:xfrm rot="5400000">
            <a:off x="4264026" y="2425700"/>
            <a:ext cx="531812" cy="363537"/>
          </a:xfrm>
          <a:prstGeom prst="bentUp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353" name="TextBox 18"/>
          <p:cNvSpPr txBox="1">
            <a:spLocks noChangeArrowheads="1"/>
          </p:cNvSpPr>
          <p:nvPr/>
        </p:nvSpPr>
        <p:spPr bwMode="auto">
          <a:xfrm>
            <a:off x="4665663" y="5216525"/>
            <a:ext cx="303212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800">
                <a:solidFill>
                  <a:srgbClr val="00B050"/>
                </a:solidFill>
                <a:latin typeface="Arial Narrow" pitchFamily="34" charset="0"/>
              </a:rPr>
              <a:t>WELCOME.</a:t>
            </a:r>
            <a:endParaRPr lang="en-US" sz="4800">
              <a:latin typeface="Arial Narrow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76200" y="838200"/>
            <a:ext cx="8991600" cy="38100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76200" y="1041400"/>
            <a:ext cx="8991600" cy="5740400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5F5F5F"/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1346200" y="419100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C0C0C0"/>
                </a:solidFill>
              </a:rPr>
              <a:t>THE AUGUST WILSON CENTER FOR AFRICAN AMERICAN CULTURE</a:t>
            </a:r>
          </a:p>
        </p:txBody>
      </p:sp>
      <p:sp>
        <p:nvSpPr>
          <p:cNvPr id="15366" name="Text Box 8"/>
          <p:cNvSpPr txBox="1">
            <a:spLocks noChangeArrowheads="1"/>
          </p:cNvSpPr>
          <p:nvPr/>
        </p:nvSpPr>
        <p:spPr bwMode="auto">
          <a:xfrm>
            <a:off x="152400" y="1041400"/>
            <a:ext cx="8826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400"/>
          </a:p>
        </p:txBody>
      </p:sp>
      <p:sp>
        <p:nvSpPr>
          <p:cNvPr id="15367" name="Text Box 9"/>
          <p:cNvSpPr txBox="1">
            <a:spLocks noChangeArrowheads="1"/>
          </p:cNvSpPr>
          <p:nvPr/>
        </p:nvSpPr>
        <p:spPr bwMode="auto">
          <a:xfrm>
            <a:off x="38100" y="6502400"/>
            <a:ext cx="927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rgbClr val="C0C0C0"/>
                </a:solidFill>
              </a:rPr>
              <a:t>BUILDING FAÇADE       </a:t>
            </a:r>
            <a:r>
              <a:rPr lang="en-US" sz="1400">
                <a:solidFill>
                  <a:srgbClr val="00B050"/>
                </a:solidFill>
              </a:rPr>
              <a:t>LOWER LEVEL LOBBY </a:t>
            </a:r>
            <a:r>
              <a:rPr lang="en-US" sz="1400">
                <a:solidFill>
                  <a:srgbClr val="C0C0C0"/>
                </a:solidFill>
              </a:rPr>
              <a:t>      EDUCATION AND LECTURE ROOM       MEETING ROOM</a:t>
            </a:r>
          </a:p>
        </p:txBody>
      </p:sp>
      <p:sp>
        <p:nvSpPr>
          <p:cNvPr id="15368" name="Rectangle 10"/>
          <p:cNvSpPr>
            <a:spLocks noChangeArrowheads="1"/>
          </p:cNvSpPr>
          <p:nvPr/>
        </p:nvSpPr>
        <p:spPr bwMode="auto">
          <a:xfrm>
            <a:off x="1397000" y="787400"/>
            <a:ext cx="5473700" cy="330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9" name="Text Box 11"/>
          <p:cNvSpPr txBox="1">
            <a:spLocks noChangeArrowheads="1"/>
          </p:cNvSpPr>
          <p:nvPr/>
        </p:nvSpPr>
        <p:spPr bwMode="auto">
          <a:xfrm>
            <a:off x="1371600" y="762000"/>
            <a:ext cx="6858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C0C0C0"/>
                </a:solidFill>
              </a:rPr>
              <a:t>SCHEMATIC DESIGN PRESENTATION:  DETAILS</a:t>
            </a:r>
          </a:p>
        </p:txBody>
      </p:sp>
      <p:pic>
        <p:nvPicPr>
          <p:cNvPr id="15370" name="Picture 11" descr="Lobby Pla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9400" y="1131888"/>
            <a:ext cx="868997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76200" y="838200"/>
            <a:ext cx="8991600" cy="38100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76200" y="1041400"/>
            <a:ext cx="8991600" cy="5740400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5F5F5F"/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1346200" y="419100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C0C0C0"/>
                </a:solidFill>
              </a:rPr>
              <a:t>THE AUGUST WILSON CENTER FOR AFRICAN AMERICAN CULTURE</a:t>
            </a:r>
          </a:p>
        </p:txBody>
      </p:sp>
      <p:sp>
        <p:nvSpPr>
          <p:cNvPr id="15366" name="Text Box 8"/>
          <p:cNvSpPr txBox="1">
            <a:spLocks noChangeArrowheads="1"/>
          </p:cNvSpPr>
          <p:nvPr/>
        </p:nvSpPr>
        <p:spPr bwMode="auto">
          <a:xfrm>
            <a:off x="152400" y="1041400"/>
            <a:ext cx="8826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400"/>
          </a:p>
        </p:txBody>
      </p:sp>
      <p:sp>
        <p:nvSpPr>
          <p:cNvPr id="15367" name="Text Box 9"/>
          <p:cNvSpPr txBox="1">
            <a:spLocks noChangeArrowheads="1"/>
          </p:cNvSpPr>
          <p:nvPr/>
        </p:nvSpPr>
        <p:spPr bwMode="auto">
          <a:xfrm>
            <a:off x="38100" y="6502400"/>
            <a:ext cx="927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rgbClr val="C0C0C0"/>
                </a:solidFill>
              </a:rPr>
              <a:t>BUILDING FAÇADE       </a:t>
            </a:r>
            <a:r>
              <a:rPr lang="en-US" sz="1400">
                <a:solidFill>
                  <a:srgbClr val="00B050"/>
                </a:solidFill>
              </a:rPr>
              <a:t>LOWER LEVEL LOBBY </a:t>
            </a:r>
            <a:r>
              <a:rPr lang="en-US" sz="1400">
                <a:solidFill>
                  <a:srgbClr val="C0C0C0"/>
                </a:solidFill>
              </a:rPr>
              <a:t>      EDUCATION AND LECTURE ROOM       MEETING ROOM</a:t>
            </a:r>
          </a:p>
        </p:txBody>
      </p:sp>
      <p:sp>
        <p:nvSpPr>
          <p:cNvPr id="15368" name="Rectangle 10"/>
          <p:cNvSpPr>
            <a:spLocks noChangeArrowheads="1"/>
          </p:cNvSpPr>
          <p:nvPr/>
        </p:nvSpPr>
        <p:spPr bwMode="auto">
          <a:xfrm>
            <a:off x="1397000" y="787400"/>
            <a:ext cx="5473700" cy="330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9" name="Text Box 11"/>
          <p:cNvSpPr txBox="1">
            <a:spLocks noChangeArrowheads="1"/>
          </p:cNvSpPr>
          <p:nvPr/>
        </p:nvSpPr>
        <p:spPr bwMode="auto">
          <a:xfrm>
            <a:off x="1371600" y="762000"/>
            <a:ext cx="6858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C0C0C0"/>
                </a:solidFill>
              </a:rPr>
              <a:t>SCHEMATIC DESIGN PRESENTATION:  DETAILS</a:t>
            </a:r>
          </a:p>
        </p:txBody>
      </p:sp>
      <p:pic>
        <p:nvPicPr>
          <p:cNvPr id="11" name="Picture 10" descr="First Floor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40000" contrast="24000"/>
          </a:blip>
          <a:srcRect/>
          <a:stretch>
            <a:fillRect/>
          </a:stretch>
        </p:blipFill>
        <p:spPr bwMode="auto">
          <a:xfrm>
            <a:off x="276225" y="1617663"/>
            <a:ext cx="8648700" cy="483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601663" y="5173663"/>
            <a:ext cx="755650" cy="917575"/>
          </a:xfrm>
          <a:prstGeom prst="rect">
            <a:avLst/>
          </a:prstGeom>
          <a:solidFill>
            <a:srgbClr val="0070C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219325" y="4365625"/>
            <a:ext cx="527050" cy="666750"/>
          </a:xfrm>
          <a:prstGeom prst="rect">
            <a:avLst/>
          </a:prstGeom>
          <a:solidFill>
            <a:srgbClr val="0070C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162675" y="5257800"/>
            <a:ext cx="1552575" cy="723900"/>
          </a:xfrm>
          <a:prstGeom prst="rect">
            <a:avLst/>
          </a:prstGeom>
          <a:solidFill>
            <a:srgbClr val="0070C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Right Arrow 14"/>
          <p:cNvSpPr/>
          <p:nvPr/>
        </p:nvSpPr>
        <p:spPr>
          <a:xfrm>
            <a:off x="1457325" y="4838700"/>
            <a:ext cx="304800" cy="209550"/>
          </a:xfrm>
          <a:prstGeom prst="rightArrow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Down Arrow 15"/>
          <p:cNvSpPr/>
          <p:nvPr/>
        </p:nvSpPr>
        <p:spPr>
          <a:xfrm rot="10800000">
            <a:off x="2400300" y="6153150"/>
            <a:ext cx="228600" cy="314325"/>
          </a:xfrm>
          <a:prstGeom prst="downArrow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Right Arrow 16"/>
          <p:cNvSpPr/>
          <p:nvPr/>
        </p:nvSpPr>
        <p:spPr>
          <a:xfrm rot="10800000">
            <a:off x="3076575" y="4457700"/>
            <a:ext cx="304800" cy="209550"/>
          </a:xfrm>
          <a:prstGeom prst="rightArrow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3484563" y="4178300"/>
            <a:ext cx="1582737" cy="1566863"/>
          </a:xfrm>
          <a:custGeom>
            <a:avLst/>
            <a:gdLst>
              <a:gd name="connsiteX0" fmla="*/ 205317 w 1583267"/>
              <a:gd name="connsiteY0" fmla="*/ 0 h 1566333"/>
              <a:gd name="connsiteX1" fmla="*/ 46567 w 1583267"/>
              <a:gd name="connsiteY1" fmla="*/ 381000 h 1566333"/>
              <a:gd name="connsiteX2" fmla="*/ 8467 w 1583267"/>
              <a:gd name="connsiteY2" fmla="*/ 711200 h 1566333"/>
              <a:gd name="connsiteX3" fmla="*/ 97367 w 1583267"/>
              <a:gd name="connsiteY3" fmla="*/ 1092200 h 1566333"/>
              <a:gd name="connsiteX4" fmla="*/ 332317 w 1583267"/>
              <a:gd name="connsiteY4" fmla="*/ 1390650 h 1566333"/>
              <a:gd name="connsiteX5" fmla="*/ 637117 w 1583267"/>
              <a:gd name="connsiteY5" fmla="*/ 1530350 h 1566333"/>
              <a:gd name="connsiteX6" fmla="*/ 1011767 w 1583267"/>
              <a:gd name="connsiteY6" fmla="*/ 1555750 h 1566333"/>
              <a:gd name="connsiteX7" fmla="*/ 1329267 w 1583267"/>
              <a:gd name="connsiteY7" fmla="*/ 1466850 h 1566333"/>
              <a:gd name="connsiteX8" fmla="*/ 1583267 w 1583267"/>
              <a:gd name="connsiteY8" fmla="*/ 1352550 h 1566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83267" h="1566333">
                <a:moveTo>
                  <a:pt x="205317" y="0"/>
                </a:moveTo>
                <a:cubicBezTo>
                  <a:pt x="142346" y="131233"/>
                  <a:pt x="79375" y="262467"/>
                  <a:pt x="46567" y="381000"/>
                </a:cubicBezTo>
                <a:cubicBezTo>
                  <a:pt x="13759" y="499533"/>
                  <a:pt x="0" y="592667"/>
                  <a:pt x="8467" y="711200"/>
                </a:cubicBezTo>
                <a:cubicBezTo>
                  <a:pt x="16934" y="829733"/>
                  <a:pt x="43392" y="978958"/>
                  <a:pt x="97367" y="1092200"/>
                </a:cubicBezTo>
                <a:cubicBezTo>
                  <a:pt x="151342" y="1205442"/>
                  <a:pt x="242359" y="1317625"/>
                  <a:pt x="332317" y="1390650"/>
                </a:cubicBezTo>
                <a:cubicBezTo>
                  <a:pt x="422275" y="1463675"/>
                  <a:pt x="523875" y="1502833"/>
                  <a:pt x="637117" y="1530350"/>
                </a:cubicBezTo>
                <a:cubicBezTo>
                  <a:pt x="750359" y="1557867"/>
                  <a:pt x="896409" y="1566333"/>
                  <a:pt x="1011767" y="1555750"/>
                </a:cubicBezTo>
                <a:cubicBezTo>
                  <a:pt x="1127125" y="1545167"/>
                  <a:pt x="1234017" y="1500717"/>
                  <a:pt x="1329267" y="1466850"/>
                </a:cubicBezTo>
                <a:cubicBezTo>
                  <a:pt x="1424517" y="1432983"/>
                  <a:pt x="1503892" y="1392766"/>
                  <a:pt x="1583267" y="1352550"/>
                </a:cubicBezTo>
              </a:path>
            </a:pathLst>
          </a:cu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1730375" y="5345113"/>
            <a:ext cx="18621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00B050"/>
                </a:solidFill>
              </a:rPr>
              <a:t>MAIN LOBBY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76200" y="838200"/>
            <a:ext cx="8991600" cy="38100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76200" y="1041400"/>
            <a:ext cx="8991600" cy="5740400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5F5F5F"/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1346200" y="419100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C0C0C0"/>
                </a:solidFill>
              </a:rPr>
              <a:t>THE AUGUST WILSON CENTER FOR AFRICAN AMERICAN CULTURE</a:t>
            </a:r>
          </a:p>
        </p:txBody>
      </p:sp>
      <p:sp>
        <p:nvSpPr>
          <p:cNvPr id="17414" name="Text Box 8"/>
          <p:cNvSpPr txBox="1">
            <a:spLocks noChangeArrowheads="1"/>
          </p:cNvSpPr>
          <p:nvPr/>
        </p:nvSpPr>
        <p:spPr bwMode="auto">
          <a:xfrm>
            <a:off x="152400" y="1041400"/>
            <a:ext cx="8826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400"/>
          </a:p>
        </p:txBody>
      </p:sp>
      <p:sp>
        <p:nvSpPr>
          <p:cNvPr id="17415" name="Text Box 9"/>
          <p:cNvSpPr txBox="1">
            <a:spLocks noChangeArrowheads="1"/>
          </p:cNvSpPr>
          <p:nvPr/>
        </p:nvSpPr>
        <p:spPr bwMode="auto">
          <a:xfrm>
            <a:off x="38100" y="6502400"/>
            <a:ext cx="927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rgbClr val="C0C0C0"/>
                </a:solidFill>
              </a:rPr>
              <a:t>BUILDING FAÇADE       </a:t>
            </a:r>
            <a:r>
              <a:rPr lang="en-US" sz="1400">
                <a:solidFill>
                  <a:srgbClr val="00B050"/>
                </a:solidFill>
              </a:rPr>
              <a:t>LOWER LEVEL LOBBY </a:t>
            </a:r>
            <a:r>
              <a:rPr lang="en-US" sz="1400">
                <a:solidFill>
                  <a:srgbClr val="C0C0C0"/>
                </a:solidFill>
              </a:rPr>
              <a:t>      EDUCATION AND LECTURE ROOM       MEETING ROOM</a:t>
            </a:r>
          </a:p>
        </p:txBody>
      </p:sp>
      <p:sp>
        <p:nvSpPr>
          <p:cNvPr id="17416" name="Rectangle 10"/>
          <p:cNvSpPr>
            <a:spLocks noChangeArrowheads="1"/>
          </p:cNvSpPr>
          <p:nvPr/>
        </p:nvSpPr>
        <p:spPr bwMode="auto">
          <a:xfrm>
            <a:off x="1397000" y="787400"/>
            <a:ext cx="5473700" cy="330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17" name="Text Box 11"/>
          <p:cNvSpPr txBox="1">
            <a:spLocks noChangeArrowheads="1"/>
          </p:cNvSpPr>
          <p:nvPr/>
        </p:nvSpPr>
        <p:spPr bwMode="auto">
          <a:xfrm>
            <a:off x="1371600" y="762000"/>
            <a:ext cx="6858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C0C0C0"/>
                </a:solidFill>
              </a:rPr>
              <a:t>SCHEMATIC DESIGN PRESENTATION:  DETAILS</a:t>
            </a:r>
          </a:p>
        </p:txBody>
      </p:sp>
      <p:pic>
        <p:nvPicPr>
          <p:cNvPr id="17418" name="Picture 23" descr="lobby lights from exterio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5025" y="1535113"/>
            <a:ext cx="3313113" cy="427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9" name="Picture 24" descr="Stairs_redesign.jpg"/>
          <p:cNvPicPr>
            <a:picLocks noChangeAspect="1"/>
          </p:cNvPicPr>
          <p:nvPr/>
        </p:nvPicPr>
        <p:blipFill>
          <a:blip r:embed="rId3"/>
          <a:srcRect r="1424"/>
          <a:stretch>
            <a:fillRect/>
          </a:stretch>
        </p:blipFill>
        <p:spPr bwMode="auto">
          <a:xfrm>
            <a:off x="1093788" y="1546225"/>
            <a:ext cx="3489325" cy="424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76200" y="838200"/>
            <a:ext cx="8991600" cy="38100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76200" y="1041400"/>
            <a:ext cx="8991600" cy="5740400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5F5F5F"/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1346200" y="419100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C0C0C0"/>
                </a:solidFill>
              </a:rPr>
              <a:t>THE AUGUST WILSON CENTER FOR AFRICAN AMERICAN CULTURE</a:t>
            </a:r>
          </a:p>
        </p:txBody>
      </p:sp>
      <p:sp>
        <p:nvSpPr>
          <p:cNvPr id="16390" name="Text Box 8"/>
          <p:cNvSpPr txBox="1">
            <a:spLocks noChangeArrowheads="1"/>
          </p:cNvSpPr>
          <p:nvPr/>
        </p:nvSpPr>
        <p:spPr bwMode="auto">
          <a:xfrm>
            <a:off x="152400" y="1041400"/>
            <a:ext cx="8826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400"/>
          </a:p>
        </p:txBody>
      </p:sp>
      <p:sp>
        <p:nvSpPr>
          <p:cNvPr id="16391" name="Text Box 9"/>
          <p:cNvSpPr txBox="1">
            <a:spLocks noChangeArrowheads="1"/>
          </p:cNvSpPr>
          <p:nvPr/>
        </p:nvSpPr>
        <p:spPr bwMode="auto">
          <a:xfrm>
            <a:off x="38100" y="6502400"/>
            <a:ext cx="927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rgbClr val="C0C0C0"/>
                </a:solidFill>
              </a:rPr>
              <a:t>BUILDING FAÇADE       </a:t>
            </a:r>
            <a:r>
              <a:rPr lang="en-US" sz="1400">
                <a:solidFill>
                  <a:srgbClr val="00B050"/>
                </a:solidFill>
              </a:rPr>
              <a:t>LOWER LEVEL LOBBY </a:t>
            </a:r>
            <a:r>
              <a:rPr lang="en-US" sz="1400">
                <a:solidFill>
                  <a:srgbClr val="C0C0C0"/>
                </a:solidFill>
              </a:rPr>
              <a:t>      EDUCATION AND LECTURE ROOM       MEETING ROOM</a:t>
            </a:r>
          </a:p>
        </p:txBody>
      </p:sp>
      <p:sp>
        <p:nvSpPr>
          <p:cNvPr id="16392" name="Rectangle 10"/>
          <p:cNvSpPr>
            <a:spLocks noChangeArrowheads="1"/>
          </p:cNvSpPr>
          <p:nvPr/>
        </p:nvSpPr>
        <p:spPr bwMode="auto">
          <a:xfrm>
            <a:off x="1397000" y="787400"/>
            <a:ext cx="5473700" cy="330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393" name="Text Box 11"/>
          <p:cNvSpPr txBox="1">
            <a:spLocks noChangeArrowheads="1"/>
          </p:cNvSpPr>
          <p:nvPr/>
        </p:nvSpPr>
        <p:spPr bwMode="auto">
          <a:xfrm>
            <a:off x="1371600" y="762000"/>
            <a:ext cx="6858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C0C0C0"/>
                </a:solidFill>
              </a:rPr>
              <a:t>SCHEMATIC DESIGN PRESENTATION:  DETAILS</a:t>
            </a:r>
          </a:p>
        </p:txBody>
      </p:sp>
      <p:pic>
        <p:nvPicPr>
          <p:cNvPr id="17" name="Picture 16" descr="lobby section_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24" y="1883664"/>
            <a:ext cx="8418261" cy="3341133"/>
          </a:xfrm>
          <a:prstGeom prst="rect">
            <a:avLst/>
          </a:prstGeom>
        </p:spPr>
      </p:pic>
      <p:pic>
        <p:nvPicPr>
          <p:cNvPr id="18" name="Picture 17" descr="lobby section_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1883664"/>
            <a:ext cx="8418261" cy="3341133"/>
          </a:xfrm>
          <a:prstGeom prst="rect">
            <a:avLst/>
          </a:prstGeom>
        </p:spPr>
      </p:pic>
      <p:pic>
        <p:nvPicPr>
          <p:cNvPr id="19" name="Picture 18" descr="lobby section_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624" y="1883664"/>
            <a:ext cx="8418261" cy="3341133"/>
          </a:xfrm>
          <a:prstGeom prst="rect">
            <a:avLst/>
          </a:prstGeom>
        </p:spPr>
      </p:pic>
      <p:pic>
        <p:nvPicPr>
          <p:cNvPr id="20" name="Picture 19" descr="lobby section_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624" y="1883664"/>
            <a:ext cx="8418261" cy="3341133"/>
          </a:xfrm>
          <a:prstGeom prst="rect">
            <a:avLst/>
          </a:prstGeom>
        </p:spPr>
      </p:pic>
      <p:pic>
        <p:nvPicPr>
          <p:cNvPr id="21" name="Picture 20" descr="lobby section_4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624" y="1883664"/>
            <a:ext cx="8418261" cy="3341133"/>
          </a:xfrm>
          <a:prstGeom prst="rect">
            <a:avLst/>
          </a:prstGeom>
        </p:spPr>
      </p:pic>
      <p:pic>
        <p:nvPicPr>
          <p:cNvPr id="22" name="Picture 21" descr="lobby section_5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0624" y="1883664"/>
            <a:ext cx="8418261" cy="3341133"/>
          </a:xfrm>
          <a:prstGeom prst="rect">
            <a:avLst/>
          </a:prstGeom>
        </p:spPr>
      </p:pic>
      <p:pic>
        <p:nvPicPr>
          <p:cNvPr id="23" name="Picture 22" descr="lobby section_6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0624" y="1883664"/>
            <a:ext cx="8418261" cy="334113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172203" y="4615542"/>
            <a:ext cx="17961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2">
                    <a:lumMod val="75000"/>
                  </a:schemeClr>
                </a:solidFill>
              </a:rPr>
              <a:t>BUILDING SECTION</a:t>
            </a:r>
            <a:endParaRPr lang="en-US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014543" y="4800610"/>
            <a:ext cx="1708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 smtClean="0">
                <a:solidFill>
                  <a:srgbClr val="FFFF66"/>
                </a:solidFill>
              </a:rPr>
              <a:t>STAIRS</a:t>
            </a:r>
            <a:endParaRPr lang="en-US" sz="1600" dirty="0">
              <a:solidFill>
                <a:srgbClr val="FFFF66"/>
              </a:solidFill>
            </a:endParaRPr>
          </a:p>
          <a:p>
            <a:endParaRPr lang="en-US" sz="1600" dirty="0">
              <a:solidFill>
                <a:srgbClr val="FFFF66"/>
              </a:solidFill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026906" y="4801291"/>
            <a:ext cx="1708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 smtClean="0">
                <a:solidFill>
                  <a:srgbClr val="FFFF66"/>
                </a:solidFill>
              </a:rPr>
              <a:t>GIFT SHOP</a:t>
            </a:r>
            <a:endParaRPr lang="en-US" sz="1600" dirty="0">
              <a:solidFill>
                <a:srgbClr val="FFFF66"/>
              </a:solidFill>
            </a:endParaRPr>
          </a:p>
          <a:p>
            <a:endParaRPr lang="en-US" sz="1600" dirty="0">
              <a:solidFill>
                <a:srgbClr val="FFFF66"/>
              </a:solidFill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4342712" y="4800158"/>
            <a:ext cx="1709737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 smtClean="0">
                <a:solidFill>
                  <a:srgbClr val="FFFF66"/>
                </a:solidFill>
              </a:rPr>
              <a:t>THEATER</a:t>
            </a:r>
            <a:endParaRPr lang="en-US" sz="1600" dirty="0">
              <a:solidFill>
                <a:srgbClr val="FFFF66"/>
              </a:solidFill>
            </a:endParaRPr>
          </a:p>
          <a:p>
            <a:endParaRPr lang="en-US" sz="1600" dirty="0">
              <a:solidFill>
                <a:srgbClr val="FFFF66"/>
              </a:solidFill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5594796" y="4800608"/>
            <a:ext cx="17097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 smtClean="0">
                <a:solidFill>
                  <a:srgbClr val="FFFF66"/>
                </a:solidFill>
              </a:rPr>
              <a:t>DOORS</a:t>
            </a:r>
            <a:endParaRPr lang="en-US" sz="1600" dirty="0">
              <a:solidFill>
                <a:srgbClr val="FFFF66"/>
              </a:solidFill>
            </a:endParaRPr>
          </a:p>
          <a:p>
            <a:endParaRPr lang="en-US" sz="1600" dirty="0">
              <a:solidFill>
                <a:srgbClr val="FFFF66"/>
              </a:solidFill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479645" y="4800593"/>
            <a:ext cx="1708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 smtClean="0">
                <a:solidFill>
                  <a:srgbClr val="FFFF66"/>
                </a:solidFill>
              </a:rPr>
              <a:t>BOX OFFICE</a:t>
            </a:r>
            <a:endParaRPr lang="en-US" sz="1600" dirty="0">
              <a:solidFill>
                <a:srgbClr val="FFFF66"/>
              </a:solidFill>
            </a:endParaRPr>
          </a:p>
          <a:p>
            <a:endParaRPr lang="en-US" sz="1600" dirty="0">
              <a:solidFill>
                <a:srgbClr val="FFFF66"/>
              </a:solidFill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6661620" y="4811490"/>
            <a:ext cx="17097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 smtClean="0">
                <a:solidFill>
                  <a:srgbClr val="FFFF66"/>
                </a:solidFill>
              </a:rPr>
              <a:t>AMBIENT</a:t>
            </a:r>
            <a:endParaRPr lang="en-US" sz="1600" dirty="0">
              <a:solidFill>
                <a:srgbClr val="FFFF66"/>
              </a:solidFill>
            </a:endParaRPr>
          </a:p>
          <a:p>
            <a:endParaRPr lang="en-US" sz="1600" dirty="0">
              <a:solidFill>
                <a:srgbClr val="FFFF66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24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76200" y="838200"/>
            <a:ext cx="8991600" cy="38100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76200" y="1041400"/>
            <a:ext cx="8991600" cy="5740400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5F5F5F"/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1346200" y="419100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C0C0C0"/>
                </a:solidFill>
              </a:rPr>
              <a:t>THE AUGUST WILSON CENTER FOR AFRICAN AMERICAN CULTURE</a:t>
            </a:r>
          </a:p>
        </p:txBody>
      </p:sp>
      <p:sp>
        <p:nvSpPr>
          <p:cNvPr id="17414" name="Text Box 8"/>
          <p:cNvSpPr txBox="1">
            <a:spLocks noChangeArrowheads="1"/>
          </p:cNvSpPr>
          <p:nvPr/>
        </p:nvSpPr>
        <p:spPr bwMode="auto">
          <a:xfrm>
            <a:off x="152400" y="1041400"/>
            <a:ext cx="8826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400"/>
          </a:p>
        </p:txBody>
      </p:sp>
      <p:sp>
        <p:nvSpPr>
          <p:cNvPr id="17415" name="Text Box 9"/>
          <p:cNvSpPr txBox="1">
            <a:spLocks noChangeArrowheads="1"/>
          </p:cNvSpPr>
          <p:nvPr/>
        </p:nvSpPr>
        <p:spPr bwMode="auto">
          <a:xfrm>
            <a:off x="38100" y="6502400"/>
            <a:ext cx="927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rgbClr val="C0C0C0"/>
                </a:solidFill>
              </a:rPr>
              <a:t>BUILDING FAÇADE       </a:t>
            </a:r>
            <a:r>
              <a:rPr lang="en-US" sz="1400">
                <a:solidFill>
                  <a:srgbClr val="00B050"/>
                </a:solidFill>
              </a:rPr>
              <a:t>LOWER LEVEL LOBBY </a:t>
            </a:r>
            <a:r>
              <a:rPr lang="en-US" sz="1400">
                <a:solidFill>
                  <a:srgbClr val="C0C0C0"/>
                </a:solidFill>
              </a:rPr>
              <a:t>      EDUCATION AND LECTURE ROOM       MEETING ROOM</a:t>
            </a:r>
          </a:p>
        </p:txBody>
      </p:sp>
      <p:sp>
        <p:nvSpPr>
          <p:cNvPr id="17416" name="Rectangle 10"/>
          <p:cNvSpPr>
            <a:spLocks noChangeArrowheads="1"/>
          </p:cNvSpPr>
          <p:nvPr/>
        </p:nvSpPr>
        <p:spPr bwMode="auto">
          <a:xfrm>
            <a:off x="1397000" y="787400"/>
            <a:ext cx="5473700" cy="330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17" name="Text Box 11"/>
          <p:cNvSpPr txBox="1">
            <a:spLocks noChangeArrowheads="1"/>
          </p:cNvSpPr>
          <p:nvPr/>
        </p:nvSpPr>
        <p:spPr bwMode="auto">
          <a:xfrm>
            <a:off x="1371600" y="762000"/>
            <a:ext cx="6858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C0C0C0"/>
                </a:solidFill>
              </a:rPr>
              <a:t>SCHEMATIC DESIGN PRESENTATION:  DETAILS</a:t>
            </a:r>
          </a:p>
        </p:txBody>
      </p:sp>
      <p:pic>
        <p:nvPicPr>
          <p:cNvPr id="13" name="Picture 12" descr="Lobby Elevation.tif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52000" contrast="-25000"/>
          </a:blip>
          <a:stretch>
            <a:fillRect/>
          </a:stretch>
        </p:blipFill>
        <p:spPr>
          <a:xfrm>
            <a:off x="547512" y="1455576"/>
            <a:ext cx="7962005" cy="4547264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1924050" y="4279900"/>
            <a:ext cx="1816100" cy="1588"/>
          </a:xfrm>
          <a:prstGeom prst="line">
            <a:avLst/>
          </a:prstGeom>
          <a:ln w="508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ChangeArrowheads="1"/>
          </p:cNvSpPr>
          <p:nvPr/>
        </p:nvSpPr>
        <p:spPr bwMode="auto">
          <a:xfrm>
            <a:off x="76200" y="838200"/>
            <a:ext cx="8991600" cy="38100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8" name="Rectangle 3"/>
          <p:cNvSpPr>
            <a:spLocks noChangeArrowheads="1"/>
          </p:cNvSpPr>
          <p:nvPr/>
        </p:nvSpPr>
        <p:spPr bwMode="auto">
          <a:xfrm>
            <a:off x="76200" y="1041400"/>
            <a:ext cx="8991600" cy="5740400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9" name="Rectangle 4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5F5F5F"/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0" name="Text Box 5"/>
          <p:cNvSpPr txBox="1">
            <a:spLocks noChangeArrowheads="1"/>
          </p:cNvSpPr>
          <p:nvPr/>
        </p:nvSpPr>
        <p:spPr bwMode="auto">
          <a:xfrm>
            <a:off x="1346200" y="419100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C0C0C0"/>
                </a:solidFill>
              </a:rPr>
              <a:t>THE AUGUST WILSON CENTER FOR AFRICAN AMERICAN CULTURE</a:t>
            </a:r>
          </a:p>
        </p:txBody>
      </p:sp>
      <p:sp>
        <p:nvSpPr>
          <p:cNvPr id="1031" name="Rectangle 6"/>
          <p:cNvSpPr>
            <a:spLocks noChangeArrowheads="1"/>
          </p:cNvSpPr>
          <p:nvPr/>
        </p:nvSpPr>
        <p:spPr bwMode="auto">
          <a:xfrm>
            <a:off x="1397000" y="787400"/>
            <a:ext cx="6883400" cy="330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2" name="Text Box 7"/>
          <p:cNvSpPr txBox="1">
            <a:spLocks noChangeArrowheads="1"/>
          </p:cNvSpPr>
          <p:nvPr/>
        </p:nvSpPr>
        <p:spPr bwMode="auto">
          <a:xfrm>
            <a:off x="1371600" y="762000"/>
            <a:ext cx="6959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C0C0C0"/>
                </a:solidFill>
              </a:rPr>
              <a:t>SCHEMATIC DESIGN PRESENTATION:  PROJECT OVERVIEW</a:t>
            </a:r>
          </a:p>
        </p:txBody>
      </p:sp>
      <p:graphicFrame>
        <p:nvGraphicFramePr>
          <p:cNvPr id="1026" name="Object 8"/>
          <p:cNvGraphicFramePr>
            <a:graphicFrameLocks noChangeAspect="1"/>
          </p:cNvGraphicFramePr>
          <p:nvPr>
            <p:ph/>
          </p:nvPr>
        </p:nvGraphicFramePr>
        <p:xfrm>
          <a:off x="4205288" y="1171575"/>
          <a:ext cx="4727575" cy="5494338"/>
        </p:xfrm>
        <a:graphic>
          <a:graphicData uri="http://schemas.openxmlformats.org/presentationml/2006/ole">
            <p:oleObj spid="_x0000_s1026" name="Image" r:id="rId3" imgW="9358730" imgH="8342857" progId="">
              <p:embed/>
            </p:oleObj>
          </a:graphicData>
        </a:graphic>
      </p:graphicFrame>
      <p:sp>
        <p:nvSpPr>
          <p:cNvPr id="1033" name="TextBox 8"/>
          <p:cNvSpPr txBox="1">
            <a:spLocks noChangeArrowheads="1"/>
          </p:cNvSpPr>
          <p:nvPr/>
        </p:nvSpPr>
        <p:spPr bwMode="auto">
          <a:xfrm>
            <a:off x="171450" y="1219200"/>
            <a:ext cx="4048125" cy="544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00B050"/>
                </a:solidFill>
              </a:rPr>
              <a:t>LOCATION:</a:t>
            </a:r>
          </a:p>
          <a:p>
            <a:r>
              <a:rPr lang="en-US">
                <a:solidFill>
                  <a:srgbClr val="00B050"/>
                </a:solidFill>
              </a:rPr>
              <a:t>     </a:t>
            </a:r>
            <a:r>
              <a:rPr lang="en-US">
                <a:solidFill>
                  <a:srgbClr val="C0C0C0"/>
                </a:solidFill>
              </a:rPr>
              <a:t>Liberty Avenue</a:t>
            </a:r>
          </a:p>
          <a:p>
            <a:r>
              <a:rPr lang="en-US">
                <a:solidFill>
                  <a:srgbClr val="C0C0C0"/>
                </a:solidFill>
              </a:rPr>
              <a:t>     Pittsburgh, Pennsylvania</a:t>
            </a:r>
          </a:p>
          <a:p>
            <a:endParaRPr lang="en-US" sz="800">
              <a:solidFill>
                <a:srgbClr val="C0C0C0"/>
              </a:solidFill>
            </a:endParaRPr>
          </a:p>
          <a:p>
            <a:r>
              <a:rPr lang="en-US">
                <a:solidFill>
                  <a:srgbClr val="00B050"/>
                </a:solidFill>
              </a:rPr>
              <a:t>SIZE:</a:t>
            </a:r>
          </a:p>
          <a:p>
            <a:r>
              <a:rPr lang="en-US">
                <a:solidFill>
                  <a:srgbClr val="C0C0C0"/>
                </a:solidFill>
              </a:rPr>
              <a:t>     63,000 Square Feet</a:t>
            </a:r>
          </a:p>
          <a:p>
            <a:endParaRPr lang="en-US" sz="800">
              <a:solidFill>
                <a:srgbClr val="C0C0C0"/>
              </a:solidFill>
            </a:endParaRPr>
          </a:p>
          <a:p>
            <a:r>
              <a:rPr lang="en-US">
                <a:solidFill>
                  <a:srgbClr val="00B050"/>
                </a:solidFill>
              </a:rPr>
              <a:t>COST:</a:t>
            </a:r>
          </a:p>
          <a:p>
            <a:r>
              <a:rPr lang="en-US">
                <a:solidFill>
                  <a:srgbClr val="C0C0C0"/>
                </a:solidFill>
              </a:rPr>
              <a:t>     Approximately 23 Million Dollars</a:t>
            </a:r>
          </a:p>
          <a:p>
            <a:endParaRPr lang="en-US" sz="800">
              <a:solidFill>
                <a:srgbClr val="C0C0C0"/>
              </a:solidFill>
            </a:endParaRPr>
          </a:p>
          <a:p>
            <a:r>
              <a:rPr lang="en-US">
                <a:solidFill>
                  <a:srgbClr val="00B050"/>
                </a:solidFill>
              </a:rPr>
              <a:t>ESTIMATED OPENING:</a:t>
            </a:r>
          </a:p>
          <a:p>
            <a:r>
              <a:rPr lang="en-US">
                <a:solidFill>
                  <a:srgbClr val="C0C0C0"/>
                </a:solidFill>
              </a:rPr>
              <a:t>     SPRING 2009</a:t>
            </a:r>
          </a:p>
          <a:p>
            <a:endParaRPr lang="en-US" sz="800">
              <a:solidFill>
                <a:srgbClr val="C0C0C0"/>
              </a:solidFill>
            </a:endParaRPr>
          </a:p>
          <a:p>
            <a:r>
              <a:rPr lang="en-US">
                <a:solidFill>
                  <a:srgbClr val="00B050"/>
                </a:solidFill>
              </a:rPr>
              <a:t>PRIMARY FUNCTIONS:</a:t>
            </a:r>
          </a:p>
          <a:p>
            <a:r>
              <a:rPr lang="en-US">
                <a:solidFill>
                  <a:srgbClr val="C0C0C0"/>
                </a:solidFill>
              </a:rPr>
              <a:t>     500 Seat Theater</a:t>
            </a:r>
          </a:p>
          <a:p>
            <a:r>
              <a:rPr lang="en-US">
                <a:solidFill>
                  <a:srgbClr val="C0C0C0"/>
                </a:solidFill>
              </a:rPr>
              <a:t>     Permanent Exhibit Space</a:t>
            </a:r>
          </a:p>
          <a:p>
            <a:r>
              <a:rPr lang="en-US">
                <a:solidFill>
                  <a:srgbClr val="C0C0C0"/>
                </a:solidFill>
              </a:rPr>
              <a:t>     Temporary Exhibit Space</a:t>
            </a:r>
          </a:p>
          <a:p>
            <a:r>
              <a:rPr lang="en-US">
                <a:solidFill>
                  <a:srgbClr val="C0C0C0"/>
                </a:solidFill>
              </a:rPr>
              <a:t>     Music Café</a:t>
            </a:r>
          </a:p>
          <a:p>
            <a:r>
              <a:rPr lang="en-US">
                <a:solidFill>
                  <a:srgbClr val="C0C0C0"/>
                </a:solidFill>
              </a:rPr>
              <a:t>     Gift Shop</a:t>
            </a:r>
          </a:p>
          <a:p>
            <a:r>
              <a:rPr lang="en-US">
                <a:solidFill>
                  <a:srgbClr val="C0C0C0"/>
                </a:solidFill>
              </a:rPr>
              <a:t>     Education Spaces</a:t>
            </a:r>
          </a:p>
          <a:p>
            <a:r>
              <a:rPr lang="en-US">
                <a:solidFill>
                  <a:srgbClr val="C0C0C0"/>
                </a:solidFill>
              </a:rPr>
              <a:t>     Administrative Offices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76200" y="838200"/>
            <a:ext cx="8991600" cy="38100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76200" y="1041400"/>
            <a:ext cx="8991600" cy="5740400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5F5F5F"/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1346200" y="419100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C0C0C0"/>
                </a:solidFill>
              </a:rPr>
              <a:t>THE AUGUST WILSON CENTER FOR AFRICAN AMERICAN CULTURE</a:t>
            </a:r>
          </a:p>
        </p:txBody>
      </p:sp>
      <p:sp>
        <p:nvSpPr>
          <p:cNvPr id="18438" name="Text Box 8"/>
          <p:cNvSpPr txBox="1">
            <a:spLocks noChangeArrowheads="1"/>
          </p:cNvSpPr>
          <p:nvPr/>
        </p:nvSpPr>
        <p:spPr bwMode="auto">
          <a:xfrm>
            <a:off x="152400" y="1041400"/>
            <a:ext cx="8826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400"/>
          </a:p>
        </p:txBody>
      </p:sp>
      <p:sp>
        <p:nvSpPr>
          <p:cNvPr id="18439" name="Text Box 9"/>
          <p:cNvSpPr txBox="1">
            <a:spLocks noChangeArrowheads="1"/>
          </p:cNvSpPr>
          <p:nvPr/>
        </p:nvSpPr>
        <p:spPr bwMode="auto">
          <a:xfrm>
            <a:off x="38100" y="6502400"/>
            <a:ext cx="927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rgbClr val="C0C0C0"/>
                </a:solidFill>
              </a:rPr>
              <a:t>BUILDING FAÇADE       LOWER LEVEL LOBBY       </a:t>
            </a:r>
            <a:r>
              <a:rPr lang="en-US" sz="1400">
                <a:solidFill>
                  <a:srgbClr val="00B050"/>
                </a:solidFill>
              </a:rPr>
              <a:t>EDUCATION AND LECTURE ROOM       </a:t>
            </a:r>
            <a:r>
              <a:rPr lang="en-US" sz="1400">
                <a:solidFill>
                  <a:srgbClr val="C0C0C0"/>
                </a:solidFill>
              </a:rPr>
              <a:t>MEETING ROOM</a:t>
            </a:r>
          </a:p>
        </p:txBody>
      </p:sp>
      <p:sp>
        <p:nvSpPr>
          <p:cNvPr id="18440" name="Rectangle 10"/>
          <p:cNvSpPr>
            <a:spLocks noChangeArrowheads="1"/>
          </p:cNvSpPr>
          <p:nvPr/>
        </p:nvSpPr>
        <p:spPr bwMode="auto">
          <a:xfrm>
            <a:off x="1397000" y="787400"/>
            <a:ext cx="5473700" cy="330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41" name="Text Box 11"/>
          <p:cNvSpPr txBox="1">
            <a:spLocks noChangeArrowheads="1"/>
          </p:cNvSpPr>
          <p:nvPr/>
        </p:nvSpPr>
        <p:spPr bwMode="auto">
          <a:xfrm>
            <a:off x="1371600" y="762000"/>
            <a:ext cx="6858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C0C0C0"/>
                </a:solidFill>
              </a:rPr>
              <a:t>SCHEMATIC DESIGN PRESENTATION:  DETAILS</a:t>
            </a:r>
          </a:p>
        </p:txBody>
      </p:sp>
      <p:grpSp>
        <p:nvGrpSpPr>
          <p:cNvPr id="18442" name="Group 18"/>
          <p:cNvGrpSpPr>
            <a:grpSpLocks/>
          </p:cNvGrpSpPr>
          <p:nvPr/>
        </p:nvGrpSpPr>
        <p:grpSpPr bwMode="auto">
          <a:xfrm>
            <a:off x="-1109663" y="-242888"/>
            <a:ext cx="9144001" cy="3089276"/>
            <a:chOff x="-1110344" y="-243503"/>
            <a:chExt cx="9144000" cy="3090249"/>
          </a:xfrm>
        </p:grpSpPr>
        <p:pic>
          <p:nvPicPr>
            <p:cNvPr id="18450" name="Picture 19" descr="goals.pn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-1110344" y="-243503"/>
              <a:ext cx="9144000" cy="3090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Rectangle 20"/>
            <p:cNvSpPr/>
            <p:nvPr/>
          </p:nvSpPr>
          <p:spPr>
            <a:xfrm>
              <a:off x="142194" y="1076126"/>
              <a:ext cx="6781799" cy="1553064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8443" name="TextBox 14"/>
          <p:cNvSpPr txBox="1">
            <a:spLocks noChangeArrowheads="1"/>
          </p:cNvSpPr>
          <p:nvPr/>
        </p:nvSpPr>
        <p:spPr bwMode="auto">
          <a:xfrm>
            <a:off x="247650" y="2238375"/>
            <a:ext cx="24669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i="1">
                <a:solidFill>
                  <a:srgbClr val="C0C0C0"/>
                </a:solidFill>
              </a:rPr>
              <a:t>CRITERIA</a:t>
            </a:r>
            <a:r>
              <a:rPr lang="en-US" i="1">
                <a:solidFill>
                  <a:srgbClr val="C0C0C0"/>
                </a:solidFill>
              </a:rPr>
              <a:t>:</a:t>
            </a:r>
          </a:p>
        </p:txBody>
      </p:sp>
      <p:sp>
        <p:nvSpPr>
          <p:cNvPr id="18444" name="TextBox 15"/>
          <p:cNvSpPr txBox="1">
            <a:spLocks noChangeArrowheads="1"/>
          </p:cNvSpPr>
          <p:nvPr/>
        </p:nvSpPr>
        <p:spPr bwMode="auto">
          <a:xfrm>
            <a:off x="4419600" y="2238375"/>
            <a:ext cx="24669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i="1">
                <a:solidFill>
                  <a:srgbClr val="C0C0C0"/>
                </a:solidFill>
              </a:rPr>
              <a:t>CONCEPTS</a:t>
            </a:r>
            <a:r>
              <a:rPr lang="en-US" i="1">
                <a:solidFill>
                  <a:srgbClr val="C0C0C0"/>
                </a:solidFill>
              </a:rPr>
              <a:t>:</a:t>
            </a:r>
          </a:p>
        </p:txBody>
      </p:sp>
      <p:sp>
        <p:nvSpPr>
          <p:cNvPr id="18445" name="TextBox 12"/>
          <p:cNvSpPr txBox="1">
            <a:spLocks noChangeArrowheads="1"/>
          </p:cNvSpPr>
          <p:nvPr/>
        </p:nvSpPr>
        <p:spPr bwMode="auto">
          <a:xfrm>
            <a:off x="512763" y="2622550"/>
            <a:ext cx="3705225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1400">
                <a:solidFill>
                  <a:srgbClr val="C0C0C0"/>
                </a:solidFill>
              </a:rPr>
              <a:t> CREATE VISUAL CLARITY</a:t>
            </a:r>
          </a:p>
          <a:p>
            <a:pPr>
              <a:buFont typeface="Arial" charset="0"/>
              <a:buChar char="•"/>
            </a:pPr>
            <a:endParaRPr lang="en-US" sz="1400">
              <a:solidFill>
                <a:srgbClr val="C0C0C0"/>
              </a:solidFill>
            </a:endParaRPr>
          </a:p>
          <a:p>
            <a:pPr>
              <a:buFont typeface="Arial" charset="0"/>
              <a:buChar char="•"/>
            </a:pPr>
            <a:endParaRPr lang="en-US" sz="1400">
              <a:solidFill>
                <a:srgbClr val="C0C0C0"/>
              </a:solidFill>
            </a:endParaRPr>
          </a:p>
          <a:p>
            <a:pPr>
              <a:buFont typeface="Arial" charset="0"/>
              <a:buChar char="•"/>
            </a:pPr>
            <a:r>
              <a:rPr lang="en-US" sz="1400">
                <a:solidFill>
                  <a:srgbClr val="C0C0C0"/>
                </a:solidFill>
              </a:rPr>
              <a:t> PROVIDE EVEN AND ADEQUATE LIGHT TO WORK PLANE</a:t>
            </a:r>
          </a:p>
          <a:p>
            <a:pPr>
              <a:buFont typeface="Arial" charset="0"/>
              <a:buChar char="•"/>
            </a:pPr>
            <a:endParaRPr lang="en-US" sz="1400">
              <a:solidFill>
                <a:srgbClr val="C0C0C0"/>
              </a:solidFill>
            </a:endParaRPr>
          </a:p>
          <a:p>
            <a:pPr>
              <a:buFont typeface="Arial" charset="0"/>
              <a:buChar char="•"/>
            </a:pPr>
            <a:r>
              <a:rPr lang="en-US" sz="1400">
                <a:solidFill>
                  <a:srgbClr val="C0C0C0"/>
                </a:solidFill>
              </a:rPr>
              <a:t> </a:t>
            </a:r>
            <a:r>
              <a:rPr lang="en-US" sz="1400" i="1">
                <a:solidFill>
                  <a:srgbClr val="C0C0C0"/>
                </a:solidFill>
              </a:rPr>
              <a:t>FLEXIBLE</a:t>
            </a:r>
            <a:r>
              <a:rPr lang="en-US" sz="1400">
                <a:solidFill>
                  <a:srgbClr val="C0C0C0"/>
                </a:solidFill>
              </a:rPr>
              <a:t> LIGHTING FOR VARIED PRESENTATION TYPES</a:t>
            </a:r>
          </a:p>
          <a:p>
            <a:pPr>
              <a:buFont typeface="Arial" charset="0"/>
              <a:buChar char="•"/>
            </a:pPr>
            <a:endParaRPr lang="en-US" sz="1400">
              <a:solidFill>
                <a:srgbClr val="C0C0C0"/>
              </a:solidFill>
            </a:endParaRPr>
          </a:p>
          <a:p>
            <a:pPr>
              <a:buFont typeface="Arial" charset="0"/>
              <a:buChar char="•"/>
            </a:pPr>
            <a:endParaRPr lang="en-US" sz="1400">
              <a:solidFill>
                <a:srgbClr val="C0C0C0"/>
              </a:solidFill>
            </a:endParaRPr>
          </a:p>
          <a:p>
            <a:pPr>
              <a:buFont typeface="Arial" charset="0"/>
              <a:buChar char="•"/>
            </a:pPr>
            <a:r>
              <a:rPr lang="en-US" sz="1400">
                <a:solidFill>
                  <a:srgbClr val="C0C0C0"/>
                </a:solidFill>
              </a:rPr>
              <a:t> </a:t>
            </a:r>
            <a:r>
              <a:rPr lang="en-US" sz="1400" i="1">
                <a:solidFill>
                  <a:srgbClr val="C0C0C0"/>
                </a:solidFill>
              </a:rPr>
              <a:t>RESPOND</a:t>
            </a:r>
            <a:r>
              <a:rPr lang="en-US" sz="1400">
                <a:solidFill>
                  <a:srgbClr val="C0C0C0"/>
                </a:solidFill>
              </a:rPr>
              <a:t> TO THE ENVIRONMENT</a:t>
            </a:r>
          </a:p>
        </p:txBody>
      </p:sp>
      <p:sp>
        <p:nvSpPr>
          <p:cNvPr id="18446" name="TextBox 13"/>
          <p:cNvSpPr txBox="1">
            <a:spLocks noChangeArrowheads="1"/>
          </p:cNvSpPr>
          <p:nvPr/>
        </p:nvSpPr>
        <p:spPr bwMode="auto">
          <a:xfrm>
            <a:off x="4705350" y="2587625"/>
            <a:ext cx="3925888" cy="289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1400">
                <a:solidFill>
                  <a:srgbClr val="C0C0C0"/>
                </a:solidFill>
              </a:rPr>
              <a:t> DESIGN FOR A UNIFORM LAYOUT OF LUMINAIRES WITH PERIPHERAL EMPHASIS</a:t>
            </a:r>
          </a:p>
          <a:p>
            <a:pPr>
              <a:buFont typeface="Arial" charset="0"/>
              <a:buChar char="•"/>
            </a:pPr>
            <a:endParaRPr lang="en-US" sz="1400">
              <a:solidFill>
                <a:srgbClr val="C0C0C0"/>
              </a:solidFill>
            </a:endParaRPr>
          </a:p>
          <a:p>
            <a:pPr>
              <a:buFont typeface="Arial" charset="0"/>
              <a:buChar char="•"/>
            </a:pPr>
            <a:r>
              <a:rPr lang="en-US" sz="1400">
                <a:solidFill>
                  <a:srgbClr val="C0C0C0"/>
                </a:solidFill>
              </a:rPr>
              <a:t> PERFORM ADEQUATE CALCULATION TO ENSURE PROPER LIGHT LEVELS</a:t>
            </a:r>
          </a:p>
          <a:p>
            <a:pPr>
              <a:buFont typeface="Arial" charset="0"/>
              <a:buChar char="•"/>
            </a:pPr>
            <a:endParaRPr lang="en-US" sz="1400">
              <a:solidFill>
                <a:srgbClr val="C0C0C0"/>
              </a:solidFill>
            </a:endParaRPr>
          </a:p>
          <a:p>
            <a:pPr>
              <a:buFont typeface="Arial" charset="0"/>
              <a:buChar char="•"/>
            </a:pPr>
            <a:r>
              <a:rPr lang="en-US" sz="1400">
                <a:solidFill>
                  <a:srgbClr val="C0C0C0"/>
                </a:solidFill>
              </a:rPr>
              <a:t> USE MULTIPLE GROUPS AND CONTROLS TO CREATE A USER-FRIENDLY ENVIRONMENT</a:t>
            </a:r>
          </a:p>
          <a:p>
            <a:pPr>
              <a:buFont typeface="Arial" charset="0"/>
              <a:buChar char="•"/>
            </a:pPr>
            <a:endParaRPr lang="en-US" sz="1400">
              <a:solidFill>
                <a:srgbClr val="C0C0C0"/>
              </a:solidFill>
            </a:endParaRPr>
          </a:p>
          <a:p>
            <a:pPr>
              <a:buFont typeface="Arial" charset="0"/>
              <a:buChar char="•"/>
            </a:pPr>
            <a:r>
              <a:rPr lang="en-US" sz="1400">
                <a:solidFill>
                  <a:srgbClr val="C0C0C0"/>
                </a:solidFill>
              </a:rPr>
              <a:t> UTILIZE DIMMING AND DAYLIGHT SENSORS TO TAKE ADVANTAGE OF DAYLIGHT PRESENSE</a:t>
            </a:r>
          </a:p>
        </p:txBody>
      </p:sp>
      <p:sp>
        <p:nvSpPr>
          <p:cNvPr id="15" name="Bent-Up Arrow 14"/>
          <p:cNvSpPr/>
          <p:nvPr/>
        </p:nvSpPr>
        <p:spPr>
          <a:xfrm rot="5400000">
            <a:off x="103188" y="2425700"/>
            <a:ext cx="531812" cy="363538"/>
          </a:xfrm>
          <a:prstGeom prst="bentUp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Bent-Up Arrow 15"/>
          <p:cNvSpPr/>
          <p:nvPr/>
        </p:nvSpPr>
        <p:spPr>
          <a:xfrm rot="5400000">
            <a:off x="4264026" y="2425700"/>
            <a:ext cx="531812" cy="363537"/>
          </a:xfrm>
          <a:prstGeom prst="bentUp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449" name="TextBox 17"/>
          <p:cNvSpPr txBox="1">
            <a:spLocks noChangeArrowheads="1"/>
          </p:cNvSpPr>
          <p:nvPr/>
        </p:nvSpPr>
        <p:spPr bwMode="auto">
          <a:xfrm>
            <a:off x="4665663" y="5476875"/>
            <a:ext cx="288290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800">
                <a:solidFill>
                  <a:srgbClr val="00B050"/>
                </a:solidFill>
                <a:latin typeface="Arial Narrow" pitchFamily="34" charset="0"/>
              </a:rPr>
              <a:t>PERFORM.</a:t>
            </a:r>
            <a:endParaRPr lang="en-US" sz="4800">
              <a:latin typeface="Arial Narrow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76200" y="838200"/>
            <a:ext cx="8991600" cy="38100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76200" y="1041400"/>
            <a:ext cx="8991600" cy="5740400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5F5F5F"/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1346200" y="419100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C0C0C0"/>
                </a:solidFill>
              </a:rPr>
              <a:t>THE AUGUST WILSON CENTER FOR AFRICAN AMERICAN CULTURE</a:t>
            </a:r>
          </a:p>
        </p:txBody>
      </p:sp>
      <p:sp>
        <p:nvSpPr>
          <p:cNvPr id="19462" name="Text Box 8"/>
          <p:cNvSpPr txBox="1">
            <a:spLocks noChangeArrowheads="1"/>
          </p:cNvSpPr>
          <p:nvPr/>
        </p:nvSpPr>
        <p:spPr bwMode="auto">
          <a:xfrm>
            <a:off x="152400" y="1041400"/>
            <a:ext cx="8826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400"/>
          </a:p>
        </p:txBody>
      </p:sp>
      <p:sp>
        <p:nvSpPr>
          <p:cNvPr id="19463" name="Text Box 9"/>
          <p:cNvSpPr txBox="1">
            <a:spLocks noChangeArrowheads="1"/>
          </p:cNvSpPr>
          <p:nvPr/>
        </p:nvSpPr>
        <p:spPr bwMode="auto">
          <a:xfrm>
            <a:off x="38100" y="6502400"/>
            <a:ext cx="927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rgbClr val="C0C0C0"/>
                </a:solidFill>
              </a:rPr>
              <a:t>BUILDING FAÇADE       LOWER LEVEL LOBBY       </a:t>
            </a:r>
            <a:r>
              <a:rPr lang="en-US" sz="1400">
                <a:solidFill>
                  <a:srgbClr val="00B050"/>
                </a:solidFill>
              </a:rPr>
              <a:t>EDUCATION AND LECTURE ROOM       </a:t>
            </a:r>
            <a:r>
              <a:rPr lang="en-US" sz="1400">
                <a:solidFill>
                  <a:srgbClr val="C0C0C0"/>
                </a:solidFill>
              </a:rPr>
              <a:t>MEETING ROOM</a:t>
            </a:r>
          </a:p>
        </p:txBody>
      </p:sp>
      <p:sp>
        <p:nvSpPr>
          <p:cNvPr id="19464" name="Rectangle 10"/>
          <p:cNvSpPr>
            <a:spLocks noChangeArrowheads="1"/>
          </p:cNvSpPr>
          <p:nvPr/>
        </p:nvSpPr>
        <p:spPr bwMode="auto">
          <a:xfrm>
            <a:off x="1397000" y="787400"/>
            <a:ext cx="5473700" cy="330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5" name="Text Box 11"/>
          <p:cNvSpPr txBox="1">
            <a:spLocks noChangeArrowheads="1"/>
          </p:cNvSpPr>
          <p:nvPr/>
        </p:nvSpPr>
        <p:spPr bwMode="auto">
          <a:xfrm>
            <a:off x="1371600" y="762000"/>
            <a:ext cx="6858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C0C0C0"/>
                </a:solidFill>
              </a:rPr>
              <a:t>SCHEMATIC DESIGN PRESENTATION:  DETAILS</a:t>
            </a:r>
          </a:p>
        </p:txBody>
      </p:sp>
      <p:pic>
        <p:nvPicPr>
          <p:cNvPr id="19466" name="Picture 21" descr="education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4225" y="1404938"/>
            <a:ext cx="7564438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 Box 12"/>
          <p:cNvSpPr txBox="1">
            <a:spLocks noChangeArrowheads="1"/>
          </p:cNvSpPr>
          <p:nvPr/>
        </p:nvSpPr>
        <p:spPr bwMode="auto">
          <a:xfrm>
            <a:off x="7285038" y="5700713"/>
            <a:ext cx="1219200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b="1" baseline="-25000" dirty="0">
                <a:solidFill>
                  <a:schemeClr val="bg1">
                    <a:lumMod val="65000"/>
                  </a:schemeClr>
                </a:solidFill>
              </a:rPr>
              <a:t>PERKINS + WILL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50888" y="5932488"/>
            <a:ext cx="6911975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000" spc="600" dirty="0">
                <a:solidFill>
                  <a:schemeClr val="bg1">
                    <a:lumMod val="65000"/>
                  </a:schemeClr>
                </a:solidFill>
              </a:rPr>
              <a:t>FOR SPACE VISUALIZATION PURPOSES ONLY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76200" y="838200"/>
            <a:ext cx="8991600" cy="38100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76200" y="1041400"/>
            <a:ext cx="8991600" cy="5740400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5F5F5F"/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1346200" y="419100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C0C0C0"/>
                </a:solidFill>
              </a:rPr>
              <a:t>THE AUGUST WILSON CENTER FOR AFRICAN AMERICAN CULTURE</a:t>
            </a:r>
          </a:p>
        </p:txBody>
      </p:sp>
      <p:sp>
        <p:nvSpPr>
          <p:cNvPr id="20486" name="Text Box 8"/>
          <p:cNvSpPr txBox="1">
            <a:spLocks noChangeArrowheads="1"/>
          </p:cNvSpPr>
          <p:nvPr/>
        </p:nvSpPr>
        <p:spPr bwMode="auto">
          <a:xfrm>
            <a:off x="152400" y="1041400"/>
            <a:ext cx="8826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400"/>
          </a:p>
        </p:txBody>
      </p:sp>
      <p:sp>
        <p:nvSpPr>
          <p:cNvPr id="20487" name="Text Box 9"/>
          <p:cNvSpPr txBox="1">
            <a:spLocks noChangeArrowheads="1"/>
          </p:cNvSpPr>
          <p:nvPr/>
        </p:nvSpPr>
        <p:spPr bwMode="auto">
          <a:xfrm>
            <a:off x="38100" y="6502400"/>
            <a:ext cx="927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rgbClr val="C0C0C0"/>
                </a:solidFill>
              </a:rPr>
              <a:t>BUILDING FAÇADE       LOWER LEVEL LOBBY       </a:t>
            </a:r>
            <a:r>
              <a:rPr lang="en-US" sz="1400">
                <a:solidFill>
                  <a:srgbClr val="00B050"/>
                </a:solidFill>
              </a:rPr>
              <a:t>EDUCATION AND LECTURE ROOM       </a:t>
            </a:r>
            <a:r>
              <a:rPr lang="en-US" sz="1400">
                <a:solidFill>
                  <a:srgbClr val="C0C0C0"/>
                </a:solidFill>
              </a:rPr>
              <a:t>MEETING ROOM</a:t>
            </a:r>
          </a:p>
        </p:txBody>
      </p:sp>
      <p:sp>
        <p:nvSpPr>
          <p:cNvPr id="20488" name="Rectangle 10"/>
          <p:cNvSpPr>
            <a:spLocks noChangeArrowheads="1"/>
          </p:cNvSpPr>
          <p:nvPr/>
        </p:nvSpPr>
        <p:spPr bwMode="auto">
          <a:xfrm>
            <a:off x="1397000" y="787400"/>
            <a:ext cx="5473700" cy="330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89" name="Text Box 11"/>
          <p:cNvSpPr txBox="1">
            <a:spLocks noChangeArrowheads="1"/>
          </p:cNvSpPr>
          <p:nvPr/>
        </p:nvSpPr>
        <p:spPr bwMode="auto">
          <a:xfrm>
            <a:off x="1371600" y="762000"/>
            <a:ext cx="6858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C0C0C0"/>
                </a:solidFill>
              </a:rPr>
              <a:t>SCHEMATIC DESIGN PRESENTATION:  DETAILS</a:t>
            </a:r>
          </a:p>
        </p:txBody>
      </p:sp>
      <p:pic>
        <p:nvPicPr>
          <p:cNvPr id="20490" name="Picture 10" descr="education section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279525" y="1279782"/>
            <a:ext cx="5535613" cy="4669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education section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280160" y="1280160"/>
            <a:ext cx="5535613" cy="4669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education section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280160" y="1280160"/>
            <a:ext cx="5535613" cy="4669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education section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1280160" y="1280160"/>
            <a:ext cx="5535613" cy="4669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education section5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1280160" y="1280160"/>
            <a:ext cx="5535613" cy="4669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6967538" y="2993580"/>
            <a:ext cx="1708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>
                <a:solidFill>
                  <a:srgbClr val="FFFF66"/>
                </a:solidFill>
              </a:rPr>
              <a:t>EXTERNAL</a:t>
            </a:r>
          </a:p>
          <a:p>
            <a:endParaRPr lang="en-US" sz="1600" dirty="0">
              <a:solidFill>
                <a:srgbClr val="FFFF66"/>
              </a:solidFill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6967538" y="3484118"/>
            <a:ext cx="1708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srgbClr val="FFFF66"/>
                </a:solidFill>
              </a:rPr>
              <a:t>AMBIENT</a:t>
            </a:r>
          </a:p>
          <a:p>
            <a:endParaRPr lang="en-US" sz="1600">
              <a:solidFill>
                <a:srgbClr val="FFFF66"/>
              </a:solidFill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6977063" y="3961955"/>
            <a:ext cx="1709737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srgbClr val="FFFF66"/>
                </a:solidFill>
              </a:rPr>
              <a:t>PERIMETER</a:t>
            </a:r>
          </a:p>
          <a:p>
            <a:endParaRPr lang="en-US" sz="1600">
              <a:solidFill>
                <a:srgbClr val="FFFF66"/>
              </a:solidFill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6988175" y="4441380"/>
            <a:ext cx="17097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srgbClr val="FFFF66"/>
                </a:solidFill>
              </a:rPr>
              <a:t>TASK</a:t>
            </a:r>
          </a:p>
          <a:p>
            <a:endParaRPr lang="en-US" sz="1600">
              <a:solidFill>
                <a:srgbClr val="FFFF66"/>
              </a:solidFill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6967534" y="2525478"/>
            <a:ext cx="1708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 smtClean="0">
                <a:solidFill>
                  <a:srgbClr val="FFFF66"/>
                </a:solidFill>
              </a:rPr>
              <a:t>OUTSIDE</a:t>
            </a:r>
            <a:endParaRPr lang="en-US" sz="1600" dirty="0">
              <a:solidFill>
                <a:srgbClr val="FFFF66"/>
              </a:solidFill>
            </a:endParaRPr>
          </a:p>
          <a:p>
            <a:endParaRPr lang="en-US" sz="1600" dirty="0">
              <a:solidFill>
                <a:srgbClr val="FFFF66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013858" y="5127171"/>
            <a:ext cx="17961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2">
                    <a:lumMod val="75000"/>
                  </a:schemeClr>
                </a:solidFill>
              </a:rPr>
              <a:t>BUILDING SECTION</a:t>
            </a:r>
            <a:endParaRPr lang="en-US" sz="12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20" grpId="0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76200" y="838200"/>
            <a:ext cx="8991600" cy="38100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76200" y="1041400"/>
            <a:ext cx="8991600" cy="5740400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5F5F5F"/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1346200" y="419100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C0C0C0"/>
                </a:solidFill>
              </a:rPr>
              <a:t>THE AUGUST WILSON CENTER FOR AFRICAN AMERICAN CULTURE</a:t>
            </a:r>
          </a:p>
        </p:txBody>
      </p:sp>
      <p:sp>
        <p:nvSpPr>
          <p:cNvPr id="21510" name="Text Box 8"/>
          <p:cNvSpPr txBox="1">
            <a:spLocks noChangeArrowheads="1"/>
          </p:cNvSpPr>
          <p:nvPr/>
        </p:nvSpPr>
        <p:spPr bwMode="auto">
          <a:xfrm>
            <a:off x="152400" y="1041400"/>
            <a:ext cx="8826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400"/>
          </a:p>
        </p:txBody>
      </p:sp>
      <p:sp>
        <p:nvSpPr>
          <p:cNvPr id="21511" name="Text Box 9"/>
          <p:cNvSpPr txBox="1">
            <a:spLocks noChangeArrowheads="1"/>
          </p:cNvSpPr>
          <p:nvPr/>
        </p:nvSpPr>
        <p:spPr bwMode="auto">
          <a:xfrm>
            <a:off x="38100" y="6502400"/>
            <a:ext cx="927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rgbClr val="C0C0C0"/>
                </a:solidFill>
              </a:rPr>
              <a:t>BUILDING FAÇADE       LOWER LEVEL LOBBY       EDUCATION AND LECTURE ROOM       </a:t>
            </a:r>
            <a:r>
              <a:rPr lang="en-US" sz="1400">
                <a:solidFill>
                  <a:srgbClr val="00B050"/>
                </a:solidFill>
              </a:rPr>
              <a:t>MEETING ROOM</a:t>
            </a:r>
          </a:p>
        </p:txBody>
      </p:sp>
      <p:sp>
        <p:nvSpPr>
          <p:cNvPr id="21512" name="Rectangle 10"/>
          <p:cNvSpPr>
            <a:spLocks noChangeArrowheads="1"/>
          </p:cNvSpPr>
          <p:nvPr/>
        </p:nvSpPr>
        <p:spPr bwMode="auto">
          <a:xfrm>
            <a:off x="1397000" y="787400"/>
            <a:ext cx="5473700" cy="330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13" name="Text Box 11"/>
          <p:cNvSpPr txBox="1">
            <a:spLocks noChangeArrowheads="1"/>
          </p:cNvSpPr>
          <p:nvPr/>
        </p:nvSpPr>
        <p:spPr bwMode="auto">
          <a:xfrm>
            <a:off x="1371600" y="762000"/>
            <a:ext cx="6858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C0C0C0"/>
                </a:solidFill>
              </a:rPr>
              <a:t>SCHEMATIC DESIGN PRESENTATION:  DETAILS</a:t>
            </a:r>
          </a:p>
        </p:txBody>
      </p:sp>
      <p:grpSp>
        <p:nvGrpSpPr>
          <p:cNvPr id="21514" name="Group 18"/>
          <p:cNvGrpSpPr>
            <a:grpSpLocks/>
          </p:cNvGrpSpPr>
          <p:nvPr/>
        </p:nvGrpSpPr>
        <p:grpSpPr bwMode="auto">
          <a:xfrm>
            <a:off x="-1109663" y="-242888"/>
            <a:ext cx="9144001" cy="3089276"/>
            <a:chOff x="-1110344" y="-243503"/>
            <a:chExt cx="9144000" cy="3090249"/>
          </a:xfrm>
        </p:grpSpPr>
        <p:pic>
          <p:nvPicPr>
            <p:cNvPr id="21522" name="Picture 19" descr="goals.pn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-1110344" y="-243503"/>
              <a:ext cx="9144000" cy="3090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Rectangle 20"/>
            <p:cNvSpPr/>
            <p:nvPr/>
          </p:nvSpPr>
          <p:spPr>
            <a:xfrm>
              <a:off x="142194" y="1076126"/>
              <a:ext cx="6781799" cy="1553064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21515" name="TextBox 14"/>
          <p:cNvSpPr txBox="1">
            <a:spLocks noChangeArrowheads="1"/>
          </p:cNvSpPr>
          <p:nvPr/>
        </p:nvSpPr>
        <p:spPr bwMode="auto">
          <a:xfrm>
            <a:off x="247650" y="2238375"/>
            <a:ext cx="24669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i="1">
                <a:solidFill>
                  <a:srgbClr val="C0C0C0"/>
                </a:solidFill>
              </a:rPr>
              <a:t>CRITERIA</a:t>
            </a:r>
            <a:r>
              <a:rPr lang="en-US" i="1">
                <a:solidFill>
                  <a:srgbClr val="C0C0C0"/>
                </a:solidFill>
              </a:rPr>
              <a:t>:</a:t>
            </a:r>
          </a:p>
        </p:txBody>
      </p:sp>
      <p:sp>
        <p:nvSpPr>
          <p:cNvPr id="21516" name="TextBox 15"/>
          <p:cNvSpPr txBox="1">
            <a:spLocks noChangeArrowheads="1"/>
          </p:cNvSpPr>
          <p:nvPr/>
        </p:nvSpPr>
        <p:spPr bwMode="auto">
          <a:xfrm>
            <a:off x="4419600" y="2238375"/>
            <a:ext cx="24669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i="1">
                <a:solidFill>
                  <a:srgbClr val="C0C0C0"/>
                </a:solidFill>
              </a:rPr>
              <a:t>CONCEPTS</a:t>
            </a:r>
            <a:r>
              <a:rPr lang="en-US" i="1">
                <a:solidFill>
                  <a:srgbClr val="C0C0C0"/>
                </a:solidFill>
              </a:rPr>
              <a:t>:</a:t>
            </a:r>
          </a:p>
        </p:txBody>
      </p:sp>
      <p:sp>
        <p:nvSpPr>
          <p:cNvPr id="21517" name="TextBox 12"/>
          <p:cNvSpPr txBox="1">
            <a:spLocks noChangeArrowheads="1"/>
          </p:cNvSpPr>
          <p:nvPr/>
        </p:nvSpPr>
        <p:spPr bwMode="auto">
          <a:xfrm>
            <a:off x="512763" y="2622550"/>
            <a:ext cx="3705225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1400">
                <a:solidFill>
                  <a:srgbClr val="C0C0C0"/>
                </a:solidFill>
              </a:rPr>
              <a:t> WARM AND RELAXING AMBIANCE</a:t>
            </a:r>
          </a:p>
          <a:p>
            <a:pPr>
              <a:buFont typeface="Arial" charset="0"/>
              <a:buChar char="•"/>
            </a:pPr>
            <a:endParaRPr lang="en-US" sz="1400">
              <a:solidFill>
                <a:srgbClr val="C0C0C0"/>
              </a:solidFill>
            </a:endParaRPr>
          </a:p>
          <a:p>
            <a:pPr>
              <a:buFont typeface="Arial" charset="0"/>
              <a:buChar char="•"/>
            </a:pPr>
            <a:endParaRPr lang="en-US" sz="1400">
              <a:solidFill>
                <a:srgbClr val="C0C0C0"/>
              </a:solidFill>
            </a:endParaRPr>
          </a:p>
          <a:p>
            <a:pPr>
              <a:buFont typeface="Arial" charset="0"/>
              <a:buChar char="•"/>
            </a:pPr>
            <a:r>
              <a:rPr lang="en-US" sz="1400">
                <a:solidFill>
                  <a:srgbClr val="C0C0C0"/>
                </a:solidFill>
              </a:rPr>
              <a:t> UPSCALE APPEARANCE</a:t>
            </a:r>
          </a:p>
          <a:p>
            <a:pPr>
              <a:buFont typeface="Arial" charset="0"/>
              <a:buChar char="•"/>
            </a:pPr>
            <a:endParaRPr lang="en-US" sz="1400">
              <a:solidFill>
                <a:srgbClr val="C0C0C0"/>
              </a:solidFill>
            </a:endParaRPr>
          </a:p>
          <a:p>
            <a:pPr>
              <a:buFont typeface="Arial" charset="0"/>
              <a:buChar char="•"/>
            </a:pPr>
            <a:endParaRPr lang="en-US" sz="1400">
              <a:solidFill>
                <a:srgbClr val="C0C0C0"/>
              </a:solidFill>
            </a:endParaRPr>
          </a:p>
          <a:p>
            <a:pPr>
              <a:buFont typeface="Arial" charset="0"/>
              <a:buChar char="•"/>
            </a:pPr>
            <a:r>
              <a:rPr lang="en-US" sz="1400">
                <a:solidFill>
                  <a:srgbClr val="C0C0C0"/>
                </a:solidFill>
              </a:rPr>
              <a:t> STRONG FACIAL RENDERING</a:t>
            </a:r>
          </a:p>
          <a:p>
            <a:pPr>
              <a:buFont typeface="Arial" charset="0"/>
              <a:buChar char="•"/>
            </a:pPr>
            <a:endParaRPr lang="en-US" sz="1400">
              <a:solidFill>
                <a:srgbClr val="C0C0C0"/>
              </a:solidFill>
            </a:endParaRPr>
          </a:p>
          <a:p>
            <a:pPr>
              <a:buFont typeface="Arial" charset="0"/>
              <a:buChar char="•"/>
            </a:pPr>
            <a:r>
              <a:rPr lang="en-US" sz="1400">
                <a:solidFill>
                  <a:srgbClr val="C0C0C0"/>
                </a:solidFill>
              </a:rPr>
              <a:t> SIGNATURE ROOM</a:t>
            </a:r>
          </a:p>
        </p:txBody>
      </p:sp>
      <p:sp>
        <p:nvSpPr>
          <p:cNvPr id="21518" name="TextBox 13"/>
          <p:cNvSpPr txBox="1">
            <a:spLocks noChangeArrowheads="1"/>
          </p:cNvSpPr>
          <p:nvPr/>
        </p:nvSpPr>
        <p:spPr bwMode="auto">
          <a:xfrm>
            <a:off x="4705350" y="2587625"/>
            <a:ext cx="3705225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1400">
                <a:solidFill>
                  <a:srgbClr val="C0C0C0"/>
                </a:solidFill>
              </a:rPr>
              <a:t> UTILIZE NONUNIFORMITY AND LOW CCT SOURCES</a:t>
            </a:r>
          </a:p>
          <a:p>
            <a:pPr>
              <a:buFont typeface="Arial" charset="0"/>
              <a:buChar char="•"/>
            </a:pPr>
            <a:endParaRPr lang="en-US" sz="1400">
              <a:solidFill>
                <a:srgbClr val="C0C0C0"/>
              </a:solidFill>
            </a:endParaRPr>
          </a:p>
          <a:p>
            <a:pPr>
              <a:buFont typeface="Arial" charset="0"/>
              <a:buChar char="•"/>
            </a:pPr>
            <a:r>
              <a:rPr lang="en-US" sz="1400">
                <a:solidFill>
                  <a:srgbClr val="C0C0C0"/>
                </a:solidFill>
              </a:rPr>
              <a:t> USE DECORATIVE LUMINAIRES TO PRODUCE A DISTINCT STYLE</a:t>
            </a:r>
          </a:p>
          <a:p>
            <a:pPr>
              <a:buFont typeface="Arial" charset="0"/>
              <a:buChar char="•"/>
            </a:pPr>
            <a:endParaRPr lang="en-US" sz="1400">
              <a:solidFill>
                <a:srgbClr val="C0C0C0"/>
              </a:solidFill>
            </a:endParaRPr>
          </a:p>
          <a:p>
            <a:pPr>
              <a:buFont typeface="Arial" charset="0"/>
              <a:buChar char="•"/>
            </a:pPr>
            <a:r>
              <a:rPr lang="en-US" sz="1400">
                <a:solidFill>
                  <a:srgbClr val="C0C0C0"/>
                </a:solidFill>
              </a:rPr>
              <a:t> AVOID OVERHEAD DOWNLIGHT</a:t>
            </a:r>
          </a:p>
          <a:p>
            <a:pPr>
              <a:buFont typeface="Arial" charset="0"/>
              <a:buChar char="•"/>
            </a:pPr>
            <a:endParaRPr lang="en-US" sz="1400">
              <a:solidFill>
                <a:srgbClr val="C0C0C0"/>
              </a:solidFill>
            </a:endParaRPr>
          </a:p>
          <a:p>
            <a:pPr>
              <a:buFont typeface="Arial" charset="0"/>
              <a:buChar char="•"/>
            </a:pPr>
            <a:r>
              <a:rPr lang="en-US" sz="1400">
                <a:solidFill>
                  <a:srgbClr val="C0C0C0"/>
                </a:solidFill>
              </a:rPr>
              <a:t> LEAVE THE PATRON WITH THE IMPRESSION OF A HIGH CLASS SPACE</a:t>
            </a:r>
          </a:p>
        </p:txBody>
      </p:sp>
      <p:sp>
        <p:nvSpPr>
          <p:cNvPr id="15" name="Bent-Up Arrow 14"/>
          <p:cNvSpPr/>
          <p:nvPr/>
        </p:nvSpPr>
        <p:spPr>
          <a:xfrm rot="5400000">
            <a:off x="103188" y="2425700"/>
            <a:ext cx="531812" cy="363538"/>
          </a:xfrm>
          <a:prstGeom prst="bentUp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Bent-Up Arrow 15"/>
          <p:cNvSpPr/>
          <p:nvPr/>
        </p:nvSpPr>
        <p:spPr>
          <a:xfrm rot="5400000">
            <a:off x="4264026" y="2425700"/>
            <a:ext cx="531812" cy="363537"/>
          </a:xfrm>
          <a:prstGeom prst="bentUp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521" name="TextBox 17"/>
          <p:cNvSpPr txBox="1">
            <a:spLocks noChangeArrowheads="1"/>
          </p:cNvSpPr>
          <p:nvPr/>
        </p:nvSpPr>
        <p:spPr bwMode="auto">
          <a:xfrm>
            <a:off x="4665663" y="4879975"/>
            <a:ext cx="27622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800">
                <a:solidFill>
                  <a:srgbClr val="00B050"/>
                </a:solidFill>
                <a:latin typeface="Arial Narrow" pitchFamily="34" charset="0"/>
              </a:rPr>
              <a:t>IMPRESS.</a:t>
            </a:r>
            <a:r>
              <a:rPr lang="en-US" sz="4800">
                <a:latin typeface="Arial Narrow" pitchFamily="34" charset="0"/>
              </a:rPr>
              <a:t>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76200" y="838200"/>
            <a:ext cx="8991600" cy="38100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76200" y="1041400"/>
            <a:ext cx="8991600" cy="5740400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5F5F5F"/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1346200" y="419100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C0C0C0"/>
                </a:solidFill>
              </a:rPr>
              <a:t>THE AUGUST WILSON CENTER FOR AFRICAN AMERICAN CULTURE</a:t>
            </a:r>
          </a:p>
        </p:txBody>
      </p:sp>
      <p:sp>
        <p:nvSpPr>
          <p:cNvPr id="22534" name="Text Box 8"/>
          <p:cNvSpPr txBox="1">
            <a:spLocks noChangeArrowheads="1"/>
          </p:cNvSpPr>
          <p:nvPr/>
        </p:nvSpPr>
        <p:spPr bwMode="auto">
          <a:xfrm>
            <a:off x="152400" y="1041400"/>
            <a:ext cx="8826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400"/>
          </a:p>
        </p:txBody>
      </p:sp>
      <p:sp>
        <p:nvSpPr>
          <p:cNvPr id="22535" name="Text Box 9"/>
          <p:cNvSpPr txBox="1">
            <a:spLocks noChangeArrowheads="1"/>
          </p:cNvSpPr>
          <p:nvPr/>
        </p:nvSpPr>
        <p:spPr bwMode="auto">
          <a:xfrm>
            <a:off x="38100" y="6502400"/>
            <a:ext cx="927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rgbClr val="C0C0C0"/>
                </a:solidFill>
              </a:rPr>
              <a:t>BUILDING FAÇADE       LOWER LEVEL LOBBY       EDUCATION AND LECTURE ROOM       </a:t>
            </a:r>
            <a:r>
              <a:rPr lang="en-US" sz="1400">
                <a:solidFill>
                  <a:srgbClr val="00B050"/>
                </a:solidFill>
              </a:rPr>
              <a:t>MEETING ROOM</a:t>
            </a:r>
          </a:p>
        </p:txBody>
      </p:sp>
      <p:sp>
        <p:nvSpPr>
          <p:cNvPr id="22536" name="Rectangle 10"/>
          <p:cNvSpPr>
            <a:spLocks noChangeArrowheads="1"/>
          </p:cNvSpPr>
          <p:nvPr/>
        </p:nvSpPr>
        <p:spPr bwMode="auto">
          <a:xfrm>
            <a:off x="1397000" y="787400"/>
            <a:ext cx="5473700" cy="330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37" name="Text Box 11"/>
          <p:cNvSpPr txBox="1">
            <a:spLocks noChangeArrowheads="1"/>
          </p:cNvSpPr>
          <p:nvPr/>
        </p:nvSpPr>
        <p:spPr bwMode="auto">
          <a:xfrm>
            <a:off x="1371600" y="762000"/>
            <a:ext cx="6858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C0C0C0"/>
                </a:solidFill>
              </a:rPr>
              <a:t>SCHEMATIC DESIGN PRESENTATION:  DETAILS</a:t>
            </a:r>
          </a:p>
        </p:txBody>
      </p:sp>
      <p:pic>
        <p:nvPicPr>
          <p:cNvPr id="22538" name="Picture 9" descr="Meeting Section_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0417" y="1312183"/>
            <a:ext cx="6675438" cy="477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Meeting Section_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0417" y="1312183"/>
            <a:ext cx="6675438" cy="477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Meeting Section_3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0417" y="1312183"/>
            <a:ext cx="6675438" cy="477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Meeting Section_4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0417" y="1312183"/>
            <a:ext cx="6675438" cy="477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7054625" y="4485604"/>
            <a:ext cx="1708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srgbClr val="FFFF66"/>
                </a:solidFill>
              </a:rPr>
              <a:t>AMBIENT</a:t>
            </a:r>
          </a:p>
          <a:p>
            <a:endParaRPr lang="en-US" sz="1600">
              <a:solidFill>
                <a:srgbClr val="FFFF66"/>
              </a:solidFill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7064150" y="4963441"/>
            <a:ext cx="1709737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srgbClr val="FFFF66"/>
                </a:solidFill>
              </a:rPr>
              <a:t>PERIMETER</a:t>
            </a:r>
          </a:p>
          <a:p>
            <a:endParaRPr lang="en-US" sz="1600">
              <a:solidFill>
                <a:srgbClr val="FFFF66"/>
              </a:solidFill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7075262" y="5442866"/>
            <a:ext cx="17097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 smtClean="0">
                <a:solidFill>
                  <a:srgbClr val="FFFF66"/>
                </a:solidFill>
              </a:rPr>
              <a:t>ACCENT</a:t>
            </a:r>
            <a:endParaRPr lang="en-US" sz="1600" dirty="0">
              <a:solidFill>
                <a:srgbClr val="FFFF66"/>
              </a:solidFill>
            </a:endParaRPr>
          </a:p>
          <a:p>
            <a:endParaRPr lang="en-US" sz="1600" dirty="0">
              <a:solidFill>
                <a:srgbClr val="FFFF66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88574" y="5910943"/>
            <a:ext cx="17961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2">
                    <a:lumMod val="75000"/>
                  </a:schemeClr>
                </a:solidFill>
              </a:rPr>
              <a:t>SECTION</a:t>
            </a:r>
            <a:endParaRPr lang="en-US" sz="12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76200" y="838200"/>
            <a:ext cx="8991600" cy="38100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76200" y="1041400"/>
            <a:ext cx="8991600" cy="5740400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5F5F5F"/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1346200" y="419100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C0C0C0"/>
                </a:solidFill>
              </a:rPr>
              <a:t>THE AUGUST WILSON CENTER FOR AFRICAN AMERICAN CULTURE</a:t>
            </a:r>
          </a:p>
        </p:txBody>
      </p:sp>
      <p:sp>
        <p:nvSpPr>
          <p:cNvPr id="23558" name="Text Box 8"/>
          <p:cNvSpPr txBox="1">
            <a:spLocks noChangeArrowheads="1"/>
          </p:cNvSpPr>
          <p:nvPr/>
        </p:nvSpPr>
        <p:spPr bwMode="auto">
          <a:xfrm>
            <a:off x="152400" y="1041400"/>
            <a:ext cx="8826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400"/>
          </a:p>
        </p:txBody>
      </p:sp>
      <p:sp>
        <p:nvSpPr>
          <p:cNvPr id="23559" name="Text Box 9"/>
          <p:cNvSpPr txBox="1">
            <a:spLocks noChangeArrowheads="1"/>
          </p:cNvSpPr>
          <p:nvPr/>
        </p:nvSpPr>
        <p:spPr bwMode="auto">
          <a:xfrm>
            <a:off x="38100" y="6502400"/>
            <a:ext cx="927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rgbClr val="C0C0C0"/>
                </a:solidFill>
              </a:rPr>
              <a:t>BUILDING FAÇADE       LOWER LEVEL LOBBY       EDUCATION AND LECTURE ROOM       </a:t>
            </a:r>
            <a:r>
              <a:rPr lang="en-US" sz="1400">
                <a:solidFill>
                  <a:srgbClr val="00B050"/>
                </a:solidFill>
              </a:rPr>
              <a:t>MEETING ROOM</a:t>
            </a:r>
          </a:p>
        </p:txBody>
      </p:sp>
      <p:sp>
        <p:nvSpPr>
          <p:cNvPr id="23560" name="Rectangle 10"/>
          <p:cNvSpPr>
            <a:spLocks noChangeArrowheads="1"/>
          </p:cNvSpPr>
          <p:nvPr/>
        </p:nvSpPr>
        <p:spPr bwMode="auto">
          <a:xfrm>
            <a:off x="1397000" y="787400"/>
            <a:ext cx="5473700" cy="330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61" name="Text Box 11"/>
          <p:cNvSpPr txBox="1">
            <a:spLocks noChangeArrowheads="1"/>
          </p:cNvSpPr>
          <p:nvPr/>
        </p:nvSpPr>
        <p:spPr bwMode="auto">
          <a:xfrm>
            <a:off x="1371600" y="762000"/>
            <a:ext cx="6858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C0C0C0"/>
                </a:solidFill>
              </a:rPr>
              <a:t>SCHEMATIC DESIGN PRESENTATION:  DETAILS</a:t>
            </a:r>
          </a:p>
        </p:txBody>
      </p:sp>
      <p:pic>
        <p:nvPicPr>
          <p:cNvPr id="235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67931" y="1836508"/>
            <a:ext cx="2479675" cy="310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3" name="Picture 11" descr="Custom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2239" y="2057409"/>
            <a:ext cx="3840214" cy="404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4" name="Picture 13" descr="Custom2.jpg"/>
          <p:cNvPicPr>
            <a:picLocks noChangeAspect="1"/>
          </p:cNvPicPr>
          <p:nvPr/>
        </p:nvPicPr>
        <p:blipFill>
          <a:blip r:embed="rId4" cstate="print"/>
          <a:srcRect t="10818"/>
          <a:stretch>
            <a:fillRect/>
          </a:stretch>
        </p:blipFill>
        <p:spPr bwMode="auto">
          <a:xfrm>
            <a:off x="3722445" y="3211285"/>
            <a:ext cx="2479927" cy="1567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Straight Connector 13"/>
          <p:cNvCxnSpPr/>
          <p:nvPr/>
        </p:nvCxnSpPr>
        <p:spPr>
          <a:xfrm rot="5400000">
            <a:off x="1039597" y="3815443"/>
            <a:ext cx="5192486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5400000">
            <a:off x="3728435" y="3804553"/>
            <a:ext cx="5192486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132121" y="1295397"/>
            <a:ext cx="20138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B050"/>
                </a:solidFill>
              </a:rPr>
              <a:t>CONCEPT ONE</a:t>
            </a:r>
            <a:endParaRPr lang="en-US" sz="1400" dirty="0">
              <a:solidFill>
                <a:srgbClr val="00B05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34555" y="1284508"/>
            <a:ext cx="20138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B050"/>
                </a:solidFill>
              </a:rPr>
              <a:t>CONCEPT TWO</a:t>
            </a:r>
            <a:endParaRPr lang="en-US" sz="1400" dirty="0">
              <a:solidFill>
                <a:srgbClr val="00B05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25419" y="1295390"/>
            <a:ext cx="20138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B050"/>
                </a:solidFill>
              </a:rPr>
              <a:t>EXISTING FIXTURE</a:t>
            </a:r>
            <a:endParaRPr lang="en-US" sz="14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76200" y="838200"/>
            <a:ext cx="8991600" cy="38100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76200" y="1041400"/>
            <a:ext cx="8991600" cy="5740400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5F5F5F"/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1346200" y="419100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C0C0C0"/>
                </a:solidFill>
              </a:rPr>
              <a:t>THE AUGUST WILSON CENTER FOR AFRICAN AMERICAN CULTURE</a:t>
            </a:r>
          </a:p>
        </p:txBody>
      </p:sp>
      <p:sp>
        <p:nvSpPr>
          <p:cNvPr id="24582" name="Text Box 8"/>
          <p:cNvSpPr txBox="1">
            <a:spLocks noChangeArrowheads="1"/>
          </p:cNvSpPr>
          <p:nvPr/>
        </p:nvSpPr>
        <p:spPr bwMode="auto">
          <a:xfrm>
            <a:off x="152400" y="1041400"/>
            <a:ext cx="8826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400"/>
          </a:p>
        </p:txBody>
      </p:sp>
      <p:sp>
        <p:nvSpPr>
          <p:cNvPr id="24583" name="Text Box 9"/>
          <p:cNvSpPr txBox="1">
            <a:spLocks noChangeArrowheads="1"/>
          </p:cNvSpPr>
          <p:nvPr/>
        </p:nvSpPr>
        <p:spPr bwMode="auto">
          <a:xfrm>
            <a:off x="38100" y="6502400"/>
            <a:ext cx="927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rgbClr val="C0C0C0"/>
                </a:solidFill>
              </a:rPr>
              <a:t>BUILDING FAÇADE       LOWER LEVEL LOBBY       EDUCATION AND LECTURE ROOM       </a:t>
            </a:r>
            <a:r>
              <a:rPr lang="en-US" sz="1400">
                <a:solidFill>
                  <a:srgbClr val="00B050"/>
                </a:solidFill>
              </a:rPr>
              <a:t>MEETING ROOM</a:t>
            </a:r>
          </a:p>
        </p:txBody>
      </p:sp>
      <p:sp>
        <p:nvSpPr>
          <p:cNvPr id="24584" name="Rectangle 10"/>
          <p:cNvSpPr>
            <a:spLocks noChangeArrowheads="1"/>
          </p:cNvSpPr>
          <p:nvPr/>
        </p:nvSpPr>
        <p:spPr bwMode="auto">
          <a:xfrm>
            <a:off x="1397000" y="787400"/>
            <a:ext cx="5473700" cy="330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5" name="Text Box 11"/>
          <p:cNvSpPr txBox="1">
            <a:spLocks noChangeArrowheads="1"/>
          </p:cNvSpPr>
          <p:nvPr/>
        </p:nvSpPr>
        <p:spPr bwMode="auto">
          <a:xfrm>
            <a:off x="1371600" y="762000"/>
            <a:ext cx="6858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C0C0C0"/>
                </a:solidFill>
              </a:rPr>
              <a:t>SCHEMATIC DESIGN PRESENTATION:  DETAILS</a:t>
            </a:r>
          </a:p>
        </p:txBody>
      </p:sp>
      <p:pic>
        <p:nvPicPr>
          <p:cNvPr id="24586" name="Picture 12" descr="Meeting Room.tif"/>
          <p:cNvPicPr>
            <a:picLocks noChangeAspect="1"/>
          </p:cNvPicPr>
          <p:nvPr/>
        </p:nvPicPr>
        <p:blipFill>
          <a:blip r:embed="rId2">
            <a:clrChange>
              <a:clrFrom>
                <a:srgbClr val="212121"/>
              </a:clrFrom>
              <a:clrTo>
                <a:srgbClr val="212121">
                  <a:alpha val="0"/>
                </a:srgbClr>
              </a:clrTo>
            </a:clrChange>
            <a:lum contrast="-7000"/>
          </a:blip>
          <a:stretch>
            <a:fillRect/>
          </a:stretch>
        </p:blipFill>
        <p:spPr bwMode="auto">
          <a:xfrm>
            <a:off x="1165225" y="1178123"/>
            <a:ext cx="6727825" cy="5011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5" name="Rectangle 6"/>
          <p:cNvSpPr>
            <a:spLocks noChangeArrowheads="1"/>
          </p:cNvSpPr>
          <p:nvPr/>
        </p:nvSpPr>
        <p:spPr bwMode="auto">
          <a:xfrm>
            <a:off x="0" y="914400"/>
            <a:ext cx="9144000" cy="30480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6" name="Rectangle 8"/>
          <p:cNvSpPr>
            <a:spLocks noChangeArrowheads="1"/>
          </p:cNvSpPr>
          <p:nvPr/>
        </p:nvSpPr>
        <p:spPr bwMode="auto">
          <a:xfrm>
            <a:off x="0" y="6172200"/>
            <a:ext cx="9144000" cy="685800"/>
          </a:xfrm>
          <a:prstGeom prst="rect">
            <a:avLst/>
          </a:prstGeom>
          <a:solidFill>
            <a:srgbClr val="5F5F5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077" name="Picture 5" descr="awcc_final_side3"/>
          <p:cNvPicPr>
            <a:picLocks noChangeAspect="1" noChangeArrowheads="1"/>
          </p:cNvPicPr>
          <p:nvPr/>
        </p:nvPicPr>
        <p:blipFill>
          <a:blip r:embed="rId2"/>
          <a:srcRect t="9723"/>
          <a:stretch>
            <a:fillRect/>
          </a:stretch>
        </p:blipFill>
        <p:spPr bwMode="auto">
          <a:xfrm>
            <a:off x="-39688" y="1219200"/>
            <a:ext cx="9231313" cy="500062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3078" name="Text Box 9"/>
          <p:cNvSpPr txBox="1">
            <a:spLocks noChangeArrowheads="1"/>
          </p:cNvSpPr>
          <p:nvPr/>
        </p:nvSpPr>
        <p:spPr bwMode="auto">
          <a:xfrm>
            <a:off x="0" y="623888"/>
            <a:ext cx="9144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b="1">
                <a:solidFill>
                  <a:srgbClr val="C0C0C0"/>
                </a:solidFill>
              </a:rPr>
              <a:t>THE AUGUST WILSON CENTER FOR AFRICAN AMERICAN CULTURE</a:t>
            </a:r>
          </a:p>
        </p:txBody>
      </p:sp>
      <p:sp>
        <p:nvSpPr>
          <p:cNvPr id="3079" name="Text Box 10"/>
          <p:cNvSpPr txBox="1">
            <a:spLocks noChangeArrowheads="1"/>
          </p:cNvSpPr>
          <p:nvPr/>
        </p:nvSpPr>
        <p:spPr bwMode="auto">
          <a:xfrm>
            <a:off x="7239000" y="838200"/>
            <a:ext cx="3352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baseline="-25000">
                <a:solidFill>
                  <a:schemeClr val="bg1"/>
                </a:solidFill>
              </a:rPr>
              <a:t>PITTSBURGH, PENNSYLVANIA</a:t>
            </a:r>
          </a:p>
        </p:txBody>
      </p:sp>
      <p:sp>
        <p:nvSpPr>
          <p:cNvPr id="3081" name="Text Box 12"/>
          <p:cNvSpPr txBox="1">
            <a:spLocks noChangeArrowheads="1"/>
          </p:cNvSpPr>
          <p:nvPr/>
        </p:nvSpPr>
        <p:spPr bwMode="auto">
          <a:xfrm>
            <a:off x="8124825" y="5972175"/>
            <a:ext cx="1219200" cy="23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aseline="-25000">
                <a:solidFill>
                  <a:schemeClr val="bg1"/>
                </a:solidFill>
              </a:rPr>
              <a:t>PERKINS + WILL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38100" y="6113463"/>
            <a:ext cx="92773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800" dirty="0">
                <a:solidFill>
                  <a:srgbClr val="00B050"/>
                </a:solidFill>
                <a:latin typeface="Arial Narrow" pitchFamily="34" charset="0"/>
              </a:rPr>
              <a:t>RESPONSIVE.  </a:t>
            </a:r>
            <a:r>
              <a:rPr lang="en-US" sz="4800" dirty="0" smtClean="0">
                <a:solidFill>
                  <a:srgbClr val="00B050"/>
                </a:solidFill>
                <a:latin typeface="Arial Narrow" pitchFamily="34" charset="0"/>
              </a:rPr>
              <a:t>FLEXIBLE.  EFFICIENT</a:t>
            </a:r>
            <a:r>
              <a:rPr lang="en-US" sz="4800" dirty="0">
                <a:solidFill>
                  <a:srgbClr val="00B050"/>
                </a:solidFill>
                <a:latin typeface="Arial Narrow" pitchFamily="34" charset="0"/>
              </a:rPr>
              <a:t>.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76200" y="838200"/>
            <a:ext cx="8991600" cy="38100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76200" y="1041400"/>
            <a:ext cx="8991600" cy="5740400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5F5F5F"/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1346200" y="419100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C0C0C0"/>
                </a:solidFill>
              </a:rPr>
              <a:t>THE AUGUST WILSON CENTER FOR AFRICAN AMERICAN CULTURE</a:t>
            </a:r>
          </a:p>
        </p:txBody>
      </p:sp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152400" y="1041400"/>
            <a:ext cx="8826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400"/>
          </a:p>
        </p:txBody>
      </p:sp>
      <p:sp>
        <p:nvSpPr>
          <p:cNvPr id="25607" name="Rectangle 8"/>
          <p:cNvSpPr>
            <a:spLocks noChangeArrowheads="1"/>
          </p:cNvSpPr>
          <p:nvPr/>
        </p:nvSpPr>
        <p:spPr bwMode="auto">
          <a:xfrm>
            <a:off x="1397000" y="787400"/>
            <a:ext cx="4254500" cy="330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8" name="Text Box 9"/>
          <p:cNvSpPr txBox="1">
            <a:spLocks noChangeArrowheads="1"/>
          </p:cNvSpPr>
          <p:nvPr/>
        </p:nvSpPr>
        <p:spPr bwMode="auto">
          <a:xfrm>
            <a:off x="1371600" y="762000"/>
            <a:ext cx="4368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C0C0C0"/>
                </a:solidFill>
              </a:rPr>
              <a:t>SCHEMATIC DESIGN PRESENTATION</a:t>
            </a:r>
          </a:p>
        </p:txBody>
      </p:sp>
      <p:sp>
        <p:nvSpPr>
          <p:cNvPr id="25609" name="Text Box 10"/>
          <p:cNvSpPr txBox="1">
            <a:spLocks noChangeArrowheads="1"/>
          </p:cNvSpPr>
          <p:nvPr/>
        </p:nvSpPr>
        <p:spPr bwMode="auto">
          <a:xfrm>
            <a:off x="444500" y="1346200"/>
            <a:ext cx="1752600" cy="160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>
                <a:solidFill>
                  <a:srgbClr val="C0C0C0"/>
                </a:solidFill>
              </a:rPr>
              <a:t>PRESENTED:</a:t>
            </a:r>
          </a:p>
          <a:p>
            <a:pPr algn="r">
              <a:spcBef>
                <a:spcPct val="50000"/>
              </a:spcBef>
            </a:pPr>
            <a:r>
              <a:rPr lang="en-US">
                <a:solidFill>
                  <a:srgbClr val="C0C0C0"/>
                </a:solidFill>
              </a:rPr>
              <a:t>ADVISOR:</a:t>
            </a:r>
          </a:p>
          <a:p>
            <a:pPr algn="r">
              <a:spcBef>
                <a:spcPct val="50000"/>
              </a:spcBef>
            </a:pPr>
            <a:r>
              <a:rPr lang="en-US">
                <a:solidFill>
                  <a:srgbClr val="C0C0C0"/>
                </a:solidFill>
              </a:rPr>
              <a:t>THESIS SITE:</a:t>
            </a:r>
          </a:p>
          <a:p>
            <a:pPr algn="r">
              <a:spcBef>
                <a:spcPct val="50000"/>
              </a:spcBef>
            </a:pPr>
            <a:r>
              <a:rPr lang="en-US">
                <a:solidFill>
                  <a:srgbClr val="C0C0C0"/>
                </a:solidFill>
              </a:rPr>
              <a:t>THANK YOU:</a:t>
            </a:r>
          </a:p>
        </p:txBody>
      </p:sp>
      <p:sp>
        <p:nvSpPr>
          <p:cNvPr id="25610" name="Text Box 11"/>
          <p:cNvSpPr txBox="1">
            <a:spLocks noChangeArrowheads="1"/>
          </p:cNvSpPr>
          <p:nvPr/>
        </p:nvSpPr>
        <p:spPr bwMode="auto">
          <a:xfrm>
            <a:off x="2184400" y="1358900"/>
            <a:ext cx="6096000" cy="187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C0C0C0"/>
                </a:solidFill>
              </a:rPr>
              <a:t>December 13, 2007</a:t>
            </a:r>
          </a:p>
          <a:p>
            <a:pPr>
              <a:spcBef>
                <a:spcPct val="50000"/>
              </a:spcBef>
            </a:pPr>
            <a:r>
              <a:rPr lang="en-US">
                <a:solidFill>
                  <a:srgbClr val="C0C0C0"/>
                </a:solidFill>
              </a:rPr>
              <a:t>Dr. Mistrick</a:t>
            </a:r>
          </a:p>
          <a:p>
            <a:pPr>
              <a:spcBef>
                <a:spcPct val="50000"/>
              </a:spcBef>
            </a:pPr>
            <a:r>
              <a:rPr lang="en-US">
                <a:solidFill>
                  <a:srgbClr val="C0C0C0"/>
                </a:solidFill>
              </a:rPr>
              <a:t>http://www.engr.psu.edu/ae/thesis/portfolios/2008/mpr184</a:t>
            </a:r>
          </a:p>
          <a:p>
            <a:pPr>
              <a:spcBef>
                <a:spcPct val="50000"/>
              </a:spcBef>
            </a:pPr>
            <a:r>
              <a:rPr lang="en-US">
                <a:solidFill>
                  <a:srgbClr val="C0C0C0"/>
                </a:solidFill>
              </a:rPr>
              <a:t>Lutron Electronics, Inc.</a:t>
            </a:r>
            <a:br>
              <a:rPr lang="en-US">
                <a:solidFill>
                  <a:srgbClr val="C0C0C0"/>
                </a:solidFill>
              </a:rPr>
            </a:br>
            <a:r>
              <a:rPr lang="en-US">
                <a:solidFill>
                  <a:srgbClr val="C0C0C0"/>
                </a:solidFill>
              </a:rPr>
              <a:t>Guest Panel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76200" y="838200"/>
            <a:ext cx="8991600" cy="38100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76200" y="1041400"/>
            <a:ext cx="8991600" cy="5740400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5F5F5F"/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1346200" y="419100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C0C0C0"/>
                </a:solidFill>
              </a:rPr>
              <a:t>THE AUGUST WILSON CENTER FOR AFRICAN AMERICAN CULTURE</a:t>
            </a: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1397000" y="787400"/>
            <a:ext cx="6883400" cy="330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1371600" y="762000"/>
            <a:ext cx="6959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C0C0C0"/>
                </a:solidFill>
              </a:rPr>
              <a:t>SCHEMATIC DESIGN PRESENTATION:  PROJECT OVERVIEW</a:t>
            </a:r>
          </a:p>
        </p:txBody>
      </p:sp>
      <p:pic>
        <p:nvPicPr>
          <p:cNvPr id="4104" name="Picture 8" descr="Site and Streetscape"/>
          <p:cNvPicPr>
            <a:picLocks noGrp="1" noChangeAspect="1" noChangeArrowheads="1"/>
          </p:cNvPicPr>
          <p:nvPr>
            <p:ph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6000" contrast="22000"/>
          </a:blip>
          <a:srcRect/>
          <a:stretch>
            <a:fillRect/>
          </a:stretch>
        </p:blipFill>
        <p:spPr>
          <a:xfrm>
            <a:off x="165100" y="1998663"/>
            <a:ext cx="8821738" cy="4725987"/>
          </a:xfrm>
          <a:effectLst>
            <a:outerShdw blurRad="50800" dist="50800" dir="5400000" sx="1000" sy="1000" algn="ctr" rotWithShape="0">
              <a:srgbClr val="000000"/>
            </a:outerShdw>
          </a:effectLst>
        </p:spPr>
      </p:pic>
      <p:sp>
        <p:nvSpPr>
          <p:cNvPr id="4105" name="TextBox 8"/>
          <p:cNvSpPr txBox="1">
            <a:spLocks noChangeArrowheads="1"/>
          </p:cNvSpPr>
          <p:nvPr/>
        </p:nvSpPr>
        <p:spPr bwMode="auto">
          <a:xfrm>
            <a:off x="133350" y="1076325"/>
            <a:ext cx="32575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00B050"/>
                </a:solidFill>
              </a:rPr>
              <a:t>MAJOR PLAYERS:</a:t>
            </a:r>
          </a:p>
        </p:txBody>
      </p:sp>
      <p:sp>
        <p:nvSpPr>
          <p:cNvPr id="4106" name="TextBox 9"/>
          <p:cNvSpPr txBox="1">
            <a:spLocks noChangeArrowheads="1"/>
          </p:cNvSpPr>
          <p:nvPr/>
        </p:nvSpPr>
        <p:spPr bwMode="auto">
          <a:xfrm>
            <a:off x="371475" y="1362075"/>
            <a:ext cx="495300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00B050"/>
                </a:solidFill>
              </a:rPr>
              <a:t>owner: </a:t>
            </a:r>
            <a:r>
              <a:rPr lang="en-US">
                <a:solidFill>
                  <a:srgbClr val="C0C0C0"/>
                </a:solidFill>
              </a:rPr>
              <a:t>The</a:t>
            </a:r>
            <a:r>
              <a:rPr lang="en-US">
                <a:solidFill>
                  <a:srgbClr val="00B050"/>
                </a:solidFill>
              </a:rPr>
              <a:t> </a:t>
            </a:r>
            <a:r>
              <a:rPr lang="en-US">
                <a:solidFill>
                  <a:srgbClr val="C0C0C0"/>
                </a:solidFill>
              </a:rPr>
              <a:t>August Wilson Center</a:t>
            </a:r>
          </a:p>
          <a:p>
            <a:r>
              <a:rPr lang="en-US">
                <a:solidFill>
                  <a:srgbClr val="00B050"/>
                </a:solidFill>
              </a:rPr>
              <a:t>architect: </a:t>
            </a:r>
            <a:r>
              <a:rPr lang="en-US">
                <a:solidFill>
                  <a:srgbClr val="C0C0C0"/>
                </a:solidFill>
              </a:rPr>
              <a:t>Perkins + Will, San Francisco </a:t>
            </a:r>
          </a:p>
          <a:p>
            <a:r>
              <a:rPr lang="en-US">
                <a:solidFill>
                  <a:srgbClr val="00B050"/>
                </a:solidFill>
              </a:rPr>
              <a:t>lighting design: </a:t>
            </a:r>
            <a:r>
              <a:rPr lang="en-US">
                <a:solidFill>
                  <a:srgbClr val="C0C0C0"/>
                </a:solidFill>
              </a:rPr>
              <a:t>The Studio i Company</a:t>
            </a:r>
          </a:p>
          <a:p>
            <a:r>
              <a:rPr lang="en-US">
                <a:solidFill>
                  <a:srgbClr val="00B050"/>
                </a:solidFill>
              </a:rPr>
              <a:t>electrical consultant: </a:t>
            </a:r>
            <a:r>
              <a:rPr lang="en-US">
                <a:solidFill>
                  <a:srgbClr val="C0C0C0"/>
                </a:solidFill>
              </a:rPr>
              <a:t>Hornfeck Engineering</a:t>
            </a:r>
          </a:p>
          <a:p>
            <a:r>
              <a:rPr lang="en-US">
                <a:solidFill>
                  <a:srgbClr val="00B050"/>
                </a:solidFill>
              </a:rPr>
              <a:t>construction management: </a:t>
            </a:r>
            <a:r>
              <a:rPr lang="en-US">
                <a:solidFill>
                  <a:srgbClr val="C0C0C0"/>
                </a:solidFill>
              </a:rPr>
              <a:t>Turner Construction</a:t>
            </a:r>
          </a:p>
          <a:p>
            <a:r>
              <a:rPr lang="en-US">
                <a:solidFill>
                  <a:srgbClr val="C0C0C0"/>
                </a:solidFill>
              </a:rPr>
              <a:t>               </a:t>
            </a:r>
            <a:r>
              <a:rPr lang="en-US">
                <a:solidFill>
                  <a:srgbClr val="00B050"/>
                </a:solidFill>
              </a:rPr>
              <a:t>owner’s representative:  </a:t>
            </a:r>
            <a:r>
              <a:rPr lang="en-US">
                <a:solidFill>
                  <a:srgbClr val="C0C0C0"/>
                </a:solidFill>
              </a:rPr>
              <a:t>Oxford</a:t>
            </a:r>
          </a:p>
          <a:p>
            <a:r>
              <a:rPr lang="en-US">
                <a:solidFill>
                  <a:srgbClr val="C0C0C0"/>
                </a:solidFill>
              </a:rPr>
              <a:t>                            Development Company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76200" y="838200"/>
            <a:ext cx="8991600" cy="38100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76200" y="1041400"/>
            <a:ext cx="8991600" cy="5740400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5F5F5F"/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1346200" y="419100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C0C0C0"/>
                </a:solidFill>
              </a:rPr>
              <a:t>THE AUGUST WILSON CENTER FOR AFRICAN AMERICAN CULTURE</a:t>
            </a:r>
          </a:p>
        </p:txBody>
      </p:sp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1397000" y="787400"/>
            <a:ext cx="6337300" cy="330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1371600" y="762000"/>
            <a:ext cx="65659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C0C0C0"/>
                </a:solidFill>
              </a:rPr>
              <a:t>SCHEMATIC DESIGN PRESENTATION:  WALKTHROUGH</a:t>
            </a:r>
          </a:p>
        </p:txBody>
      </p:sp>
      <p:pic>
        <p:nvPicPr>
          <p:cNvPr id="10" name="Picture 9" descr="awcc_corner.jpg"/>
          <p:cNvPicPr>
            <a:picLocks noChangeAspect="1"/>
          </p:cNvPicPr>
          <p:nvPr/>
        </p:nvPicPr>
        <p:blipFill>
          <a:blip r:embed="rId2"/>
          <a:srcRect t="10454" b="2925"/>
          <a:stretch>
            <a:fillRect/>
          </a:stretch>
        </p:blipFill>
        <p:spPr>
          <a:xfrm>
            <a:off x="1120775" y="1404938"/>
            <a:ext cx="6891338" cy="50180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129" name="Text Box 12"/>
          <p:cNvSpPr txBox="1">
            <a:spLocks noChangeArrowheads="1"/>
          </p:cNvSpPr>
          <p:nvPr/>
        </p:nvSpPr>
        <p:spPr bwMode="auto">
          <a:xfrm>
            <a:off x="6904038" y="6157913"/>
            <a:ext cx="1219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baseline="-25000">
                <a:solidFill>
                  <a:schemeClr val="bg1"/>
                </a:solidFill>
              </a:rPr>
              <a:t>PERKINS + WILL</a:t>
            </a:r>
          </a:p>
        </p:txBody>
      </p:sp>
      <p:sp>
        <p:nvSpPr>
          <p:cNvPr id="5130" name="TextBox 10"/>
          <p:cNvSpPr txBox="1">
            <a:spLocks noChangeArrowheads="1"/>
          </p:cNvSpPr>
          <p:nvPr/>
        </p:nvSpPr>
        <p:spPr bwMode="auto">
          <a:xfrm>
            <a:off x="5638800" y="1001713"/>
            <a:ext cx="17748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00B050"/>
                </a:solidFill>
              </a:rPr>
              <a:t>FAÇADE 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76200" y="838200"/>
            <a:ext cx="8991600" cy="38100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76200" y="1041400"/>
            <a:ext cx="8991600" cy="5740400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5F5F5F"/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1346200" y="419100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C0C0C0"/>
                </a:solidFill>
              </a:rPr>
              <a:t>THE AUGUST WILSON CENTER FOR AFRICAN AMERICAN CULTURE</a:t>
            </a:r>
          </a:p>
        </p:txBody>
      </p:sp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1397000" y="787400"/>
            <a:ext cx="6337300" cy="330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1371600" y="762000"/>
            <a:ext cx="65659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C0C0C0"/>
                </a:solidFill>
              </a:rPr>
              <a:t>SCHEMATIC DESIGN PRESENTATION:  WALKTHROUGH</a:t>
            </a:r>
          </a:p>
        </p:txBody>
      </p:sp>
      <p:pic>
        <p:nvPicPr>
          <p:cNvPr id="6152" name="Picture 10" descr="First Floor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40000" contrast="24000"/>
          </a:blip>
          <a:srcRect/>
          <a:stretch>
            <a:fillRect/>
          </a:stretch>
        </p:blipFill>
        <p:spPr bwMode="auto">
          <a:xfrm>
            <a:off x="276225" y="1617663"/>
            <a:ext cx="8648700" cy="483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/>
          <p:nvPr/>
        </p:nvSpPr>
        <p:spPr>
          <a:xfrm>
            <a:off x="601663" y="5173663"/>
            <a:ext cx="755650" cy="917575"/>
          </a:xfrm>
          <a:prstGeom prst="rect">
            <a:avLst/>
          </a:prstGeom>
          <a:solidFill>
            <a:srgbClr val="0070C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219325" y="4365625"/>
            <a:ext cx="527050" cy="666750"/>
          </a:xfrm>
          <a:prstGeom prst="rect">
            <a:avLst/>
          </a:prstGeom>
          <a:solidFill>
            <a:srgbClr val="0070C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6162675" y="5257800"/>
            <a:ext cx="1552575" cy="723900"/>
          </a:xfrm>
          <a:prstGeom prst="rect">
            <a:avLst/>
          </a:prstGeom>
          <a:solidFill>
            <a:srgbClr val="0070C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Right Arrow 22"/>
          <p:cNvSpPr/>
          <p:nvPr/>
        </p:nvSpPr>
        <p:spPr>
          <a:xfrm>
            <a:off x="1457325" y="4838700"/>
            <a:ext cx="304800" cy="209550"/>
          </a:xfrm>
          <a:prstGeom prst="rightArrow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Down Arrow 23"/>
          <p:cNvSpPr/>
          <p:nvPr/>
        </p:nvSpPr>
        <p:spPr>
          <a:xfrm rot="10800000">
            <a:off x="2400300" y="6153150"/>
            <a:ext cx="228600" cy="314325"/>
          </a:xfrm>
          <a:prstGeom prst="downArrow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Right Arrow 24"/>
          <p:cNvSpPr/>
          <p:nvPr/>
        </p:nvSpPr>
        <p:spPr>
          <a:xfrm rot="10800000">
            <a:off x="3076575" y="4457700"/>
            <a:ext cx="304800" cy="209550"/>
          </a:xfrm>
          <a:prstGeom prst="rightArrow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159" name="TextBox 25"/>
          <p:cNvSpPr txBox="1">
            <a:spLocks noChangeArrowheads="1"/>
          </p:cNvSpPr>
          <p:nvPr/>
        </p:nvSpPr>
        <p:spPr bwMode="auto">
          <a:xfrm>
            <a:off x="3635375" y="6451600"/>
            <a:ext cx="23431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solidFill>
                  <a:srgbClr val="C0C0C0"/>
                </a:solidFill>
              </a:rPr>
              <a:t>[Liberty Avenue]</a:t>
            </a:r>
          </a:p>
        </p:txBody>
      </p:sp>
      <p:sp>
        <p:nvSpPr>
          <p:cNvPr id="6160" name="TextBox 26"/>
          <p:cNvSpPr txBox="1">
            <a:spLocks noChangeArrowheads="1"/>
          </p:cNvSpPr>
          <p:nvPr/>
        </p:nvSpPr>
        <p:spPr bwMode="auto">
          <a:xfrm rot="-2739486">
            <a:off x="647701" y="2562225"/>
            <a:ext cx="23431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solidFill>
                  <a:srgbClr val="C0C0C0"/>
                </a:solidFill>
              </a:rPr>
              <a:t>[William Penn Place]</a:t>
            </a:r>
          </a:p>
        </p:txBody>
      </p:sp>
      <p:sp>
        <p:nvSpPr>
          <p:cNvPr id="30" name="Freeform 29"/>
          <p:cNvSpPr/>
          <p:nvPr/>
        </p:nvSpPr>
        <p:spPr>
          <a:xfrm>
            <a:off x="3484563" y="4178300"/>
            <a:ext cx="1582737" cy="1566863"/>
          </a:xfrm>
          <a:custGeom>
            <a:avLst/>
            <a:gdLst>
              <a:gd name="connsiteX0" fmla="*/ 205317 w 1583267"/>
              <a:gd name="connsiteY0" fmla="*/ 0 h 1566333"/>
              <a:gd name="connsiteX1" fmla="*/ 46567 w 1583267"/>
              <a:gd name="connsiteY1" fmla="*/ 381000 h 1566333"/>
              <a:gd name="connsiteX2" fmla="*/ 8467 w 1583267"/>
              <a:gd name="connsiteY2" fmla="*/ 711200 h 1566333"/>
              <a:gd name="connsiteX3" fmla="*/ 97367 w 1583267"/>
              <a:gd name="connsiteY3" fmla="*/ 1092200 h 1566333"/>
              <a:gd name="connsiteX4" fmla="*/ 332317 w 1583267"/>
              <a:gd name="connsiteY4" fmla="*/ 1390650 h 1566333"/>
              <a:gd name="connsiteX5" fmla="*/ 637117 w 1583267"/>
              <a:gd name="connsiteY5" fmla="*/ 1530350 h 1566333"/>
              <a:gd name="connsiteX6" fmla="*/ 1011767 w 1583267"/>
              <a:gd name="connsiteY6" fmla="*/ 1555750 h 1566333"/>
              <a:gd name="connsiteX7" fmla="*/ 1329267 w 1583267"/>
              <a:gd name="connsiteY7" fmla="*/ 1466850 h 1566333"/>
              <a:gd name="connsiteX8" fmla="*/ 1583267 w 1583267"/>
              <a:gd name="connsiteY8" fmla="*/ 1352550 h 1566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83267" h="1566333">
                <a:moveTo>
                  <a:pt x="205317" y="0"/>
                </a:moveTo>
                <a:cubicBezTo>
                  <a:pt x="142346" y="131233"/>
                  <a:pt x="79375" y="262467"/>
                  <a:pt x="46567" y="381000"/>
                </a:cubicBezTo>
                <a:cubicBezTo>
                  <a:pt x="13759" y="499533"/>
                  <a:pt x="0" y="592667"/>
                  <a:pt x="8467" y="711200"/>
                </a:cubicBezTo>
                <a:cubicBezTo>
                  <a:pt x="16934" y="829733"/>
                  <a:pt x="43392" y="978958"/>
                  <a:pt x="97367" y="1092200"/>
                </a:cubicBezTo>
                <a:cubicBezTo>
                  <a:pt x="151342" y="1205442"/>
                  <a:pt x="242359" y="1317625"/>
                  <a:pt x="332317" y="1390650"/>
                </a:cubicBezTo>
                <a:cubicBezTo>
                  <a:pt x="422275" y="1463675"/>
                  <a:pt x="523875" y="1502833"/>
                  <a:pt x="637117" y="1530350"/>
                </a:cubicBezTo>
                <a:cubicBezTo>
                  <a:pt x="750359" y="1557867"/>
                  <a:pt x="896409" y="1566333"/>
                  <a:pt x="1011767" y="1555750"/>
                </a:cubicBezTo>
                <a:cubicBezTo>
                  <a:pt x="1127125" y="1545167"/>
                  <a:pt x="1234017" y="1500717"/>
                  <a:pt x="1329267" y="1466850"/>
                </a:cubicBezTo>
                <a:cubicBezTo>
                  <a:pt x="1424517" y="1432983"/>
                  <a:pt x="1503892" y="1392766"/>
                  <a:pt x="1583267" y="1352550"/>
                </a:cubicBezTo>
              </a:path>
            </a:pathLst>
          </a:cu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1730375" y="5345113"/>
            <a:ext cx="18621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00B050"/>
                </a:solidFill>
              </a:rPr>
              <a:t>MAIN LOBBY</a:t>
            </a:r>
          </a:p>
        </p:txBody>
      </p:sp>
      <p:sp>
        <p:nvSpPr>
          <p:cNvPr id="6163" name="TextBox 21"/>
          <p:cNvSpPr txBox="1">
            <a:spLocks noChangeArrowheads="1"/>
          </p:cNvSpPr>
          <p:nvPr/>
        </p:nvSpPr>
        <p:spPr bwMode="auto">
          <a:xfrm>
            <a:off x="5638800" y="1001713"/>
            <a:ext cx="17748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00B050"/>
                </a:solidFill>
              </a:rPr>
              <a:t>FIRST LEVEL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3" grpId="0" animBg="1"/>
      <p:bldP spid="24" grpId="0" animBg="1"/>
      <p:bldP spid="25" grpId="0" animBg="1"/>
      <p:bldP spid="30" grpId="0" animBg="1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76200" y="838200"/>
            <a:ext cx="8991600" cy="38100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76200" y="1041400"/>
            <a:ext cx="8991600" cy="5740400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5F5F5F"/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1346200" y="419100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C0C0C0"/>
                </a:solidFill>
              </a:rPr>
              <a:t>THE AUGUST WILSON CENTER FOR AFRICAN AMERICAN CULTURE</a:t>
            </a:r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1397000" y="787400"/>
            <a:ext cx="6337300" cy="330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1371600" y="762000"/>
            <a:ext cx="65659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C0C0C0"/>
                </a:solidFill>
              </a:rPr>
              <a:t>SCHEMATIC DESIGN PRESENTATION:  WALKTHROUGH</a:t>
            </a:r>
          </a:p>
        </p:txBody>
      </p:sp>
      <p:pic>
        <p:nvPicPr>
          <p:cNvPr id="7176" name="Picture 9" descr="Second Floor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40000" contrast="24000"/>
          </a:blip>
          <a:srcRect t="1849" r="3265"/>
          <a:stretch>
            <a:fillRect/>
          </a:stretch>
        </p:blipFill>
        <p:spPr bwMode="auto">
          <a:xfrm>
            <a:off x="295275" y="1171575"/>
            <a:ext cx="8686800" cy="556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552450" y="5462588"/>
            <a:ext cx="771525" cy="866775"/>
          </a:xfrm>
          <a:prstGeom prst="rect">
            <a:avLst/>
          </a:prstGeom>
          <a:solidFill>
            <a:srgbClr val="00B05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352550" y="5507038"/>
            <a:ext cx="1476375" cy="819150"/>
          </a:xfrm>
          <a:prstGeom prst="rect">
            <a:avLst/>
          </a:prstGeom>
          <a:solidFill>
            <a:srgbClr val="00B05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ight Arrow 10"/>
          <p:cNvSpPr/>
          <p:nvPr/>
        </p:nvSpPr>
        <p:spPr>
          <a:xfrm>
            <a:off x="2371725" y="5108575"/>
            <a:ext cx="304800" cy="209550"/>
          </a:xfrm>
          <a:prstGeom prst="rightArrow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180" name="TextBox 11"/>
          <p:cNvSpPr txBox="1">
            <a:spLocks noChangeArrowheads="1"/>
          </p:cNvSpPr>
          <p:nvPr/>
        </p:nvSpPr>
        <p:spPr bwMode="auto">
          <a:xfrm>
            <a:off x="5638800" y="1001713"/>
            <a:ext cx="20685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00B050"/>
                </a:solidFill>
              </a:rPr>
              <a:t>SECOND LEVEL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76200" y="838200"/>
            <a:ext cx="8991600" cy="38100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76200" y="1041400"/>
            <a:ext cx="8991600" cy="5740400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5F5F5F"/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1346200" y="419100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C0C0C0"/>
                </a:solidFill>
              </a:rPr>
              <a:t>THE AUGUST WILSON CENTER FOR AFRICAN AMERICAN CULTURE</a:t>
            </a:r>
          </a:p>
        </p:txBody>
      </p:sp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1397000" y="787400"/>
            <a:ext cx="6464300" cy="330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1371600" y="762000"/>
            <a:ext cx="6858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C0C0C0"/>
                </a:solidFill>
              </a:rPr>
              <a:t>SCHEMATIC DESIGN PRESENTATION:  OVERALL GOALS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2288" y="1773238"/>
            <a:ext cx="8126412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800" spc="-300" dirty="0">
                <a:solidFill>
                  <a:srgbClr val="00B050"/>
                </a:solidFill>
                <a:latin typeface="Arial Narrow" pitchFamily="34" charset="0"/>
              </a:rPr>
              <a:t>RESPONSIVE.  FLEXIBLE.  EFFICIENT.</a:t>
            </a:r>
          </a:p>
        </p:txBody>
      </p:sp>
      <p:sp>
        <p:nvSpPr>
          <p:cNvPr id="8201" name="TextBox 8"/>
          <p:cNvSpPr txBox="1">
            <a:spLocks noChangeArrowheads="1"/>
          </p:cNvSpPr>
          <p:nvPr/>
        </p:nvSpPr>
        <p:spPr bwMode="auto">
          <a:xfrm>
            <a:off x="784225" y="2584450"/>
            <a:ext cx="25654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C0C0C0"/>
                </a:solidFill>
              </a:rPr>
              <a:t>architect’s aesthetic</a:t>
            </a:r>
          </a:p>
          <a:p>
            <a:r>
              <a:rPr lang="en-US">
                <a:solidFill>
                  <a:srgbClr val="C0C0C0"/>
                </a:solidFill>
              </a:rPr>
              <a:t>modern form</a:t>
            </a:r>
          </a:p>
          <a:p>
            <a:r>
              <a:rPr lang="en-US">
                <a:solidFill>
                  <a:srgbClr val="C0C0C0"/>
                </a:solidFill>
              </a:rPr>
              <a:t>materiality</a:t>
            </a:r>
          </a:p>
          <a:p>
            <a:endParaRPr lang="en-US">
              <a:solidFill>
                <a:srgbClr val="C0C0C0"/>
              </a:solidFill>
            </a:endParaRPr>
          </a:p>
        </p:txBody>
      </p:sp>
      <p:sp>
        <p:nvSpPr>
          <p:cNvPr id="8202" name="TextBox 9"/>
          <p:cNvSpPr txBox="1">
            <a:spLocks noChangeArrowheads="1"/>
          </p:cNvSpPr>
          <p:nvPr/>
        </p:nvSpPr>
        <p:spPr bwMode="auto">
          <a:xfrm>
            <a:off x="3641725" y="2597150"/>
            <a:ext cx="256698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C0C0C0"/>
                </a:solidFill>
              </a:rPr>
              <a:t>changing appearance</a:t>
            </a:r>
          </a:p>
          <a:p>
            <a:r>
              <a:rPr lang="en-US">
                <a:solidFill>
                  <a:srgbClr val="C0C0C0"/>
                </a:solidFill>
              </a:rPr>
              <a:t>varied uses</a:t>
            </a:r>
          </a:p>
          <a:p>
            <a:r>
              <a:rPr lang="en-US">
                <a:solidFill>
                  <a:srgbClr val="C0C0C0"/>
                </a:solidFill>
              </a:rPr>
              <a:t>user-friendly</a:t>
            </a:r>
          </a:p>
          <a:p>
            <a:endParaRPr lang="en-US">
              <a:solidFill>
                <a:srgbClr val="C0C0C0"/>
              </a:solidFill>
            </a:endParaRPr>
          </a:p>
        </p:txBody>
      </p:sp>
      <p:sp>
        <p:nvSpPr>
          <p:cNvPr id="8203" name="TextBox 10"/>
          <p:cNvSpPr txBox="1">
            <a:spLocks noChangeArrowheads="1"/>
          </p:cNvSpPr>
          <p:nvPr/>
        </p:nvSpPr>
        <p:spPr bwMode="auto">
          <a:xfrm>
            <a:off x="6462713" y="2600325"/>
            <a:ext cx="256698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C0C0C0"/>
                </a:solidFill>
              </a:rPr>
              <a:t>environment</a:t>
            </a:r>
          </a:p>
          <a:p>
            <a:r>
              <a:rPr lang="en-US">
                <a:solidFill>
                  <a:srgbClr val="C0C0C0"/>
                </a:solidFill>
              </a:rPr>
              <a:t>simplistic</a:t>
            </a:r>
          </a:p>
          <a:p>
            <a:r>
              <a:rPr lang="en-US">
                <a:solidFill>
                  <a:srgbClr val="C0C0C0"/>
                </a:solidFill>
              </a:rPr>
              <a:t>effective</a:t>
            </a:r>
          </a:p>
          <a:p>
            <a:endParaRPr lang="en-US">
              <a:solidFill>
                <a:srgbClr val="C0C0C0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76200" y="838200"/>
            <a:ext cx="8991600" cy="38100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76200" y="1041400"/>
            <a:ext cx="8991600" cy="5740400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5F5F5F"/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1346200" y="419100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C0C0C0"/>
                </a:solidFill>
              </a:rPr>
              <a:t>THE AUGUST WILSON CENTER FOR AFRICAN AMERICAN CULTURE</a:t>
            </a:r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1397000" y="787400"/>
            <a:ext cx="5473700" cy="330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1371600" y="762000"/>
            <a:ext cx="6858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C0C0C0"/>
                </a:solidFill>
              </a:rPr>
              <a:t>SCHEMATIC DESIGN PRESENTATION:  DETAILS</a:t>
            </a:r>
          </a:p>
        </p:txBody>
      </p:sp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152400" y="1041400"/>
            <a:ext cx="8826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400"/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38100" y="6502400"/>
            <a:ext cx="927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rgbClr val="00B050"/>
                </a:solidFill>
              </a:rPr>
              <a:t>BUILDING FAÇADE       </a:t>
            </a:r>
            <a:r>
              <a:rPr lang="en-US" sz="1400">
                <a:solidFill>
                  <a:srgbClr val="C0C0C0"/>
                </a:solidFill>
              </a:rPr>
              <a:t>LOWER LEVEL LOBBY       EDUCATION AND LECTURE ROOM       MEETING ROOM</a:t>
            </a:r>
          </a:p>
        </p:txBody>
      </p:sp>
      <p:grpSp>
        <p:nvGrpSpPr>
          <p:cNvPr id="9226" name="Group 19"/>
          <p:cNvGrpSpPr>
            <a:grpSpLocks/>
          </p:cNvGrpSpPr>
          <p:nvPr/>
        </p:nvGrpSpPr>
        <p:grpSpPr bwMode="auto">
          <a:xfrm>
            <a:off x="-1109663" y="-242888"/>
            <a:ext cx="9144001" cy="3089276"/>
            <a:chOff x="-1110344" y="-243503"/>
            <a:chExt cx="9144000" cy="3090249"/>
          </a:xfrm>
        </p:grpSpPr>
        <p:pic>
          <p:nvPicPr>
            <p:cNvPr id="9234" name="Picture 18" descr="goals.pn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-1110344" y="-243503"/>
              <a:ext cx="9144000" cy="3090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Rectangle 13"/>
            <p:cNvSpPr/>
            <p:nvPr/>
          </p:nvSpPr>
          <p:spPr>
            <a:xfrm>
              <a:off x="142194" y="1076126"/>
              <a:ext cx="6781799" cy="1553064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9227" name="TextBox 14"/>
          <p:cNvSpPr txBox="1">
            <a:spLocks noChangeArrowheads="1"/>
          </p:cNvSpPr>
          <p:nvPr/>
        </p:nvSpPr>
        <p:spPr bwMode="auto">
          <a:xfrm>
            <a:off x="247650" y="2238375"/>
            <a:ext cx="24669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i="1">
                <a:solidFill>
                  <a:srgbClr val="C0C0C0"/>
                </a:solidFill>
              </a:rPr>
              <a:t>CRITERIA</a:t>
            </a:r>
            <a:r>
              <a:rPr lang="en-US" i="1">
                <a:solidFill>
                  <a:srgbClr val="C0C0C0"/>
                </a:solidFill>
              </a:rPr>
              <a:t>:</a:t>
            </a:r>
          </a:p>
        </p:txBody>
      </p:sp>
      <p:sp>
        <p:nvSpPr>
          <p:cNvPr id="9228" name="TextBox 15"/>
          <p:cNvSpPr txBox="1">
            <a:spLocks noChangeArrowheads="1"/>
          </p:cNvSpPr>
          <p:nvPr/>
        </p:nvSpPr>
        <p:spPr bwMode="auto">
          <a:xfrm>
            <a:off x="4419600" y="2238375"/>
            <a:ext cx="24669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i="1">
                <a:solidFill>
                  <a:srgbClr val="C0C0C0"/>
                </a:solidFill>
              </a:rPr>
              <a:t>CONCEPTS</a:t>
            </a:r>
            <a:r>
              <a:rPr lang="en-US" i="1">
                <a:solidFill>
                  <a:srgbClr val="C0C0C0"/>
                </a:solidFill>
              </a:rPr>
              <a:t>:</a:t>
            </a:r>
          </a:p>
        </p:txBody>
      </p:sp>
      <p:sp>
        <p:nvSpPr>
          <p:cNvPr id="9229" name="TextBox 15"/>
          <p:cNvSpPr txBox="1">
            <a:spLocks noChangeArrowheads="1"/>
          </p:cNvSpPr>
          <p:nvPr/>
        </p:nvSpPr>
        <p:spPr bwMode="auto">
          <a:xfrm>
            <a:off x="512763" y="2622550"/>
            <a:ext cx="3705225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1400">
                <a:solidFill>
                  <a:srgbClr val="C0C0C0"/>
                </a:solidFill>
              </a:rPr>
              <a:t> CREATE A WELCOMING  APPEARANCE</a:t>
            </a:r>
          </a:p>
          <a:p>
            <a:pPr>
              <a:buFont typeface="Arial" charset="0"/>
              <a:buChar char="•"/>
            </a:pPr>
            <a:endParaRPr lang="en-US" sz="1400">
              <a:solidFill>
                <a:srgbClr val="C0C0C0"/>
              </a:solidFill>
            </a:endParaRPr>
          </a:p>
          <a:p>
            <a:pPr>
              <a:buFont typeface="Arial" charset="0"/>
              <a:buChar char="•"/>
            </a:pPr>
            <a:endParaRPr lang="en-US" sz="1400">
              <a:solidFill>
                <a:srgbClr val="C0C0C0"/>
              </a:solidFill>
            </a:endParaRPr>
          </a:p>
          <a:p>
            <a:pPr>
              <a:buFont typeface="Arial" charset="0"/>
              <a:buChar char="•"/>
            </a:pPr>
            <a:r>
              <a:rPr lang="en-US" sz="1400">
                <a:solidFill>
                  <a:srgbClr val="C0C0C0"/>
                </a:solidFill>
              </a:rPr>
              <a:t> ESTABLISH A FOCAL POINT</a:t>
            </a:r>
          </a:p>
          <a:p>
            <a:pPr>
              <a:buFont typeface="Arial" charset="0"/>
              <a:buChar char="•"/>
            </a:pPr>
            <a:endParaRPr lang="en-US" sz="1400">
              <a:solidFill>
                <a:srgbClr val="C0C0C0"/>
              </a:solidFill>
            </a:endParaRPr>
          </a:p>
          <a:p>
            <a:pPr>
              <a:buFont typeface="Arial" charset="0"/>
              <a:buChar char="•"/>
            </a:pPr>
            <a:endParaRPr lang="en-US" sz="1400">
              <a:solidFill>
                <a:srgbClr val="C0C0C0"/>
              </a:solidFill>
            </a:endParaRPr>
          </a:p>
          <a:p>
            <a:pPr>
              <a:buFont typeface="Arial" charset="0"/>
              <a:buChar char="•"/>
            </a:pPr>
            <a:r>
              <a:rPr lang="en-US" sz="1400">
                <a:solidFill>
                  <a:srgbClr val="C0C0C0"/>
                </a:solidFill>
              </a:rPr>
              <a:t> </a:t>
            </a:r>
            <a:r>
              <a:rPr lang="en-US" sz="1400" i="1">
                <a:solidFill>
                  <a:srgbClr val="C0C0C0"/>
                </a:solidFill>
              </a:rPr>
              <a:t>RESPOND</a:t>
            </a:r>
            <a:r>
              <a:rPr lang="en-US" sz="1400">
                <a:solidFill>
                  <a:srgbClr val="C0C0C0"/>
                </a:solidFill>
              </a:rPr>
              <a:t> TO THE CITY</a:t>
            </a:r>
          </a:p>
          <a:p>
            <a:pPr>
              <a:buFont typeface="Arial" charset="0"/>
              <a:buChar char="•"/>
            </a:pPr>
            <a:endParaRPr lang="en-US" sz="1400">
              <a:solidFill>
                <a:srgbClr val="C0C0C0"/>
              </a:solidFill>
            </a:endParaRPr>
          </a:p>
          <a:p>
            <a:pPr>
              <a:buFont typeface="Arial" charset="0"/>
              <a:buChar char="•"/>
            </a:pPr>
            <a:endParaRPr lang="en-US" sz="1400">
              <a:solidFill>
                <a:srgbClr val="C0C0C0"/>
              </a:solidFill>
            </a:endParaRPr>
          </a:p>
          <a:p>
            <a:pPr>
              <a:buFont typeface="Arial" charset="0"/>
              <a:buChar char="•"/>
            </a:pPr>
            <a:r>
              <a:rPr lang="en-US" sz="1400">
                <a:solidFill>
                  <a:srgbClr val="C0C0C0"/>
                </a:solidFill>
              </a:rPr>
              <a:t> SIGNATURE BUILDING</a:t>
            </a:r>
          </a:p>
        </p:txBody>
      </p:sp>
      <p:sp>
        <p:nvSpPr>
          <p:cNvPr id="9230" name="TextBox 16"/>
          <p:cNvSpPr txBox="1">
            <a:spLocks noChangeArrowheads="1"/>
          </p:cNvSpPr>
          <p:nvPr/>
        </p:nvSpPr>
        <p:spPr bwMode="auto">
          <a:xfrm>
            <a:off x="4705350" y="2587625"/>
            <a:ext cx="3705225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1400">
                <a:solidFill>
                  <a:srgbClr val="C0C0C0"/>
                </a:solidFill>
              </a:rPr>
              <a:t> ALLOW THE INTERIOR TO BECOME  THE FOCUS OF THE EXTERIOR</a:t>
            </a:r>
          </a:p>
          <a:p>
            <a:pPr>
              <a:buFont typeface="Arial" charset="0"/>
              <a:buChar char="•"/>
            </a:pPr>
            <a:endParaRPr lang="en-US" sz="1400">
              <a:solidFill>
                <a:srgbClr val="C0C0C0"/>
              </a:solidFill>
            </a:endParaRPr>
          </a:p>
          <a:p>
            <a:pPr>
              <a:buFont typeface="Arial" charset="0"/>
              <a:buChar char="•"/>
            </a:pPr>
            <a:r>
              <a:rPr lang="en-US" sz="1400">
                <a:solidFill>
                  <a:srgbClr val="C0C0C0"/>
                </a:solidFill>
              </a:rPr>
              <a:t> REINFORCE THE EMPHASIS ESTABLISHED BY THE SAIL</a:t>
            </a:r>
          </a:p>
          <a:p>
            <a:pPr>
              <a:buFont typeface="Arial" charset="0"/>
              <a:buChar char="•"/>
            </a:pPr>
            <a:endParaRPr lang="en-US" sz="1400">
              <a:solidFill>
                <a:srgbClr val="C0C0C0"/>
              </a:solidFill>
            </a:endParaRPr>
          </a:p>
          <a:p>
            <a:pPr>
              <a:buFont typeface="Arial" charset="0"/>
              <a:buChar char="•"/>
            </a:pPr>
            <a:r>
              <a:rPr lang="en-US" sz="1400">
                <a:solidFill>
                  <a:srgbClr val="C0C0C0"/>
                </a:solidFill>
              </a:rPr>
              <a:t> USE LIGHTING TO SHOW WHEN THE BUILDING IS ACTIVE</a:t>
            </a:r>
          </a:p>
          <a:p>
            <a:pPr>
              <a:buFont typeface="Arial" charset="0"/>
              <a:buChar char="•"/>
            </a:pPr>
            <a:endParaRPr lang="en-US" sz="1400">
              <a:solidFill>
                <a:srgbClr val="C0C0C0"/>
              </a:solidFill>
            </a:endParaRPr>
          </a:p>
          <a:p>
            <a:pPr>
              <a:buFont typeface="Arial" charset="0"/>
              <a:buChar char="•"/>
            </a:pPr>
            <a:r>
              <a:rPr lang="en-US" sz="1400">
                <a:solidFill>
                  <a:srgbClr val="C0C0C0"/>
                </a:solidFill>
              </a:rPr>
              <a:t> HIGHLIGHT THE UNIQUE VOLUMES OF SPACE</a:t>
            </a:r>
          </a:p>
        </p:txBody>
      </p:sp>
      <p:sp>
        <p:nvSpPr>
          <p:cNvPr id="21" name="Bent-Up Arrow 20"/>
          <p:cNvSpPr/>
          <p:nvPr/>
        </p:nvSpPr>
        <p:spPr>
          <a:xfrm rot="5400000">
            <a:off x="103188" y="2425700"/>
            <a:ext cx="531812" cy="363538"/>
          </a:xfrm>
          <a:prstGeom prst="bentUp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Bent-Up Arrow 21"/>
          <p:cNvSpPr/>
          <p:nvPr/>
        </p:nvSpPr>
        <p:spPr>
          <a:xfrm rot="5400000">
            <a:off x="4264026" y="2425700"/>
            <a:ext cx="531812" cy="363537"/>
          </a:xfrm>
          <a:prstGeom prst="bentUp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233" name="TextBox 22"/>
          <p:cNvSpPr txBox="1">
            <a:spLocks noChangeArrowheads="1"/>
          </p:cNvSpPr>
          <p:nvPr/>
        </p:nvSpPr>
        <p:spPr bwMode="auto">
          <a:xfrm>
            <a:off x="4665663" y="5216525"/>
            <a:ext cx="27622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800">
                <a:solidFill>
                  <a:srgbClr val="00B050"/>
                </a:solidFill>
                <a:latin typeface="Arial Narrow" pitchFamily="34" charset="0"/>
              </a:rPr>
              <a:t>ATTRACT.</a:t>
            </a:r>
            <a:endParaRPr lang="en-US" sz="4800">
              <a:latin typeface="Arial Narrow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76200" y="838200"/>
            <a:ext cx="8991600" cy="38100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76200" y="1041400"/>
            <a:ext cx="8991600" cy="5740400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5F5F5F"/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1346200" y="419100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C0C0C0"/>
                </a:solidFill>
              </a:rPr>
              <a:t>THE AUGUST WILSON CENTER FOR AFRICAN AMERICAN CULTURE</a:t>
            </a: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1397000" y="787400"/>
            <a:ext cx="5473700" cy="330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1371600" y="762000"/>
            <a:ext cx="6858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C0C0C0"/>
                </a:solidFill>
              </a:rPr>
              <a:t>SCHEMATIC DESIGN PRESENTATION:  DETAILS</a:t>
            </a:r>
          </a:p>
        </p:txBody>
      </p:sp>
      <p:sp>
        <p:nvSpPr>
          <p:cNvPr id="11272" name="Text Box 8"/>
          <p:cNvSpPr txBox="1">
            <a:spLocks noChangeArrowheads="1"/>
          </p:cNvSpPr>
          <p:nvPr/>
        </p:nvSpPr>
        <p:spPr bwMode="auto">
          <a:xfrm>
            <a:off x="152400" y="1041400"/>
            <a:ext cx="8826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400"/>
          </a:p>
        </p:txBody>
      </p:sp>
      <p:sp>
        <p:nvSpPr>
          <p:cNvPr id="11273" name="Text Box 9"/>
          <p:cNvSpPr txBox="1">
            <a:spLocks noChangeArrowheads="1"/>
          </p:cNvSpPr>
          <p:nvPr/>
        </p:nvSpPr>
        <p:spPr bwMode="auto">
          <a:xfrm>
            <a:off x="38100" y="6502400"/>
            <a:ext cx="927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rgbClr val="00B050"/>
                </a:solidFill>
              </a:rPr>
              <a:t>BUILDING FAÇADE       </a:t>
            </a:r>
            <a:r>
              <a:rPr lang="en-US" sz="1400">
                <a:solidFill>
                  <a:srgbClr val="C0C0C0"/>
                </a:solidFill>
              </a:rPr>
              <a:t>LOWER LEVEL LOBBY       EDUCATION AND LECTURE ROOM       MEETING ROOM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30175" y="2640013"/>
            <a:ext cx="4087813" cy="290512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1275" name="Picture 11" descr="awcc_sid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1975" y="1203325"/>
            <a:ext cx="7985125" cy="479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6" name="Text Box 12"/>
          <p:cNvSpPr txBox="1">
            <a:spLocks noChangeArrowheads="1"/>
          </p:cNvSpPr>
          <p:nvPr/>
        </p:nvSpPr>
        <p:spPr bwMode="auto">
          <a:xfrm>
            <a:off x="7470775" y="5743575"/>
            <a:ext cx="1219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baseline="-25000">
                <a:solidFill>
                  <a:schemeClr val="bg1"/>
                </a:solidFill>
              </a:rPr>
              <a:t>PERKINS + WILL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2749</TotalTime>
  <Words>1041</Words>
  <Application>Microsoft PowerPoint</Application>
  <PresentationFormat>On-screen Show (4:3)</PresentationFormat>
  <Paragraphs>236</Paragraphs>
  <Slides>28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Vivaldi</vt:lpstr>
      <vt:lpstr>Arial Narrow</vt:lpstr>
      <vt:lpstr>Brush Script Std</vt:lpstr>
      <vt:lpstr>Default Design</vt:lpstr>
      <vt:lpstr>Image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</vt:vector>
  </TitlesOfParts>
  <Company>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mpr</dc:creator>
  <cp:lastModifiedBy>mpr184</cp:lastModifiedBy>
  <cp:revision>220</cp:revision>
  <dcterms:created xsi:type="dcterms:W3CDTF">2007-11-24T18:56:05Z</dcterms:created>
  <dcterms:modified xsi:type="dcterms:W3CDTF">2007-12-12T15:18:18Z</dcterms:modified>
</cp:coreProperties>
</file>