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legacyDocTextInfo.bin" ContentType="application/vnd.ms-office.legacyDocTextInfo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6" r:id="rId2"/>
    <p:sldId id="263" r:id="rId3"/>
    <p:sldId id="265" r:id="rId4"/>
    <p:sldId id="260" r:id="rId5"/>
    <p:sldId id="282" r:id="rId6"/>
    <p:sldId id="268" r:id="rId7"/>
    <p:sldId id="261" r:id="rId8"/>
    <p:sldId id="267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0" r:id="rId18"/>
    <p:sldId id="281" r:id="rId19"/>
    <p:sldId id="276" r:id="rId20"/>
    <p:sldId id="277" r:id="rId21"/>
    <p:sldId id="278" r:id="rId22"/>
    <p:sldId id="279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2" r:id="rId31"/>
    <p:sldId id="291" r:id="rId3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40" autoAdjust="0"/>
    <p:restoredTop sz="94660"/>
  </p:normalViewPr>
  <p:slideViewPr>
    <p:cSldViewPr>
      <p:cViewPr varScale="1">
        <p:scale>
          <a:sx n="108" d="100"/>
          <a:sy n="108" d="100"/>
        </p:scale>
        <p:origin x="-1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00F8F-82CE-4FF2-82BB-CB005A65FB23}" type="doc">
      <dgm:prSet loTypeId="urn:microsoft.com/office/officeart/2005/8/layout/hProcess9" loCatId="process" qsTypeId="urn:microsoft.com/office/officeart/2005/8/quickstyle/simple3" qsCatId="simple" csTypeId="urn:microsoft.com/office/officeart/2005/8/colors/accent1_3" csCatId="accent1" phldr="1"/>
      <dgm:spPr/>
    </dgm:pt>
    <dgm:pt modelId="{766B7F32-6B25-46FC-8F19-BBA1F89A70D3}">
      <dgm:prSet phldrT="[Text]"/>
      <dgm:spPr/>
      <dgm:t>
        <a:bodyPr/>
        <a:lstStyle/>
        <a:p>
          <a:r>
            <a:rPr lang="en-US" dirty="0" smtClean="0"/>
            <a:t>Identified Risk Category</a:t>
          </a:r>
          <a:endParaRPr lang="en-US" dirty="0"/>
        </a:p>
      </dgm:t>
    </dgm:pt>
    <dgm:pt modelId="{C0734B36-D26A-451D-85CC-A83887209267}" type="parTrans" cxnId="{CE55F0B2-BC01-4010-BF87-368976CCA3EE}">
      <dgm:prSet/>
      <dgm:spPr/>
      <dgm:t>
        <a:bodyPr/>
        <a:lstStyle/>
        <a:p>
          <a:endParaRPr lang="en-US"/>
        </a:p>
      </dgm:t>
    </dgm:pt>
    <dgm:pt modelId="{8F83D24A-2774-4467-BCB0-E9931314585D}" type="sibTrans" cxnId="{CE55F0B2-BC01-4010-BF87-368976CCA3EE}">
      <dgm:prSet/>
      <dgm:spPr/>
      <dgm:t>
        <a:bodyPr/>
        <a:lstStyle/>
        <a:p>
          <a:endParaRPr lang="en-US"/>
        </a:p>
      </dgm:t>
    </dgm:pt>
    <dgm:pt modelId="{CF506B88-5F0A-483C-B5DD-AA5EA09C7B0B}">
      <dgm:prSet phldrT="[Text]"/>
      <dgm:spPr/>
      <dgm:t>
        <a:bodyPr/>
        <a:lstStyle/>
        <a:p>
          <a:r>
            <a:rPr lang="en-US" dirty="0" smtClean="0"/>
            <a:t>Referenced ICRA Chart To determine Steps to reduce Risk</a:t>
          </a:r>
          <a:endParaRPr lang="en-US" dirty="0"/>
        </a:p>
      </dgm:t>
    </dgm:pt>
    <dgm:pt modelId="{C2444233-E6E3-41F1-965B-CC1D282C1C0F}" type="parTrans" cxnId="{40A763F5-17A8-44B8-94F5-6A1290896FB2}">
      <dgm:prSet/>
      <dgm:spPr/>
      <dgm:t>
        <a:bodyPr/>
        <a:lstStyle/>
        <a:p>
          <a:endParaRPr lang="en-US"/>
        </a:p>
      </dgm:t>
    </dgm:pt>
    <dgm:pt modelId="{47BA7101-8E32-48DB-8CE2-D02C2CECCFBD}" type="sibTrans" cxnId="{40A763F5-17A8-44B8-94F5-6A1290896FB2}">
      <dgm:prSet/>
      <dgm:spPr/>
      <dgm:t>
        <a:bodyPr/>
        <a:lstStyle/>
        <a:p>
          <a:endParaRPr lang="en-US"/>
        </a:p>
      </dgm:t>
    </dgm:pt>
    <dgm:pt modelId="{DCAF5F12-E54C-4490-9457-9EA9A2E84F5D}">
      <dgm:prSet phldrT="[Text]"/>
      <dgm:spPr/>
      <dgm:t>
        <a:bodyPr/>
        <a:lstStyle/>
        <a:p>
          <a:r>
            <a:rPr lang="en-US" dirty="0" smtClean="0"/>
            <a:t>Applied Those steps to the Site</a:t>
          </a:r>
          <a:endParaRPr lang="en-US" dirty="0"/>
        </a:p>
      </dgm:t>
    </dgm:pt>
    <dgm:pt modelId="{43C6D48A-FE4E-41ED-A2B6-8D399443BC5E}" type="parTrans" cxnId="{75A332AC-3234-42CF-B156-5ED4BE2C58EC}">
      <dgm:prSet/>
      <dgm:spPr/>
      <dgm:t>
        <a:bodyPr/>
        <a:lstStyle/>
        <a:p>
          <a:endParaRPr lang="en-US"/>
        </a:p>
      </dgm:t>
    </dgm:pt>
    <dgm:pt modelId="{CE12B758-7475-475D-9DFE-9F840ABEBD86}" type="sibTrans" cxnId="{75A332AC-3234-42CF-B156-5ED4BE2C58EC}">
      <dgm:prSet/>
      <dgm:spPr/>
      <dgm:t>
        <a:bodyPr/>
        <a:lstStyle/>
        <a:p>
          <a:endParaRPr lang="en-US"/>
        </a:p>
      </dgm:t>
    </dgm:pt>
    <dgm:pt modelId="{F5146F2B-5464-447A-BD18-1863F4CC31F8}" type="pres">
      <dgm:prSet presAssocID="{E4D00F8F-82CE-4FF2-82BB-CB005A65FB23}" presName="CompostProcess" presStyleCnt="0">
        <dgm:presLayoutVars>
          <dgm:dir/>
          <dgm:resizeHandles val="exact"/>
        </dgm:presLayoutVars>
      </dgm:prSet>
      <dgm:spPr/>
    </dgm:pt>
    <dgm:pt modelId="{884E71F1-8C2B-40D0-BF8E-577647DD7EC3}" type="pres">
      <dgm:prSet presAssocID="{E4D00F8F-82CE-4FF2-82BB-CB005A65FB23}" presName="arrow" presStyleLbl="bgShp" presStyleIdx="0" presStyleCnt="1" custLinFactNeighborX="-1471" custLinFactNeighborY="-23125"/>
      <dgm:spPr/>
    </dgm:pt>
    <dgm:pt modelId="{7EE94F46-24EB-4A81-A039-EB90A10655DD}" type="pres">
      <dgm:prSet presAssocID="{E4D00F8F-82CE-4FF2-82BB-CB005A65FB23}" presName="linearProcess" presStyleCnt="0"/>
      <dgm:spPr/>
    </dgm:pt>
    <dgm:pt modelId="{63D4130A-DD19-4F2F-AE86-F35D187F60E6}" type="pres">
      <dgm:prSet presAssocID="{766B7F32-6B25-46FC-8F19-BBA1F89A70D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0C80D-E4AD-4D05-8007-D27A73D946B3}" type="pres">
      <dgm:prSet presAssocID="{8F83D24A-2774-4467-BCB0-E9931314585D}" presName="sibTrans" presStyleCnt="0"/>
      <dgm:spPr/>
    </dgm:pt>
    <dgm:pt modelId="{E6255ECD-410A-40EF-BE75-4F1ACDA56D80}" type="pres">
      <dgm:prSet presAssocID="{CF506B88-5F0A-483C-B5DD-AA5EA09C7B0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B8335-6F92-4EFA-AEC2-44ADED400E34}" type="pres">
      <dgm:prSet presAssocID="{47BA7101-8E32-48DB-8CE2-D02C2CECCFBD}" presName="sibTrans" presStyleCnt="0"/>
      <dgm:spPr/>
    </dgm:pt>
    <dgm:pt modelId="{E131FBB5-91C1-40E1-AD73-CC6048AE1267}" type="pres">
      <dgm:prSet presAssocID="{DCAF5F12-E54C-4490-9457-9EA9A2E84F5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763F5-17A8-44B8-94F5-6A1290896FB2}" srcId="{E4D00F8F-82CE-4FF2-82BB-CB005A65FB23}" destId="{CF506B88-5F0A-483C-B5DD-AA5EA09C7B0B}" srcOrd="1" destOrd="0" parTransId="{C2444233-E6E3-41F1-965B-CC1D282C1C0F}" sibTransId="{47BA7101-8E32-48DB-8CE2-D02C2CECCFBD}"/>
    <dgm:cxn modelId="{CE55F0B2-BC01-4010-BF87-368976CCA3EE}" srcId="{E4D00F8F-82CE-4FF2-82BB-CB005A65FB23}" destId="{766B7F32-6B25-46FC-8F19-BBA1F89A70D3}" srcOrd="0" destOrd="0" parTransId="{C0734B36-D26A-451D-85CC-A83887209267}" sibTransId="{8F83D24A-2774-4467-BCB0-E9931314585D}"/>
    <dgm:cxn modelId="{75A332AC-3234-42CF-B156-5ED4BE2C58EC}" srcId="{E4D00F8F-82CE-4FF2-82BB-CB005A65FB23}" destId="{DCAF5F12-E54C-4490-9457-9EA9A2E84F5D}" srcOrd="2" destOrd="0" parTransId="{43C6D48A-FE4E-41ED-A2B6-8D399443BC5E}" sibTransId="{CE12B758-7475-475D-9DFE-9F840ABEBD86}"/>
    <dgm:cxn modelId="{CB8165C0-1AEA-4714-A974-2E110DADB170}" type="presOf" srcId="{CF506B88-5F0A-483C-B5DD-AA5EA09C7B0B}" destId="{E6255ECD-410A-40EF-BE75-4F1ACDA56D80}" srcOrd="0" destOrd="0" presId="urn:microsoft.com/office/officeart/2005/8/layout/hProcess9"/>
    <dgm:cxn modelId="{9480BF6C-642D-43AB-B7A5-EB1854C9AA8C}" type="presOf" srcId="{DCAF5F12-E54C-4490-9457-9EA9A2E84F5D}" destId="{E131FBB5-91C1-40E1-AD73-CC6048AE1267}" srcOrd="0" destOrd="0" presId="urn:microsoft.com/office/officeart/2005/8/layout/hProcess9"/>
    <dgm:cxn modelId="{F1C43EA5-5C10-4DD1-B73B-6DB2D5FBA8F9}" type="presOf" srcId="{766B7F32-6B25-46FC-8F19-BBA1F89A70D3}" destId="{63D4130A-DD19-4F2F-AE86-F35D187F60E6}" srcOrd="0" destOrd="0" presId="urn:microsoft.com/office/officeart/2005/8/layout/hProcess9"/>
    <dgm:cxn modelId="{EB9E5D2F-A1BE-465E-B9C5-612253F383AD}" type="presOf" srcId="{E4D00F8F-82CE-4FF2-82BB-CB005A65FB23}" destId="{F5146F2B-5464-447A-BD18-1863F4CC31F8}" srcOrd="0" destOrd="0" presId="urn:microsoft.com/office/officeart/2005/8/layout/hProcess9"/>
    <dgm:cxn modelId="{59C024A6-428B-439B-8ED8-D257145BD2F0}" type="presParOf" srcId="{F5146F2B-5464-447A-BD18-1863F4CC31F8}" destId="{884E71F1-8C2B-40D0-BF8E-577647DD7EC3}" srcOrd="0" destOrd="0" presId="urn:microsoft.com/office/officeart/2005/8/layout/hProcess9"/>
    <dgm:cxn modelId="{292F933F-715C-4903-A7F5-2880298A6A1F}" type="presParOf" srcId="{F5146F2B-5464-447A-BD18-1863F4CC31F8}" destId="{7EE94F46-24EB-4A81-A039-EB90A10655DD}" srcOrd="1" destOrd="0" presId="urn:microsoft.com/office/officeart/2005/8/layout/hProcess9"/>
    <dgm:cxn modelId="{FC03701D-86F0-401F-9304-31E5146C72B2}" type="presParOf" srcId="{7EE94F46-24EB-4A81-A039-EB90A10655DD}" destId="{63D4130A-DD19-4F2F-AE86-F35D187F60E6}" srcOrd="0" destOrd="0" presId="urn:microsoft.com/office/officeart/2005/8/layout/hProcess9"/>
    <dgm:cxn modelId="{9513480D-13E3-46F6-A8AB-C17297F4A2B3}" type="presParOf" srcId="{7EE94F46-24EB-4A81-A039-EB90A10655DD}" destId="{1C50C80D-E4AD-4D05-8007-D27A73D946B3}" srcOrd="1" destOrd="0" presId="urn:microsoft.com/office/officeart/2005/8/layout/hProcess9"/>
    <dgm:cxn modelId="{F4CDA58A-EF8C-4A1C-8142-C75717455ECD}" type="presParOf" srcId="{7EE94F46-24EB-4A81-A039-EB90A10655DD}" destId="{E6255ECD-410A-40EF-BE75-4F1ACDA56D80}" srcOrd="2" destOrd="0" presId="urn:microsoft.com/office/officeart/2005/8/layout/hProcess9"/>
    <dgm:cxn modelId="{20667BBB-1325-4952-98A3-3322080C4DD0}" type="presParOf" srcId="{7EE94F46-24EB-4A81-A039-EB90A10655DD}" destId="{0F7B8335-6F92-4EFA-AEC2-44ADED400E34}" srcOrd="3" destOrd="0" presId="urn:microsoft.com/office/officeart/2005/8/layout/hProcess9"/>
    <dgm:cxn modelId="{0A37E59B-AA7B-4948-9640-386EE4961F20}" type="presParOf" srcId="{7EE94F46-24EB-4A81-A039-EB90A10655DD}" destId="{E131FBB5-91C1-40E1-AD73-CC6048AE1267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CE182-BFD0-4D92-A570-9FC4D210904F}" type="doc">
      <dgm:prSet loTypeId="urn:microsoft.com/office/officeart/2005/8/layout/chevron2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9AAE66-DD38-479A-B3AD-AC26D1ECA4F1}">
      <dgm:prSet phldrT="[Text]"/>
      <dgm:spPr/>
      <dgm:t>
        <a:bodyPr/>
        <a:lstStyle/>
        <a:p>
          <a:r>
            <a:rPr lang="en-US" dirty="0" smtClean="0"/>
            <a:t>ICRA Team</a:t>
          </a:r>
          <a:endParaRPr lang="en-US" dirty="0"/>
        </a:p>
      </dgm:t>
    </dgm:pt>
    <dgm:pt modelId="{B110850F-5DC0-45F8-9CD1-8AA17912FC19}" type="parTrans" cxnId="{5E90E5E6-000D-4EB8-9781-4486DA5E7CB0}">
      <dgm:prSet/>
      <dgm:spPr/>
      <dgm:t>
        <a:bodyPr/>
        <a:lstStyle/>
        <a:p>
          <a:endParaRPr lang="en-US"/>
        </a:p>
      </dgm:t>
    </dgm:pt>
    <dgm:pt modelId="{5E24880F-0892-4D26-8E8F-B6EA5DE53FFA}" type="sibTrans" cxnId="{5E90E5E6-000D-4EB8-9781-4486DA5E7CB0}">
      <dgm:prSet/>
      <dgm:spPr/>
      <dgm:t>
        <a:bodyPr/>
        <a:lstStyle/>
        <a:p>
          <a:endParaRPr lang="en-US"/>
        </a:p>
      </dgm:t>
    </dgm:pt>
    <dgm:pt modelId="{3B1F42A0-E995-4228-BD9F-47C2838A131F}">
      <dgm:prSet phldrT="[Text]"/>
      <dgm:spPr/>
      <dgm:t>
        <a:bodyPr/>
        <a:lstStyle/>
        <a:p>
          <a:r>
            <a:rPr lang="en-US" dirty="0" smtClean="0"/>
            <a:t>ICRA Team needs to be established</a:t>
          </a:r>
          <a:endParaRPr lang="en-US" dirty="0"/>
        </a:p>
      </dgm:t>
    </dgm:pt>
    <dgm:pt modelId="{76B439B2-CB7C-41CE-AA7C-83CBD447480E}" type="parTrans" cxnId="{466A5BCA-42B5-4A93-A0ED-2932056BB4C2}">
      <dgm:prSet/>
      <dgm:spPr/>
      <dgm:t>
        <a:bodyPr/>
        <a:lstStyle/>
        <a:p>
          <a:endParaRPr lang="en-US"/>
        </a:p>
      </dgm:t>
    </dgm:pt>
    <dgm:pt modelId="{45E44CD4-20FB-4362-8F66-878D8B229384}" type="sibTrans" cxnId="{466A5BCA-42B5-4A93-A0ED-2932056BB4C2}">
      <dgm:prSet/>
      <dgm:spPr/>
      <dgm:t>
        <a:bodyPr/>
        <a:lstStyle/>
        <a:p>
          <a:endParaRPr lang="en-US"/>
        </a:p>
      </dgm:t>
    </dgm:pt>
    <dgm:pt modelId="{076DD717-D580-4569-B55A-E0BB49551E26}">
      <dgm:prSet phldrT="[Text]"/>
      <dgm:spPr/>
      <dgm:t>
        <a:bodyPr/>
        <a:lstStyle/>
        <a:p>
          <a:r>
            <a:rPr lang="en-US" dirty="0" smtClean="0"/>
            <a:t>The team should include the owner, contractor, and a ICRA specialist</a:t>
          </a:r>
          <a:endParaRPr lang="en-US" dirty="0"/>
        </a:p>
      </dgm:t>
    </dgm:pt>
    <dgm:pt modelId="{BCACC515-94F7-4D9A-9B8D-BFB63868A4F0}" type="parTrans" cxnId="{F9AF2AA1-D2B5-47E7-9B4A-D05B1A6C08EF}">
      <dgm:prSet/>
      <dgm:spPr/>
      <dgm:t>
        <a:bodyPr/>
        <a:lstStyle/>
        <a:p>
          <a:endParaRPr lang="en-US"/>
        </a:p>
      </dgm:t>
    </dgm:pt>
    <dgm:pt modelId="{112A7ABE-C231-4D98-A1AF-7CB51660EC75}" type="sibTrans" cxnId="{F9AF2AA1-D2B5-47E7-9B4A-D05B1A6C08EF}">
      <dgm:prSet/>
      <dgm:spPr/>
      <dgm:t>
        <a:bodyPr/>
        <a:lstStyle/>
        <a:p>
          <a:endParaRPr lang="en-US"/>
        </a:p>
      </dgm:t>
    </dgm:pt>
    <dgm:pt modelId="{D5EB9B00-F9B4-4D23-A03E-ABC89C40DFD9}">
      <dgm:prSet phldrT="[Text]"/>
      <dgm:spPr/>
      <dgm:t>
        <a:bodyPr/>
        <a:lstStyle/>
        <a:p>
          <a:r>
            <a:rPr lang="en-US" dirty="0" smtClean="0"/>
            <a:t>Ventilation</a:t>
          </a:r>
          <a:endParaRPr lang="en-US" dirty="0"/>
        </a:p>
      </dgm:t>
    </dgm:pt>
    <dgm:pt modelId="{F30681A5-5BAD-4A48-A769-3B551725D527}" type="parTrans" cxnId="{974B1CA5-A01B-47DF-A382-8E14C4ABC005}">
      <dgm:prSet/>
      <dgm:spPr/>
      <dgm:t>
        <a:bodyPr/>
        <a:lstStyle/>
        <a:p>
          <a:endParaRPr lang="en-US"/>
        </a:p>
      </dgm:t>
    </dgm:pt>
    <dgm:pt modelId="{B8E665CE-08BA-468D-9386-C65EBB8B4A77}" type="sibTrans" cxnId="{974B1CA5-A01B-47DF-A382-8E14C4ABC005}">
      <dgm:prSet/>
      <dgm:spPr/>
      <dgm:t>
        <a:bodyPr/>
        <a:lstStyle/>
        <a:p>
          <a:endParaRPr lang="en-US"/>
        </a:p>
      </dgm:t>
    </dgm:pt>
    <dgm:pt modelId="{FFB4FF4D-1B00-41EE-B6A7-74E85377A41F}">
      <dgm:prSet phldrT="[Text]"/>
      <dgm:spPr/>
      <dgm:t>
        <a:bodyPr/>
        <a:lstStyle/>
        <a:p>
          <a:r>
            <a:rPr lang="en-US" dirty="0" smtClean="0"/>
            <a:t>On site temporary ventilation</a:t>
          </a:r>
          <a:endParaRPr lang="en-US" dirty="0"/>
        </a:p>
      </dgm:t>
    </dgm:pt>
    <dgm:pt modelId="{B6EC763B-2457-49AF-B844-6F6E3E618081}" type="parTrans" cxnId="{EC6F56EF-3B3E-4B71-997E-4CDADE24AAD4}">
      <dgm:prSet/>
      <dgm:spPr/>
      <dgm:t>
        <a:bodyPr/>
        <a:lstStyle/>
        <a:p>
          <a:endParaRPr lang="en-US"/>
        </a:p>
      </dgm:t>
    </dgm:pt>
    <dgm:pt modelId="{224BB6BA-D24C-4555-8ECC-9FB7CAFC5696}" type="sibTrans" cxnId="{EC6F56EF-3B3E-4B71-997E-4CDADE24AAD4}">
      <dgm:prSet/>
      <dgm:spPr/>
      <dgm:t>
        <a:bodyPr/>
        <a:lstStyle/>
        <a:p>
          <a:endParaRPr lang="en-US"/>
        </a:p>
      </dgm:t>
    </dgm:pt>
    <dgm:pt modelId="{CBF1C1EB-DFC5-4CCF-AFB1-9F13A77EF6A3}">
      <dgm:prSet phldrT="[Text]"/>
      <dgm:spPr/>
      <dgm:t>
        <a:bodyPr/>
        <a:lstStyle/>
        <a:p>
          <a:r>
            <a:rPr lang="en-US" dirty="0" smtClean="0"/>
            <a:t>HEPA filters and vacuums are shown to be the most effective.</a:t>
          </a:r>
          <a:endParaRPr lang="en-US" dirty="0"/>
        </a:p>
      </dgm:t>
    </dgm:pt>
    <dgm:pt modelId="{EB01CFBD-E386-470F-A369-215D337AD4B7}" type="parTrans" cxnId="{86D9B7FF-440C-4DEE-8FC6-0C51F267B48E}">
      <dgm:prSet/>
      <dgm:spPr/>
      <dgm:t>
        <a:bodyPr/>
        <a:lstStyle/>
        <a:p>
          <a:endParaRPr lang="en-US"/>
        </a:p>
      </dgm:t>
    </dgm:pt>
    <dgm:pt modelId="{B3339726-9C2C-4700-A514-47D9479E6F51}" type="sibTrans" cxnId="{86D9B7FF-440C-4DEE-8FC6-0C51F267B48E}">
      <dgm:prSet/>
      <dgm:spPr/>
      <dgm:t>
        <a:bodyPr/>
        <a:lstStyle/>
        <a:p>
          <a:endParaRPr lang="en-US"/>
        </a:p>
      </dgm:t>
    </dgm:pt>
    <dgm:pt modelId="{BE8B1928-0DE6-4FAF-B3A5-1E5935864948}">
      <dgm:prSet phldrT="[Text]"/>
      <dgm:spPr/>
      <dgm:t>
        <a:bodyPr/>
        <a:lstStyle/>
        <a:p>
          <a:r>
            <a:rPr lang="en-US" dirty="0" smtClean="0"/>
            <a:t>Monitoring System</a:t>
          </a:r>
          <a:endParaRPr lang="en-US" dirty="0"/>
        </a:p>
      </dgm:t>
    </dgm:pt>
    <dgm:pt modelId="{C0E5B3DA-674A-4765-B817-A03605E427EF}" type="parTrans" cxnId="{E260774F-51DF-4395-8557-2FD28BCE0184}">
      <dgm:prSet/>
      <dgm:spPr/>
      <dgm:t>
        <a:bodyPr/>
        <a:lstStyle/>
        <a:p>
          <a:endParaRPr lang="en-US"/>
        </a:p>
      </dgm:t>
    </dgm:pt>
    <dgm:pt modelId="{6F1DC2BA-1122-45D1-B393-31AE8CE19AF2}" type="sibTrans" cxnId="{E260774F-51DF-4395-8557-2FD28BCE0184}">
      <dgm:prSet/>
      <dgm:spPr/>
      <dgm:t>
        <a:bodyPr/>
        <a:lstStyle/>
        <a:p>
          <a:endParaRPr lang="en-US"/>
        </a:p>
      </dgm:t>
    </dgm:pt>
    <dgm:pt modelId="{2A0F0E57-D8F3-4D86-888F-04323B59D452}">
      <dgm:prSet phldrT="[Text]"/>
      <dgm:spPr/>
      <dgm:t>
        <a:bodyPr/>
        <a:lstStyle/>
        <a:p>
          <a:r>
            <a:rPr lang="en-US" dirty="0" smtClean="0"/>
            <a:t>Safety Surveillor</a:t>
          </a:r>
          <a:endParaRPr lang="en-US" dirty="0"/>
        </a:p>
      </dgm:t>
    </dgm:pt>
    <dgm:pt modelId="{CAA21976-286C-4265-981E-92069C31B87F}" type="parTrans" cxnId="{8B854089-9817-4C59-AADF-07B1DF306146}">
      <dgm:prSet/>
      <dgm:spPr/>
      <dgm:t>
        <a:bodyPr/>
        <a:lstStyle/>
        <a:p>
          <a:endParaRPr lang="en-US"/>
        </a:p>
      </dgm:t>
    </dgm:pt>
    <dgm:pt modelId="{53593420-2A9B-4174-A605-F49B36C76D9F}" type="sibTrans" cxnId="{8B854089-9817-4C59-AADF-07B1DF306146}">
      <dgm:prSet/>
      <dgm:spPr/>
      <dgm:t>
        <a:bodyPr/>
        <a:lstStyle/>
        <a:p>
          <a:endParaRPr lang="en-US"/>
        </a:p>
      </dgm:t>
    </dgm:pt>
    <dgm:pt modelId="{5C808E1C-C5B4-492A-ADB5-D9B8CF90C67B}">
      <dgm:prSet phldrT="[Text]"/>
      <dgm:spPr/>
      <dgm:t>
        <a:bodyPr/>
        <a:lstStyle/>
        <a:p>
          <a:r>
            <a:rPr lang="en-US" dirty="0" smtClean="0"/>
            <a:t>A system which monitors the number of infections in a hospital during a particular time frame.</a:t>
          </a:r>
          <a:endParaRPr lang="en-US" dirty="0"/>
        </a:p>
      </dgm:t>
    </dgm:pt>
    <dgm:pt modelId="{5C1B697D-10D2-485B-92A0-C67DEB2EECFA}" type="parTrans" cxnId="{8B15849A-A154-41F5-AFC6-A6B2264884F4}">
      <dgm:prSet/>
      <dgm:spPr/>
      <dgm:t>
        <a:bodyPr/>
        <a:lstStyle/>
        <a:p>
          <a:endParaRPr lang="en-US"/>
        </a:p>
      </dgm:t>
    </dgm:pt>
    <dgm:pt modelId="{28F52A32-BD3A-4D1C-9F9D-E8B87EAB86DD}" type="sibTrans" cxnId="{8B15849A-A154-41F5-AFC6-A6B2264884F4}">
      <dgm:prSet/>
      <dgm:spPr/>
      <dgm:t>
        <a:bodyPr/>
        <a:lstStyle/>
        <a:p>
          <a:endParaRPr lang="en-US"/>
        </a:p>
      </dgm:t>
    </dgm:pt>
    <dgm:pt modelId="{C0575430-9369-4A23-BB64-E78DC7E1A93B}">
      <dgm:prSet phldrT="[Text]"/>
      <dgm:spPr/>
      <dgm:t>
        <a:bodyPr/>
        <a:lstStyle/>
        <a:p>
          <a:r>
            <a:rPr lang="en-US" dirty="0" smtClean="0"/>
            <a:t>All responsibilities should be divided</a:t>
          </a:r>
          <a:endParaRPr lang="en-US" dirty="0"/>
        </a:p>
      </dgm:t>
    </dgm:pt>
    <dgm:pt modelId="{6D3FF447-36C2-4337-A638-7E812A74D0D4}" type="parTrans" cxnId="{D9A5075B-31A2-494E-884D-D6D95042F99E}">
      <dgm:prSet/>
      <dgm:spPr/>
      <dgm:t>
        <a:bodyPr/>
        <a:lstStyle/>
        <a:p>
          <a:endParaRPr lang="en-US"/>
        </a:p>
      </dgm:t>
    </dgm:pt>
    <dgm:pt modelId="{BD78CA65-E51E-4414-AC4B-D1D9B3609CCC}" type="sibTrans" cxnId="{D9A5075B-31A2-494E-884D-D6D95042F99E}">
      <dgm:prSet/>
      <dgm:spPr/>
      <dgm:t>
        <a:bodyPr/>
        <a:lstStyle/>
        <a:p>
          <a:endParaRPr lang="en-US"/>
        </a:p>
      </dgm:t>
    </dgm:pt>
    <dgm:pt modelId="{02AC65CC-61B9-4BD7-BE32-016D1E811FB1}" type="pres">
      <dgm:prSet presAssocID="{E0FCE182-BFD0-4D92-A570-9FC4D21090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CF2F87-B85C-4C26-B1F2-56DF2623F432}" type="pres">
      <dgm:prSet presAssocID="{2C9AAE66-DD38-479A-B3AD-AC26D1ECA4F1}" presName="composite" presStyleCnt="0"/>
      <dgm:spPr/>
    </dgm:pt>
    <dgm:pt modelId="{54AB8DD7-45CF-4128-A635-0574A1257F1D}" type="pres">
      <dgm:prSet presAssocID="{2C9AAE66-DD38-479A-B3AD-AC26D1ECA4F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58FB3-E192-448F-8217-7F863C30F8F2}" type="pres">
      <dgm:prSet presAssocID="{2C9AAE66-DD38-479A-B3AD-AC26D1ECA4F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AD2B0-D6D9-45C5-B870-58A9F66EB1B6}" type="pres">
      <dgm:prSet presAssocID="{5E24880F-0892-4D26-8E8F-B6EA5DE53FFA}" presName="sp" presStyleCnt="0"/>
      <dgm:spPr/>
    </dgm:pt>
    <dgm:pt modelId="{EE129765-02D5-40B5-AF2E-2AB546D63CA4}" type="pres">
      <dgm:prSet presAssocID="{D5EB9B00-F9B4-4D23-A03E-ABC89C40DFD9}" presName="composite" presStyleCnt="0"/>
      <dgm:spPr/>
    </dgm:pt>
    <dgm:pt modelId="{0FD92C36-0A86-4D5B-91DC-907AB0F78B52}" type="pres">
      <dgm:prSet presAssocID="{D5EB9B00-F9B4-4D23-A03E-ABC89C40DFD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66F1D-1AF5-4B3C-8BE0-EDAD73D5C7D6}" type="pres">
      <dgm:prSet presAssocID="{D5EB9B00-F9B4-4D23-A03E-ABC89C40DFD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E3AEF-50D1-4382-9722-1228AB0119D1}" type="pres">
      <dgm:prSet presAssocID="{B8E665CE-08BA-468D-9386-C65EBB8B4A77}" presName="sp" presStyleCnt="0"/>
      <dgm:spPr/>
    </dgm:pt>
    <dgm:pt modelId="{2B55E219-3B12-4755-A824-67CD1597D426}" type="pres">
      <dgm:prSet presAssocID="{BE8B1928-0DE6-4FAF-B3A5-1E5935864948}" presName="composite" presStyleCnt="0"/>
      <dgm:spPr/>
    </dgm:pt>
    <dgm:pt modelId="{D099B55D-0A5E-4864-9489-7D0675C7577A}" type="pres">
      <dgm:prSet presAssocID="{BE8B1928-0DE6-4FAF-B3A5-1E593586494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76DAC-DF32-48AB-9714-2C757511F08E}" type="pres">
      <dgm:prSet presAssocID="{BE8B1928-0DE6-4FAF-B3A5-1E593586494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A5075B-31A2-494E-884D-D6D95042F99E}" srcId="{2C9AAE66-DD38-479A-B3AD-AC26D1ECA4F1}" destId="{C0575430-9369-4A23-BB64-E78DC7E1A93B}" srcOrd="2" destOrd="0" parTransId="{6D3FF447-36C2-4337-A638-7E812A74D0D4}" sibTransId="{BD78CA65-E51E-4414-AC4B-D1D9B3609CCC}"/>
    <dgm:cxn modelId="{3838CEDE-64F6-4CB8-BBF9-E764BB27F7E1}" type="presOf" srcId="{FFB4FF4D-1B00-41EE-B6A7-74E85377A41F}" destId="{82466F1D-1AF5-4B3C-8BE0-EDAD73D5C7D6}" srcOrd="0" destOrd="0" presId="urn:microsoft.com/office/officeart/2005/8/layout/chevron2"/>
    <dgm:cxn modelId="{D73520A9-D1B7-4C22-BD41-9AD2C9FD7D57}" type="presOf" srcId="{2C9AAE66-DD38-479A-B3AD-AC26D1ECA4F1}" destId="{54AB8DD7-45CF-4128-A635-0574A1257F1D}" srcOrd="0" destOrd="0" presId="urn:microsoft.com/office/officeart/2005/8/layout/chevron2"/>
    <dgm:cxn modelId="{F9AF2AA1-D2B5-47E7-9B4A-D05B1A6C08EF}" srcId="{2C9AAE66-DD38-479A-B3AD-AC26D1ECA4F1}" destId="{076DD717-D580-4569-B55A-E0BB49551E26}" srcOrd="1" destOrd="0" parTransId="{BCACC515-94F7-4D9A-9B8D-BFB63868A4F0}" sibTransId="{112A7ABE-C231-4D98-A1AF-7CB51660EC75}"/>
    <dgm:cxn modelId="{BE1A5F90-E2F3-454B-A3C7-FD2A16A921ED}" type="presOf" srcId="{BE8B1928-0DE6-4FAF-B3A5-1E5935864948}" destId="{D099B55D-0A5E-4864-9489-7D0675C7577A}" srcOrd="0" destOrd="0" presId="urn:microsoft.com/office/officeart/2005/8/layout/chevron2"/>
    <dgm:cxn modelId="{071C921B-05A6-42D9-9E7F-27A04BC6C245}" type="presOf" srcId="{2A0F0E57-D8F3-4D86-888F-04323B59D452}" destId="{72876DAC-DF32-48AB-9714-2C757511F08E}" srcOrd="0" destOrd="0" presId="urn:microsoft.com/office/officeart/2005/8/layout/chevron2"/>
    <dgm:cxn modelId="{E260774F-51DF-4395-8557-2FD28BCE0184}" srcId="{E0FCE182-BFD0-4D92-A570-9FC4D210904F}" destId="{BE8B1928-0DE6-4FAF-B3A5-1E5935864948}" srcOrd="2" destOrd="0" parTransId="{C0E5B3DA-674A-4765-B817-A03605E427EF}" sibTransId="{6F1DC2BA-1122-45D1-B393-31AE8CE19AF2}"/>
    <dgm:cxn modelId="{79DE578C-E0FB-4B06-A4A4-861F97BCDBDA}" type="presOf" srcId="{5C808E1C-C5B4-492A-ADB5-D9B8CF90C67B}" destId="{72876DAC-DF32-48AB-9714-2C757511F08E}" srcOrd="0" destOrd="1" presId="urn:microsoft.com/office/officeart/2005/8/layout/chevron2"/>
    <dgm:cxn modelId="{816B329D-01A4-4E00-9C33-F738FA235668}" type="presOf" srcId="{CBF1C1EB-DFC5-4CCF-AFB1-9F13A77EF6A3}" destId="{82466F1D-1AF5-4B3C-8BE0-EDAD73D5C7D6}" srcOrd="0" destOrd="1" presId="urn:microsoft.com/office/officeart/2005/8/layout/chevron2"/>
    <dgm:cxn modelId="{083B60A1-A089-473A-BCB3-0B28FDC1B11C}" type="presOf" srcId="{D5EB9B00-F9B4-4D23-A03E-ABC89C40DFD9}" destId="{0FD92C36-0A86-4D5B-91DC-907AB0F78B52}" srcOrd="0" destOrd="0" presId="urn:microsoft.com/office/officeart/2005/8/layout/chevron2"/>
    <dgm:cxn modelId="{5E90E5E6-000D-4EB8-9781-4486DA5E7CB0}" srcId="{E0FCE182-BFD0-4D92-A570-9FC4D210904F}" destId="{2C9AAE66-DD38-479A-B3AD-AC26D1ECA4F1}" srcOrd="0" destOrd="0" parTransId="{B110850F-5DC0-45F8-9CD1-8AA17912FC19}" sibTransId="{5E24880F-0892-4D26-8E8F-B6EA5DE53FFA}"/>
    <dgm:cxn modelId="{86D9B7FF-440C-4DEE-8FC6-0C51F267B48E}" srcId="{FFB4FF4D-1B00-41EE-B6A7-74E85377A41F}" destId="{CBF1C1EB-DFC5-4CCF-AFB1-9F13A77EF6A3}" srcOrd="0" destOrd="0" parTransId="{EB01CFBD-E386-470F-A369-215D337AD4B7}" sibTransId="{B3339726-9C2C-4700-A514-47D9479E6F51}"/>
    <dgm:cxn modelId="{8B15849A-A154-41F5-AFC6-A6B2264884F4}" srcId="{2A0F0E57-D8F3-4D86-888F-04323B59D452}" destId="{5C808E1C-C5B4-492A-ADB5-D9B8CF90C67B}" srcOrd="0" destOrd="0" parTransId="{5C1B697D-10D2-485B-92A0-C67DEB2EECFA}" sibTransId="{28F52A32-BD3A-4D1C-9F9D-E8B87EAB86DD}"/>
    <dgm:cxn modelId="{8B854089-9817-4C59-AADF-07B1DF306146}" srcId="{BE8B1928-0DE6-4FAF-B3A5-1E5935864948}" destId="{2A0F0E57-D8F3-4D86-888F-04323B59D452}" srcOrd="0" destOrd="0" parTransId="{CAA21976-286C-4265-981E-92069C31B87F}" sibTransId="{53593420-2A9B-4174-A605-F49B36C76D9F}"/>
    <dgm:cxn modelId="{729603E2-88A9-4F1F-9E03-7FB9F4E3415C}" type="presOf" srcId="{E0FCE182-BFD0-4D92-A570-9FC4D210904F}" destId="{02AC65CC-61B9-4BD7-BE32-016D1E811FB1}" srcOrd="0" destOrd="0" presId="urn:microsoft.com/office/officeart/2005/8/layout/chevron2"/>
    <dgm:cxn modelId="{EC6F56EF-3B3E-4B71-997E-4CDADE24AAD4}" srcId="{D5EB9B00-F9B4-4D23-A03E-ABC89C40DFD9}" destId="{FFB4FF4D-1B00-41EE-B6A7-74E85377A41F}" srcOrd="0" destOrd="0" parTransId="{B6EC763B-2457-49AF-B844-6F6E3E618081}" sibTransId="{224BB6BA-D24C-4555-8ECC-9FB7CAFC5696}"/>
    <dgm:cxn modelId="{974B1CA5-A01B-47DF-A382-8E14C4ABC005}" srcId="{E0FCE182-BFD0-4D92-A570-9FC4D210904F}" destId="{D5EB9B00-F9B4-4D23-A03E-ABC89C40DFD9}" srcOrd="1" destOrd="0" parTransId="{F30681A5-5BAD-4A48-A769-3B551725D527}" sibTransId="{B8E665CE-08BA-468D-9386-C65EBB8B4A77}"/>
    <dgm:cxn modelId="{9F438CA8-C93D-41A1-A800-F037154D9EEA}" type="presOf" srcId="{3B1F42A0-E995-4228-BD9F-47C2838A131F}" destId="{CC358FB3-E192-448F-8217-7F863C30F8F2}" srcOrd="0" destOrd="0" presId="urn:microsoft.com/office/officeart/2005/8/layout/chevron2"/>
    <dgm:cxn modelId="{FB95773B-CE01-4660-9B09-182899F860A7}" type="presOf" srcId="{C0575430-9369-4A23-BB64-E78DC7E1A93B}" destId="{CC358FB3-E192-448F-8217-7F863C30F8F2}" srcOrd="0" destOrd="2" presId="urn:microsoft.com/office/officeart/2005/8/layout/chevron2"/>
    <dgm:cxn modelId="{89D16B15-510F-409E-9B30-D155A68CDC3D}" type="presOf" srcId="{076DD717-D580-4569-B55A-E0BB49551E26}" destId="{CC358FB3-E192-448F-8217-7F863C30F8F2}" srcOrd="0" destOrd="1" presId="urn:microsoft.com/office/officeart/2005/8/layout/chevron2"/>
    <dgm:cxn modelId="{466A5BCA-42B5-4A93-A0ED-2932056BB4C2}" srcId="{2C9AAE66-DD38-479A-B3AD-AC26D1ECA4F1}" destId="{3B1F42A0-E995-4228-BD9F-47C2838A131F}" srcOrd="0" destOrd="0" parTransId="{76B439B2-CB7C-41CE-AA7C-83CBD447480E}" sibTransId="{45E44CD4-20FB-4362-8F66-878D8B229384}"/>
    <dgm:cxn modelId="{08D3B55F-51F0-4622-BC5D-78A07D0E3E7A}" type="presParOf" srcId="{02AC65CC-61B9-4BD7-BE32-016D1E811FB1}" destId="{6ACF2F87-B85C-4C26-B1F2-56DF2623F432}" srcOrd="0" destOrd="0" presId="urn:microsoft.com/office/officeart/2005/8/layout/chevron2"/>
    <dgm:cxn modelId="{C4835D34-0ADE-48CE-AF6A-CBAFA06F8B89}" type="presParOf" srcId="{6ACF2F87-B85C-4C26-B1F2-56DF2623F432}" destId="{54AB8DD7-45CF-4128-A635-0574A1257F1D}" srcOrd="0" destOrd="0" presId="urn:microsoft.com/office/officeart/2005/8/layout/chevron2"/>
    <dgm:cxn modelId="{8C07B7CF-38CA-4BD4-862C-16C0E05D7EB8}" type="presParOf" srcId="{6ACF2F87-B85C-4C26-B1F2-56DF2623F432}" destId="{CC358FB3-E192-448F-8217-7F863C30F8F2}" srcOrd="1" destOrd="0" presId="urn:microsoft.com/office/officeart/2005/8/layout/chevron2"/>
    <dgm:cxn modelId="{81BF4EAA-151A-4EA9-84A0-9200423AC582}" type="presParOf" srcId="{02AC65CC-61B9-4BD7-BE32-016D1E811FB1}" destId="{3EFAD2B0-D6D9-45C5-B870-58A9F66EB1B6}" srcOrd="1" destOrd="0" presId="urn:microsoft.com/office/officeart/2005/8/layout/chevron2"/>
    <dgm:cxn modelId="{B7390AC8-D84D-447E-ADED-45B56205EB5F}" type="presParOf" srcId="{02AC65CC-61B9-4BD7-BE32-016D1E811FB1}" destId="{EE129765-02D5-40B5-AF2E-2AB546D63CA4}" srcOrd="2" destOrd="0" presId="urn:microsoft.com/office/officeart/2005/8/layout/chevron2"/>
    <dgm:cxn modelId="{D499D66C-0681-40CE-BC00-37AF7318678E}" type="presParOf" srcId="{EE129765-02D5-40B5-AF2E-2AB546D63CA4}" destId="{0FD92C36-0A86-4D5B-91DC-907AB0F78B52}" srcOrd="0" destOrd="0" presId="urn:microsoft.com/office/officeart/2005/8/layout/chevron2"/>
    <dgm:cxn modelId="{40BB340B-FEEB-4651-B6D7-9C92E6970A5B}" type="presParOf" srcId="{EE129765-02D5-40B5-AF2E-2AB546D63CA4}" destId="{82466F1D-1AF5-4B3C-8BE0-EDAD73D5C7D6}" srcOrd="1" destOrd="0" presId="urn:microsoft.com/office/officeart/2005/8/layout/chevron2"/>
    <dgm:cxn modelId="{7D99831F-B4BB-4D2E-93BC-11FE26A8F87E}" type="presParOf" srcId="{02AC65CC-61B9-4BD7-BE32-016D1E811FB1}" destId="{ED2E3AEF-50D1-4382-9722-1228AB0119D1}" srcOrd="3" destOrd="0" presId="urn:microsoft.com/office/officeart/2005/8/layout/chevron2"/>
    <dgm:cxn modelId="{C3643372-933F-4127-9490-6FB99740E5A5}" type="presParOf" srcId="{02AC65CC-61B9-4BD7-BE32-016D1E811FB1}" destId="{2B55E219-3B12-4755-A824-67CD1597D426}" srcOrd="4" destOrd="0" presId="urn:microsoft.com/office/officeart/2005/8/layout/chevron2"/>
    <dgm:cxn modelId="{99B1F1DF-91A1-41F8-9C7E-561A3172194C}" type="presParOf" srcId="{2B55E219-3B12-4755-A824-67CD1597D426}" destId="{D099B55D-0A5E-4864-9489-7D0675C7577A}" srcOrd="0" destOrd="0" presId="urn:microsoft.com/office/officeart/2005/8/layout/chevron2"/>
    <dgm:cxn modelId="{E443EB43-45EB-46A5-AA1F-CE3C5EEC5CB4}" type="presParOf" srcId="{2B55E219-3B12-4755-A824-67CD1597D426}" destId="{72876DAC-DF32-48AB-9714-2C757511F08E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EEE42-2D2E-41E7-BFD2-5B09C00FDC16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275459B6-E488-4FD8-8989-94C3A54CF0C0}">
      <dgm:prSet phldrT="[Text]"/>
      <dgm:spPr/>
      <dgm:t>
        <a:bodyPr/>
        <a:lstStyle/>
        <a:p>
          <a:r>
            <a:rPr lang="en-US" dirty="0" smtClean="0"/>
            <a:t>Identify advantages and disadvantages of both systems</a:t>
          </a:r>
          <a:endParaRPr lang="en-US" dirty="0"/>
        </a:p>
      </dgm:t>
    </dgm:pt>
    <dgm:pt modelId="{DF1A65CC-C602-4F19-A428-74EE551DA736}" type="parTrans" cxnId="{20E96FB2-75DB-4612-8837-3E27364280E3}">
      <dgm:prSet/>
      <dgm:spPr/>
      <dgm:t>
        <a:bodyPr/>
        <a:lstStyle/>
        <a:p>
          <a:endParaRPr lang="en-US"/>
        </a:p>
      </dgm:t>
    </dgm:pt>
    <dgm:pt modelId="{2185AF3F-BECF-4F88-A82C-1405F3EFC901}" type="sibTrans" cxnId="{20E96FB2-75DB-4612-8837-3E27364280E3}">
      <dgm:prSet/>
      <dgm:spPr/>
      <dgm:t>
        <a:bodyPr/>
        <a:lstStyle/>
        <a:p>
          <a:endParaRPr lang="en-US"/>
        </a:p>
      </dgm:t>
    </dgm:pt>
    <dgm:pt modelId="{1FB7728A-91A0-4E46-BA8A-065584EAA210}">
      <dgm:prSet phldrT="[Text]"/>
      <dgm:spPr/>
      <dgm:t>
        <a:bodyPr/>
        <a:lstStyle/>
        <a:p>
          <a:r>
            <a:rPr lang="en-US" dirty="0" smtClean="0"/>
            <a:t>Re-design foundation using knowledge gained in CE 397A and AE 402</a:t>
          </a:r>
          <a:endParaRPr lang="en-US" dirty="0"/>
        </a:p>
      </dgm:t>
    </dgm:pt>
    <dgm:pt modelId="{5E5F2EF3-2A79-4473-91C8-7349915C20B9}" type="parTrans" cxnId="{5B791942-2378-4497-AD63-8AC91F8D7B34}">
      <dgm:prSet/>
      <dgm:spPr/>
      <dgm:t>
        <a:bodyPr/>
        <a:lstStyle/>
        <a:p>
          <a:endParaRPr lang="en-US"/>
        </a:p>
      </dgm:t>
    </dgm:pt>
    <dgm:pt modelId="{F7FA7FD3-57D7-4812-93A9-718FA62DA1C5}" type="sibTrans" cxnId="{5B791942-2378-4497-AD63-8AC91F8D7B34}">
      <dgm:prSet/>
      <dgm:spPr/>
      <dgm:t>
        <a:bodyPr/>
        <a:lstStyle/>
        <a:p>
          <a:endParaRPr lang="en-US"/>
        </a:p>
      </dgm:t>
    </dgm:pt>
    <dgm:pt modelId="{EE1F563A-56D6-4E53-A8AA-4F1558092621}">
      <dgm:prSet phldrT="[Text]"/>
      <dgm:spPr/>
      <dgm:t>
        <a:bodyPr/>
        <a:lstStyle/>
        <a:p>
          <a:r>
            <a:rPr lang="en-US" dirty="0" smtClean="0"/>
            <a:t>Compare the costs and schedules of both systems</a:t>
          </a:r>
          <a:endParaRPr lang="en-US" dirty="0"/>
        </a:p>
      </dgm:t>
    </dgm:pt>
    <dgm:pt modelId="{91F2FFC8-8F6E-4334-95B2-1BA2FA27CCAD}" type="parTrans" cxnId="{CA7F211A-A1CB-45FE-AB14-68194E4B7935}">
      <dgm:prSet/>
      <dgm:spPr/>
      <dgm:t>
        <a:bodyPr/>
        <a:lstStyle/>
        <a:p>
          <a:endParaRPr lang="en-US"/>
        </a:p>
      </dgm:t>
    </dgm:pt>
    <dgm:pt modelId="{BCEE24F6-D3F1-4EE0-8418-58AB86D0A496}" type="sibTrans" cxnId="{CA7F211A-A1CB-45FE-AB14-68194E4B7935}">
      <dgm:prSet/>
      <dgm:spPr/>
      <dgm:t>
        <a:bodyPr/>
        <a:lstStyle/>
        <a:p>
          <a:endParaRPr lang="en-US"/>
        </a:p>
      </dgm:t>
    </dgm:pt>
    <dgm:pt modelId="{3A6E58C9-906F-4828-B672-EF7BE2FB3545}" type="pres">
      <dgm:prSet presAssocID="{55CEEE42-2D2E-41E7-BFD2-5B09C00FDC16}" presName="CompostProcess" presStyleCnt="0">
        <dgm:presLayoutVars>
          <dgm:dir/>
          <dgm:resizeHandles val="exact"/>
        </dgm:presLayoutVars>
      </dgm:prSet>
      <dgm:spPr/>
    </dgm:pt>
    <dgm:pt modelId="{34870B4F-B814-4CEB-899F-076FA2481D35}" type="pres">
      <dgm:prSet presAssocID="{55CEEE42-2D2E-41E7-BFD2-5B09C00FDC16}" presName="arrow" presStyleLbl="bgShp" presStyleIdx="0" presStyleCnt="1"/>
      <dgm:spPr/>
    </dgm:pt>
    <dgm:pt modelId="{CE29A258-49FD-44E0-A2A4-FE9462C8E044}" type="pres">
      <dgm:prSet presAssocID="{55CEEE42-2D2E-41E7-BFD2-5B09C00FDC16}" presName="linearProcess" presStyleCnt="0"/>
      <dgm:spPr/>
    </dgm:pt>
    <dgm:pt modelId="{A49768A8-FB69-4A94-A336-E9EC1CAC4194}" type="pres">
      <dgm:prSet presAssocID="{275459B6-E488-4FD8-8989-94C3A54CF0C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9A783-CBF5-4A80-B9F4-34790559CF82}" type="pres">
      <dgm:prSet presAssocID="{2185AF3F-BECF-4F88-A82C-1405F3EFC901}" presName="sibTrans" presStyleCnt="0"/>
      <dgm:spPr/>
    </dgm:pt>
    <dgm:pt modelId="{7CA3A431-96F2-4BD9-B293-63B82004DEEA}" type="pres">
      <dgm:prSet presAssocID="{1FB7728A-91A0-4E46-BA8A-065584EAA21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A66BD-1A91-464C-8542-8FF2FEB8B472}" type="pres">
      <dgm:prSet presAssocID="{F7FA7FD3-57D7-4812-93A9-718FA62DA1C5}" presName="sibTrans" presStyleCnt="0"/>
      <dgm:spPr/>
    </dgm:pt>
    <dgm:pt modelId="{639C1D9C-3D7A-47B4-A12A-6572D8531C8E}" type="pres">
      <dgm:prSet presAssocID="{EE1F563A-56D6-4E53-A8AA-4F1558092621}" presName="textNode" presStyleLbl="node1" presStyleIdx="2" presStyleCnt="3" custLinFactNeighborX="-1272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95A961-88E3-432F-9230-0E256F3F1CD0}" type="presOf" srcId="{275459B6-E488-4FD8-8989-94C3A54CF0C0}" destId="{A49768A8-FB69-4A94-A336-E9EC1CAC4194}" srcOrd="0" destOrd="0" presId="urn:microsoft.com/office/officeart/2005/8/layout/hProcess9"/>
    <dgm:cxn modelId="{CA7F211A-A1CB-45FE-AB14-68194E4B7935}" srcId="{55CEEE42-2D2E-41E7-BFD2-5B09C00FDC16}" destId="{EE1F563A-56D6-4E53-A8AA-4F1558092621}" srcOrd="2" destOrd="0" parTransId="{91F2FFC8-8F6E-4334-95B2-1BA2FA27CCAD}" sibTransId="{BCEE24F6-D3F1-4EE0-8418-58AB86D0A496}"/>
    <dgm:cxn modelId="{5B791942-2378-4497-AD63-8AC91F8D7B34}" srcId="{55CEEE42-2D2E-41E7-BFD2-5B09C00FDC16}" destId="{1FB7728A-91A0-4E46-BA8A-065584EAA210}" srcOrd="1" destOrd="0" parTransId="{5E5F2EF3-2A79-4473-91C8-7349915C20B9}" sibTransId="{F7FA7FD3-57D7-4812-93A9-718FA62DA1C5}"/>
    <dgm:cxn modelId="{AD309CD6-1C9B-4A79-B063-9785F351035F}" type="presOf" srcId="{1FB7728A-91A0-4E46-BA8A-065584EAA210}" destId="{7CA3A431-96F2-4BD9-B293-63B82004DEEA}" srcOrd="0" destOrd="0" presId="urn:microsoft.com/office/officeart/2005/8/layout/hProcess9"/>
    <dgm:cxn modelId="{E0B2071A-9664-4385-8B49-7D7A15B1F273}" type="presOf" srcId="{55CEEE42-2D2E-41E7-BFD2-5B09C00FDC16}" destId="{3A6E58C9-906F-4828-B672-EF7BE2FB3545}" srcOrd="0" destOrd="0" presId="urn:microsoft.com/office/officeart/2005/8/layout/hProcess9"/>
    <dgm:cxn modelId="{09F960C1-FDF6-435D-A7BF-FA501DBC1EFF}" type="presOf" srcId="{EE1F563A-56D6-4E53-A8AA-4F1558092621}" destId="{639C1D9C-3D7A-47B4-A12A-6572D8531C8E}" srcOrd="0" destOrd="0" presId="urn:microsoft.com/office/officeart/2005/8/layout/hProcess9"/>
    <dgm:cxn modelId="{20E96FB2-75DB-4612-8837-3E27364280E3}" srcId="{55CEEE42-2D2E-41E7-BFD2-5B09C00FDC16}" destId="{275459B6-E488-4FD8-8989-94C3A54CF0C0}" srcOrd="0" destOrd="0" parTransId="{DF1A65CC-C602-4F19-A428-74EE551DA736}" sibTransId="{2185AF3F-BECF-4F88-A82C-1405F3EFC901}"/>
    <dgm:cxn modelId="{0388D1B0-219E-46EF-866A-0969128CF879}" type="presParOf" srcId="{3A6E58C9-906F-4828-B672-EF7BE2FB3545}" destId="{34870B4F-B814-4CEB-899F-076FA2481D35}" srcOrd="0" destOrd="0" presId="urn:microsoft.com/office/officeart/2005/8/layout/hProcess9"/>
    <dgm:cxn modelId="{D0231495-8CCA-477C-966B-FAA5E822E951}" type="presParOf" srcId="{3A6E58C9-906F-4828-B672-EF7BE2FB3545}" destId="{CE29A258-49FD-44E0-A2A4-FE9462C8E044}" srcOrd="1" destOrd="0" presId="urn:microsoft.com/office/officeart/2005/8/layout/hProcess9"/>
    <dgm:cxn modelId="{52353B57-3AD5-4A1C-956C-582DF2AF2337}" type="presParOf" srcId="{CE29A258-49FD-44E0-A2A4-FE9462C8E044}" destId="{A49768A8-FB69-4A94-A336-E9EC1CAC4194}" srcOrd="0" destOrd="0" presId="urn:microsoft.com/office/officeart/2005/8/layout/hProcess9"/>
    <dgm:cxn modelId="{DD0E9E44-C1F4-4C31-8E6B-B2E53BB1A38A}" type="presParOf" srcId="{CE29A258-49FD-44E0-A2A4-FE9462C8E044}" destId="{5D99A783-CBF5-4A80-B9F4-34790559CF82}" srcOrd="1" destOrd="0" presId="urn:microsoft.com/office/officeart/2005/8/layout/hProcess9"/>
    <dgm:cxn modelId="{0C58567A-93C0-4408-BACB-E82720701422}" type="presParOf" srcId="{CE29A258-49FD-44E0-A2A4-FE9462C8E044}" destId="{7CA3A431-96F2-4BD9-B293-63B82004DEEA}" srcOrd="2" destOrd="0" presId="urn:microsoft.com/office/officeart/2005/8/layout/hProcess9"/>
    <dgm:cxn modelId="{A04D9657-1AEB-43ED-8ABE-C001B3EA4EFF}" type="presParOf" srcId="{CE29A258-49FD-44E0-A2A4-FE9462C8E044}" destId="{A28A66BD-1A91-464C-8542-8FF2FEB8B472}" srcOrd="3" destOrd="0" presId="urn:microsoft.com/office/officeart/2005/8/layout/hProcess9"/>
    <dgm:cxn modelId="{ED663DF8-2834-407A-A201-FB8414DEB192}" type="presParOf" srcId="{CE29A258-49FD-44E0-A2A4-FE9462C8E044}" destId="{639C1D9C-3D7A-47B4-A12A-6572D8531C8E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r>
              <a:rPr lang="en-US" dirty="0" smtClean="0"/>
              <a:t>Nicole C. Jenkins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4/30/2008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r>
              <a:rPr lang="en-US" dirty="0" smtClean="0"/>
              <a:t>Nicole C. Jenkins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4/30/2008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Nicole C. Jenkins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Nicole C. Jenkins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Nicole C. Jenkins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Nicole C. Jenkins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Nicole C. Jenkins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Nicole C. Jenkins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72E3CB06-6CA9-4C0C-B72C-D9E0E3E3946A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F6929EB4-7F6F-40C2-9780-12FAB493C884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7EB06E21-D2EF-460D-AD24-A6862238AAF8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4E5690E1-CF62-49AF-841A-3D6CF7EAE33E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75CFB43F-4909-490A-90D4-9E8A6BB79AAD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87FD6627-91F2-4043-B470-4BAD37F6967C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6AAE6904-991F-4C3D-8C32-2108740F64A6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DEB39975-F322-4C0D-B7D8-F328AF13BC7E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C3047CD7-31D0-41E4-88CF-1C6B77003A82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4E879DDE-4B41-4E36-91BD-8B4D493F4B0C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3D61964-17FB-422E-A8BB-DE90DE95FE79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02DCA885-57B5-4972-8DCD-9581B87287A5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6EC92E23-35EA-4038-8233-795F53A7D287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31214-2CFE-4508-9301-D11CF6BCF3A7}" type="datetime1">
              <a:rPr lang="en-US" smtClean="0"/>
              <a:pPr/>
              <a:t>4/30/2008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AEFEE7-7C88-4A51-84D7-090322DC3F18}" type="datetime1">
              <a:rPr lang="en-US" smtClean="0"/>
              <a:pPr/>
              <a:t>4/30/2008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C186C60-D9AC-40C8-B758-8854AC835901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75DEC0AD-60B3-4702-9773-502607C83092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5094C07E-4DB3-4DAB-A9A3-CB1DE85B5135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7858EE24-63C5-4051-83EE-EE87A9389410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EF9C2BC0-62A7-4468-B868-D53F294D7FBB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62650CBE-8E9D-4320-B100-C3DBA12468FD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6BDE55CE-0237-4CFC-8AC0-E58192164A4B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4121493A-53B5-48D2-8B1D-C3705B499930}" type="datetime1">
              <a:rPr lang="en-US" smtClean="0">
                <a:solidFill>
                  <a:schemeClr val="bg1"/>
                </a:solidFill>
              </a:rPr>
              <a:pPr algn="r"/>
              <a:t>4/30/2008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Mercy Medical Center- Replacement Tower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smtClean="0"/>
              <a:t>Replacement Clinical Tower</a:t>
            </a:r>
            <a:endParaRPr lang="en-US" dirty="0"/>
          </a:p>
        </p:txBody>
      </p:sp>
      <p:pic>
        <p:nvPicPr>
          <p:cNvPr id="8" name="Picture Placeholder 7" descr="Picture1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07" r="707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7543800" y="304800"/>
            <a:ext cx="160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Nicole C. Jenkins</a:t>
            </a:r>
          </a:p>
          <a:p>
            <a:r>
              <a:rPr lang="en-US" sz="1200" dirty="0" smtClean="0"/>
              <a:t>Construction Management</a:t>
            </a:r>
          </a:p>
          <a:p>
            <a:r>
              <a:rPr lang="en-US" sz="1200" dirty="0" smtClean="0"/>
              <a:t>April 15, 2008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121" name="Diagram 1"/>
          <p:cNvGraphicFramePr>
            <a:graphicFrameLocks/>
          </p:cNvGraphicFramePr>
          <p:nvPr/>
        </p:nvGraphicFramePr>
        <p:xfrm>
          <a:off x="1371600" y="1524000"/>
          <a:ext cx="6108700" cy="4706938"/>
        </p:xfrm>
        <a:graphic>
          <a:graphicData uri="http://schemas.openxmlformats.org/drawingml/2006/compatibility">
            <com:legacyDrawing xmlns:com="http://schemas.openxmlformats.org/drawingml/2006/compatibility" spid="_x0000_s51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Women in Construction Workshop</a:t>
            </a:r>
          </a:p>
          <a:p>
            <a:pPr lvl="1"/>
            <a:r>
              <a:rPr lang="en-US" b="1" dirty="0" smtClean="0"/>
              <a:t>ESTABLISHING INTEREST</a:t>
            </a:r>
            <a:endParaRPr lang="en-US" sz="2400" dirty="0" smtClean="0"/>
          </a:p>
          <a:p>
            <a:pPr lvl="2"/>
            <a:r>
              <a:rPr lang="en-US" dirty="0" smtClean="0"/>
              <a:t>Through establishing interest there is a more likely chance that more females will enter into a construction related field.</a:t>
            </a:r>
            <a:endParaRPr lang="en-US" sz="2000" dirty="0" smtClean="0"/>
          </a:p>
          <a:p>
            <a:pPr lvl="1"/>
            <a:r>
              <a:rPr lang="en-US" b="1" dirty="0" smtClean="0"/>
              <a:t>CREATING THE OPPORTUNITY</a:t>
            </a:r>
            <a:endParaRPr lang="en-US" sz="2400" dirty="0" smtClean="0"/>
          </a:p>
          <a:p>
            <a:pPr lvl="2"/>
            <a:r>
              <a:rPr lang="en-US" dirty="0" smtClean="0"/>
              <a:t>The workshops main purpose is to create and show the opportunities available within the construction industry.</a:t>
            </a:r>
            <a:endParaRPr lang="en-US" sz="2000" dirty="0" smtClean="0"/>
          </a:p>
          <a:p>
            <a:pPr lvl="1"/>
            <a:r>
              <a:rPr lang="en-US" b="1" dirty="0" smtClean="0"/>
              <a:t>FOLLOW-THROUGH FROM BOTH PARTIES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ICRA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6934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ICRA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cross-contamination be reduced or eliminated?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7547036" cy="56451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6573384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14800"/>
            <a:ext cx="3581400" cy="234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6" name="Elbow Connector 5"/>
          <p:cNvCxnSpPr/>
          <p:nvPr/>
        </p:nvCxnSpPr>
        <p:spPr>
          <a:xfrm rot="16200000" flipH="1">
            <a:off x="3048000" y="2590800"/>
            <a:ext cx="3733800" cy="2362200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334000" y="2590800"/>
            <a:ext cx="19812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4400" y="5715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X-rays one-month apart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ICRA Research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Methodoloy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09600" y="685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ICRA Research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12" descr="B4TL1x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647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ICRA Research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Mercy Medical Center- Replacement Tower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1" descr="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721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ICRA Research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76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5181600" y="381000"/>
            <a:ext cx="3200400" cy="3810000"/>
          </a:xfrm>
        </p:spPr>
        <p:txBody>
          <a:bodyPr/>
          <a:lstStyle>
            <a:extLst/>
          </a:lstStyle>
          <a:p>
            <a:r>
              <a:rPr lang="en-US" dirty="0" smtClean="0"/>
              <a:t>AGENDA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Project Overview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Women in Construction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ICRA Research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Mat Foundation Re-design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pic>
        <p:nvPicPr>
          <p:cNvPr id="6" name="Picture Placeholder 5" descr="image01mercy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809" r="21809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ICRA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405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6781800" cy="47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ICRA Research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11"/>
          <p:cNvPicPr>
            <a:picLocks noChangeAspect="1" noChangeArrowheads="1"/>
          </p:cNvPicPr>
          <p:nvPr/>
        </p:nvPicPr>
        <p:blipFill>
          <a:blip r:embed="rId2"/>
          <a:srcRect b="24774"/>
          <a:stretch>
            <a:fillRect/>
          </a:stretch>
        </p:blipFill>
        <p:spPr bwMode="auto">
          <a:xfrm>
            <a:off x="381000" y="762000"/>
            <a:ext cx="66882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ICRA Research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848600" cy="868362"/>
          </a:xfrm>
        </p:spPr>
        <p:txBody>
          <a:bodyPr/>
          <a:lstStyle/>
          <a:p>
            <a:r>
              <a:rPr lang="en-US" dirty="0" smtClean="0"/>
              <a:t>Safety Surveillor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5943600" cy="41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Foundation Re-design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image01mercy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809" r="21809"/>
          <a:stretch>
            <a:fillRect/>
          </a:stretch>
        </p:blipFill>
        <p:spPr>
          <a:xfrm>
            <a:off x="609600" y="152400"/>
            <a:ext cx="6477000" cy="523457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Foundation Re-design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Mercy Medical Center- Replacement Tower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60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Foundation Re-design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Mercy Medical Center- Replacement Tower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Drilled Shaft Foundation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609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533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 Foundation</a:t>
            </a:r>
            <a:endParaRPr lang="en-US" dirty="0"/>
          </a:p>
        </p:txBody>
      </p:sp>
      <p:pic>
        <p:nvPicPr>
          <p:cNvPr id="50178" name="Picture 16" descr="drilshaf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25527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1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524000"/>
            <a:ext cx="24669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Foundation Re-design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Mercy Medical Center- Replacement Tower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81000" y="60960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Advantages of Mat Foundation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Cost (affordable)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Construction Procedure (simple)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Materials (mostly concrete)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Labor (does not need expertise)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US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SimSun" pitchFamily="2" charset="-122"/>
                <a:cs typeface="Times New Roman" pitchFamily="18" charset="0"/>
              </a:rPr>
              <a:t>Disadvantages of  Mat Foundation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Settlement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Limit Capacity * Soil * Structure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Irregular ground surface (slope, retaining wall)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Foundation subjected to pullout, torsion, moment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Foundation Re-design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Mercy Medical Center- Replacement Tower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1066800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Mercy Medical Center Calculations:</a:t>
            </a:r>
            <a:endParaRPr lang="en-US" sz="2000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AREA CALCULATIONS: 41,520 SQ FT</a:t>
            </a: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LIVE LOAD :101,761 kips</a:t>
            </a: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DEAD LOAD :104,767 kips</a:t>
            </a: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CRITICAL COLUMN LOAD:6,935 kips</a:t>
            </a: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MAT SLAB THICKNESS: 74 INCHES</a:t>
            </a: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REINFORCEMENT: No. 11 bars @ 6 ½ inches apart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SimSun" pitchFamily="2" charset="-122"/>
                <a:cs typeface="Times New Roman" pitchFamily="18" charset="0"/>
              </a:rPr>
              <a:t>Reinforcement : 883 Tons</a:t>
            </a:r>
            <a:endParaRPr lang="en-US" sz="2000" dirty="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Foundation Re-design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Mercy Medical Center- Replacement Tower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 l="21474" t="15813" r="1442" b="63889"/>
          <a:stretch>
            <a:fillRect/>
          </a:stretch>
        </p:blipFill>
        <p:spPr bwMode="auto">
          <a:xfrm>
            <a:off x="381000" y="3352800"/>
            <a:ext cx="65341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2971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 Foundation Schedule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28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Drilled Shaft Foundation Schedule</a:t>
            </a:r>
            <a:endParaRPr lang="en-US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 l="21093" t="33333" r="10157" b="56250"/>
          <a:stretch>
            <a:fillRect/>
          </a:stretch>
        </p:blipFill>
        <p:spPr bwMode="auto">
          <a:xfrm>
            <a:off x="304800" y="76200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Foundation Re-design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Mercy Medical Center- Replacement Tower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Savings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Foundation Costs: $ 3,804,477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90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 Foundation Costs:  $2,289,163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819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Savings:  </a:t>
            </a:r>
            <a:r>
              <a:rPr lang="en-US" dirty="0" smtClean="0">
                <a:solidFill>
                  <a:srgbClr val="C00000"/>
                </a:solidFill>
              </a:rPr>
              <a:t>$ 1,515,314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0341658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667" r="14667"/>
          <a:stretch>
            <a:fillRect/>
          </a:stretch>
        </p:blipFill>
        <p:spPr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181600" y="1143000"/>
            <a:ext cx="3200400" cy="3810000"/>
          </a:xfrm>
        </p:spPr>
        <p:txBody>
          <a:bodyPr>
            <a:normAutofit fontScale="92500" lnSpcReduction="10000"/>
          </a:bodyPr>
          <a:lstStyle>
            <a:extLst/>
          </a:lstStyle>
          <a:p>
            <a:r>
              <a:rPr lang="en-US" b="1" u="sng" dirty="0" smtClean="0"/>
              <a:t>Project Overview:</a:t>
            </a:r>
          </a:p>
          <a:p>
            <a:r>
              <a:rPr lang="en-US" b="1" dirty="0" smtClean="0"/>
              <a:t>Owner: </a:t>
            </a:r>
            <a:r>
              <a:rPr lang="en-US" dirty="0" smtClean="0"/>
              <a:t>Mercy Medical Center</a:t>
            </a:r>
          </a:p>
          <a:p>
            <a:r>
              <a:rPr lang="en-US" b="1" dirty="0" smtClean="0"/>
              <a:t>Location: </a:t>
            </a:r>
            <a:r>
              <a:rPr lang="en-US" dirty="0" smtClean="0"/>
              <a:t>Downtown, Baltimore, Maryland</a:t>
            </a:r>
          </a:p>
          <a:p>
            <a:r>
              <a:rPr lang="en-US" b="1" dirty="0" smtClean="0"/>
              <a:t>Building Use: </a:t>
            </a:r>
            <a:r>
              <a:rPr lang="en-US" dirty="0" smtClean="0"/>
              <a:t>Acute Care</a:t>
            </a:r>
          </a:p>
          <a:p>
            <a:r>
              <a:rPr lang="en-US" b="1" dirty="0" smtClean="0"/>
              <a:t>Building Size: </a:t>
            </a:r>
            <a:r>
              <a:rPr lang="en-US" dirty="0" smtClean="0"/>
              <a:t>681,265 SQ.FT</a:t>
            </a:r>
          </a:p>
          <a:p>
            <a:r>
              <a:rPr lang="en-US" b="1" dirty="0" smtClean="0"/>
              <a:t>Construction dates: </a:t>
            </a:r>
            <a:r>
              <a:rPr lang="en-US" dirty="0" smtClean="0"/>
              <a:t>May 2007- December 2010</a:t>
            </a:r>
          </a:p>
          <a:p>
            <a:r>
              <a:rPr lang="en-US" b="1" dirty="0" smtClean="0"/>
              <a:t>Contractor: </a:t>
            </a:r>
            <a:r>
              <a:rPr lang="en-US" dirty="0" smtClean="0"/>
              <a:t>Whiting-Turner</a:t>
            </a:r>
          </a:p>
          <a:p>
            <a:r>
              <a:rPr lang="en-US" b="1" dirty="0" smtClean="0"/>
              <a:t>A/E Firm: </a:t>
            </a:r>
            <a:r>
              <a:rPr lang="en-US" dirty="0" smtClean="0"/>
              <a:t>Ellerbe Becket</a:t>
            </a:r>
          </a:p>
          <a:p>
            <a:r>
              <a:rPr lang="en-US" b="1" dirty="0" smtClean="0"/>
              <a:t>Cost: </a:t>
            </a:r>
            <a:r>
              <a:rPr lang="en-US" dirty="0" smtClean="0"/>
              <a:t>$ 219,812,043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Foundation Re-design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Mercy Medical Center- Replacement Tower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33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Schedule Reductions: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22</a:t>
            </a:r>
            <a:r>
              <a:rPr lang="en-US" dirty="0" smtClean="0"/>
              <a:t> day difference between the foundation types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Mercy Medical Center- Replacement Tower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320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2"/>
                </a:solidFill>
              </a:rPr>
              <a:t>Ellerbe Becket</a:t>
            </a:r>
          </a:p>
          <a:p>
            <a:r>
              <a:rPr lang="en-US" sz="1400" dirty="0" smtClean="0"/>
              <a:t>Adrian </a:t>
            </a:r>
            <a:r>
              <a:rPr lang="en-US" sz="1400" dirty="0" err="1" smtClean="0"/>
              <a:t>Hagerty</a:t>
            </a:r>
            <a:r>
              <a:rPr lang="en-US" sz="1400" dirty="0" smtClean="0"/>
              <a:t>, AIA</a:t>
            </a:r>
          </a:p>
          <a:p>
            <a:r>
              <a:rPr lang="en-US" sz="1400" dirty="0" smtClean="0"/>
              <a:t>Hani </a:t>
            </a:r>
            <a:r>
              <a:rPr lang="en-US" sz="1400" dirty="0" err="1" smtClean="0"/>
              <a:t>Wahbi</a:t>
            </a:r>
            <a:r>
              <a:rPr lang="en-US" sz="1400" dirty="0" smtClean="0"/>
              <a:t>, PE, Electrical</a:t>
            </a:r>
          </a:p>
          <a:p>
            <a:r>
              <a:rPr lang="en-US" sz="1400" dirty="0" smtClean="0"/>
              <a:t>Paula Gillette, PE, LEED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2"/>
                </a:solidFill>
              </a:rPr>
              <a:t>Whiting-Turner Contracting Company</a:t>
            </a:r>
          </a:p>
          <a:p>
            <a:r>
              <a:rPr lang="en-US" sz="1400" dirty="0" smtClean="0"/>
              <a:t>Kate Edwards, Project Manager</a:t>
            </a:r>
          </a:p>
          <a:p>
            <a:r>
              <a:rPr lang="en-US" sz="1400" dirty="0" smtClean="0"/>
              <a:t>Bob  Moore, Project Manager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2"/>
                </a:solidFill>
              </a:rPr>
              <a:t>Southland Industries,</a:t>
            </a:r>
          </a:p>
          <a:p>
            <a:r>
              <a:rPr lang="en-US" sz="1400" dirty="0" smtClean="0"/>
              <a:t>Mike McLaughlin, PE </a:t>
            </a:r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2860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2"/>
                </a:solidFill>
              </a:rPr>
              <a:t>LVI</a:t>
            </a:r>
          </a:p>
          <a:p>
            <a:r>
              <a:rPr lang="en-US" sz="1400" dirty="0" smtClean="0"/>
              <a:t>Brian Kline, PE 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152400"/>
            <a:ext cx="3276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2"/>
                </a:solidFill>
              </a:rPr>
              <a:t>Survey Participants</a:t>
            </a:r>
          </a:p>
          <a:p>
            <a:endParaRPr lang="en-US" sz="1400" dirty="0" smtClean="0"/>
          </a:p>
          <a:p>
            <a:r>
              <a:rPr lang="en-US" sz="1400" u="sng" dirty="0" smtClean="0">
                <a:solidFill>
                  <a:schemeClr val="tx2"/>
                </a:solidFill>
              </a:rPr>
              <a:t>Balfour Beatty Construction</a:t>
            </a:r>
          </a:p>
          <a:p>
            <a:r>
              <a:rPr lang="en-US" sz="1400" dirty="0" smtClean="0"/>
              <a:t>Vivian Arnold, Project Engineer</a:t>
            </a:r>
          </a:p>
          <a:p>
            <a:r>
              <a:rPr lang="en-US" sz="1400" dirty="0" err="1" smtClean="0"/>
              <a:t>Bibi</a:t>
            </a:r>
            <a:r>
              <a:rPr lang="en-US" sz="1400" dirty="0" smtClean="0"/>
              <a:t> </a:t>
            </a:r>
            <a:r>
              <a:rPr lang="en-US" sz="1400" dirty="0" err="1" smtClean="0"/>
              <a:t>Ukoli</a:t>
            </a:r>
            <a:r>
              <a:rPr lang="en-US" sz="1400" dirty="0" smtClean="0"/>
              <a:t>, E.I.T</a:t>
            </a:r>
          </a:p>
          <a:p>
            <a:r>
              <a:rPr lang="en-US" sz="1400" dirty="0" smtClean="0"/>
              <a:t>Rebecca </a:t>
            </a:r>
            <a:r>
              <a:rPr lang="en-US" sz="1400" dirty="0" err="1" smtClean="0"/>
              <a:t>Nordby</a:t>
            </a:r>
            <a:endParaRPr lang="en-US" sz="1400" dirty="0" smtClean="0"/>
          </a:p>
          <a:p>
            <a:r>
              <a:rPr lang="en-US" sz="1400" u="sng" dirty="0" smtClean="0">
                <a:solidFill>
                  <a:schemeClr val="tx2"/>
                </a:solidFill>
              </a:rPr>
              <a:t>Brown Contracting</a:t>
            </a:r>
          </a:p>
          <a:p>
            <a:r>
              <a:rPr lang="en-US" sz="1400" dirty="0" smtClean="0"/>
              <a:t>Michelle Wythe</a:t>
            </a:r>
          </a:p>
          <a:p>
            <a:r>
              <a:rPr lang="en-US" sz="1400" u="sng" dirty="0" smtClean="0">
                <a:solidFill>
                  <a:schemeClr val="tx2"/>
                </a:solidFill>
              </a:rPr>
              <a:t>Whiting-Turner Contracting Company</a:t>
            </a:r>
          </a:p>
          <a:p>
            <a:r>
              <a:rPr lang="en-US" sz="1400" dirty="0" smtClean="0"/>
              <a:t>Kate Edwards, Project Manager</a:t>
            </a:r>
          </a:p>
          <a:p>
            <a:r>
              <a:rPr lang="en-US" sz="1400" dirty="0" smtClean="0"/>
              <a:t>Lisa Decker</a:t>
            </a:r>
          </a:p>
          <a:p>
            <a:r>
              <a:rPr lang="en-US" sz="1400" dirty="0" smtClean="0"/>
              <a:t>Kate </a:t>
            </a:r>
            <a:r>
              <a:rPr lang="en-US" sz="1400" dirty="0" err="1" smtClean="0"/>
              <a:t>Craigmile</a:t>
            </a:r>
            <a:r>
              <a:rPr lang="en-US" sz="1400" dirty="0" smtClean="0"/>
              <a:t>, Project Engineer</a:t>
            </a:r>
          </a:p>
          <a:p>
            <a:r>
              <a:rPr lang="en-US" sz="1400" u="sng" dirty="0" smtClean="0">
                <a:solidFill>
                  <a:schemeClr val="tx2"/>
                </a:solidFill>
              </a:rPr>
              <a:t>Atlantic Risk Management</a:t>
            </a:r>
          </a:p>
          <a:p>
            <a:r>
              <a:rPr lang="en-US" sz="1400" dirty="0" smtClean="0"/>
              <a:t>Stephanie Freeman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819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tx2"/>
                </a:solidFill>
              </a:rPr>
              <a:t>RTKL</a:t>
            </a:r>
          </a:p>
          <a:p>
            <a:r>
              <a:rPr lang="en-US" sz="1600" dirty="0" smtClean="0"/>
              <a:t>Robert Berry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2"/>
                </a:solidFill>
              </a:rPr>
              <a:t>Schnabel Engineering</a:t>
            </a:r>
          </a:p>
          <a:p>
            <a:r>
              <a:rPr lang="en-US" sz="1400" dirty="0" smtClean="0"/>
              <a:t>David Carpenter, P.E, Project Engineer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886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2"/>
                </a:solidFill>
              </a:rPr>
              <a:t>Schnabel Engineering</a:t>
            </a:r>
          </a:p>
          <a:p>
            <a:r>
              <a:rPr lang="en-US" sz="1400" dirty="0" smtClean="0"/>
              <a:t>David Carpenter, P.E, Project Engineer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3200400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</a:rPr>
              <a:t>Penn State University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David R. Riley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Walter G. M </a:t>
            </a:r>
            <a:r>
              <a:rPr lang="en-US" sz="1400" dirty="0" err="1" smtClean="0">
                <a:solidFill>
                  <a:schemeClr val="tx2"/>
                </a:solidFill>
              </a:rPr>
              <a:t>Schnieder</a:t>
            </a:r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1400" dirty="0" smtClean="0">
                <a:solidFill>
                  <a:schemeClr val="tx2"/>
                </a:solidFill>
              </a:rPr>
              <a:t>Kevin </a:t>
            </a:r>
            <a:r>
              <a:rPr lang="en-US" sz="1400" dirty="0" err="1" smtClean="0">
                <a:solidFill>
                  <a:schemeClr val="tx2"/>
                </a:solidFill>
              </a:rPr>
              <a:t>Parfitt</a:t>
            </a:r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1400" dirty="0" smtClean="0">
                <a:solidFill>
                  <a:schemeClr val="tx2"/>
                </a:solidFill>
              </a:rPr>
              <a:t>Robert Holland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343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2"/>
                </a:solidFill>
              </a:rPr>
              <a:t>X-</a:t>
            </a:r>
            <a:r>
              <a:rPr lang="en-US" sz="1400" u="sng" dirty="0" err="1" smtClean="0">
                <a:solidFill>
                  <a:schemeClr val="tx2"/>
                </a:solidFill>
              </a:rPr>
              <a:t>th</a:t>
            </a:r>
            <a:endParaRPr lang="en-US" sz="1400" u="sng" dirty="0" smtClean="0">
              <a:solidFill>
                <a:schemeClr val="tx2"/>
              </a:solidFill>
            </a:endParaRPr>
          </a:p>
          <a:p>
            <a:r>
              <a:rPr lang="en-US" sz="1400" dirty="0" smtClean="0"/>
              <a:t>Ari </a:t>
            </a:r>
            <a:r>
              <a:rPr lang="en-US" sz="1400" dirty="0" err="1" smtClean="0"/>
              <a:t>Tinkoff</a:t>
            </a:r>
            <a:r>
              <a:rPr lang="en-US" sz="1400" dirty="0" smtClean="0"/>
              <a:t>, P.E, Project Engineer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4876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chemeClr val="tx2"/>
                </a:solidFill>
              </a:rPr>
              <a:t>Safety Surveillor</a:t>
            </a:r>
          </a:p>
          <a:p>
            <a:r>
              <a:rPr lang="en-US" sz="1400" dirty="0" smtClean="0"/>
              <a:t>Vanessa  Hermann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smtClean="0"/>
              <a:t>Women in Construction</a:t>
            </a:r>
            <a:endParaRPr lang="en-US" dirty="0"/>
          </a:p>
        </p:txBody>
      </p:sp>
      <p:pic>
        <p:nvPicPr>
          <p:cNvPr id="6" name="j0321055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1061769" y="152400"/>
            <a:ext cx="5191662" cy="523951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Mercy Medical Center- Replacement Tower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28600" y="381000"/>
            <a:ext cx="8672513" cy="12382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sz="4400" smtClean="0"/>
              <a:t>Women In Construction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What are ways more women can be recruited in the construction Industry?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Women in Construction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848600" cy="1143000"/>
          </a:xfrm>
        </p:spPr>
        <p:txBody>
          <a:bodyPr/>
          <a:lstStyle/>
          <a:p>
            <a:r>
              <a:rPr lang="en-US" dirty="0" smtClean="0"/>
              <a:t>Construction Employment</a:t>
            </a:r>
            <a:endParaRPr lang="en-US" dirty="0"/>
          </a:p>
        </p:txBody>
      </p:sp>
      <p:pic>
        <p:nvPicPr>
          <p:cNvPr id="307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6019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Women in Construction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848600" cy="1143000"/>
          </a:xfrm>
        </p:spPr>
        <p:txBody>
          <a:bodyPr/>
          <a:lstStyle/>
          <a:p>
            <a:r>
              <a:rPr lang="en-US" dirty="0" smtClean="0"/>
              <a:t>Trend of Employment</a:t>
            </a:r>
            <a:endParaRPr lang="en-US" dirty="0"/>
          </a:p>
        </p:txBody>
      </p:sp>
      <p:pic>
        <p:nvPicPr>
          <p:cNvPr id="1026" name="Chart 2"/>
          <p:cNvPicPr>
            <a:picLocks noChangeArrowheads="1"/>
          </p:cNvPicPr>
          <p:nvPr/>
        </p:nvPicPr>
        <p:blipFill>
          <a:blip r:embed="rId3"/>
          <a:srcRect b="-194"/>
          <a:stretch>
            <a:fillRect/>
          </a:stretch>
        </p:blipFill>
        <p:spPr bwMode="auto">
          <a:xfrm>
            <a:off x="990600" y="1447800"/>
            <a:ext cx="5791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Women in Construction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543800" cy="1143000"/>
          </a:xfrm>
        </p:spPr>
        <p:txBody>
          <a:bodyPr/>
          <a:lstStyle/>
          <a:p>
            <a:r>
              <a:rPr lang="en-US" dirty="0" smtClean="0"/>
              <a:t>Men and Women Employees</a:t>
            </a:r>
            <a:endParaRPr lang="en-US" dirty="0"/>
          </a:p>
        </p:txBody>
      </p:sp>
      <p:pic>
        <p:nvPicPr>
          <p:cNvPr id="2050" name="Chart 3"/>
          <p:cNvPicPr>
            <a:picLocks noChangeArrowheads="1"/>
          </p:cNvPicPr>
          <p:nvPr/>
        </p:nvPicPr>
        <p:blipFill>
          <a:blip r:embed="rId2"/>
          <a:srcRect b="-230"/>
          <a:stretch>
            <a:fillRect/>
          </a:stretch>
        </p:blipFill>
        <p:spPr bwMode="auto">
          <a:xfrm>
            <a:off x="990600" y="1524000"/>
            <a:ext cx="55816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Women in Construction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Mercy Medical Center- Replacement Tower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848600" cy="11430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6781800" cy="408146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3D69B"/>
      </a:accent3>
      <a:accent4>
        <a:srgbClr val="8064A2"/>
      </a:accent4>
      <a:accent5>
        <a:srgbClr val="4BACC6"/>
      </a:accent5>
      <a:accent6>
        <a:srgbClr val="BFBFFF"/>
      </a:accent6>
      <a:hlink>
        <a:srgbClr val="B8CCE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847</Words>
  <Application>Microsoft Office PowerPoint</Application>
  <PresentationFormat>On-screen Show (4:3)</PresentationFormat>
  <Paragraphs>203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ContemporaryPhotoAlbum</vt:lpstr>
      <vt:lpstr>Slide 1</vt:lpstr>
      <vt:lpstr>Slide 2</vt:lpstr>
      <vt:lpstr>Slide 3</vt:lpstr>
      <vt:lpstr>Slide 4</vt:lpstr>
      <vt:lpstr>Slide 5</vt:lpstr>
      <vt:lpstr>Construction Employment</vt:lpstr>
      <vt:lpstr>Trend of Employment</vt:lpstr>
      <vt:lpstr>Men and Women Employees</vt:lpstr>
      <vt:lpstr>Methodology</vt:lpstr>
      <vt:lpstr>Response</vt:lpstr>
      <vt:lpstr>Solution</vt:lpstr>
      <vt:lpstr>Slide 12</vt:lpstr>
      <vt:lpstr>ICRA Research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Safety Surveillor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2008-04-14T19:38:33Z</dcterms:created>
  <dcterms:modified xsi:type="dcterms:W3CDTF">2008-04-30T20:24:28Z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