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5.xml" ContentType="application/vnd.openxmlformats-officedocument.presentationml.tags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6" r:id="rId1"/>
  </p:sldMasterIdLst>
  <p:notesMasterIdLst>
    <p:notesMasterId r:id="rId50"/>
  </p:notesMasterIdLst>
  <p:sldIdLst>
    <p:sldId id="256" r:id="rId2"/>
    <p:sldId id="284" r:id="rId3"/>
    <p:sldId id="316" r:id="rId4"/>
    <p:sldId id="285" r:id="rId5"/>
    <p:sldId id="286" r:id="rId6"/>
    <p:sldId id="287" r:id="rId7"/>
    <p:sldId id="288" r:id="rId8"/>
    <p:sldId id="289" r:id="rId9"/>
    <p:sldId id="318" r:id="rId10"/>
    <p:sldId id="290" r:id="rId11"/>
    <p:sldId id="292" r:id="rId12"/>
    <p:sldId id="294" r:id="rId13"/>
    <p:sldId id="295" r:id="rId14"/>
    <p:sldId id="296" r:id="rId15"/>
    <p:sldId id="297" r:id="rId16"/>
    <p:sldId id="299" r:id="rId17"/>
    <p:sldId id="300" r:id="rId18"/>
    <p:sldId id="339" r:id="rId19"/>
    <p:sldId id="302" r:id="rId20"/>
    <p:sldId id="304" r:id="rId21"/>
    <p:sldId id="305" r:id="rId22"/>
    <p:sldId id="306" r:id="rId23"/>
    <p:sldId id="308" r:id="rId24"/>
    <p:sldId id="323" r:id="rId25"/>
    <p:sldId id="310" r:id="rId26"/>
    <p:sldId id="311" r:id="rId27"/>
    <p:sldId id="313" r:id="rId28"/>
    <p:sldId id="314" r:id="rId29"/>
    <p:sldId id="315" r:id="rId30"/>
    <p:sldId id="319" r:id="rId31"/>
    <p:sldId id="320" r:id="rId32"/>
    <p:sldId id="321" r:id="rId33"/>
    <p:sldId id="322" r:id="rId34"/>
    <p:sldId id="307" r:id="rId35"/>
    <p:sldId id="326" r:id="rId36"/>
    <p:sldId id="328" r:id="rId37"/>
    <p:sldId id="338" r:id="rId38"/>
    <p:sldId id="330" r:id="rId39"/>
    <p:sldId id="331" r:id="rId40"/>
    <p:sldId id="334" r:id="rId41"/>
    <p:sldId id="333" r:id="rId42"/>
    <p:sldId id="335" r:id="rId43"/>
    <p:sldId id="336" r:id="rId44"/>
    <p:sldId id="337" r:id="rId45"/>
    <p:sldId id="340" r:id="rId46"/>
    <p:sldId id="341" r:id="rId47"/>
    <p:sldId id="342" r:id="rId48"/>
    <p:sldId id="343" r:id="rId4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99"/>
    <a:srgbClr val="FFFFFF"/>
    <a:srgbClr val="0066CC"/>
    <a:srgbClr val="0033CC"/>
    <a:srgbClr val="FFFF66"/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  <a:nwCell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43" autoAdjust="0"/>
    <p:restoredTop sz="94706" autoAdjust="0"/>
  </p:normalViewPr>
  <p:slideViewPr>
    <p:cSldViewPr snapToGrid="0">
      <p:cViewPr varScale="1">
        <p:scale>
          <a:sx n="95" d="100"/>
          <a:sy n="95" d="100"/>
        </p:scale>
        <p:origin x="-3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C238408C-6839-46EE-8131-EDA75C487F2E}" type="datetimeFigureOut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87D77045-401A-4D5E-BFE3-54C21A8A66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3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36" name="Shape 35"/>
          <p:cNvSpPr>
            <a:spLocks/>
          </p:cNvSpPr>
          <p:nvPr/>
        </p:nvSpPr>
        <p:spPr bwMode="auto">
          <a:xfrm>
            <a:off x="4821864" y="1066800"/>
            <a:ext cx="4343400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43" name="Shape 42"/>
          <p:cNvSpPr>
            <a:spLocks/>
          </p:cNvSpPr>
          <p:nvPr/>
        </p:nvSpPr>
        <p:spPr bwMode="auto">
          <a:xfrm>
            <a:off x="290624" y="-14176"/>
            <a:ext cx="5562600" cy="6553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2" name="Shape 21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4" name="Shape 23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6" name="Shape 25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7" name="Shape 26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extLst/>
          </a:lstStyle>
          <a:p>
            <a:fld id="{8574CAF7-2C28-4900-BC4D-C1A78FF4A98C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extLst/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33400" y="464504"/>
            <a:ext cx="8153400" cy="774192"/>
          </a:xfrm>
        </p:spPr>
        <p:txBody>
          <a:bodyPr/>
          <a:lstStyle>
            <a:lvl1pPr marR="9144" algn="r">
              <a:defRPr sz="38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838381" y="1371600"/>
            <a:ext cx="3848419" cy="457200"/>
          </a:xfrm>
        </p:spPr>
        <p:txBody>
          <a:bodyPr tIns="0"/>
          <a:lstStyle>
            <a:lvl1pPr marL="0" indent="0" algn="r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026B61-F599-4230-A52F-6EC57745DA6E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2800"/>
            <a:ext cx="7772400" cy="1974059"/>
          </a:xfrm>
        </p:spPr>
        <p:txBody>
          <a:bodyPr anchor="b">
            <a:scene3d>
              <a:camera prst="orthographicFront">
                <a:rot lat="0" lon="0" rev="0"/>
              </a:camera>
              <a:lightRig rig="contrasting" dir="t">
                <a:rot lat="0" lon="0" rev="7500000"/>
              </a:lightRig>
            </a:scene3d>
            <a:sp3d contourW="6350" prstMaterial="metal">
              <a:bevelT w="13081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buNone/>
              <a:defRPr lang="en-US" sz="4000" b="1" cap="all" dirty="0">
                <a:ln/>
                <a:solidFill>
                  <a:schemeClr val="tx1"/>
                </a:solidFill>
                <a:effectLst>
                  <a:reflection blurRad="12700" stA="50000" endPos="50000" dir="5400000" sy="-100000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334000"/>
            <a:ext cx="7772400" cy="1052512"/>
          </a:xfrm>
        </p:spPr>
        <p:txBody>
          <a:bodyPr anchor="t"/>
          <a:lstStyle>
            <a:lvl1pPr marL="374904">
              <a:buNone/>
              <a:defRPr sz="20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A774B6-5921-4136-869C-C62CCA30EF5B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985CD-19ED-4E33-9B49-39025CF13C80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305044" y="3867144"/>
            <a:ext cx="4533900" cy="160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2264"/>
            <a:ext cx="8686800" cy="886265"/>
          </a:xfrm>
          <a:prstGeom prst="rect">
            <a:avLst/>
          </a:prstGeom>
          <a:solidFill>
            <a:schemeClr val="bg2">
              <a:alpha val="50000"/>
              <a:satMod val="18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12EE5D-D1EB-49EC-B9F2-BE0D3875E92F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AEA49B-F922-4887-A416-9FB7FBE8792F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038B26-0FD3-4634-B648-0742542D234E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D3277C-AB50-463B-9D3A-0B5E884DA9B9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17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914400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6712" y="1905000"/>
            <a:ext cx="8778240" cy="4960144"/>
          </a:xfrm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4" name="Group 17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DD241D-1688-44C1-9862-FF725961DB56}" type="datetime1">
              <a:rPr lang="en-US" smtClean="0"/>
              <a:pPr/>
              <a:t>4/16/2008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Pletz - Structural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09CC35E8-9624-42B5-BA11-EFF4F57F14A3}" type="datetime1">
              <a:rPr lang="en-US" smtClean="0">
                <a:solidFill>
                  <a:schemeClr val="tx2"/>
                </a:solidFill>
              </a:rPr>
              <a:pPr/>
              <a:t>4/16/2008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pPr algn="r"/>
            <a:r>
              <a:rPr lang="en-US" sz="1100" smtClean="0">
                <a:solidFill>
                  <a:schemeClr val="tx2"/>
                </a:solidFill>
              </a:rPr>
              <a:t>Pletz - Structural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l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l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sz="4000" kern="1200" spc="-150" baseline="0">
          <a:solidFill>
            <a:schemeClr val="tx2">
              <a:satMod val="200000"/>
            </a:schemeClr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SzPct val="95000"/>
        <a:buFont typeface="Wingdings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1.xlsx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Excel_Worksheet2.xlsx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package" Target="../embeddings/Microsoft_Office_Excel_Worksheet4.xlsx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8.jpeg"/><Relationship Id="rId5" Type="http://schemas.openxmlformats.org/officeDocument/2006/relationships/package" Target="../embeddings/Microsoft_Office_Excel_Worksheet3.xlsx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.1.jpg"/>
          <p:cNvPicPr>
            <a:picLocks noChangeAspect="1"/>
          </p:cNvPicPr>
          <p:nvPr/>
        </p:nvPicPr>
        <p:blipFill>
          <a:blip r:embed="rId3"/>
          <a:srcRect t="17824"/>
          <a:stretch>
            <a:fillRect/>
          </a:stretch>
        </p:blipFill>
        <p:spPr>
          <a:xfrm>
            <a:off x="0" y="0"/>
            <a:ext cx="9144000" cy="4400536"/>
          </a:xfrm>
          <a:prstGeom prst="rect">
            <a:avLst/>
          </a:prstGeom>
        </p:spPr>
      </p:pic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974059"/>
          </a:xfrm>
        </p:spPr>
        <p:txBody>
          <a:bodyPr/>
          <a:lstStyle>
            <a:extLst/>
          </a:lstStyle>
          <a:p>
            <a:r>
              <a:rPr sz="3600" smtClean="0"/>
              <a:t>The Edward L Kelly Leadership Center</a:t>
            </a:r>
            <a:endParaRPr sz="3600"/>
          </a:p>
        </p:txBody>
      </p:sp>
      <p:sp>
        <p:nvSpPr>
          <p:cNvPr id="5" name="Rectangle 4"/>
          <p:cNvSpPr>
            <a:spLocks noGrp="1"/>
          </p:cNvSpPr>
          <p:nvPr>
            <p:ph type="body" idx="1"/>
          </p:nvPr>
        </p:nvSpPr>
        <p:spPr>
          <a:xfrm>
            <a:off x="304800" y="5334000"/>
            <a:ext cx="1905000" cy="1371600"/>
          </a:xfrm>
        </p:spPr>
        <p:txBody>
          <a:bodyPr>
            <a:normAutofit/>
          </a:bodyPr>
          <a:lstStyle>
            <a:extLst/>
          </a:lstStyle>
          <a:p>
            <a:r>
              <a:rPr lang="en-US" dirty="0" smtClean="0"/>
              <a:t>Ryan </a:t>
            </a:r>
            <a:r>
              <a:rPr lang="en-US" dirty="0" err="1" smtClean="0"/>
              <a:t>Pletz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Structural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Dr. Hanagan</a:t>
            </a:r>
          </a:p>
        </p:txBody>
      </p:sp>
      <p:sp>
        <p:nvSpPr>
          <p:cNvPr id="6" name="Rectangle 4"/>
          <p:cNvSpPr txBox="1">
            <a:spLocks/>
          </p:cNvSpPr>
          <p:nvPr/>
        </p:nvSpPr>
        <p:spPr>
          <a:xfrm>
            <a:off x="4572000" y="0"/>
            <a:ext cx="4572000" cy="1052512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374904" marR="0" lvl="0" indent="-34290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Pennsylvania State University</a:t>
            </a:r>
          </a:p>
          <a:p>
            <a:pPr marL="374904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lang="en-US" sz="2000" baseline="0" dirty="0" smtClean="0">
                <a:solidFill>
                  <a:schemeClr val="bg1"/>
                </a:solidFill>
              </a:rPr>
              <a:t>Department of Architectural Engineering</a:t>
            </a:r>
          </a:p>
          <a:p>
            <a:pPr marL="374904" marR="0" lvl="0" indent="-34290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Senior Thesis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4"/>
          <p:cNvSpPr txBox="1">
            <a:spLocks/>
          </p:cNvSpPr>
          <p:nvPr/>
        </p:nvSpPr>
        <p:spPr>
          <a:xfrm>
            <a:off x="0" y="5638800"/>
            <a:ext cx="8305800" cy="457200"/>
          </a:xfrm>
          <a:prstGeom prst="rect">
            <a:avLst/>
          </a:prstGeom>
        </p:spPr>
        <p:txBody>
          <a:bodyPr vert="horz" anchor="t">
            <a:normAutofit/>
          </a:bodyPr>
          <a:lstStyle>
            <a:extLst/>
          </a:lstStyle>
          <a:p>
            <a:pPr marL="374904" marR="0" lvl="0" indent="-342900" algn="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April 14, 2008</a:t>
            </a:r>
          </a:p>
        </p:txBody>
      </p:sp>
    </p:spTree>
  </p:cSld>
  <p:clrMapOvr>
    <a:masterClrMapping/>
  </p:clrMapOvr>
  <p:transition advTm="1710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15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Problem / Proposal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9900" y="1783560"/>
            <a:ext cx="8216900" cy="4572000"/>
          </a:xfrm>
        </p:spPr>
        <p:txBody>
          <a:bodyPr/>
          <a:lstStyle/>
          <a:p>
            <a:r>
              <a:rPr lang="en-US" dirty="0" smtClean="0"/>
              <a:t>Owner wants more building space</a:t>
            </a:r>
          </a:p>
          <a:p>
            <a:pPr lvl="1"/>
            <a:r>
              <a:rPr lang="en-US" dirty="0" smtClean="0"/>
              <a:t>Where to expand?</a:t>
            </a:r>
          </a:p>
          <a:p>
            <a:r>
              <a:rPr lang="en-US" dirty="0" smtClean="0"/>
              <a:t>Impact on the existing structural system</a:t>
            </a:r>
          </a:p>
          <a:p>
            <a:pPr lvl="1"/>
            <a:r>
              <a:rPr lang="en-US" dirty="0" smtClean="0"/>
              <a:t>Foundations</a:t>
            </a:r>
          </a:p>
          <a:p>
            <a:pPr lvl="1"/>
            <a:r>
              <a:rPr lang="en-US" dirty="0" smtClean="0"/>
              <a:t>Gravity Columns</a:t>
            </a:r>
          </a:p>
          <a:p>
            <a:pPr lvl="1"/>
            <a:r>
              <a:rPr lang="en-US" dirty="0" smtClean="0"/>
              <a:t>Lateral System</a:t>
            </a:r>
          </a:p>
          <a:p>
            <a:r>
              <a:rPr lang="en-US" dirty="0" smtClean="0"/>
              <a:t>Alternative and possibly more efficient system</a:t>
            </a:r>
            <a:endParaRPr lang="en-US" dirty="0"/>
          </a:p>
          <a:p>
            <a:pPr lvl="1"/>
            <a:r>
              <a:rPr lang="en-US" dirty="0" smtClean="0"/>
              <a:t>Gravity</a:t>
            </a:r>
          </a:p>
          <a:p>
            <a:pPr lvl="1"/>
            <a:r>
              <a:rPr lang="en-US" dirty="0" smtClean="0"/>
              <a:t>Lateral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3022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Problem / Proposal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55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Research Goals</a:t>
            </a:r>
            <a:endParaRPr lang="en-US" dirty="0">
              <a:solidFill>
                <a:srgbClr val="FFFFFF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space and maintain good aesthetics throughout</a:t>
            </a:r>
          </a:p>
          <a:p>
            <a:r>
              <a:rPr lang="en-US" dirty="0" smtClean="0"/>
              <a:t>Create more efficient structural system</a:t>
            </a:r>
          </a:p>
          <a:p>
            <a:r>
              <a:rPr lang="en-US" dirty="0" smtClean="0"/>
              <a:t>Save money and scheduling time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725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9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83560"/>
            <a:ext cx="8686800" cy="4572000"/>
          </a:xfrm>
        </p:spPr>
        <p:txBody>
          <a:bodyPr/>
          <a:lstStyle/>
          <a:p>
            <a:r>
              <a:rPr lang="en-US" dirty="0" smtClean="0"/>
              <a:t>2 preliminary options</a:t>
            </a:r>
          </a:p>
          <a:p>
            <a:pPr lvl="1"/>
            <a:r>
              <a:rPr lang="en-US" dirty="0" smtClean="0"/>
              <a:t>Expand Outward</a:t>
            </a:r>
          </a:p>
          <a:p>
            <a:pPr lvl="1"/>
            <a:r>
              <a:rPr lang="en-US" dirty="0" smtClean="0"/>
              <a:t>Expand Upward</a:t>
            </a:r>
            <a:endParaRPr lang="en-US" dirty="0"/>
          </a:p>
        </p:txBody>
      </p:sp>
      <p:pic>
        <p:nvPicPr>
          <p:cNvPr id="6" name="Picture 5" descr="M:\Studio1\441800\Diagrams\site plan revised.jpg"/>
          <p:cNvPicPr/>
          <p:nvPr/>
        </p:nvPicPr>
        <p:blipFill>
          <a:blip r:embed="rId3" cstate="print"/>
          <a:srcRect b="10656"/>
          <a:stretch>
            <a:fillRect/>
          </a:stretch>
        </p:blipFill>
        <p:spPr bwMode="auto">
          <a:xfrm>
            <a:off x="3006708" y="2692392"/>
            <a:ext cx="6140968" cy="3590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726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options</a:t>
            </a:r>
          </a:p>
          <a:p>
            <a:pPr lvl="1"/>
            <a:r>
              <a:rPr lang="en-US" dirty="0" smtClean="0"/>
              <a:t>Expand Outward</a:t>
            </a:r>
          </a:p>
          <a:p>
            <a:pPr lvl="1"/>
            <a:r>
              <a:rPr lang="en-US" dirty="0" smtClean="0"/>
              <a:t>Expand Upward</a:t>
            </a:r>
          </a:p>
          <a:p>
            <a:pPr lvl="2"/>
            <a:r>
              <a:rPr lang="en-US" dirty="0" smtClean="0"/>
              <a:t>Minimize site impact</a:t>
            </a:r>
          </a:p>
          <a:p>
            <a:pPr lvl="2"/>
            <a:r>
              <a:rPr lang="en-US" dirty="0" smtClean="0"/>
              <a:t>Increase site usable space (Parking, …)</a:t>
            </a:r>
          </a:p>
          <a:p>
            <a:pPr lvl="2"/>
            <a:r>
              <a:rPr lang="en-US" dirty="0" smtClean="0"/>
              <a:t>One construction sequence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676400" y="2590800"/>
            <a:ext cx="2481258" cy="951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381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/>
          <a:srcRect t="30032" b="26191"/>
          <a:stretch>
            <a:fillRect/>
          </a:stretch>
        </p:blipFill>
        <p:spPr bwMode="auto">
          <a:xfrm>
            <a:off x="229298" y="2264721"/>
            <a:ext cx="8674224" cy="2926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861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pic>
        <p:nvPicPr>
          <p:cNvPr id="6" name="Picture 5" descr="Back 3d vie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672302"/>
            <a:ext cx="8685669" cy="4518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492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4038600"/>
            <a:ext cx="7772400" cy="25908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Additional 2 stories (15’-4” story height)</a:t>
            </a:r>
          </a:p>
          <a:p>
            <a:pPr lvl="1"/>
            <a:r>
              <a:rPr lang="en-US" dirty="0" smtClean="0"/>
              <a:t>New Height: 76’-8”</a:t>
            </a:r>
          </a:p>
          <a:p>
            <a:pPr lvl="1"/>
            <a:r>
              <a:rPr lang="en-US" dirty="0" smtClean="0"/>
              <a:t>37,770 additional square feet</a:t>
            </a:r>
          </a:p>
          <a:p>
            <a:pPr lvl="1"/>
            <a:r>
              <a:rPr lang="en-US" dirty="0" smtClean="0"/>
              <a:t>116 additional open workstations</a:t>
            </a:r>
          </a:p>
          <a:p>
            <a:pPr lvl="1"/>
            <a:r>
              <a:rPr lang="en-US" dirty="0" smtClean="0"/>
              <a:t>36 additional private offices</a:t>
            </a:r>
            <a:endParaRPr lang="en-US" dirty="0"/>
          </a:p>
        </p:txBody>
      </p:sp>
      <p:pic>
        <p:nvPicPr>
          <p:cNvPr id="6" name="Picture 5" descr="Back 3d view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694" y="1828800"/>
            <a:ext cx="3973484" cy="2069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3824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1737" b="4444"/>
          <a:stretch>
            <a:fillRect/>
          </a:stretch>
        </p:blipFill>
        <p:spPr>
          <a:xfrm>
            <a:off x="5008728" y="5554639"/>
            <a:ext cx="4135272" cy="13033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Project Team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" y="1783560"/>
            <a:ext cx="91440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Owner:  Prince William County Schools</a:t>
            </a:r>
          </a:p>
          <a:p>
            <a:r>
              <a:rPr lang="en-US" sz="2800" dirty="0" smtClean="0"/>
              <a:t>Architect:  Jim Pociluyko, Moseley Architects</a:t>
            </a:r>
          </a:p>
          <a:p>
            <a:r>
              <a:rPr lang="en-US" sz="2800" dirty="0" smtClean="0"/>
              <a:t>Structural Engineer: Jeff O’beirne, Moseley Architects</a:t>
            </a:r>
          </a:p>
          <a:p>
            <a:r>
              <a:rPr lang="en-US" sz="2800" dirty="0" smtClean="0"/>
              <a:t>Mechanical Engineer: Jim Miller , Moseley Architects</a:t>
            </a:r>
          </a:p>
          <a:p>
            <a:r>
              <a:rPr lang="en-US" sz="2800" dirty="0" smtClean="0"/>
              <a:t>Electrical Engineer: Russell Roundy , Moseley Architects</a:t>
            </a:r>
          </a:p>
          <a:p>
            <a:r>
              <a:rPr lang="en-US" sz="2800" dirty="0" smtClean="0"/>
              <a:t>Plumbing Engineer: Jeffry Mortensen , Moseley Architects</a:t>
            </a:r>
          </a:p>
          <a:p>
            <a:r>
              <a:rPr lang="en-US" sz="2800" dirty="0" smtClean="0"/>
              <a:t>Civil Engineer: Ross, France, Ratliff, Ltd.</a:t>
            </a:r>
          </a:p>
          <a:p>
            <a:r>
              <a:rPr lang="en-US" sz="2800" dirty="0" smtClean="0"/>
              <a:t>Construction:  V.F. Pavone</a:t>
            </a:r>
          </a:p>
          <a:p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052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en Roo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3185" y="693150"/>
            <a:ext cx="9144000" cy="53550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001000" cy="4572000"/>
          </a:xfrm>
        </p:spPr>
        <p:txBody>
          <a:bodyPr/>
          <a:lstStyle/>
          <a:p>
            <a:pPr lvl="2"/>
            <a:r>
              <a:rPr lang="en-US" dirty="0" smtClean="0"/>
              <a:t>Landscaped Roof</a:t>
            </a:r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958368" y="4591325"/>
            <a:ext cx="5409127" cy="258221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Occupant experience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Stories 4-5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 of rooftop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Mechanical units</a:t>
            </a:r>
          </a:p>
          <a:p>
            <a:pPr marL="539496" lvl="1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lang="en-US" dirty="0" smtClean="0"/>
              <a:t>Greater aesthetics</a:t>
            </a:r>
          </a:p>
          <a:p>
            <a:pPr marL="539496" lvl="1" indent="-228600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occupant to outside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453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056888"/>
            <a:ext cx="7772400" cy="2545560"/>
          </a:xfrm>
        </p:spPr>
        <p:txBody>
          <a:bodyPr/>
          <a:lstStyle/>
          <a:p>
            <a:pPr lvl="2"/>
            <a:r>
              <a:rPr lang="en-US" dirty="0" smtClean="0"/>
              <a:t>30,000 square feet</a:t>
            </a:r>
          </a:p>
          <a:p>
            <a:pPr lvl="2"/>
            <a:r>
              <a:rPr lang="en-US" dirty="0" smtClean="0"/>
              <a:t>Intensive-type</a:t>
            </a:r>
          </a:p>
          <a:p>
            <a:pPr lvl="2"/>
            <a:r>
              <a:rPr lang="en-US" dirty="0" smtClean="0"/>
              <a:t>Aesthetic and psychological benefits</a:t>
            </a:r>
          </a:p>
          <a:p>
            <a:pPr lvl="2"/>
            <a:r>
              <a:rPr lang="en-US" dirty="0" smtClean="0"/>
              <a:t>Ecological and economic benefits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114800" y="1219200"/>
            <a:ext cx="3581400" cy="2545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Landscaped Roof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  <p:pic>
        <p:nvPicPr>
          <p:cNvPr id="8" name="Picture 7" descr="Green Roo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72" y="1126397"/>
            <a:ext cx="5071646" cy="2970115"/>
          </a:xfrm>
          <a:prstGeom prst="rect">
            <a:avLst/>
          </a:prstGeom>
        </p:spPr>
      </p:pic>
    </p:spTree>
  </p:cSld>
  <p:clrMapOvr>
    <a:masterClrMapping/>
  </p:clrMapOvr>
  <p:transition advTm="3681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Architectural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429000" y="1219200"/>
            <a:ext cx="3581400" cy="25455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Landscaped Roof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/>
          <a:srcRect l="56842" t="24514" r="30073" b="9338"/>
          <a:stretch>
            <a:fillRect/>
          </a:stretch>
        </p:blipFill>
        <p:spPr bwMode="auto">
          <a:xfrm>
            <a:off x="6858000" y="87547"/>
            <a:ext cx="2286000" cy="677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5"/>
          <a:srcRect t="8435" b="21942"/>
          <a:stretch>
            <a:fillRect/>
          </a:stretch>
        </p:blipFill>
        <p:spPr bwMode="auto">
          <a:xfrm>
            <a:off x="381000" y="2148840"/>
            <a:ext cx="4729101" cy="2641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2670212"/>
            <a:ext cx="4729101" cy="3797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ontent Placeholder 4"/>
          <p:cNvSpPr>
            <a:spLocks noGrp="1"/>
          </p:cNvSpPr>
          <p:nvPr>
            <p:ph idx="1"/>
          </p:nvPr>
        </p:nvSpPr>
        <p:spPr>
          <a:xfrm>
            <a:off x="244428" y="4856178"/>
            <a:ext cx="6583434" cy="2001822"/>
          </a:xfrm>
        </p:spPr>
        <p:txBody>
          <a:bodyPr/>
          <a:lstStyle/>
          <a:p>
            <a:r>
              <a:rPr lang="en-US" dirty="0" smtClean="0"/>
              <a:t>Typical Intensive Roof Garden Details</a:t>
            </a:r>
            <a:endParaRPr lang="en-US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0" y="1933604"/>
            <a:ext cx="7104090" cy="690570"/>
          </a:xfrm>
          <a:prstGeom prst="rect">
            <a:avLst/>
          </a:prstGeom>
        </p:spPr>
        <p:txBody>
          <a:bodyPr vert="horz" lIns="0">
            <a:norm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95000"/>
              <a:buFont typeface="Wingdings"/>
              <a:buChar char="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Hardscape to Softscape</a:t>
            </a:r>
            <a:r>
              <a:rPr kumimoji="0" lang="en-US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Transition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56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dirty="0" smtClean="0"/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7952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System</a:t>
            </a:r>
          </a:p>
          <a:p>
            <a:pPr lvl="1"/>
            <a:r>
              <a:rPr lang="en-US" dirty="0" smtClean="0"/>
              <a:t>Non-Composite</a:t>
            </a:r>
          </a:p>
          <a:p>
            <a:pPr lvl="1"/>
            <a:r>
              <a:rPr lang="en-US" dirty="0" smtClean="0"/>
              <a:t>Steel W-shape main beams and girders</a:t>
            </a:r>
          </a:p>
          <a:p>
            <a:pPr lvl="2"/>
            <a:r>
              <a:rPr lang="en-US" dirty="0" smtClean="0"/>
              <a:t>24’-0” width, 31’-0” length</a:t>
            </a:r>
          </a:p>
          <a:p>
            <a:pPr lvl="1"/>
            <a:r>
              <a:rPr lang="en-US" dirty="0" smtClean="0"/>
              <a:t>OWSJ bay fillers</a:t>
            </a:r>
          </a:p>
          <a:p>
            <a:pPr lvl="2"/>
            <a:r>
              <a:rPr lang="en-US" dirty="0" smtClean="0"/>
              <a:t>6 per bay, 4’-0” on center</a:t>
            </a:r>
          </a:p>
          <a:p>
            <a:pPr lvl="1"/>
            <a:r>
              <a:rPr lang="en-US" dirty="0" smtClean="0"/>
              <a:t>Spread footing foundation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380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System</a:t>
            </a:r>
          </a:p>
          <a:p>
            <a:pPr lvl="1"/>
            <a:r>
              <a:rPr lang="en-US" dirty="0" smtClean="0"/>
              <a:t>Composite</a:t>
            </a:r>
          </a:p>
          <a:p>
            <a:pPr lvl="2"/>
            <a:r>
              <a:rPr lang="en-US" dirty="0" smtClean="0"/>
              <a:t>Steel W-shapes at 3 per bay, 8’-0” on center</a:t>
            </a:r>
          </a:p>
          <a:p>
            <a:pPr lvl="1"/>
            <a:r>
              <a:rPr lang="en-US" dirty="0" smtClean="0"/>
              <a:t>No joists</a:t>
            </a:r>
          </a:p>
          <a:p>
            <a:pPr lvl="1"/>
            <a:r>
              <a:rPr lang="en-US" dirty="0" smtClean="0"/>
              <a:t>4” Composite concrete slab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0165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2164560"/>
          </a:xfrm>
        </p:spPr>
        <p:txBody>
          <a:bodyPr/>
          <a:lstStyle/>
          <a:p>
            <a:pPr lvl="1"/>
            <a:r>
              <a:rPr lang="en-US" dirty="0" smtClean="0"/>
              <a:t>Roof Framing</a:t>
            </a:r>
          </a:p>
          <a:p>
            <a:pPr lvl="1"/>
            <a:r>
              <a:rPr lang="en-US" dirty="0" smtClean="0"/>
              <a:t>Typical Size:  W14x22</a:t>
            </a:r>
          </a:p>
          <a:p>
            <a:pPr lvl="1"/>
            <a:r>
              <a:rPr lang="en-US" dirty="0" smtClean="0"/>
              <a:t>Original Design: 20KCS2</a:t>
            </a:r>
          </a:p>
          <a:p>
            <a:pPr lvl="1"/>
            <a:r>
              <a:rPr lang="en-US" dirty="0" smtClean="0"/>
              <a:t>30% reduction in depth</a:t>
            </a:r>
          </a:p>
          <a:p>
            <a:pPr lvl="2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 t="3125"/>
          <a:stretch>
            <a:fillRect/>
          </a:stretch>
        </p:blipFill>
        <p:spPr bwMode="auto">
          <a:xfrm>
            <a:off x="76200" y="1600200"/>
            <a:ext cx="9029838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6782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/>
          <a:srcRect b="3828"/>
          <a:stretch>
            <a:fillRect/>
          </a:stretch>
        </p:blipFill>
        <p:spPr bwMode="auto">
          <a:xfrm>
            <a:off x="76200" y="1600200"/>
            <a:ext cx="8991600" cy="2493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4191000"/>
            <a:ext cx="7772400" cy="2164560"/>
          </a:xfrm>
        </p:spPr>
        <p:txBody>
          <a:bodyPr/>
          <a:lstStyle/>
          <a:p>
            <a:pPr lvl="1"/>
            <a:r>
              <a:rPr lang="en-US" dirty="0" smtClean="0"/>
              <a:t>Floor Framing</a:t>
            </a:r>
          </a:p>
          <a:p>
            <a:pPr lvl="1"/>
            <a:r>
              <a:rPr lang="en-US" dirty="0" smtClean="0"/>
              <a:t>Typical Sizes:  W14x22, W12x19, and W21x44</a:t>
            </a:r>
          </a:p>
          <a:p>
            <a:pPr lvl="1"/>
            <a:r>
              <a:rPr lang="en-US" dirty="0" smtClean="0"/>
              <a:t>Original Design: 28K8</a:t>
            </a:r>
          </a:p>
          <a:p>
            <a:pPr lvl="1"/>
            <a:r>
              <a:rPr lang="en-US" dirty="0" smtClean="0"/>
              <a:t>50-57% reduction in depth</a:t>
            </a:r>
          </a:p>
          <a:p>
            <a:pPr lvl="2"/>
            <a:endParaRPr lang="en-US" dirty="0"/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4218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Column Redesign for Floors 1 and 2</a:t>
            </a:r>
          </a:p>
          <a:p>
            <a:pPr lvl="2"/>
            <a:r>
              <a:rPr lang="en-US" dirty="0" smtClean="0"/>
              <a:t>Size spliced at second story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48" name="Content Placeholder 4"/>
          <p:cNvSpPr txBox="1">
            <a:spLocks/>
          </p:cNvSpPr>
          <p:nvPr/>
        </p:nvSpPr>
        <p:spPr>
          <a:xfrm>
            <a:off x="914400" y="1752600"/>
            <a:ext cx="7772400" cy="914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Column Redesign for Floors 3, 4, and 5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381000" y="2819400"/>
            <a:ext cx="8471625" cy="3352800"/>
            <a:chOff x="381000" y="2819400"/>
            <a:chExt cx="8471625" cy="3352800"/>
          </a:xfrm>
        </p:grpSpPr>
        <p:pic>
          <p:nvPicPr>
            <p:cNvPr id="6" name="Picture 5"/>
            <p:cNvPicPr/>
            <p:nvPr/>
          </p:nvPicPr>
          <p:blipFill>
            <a:blip r:embed="rId4"/>
            <a:srcRect t="11844" b="12860"/>
            <a:stretch>
              <a:fillRect/>
            </a:stretch>
          </p:blipFill>
          <p:spPr bwMode="auto">
            <a:xfrm>
              <a:off x="381000" y="2819400"/>
              <a:ext cx="8471625" cy="3352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50" name="Group 49"/>
            <p:cNvGrpSpPr/>
            <p:nvPr/>
          </p:nvGrpSpPr>
          <p:grpSpPr>
            <a:xfrm>
              <a:off x="544551" y="3882483"/>
              <a:ext cx="7441581" cy="1799063"/>
              <a:chOff x="838200" y="4267200"/>
              <a:chExt cx="6934200" cy="167640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382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1430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17526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41148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64770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70104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7620000" y="4267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838200" y="5029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838200" y="54864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838200" y="58674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7620000" y="5029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620000" y="54864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620000" y="57150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70104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64770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1148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7526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13716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1143000" y="5791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143000" y="58674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1143000" y="5029200"/>
                <a:ext cx="152400" cy="76200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3622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718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5052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>
                <a:off x="47244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52578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867400" y="4267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23622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ounded Rectangle 34"/>
              <p:cNvSpPr/>
              <p:nvPr/>
            </p:nvSpPr>
            <p:spPr>
              <a:xfrm>
                <a:off x="35052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ounded Rectangle 35"/>
              <p:cNvSpPr/>
              <p:nvPr/>
            </p:nvSpPr>
            <p:spPr>
              <a:xfrm>
                <a:off x="47244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ounded Rectangle 36"/>
              <p:cNvSpPr/>
              <p:nvPr/>
            </p:nvSpPr>
            <p:spPr>
              <a:xfrm>
                <a:off x="52578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58674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23622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35052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47244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2578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58674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41148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17526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29718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971800" y="5791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64770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010400" y="5029200"/>
                <a:ext cx="152400" cy="76200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381000" y="2692392"/>
            <a:ext cx="8457649" cy="3467619"/>
            <a:chOff x="381000" y="2704581"/>
            <a:chExt cx="8457649" cy="3467619"/>
          </a:xfrm>
        </p:grpSpPr>
        <p:pic>
          <p:nvPicPr>
            <p:cNvPr id="53" name="Picture 52"/>
            <p:cNvPicPr/>
            <p:nvPr/>
          </p:nvPicPr>
          <p:blipFill>
            <a:blip r:embed="rId5"/>
            <a:srcRect t="11844" b="10152"/>
            <a:stretch>
              <a:fillRect/>
            </a:stretch>
          </p:blipFill>
          <p:spPr bwMode="auto">
            <a:xfrm>
              <a:off x="381000" y="2704581"/>
              <a:ext cx="8457649" cy="34676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152" name="Group 151"/>
            <p:cNvGrpSpPr/>
            <p:nvPr/>
          </p:nvGrpSpPr>
          <p:grpSpPr>
            <a:xfrm>
              <a:off x="546825" y="3801118"/>
              <a:ext cx="7441581" cy="1799063"/>
              <a:chOff x="546825" y="3801118"/>
              <a:chExt cx="7441581" cy="1799063"/>
            </a:xfrm>
          </p:grpSpPr>
          <p:sp>
            <p:nvSpPr>
              <p:cNvPr id="102" name="Rounded Rectangle 101"/>
              <p:cNvSpPr/>
              <p:nvPr/>
            </p:nvSpPr>
            <p:spPr>
              <a:xfrm>
                <a:off x="546825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873927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528132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063176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6598221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7170650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7824855" y="3801118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546825" y="4618874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546825" y="5109527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546825" y="5518405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>
                <a:off x="7824855" y="4618874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7824855" y="5109527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7824855" y="5354854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7170650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6598221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4063176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1528132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1119254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ounded Rectangle 119"/>
              <p:cNvSpPr/>
              <p:nvPr/>
            </p:nvSpPr>
            <p:spPr>
              <a:xfrm>
                <a:off x="873927" y="5436630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873927" y="5518405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873927" y="4618874"/>
                <a:ext cx="163551" cy="81776"/>
              </a:xfrm>
              <a:prstGeom prst="roundRect">
                <a:avLst/>
              </a:prstGeom>
              <a:solidFill>
                <a:schemeClr val="accent1">
                  <a:alpha val="47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2182337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2836542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3408972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4717381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5289811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>
                <a:off x="5944016" y="3801118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ounded Rectangle 128"/>
              <p:cNvSpPr/>
              <p:nvPr/>
            </p:nvSpPr>
            <p:spPr>
              <a:xfrm>
                <a:off x="2182337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ounded Rectangle 129"/>
              <p:cNvSpPr/>
              <p:nvPr/>
            </p:nvSpPr>
            <p:spPr>
              <a:xfrm>
                <a:off x="3408972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ounded Rectangle 130"/>
              <p:cNvSpPr/>
              <p:nvPr/>
            </p:nvSpPr>
            <p:spPr>
              <a:xfrm>
                <a:off x="4717381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ounded Rectangle 131"/>
              <p:cNvSpPr/>
              <p:nvPr/>
            </p:nvSpPr>
            <p:spPr>
              <a:xfrm>
                <a:off x="5289811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ounded Rectangle 132"/>
              <p:cNvSpPr/>
              <p:nvPr/>
            </p:nvSpPr>
            <p:spPr>
              <a:xfrm>
                <a:off x="5944016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2182337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3408972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4717381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5289811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>
                <a:off x="5944016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063176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1528132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>
                <a:off x="2836542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ounded Rectangle 141"/>
              <p:cNvSpPr/>
              <p:nvPr/>
            </p:nvSpPr>
            <p:spPr>
              <a:xfrm>
                <a:off x="2836542" y="5436630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>
                <a:off x="6598221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7170650" y="4618874"/>
                <a:ext cx="163551" cy="81776"/>
              </a:xfrm>
              <a:prstGeom prst="roundRect">
                <a:avLst/>
              </a:prstGeom>
              <a:solidFill>
                <a:srgbClr val="0066CC">
                  <a:alpha val="46667"/>
                </a:srgbClr>
              </a:solidFill>
              <a:ln w="6350">
                <a:solidFill>
                  <a:srgbClr val="0066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0" name="Rounded Rectangle 149"/>
          <p:cNvSpPr/>
          <p:nvPr/>
        </p:nvSpPr>
        <p:spPr>
          <a:xfrm>
            <a:off x="7239000" y="1551742"/>
            <a:ext cx="163551" cy="81776"/>
          </a:xfrm>
          <a:prstGeom prst="roundRect">
            <a:avLst/>
          </a:prstGeom>
          <a:solidFill>
            <a:schemeClr val="accent1">
              <a:alpha val="47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ounded Rectangle 150"/>
          <p:cNvSpPr/>
          <p:nvPr/>
        </p:nvSpPr>
        <p:spPr>
          <a:xfrm>
            <a:off x="7239000" y="1827970"/>
            <a:ext cx="163551" cy="81776"/>
          </a:xfrm>
          <a:prstGeom prst="roundRect">
            <a:avLst/>
          </a:prstGeom>
          <a:solidFill>
            <a:srgbClr val="0066CC">
              <a:alpha val="46667"/>
            </a:srgbClr>
          </a:solidFill>
          <a:ln w="6350"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7391400" y="144859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Gravity</a:t>
            </a:r>
            <a:endParaRPr lang="en-US" sz="1200" dirty="0"/>
          </a:p>
        </p:txBody>
      </p:sp>
      <p:sp>
        <p:nvSpPr>
          <p:cNvPr id="156" name="TextBox 155"/>
          <p:cNvSpPr txBox="1"/>
          <p:nvPr/>
        </p:nvSpPr>
        <p:spPr>
          <a:xfrm>
            <a:off x="7380318" y="172559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Lateral</a:t>
            </a:r>
            <a:endParaRPr lang="en-US" sz="1200" dirty="0"/>
          </a:p>
        </p:txBody>
      </p:sp>
      <p:sp>
        <p:nvSpPr>
          <p:cNvPr id="14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3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57290"/>
            <a:ext cx="7772400" cy="954870"/>
          </a:xfrm>
        </p:spPr>
        <p:txBody>
          <a:bodyPr>
            <a:normAutofit lnSpcReduction="1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Foundation Redesign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381000" y="1035024"/>
            <a:ext cx="8471625" cy="5137176"/>
            <a:chOff x="381000" y="1035024"/>
            <a:chExt cx="8471625" cy="5137176"/>
          </a:xfrm>
        </p:grpSpPr>
        <p:grpSp>
          <p:nvGrpSpPr>
            <p:cNvPr id="6" name="Group 5"/>
            <p:cNvGrpSpPr/>
            <p:nvPr/>
          </p:nvGrpSpPr>
          <p:grpSpPr>
            <a:xfrm>
              <a:off x="381000" y="2819400"/>
              <a:ext cx="8471625" cy="3352800"/>
              <a:chOff x="381000" y="2819400"/>
              <a:chExt cx="8471625" cy="3352800"/>
            </a:xfrm>
          </p:grpSpPr>
          <p:pic>
            <p:nvPicPr>
              <p:cNvPr id="7" name="Picture 6"/>
              <p:cNvPicPr/>
              <p:nvPr/>
            </p:nvPicPr>
            <p:blipFill>
              <a:blip r:embed="rId3"/>
              <a:srcRect t="11844" b="12860"/>
              <a:stretch>
                <a:fillRect/>
              </a:stretch>
            </p:blipFill>
            <p:spPr bwMode="auto">
              <a:xfrm>
                <a:off x="381000" y="2819400"/>
                <a:ext cx="8471625" cy="3352800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grpSp>
            <p:nvGrpSpPr>
              <p:cNvPr id="8" name="Group 49"/>
              <p:cNvGrpSpPr/>
              <p:nvPr/>
            </p:nvGrpSpPr>
            <p:grpSpPr>
              <a:xfrm>
                <a:off x="544550" y="3882506"/>
                <a:ext cx="7441572" cy="1799072"/>
                <a:chOff x="838200" y="4267200"/>
                <a:chExt cx="6934200" cy="1676400"/>
              </a:xfrm>
            </p:grpSpPr>
            <p:sp>
              <p:nvSpPr>
                <p:cNvPr id="9" name="Rounded Rectangle 8"/>
                <p:cNvSpPr/>
                <p:nvPr/>
              </p:nvSpPr>
              <p:spPr>
                <a:xfrm>
                  <a:off x="8382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11430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17526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41148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4770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70104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7620000" y="4267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838200" y="5029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ounded Rectangle 16"/>
                <p:cNvSpPr/>
                <p:nvPr/>
              </p:nvSpPr>
              <p:spPr>
                <a:xfrm>
                  <a:off x="838200" y="54864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Rounded Rectangle 17"/>
                <p:cNvSpPr/>
                <p:nvPr/>
              </p:nvSpPr>
              <p:spPr>
                <a:xfrm>
                  <a:off x="838200" y="58674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7620000" y="5029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7620000" y="54864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7620000" y="57150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70104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4770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41148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ounded Rectangle 24"/>
                <p:cNvSpPr/>
                <p:nvPr/>
              </p:nvSpPr>
              <p:spPr>
                <a:xfrm>
                  <a:off x="17526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Rounded Rectangle 25"/>
                <p:cNvSpPr/>
                <p:nvPr/>
              </p:nvSpPr>
              <p:spPr>
                <a:xfrm>
                  <a:off x="13716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7" name="Rounded Rectangle 26"/>
                <p:cNvSpPr/>
                <p:nvPr/>
              </p:nvSpPr>
              <p:spPr>
                <a:xfrm>
                  <a:off x="1143000" y="5791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8" name="Rounded Rectangle 27"/>
                <p:cNvSpPr/>
                <p:nvPr/>
              </p:nvSpPr>
              <p:spPr>
                <a:xfrm>
                  <a:off x="1143000" y="58674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1143000" y="5029200"/>
                  <a:ext cx="152400" cy="76200"/>
                </a:xfrm>
                <a:prstGeom prst="roundRect">
                  <a:avLst/>
                </a:prstGeom>
                <a:solidFill>
                  <a:schemeClr val="accent1">
                    <a:alpha val="47000"/>
                  </a:schemeClr>
                </a:solidFill>
                <a:ln w="63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23622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29718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ounded Rectangle 31"/>
                <p:cNvSpPr/>
                <p:nvPr/>
              </p:nvSpPr>
              <p:spPr>
                <a:xfrm>
                  <a:off x="35052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47244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52578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5867400" y="4267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23622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35052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Rounded Rectangle 37"/>
                <p:cNvSpPr/>
                <p:nvPr/>
              </p:nvSpPr>
              <p:spPr>
                <a:xfrm>
                  <a:off x="47244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Rounded Rectangle 38"/>
                <p:cNvSpPr/>
                <p:nvPr/>
              </p:nvSpPr>
              <p:spPr>
                <a:xfrm>
                  <a:off x="52578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Rounded Rectangle 39"/>
                <p:cNvSpPr/>
                <p:nvPr/>
              </p:nvSpPr>
              <p:spPr>
                <a:xfrm>
                  <a:off x="58674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23622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Rounded Rectangle 41"/>
                <p:cNvSpPr/>
                <p:nvPr/>
              </p:nvSpPr>
              <p:spPr>
                <a:xfrm>
                  <a:off x="35052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47244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Rounded Rectangle 43"/>
                <p:cNvSpPr/>
                <p:nvPr/>
              </p:nvSpPr>
              <p:spPr>
                <a:xfrm>
                  <a:off x="52578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Rounded Rectangle 44"/>
                <p:cNvSpPr/>
                <p:nvPr/>
              </p:nvSpPr>
              <p:spPr>
                <a:xfrm>
                  <a:off x="58674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41148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17526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Rounded Rectangle 47"/>
                <p:cNvSpPr/>
                <p:nvPr/>
              </p:nvSpPr>
              <p:spPr>
                <a:xfrm>
                  <a:off x="29718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2971800" y="5791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64770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7010400" y="5029200"/>
                  <a:ext cx="152400" cy="76200"/>
                </a:xfrm>
                <a:prstGeom prst="roundRect">
                  <a:avLst/>
                </a:prstGeom>
                <a:solidFill>
                  <a:srgbClr val="0066CC">
                    <a:alpha val="46667"/>
                  </a:srgbClr>
                </a:solidFill>
                <a:ln w="6350">
                  <a:solidFill>
                    <a:srgbClr val="0066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" name="Group 60"/>
            <p:cNvGrpSpPr/>
            <p:nvPr/>
          </p:nvGrpSpPr>
          <p:grpSpPr>
            <a:xfrm>
              <a:off x="2997815" y="1035024"/>
              <a:ext cx="5303263" cy="4523891"/>
              <a:chOff x="2997815" y="1035024"/>
              <a:chExt cx="5303263" cy="4523891"/>
            </a:xfrm>
          </p:grpSpPr>
          <p:cxnSp>
            <p:nvCxnSpPr>
              <p:cNvPr id="55" name="Straight Arrow Connector 54"/>
              <p:cNvCxnSpPr>
                <a:endCxn id="49" idx="3"/>
              </p:cNvCxnSpPr>
              <p:nvPr/>
            </p:nvCxnSpPr>
            <p:spPr>
              <a:xfrm rot="5400000">
                <a:off x="2835046" y="2302706"/>
                <a:ext cx="3418978" cy="309343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/>
              <p:cNvCxnSpPr>
                <a:endCxn id="48" idx="3"/>
              </p:cNvCxnSpPr>
              <p:nvPr/>
            </p:nvCxnSpPr>
            <p:spPr>
              <a:xfrm rot="5400000">
                <a:off x="2787993" y="1567113"/>
                <a:ext cx="3383863" cy="2964218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>
                <a:off x="6091254" y="1954756"/>
                <a:ext cx="19796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Column M-17</a:t>
                </a:r>
              </a:p>
              <a:p>
                <a:r>
                  <a:rPr lang="en-US" dirty="0" smtClean="0"/>
                  <a:t>(Highest Moment)</a:t>
                </a:r>
                <a:endParaRPr lang="en-US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5953140" y="1035024"/>
                <a:ext cx="23479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Column S-17</a:t>
                </a:r>
              </a:p>
              <a:p>
                <a:r>
                  <a:rPr lang="en-US" dirty="0" smtClean="0"/>
                  <a:t>(Highest Axial Load)</a:t>
                </a:r>
                <a:endParaRPr lang="en-US" dirty="0"/>
              </a:p>
            </p:txBody>
          </p:sp>
        </p:grpSp>
      </p:grpSp>
      <p:sp>
        <p:nvSpPr>
          <p:cNvPr id="5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265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We’re Going</a:t>
            </a:r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</a:p>
          <a:p>
            <a:r>
              <a:rPr lang="en-US" dirty="0" smtClean="0"/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36039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846" y="1173138"/>
            <a:ext cx="7772400" cy="253209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Foundation Redesign</a:t>
            </a:r>
          </a:p>
          <a:p>
            <a:pPr lvl="1"/>
            <a:r>
              <a:rPr lang="en-US" dirty="0" smtClean="0"/>
              <a:t> Footing M-17</a:t>
            </a:r>
          </a:p>
          <a:p>
            <a:pPr lvl="1"/>
            <a:r>
              <a:rPr lang="en-US" dirty="0" smtClean="0"/>
              <a:t>P = 228.3 kips (106.5 Dead, 121.8 Live)</a:t>
            </a:r>
          </a:p>
          <a:p>
            <a:pPr lvl="1"/>
            <a:r>
              <a:rPr lang="en-US" dirty="0" smtClean="0"/>
              <a:t>M = 291 ft-kips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8" name="Picture 57"/>
          <p:cNvPicPr/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4194" t="18510" r="6727" b="18507"/>
          <a:stretch>
            <a:fillRect/>
          </a:stretch>
        </p:blipFill>
        <p:spPr bwMode="auto">
          <a:xfrm>
            <a:off x="1671606" y="4086261"/>
            <a:ext cx="529437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8401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846" y="1173138"/>
            <a:ext cx="7772400" cy="3314736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Foundation Redesign</a:t>
            </a:r>
          </a:p>
          <a:p>
            <a:pPr lvl="1"/>
            <a:r>
              <a:rPr lang="en-US" dirty="0" smtClean="0"/>
              <a:t> Footing M-17</a:t>
            </a:r>
          </a:p>
          <a:p>
            <a:pPr lvl="1"/>
            <a:r>
              <a:rPr lang="en-US" dirty="0" smtClean="0"/>
              <a:t>11’-0”x11’-0” (49% larger)</a:t>
            </a:r>
          </a:p>
          <a:p>
            <a:pPr lvl="1"/>
            <a:r>
              <a:rPr lang="en-US" dirty="0" smtClean="0"/>
              <a:t>25” thick</a:t>
            </a:r>
          </a:p>
          <a:p>
            <a:pPr lvl="1"/>
            <a:r>
              <a:rPr lang="en-US" dirty="0" smtClean="0"/>
              <a:t>(11)#7 bars each way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3" name="Picture 62"/>
          <p:cNvPicPr/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4194" t="18510" r="6727" b="18507"/>
          <a:stretch>
            <a:fillRect/>
          </a:stretch>
        </p:blipFill>
        <p:spPr bwMode="auto">
          <a:xfrm>
            <a:off x="1671606" y="4086261"/>
            <a:ext cx="529437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802190" y="1173138"/>
            <a:ext cx="4341810" cy="33147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Redesign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Footing M-17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9’-0”x9’-0”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25” thick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(10)#7 bars each way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6633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846" y="1173138"/>
            <a:ext cx="7772400" cy="2532090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Foundation Redesign</a:t>
            </a:r>
          </a:p>
          <a:p>
            <a:pPr lvl="1"/>
            <a:r>
              <a:rPr lang="en-US" dirty="0" smtClean="0"/>
              <a:t> Footing S-17</a:t>
            </a:r>
          </a:p>
          <a:p>
            <a:pPr lvl="1"/>
            <a:r>
              <a:rPr lang="en-US" dirty="0" smtClean="0"/>
              <a:t>P = 475.6 kips (212.4 Dead, 258.2 Live)</a:t>
            </a:r>
          </a:p>
          <a:p>
            <a:pPr lvl="1"/>
            <a:r>
              <a:rPr lang="en-US" dirty="0" smtClean="0"/>
              <a:t>M = 255.2ft-kips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692" t="17702" r="7271" b="17454"/>
          <a:stretch>
            <a:fillRect/>
          </a:stretch>
        </p:blipFill>
        <p:spPr bwMode="auto">
          <a:xfrm>
            <a:off x="1625568" y="4005951"/>
            <a:ext cx="5292421" cy="27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139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0846" y="1173138"/>
            <a:ext cx="7772400" cy="2946432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Foundation Redesign</a:t>
            </a:r>
          </a:p>
          <a:p>
            <a:pPr lvl="1"/>
            <a:r>
              <a:rPr lang="en-US" dirty="0" smtClean="0"/>
              <a:t> Footing S-17</a:t>
            </a:r>
          </a:p>
          <a:p>
            <a:pPr lvl="1"/>
            <a:r>
              <a:rPr lang="en-US" dirty="0" smtClean="0"/>
              <a:t>13’-6”x13’-6” (65% increase)</a:t>
            </a:r>
          </a:p>
          <a:p>
            <a:pPr lvl="1"/>
            <a:r>
              <a:rPr lang="en-US" dirty="0" smtClean="0"/>
              <a:t>25” thick</a:t>
            </a:r>
          </a:p>
          <a:p>
            <a:pPr lvl="1"/>
            <a:r>
              <a:rPr lang="en-US" dirty="0" smtClean="0"/>
              <a:t>(13)#8 bars each way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</a:blip>
          <a:srcRect l="3692" t="17702" r="7271" b="17454"/>
          <a:stretch>
            <a:fillRect/>
          </a:stretch>
        </p:blipFill>
        <p:spPr bwMode="auto">
          <a:xfrm>
            <a:off x="1625568" y="4005951"/>
            <a:ext cx="5292421" cy="27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4741914" y="1173138"/>
            <a:ext cx="3881430" cy="308454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Design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600" dirty="0" smtClean="0"/>
              <a:t>Footing S-17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10’-6”x10’-6”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lang="en-US" sz="2600" dirty="0" smtClean="0"/>
              <a:t>25” thick</a:t>
            </a: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(10)#7 bars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each way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0664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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4408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4572000"/>
          </a:xfrm>
        </p:spPr>
        <p:txBody>
          <a:bodyPr/>
          <a:lstStyle/>
          <a:p>
            <a:r>
              <a:rPr lang="en-US" dirty="0" smtClean="0"/>
              <a:t>Existing Lateral System</a:t>
            </a:r>
          </a:p>
          <a:p>
            <a:pPr lvl="1"/>
            <a:r>
              <a:rPr lang="en-US" dirty="0" smtClean="0"/>
              <a:t>Moment Frames</a:t>
            </a:r>
          </a:p>
          <a:p>
            <a:pPr lvl="2"/>
            <a:r>
              <a:rPr lang="en-US" dirty="0" smtClean="0"/>
              <a:t>11 in N-S Direction</a:t>
            </a:r>
          </a:p>
          <a:p>
            <a:pPr lvl="2"/>
            <a:r>
              <a:rPr lang="en-US" dirty="0" smtClean="0"/>
              <a:t>3 in E-W Direction</a:t>
            </a:r>
          </a:p>
          <a:p>
            <a:pPr lvl="1"/>
            <a:r>
              <a:rPr lang="en-US" dirty="0" smtClean="0"/>
              <a:t>102 fixed connections framing level</a:t>
            </a:r>
          </a:p>
          <a:p>
            <a:pPr lvl="1"/>
            <a:endParaRPr 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727" t="31029" r="1143" b="29412"/>
          <a:stretch>
            <a:fillRect/>
          </a:stretch>
        </p:blipFill>
        <p:spPr bwMode="auto">
          <a:xfrm>
            <a:off x="46038" y="3956508"/>
            <a:ext cx="9037686" cy="223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335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207171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Redesign possibilities</a:t>
            </a:r>
          </a:p>
          <a:p>
            <a:pPr lvl="1"/>
            <a:r>
              <a:rPr lang="en-US" dirty="0" smtClean="0"/>
              <a:t>Braced Framing</a:t>
            </a:r>
          </a:p>
          <a:p>
            <a:pPr lvl="1"/>
            <a:r>
              <a:rPr lang="en-US" dirty="0" smtClean="0"/>
              <a:t>Shear Walls</a:t>
            </a:r>
          </a:p>
          <a:p>
            <a:pPr lvl="1"/>
            <a:r>
              <a:rPr lang="en-US" dirty="0" smtClean="0"/>
              <a:t>Dual System</a:t>
            </a:r>
          </a:p>
          <a:p>
            <a:pPr lvl="1"/>
            <a:r>
              <a:rPr lang="en-US" dirty="0" smtClean="0"/>
              <a:t>Reduction in Moment Frames</a:t>
            </a:r>
          </a:p>
          <a:p>
            <a:pPr lvl="1"/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4108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00B0F0">
                <a:tint val="45000"/>
                <a:satMod val="400000"/>
              </a:srgbClr>
            </a:duotone>
          </a:blip>
          <a:srcRect l="1527" t="25817" b="29412"/>
          <a:stretch>
            <a:fillRect/>
          </a:stretch>
        </p:blipFill>
        <p:spPr bwMode="auto">
          <a:xfrm>
            <a:off x="0" y="-23850"/>
            <a:ext cx="9144000" cy="2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rcRect l="1527" t="25817" b="29412"/>
          <a:stretch>
            <a:fillRect/>
          </a:stretch>
        </p:blipFill>
        <p:spPr bwMode="auto">
          <a:xfrm>
            <a:off x="0" y="2001822"/>
            <a:ext cx="9144000" cy="2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</a:blip>
          <a:srcRect l="1528" t="25817" b="29412"/>
          <a:stretch>
            <a:fillRect/>
          </a:stretch>
        </p:blipFill>
        <p:spPr bwMode="auto">
          <a:xfrm>
            <a:off x="0" y="4333867"/>
            <a:ext cx="9144000" cy="2524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9895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2071710"/>
          </a:xfrm>
        </p:spPr>
        <p:txBody>
          <a:bodyPr/>
          <a:lstStyle/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909746"/>
            <a:ext cx="9144000" cy="2524133"/>
            <a:chOff x="0" y="0"/>
            <a:chExt cx="9144000" cy="252413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FF0000">
                  <a:tint val="45000"/>
                  <a:satMod val="400000"/>
                </a:srgbClr>
              </a:duotone>
            </a:blip>
            <a:srcRect l="1528" t="25817" b="29412"/>
            <a:stretch>
              <a:fillRect/>
            </a:stretch>
          </p:blipFill>
          <p:spPr bwMode="auto">
            <a:xfrm>
              <a:off x="0" y="0"/>
              <a:ext cx="9144000" cy="252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rcRect l="1527" t="25817" b="29412"/>
            <a:stretch>
              <a:fillRect/>
            </a:stretch>
          </p:blipFill>
          <p:spPr bwMode="auto">
            <a:xfrm>
              <a:off x="0" y="0"/>
              <a:ext cx="9144000" cy="252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prstClr val="black"/>
                <a:srgbClr val="00B0F0">
                  <a:tint val="45000"/>
                  <a:satMod val="400000"/>
                </a:srgbClr>
              </a:duotone>
            </a:blip>
            <a:srcRect l="1527" t="25817" b="29412"/>
            <a:stretch>
              <a:fillRect/>
            </a:stretch>
          </p:blipFill>
          <p:spPr bwMode="auto">
            <a:xfrm>
              <a:off x="0" y="0"/>
              <a:ext cx="9144000" cy="252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6912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4465686"/>
          </a:xfrm>
        </p:spPr>
        <p:txBody>
          <a:bodyPr>
            <a:normAutofit/>
          </a:bodyPr>
          <a:lstStyle/>
          <a:p>
            <a:r>
              <a:rPr lang="en-US" dirty="0" smtClean="0"/>
              <a:t>Redesign possibilities</a:t>
            </a:r>
          </a:p>
          <a:p>
            <a:pPr lvl="1"/>
            <a:r>
              <a:rPr lang="en-US" dirty="0" smtClean="0"/>
              <a:t>Braced Framing</a:t>
            </a:r>
          </a:p>
          <a:p>
            <a:pPr lvl="1"/>
            <a:r>
              <a:rPr lang="en-US" dirty="0" smtClean="0"/>
              <a:t>Shear Walls</a:t>
            </a:r>
          </a:p>
          <a:p>
            <a:pPr lvl="1"/>
            <a:r>
              <a:rPr lang="en-US" dirty="0" smtClean="0"/>
              <a:t>Reduction in Moment Frames</a:t>
            </a:r>
          </a:p>
          <a:p>
            <a:pPr lvl="2"/>
            <a:r>
              <a:rPr lang="en-US" dirty="0" smtClean="0"/>
              <a:t>3 north-south frames</a:t>
            </a:r>
          </a:p>
          <a:p>
            <a:pPr lvl="3"/>
            <a:r>
              <a:rPr lang="en-US" dirty="0" smtClean="0"/>
              <a:t>6 north-south frames</a:t>
            </a:r>
          </a:p>
          <a:p>
            <a:pPr lvl="2"/>
            <a:r>
              <a:rPr lang="en-US" dirty="0" smtClean="0"/>
              <a:t>1 east-west frame</a:t>
            </a:r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1671606" y="2370126"/>
            <a:ext cx="23019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671606" y="2876544"/>
            <a:ext cx="174944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993872" y="3797304"/>
            <a:ext cx="26702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5366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78264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Redesigned Moment Frame Plan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l="2678" t="12190" r="942" b="45000"/>
          <a:stretch>
            <a:fillRect/>
          </a:stretch>
        </p:blipFill>
        <p:spPr bwMode="auto">
          <a:xfrm>
            <a:off x="-56894" y="2462202"/>
            <a:ext cx="9200894" cy="255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Connector 9"/>
          <p:cNvCxnSpPr/>
          <p:nvPr/>
        </p:nvCxnSpPr>
        <p:spPr>
          <a:xfrm rot="5400000">
            <a:off x="928048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1637732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333768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725839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4421874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131558" y="3807725"/>
            <a:ext cx="18288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423081" y="3835020"/>
            <a:ext cx="7724632" cy="1364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445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dirty="0" smtClean="0"/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53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ctangular building showing wind.jpg"/>
          <p:cNvPicPr/>
          <p:nvPr/>
        </p:nvPicPr>
        <p:blipFill>
          <a:blip r:embed="rId5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1226" y="2416164"/>
            <a:ext cx="5943600" cy="36099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920760"/>
          </a:xfrm>
        </p:spPr>
        <p:txBody>
          <a:bodyPr>
            <a:normAutofit lnSpcReduction="10000"/>
          </a:bodyPr>
          <a:lstStyle/>
          <a:p>
            <a:pPr lvl="1"/>
            <a:r>
              <a:rPr lang="en-US" smtClean="0"/>
              <a:t>Wind</a:t>
            </a:r>
          </a:p>
          <a:p>
            <a:pPr lvl="2"/>
            <a:r>
              <a:rPr lang="en-US" smtClean="0"/>
              <a:t>Controlling Lateral Load for North-South Frames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6"/>
          <a:srcRect l="20301" t="17473" r="32660" b="9946"/>
          <a:stretch>
            <a:fillRect/>
          </a:stretch>
        </p:blipFill>
        <p:spPr bwMode="auto">
          <a:xfrm>
            <a:off x="3052746" y="2646354"/>
            <a:ext cx="3035649" cy="369779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7" name="Picture 6"/>
          <p:cNvPicPr/>
          <p:nvPr/>
        </p:nvPicPr>
        <p:blipFill>
          <a:blip r:embed="rId7"/>
          <a:srcRect l="20657" t="16850" r="28679" b="10204"/>
          <a:stretch>
            <a:fillRect/>
          </a:stretch>
        </p:blipFill>
        <p:spPr bwMode="auto">
          <a:xfrm>
            <a:off x="658770" y="2646354"/>
            <a:ext cx="3006024" cy="36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4157658" y="3567114"/>
          <a:ext cx="4143375" cy="1304925"/>
        </p:xfrm>
        <a:graphic>
          <a:graphicData uri="http://schemas.openxmlformats.org/presentationml/2006/ole">
            <p:oleObj spid="_x0000_s5121" name="Worksheet" r:id="rId8" imgW="3867195" imgH="1343141" progId="Excel.Sheet.12">
              <p:embed/>
            </p:oleObj>
          </a:graphicData>
        </a:graphic>
      </p:graphicFrame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180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92076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Seismic</a:t>
            </a:r>
          </a:p>
          <a:p>
            <a:pPr lvl="2"/>
            <a:r>
              <a:rPr lang="en-US" dirty="0" smtClean="0"/>
              <a:t>Controlling Lateral Load for East-West Frame</a:t>
            </a:r>
            <a:endParaRPr lang="en-US" dirty="0"/>
          </a:p>
        </p:txBody>
      </p:sp>
      <p:pic>
        <p:nvPicPr>
          <p:cNvPr id="6" name="Picture 5" descr="Seismic.jpg"/>
          <p:cNvPicPr/>
          <p:nvPr/>
        </p:nvPicPr>
        <p:blipFill>
          <a:blip r:embed="rId5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rcRect t="28947" b="26966"/>
          <a:stretch>
            <a:fillRect/>
          </a:stretch>
        </p:blipFill>
        <p:spPr>
          <a:xfrm>
            <a:off x="981036" y="3244848"/>
            <a:ext cx="7390477" cy="197963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/>
          <a:srcRect l="5524" t="29870" r="7987" b="24675"/>
          <a:stretch>
            <a:fillRect/>
          </a:stretch>
        </p:blipFill>
        <p:spPr bwMode="auto">
          <a:xfrm>
            <a:off x="2178024" y="3198810"/>
            <a:ext cx="5943600" cy="18319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10" name="Picture 9"/>
          <p:cNvPicPr/>
          <p:nvPr/>
        </p:nvPicPr>
        <p:blipFill>
          <a:blip r:embed="rId7"/>
          <a:srcRect l="2265" t="27557" r="1575" b="21913"/>
          <a:stretch>
            <a:fillRect/>
          </a:stretch>
        </p:blipFill>
        <p:spPr bwMode="auto">
          <a:xfrm>
            <a:off x="2178024" y="2738430"/>
            <a:ext cx="5713171" cy="17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3190860" y="4672026"/>
          <a:ext cx="3752850" cy="1304925"/>
        </p:xfrm>
        <a:graphic>
          <a:graphicData uri="http://schemas.openxmlformats.org/presentationml/2006/ole">
            <p:oleObj spid="_x0000_s7169" name="Worksheet" r:id="rId8" imgW="3495614" imgH="1343141" progId="Excel.Sheet.12">
              <p:embed/>
            </p:oleObj>
          </a:graphicData>
        </a:graphic>
      </p:graphicFrame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256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55245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Green Roof Framing</a:t>
            </a:r>
          </a:p>
          <a:p>
            <a:pPr lvl="2"/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88960" y="2139936"/>
            <a:ext cx="7772400" cy="552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Loading</a:t>
            </a: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49" name="Object 5"/>
          <p:cNvGraphicFramePr>
            <a:graphicFrameLocks noChangeAspect="1"/>
          </p:cNvGraphicFramePr>
          <p:nvPr/>
        </p:nvGraphicFramePr>
        <p:xfrm>
          <a:off x="2454252" y="3244848"/>
          <a:ext cx="4276725" cy="2209800"/>
        </p:xfrm>
        <a:graphic>
          <a:graphicData uri="http://schemas.openxmlformats.org/presentationml/2006/ole">
            <p:oleObj spid="_x0000_s108549" name="Worksheet" r:id="rId5" imgW="4038549" imgH="2305153" progId="Excel.Sheet.12">
              <p:embed/>
            </p:oleObj>
          </a:graphicData>
        </a:graphic>
      </p:graphicFrame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 descr="Snow Drift.jpg"/>
          <p:cNvPicPr/>
          <p:nvPr/>
        </p:nvPicPr>
        <p:blipFill>
          <a:blip r:embed="rId6">
            <a:clrChange>
              <a:clrFrom>
                <a:srgbClr val="D2D0B9"/>
              </a:clrFrom>
              <a:clrTo>
                <a:srgbClr val="D2D0B9">
                  <a:alpha val="0"/>
                </a:srgbClr>
              </a:clrTo>
            </a:clrChange>
          </a:blip>
          <a:srcRect l="8151" r="3335"/>
          <a:stretch>
            <a:fillRect/>
          </a:stretch>
        </p:blipFill>
        <p:spPr>
          <a:xfrm>
            <a:off x="1073112" y="2646354"/>
            <a:ext cx="5704591" cy="3355450"/>
          </a:xfrm>
          <a:prstGeom prst="rect">
            <a:avLst/>
          </a:prstGeom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8553" name="Object 9"/>
          <p:cNvGraphicFramePr>
            <a:graphicFrameLocks noChangeAspect="1"/>
          </p:cNvGraphicFramePr>
          <p:nvPr/>
        </p:nvGraphicFramePr>
        <p:xfrm>
          <a:off x="2270100" y="3244848"/>
          <a:ext cx="4486275" cy="1666875"/>
        </p:xfrm>
        <a:graphic>
          <a:graphicData uri="http://schemas.openxmlformats.org/presentationml/2006/ole">
            <p:oleObj spid="_x0000_s108553" name="Worksheet" r:id="rId7" imgW="4219617" imgH="1743191" progId="Excel.Sheet.12">
              <p:embed/>
            </p:oleObj>
          </a:graphicData>
        </a:graphic>
      </p:graphicFrame>
      <p:sp>
        <p:nvSpPr>
          <p:cNvPr id="2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 advTm="37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587480"/>
            <a:ext cx="7772400" cy="55245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Green Roof Framing</a:t>
            </a:r>
          </a:p>
          <a:p>
            <a:pPr lvl="2"/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88960" y="2001822"/>
            <a:ext cx="7772400" cy="1473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1197864" lvl="2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</a:t>
            </a:r>
          </a:p>
          <a:p>
            <a:pPr marL="1655064" lvl="3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lang="en-US" sz="2600" dirty="0" smtClean="0"/>
              <a:t>Radial: W18x40</a:t>
            </a:r>
          </a:p>
          <a:p>
            <a:pPr marL="1655064" lvl="3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Atrium:W8x10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W16x31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1606" y="3737592"/>
            <a:ext cx="5943600" cy="2223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7384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Structural Study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265214"/>
            <a:ext cx="7772400" cy="552456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Green Roof Framing</a:t>
            </a:r>
          </a:p>
          <a:p>
            <a:pPr lvl="2"/>
            <a:endParaRPr lang="en-US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88960" y="2001822"/>
            <a:ext cx="7772400" cy="1473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996696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 2"/>
              <a:buChar char="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7558" y="4131472"/>
            <a:ext cx="7288242" cy="272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 l="2103" t="25540" r="10436" b="25666"/>
          <a:stretch>
            <a:fillRect/>
          </a:stretch>
        </p:blipFill>
        <p:spPr bwMode="auto">
          <a:xfrm>
            <a:off x="0" y="1670351"/>
            <a:ext cx="7288242" cy="254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68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Where We’re Going…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Existing Conditions</a:t>
            </a:r>
          </a:p>
          <a:p>
            <a:r>
              <a:rPr lang="en-US" dirty="0" smtClean="0"/>
              <a:t>Problem / Proposal</a:t>
            </a:r>
          </a:p>
          <a:p>
            <a:r>
              <a:rPr lang="en-US" dirty="0" smtClean="0"/>
              <a:t>Research Goals</a:t>
            </a:r>
          </a:p>
          <a:p>
            <a:r>
              <a:rPr lang="en-US" dirty="0" smtClean="0"/>
              <a:t>Architectural Study</a:t>
            </a:r>
          </a:p>
          <a:p>
            <a:r>
              <a:rPr lang="en-US" dirty="0" smtClean="0"/>
              <a:t>Structural Study</a:t>
            </a:r>
          </a:p>
          <a:p>
            <a:r>
              <a:rPr lang="en-US" b="1" dirty="0" smtClean="0">
                <a:solidFill>
                  <a:srgbClr val="FFFF99"/>
                </a:solidFill>
              </a:rPr>
              <a:t>Conclusions</a:t>
            </a:r>
          </a:p>
          <a:p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737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Conclusions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310185"/>
            <a:ext cx="7772400" cy="5547815"/>
          </a:xfrm>
        </p:spPr>
        <p:txBody>
          <a:bodyPr/>
          <a:lstStyle/>
          <a:p>
            <a:r>
              <a:rPr lang="en-US" dirty="0" smtClean="0"/>
              <a:t>New Architecture provides needed additional space requirements for future growth</a:t>
            </a:r>
          </a:p>
          <a:p>
            <a:r>
              <a:rPr lang="en-US" dirty="0" smtClean="0"/>
              <a:t>Green Roof aesthetically pleasing and provides potential economic benefits</a:t>
            </a:r>
          </a:p>
          <a:p>
            <a:r>
              <a:rPr lang="en-US" dirty="0" smtClean="0"/>
              <a:t>Structural floor framing more efficient than original</a:t>
            </a:r>
          </a:p>
          <a:p>
            <a:r>
              <a:rPr lang="en-US" dirty="0" smtClean="0"/>
              <a:t>Decreased number of lateral frames</a:t>
            </a:r>
          </a:p>
          <a:p>
            <a:pPr lvl="1"/>
            <a:r>
              <a:rPr lang="en-US" dirty="0" smtClean="0"/>
              <a:t>Frames much bigger than original</a:t>
            </a:r>
          </a:p>
          <a:p>
            <a:pPr lvl="1"/>
            <a:r>
              <a:rPr lang="en-US" dirty="0" smtClean="0"/>
              <a:t>Original design still  adequate</a:t>
            </a:r>
          </a:p>
          <a:p>
            <a:r>
              <a:rPr lang="en-US" dirty="0" smtClean="0"/>
              <a:t>Construction costs very close to original</a:t>
            </a:r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31359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Acknowledgments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24085"/>
            <a:ext cx="9144000" cy="5233916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Prince William County Schools </a:t>
            </a:r>
            <a:r>
              <a:rPr lang="en-US" sz="2400" dirty="0" smtClean="0"/>
              <a:t>for permission</a:t>
            </a:r>
          </a:p>
          <a:p>
            <a:r>
              <a:rPr lang="en-US" sz="2400" b="1" dirty="0" smtClean="0"/>
              <a:t>Moseley Architects </a:t>
            </a:r>
            <a:r>
              <a:rPr lang="en-US" sz="2400" dirty="0" smtClean="0"/>
              <a:t>for sponsorship</a:t>
            </a:r>
          </a:p>
          <a:p>
            <a:r>
              <a:rPr lang="en-US" sz="2400" b="1" dirty="0" smtClean="0"/>
              <a:t>American Hydrotech </a:t>
            </a:r>
            <a:r>
              <a:rPr lang="en-US" sz="2400" dirty="0" smtClean="0"/>
              <a:t>for</a:t>
            </a:r>
            <a:r>
              <a:rPr lang="en-US" sz="2400" b="1" dirty="0" smtClean="0"/>
              <a:t> </a:t>
            </a:r>
            <a:r>
              <a:rPr lang="en-US" sz="2400" dirty="0" smtClean="0"/>
              <a:t>all the green information that I could want</a:t>
            </a:r>
          </a:p>
          <a:p>
            <a:r>
              <a:rPr lang="en-US" sz="2400" b="1" dirty="0" smtClean="0"/>
              <a:t>V.F. Pavone Construction </a:t>
            </a:r>
            <a:r>
              <a:rPr lang="en-US" sz="2400" dirty="0" smtClean="0"/>
              <a:t>for multiple site visits</a:t>
            </a:r>
          </a:p>
          <a:p>
            <a:r>
              <a:rPr lang="en-US" sz="2400" b="1" dirty="0" smtClean="0"/>
              <a:t>Dr. Hanagan and the structural faculty </a:t>
            </a:r>
            <a:r>
              <a:rPr lang="en-US" sz="2400" dirty="0" smtClean="0"/>
              <a:t>for everything you have taught me</a:t>
            </a:r>
          </a:p>
          <a:p>
            <a:r>
              <a:rPr lang="en-US" sz="2400" b="1" dirty="0" smtClean="0"/>
              <a:t>Professor Holland and all the consultants and mentors </a:t>
            </a:r>
            <a:r>
              <a:rPr lang="en-US" sz="2400" dirty="0" smtClean="0"/>
              <a:t>for all the guidance through this research</a:t>
            </a:r>
          </a:p>
          <a:p>
            <a:r>
              <a:rPr lang="en-US" sz="2400" b="1" dirty="0" smtClean="0"/>
              <a:t>All 2008 AE students </a:t>
            </a:r>
            <a:r>
              <a:rPr lang="en-US" sz="2400" dirty="0" smtClean="0"/>
              <a:t>for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being around to help</a:t>
            </a:r>
          </a:p>
          <a:p>
            <a:r>
              <a:rPr lang="en-US" sz="2400" b="1" dirty="0" smtClean="0"/>
              <a:t>Friends and family </a:t>
            </a:r>
            <a:r>
              <a:rPr lang="en-US" sz="2400" dirty="0" smtClean="0"/>
              <a:t>for support, inspiration, and encouragement</a:t>
            </a:r>
            <a:endParaRPr lang="en-US" sz="2400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2744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18867" y="1986021"/>
            <a:ext cx="7772400" cy="2040067"/>
          </a:xfrm>
          <a:effectLst/>
        </p:spPr>
        <p:txBody>
          <a:bodyPr>
            <a:normAutofit/>
          </a:bodyPr>
          <a:lstStyle/>
          <a:p>
            <a:pPr algn="ctr"/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your attention</a:t>
            </a:r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/>
            </a:r>
            <a:b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</a:br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Questions?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719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Existing Conditions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Location:  Manassas, Virginia</a:t>
            </a:r>
            <a:endParaRPr lang="en-US" dirty="0"/>
          </a:p>
        </p:txBody>
      </p:sp>
      <p:pic>
        <p:nvPicPr>
          <p:cNvPr id="4" name="Picture 3" descr="BUILDING LOCATION.jpg"/>
          <p:cNvPicPr/>
          <p:nvPr/>
        </p:nvPicPr>
        <p:blipFill>
          <a:blip r:embed="rId3"/>
          <a:srcRect r="2404"/>
          <a:stretch>
            <a:fillRect/>
          </a:stretch>
        </p:blipFill>
        <p:spPr>
          <a:xfrm>
            <a:off x="1371600" y="2617099"/>
            <a:ext cx="5665531" cy="3097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743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Existing Conditions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Location:  Manassas, Virginia</a:t>
            </a:r>
          </a:p>
          <a:p>
            <a:r>
              <a:rPr lang="en-US" dirty="0" smtClean="0"/>
              <a:t>Administration building for Prince William County Schools</a:t>
            </a:r>
          </a:p>
          <a:p>
            <a:r>
              <a:rPr lang="en-US" dirty="0" smtClean="0"/>
              <a:t>150,000 square feet</a:t>
            </a:r>
          </a:p>
          <a:p>
            <a:r>
              <a:rPr lang="en-US" dirty="0" smtClean="0"/>
              <a:t>One 1-story wing, two 3-story wings</a:t>
            </a:r>
          </a:p>
          <a:p>
            <a:r>
              <a:rPr lang="en-US" dirty="0" smtClean="0"/>
              <a:t>Original building height: 46’-0”</a:t>
            </a:r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78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Existing Conditions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Location:  Manassas, Virginia</a:t>
            </a:r>
          </a:p>
          <a:p>
            <a:endParaRPr lang="en-US" dirty="0" smtClean="0"/>
          </a:p>
        </p:txBody>
      </p:sp>
      <p:pic>
        <p:nvPicPr>
          <p:cNvPr id="4" name="Picture 3" descr="site plan.jpg"/>
          <p:cNvPicPr/>
          <p:nvPr/>
        </p:nvPicPr>
        <p:blipFill>
          <a:blip r:embed="rId3"/>
          <a:srcRect t="1511"/>
          <a:stretch>
            <a:fillRect/>
          </a:stretch>
        </p:blipFill>
        <p:spPr>
          <a:xfrm>
            <a:off x="1143000" y="2438400"/>
            <a:ext cx="5943600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711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Existing Conditions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" name="Picture 4" descr="Original Building North Aerial view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418381" y="1524000"/>
            <a:ext cx="8307238" cy="432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408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Existing Conditions</a:t>
            </a:r>
            <a:endParaRPr lang="en-US" dirty="0"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Picture 5" descr="Shaded Model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827"/>
          <a:stretch>
            <a:fillRect/>
          </a:stretch>
        </p:blipFill>
        <p:spPr>
          <a:xfrm>
            <a:off x="304800" y="1600200"/>
            <a:ext cx="8495151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581400" y="6492875"/>
            <a:ext cx="5562600" cy="365125"/>
          </a:xfrm>
        </p:spPr>
        <p:txBody>
          <a:bodyPr/>
          <a:lstStyle/>
          <a:p>
            <a:r>
              <a:rPr lang="en-US" dirty="0" smtClean="0"/>
              <a:t>Pletz - Structural</a:t>
            </a:r>
            <a:endParaRPr lang="en-US" dirty="0"/>
          </a:p>
        </p:txBody>
      </p:sp>
    </p:spTree>
  </p:cSld>
  <p:clrMapOvr>
    <a:masterClrMapping/>
  </p:clrMapOvr>
  <p:transition advTm="14777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8|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3000"/>
                <a:satMod val="200000"/>
              </a:schemeClr>
              <a:schemeClr val="phClr">
                <a:tint val="78000"/>
                <a:satMod val="2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1128</Words>
  <Application>Microsoft Office PowerPoint</Application>
  <PresentationFormat>On-screen Show (4:3)</PresentationFormat>
  <Paragraphs>374</Paragraphs>
  <Slides>48</Slides>
  <Notes>48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Theme1</vt:lpstr>
      <vt:lpstr>Worksheet</vt:lpstr>
      <vt:lpstr>The Edward L Kelly Leadership Center</vt:lpstr>
      <vt:lpstr>Project Team</vt:lpstr>
      <vt:lpstr>Where We’re Going…</vt:lpstr>
      <vt:lpstr>Where We’re Going…</vt:lpstr>
      <vt:lpstr>Existing Conditions</vt:lpstr>
      <vt:lpstr>Existing Conditions</vt:lpstr>
      <vt:lpstr>Existing Conditions</vt:lpstr>
      <vt:lpstr>Existing Conditions</vt:lpstr>
      <vt:lpstr>Existing Conditions</vt:lpstr>
      <vt:lpstr>Where We’re Going…</vt:lpstr>
      <vt:lpstr>Problem / Proposal</vt:lpstr>
      <vt:lpstr>Where We’re Going…</vt:lpstr>
      <vt:lpstr>Research Goals</vt:lpstr>
      <vt:lpstr>Where We’re Going…</vt:lpstr>
      <vt:lpstr>Architectural Study</vt:lpstr>
      <vt:lpstr>Architectural Study</vt:lpstr>
      <vt:lpstr>Architectural Study</vt:lpstr>
      <vt:lpstr>Architectural Study</vt:lpstr>
      <vt:lpstr>Architectural Study</vt:lpstr>
      <vt:lpstr>Architectural Study</vt:lpstr>
      <vt:lpstr>Architectural Study</vt:lpstr>
      <vt:lpstr>Architectural Study</vt:lpstr>
      <vt:lpstr>Where We’re Going…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Slide 36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Structural Study</vt:lpstr>
      <vt:lpstr>Where We’re Going…</vt:lpstr>
      <vt:lpstr>Conclusions</vt:lpstr>
      <vt:lpstr>Acknowledgments</vt:lpstr>
      <vt:lpstr>Thank you for your attention 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2008-04-12T14:40:52Z</dcterms:created>
  <dcterms:modified xsi:type="dcterms:W3CDTF">2008-04-16T18:40:30Z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