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8" r:id="rId8"/>
    <p:sldId id="260" r:id="rId9"/>
    <p:sldId id="270" r:id="rId10"/>
    <p:sldId id="271" r:id="rId11"/>
    <p:sldId id="272" r:id="rId12"/>
    <p:sldId id="269" r:id="rId13"/>
    <p:sldId id="273" r:id="rId14"/>
    <p:sldId id="274" r:id="rId15"/>
    <p:sldId id="261" r:id="rId16"/>
    <p:sldId id="275" r:id="rId17"/>
    <p:sldId id="276" r:id="rId18"/>
    <p:sldId id="277" r:id="rId19"/>
    <p:sldId id="278" r:id="rId20"/>
    <p:sldId id="279" r:id="rId21"/>
    <p:sldId id="262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3" r:id="rId37"/>
    <p:sldId id="264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4" autoAdjust="0"/>
    <p:restoredTop sz="9466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fh124$\thesis\Latentloa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fh124$\thesis\Latentloa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fh124$\thesis\Latentloa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fh124$\thesis\Latentloa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fh124$\thesis\Structural%20loa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Current System</c:v>
          </c:tx>
          <c:val>
            <c:numRef>
              <c:f>Sheet6!$L$5:$M$5</c:f>
              <c:numCache>
                <c:formatCode>#,##0</c:formatCode>
                <c:ptCount val="2"/>
                <c:pt idx="0">
                  <c:v>15841815</c:v>
                </c:pt>
                <c:pt idx="1">
                  <c:v>33036914</c:v>
                </c:pt>
              </c:numCache>
            </c:numRef>
          </c:val>
        </c:ser>
        <c:ser>
          <c:idx val="1"/>
          <c:order val="1"/>
          <c:tx>
            <c:v>New System</c:v>
          </c:tx>
          <c:val>
            <c:numRef>
              <c:f>Sheet6!$L$6:$M$6</c:f>
              <c:numCache>
                <c:formatCode>#,##0</c:formatCode>
                <c:ptCount val="2"/>
                <c:pt idx="0">
                  <c:v>4044143</c:v>
                </c:pt>
                <c:pt idx="1">
                  <c:v>12112786</c:v>
                </c:pt>
              </c:numCache>
            </c:numRef>
          </c:val>
        </c:ser>
        <c:axId val="49656192"/>
        <c:axId val="49658880"/>
      </c:barChart>
      <c:catAx>
        <c:axId val="496561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   Total Building Energy       </a:t>
                </a:r>
                <a:r>
                  <a:rPr lang="en-US" dirty="0" smtClean="0"/>
                  <a:t>                     Total </a:t>
                </a:r>
                <a:r>
                  <a:rPr lang="en-US" dirty="0"/>
                  <a:t>Source</a:t>
                </a:r>
                <a:r>
                  <a:rPr lang="en-US" baseline="0" dirty="0"/>
                  <a:t> Energy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3191174966765521"/>
              <c:y val="0.89521633192554406"/>
            </c:manualLayout>
          </c:layout>
        </c:title>
        <c:numFmt formatCode="#,##0" sourceLinked="1"/>
        <c:tickLblPos val="nextTo"/>
        <c:crossAx val="49658880"/>
        <c:crosses val="autoZero"/>
        <c:auto val="1"/>
        <c:lblAlgn val="ctr"/>
        <c:lblOffset val="100"/>
      </c:catAx>
      <c:valAx>
        <c:axId val="49658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kBtu/yr</a:t>
                </a:r>
              </a:p>
            </c:rich>
          </c:tx>
        </c:title>
        <c:numFmt formatCode="#,##0" sourceLinked="1"/>
        <c:tickLblPos val="nextTo"/>
        <c:crossAx val="49656192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8361351706036746"/>
          <c:y val="2.8252405949256338E-2"/>
          <c:w val="0.71360870516185482"/>
          <c:h val="0.82727981918926852"/>
        </c:manualLayout>
      </c:layout>
      <c:barChart>
        <c:barDir val="col"/>
        <c:grouping val="clustered"/>
        <c:ser>
          <c:idx val="0"/>
          <c:order val="0"/>
          <c:tx>
            <c:v>Current System</c:v>
          </c:tx>
          <c:dPt>
            <c:idx val="1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val>
            <c:numRef>
              <c:f>Sheet6!$K$25:$K$26</c:f>
              <c:numCache>
                <c:formatCode>"$"#,##0</c:formatCode>
                <c:ptCount val="2"/>
                <c:pt idx="0">
                  <c:v>279972</c:v>
                </c:pt>
                <c:pt idx="1">
                  <c:v>92533</c:v>
                </c:pt>
              </c:numCache>
            </c:numRef>
          </c:val>
        </c:ser>
        <c:axId val="83041664"/>
        <c:axId val="84761600"/>
      </c:barChart>
      <c:catAx>
        <c:axId val="830416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Current</a:t>
                </a:r>
                <a:r>
                  <a:rPr lang="en-US" baseline="0" dirty="0"/>
                  <a:t> </a:t>
                </a:r>
                <a:r>
                  <a:rPr lang="en-US" baseline="0" dirty="0" smtClean="0"/>
                  <a:t>System                              </a:t>
                </a:r>
                <a:r>
                  <a:rPr lang="en-US" baseline="0" dirty="0"/>
                  <a:t>New System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6824409448818887"/>
              <c:y val="0.86479148439778375"/>
            </c:manualLayout>
          </c:layout>
        </c:title>
        <c:tickLblPos val="nextTo"/>
        <c:crossAx val="84761600"/>
        <c:crosses val="autoZero"/>
        <c:auto val="1"/>
        <c:lblAlgn val="ctr"/>
        <c:lblOffset val="100"/>
      </c:catAx>
      <c:valAx>
        <c:axId val="84761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Yearly Total</a:t>
                </a:r>
              </a:p>
            </c:rich>
          </c:tx>
        </c:title>
        <c:numFmt formatCode="&quot;$&quot;#,##0" sourceLinked="1"/>
        <c:tickLblPos val="nextTo"/>
        <c:crossAx val="83041664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Lbls>
            <c:delete val="1"/>
          </c:dLbls>
          <c:val>
            <c:numRef>
              <c:f>Sheet6!$E$34:$E$35</c:f>
              <c:numCache>
                <c:formatCode>#,##0</c:formatCode>
                <c:ptCount val="2"/>
                <c:pt idx="0">
                  <c:v>5645226</c:v>
                </c:pt>
                <c:pt idx="1">
                  <c:v>1441129</c:v>
                </c:pt>
              </c:numCache>
            </c:numRef>
          </c:val>
        </c:ser>
        <c:dLbls>
          <c:showVal val="1"/>
        </c:dLbls>
        <c:axId val="85141760"/>
        <c:axId val="85179776"/>
      </c:barChart>
      <c:catAx>
        <c:axId val="851417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Current System                  </a:t>
                </a:r>
                <a:r>
                  <a:rPr lang="en-US" dirty="0" smtClean="0"/>
                  <a:t>New </a:t>
                </a:r>
                <a:r>
                  <a:rPr lang="en-US" dirty="0"/>
                  <a:t>System</a:t>
                </a:r>
              </a:p>
            </c:rich>
          </c:tx>
          <c:layout>
            <c:manualLayout>
              <c:xMode val="edge"/>
              <c:yMode val="edge"/>
              <c:x val="0.33123031496063021"/>
              <c:y val="0.86756911636045553"/>
            </c:manualLayout>
          </c:layout>
        </c:title>
        <c:tickLblPos val="nextTo"/>
        <c:crossAx val="85179776"/>
        <c:crosses val="autoZero"/>
        <c:auto val="1"/>
        <c:lblAlgn val="ctr"/>
        <c:lblOffset val="100"/>
      </c:catAx>
      <c:valAx>
        <c:axId val="85179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lbm/yr</a:t>
                </a:r>
              </a:p>
            </c:rich>
          </c:tx>
        </c:title>
        <c:numFmt formatCode="#,##0" sourceLinked="1"/>
        <c:tickLblPos val="nextTo"/>
        <c:crossAx val="85141760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Current System</c:v>
          </c:tx>
          <c:val>
            <c:numRef>
              <c:f>Sheet6!$F$34:$G$34</c:f>
              <c:numCache>
                <c:formatCode>#,##0</c:formatCode>
                <c:ptCount val="2"/>
                <c:pt idx="0">
                  <c:v>43645</c:v>
                </c:pt>
                <c:pt idx="1">
                  <c:v>8773</c:v>
                </c:pt>
              </c:numCache>
            </c:numRef>
          </c:val>
        </c:ser>
        <c:ser>
          <c:idx val="1"/>
          <c:order val="1"/>
          <c:tx>
            <c:v>New System</c:v>
          </c:tx>
          <c:val>
            <c:numRef>
              <c:f>Sheet6!$F$35:$G$35</c:f>
              <c:numCache>
                <c:formatCode>#,##0</c:formatCode>
                <c:ptCount val="2"/>
                <c:pt idx="0">
                  <c:v>11142</c:v>
                </c:pt>
                <c:pt idx="1">
                  <c:v>2240</c:v>
                </c:pt>
              </c:numCache>
            </c:numRef>
          </c:val>
        </c:ser>
        <c:axId val="86482944"/>
        <c:axId val="86485632"/>
      </c:barChart>
      <c:catAx>
        <c:axId val="864829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SO2                                      NOx</a:t>
                </a:r>
              </a:p>
            </c:rich>
          </c:tx>
        </c:title>
        <c:tickLblPos val="nextTo"/>
        <c:crossAx val="86485632"/>
        <c:crosses val="autoZero"/>
        <c:auto val="1"/>
        <c:lblAlgn val="ctr"/>
        <c:lblOffset val="100"/>
      </c:catAx>
      <c:valAx>
        <c:axId val="86485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gm/yr</a:t>
                </a:r>
              </a:p>
            </c:rich>
          </c:tx>
        </c:title>
        <c:numFmt formatCode="#,##0" sourceLinked="1"/>
        <c:tickLblPos val="nextTo"/>
        <c:crossAx val="86482944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Current System</c:v>
          </c:tx>
          <c:dPt>
            <c:idx val="1"/>
            <c:spPr>
              <a:solidFill>
                <a:schemeClr val="accent2"/>
              </a:solidFill>
            </c:spPr>
          </c:dPt>
          <c:val>
            <c:numRef>
              <c:f>Sheet2!$H$51:$H$52</c:f>
              <c:numCache>
                <c:formatCode>"$"#,##0.00</c:formatCode>
                <c:ptCount val="2"/>
                <c:pt idx="0">
                  <c:v>205461.99141999934</c:v>
                </c:pt>
                <c:pt idx="1">
                  <c:v>169542.01344000001</c:v>
                </c:pt>
              </c:numCache>
            </c:numRef>
          </c:val>
        </c:ser>
        <c:axId val="87510400"/>
        <c:axId val="89801472"/>
      </c:barChart>
      <c:catAx>
        <c:axId val="875104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Current</a:t>
                </a:r>
                <a:r>
                  <a:rPr lang="en-US" baseline="0" dirty="0"/>
                  <a:t> System                                  </a:t>
                </a:r>
                <a:r>
                  <a:rPr lang="en-US" baseline="0" dirty="0" smtClean="0"/>
                  <a:t>New </a:t>
                </a:r>
                <a:r>
                  <a:rPr lang="en-US" baseline="0" dirty="0"/>
                  <a:t>System</a:t>
                </a:r>
                <a:endParaRPr lang="en-US" dirty="0"/>
              </a:p>
            </c:rich>
          </c:tx>
        </c:title>
        <c:majorTickMark val="none"/>
        <c:tickLblPos val="nextTo"/>
        <c:crossAx val="89801472"/>
        <c:crosses val="autoZero"/>
        <c:auto val="1"/>
        <c:lblAlgn val="ctr"/>
        <c:lblOffset val="100"/>
      </c:catAx>
      <c:valAx>
        <c:axId val="89801472"/>
        <c:scaling>
          <c:orientation val="minMax"/>
        </c:scaling>
        <c:axPos val="l"/>
        <c:majorGridlines/>
        <c:numFmt formatCode="&quot;$&quot;#,##0.00" sourceLinked="1"/>
        <c:majorTickMark val="none"/>
        <c:tickLblPos val="nextTo"/>
        <c:crossAx val="87510400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9D2F-70C7-4A3A-9E5D-02FB5B6087CE}" type="datetimeFigureOut">
              <a:rPr lang="en-US" smtClean="0"/>
              <a:pPr/>
              <a:t>4/19/2009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BA4F-1A47-4FF8-B1AD-356873DF1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Dan Hanley</a:t>
            </a:r>
          </a:p>
          <a:p>
            <a:r>
              <a:rPr lang="en-US" dirty="0" smtClean="0">
                <a:latin typeface="Cambria" pitchFamily="18" charset="0"/>
              </a:rPr>
              <a:t>Architectural Engineering Senior Thesis Presentation</a:t>
            </a:r>
          </a:p>
          <a:p>
            <a:r>
              <a:rPr lang="en-US" dirty="0" smtClean="0">
                <a:latin typeface="Cambria" pitchFamily="18" charset="0"/>
              </a:rPr>
              <a:t>Pennsylvania State University</a:t>
            </a:r>
          </a:p>
          <a:p>
            <a:r>
              <a:rPr lang="en-US" dirty="0" smtClean="0">
                <a:latin typeface="Cambria" pitchFamily="18" charset="0"/>
              </a:rPr>
              <a:t>Mechanical Option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457200"/>
            <a:ext cx="9144000" cy="4002107"/>
            <a:chOff x="0" y="304800"/>
            <a:chExt cx="9144000" cy="4002107"/>
          </a:xfrm>
        </p:grpSpPr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1066800"/>
              <a:ext cx="3733800" cy="21321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30480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ambria" pitchFamily="18" charset="0"/>
                </a:rPr>
                <a:t>North Pocono High School</a:t>
              </a:r>
              <a:endParaRPr lang="en-US" sz="3200" dirty="0">
                <a:latin typeface="Cambr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352800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mbria" pitchFamily="18" charset="0"/>
                </a:rPr>
                <a:t>Building System Integration </a:t>
              </a:r>
            </a:p>
            <a:p>
              <a:pPr algn="ctr"/>
              <a:r>
                <a:rPr lang="en-US" sz="2800" dirty="0" smtClean="0">
                  <a:latin typeface="Cambria" pitchFamily="18" charset="0"/>
                </a:rPr>
                <a:t>Energy and Cost Analysis </a:t>
              </a:r>
              <a:endParaRPr lang="en-US" sz="2800" dirty="0">
                <a:latin typeface="Cambria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006" y="0"/>
            <a:ext cx="1871994" cy="900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ASHRAE Standards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ASHRAE Standard 90.1</a:t>
            </a:r>
          </a:p>
          <a:p>
            <a:r>
              <a:rPr lang="en-US" dirty="0" smtClean="0">
                <a:latin typeface="Cambria" pitchFamily="18" charset="0"/>
              </a:rPr>
              <a:t>Building Envelope</a:t>
            </a:r>
          </a:p>
          <a:p>
            <a:r>
              <a:rPr lang="en-US" dirty="0" smtClean="0">
                <a:latin typeface="Cambria" pitchFamily="18" charset="0"/>
              </a:rPr>
              <a:t>	Fenestration is &lt;40% of Total Enclosure</a:t>
            </a:r>
          </a:p>
          <a:p>
            <a:endParaRPr lang="en-US" b="1" dirty="0" smtClean="0">
              <a:latin typeface="Cambr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2667000"/>
          <a:ext cx="6019798" cy="1513840"/>
        </p:xfrm>
        <a:graphic>
          <a:graphicData uri="http://schemas.openxmlformats.org/drawingml/2006/table">
            <a:tbl>
              <a:tblPr/>
              <a:tblGrid>
                <a:gridCol w="899966"/>
                <a:gridCol w="774390"/>
                <a:gridCol w="837173"/>
                <a:gridCol w="837173"/>
                <a:gridCol w="837173"/>
                <a:gridCol w="837173"/>
                <a:gridCol w="996750"/>
              </a:tblGrid>
              <a:tr h="648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Element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Insulation R-Value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Standard Min.             R-Value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Compliant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Assembly U-Value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Assembly Max. U-Value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Compliant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MT"/>
                        </a:rPr>
                        <a:t>Roof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20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0.681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0.48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Wall Type 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11.4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0.67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0.09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Wall Type 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MT"/>
                        </a:rPr>
                        <a:t>11.4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0.093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0.09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Slab on Grade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NR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NR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MT"/>
                        </a:rPr>
                        <a:t>NR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MT"/>
                        </a:rPr>
                        <a:t>0.213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MT"/>
                        </a:rPr>
                        <a:t>0.73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6400" y="4800600"/>
          <a:ext cx="5684520" cy="578358"/>
        </p:xfrm>
        <a:graphic>
          <a:graphicData uri="http://schemas.openxmlformats.org/drawingml/2006/table">
            <a:tbl>
              <a:tblPr/>
              <a:tblGrid>
                <a:gridCol w="1005840"/>
                <a:gridCol w="929640"/>
                <a:gridCol w="1005840"/>
                <a:gridCol w="914400"/>
                <a:gridCol w="914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Fenestration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Assembly U-Value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Assembly Max. U-Value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Assembly SHGC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Max SHGC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Compliant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Metal Framing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0.55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71600" y="220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Opaque Surfaces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343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Fenestration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ASHRAE Standards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ASHRAE Standard 90.1</a:t>
            </a:r>
          </a:p>
          <a:p>
            <a:r>
              <a:rPr lang="en-US" dirty="0" smtClean="0">
                <a:latin typeface="Cambria" pitchFamily="18" charset="0"/>
              </a:rPr>
              <a:t>Building Equipment</a:t>
            </a:r>
          </a:p>
          <a:p>
            <a:r>
              <a:rPr lang="en-US" dirty="0" smtClean="0">
                <a:latin typeface="Cambria" pitchFamily="18" charset="0"/>
              </a:rPr>
              <a:t>	Building Area &gt;25,000 ft</a:t>
            </a:r>
            <a:r>
              <a:rPr lang="en-US" baseline="30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 </a:t>
            </a:r>
          </a:p>
          <a:p>
            <a:endParaRPr lang="en-US" b="1" dirty="0" smtClean="0">
              <a:latin typeface="Cambr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81200" y="2667000"/>
          <a:ext cx="4572000" cy="3471037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</a:tblGrid>
              <a:tr h="385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Unit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Air Flow (cfm)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CFM*0.0015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Fan HP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MT"/>
                        </a:rPr>
                        <a:t>Complaint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15,850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23.8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MT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16,415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24.6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MT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36,000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54.0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3,700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5.6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6,800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19,500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29.3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13,500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12,650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19.0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14,195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8,565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3,000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4.5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3,800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5.7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18,200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27.3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10,300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15.5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15,300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AHU-16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3,000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4.5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MT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MT"/>
                        </a:rPr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81200" y="220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Air Handler Compliancy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ASHRAE Standards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143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ASHRAE Standard 62.1</a:t>
            </a:r>
          </a:p>
          <a:p>
            <a:endParaRPr lang="en-US" b="1" dirty="0" smtClean="0">
              <a:latin typeface="Cambria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0800" y="1828800"/>
          <a:ext cx="3581400" cy="4173726"/>
        </p:xfrm>
        <a:graphic>
          <a:graphicData uri="http://schemas.openxmlformats.org/drawingml/2006/table">
            <a:tbl>
              <a:tblPr/>
              <a:tblGrid>
                <a:gridCol w="1059916"/>
                <a:gridCol w="1260742"/>
                <a:gridCol w="1260742"/>
              </a:tblGrid>
              <a:tr h="2210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Label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ASHREA Standard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Designer Value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21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(cfm)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(cfm)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4,195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4,355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7,360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10,270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2,865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19,500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3,895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4,315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5,370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AHU-10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3,685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AHU-11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AHU-12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2,255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AHU-13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5,105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10,725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AHU-14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1,985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2,470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AHU-15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5,890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AHU-16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49,480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91,710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Difference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42,230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9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20" name="Picture 19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1143000"/>
            <a:ext cx="5791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dirty="0" smtClean="0">
                <a:latin typeface="Cambria" pitchFamily="18" charset="0"/>
              </a:rPr>
              <a:t>	Design Conditions</a:t>
            </a:r>
          </a:p>
          <a:p>
            <a:r>
              <a:rPr lang="en-US" sz="1600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dirty="0" err="1" smtClean="0">
                <a:latin typeface="Cambria" pitchFamily="18" charset="0"/>
              </a:rPr>
              <a:t>Hydronic</a:t>
            </a:r>
            <a:r>
              <a:rPr lang="en-US" sz="1600" dirty="0" smtClean="0">
                <a:latin typeface="Cambria" pitchFamily="18" charset="0"/>
              </a:rPr>
              <a:t>  System</a:t>
            </a:r>
          </a:p>
          <a:p>
            <a:r>
              <a:rPr lang="en-US" sz="1600" dirty="0" smtClean="0">
                <a:latin typeface="Cambria" pitchFamily="18" charset="0"/>
              </a:rPr>
              <a:t>ASHRAE Standards</a:t>
            </a:r>
          </a:p>
          <a:p>
            <a:r>
              <a:rPr lang="en-US" sz="1600" dirty="0" smtClean="0">
                <a:latin typeface="Cambria" pitchFamily="18" charset="0"/>
              </a:rPr>
              <a:t>	Standard 90.1</a:t>
            </a:r>
          </a:p>
          <a:p>
            <a:r>
              <a:rPr lang="en-US" sz="1600" dirty="0" smtClean="0">
                <a:latin typeface="Cambria" pitchFamily="18" charset="0"/>
              </a:rPr>
              <a:t>	Standard 62.1</a:t>
            </a:r>
          </a:p>
          <a:p>
            <a:r>
              <a:rPr lang="en-US" sz="1600" b="1" dirty="0" smtClean="0">
                <a:latin typeface="Cambria" pitchFamily="18" charset="0"/>
              </a:rPr>
              <a:t>Mechanical System Redesign</a:t>
            </a:r>
          </a:p>
          <a:p>
            <a:r>
              <a:rPr lang="en-US" sz="1600" b="1" dirty="0" smtClean="0">
                <a:latin typeface="Cambria" pitchFamily="18" charset="0"/>
              </a:rPr>
              <a:t>	Redesign Objectives</a:t>
            </a:r>
          </a:p>
          <a:p>
            <a:r>
              <a:rPr lang="en-US" sz="1600" b="1" dirty="0" smtClean="0">
                <a:latin typeface="Cambria" pitchFamily="18" charset="0"/>
              </a:rPr>
              <a:t>	Sizing the Ground Loop</a:t>
            </a:r>
          </a:p>
          <a:p>
            <a:r>
              <a:rPr lang="en-US" sz="1600" b="1" dirty="0" smtClean="0">
                <a:latin typeface="Cambria" pitchFamily="18" charset="0"/>
              </a:rPr>
              <a:t>	Ground Source Heat Pump</a:t>
            </a:r>
          </a:p>
          <a:p>
            <a:r>
              <a:rPr lang="en-US" sz="1600" b="1" dirty="0" smtClean="0">
                <a:latin typeface="Cambria" pitchFamily="18" charset="0"/>
              </a:rPr>
              <a:t>	Dedicated Outdoor Air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Redesign Objectives</a:t>
            </a:r>
          </a:p>
          <a:p>
            <a:r>
              <a:rPr lang="en-US" dirty="0" smtClean="0">
                <a:latin typeface="Cambria" pitchFamily="18" charset="0"/>
              </a:rPr>
              <a:t>	Lower Energy Use</a:t>
            </a:r>
          </a:p>
          <a:p>
            <a:r>
              <a:rPr lang="en-US" dirty="0" smtClean="0">
                <a:latin typeface="Cambria" pitchFamily="18" charset="0"/>
              </a:rPr>
              <a:t>	Lower Life Cycle Cost</a:t>
            </a:r>
          </a:p>
          <a:p>
            <a:r>
              <a:rPr lang="en-US" dirty="0" smtClean="0">
                <a:latin typeface="Cambria" pitchFamily="18" charset="0"/>
              </a:rPr>
              <a:t>	Lower Emissions</a:t>
            </a:r>
          </a:p>
          <a:p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1430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Dedicated Outdoor Air System (DOAS)</a:t>
            </a:r>
          </a:p>
          <a:p>
            <a:r>
              <a:rPr lang="en-US" dirty="0" smtClean="0">
                <a:latin typeface="Cambria" pitchFamily="18" charset="0"/>
              </a:rPr>
              <a:t>15 DOAS Units Replaced 15 DX AHU</a:t>
            </a:r>
          </a:p>
          <a:p>
            <a:r>
              <a:rPr lang="en-US" dirty="0" smtClean="0">
                <a:latin typeface="Cambria" pitchFamily="18" charset="0"/>
              </a:rPr>
              <a:t>Saved Energy</a:t>
            </a:r>
          </a:p>
          <a:p>
            <a:r>
              <a:rPr lang="en-US" dirty="0" smtClean="0">
                <a:latin typeface="Cambria" pitchFamily="18" charset="0"/>
              </a:rPr>
              <a:t>Saved in Operating Cost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Ground Source Heat Pumps (GSHP)</a:t>
            </a:r>
          </a:p>
          <a:p>
            <a:r>
              <a:rPr lang="en-US" dirty="0" smtClean="0">
                <a:latin typeface="Cambria" pitchFamily="18" charset="0"/>
              </a:rPr>
              <a:t>Sized to Handle the Majority of the Sensible Load</a:t>
            </a:r>
          </a:p>
          <a:p>
            <a:r>
              <a:rPr lang="en-US" dirty="0" smtClean="0">
                <a:latin typeface="Cambria" pitchFamily="18" charset="0"/>
              </a:rPr>
              <a:t>3 Different Models were Selected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DOAS</a:t>
            </a:r>
          </a:p>
          <a:p>
            <a:r>
              <a:rPr lang="en-US" dirty="0" smtClean="0">
                <a:latin typeface="Cambria" pitchFamily="18" charset="0"/>
              </a:rPr>
              <a:t>ASHRAE Standard 90.1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38400" y="2590800"/>
          <a:ext cx="3919220" cy="3084576"/>
        </p:xfrm>
        <a:graphic>
          <a:graphicData uri="http://schemas.openxmlformats.org/drawingml/2006/table">
            <a:tbl>
              <a:tblPr/>
              <a:tblGrid>
                <a:gridCol w="749300"/>
                <a:gridCol w="876300"/>
                <a:gridCol w="858520"/>
                <a:gridCol w="609600"/>
                <a:gridCol w="8255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Air Flow (cfm)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CFM*0.0015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Fan HP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Compliant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4,195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2,865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2,115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5,105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38400" y="213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DOAS Compliancy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Sizing the Ground Loop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 algn="ctr"/>
            <a:r>
              <a:rPr lang="en-US" dirty="0" smtClean="0">
                <a:latin typeface="Cambria" pitchFamily="18" charset="0"/>
              </a:rPr>
              <a:t>Building Heat Gains and Losses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0" y="2209800"/>
          <a:ext cx="3886199" cy="994666"/>
        </p:xfrm>
        <a:graphic>
          <a:graphicData uri="http://schemas.openxmlformats.org/drawingml/2006/table">
            <a:tbl>
              <a:tblPr/>
              <a:tblGrid>
                <a:gridCol w="1110343"/>
                <a:gridCol w="1387928"/>
                <a:gridCol w="1387928"/>
              </a:tblGrid>
              <a:tr h="200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Hours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Heat Losses (MBh)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Heat Gains (MBh)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00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 a.m. – Noon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15186.2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11621.7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Noon – 4 p.m.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15779.0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11133.4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 p.m. – 8 p.m.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851.0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623.2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 p.m. – 8 a.m.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Sizing the Ground Loop</a:t>
            </a:r>
          </a:p>
          <a:p>
            <a:endParaRPr lang="en-US" dirty="0" smtClean="0"/>
          </a:p>
          <a:p>
            <a:endParaRPr lang="en-US" b="1" dirty="0" smtClean="0"/>
          </a:p>
          <a:p>
            <a:pPr algn="ctr"/>
            <a:endParaRPr lang="en-US" dirty="0" smtClean="0"/>
          </a:p>
        </p:txBody>
      </p:sp>
      <p:pic>
        <p:nvPicPr>
          <p:cNvPr id="11" name="Picture 10"/>
          <p:cNvPicPr/>
          <p:nvPr/>
        </p:nvPicPr>
        <p:blipFill>
          <a:blip r:embed="rId4"/>
          <a:srcRect l="4167" t="30954" r="31250" b="16730"/>
          <a:stretch>
            <a:fillRect/>
          </a:stretch>
        </p:blipFill>
        <p:spPr bwMode="auto">
          <a:xfrm>
            <a:off x="5867400" y="2667000"/>
            <a:ext cx="3048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0"/>
            <a:ext cx="5486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Ground Properties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0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Piping Properties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Sizing the Ground Loop</a:t>
            </a:r>
          </a:p>
          <a:p>
            <a:r>
              <a:rPr lang="en-US" dirty="0" smtClean="0">
                <a:latin typeface="Cambria" pitchFamily="18" charset="0"/>
              </a:rPr>
              <a:t>Ground Loop Layout and Location</a:t>
            </a:r>
          </a:p>
          <a:p>
            <a:r>
              <a:rPr lang="en-US" dirty="0" smtClean="0">
                <a:latin typeface="Cambria" pitchFamily="18" charset="0"/>
              </a:rPr>
              <a:t>	Vertical Closed Loop </a:t>
            </a:r>
          </a:p>
          <a:p>
            <a:r>
              <a:rPr lang="en-US" dirty="0" smtClean="0">
                <a:latin typeface="Cambria" pitchFamily="18" charset="0"/>
              </a:rPr>
              <a:t>	30 rows x 35 loops with 8 bores per a loop</a:t>
            </a:r>
          </a:p>
          <a:p>
            <a:endParaRPr lang="en-US" dirty="0" smtClean="0"/>
          </a:p>
          <a:p>
            <a:endParaRPr lang="en-US" b="1" dirty="0" smtClean="0"/>
          </a:p>
          <a:p>
            <a:pPr algn="ctr"/>
            <a:endParaRPr lang="en-US" dirty="0" smtClean="0"/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8098" y="1302703"/>
            <a:ext cx="340550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28879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9600" y="4648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140,000 ft</a:t>
            </a:r>
            <a:r>
              <a:rPr lang="en-US" b="1" baseline="30000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990600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dirty="0" smtClean="0">
                <a:latin typeface="Cambria" pitchFamily="18" charset="0"/>
              </a:rPr>
              <a:t>	Design Conditions</a:t>
            </a:r>
          </a:p>
          <a:p>
            <a:r>
              <a:rPr lang="en-US" sz="1600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dirty="0" err="1" smtClean="0">
                <a:latin typeface="Cambria" pitchFamily="18" charset="0"/>
              </a:rPr>
              <a:t>Hydronic</a:t>
            </a:r>
            <a:r>
              <a:rPr lang="en-US" sz="1600" dirty="0" smtClean="0">
                <a:latin typeface="Cambria" pitchFamily="18" charset="0"/>
              </a:rPr>
              <a:t>  System</a:t>
            </a:r>
          </a:p>
          <a:p>
            <a:r>
              <a:rPr lang="en-US" sz="1600" dirty="0" smtClean="0">
                <a:latin typeface="Cambria" pitchFamily="18" charset="0"/>
              </a:rPr>
              <a:t>ASHRAE Standards</a:t>
            </a:r>
          </a:p>
          <a:p>
            <a:r>
              <a:rPr lang="en-US" sz="1600" dirty="0" smtClean="0">
                <a:latin typeface="Cambria" pitchFamily="18" charset="0"/>
              </a:rPr>
              <a:t>	Standard 90.1</a:t>
            </a:r>
          </a:p>
          <a:p>
            <a:r>
              <a:rPr lang="en-US" sz="1600" dirty="0" smtClean="0">
                <a:latin typeface="Cambria" pitchFamily="18" charset="0"/>
              </a:rPr>
              <a:t>	Standard 62.1</a:t>
            </a:r>
          </a:p>
          <a:p>
            <a:r>
              <a:rPr lang="en-US" sz="1600" dirty="0" smtClean="0">
                <a:latin typeface="Cambria" pitchFamily="18" charset="0"/>
              </a:rPr>
              <a:t>Mechanical System Redesign</a:t>
            </a:r>
          </a:p>
          <a:p>
            <a:r>
              <a:rPr lang="en-US" sz="1600" dirty="0" smtClean="0">
                <a:latin typeface="Cambria" pitchFamily="18" charset="0"/>
              </a:rPr>
              <a:t>	Redesign Objectives</a:t>
            </a:r>
          </a:p>
          <a:p>
            <a:r>
              <a:rPr lang="en-US" sz="1600" dirty="0" smtClean="0">
                <a:latin typeface="Cambria" pitchFamily="18" charset="0"/>
              </a:rPr>
              <a:t>	Sizing the Ground Loop</a:t>
            </a:r>
          </a:p>
          <a:p>
            <a:r>
              <a:rPr lang="en-US" sz="1600" dirty="0" smtClean="0">
                <a:latin typeface="Cambria" pitchFamily="18" charset="0"/>
              </a:rPr>
              <a:t>	Ground Source Heat Pump</a:t>
            </a:r>
          </a:p>
          <a:p>
            <a:r>
              <a:rPr lang="en-US" sz="1600" dirty="0" smtClean="0">
                <a:latin typeface="Cambria" pitchFamily="18" charset="0"/>
              </a:rPr>
              <a:t>	Dedicated Outdoor Air System</a:t>
            </a:r>
          </a:p>
          <a:p>
            <a:r>
              <a:rPr lang="en-US" sz="1600" dirty="0" smtClean="0">
                <a:latin typeface="Cambria" pitchFamily="18" charset="0"/>
              </a:rPr>
              <a:t>System Comparison</a:t>
            </a:r>
          </a:p>
          <a:p>
            <a:r>
              <a:rPr lang="en-US" sz="1600" dirty="0" smtClean="0">
                <a:latin typeface="Cambria" pitchFamily="18" charset="0"/>
              </a:rPr>
              <a:t>	Energy Comparison</a:t>
            </a:r>
          </a:p>
          <a:p>
            <a:r>
              <a:rPr lang="en-US" sz="1600" dirty="0" smtClean="0">
                <a:latin typeface="Cambria" pitchFamily="18" charset="0"/>
              </a:rPr>
              <a:t>	Cost Comparison </a:t>
            </a:r>
          </a:p>
          <a:p>
            <a:r>
              <a:rPr lang="en-US" sz="1600" dirty="0" smtClean="0">
                <a:latin typeface="Cambria" pitchFamily="18" charset="0"/>
              </a:rPr>
              <a:t>	Environmental Comparison</a:t>
            </a:r>
          </a:p>
          <a:p>
            <a:r>
              <a:rPr lang="en-US" sz="1600" dirty="0" smtClean="0">
                <a:latin typeface="Cambria" pitchFamily="18" charset="0"/>
              </a:rPr>
              <a:t>Structural Breadth</a:t>
            </a:r>
          </a:p>
          <a:p>
            <a:r>
              <a:rPr lang="en-US" sz="1600" dirty="0" smtClean="0">
                <a:latin typeface="Cambria" pitchFamily="18" charset="0"/>
              </a:rPr>
              <a:t>	Load Comparison</a:t>
            </a:r>
          </a:p>
          <a:p>
            <a:r>
              <a:rPr lang="en-US" sz="1600" dirty="0" smtClean="0">
                <a:latin typeface="Cambria" pitchFamily="18" charset="0"/>
              </a:rPr>
              <a:t>	Member Comparison</a:t>
            </a:r>
          </a:p>
          <a:p>
            <a:r>
              <a:rPr lang="en-US" sz="1600" dirty="0" smtClean="0">
                <a:latin typeface="Cambria" pitchFamily="18" charset="0"/>
              </a:rPr>
              <a:t>	Cost Comparison</a:t>
            </a:r>
          </a:p>
          <a:p>
            <a:r>
              <a:rPr lang="en-US" sz="1600" dirty="0" smtClean="0">
                <a:latin typeface="Cambria" pitchFamily="18" charset="0"/>
              </a:rPr>
              <a:t>Electrical Breadth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Ground Loop Performance</a:t>
            </a:r>
          </a:p>
          <a:p>
            <a:r>
              <a:rPr lang="en-US" dirty="0" smtClean="0">
                <a:latin typeface="Cambria" pitchFamily="18" charset="0"/>
              </a:rPr>
              <a:t>Heating Capacity - 3,200 MBH</a:t>
            </a:r>
          </a:p>
          <a:p>
            <a:r>
              <a:rPr lang="en-US" dirty="0" smtClean="0">
                <a:latin typeface="Cambria" pitchFamily="18" charset="0"/>
              </a:rPr>
              <a:t>Heating Needed - 5,100 MBH</a:t>
            </a:r>
          </a:p>
          <a:p>
            <a:endParaRPr lang="en-US" dirty="0" smtClean="0"/>
          </a:p>
          <a:p>
            <a:endParaRPr lang="en-US" b="1" dirty="0" smtClean="0"/>
          </a:p>
          <a:p>
            <a:pPr algn="ctr"/>
            <a:endParaRPr lang="en-US" dirty="0" smtClean="0"/>
          </a:p>
        </p:txBody>
      </p:sp>
      <p:grpSp>
        <p:nvGrpSpPr>
          <p:cNvPr id="46" name="Group 45"/>
          <p:cNvGrpSpPr/>
          <p:nvPr/>
        </p:nvGrpSpPr>
        <p:grpSpPr>
          <a:xfrm>
            <a:off x="838200" y="2667000"/>
            <a:ext cx="7315200" cy="2438400"/>
            <a:chOff x="990600" y="2514600"/>
            <a:chExt cx="7162800" cy="2286000"/>
          </a:xfrm>
        </p:grpSpPr>
        <p:sp>
          <p:nvSpPr>
            <p:cNvPr id="45" name="Rectangle 44"/>
            <p:cNvSpPr/>
            <p:nvPr/>
          </p:nvSpPr>
          <p:spPr>
            <a:xfrm>
              <a:off x="990600" y="2514600"/>
              <a:ext cx="71628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0600" y="2590800"/>
              <a:ext cx="7162800" cy="2209800"/>
              <a:chOff x="1828800" y="1600200"/>
              <a:chExt cx="7162800" cy="220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286000" y="3657600"/>
                <a:ext cx="27432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3009900" y="3314700"/>
                <a:ext cx="6858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124200" y="2438400"/>
                <a:ext cx="1219200" cy="5334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Boiler</a:t>
                </a:r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772694" y="3313906"/>
                <a:ext cx="6858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4495800" y="3124200"/>
                <a:ext cx="10668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5257800" y="2362200"/>
                <a:ext cx="457994" cy="457994"/>
                <a:chOff x="7543800" y="2286000"/>
                <a:chExt cx="457994" cy="457994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7543800" y="22860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7468394" y="2514600"/>
                  <a:ext cx="4572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696994" y="2286000"/>
                  <a:ext cx="304800" cy="2286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7696994" y="2514600"/>
                  <a:ext cx="304800" cy="2286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>
                <a:endCxn id="41" idx="2"/>
              </p:cNvCxnSpPr>
              <p:nvPr/>
            </p:nvCxnSpPr>
            <p:spPr>
              <a:xfrm>
                <a:off x="5029200" y="2590800"/>
                <a:ext cx="2286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5257800" y="2971800"/>
                <a:ext cx="457994" cy="457994"/>
                <a:chOff x="7543800" y="2286000"/>
                <a:chExt cx="457994" cy="457994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7543800" y="22860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7468394" y="2514600"/>
                  <a:ext cx="4572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696994" y="2286000"/>
                  <a:ext cx="304800" cy="2286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7696994" y="2514600"/>
                  <a:ext cx="304800" cy="2286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5029200" y="3200400"/>
                <a:ext cx="2286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41" idx="6"/>
              </p:cNvCxnSpPr>
              <p:nvPr/>
            </p:nvCxnSpPr>
            <p:spPr>
              <a:xfrm>
                <a:off x="5715000" y="2590800"/>
                <a:ext cx="18288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715000" y="3200400"/>
                <a:ext cx="2286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5638800" y="2895600"/>
                <a:ext cx="6096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7543800" y="1600200"/>
                <a:ext cx="1371600" cy="1600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0800000">
                <a:off x="2286000" y="1981200"/>
                <a:ext cx="5257800" cy="1588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27" idx="2"/>
              </p:cNvCxnSpPr>
              <p:nvPr/>
            </p:nvCxnSpPr>
            <p:spPr>
              <a:xfrm rot="5400000" flipH="1" flipV="1">
                <a:off x="2171700" y="3543300"/>
                <a:ext cx="2286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905000" y="2133600"/>
                <a:ext cx="762000" cy="1295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8" name="TextBox 56"/>
              <p:cNvSpPr txBox="1"/>
              <p:nvPr/>
            </p:nvSpPr>
            <p:spPr>
              <a:xfrm>
                <a:off x="7543800" y="1905000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Conditioned spaces</a:t>
                </a:r>
              </a:p>
            </p:txBody>
          </p:sp>
          <p:sp>
            <p:nvSpPr>
              <p:cNvPr id="29" name="TextBox 57"/>
              <p:cNvSpPr txBox="1"/>
              <p:nvPr/>
            </p:nvSpPr>
            <p:spPr>
              <a:xfrm>
                <a:off x="1828800" y="2362200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Ground Loop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2209006" y="2057400"/>
                <a:ext cx="153194" cy="794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ight Arrow 30"/>
              <p:cNvSpPr/>
              <p:nvPr/>
            </p:nvSpPr>
            <p:spPr>
              <a:xfrm>
                <a:off x="2667000" y="3505200"/>
                <a:ext cx="381000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4343400" y="3505200"/>
                <a:ext cx="381000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6629400" y="2438400"/>
                <a:ext cx="381000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6200000">
                <a:off x="3162300" y="3086100"/>
                <a:ext cx="381000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5400000">
                <a:off x="3924300" y="3086100"/>
                <a:ext cx="381000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10800000">
                <a:off x="4724400" y="1828800"/>
                <a:ext cx="381000" cy="304800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228600" y="2057400"/>
            <a:ext cx="5943600" cy="4267596"/>
            <a:chOff x="1031724" y="114990"/>
            <a:chExt cx="7232951" cy="6362804"/>
          </a:xfrm>
        </p:grpSpPr>
        <p:sp>
          <p:nvSpPr>
            <p:cNvPr id="46" name="Rectangle 45"/>
            <p:cNvSpPr/>
            <p:nvPr/>
          </p:nvSpPr>
          <p:spPr>
            <a:xfrm>
              <a:off x="1124454" y="569432"/>
              <a:ext cx="7047491" cy="59077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143000" y="4648200"/>
              <a:ext cx="534194" cy="1829594"/>
              <a:chOff x="1143000" y="4648200"/>
              <a:chExt cx="534194" cy="182959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1028700" y="5524500"/>
                <a:ext cx="1295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>
                <a:off x="1143000" y="4648200"/>
                <a:ext cx="533400" cy="1829594"/>
                <a:chOff x="1143000" y="4648200"/>
                <a:chExt cx="533400" cy="1829594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1295400" y="6324600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447800" y="6172200"/>
                  <a:ext cx="228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0800000">
                  <a:off x="1371600" y="4648200"/>
                  <a:ext cx="304800" cy="228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1143000" y="4648200"/>
                  <a:ext cx="228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Rectangle 47"/>
            <p:cNvSpPr/>
            <p:nvPr/>
          </p:nvSpPr>
          <p:spPr>
            <a:xfrm>
              <a:off x="2743200" y="609600"/>
              <a:ext cx="685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3600" y="609600"/>
              <a:ext cx="685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286000" y="762000"/>
              <a:ext cx="838200" cy="609600"/>
              <a:chOff x="2286000" y="762000"/>
              <a:chExt cx="838200" cy="609600"/>
            </a:xfrm>
          </p:grpSpPr>
          <p:sp>
            <p:nvSpPr>
              <p:cNvPr id="70" name="Arc 69"/>
              <p:cNvSpPr/>
              <p:nvPr/>
            </p:nvSpPr>
            <p:spPr>
              <a:xfrm rot="16200000">
                <a:off x="2438400" y="685800"/>
                <a:ext cx="609600" cy="762000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>
                <a:stCxn id="70" idx="0"/>
              </p:cNvCxnSpPr>
              <p:nvPr/>
            </p:nvCxnSpPr>
            <p:spPr>
              <a:xfrm rot="5400000" flipH="1">
                <a:off x="2247900" y="9525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362200" y="914400"/>
                <a:ext cx="1524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24200" y="762000"/>
              <a:ext cx="685800" cy="762000"/>
              <a:chOff x="3124200" y="762000"/>
              <a:chExt cx="685800" cy="762000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3124200" y="762000"/>
                <a:ext cx="609600" cy="762000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>
                <a:stCxn id="67" idx="2"/>
              </p:cNvCxnSpPr>
              <p:nvPr/>
            </p:nvCxnSpPr>
            <p:spPr>
              <a:xfrm rot="5400000" flipH="1" flipV="1">
                <a:off x="3695700" y="10287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3581400" y="10668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5486400" y="838200"/>
              <a:ext cx="838200" cy="609600"/>
              <a:chOff x="2286000" y="762000"/>
              <a:chExt cx="838200" cy="609600"/>
            </a:xfrm>
          </p:grpSpPr>
          <p:sp>
            <p:nvSpPr>
              <p:cNvPr id="64" name="Arc 63"/>
              <p:cNvSpPr/>
              <p:nvPr/>
            </p:nvSpPr>
            <p:spPr>
              <a:xfrm rot="16200000">
                <a:off x="2438400" y="685800"/>
                <a:ext cx="609600" cy="762000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4" idx="0"/>
              </p:cNvCxnSpPr>
              <p:nvPr/>
            </p:nvCxnSpPr>
            <p:spPr>
              <a:xfrm rot="5400000" flipH="1">
                <a:off x="2247900" y="9525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362200" y="914400"/>
                <a:ext cx="1524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6324600" y="838200"/>
              <a:ext cx="685800" cy="762000"/>
              <a:chOff x="3124200" y="762000"/>
              <a:chExt cx="685800" cy="762000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3124200" y="762000"/>
                <a:ext cx="609600" cy="762000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>
                <a:stCxn id="61" idx="2"/>
              </p:cNvCxnSpPr>
              <p:nvPr/>
            </p:nvCxnSpPr>
            <p:spPr>
              <a:xfrm rot="5400000" flipH="1" flipV="1">
                <a:off x="3695700" y="10287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>
                <a:off x="3581400" y="10668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555412" y="3276600"/>
              <a:ext cx="2209800" cy="2828301"/>
              <a:chOff x="1555412" y="3276600"/>
              <a:chExt cx="2209800" cy="2828301"/>
            </a:xfrm>
          </p:grpSpPr>
          <p:sp>
            <p:nvSpPr>
              <p:cNvPr id="58" name="Arc 57"/>
              <p:cNvSpPr/>
              <p:nvPr/>
            </p:nvSpPr>
            <p:spPr>
              <a:xfrm rot="16479149">
                <a:off x="1288712" y="3628401"/>
                <a:ext cx="2743200" cy="2209800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2"/>
              </p:cNvCxnSpPr>
              <p:nvPr/>
            </p:nvCxnSpPr>
            <p:spPr>
              <a:xfrm flipH="1">
                <a:off x="2590800" y="3366220"/>
                <a:ext cx="180765" cy="13898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2590800" y="3276600"/>
                <a:ext cx="1524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78"/>
            <p:cNvSpPr txBox="1"/>
            <p:nvPr/>
          </p:nvSpPr>
          <p:spPr>
            <a:xfrm>
              <a:off x="1031724" y="114990"/>
              <a:ext cx="7232951" cy="45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Dedicated Outdoor Air Ceiling Diffusers</a:t>
              </a:r>
              <a:endParaRPr lang="en-US" sz="1400" dirty="0"/>
            </a:p>
          </p:txBody>
        </p:sp>
        <p:sp>
          <p:nvSpPr>
            <p:cNvPr id="56" name="TextBox 79"/>
            <p:cNvSpPr txBox="1"/>
            <p:nvPr/>
          </p:nvSpPr>
          <p:spPr>
            <a:xfrm>
              <a:off x="1752600" y="52578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Console Heat Pump</a:t>
              </a:r>
              <a:endParaRPr lang="en-US" sz="1400" dirty="0"/>
            </a:p>
          </p:txBody>
        </p:sp>
        <p:sp>
          <p:nvSpPr>
            <p:cNvPr id="57" name="TextBox 80"/>
            <p:cNvSpPr txBox="1"/>
            <p:nvPr/>
          </p:nvSpPr>
          <p:spPr>
            <a:xfrm>
              <a:off x="3962400" y="25146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Typical Classroom Space</a:t>
              </a:r>
              <a:endParaRPr lang="en-US" dirty="0"/>
            </a:p>
          </p:txBody>
        </p:sp>
      </p:grp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65532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Carrier’s Console Model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19200" y="1143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GSHP Selection</a:t>
            </a:r>
          </a:p>
          <a:p>
            <a:r>
              <a:rPr lang="en-US" dirty="0" smtClean="0"/>
              <a:t>Classroom Spaces</a:t>
            </a:r>
          </a:p>
          <a:p>
            <a:r>
              <a:rPr lang="en-US" dirty="0" smtClean="0"/>
              <a:t>	Console Water Source Heat Pumps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Mechanical System Redesign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GSHP Selection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200400"/>
            <a:ext cx="1266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00800" y="251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Carrier’s Packaged 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Heat Pump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Administrative Area</a:t>
            </a:r>
          </a:p>
          <a:p>
            <a:r>
              <a:rPr lang="en-US" dirty="0" smtClean="0">
                <a:latin typeface="Cambria" pitchFamily="18" charset="0"/>
              </a:rPr>
              <a:t>Cafeteria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Gymnasium</a:t>
            </a:r>
          </a:p>
          <a:p>
            <a:r>
              <a:rPr lang="en-US" dirty="0" smtClean="0">
                <a:latin typeface="Cambria" pitchFamily="18" charset="0"/>
              </a:rPr>
              <a:t>Auditorium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352800"/>
            <a:ext cx="325056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4800" y="2667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Carrier’s</a:t>
            </a:r>
          </a:p>
          <a:p>
            <a:pPr algn="ctr"/>
            <a:r>
              <a:rPr lang="en-US" dirty="0" smtClean="0"/>
              <a:t> Rooftop Heat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14" name="Picture 1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990600"/>
            <a:ext cx="5791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dirty="0" smtClean="0">
                <a:latin typeface="Cambria" pitchFamily="18" charset="0"/>
              </a:rPr>
              <a:t>	Design Conditions</a:t>
            </a:r>
          </a:p>
          <a:p>
            <a:r>
              <a:rPr lang="en-US" sz="1600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dirty="0" err="1" smtClean="0">
                <a:latin typeface="Cambria" pitchFamily="18" charset="0"/>
              </a:rPr>
              <a:t>Hydronic</a:t>
            </a:r>
            <a:r>
              <a:rPr lang="en-US" sz="1600" dirty="0" smtClean="0">
                <a:latin typeface="Cambria" pitchFamily="18" charset="0"/>
              </a:rPr>
              <a:t>  System</a:t>
            </a:r>
          </a:p>
          <a:p>
            <a:r>
              <a:rPr lang="en-US" sz="1600" dirty="0" smtClean="0">
                <a:latin typeface="Cambria" pitchFamily="18" charset="0"/>
              </a:rPr>
              <a:t>ASHRAE Standards</a:t>
            </a:r>
          </a:p>
          <a:p>
            <a:r>
              <a:rPr lang="en-US" sz="1600" dirty="0" smtClean="0">
                <a:latin typeface="Cambria" pitchFamily="18" charset="0"/>
              </a:rPr>
              <a:t>	Standard 90.1</a:t>
            </a:r>
          </a:p>
          <a:p>
            <a:r>
              <a:rPr lang="en-US" sz="1600" dirty="0" smtClean="0">
                <a:latin typeface="Cambria" pitchFamily="18" charset="0"/>
              </a:rPr>
              <a:t>	Standard 62.1</a:t>
            </a:r>
          </a:p>
          <a:p>
            <a:r>
              <a:rPr lang="en-US" sz="1600" dirty="0" smtClean="0">
                <a:latin typeface="Cambria" pitchFamily="18" charset="0"/>
              </a:rPr>
              <a:t>Mechanical System Redesign</a:t>
            </a:r>
          </a:p>
          <a:p>
            <a:r>
              <a:rPr lang="en-US" sz="1600" dirty="0" smtClean="0">
                <a:latin typeface="Cambria" pitchFamily="18" charset="0"/>
              </a:rPr>
              <a:t>	Redesign Objectives</a:t>
            </a:r>
          </a:p>
          <a:p>
            <a:r>
              <a:rPr lang="en-US" sz="1600" dirty="0" smtClean="0">
                <a:latin typeface="Cambria" pitchFamily="18" charset="0"/>
              </a:rPr>
              <a:t>	Sizing the Ground Loop</a:t>
            </a:r>
          </a:p>
          <a:p>
            <a:r>
              <a:rPr lang="en-US" sz="1600" dirty="0" smtClean="0">
                <a:latin typeface="Cambria" pitchFamily="18" charset="0"/>
              </a:rPr>
              <a:t>	Ground Source Heat Pump</a:t>
            </a:r>
          </a:p>
          <a:p>
            <a:r>
              <a:rPr lang="en-US" sz="1600" dirty="0" smtClean="0">
                <a:latin typeface="Cambria" pitchFamily="18" charset="0"/>
              </a:rPr>
              <a:t>	Dedicated Outdoor Air System</a:t>
            </a:r>
          </a:p>
          <a:p>
            <a:r>
              <a:rPr lang="en-US" sz="1600" b="1" dirty="0" smtClean="0">
                <a:latin typeface="Cambria" pitchFamily="18" charset="0"/>
              </a:rPr>
              <a:t>System Comparison</a:t>
            </a:r>
          </a:p>
          <a:p>
            <a:r>
              <a:rPr lang="en-US" sz="1600" b="1" dirty="0" smtClean="0">
                <a:latin typeface="Cambria" pitchFamily="18" charset="0"/>
              </a:rPr>
              <a:t>	Energy Comparison</a:t>
            </a:r>
          </a:p>
          <a:p>
            <a:r>
              <a:rPr lang="en-US" sz="1600" b="1" dirty="0" smtClean="0">
                <a:latin typeface="Cambria" pitchFamily="18" charset="0"/>
              </a:rPr>
              <a:t>	Cost Comparison </a:t>
            </a:r>
          </a:p>
          <a:p>
            <a:r>
              <a:rPr lang="en-US" sz="1600" b="1" dirty="0" smtClean="0">
                <a:latin typeface="Cambria" pitchFamily="18" charset="0"/>
              </a:rPr>
              <a:t>	Environmental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2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13" name="Picture 12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System Comparison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</a:t>
            </a:r>
            <a:r>
              <a:rPr lang="en-US" b="1" dirty="0" smtClean="0">
                <a:latin typeface="Cambria" pitchFamily="18" charset="0"/>
              </a:rPr>
              <a:t>Comparison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1295400" y="2133600"/>
          <a:ext cx="5867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95400" y="17526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</a:t>
            </a:r>
            <a:r>
              <a:rPr lang="en-US" dirty="0" smtClean="0">
                <a:latin typeface="Cambria" pitchFamily="18" charset="0"/>
              </a:rPr>
              <a:t>Consumption</a:t>
            </a:r>
            <a:r>
              <a:rPr lang="en-US" dirty="0" smtClean="0"/>
              <a:t> Per Year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541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75% Reduction In Building Energy</a:t>
            </a:r>
          </a:p>
          <a:p>
            <a:r>
              <a:rPr lang="en-US" dirty="0" smtClean="0"/>
              <a:t>63% </a:t>
            </a:r>
            <a:r>
              <a:rPr lang="en-US" dirty="0" smtClean="0">
                <a:latin typeface="Cambria" pitchFamily="18" charset="0"/>
              </a:rPr>
              <a:t>Reduction</a:t>
            </a:r>
            <a:r>
              <a:rPr lang="en-US" dirty="0" smtClean="0"/>
              <a:t> In Source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System Comparison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Cost C</a:t>
            </a:r>
            <a:r>
              <a:rPr lang="en-US" b="1" dirty="0" smtClean="0">
                <a:latin typeface="Cambria" pitchFamily="18" charset="0"/>
              </a:rPr>
              <a:t>omparison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Initial Cost 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0" y="2057400"/>
          <a:ext cx="3048000" cy="990602"/>
        </p:xfrm>
        <a:graphic>
          <a:graphicData uri="http://schemas.openxmlformats.org/drawingml/2006/table">
            <a:tbl>
              <a:tblPr/>
              <a:tblGrid>
                <a:gridCol w="2044089"/>
                <a:gridCol w="1003911"/>
              </a:tblGrid>
              <a:tr h="248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504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Column1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($)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48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Mechanical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50,291,756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Original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Initial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4,300,000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Difference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45,991,756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160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Total Utility Cost per Year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4038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New System Saves $187.4 Thousand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4800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Current System – $1.30/ft</a:t>
            </a:r>
            <a:r>
              <a:rPr lang="en-US" baseline="30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-yr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New System – $0.43/ft</a:t>
            </a:r>
            <a:r>
              <a:rPr lang="en-US" baseline="30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-yr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4572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System Comparison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Environmental Comparison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57200" y="22860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419600" y="2286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82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CO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Yearly Emissions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182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SO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and</a:t>
            </a:r>
            <a:r>
              <a:rPr lang="en-US" baseline="-25000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NO</a:t>
            </a:r>
            <a:r>
              <a:rPr lang="en-US" baseline="-25000" dirty="0" err="1" smtClean="0">
                <a:latin typeface="Cambria" pitchFamily="18" charset="0"/>
              </a:rPr>
              <a:t>x</a:t>
            </a:r>
            <a:r>
              <a:rPr lang="en-US" dirty="0" smtClean="0">
                <a:latin typeface="Cambria" pitchFamily="18" charset="0"/>
              </a:rPr>
              <a:t> Yearly Emissions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10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Total Emissions Reduced by 75%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990600"/>
            <a:ext cx="5791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dirty="0" smtClean="0">
                <a:latin typeface="Cambria" pitchFamily="18" charset="0"/>
              </a:rPr>
              <a:t>	Design Conditions</a:t>
            </a:r>
          </a:p>
          <a:p>
            <a:r>
              <a:rPr lang="en-US" sz="1600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dirty="0" err="1" smtClean="0">
                <a:latin typeface="Cambria" pitchFamily="18" charset="0"/>
              </a:rPr>
              <a:t>Hydronic</a:t>
            </a:r>
            <a:r>
              <a:rPr lang="en-US" sz="1600" dirty="0" smtClean="0">
                <a:latin typeface="Cambria" pitchFamily="18" charset="0"/>
              </a:rPr>
              <a:t>  System</a:t>
            </a:r>
          </a:p>
          <a:p>
            <a:r>
              <a:rPr lang="en-US" sz="1600" dirty="0" smtClean="0">
                <a:latin typeface="Cambria" pitchFamily="18" charset="0"/>
              </a:rPr>
              <a:t>ASHRAE Standards</a:t>
            </a:r>
          </a:p>
          <a:p>
            <a:r>
              <a:rPr lang="en-US" sz="1600" dirty="0" smtClean="0">
                <a:latin typeface="Cambria" pitchFamily="18" charset="0"/>
              </a:rPr>
              <a:t>	Standard 90.1</a:t>
            </a:r>
          </a:p>
          <a:p>
            <a:r>
              <a:rPr lang="en-US" sz="1600" dirty="0" smtClean="0">
                <a:latin typeface="Cambria" pitchFamily="18" charset="0"/>
              </a:rPr>
              <a:t>	Standard 62.1</a:t>
            </a:r>
          </a:p>
          <a:p>
            <a:r>
              <a:rPr lang="en-US" sz="1600" dirty="0" smtClean="0">
                <a:latin typeface="Cambria" pitchFamily="18" charset="0"/>
              </a:rPr>
              <a:t>Mechanical System Redesign</a:t>
            </a:r>
          </a:p>
          <a:p>
            <a:r>
              <a:rPr lang="en-US" sz="1600" dirty="0" smtClean="0">
                <a:latin typeface="Cambria" pitchFamily="18" charset="0"/>
              </a:rPr>
              <a:t>	Redesign Objectives</a:t>
            </a:r>
          </a:p>
          <a:p>
            <a:r>
              <a:rPr lang="en-US" sz="1600" dirty="0" smtClean="0">
                <a:latin typeface="Cambria" pitchFamily="18" charset="0"/>
              </a:rPr>
              <a:t>	Sizing the Ground Loop</a:t>
            </a:r>
          </a:p>
          <a:p>
            <a:r>
              <a:rPr lang="en-US" sz="1600" dirty="0" smtClean="0">
                <a:latin typeface="Cambria" pitchFamily="18" charset="0"/>
              </a:rPr>
              <a:t>	Ground Source Heat Pump</a:t>
            </a:r>
          </a:p>
          <a:p>
            <a:r>
              <a:rPr lang="en-US" sz="1600" dirty="0" smtClean="0">
                <a:latin typeface="Cambria" pitchFamily="18" charset="0"/>
              </a:rPr>
              <a:t>	Dedicated Outdoor Air System</a:t>
            </a:r>
          </a:p>
          <a:p>
            <a:r>
              <a:rPr lang="en-US" sz="1600" dirty="0" smtClean="0">
                <a:latin typeface="Cambria" pitchFamily="18" charset="0"/>
              </a:rPr>
              <a:t>System Comparison</a:t>
            </a:r>
          </a:p>
          <a:p>
            <a:r>
              <a:rPr lang="en-US" sz="1600" dirty="0" smtClean="0">
                <a:latin typeface="Cambria" pitchFamily="18" charset="0"/>
              </a:rPr>
              <a:t>	Energy Comparison</a:t>
            </a:r>
          </a:p>
          <a:p>
            <a:r>
              <a:rPr lang="en-US" sz="1600" dirty="0" smtClean="0">
                <a:latin typeface="Cambria" pitchFamily="18" charset="0"/>
              </a:rPr>
              <a:t>	Cost Comparison </a:t>
            </a:r>
          </a:p>
          <a:p>
            <a:r>
              <a:rPr lang="en-US" sz="1600" dirty="0" smtClean="0">
                <a:latin typeface="Cambria" pitchFamily="18" charset="0"/>
              </a:rPr>
              <a:t>	Environmental Comparison</a:t>
            </a:r>
          </a:p>
          <a:p>
            <a:r>
              <a:rPr lang="en-US" sz="1600" b="1" dirty="0" smtClean="0">
                <a:latin typeface="Cambria" pitchFamily="18" charset="0"/>
              </a:rPr>
              <a:t>Structural Breadth</a:t>
            </a:r>
          </a:p>
          <a:p>
            <a:r>
              <a:rPr lang="en-US" sz="1600" b="1" dirty="0" smtClean="0">
                <a:latin typeface="Cambria" pitchFamily="18" charset="0"/>
              </a:rPr>
              <a:t>	Load Comparison</a:t>
            </a:r>
          </a:p>
          <a:p>
            <a:r>
              <a:rPr lang="en-US" sz="1600" b="1" dirty="0" smtClean="0">
                <a:latin typeface="Cambria" pitchFamily="18" charset="0"/>
              </a:rPr>
              <a:t>	Member Comparison</a:t>
            </a:r>
          </a:p>
          <a:p>
            <a:r>
              <a:rPr lang="en-US" sz="1600" b="1" dirty="0" smtClean="0">
                <a:latin typeface="Cambria" pitchFamily="18" charset="0"/>
              </a:rPr>
              <a:t>	Cost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Structural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143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Roof Structure</a:t>
            </a:r>
          </a:p>
          <a:p>
            <a:r>
              <a:rPr lang="en-US" dirty="0" smtClean="0">
                <a:latin typeface="Cambria" pitchFamily="18" charset="0"/>
              </a:rPr>
              <a:t>Non- Composite 1.5” 20 gauge steel deck – 7.0 </a:t>
            </a:r>
            <a:r>
              <a:rPr lang="en-US" dirty="0" err="1" smtClean="0">
                <a:latin typeface="Cambria" pitchFamily="18" charset="0"/>
              </a:rPr>
              <a:t>psf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Supported by Steel Joists </a:t>
            </a:r>
          </a:p>
          <a:p>
            <a:r>
              <a:rPr lang="en-US" dirty="0" smtClean="0">
                <a:latin typeface="Cambria" pitchFamily="18" charset="0"/>
              </a:rPr>
              <a:t>Joists Bear on 8” CMU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1905000"/>
          <a:ext cx="4114802" cy="4421346"/>
        </p:xfrm>
        <a:graphic>
          <a:graphicData uri="http://schemas.openxmlformats.org/drawingml/2006/table">
            <a:tbl>
              <a:tblPr/>
              <a:tblGrid>
                <a:gridCol w="643656"/>
                <a:gridCol w="643656"/>
                <a:gridCol w="770089"/>
                <a:gridCol w="643656"/>
                <a:gridCol w="643656"/>
                <a:gridCol w="770089"/>
              </a:tblGrid>
              <a:tr h="17806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CURRENT ROOF LOADS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REDESIGNED ROOF LOADS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 (lbs)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 (lbs/ft</a:t>
                      </a:r>
                      <a:r>
                        <a:rPr lang="en-US" sz="900" baseline="30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 (lbs)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 (lbs/ft</a:t>
                      </a:r>
                      <a:r>
                        <a:rPr lang="en-US" sz="900" baseline="30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8,295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9,360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23,752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2,816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2,816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4,903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3,280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12,815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3,260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6,602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5,553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3,260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8,364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4,903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4,891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2,720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1,896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2,855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9,965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4,731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8,364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3,260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AHU-16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4,891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RTG-1 (3)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1,960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CU-2a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4,057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RTG-2 (2)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1,770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CU-2b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4,057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3,998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CU-4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135,712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886.3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62,051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705.9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63" marR="5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Structural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143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Load Comparison</a:t>
            </a:r>
          </a:p>
          <a:p>
            <a:r>
              <a:rPr lang="en-US" dirty="0" smtClean="0">
                <a:latin typeface="Cambria" pitchFamily="18" charset="0"/>
              </a:rPr>
              <a:t>Controlling Snow Load – 39 </a:t>
            </a:r>
            <a:r>
              <a:rPr lang="en-US" dirty="0" err="1" smtClean="0">
                <a:latin typeface="Cambria" pitchFamily="18" charset="0"/>
              </a:rPr>
              <a:t>psf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4343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55% Reduction in Weight 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Project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143000"/>
            <a:ext cx="579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Project Location:</a:t>
            </a:r>
          </a:p>
          <a:p>
            <a:r>
              <a:rPr lang="en-US" dirty="0" smtClean="0">
                <a:latin typeface="Cambria" pitchFamily="18" charset="0"/>
              </a:rPr>
              <a:t>	Covington Township, PA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Delivery Method:</a:t>
            </a:r>
          </a:p>
          <a:p>
            <a:r>
              <a:rPr lang="en-US" dirty="0" smtClean="0">
                <a:latin typeface="Cambria" pitchFamily="18" charset="0"/>
              </a:rPr>
              <a:t>	Design – Bid – Build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Design Base Bid:</a:t>
            </a:r>
          </a:p>
          <a:p>
            <a:r>
              <a:rPr lang="en-US" dirty="0" smtClean="0">
                <a:latin typeface="Cambria" pitchFamily="18" charset="0"/>
              </a:rPr>
              <a:t>	$30 Million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Construction Dates:</a:t>
            </a:r>
          </a:p>
          <a:p>
            <a:r>
              <a:rPr lang="en-US" dirty="0" smtClean="0">
                <a:latin typeface="Cambria" pitchFamily="18" charset="0"/>
              </a:rPr>
              <a:t>	July 2007 – Sept. 2009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Project Size:</a:t>
            </a:r>
          </a:p>
          <a:p>
            <a:r>
              <a:rPr lang="en-US" dirty="0" smtClean="0">
                <a:latin typeface="Cambria" pitchFamily="18" charset="0"/>
              </a:rPr>
              <a:t>	3 Levels</a:t>
            </a:r>
          </a:p>
          <a:p>
            <a:r>
              <a:rPr lang="en-US" dirty="0" smtClean="0">
                <a:latin typeface="Cambria" pitchFamily="18" charset="0"/>
              </a:rPr>
              <a:t>	230,000 ft</a:t>
            </a:r>
            <a:r>
              <a:rPr lang="en-US" baseline="30000" dirty="0" smtClean="0">
                <a:latin typeface="Cambria" pitchFamily="18" charset="0"/>
              </a:rPr>
              <a:t>2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10" name="Picture 9" descr="site1.png"/>
          <p:cNvPicPr>
            <a:picLocks noChangeAspect="1"/>
          </p:cNvPicPr>
          <p:nvPr/>
        </p:nvPicPr>
        <p:blipFill>
          <a:blip r:embed="rId4"/>
          <a:srcRect l="9877" b="35936"/>
          <a:stretch>
            <a:fillRect/>
          </a:stretch>
        </p:blipFill>
        <p:spPr>
          <a:xfrm>
            <a:off x="4572000" y="1828800"/>
            <a:ext cx="4399874" cy="236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Structural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Equipment Location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9" name="Picture 8" descr="currentroof1 copy copy.png"/>
          <p:cNvPicPr/>
          <p:nvPr/>
        </p:nvPicPr>
        <p:blipFill>
          <a:blip r:embed="rId4"/>
          <a:srcRect l="2771" b="877"/>
          <a:stretch>
            <a:fillRect/>
          </a:stretch>
        </p:blipFill>
        <p:spPr>
          <a:xfrm>
            <a:off x="152400" y="2057400"/>
            <a:ext cx="4286250" cy="3300412"/>
          </a:xfrm>
          <a:prstGeom prst="rect">
            <a:avLst/>
          </a:prstGeom>
        </p:spPr>
      </p:pic>
      <p:pic>
        <p:nvPicPr>
          <p:cNvPr id="10" name="Picture 9" descr="newroof copy copy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2057400"/>
            <a:ext cx="4343399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76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Current Locations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676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Redesigned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Structural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Member Comparison</a:t>
            </a:r>
            <a:endParaRPr lang="en-US" dirty="0" smtClean="0">
              <a:latin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0200" y="1981200"/>
          <a:ext cx="4800600" cy="3632069"/>
        </p:xfrm>
        <a:graphic>
          <a:graphicData uri="http://schemas.openxmlformats.org/drawingml/2006/table">
            <a:tbl>
              <a:tblPr/>
              <a:tblGrid>
                <a:gridCol w="713439"/>
                <a:gridCol w="858546"/>
                <a:gridCol w="1027836"/>
                <a:gridCol w="979467"/>
                <a:gridCol w="1221312"/>
              </a:tblGrid>
              <a:tr h="42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Section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Joist Span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Joist Spacing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Current Joist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Redesigned Joist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Section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29'- 4"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22K9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16K2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Section 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34'-8"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24K9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18K3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13'-1"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5'-6"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16KCS3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Section3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5'-10 1/8"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12K3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34'-8"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5'-7 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24k9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26k6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13'-4"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16KCS3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Section 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5'-7 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24K9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28k6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5'-10 1/8"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12K3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16KCS3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11'-4"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4'-9"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16KCS3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4-9"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12K5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43'-8"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5'-6 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28K12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30K9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10'-8"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6'-2"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12K3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25'-8"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5'-7 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20K6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24K4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Section 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13'-0"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5'-10 3/4"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12K3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10K1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34'-4"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5'-9"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24K9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22K4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160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Joist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Structural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Cost Comparison</a:t>
            </a:r>
            <a:endParaRPr lang="en-US" dirty="0" smtClean="0">
              <a:latin typeface="Cambria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828800" y="2209800"/>
          <a:ext cx="4595813" cy="249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1752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Material and Construction Cost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5181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New System saves 17% of the Initial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990600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dirty="0" smtClean="0">
                <a:latin typeface="Cambria" pitchFamily="18" charset="0"/>
              </a:rPr>
              <a:t>	Design Conditions</a:t>
            </a:r>
          </a:p>
          <a:p>
            <a:r>
              <a:rPr lang="en-US" sz="1600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dirty="0" err="1" smtClean="0">
                <a:latin typeface="Cambria" pitchFamily="18" charset="0"/>
              </a:rPr>
              <a:t>Hydronic</a:t>
            </a:r>
            <a:r>
              <a:rPr lang="en-US" sz="1600" dirty="0" smtClean="0">
                <a:latin typeface="Cambria" pitchFamily="18" charset="0"/>
              </a:rPr>
              <a:t>  System</a:t>
            </a:r>
          </a:p>
          <a:p>
            <a:r>
              <a:rPr lang="en-US" sz="1600" dirty="0" smtClean="0">
                <a:latin typeface="Cambria" pitchFamily="18" charset="0"/>
              </a:rPr>
              <a:t>ASHRAE Standards</a:t>
            </a:r>
          </a:p>
          <a:p>
            <a:r>
              <a:rPr lang="en-US" sz="1600" dirty="0" smtClean="0">
                <a:latin typeface="Cambria" pitchFamily="18" charset="0"/>
              </a:rPr>
              <a:t>	Standard 90.1</a:t>
            </a:r>
          </a:p>
          <a:p>
            <a:r>
              <a:rPr lang="en-US" sz="1600" dirty="0" smtClean="0">
                <a:latin typeface="Cambria" pitchFamily="18" charset="0"/>
              </a:rPr>
              <a:t>	Standard 62.1</a:t>
            </a:r>
          </a:p>
          <a:p>
            <a:r>
              <a:rPr lang="en-US" sz="1600" dirty="0" smtClean="0">
                <a:latin typeface="Cambria" pitchFamily="18" charset="0"/>
              </a:rPr>
              <a:t>Mechanical System Redesign</a:t>
            </a:r>
          </a:p>
          <a:p>
            <a:r>
              <a:rPr lang="en-US" sz="1600" dirty="0" smtClean="0">
                <a:latin typeface="Cambria" pitchFamily="18" charset="0"/>
              </a:rPr>
              <a:t>	Redesign Objectives</a:t>
            </a:r>
          </a:p>
          <a:p>
            <a:r>
              <a:rPr lang="en-US" sz="1600" dirty="0" smtClean="0">
                <a:latin typeface="Cambria" pitchFamily="18" charset="0"/>
              </a:rPr>
              <a:t>	Sizing the Ground Loop</a:t>
            </a:r>
          </a:p>
          <a:p>
            <a:r>
              <a:rPr lang="en-US" sz="1600" dirty="0" smtClean="0">
                <a:latin typeface="Cambria" pitchFamily="18" charset="0"/>
              </a:rPr>
              <a:t>	Ground Source Heat Pump</a:t>
            </a:r>
          </a:p>
          <a:p>
            <a:r>
              <a:rPr lang="en-US" sz="1600" dirty="0" smtClean="0">
                <a:latin typeface="Cambria" pitchFamily="18" charset="0"/>
              </a:rPr>
              <a:t>	Dedicated Outdoor Air System</a:t>
            </a:r>
          </a:p>
          <a:p>
            <a:r>
              <a:rPr lang="en-US" sz="1600" dirty="0" smtClean="0">
                <a:latin typeface="Cambria" pitchFamily="18" charset="0"/>
              </a:rPr>
              <a:t>System Comparison</a:t>
            </a:r>
          </a:p>
          <a:p>
            <a:r>
              <a:rPr lang="en-US" sz="1600" dirty="0" smtClean="0">
                <a:latin typeface="Cambria" pitchFamily="18" charset="0"/>
              </a:rPr>
              <a:t>	Energy Comparison</a:t>
            </a:r>
          </a:p>
          <a:p>
            <a:r>
              <a:rPr lang="en-US" sz="1600" dirty="0" smtClean="0">
                <a:latin typeface="Cambria" pitchFamily="18" charset="0"/>
              </a:rPr>
              <a:t>	Cost Comparison </a:t>
            </a:r>
          </a:p>
          <a:p>
            <a:r>
              <a:rPr lang="en-US" sz="1600" dirty="0" smtClean="0">
                <a:latin typeface="Cambria" pitchFamily="18" charset="0"/>
              </a:rPr>
              <a:t>	Environmental Comparison</a:t>
            </a:r>
          </a:p>
          <a:p>
            <a:r>
              <a:rPr lang="en-US" sz="1600" dirty="0" smtClean="0">
                <a:latin typeface="Cambria" pitchFamily="18" charset="0"/>
              </a:rPr>
              <a:t>Structural Breadth</a:t>
            </a:r>
          </a:p>
          <a:p>
            <a:r>
              <a:rPr lang="en-US" sz="1600" dirty="0" smtClean="0">
                <a:latin typeface="Cambria" pitchFamily="18" charset="0"/>
              </a:rPr>
              <a:t>	Load Comparison</a:t>
            </a:r>
          </a:p>
          <a:p>
            <a:r>
              <a:rPr lang="en-US" sz="1600" dirty="0" smtClean="0">
                <a:latin typeface="Cambria" pitchFamily="18" charset="0"/>
              </a:rPr>
              <a:t>	Member Comparison</a:t>
            </a:r>
          </a:p>
          <a:p>
            <a:r>
              <a:rPr lang="en-US" sz="1600" dirty="0" smtClean="0">
                <a:latin typeface="Cambria" pitchFamily="18" charset="0"/>
              </a:rPr>
              <a:t>	Cost Comparison</a:t>
            </a:r>
          </a:p>
          <a:p>
            <a:r>
              <a:rPr lang="en-US" sz="1600" b="1" dirty="0" smtClean="0">
                <a:latin typeface="Cambria" pitchFamily="18" charset="0"/>
              </a:rPr>
              <a:t>Electrical Breadth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Electrical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1905000"/>
          <a:ext cx="2057401" cy="4487427"/>
        </p:xfrm>
        <a:graphic>
          <a:graphicData uri="http://schemas.openxmlformats.org/drawingml/2006/table">
            <a:tbl>
              <a:tblPr/>
              <a:tblGrid>
                <a:gridCol w="881743"/>
                <a:gridCol w="587829"/>
                <a:gridCol w="587829"/>
              </a:tblGrid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Equipment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Amps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230.56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110.67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226.25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108.60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66.51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138.56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134.40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64.53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71.00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34.08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180.10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86.46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166.25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79.80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230.00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110.40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135.94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65.25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23.82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135.69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282.69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109.12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52.38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103.02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214.63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AHU-16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Pump-1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22.44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Pump-2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22.44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Pump-3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46.75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22.44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Boiler -1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13.19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Boiler -2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13.19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CU-2a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CU-2b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75.81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157.93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43.38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20.82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CU-5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43.38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20.82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2648.3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1902.44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Electrical Load Comparison</a:t>
            </a:r>
            <a:endParaRPr lang="en-US" dirty="0" smtClean="0"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67200" y="1905000"/>
          <a:ext cx="1955524" cy="4064008"/>
        </p:xfrm>
        <a:graphic>
          <a:graphicData uri="http://schemas.openxmlformats.org/drawingml/2006/table">
            <a:tbl>
              <a:tblPr/>
              <a:tblGrid>
                <a:gridCol w="838082"/>
                <a:gridCol w="558721"/>
                <a:gridCol w="558721"/>
              </a:tblGrid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Amps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95.62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45.90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105.63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50.70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103.75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49.80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32.40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DOAS-6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72.50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34.80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88.12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38.40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175.00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59.37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49.37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23.70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62.50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292.50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140.40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59.37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DOAS-15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Pump-1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46.75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22.44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Pump-2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46.75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22.44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RTG-1a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67.36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32.34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RTG-1b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67.36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32.34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RTG-1c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67.36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32.34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RTG-2a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40.31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19.35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RTG-2b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40.31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19.35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1767.43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848.4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524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Current Electrical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1524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New Electrical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03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33% Reduction in Amps</a:t>
            </a:r>
          </a:p>
          <a:p>
            <a:r>
              <a:rPr lang="en-US" dirty="0" smtClean="0"/>
              <a:t>55% Reduction in KVA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North Pocono High School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4" descr="frontrenderingwb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509060"/>
            <a:ext cx="2362200" cy="1348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" cy="99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mbria" pitchFamily="18" charset="0"/>
              </a:rPr>
              <a:t>Dan Hanley</a:t>
            </a:r>
          </a:p>
          <a:p>
            <a:pPr algn="ctr"/>
            <a:r>
              <a:rPr lang="en-US" sz="1600" dirty="0" smtClean="0">
                <a:latin typeface="Cambria" pitchFamily="18" charset="0"/>
              </a:rPr>
              <a:t>Mechanical </a:t>
            </a:r>
            <a:br>
              <a:rPr lang="en-US" sz="1600" dirty="0" smtClean="0">
                <a:latin typeface="Cambria" pitchFamily="18" charset="0"/>
              </a:rPr>
            </a:br>
            <a:r>
              <a:rPr lang="en-US" sz="1600" dirty="0" smtClean="0">
                <a:latin typeface="Cambria" pitchFamily="18" charset="0"/>
              </a:rPr>
              <a:t>Option</a:t>
            </a:r>
            <a:endParaRPr lang="en-US" sz="1600" dirty="0">
              <a:latin typeface="Cambr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006" y="0"/>
            <a:ext cx="1871994" cy="900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52400" y="4038600"/>
            <a:ext cx="4572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114800" y="1981200"/>
            <a:ext cx="4876799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Electrical Breadth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Current Main Panel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657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Redesigned Main Panel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37806" y="2743200"/>
            <a:ext cx="2363788" cy="306388"/>
            <a:chOff x="4037806" y="2743200"/>
            <a:chExt cx="2363788" cy="3063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038600" y="3048000"/>
              <a:ext cx="23622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248400" y="2895600"/>
              <a:ext cx="304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4038600" y="2743200"/>
              <a:ext cx="23622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886200" y="2895600"/>
              <a:ext cx="304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0" y="4572000"/>
            <a:ext cx="2514600" cy="381000"/>
            <a:chOff x="4037806" y="2743200"/>
            <a:chExt cx="2363788" cy="30638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038600" y="3048000"/>
              <a:ext cx="23622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248400" y="2895600"/>
              <a:ext cx="304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4038600" y="2743200"/>
              <a:ext cx="23622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200" y="2895600"/>
              <a:ext cx="304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4" name="Picture 3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Conclusions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2192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$46 Million Increase in Mechanical First Cost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$187.4 Thousand in Utility Savings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Yearly Energy Consumption Reduced by 75%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Building Emissions Reduced by 75%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17% Material and Construction Cost for Smaller Roof Structure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Electrical Consumption was Reduced by 55% </a:t>
            </a:r>
            <a:r>
              <a:rPr lang="en-US" b="1" dirty="0" smtClean="0">
                <a:latin typeface="Cambria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Acknowledgments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1430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North Pocono School District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Crabtree </a:t>
            </a:r>
            <a:r>
              <a:rPr lang="en-US" dirty="0" err="1" smtClean="0">
                <a:latin typeface="Cambria" pitchFamily="18" charset="0"/>
              </a:rPr>
              <a:t>Rohrbaugh</a:t>
            </a:r>
            <a:r>
              <a:rPr lang="en-US" dirty="0" smtClean="0">
                <a:latin typeface="Cambria" pitchFamily="18" charset="0"/>
              </a:rPr>
              <a:t> Assoc.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err="1" smtClean="0">
                <a:latin typeface="Cambria" pitchFamily="18" charset="0"/>
              </a:rPr>
              <a:t>Greenman</a:t>
            </a:r>
            <a:r>
              <a:rPr lang="en-US" dirty="0" smtClean="0">
                <a:latin typeface="Cambria" pitchFamily="18" charset="0"/>
              </a:rPr>
              <a:t> and Pedersen Inc.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/>
              <a:t>Penn State AE Faculty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frontrenderingwb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3733800" cy="2132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Thank You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05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Questions?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143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b="1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b="1" dirty="0" smtClean="0">
                <a:latin typeface="Cambria" pitchFamily="18" charset="0"/>
              </a:rPr>
              <a:t>	Design Criteria</a:t>
            </a:r>
          </a:p>
          <a:p>
            <a:r>
              <a:rPr lang="en-US" sz="1600" b="1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b="1" dirty="0" smtClean="0">
                <a:latin typeface="Cambria" pitchFamily="18" charset="0"/>
              </a:rPr>
              <a:t>	</a:t>
            </a:r>
            <a:r>
              <a:rPr lang="en-US" sz="1600" b="1" dirty="0" err="1" smtClean="0">
                <a:latin typeface="Cambria" pitchFamily="18" charset="0"/>
              </a:rPr>
              <a:t>Hydronic</a:t>
            </a:r>
            <a:r>
              <a:rPr lang="en-US" sz="1600" b="1" dirty="0" smtClean="0">
                <a:latin typeface="Cambria" pitchFamily="18" charset="0"/>
              </a:rPr>
              <a:t> 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5" name="Picture 4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Existing Conditions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1430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Design Criteria:</a:t>
            </a:r>
          </a:p>
          <a:p>
            <a:r>
              <a:rPr lang="en-US" dirty="0" smtClean="0">
                <a:latin typeface="Cambria" pitchFamily="18" charset="0"/>
              </a:rPr>
              <a:t>Restrained by Budget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Follow the 2005 International Mechanical Code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Design Conditions: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3581400"/>
          <a:ext cx="3048000" cy="1676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9459"/>
                <a:gridCol w="988541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Latitude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 pitchFamily="18" charset="0"/>
                        </a:rPr>
                        <a:t>41.14</a:t>
                      </a:r>
                      <a:r>
                        <a:rPr lang="en-US" sz="1600" b="0" baseline="30000" dirty="0" smtClean="0">
                          <a:latin typeface="Cambria" pitchFamily="18" charset="0"/>
                        </a:rPr>
                        <a:t>o</a:t>
                      </a:r>
                      <a:endParaRPr lang="en-US" sz="1600" b="0" baseline="300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Longitude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mbria" pitchFamily="18" charset="0"/>
                        </a:rPr>
                        <a:t>75.52</a:t>
                      </a:r>
                      <a:r>
                        <a:rPr lang="en-US" sz="1600" baseline="30000" dirty="0" smtClean="0">
                          <a:latin typeface="Cambria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Elevation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550 ft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Cooling</a:t>
                      </a:r>
                      <a:r>
                        <a:rPr lang="en-US" sz="1600" baseline="0" dirty="0" smtClean="0">
                          <a:latin typeface="Cambria" pitchFamily="18" charset="0"/>
                        </a:rPr>
                        <a:t> Design DBT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87 </a:t>
                      </a:r>
                      <a:r>
                        <a:rPr lang="en-US" sz="1600" baseline="30000" dirty="0" err="1" smtClean="0">
                          <a:latin typeface="Cambria" pitchFamily="18" charset="0"/>
                        </a:rPr>
                        <a:t>o</a:t>
                      </a:r>
                      <a:r>
                        <a:rPr lang="en-US" sz="1600" dirty="0" err="1" smtClean="0">
                          <a:latin typeface="Cambria" pitchFamily="18" charset="0"/>
                        </a:rPr>
                        <a:t>F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Heating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Design DBT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5 </a:t>
                      </a:r>
                      <a:r>
                        <a:rPr lang="en-US" sz="1600" baseline="300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o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F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3581400"/>
          <a:ext cx="3048000" cy="1005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9459"/>
                <a:gridCol w="988541"/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Cooling DBT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Cambria" pitchFamily="18" charset="0"/>
                        </a:rPr>
                        <a:t>72 </a:t>
                      </a:r>
                      <a:r>
                        <a:rPr lang="en-US" sz="1600" b="0" baseline="30000" dirty="0" err="1" smtClean="0">
                          <a:latin typeface="Cambria" pitchFamily="18" charset="0"/>
                        </a:rPr>
                        <a:t>o</a:t>
                      </a:r>
                      <a:r>
                        <a:rPr lang="en-US" sz="1600" b="0" baseline="0" dirty="0" err="1" smtClean="0">
                          <a:latin typeface="Cambria" pitchFamily="18" charset="0"/>
                        </a:rPr>
                        <a:t>F</a:t>
                      </a:r>
                      <a:endParaRPr lang="en-US" sz="1600" b="0" baseline="300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Heating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DBT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mbria" pitchFamily="18" charset="0"/>
                        </a:rPr>
                        <a:t>72 </a:t>
                      </a:r>
                      <a:r>
                        <a:rPr lang="en-US" sz="1600" baseline="30000" dirty="0" err="1" smtClean="0">
                          <a:latin typeface="Cambria" pitchFamily="18" charset="0"/>
                        </a:rPr>
                        <a:t>o</a:t>
                      </a:r>
                      <a:r>
                        <a:rPr lang="en-US" sz="1600" baseline="0" dirty="0" err="1" smtClean="0">
                          <a:latin typeface="Cambria" pitchFamily="18" charset="0"/>
                        </a:rPr>
                        <a:t>F</a:t>
                      </a:r>
                      <a:endParaRPr lang="en-US" sz="1600" baseline="30000" dirty="0" smtClean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Relative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Humidity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50 %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91000" y="2819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ambria" pitchFamily="18" charset="0"/>
            </a:endParaRPr>
          </a:p>
          <a:p>
            <a:pPr algn="ctr"/>
            <a:r>
              <a:rPr lang="en-US" dirty="0" smtClean="0">
                <a:latin typeface="Cambria" pitchFamily="18" charset="0"/>
              </a:rPr>
              <a:t>Outdoor Design Conditions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819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Cambria" pitchFamily="18" charset="0"/>
              </a:rPr>
              <a:t>Indoor Design Conditions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rcRect t="6093" r="768"/>
          <a:stretch>
            <a:fillRect/>
          </a:stretch>
        </p:blipFill>
        <p:spPr bwMode="auto">
          <a:xfrm>
            <a:off x="2514600" y="28194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5" name="Picture 4" descr="frontrenderingwbsite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2" name="Picture 11"/>
          <p:cNvPicPr/>
          <p:nvPr/>
        </p:nvPicPr>
        <p:blipFill>
          <a:blip r:embed="rId5"/>
          <a:srcRect t="3358" r="1124"/>
          <a:stretch>
            <a:fillRect/>
          </a:stretch>
        </p:blipFill>
        <p:spPr bwMode="auto">
          <a:xfrm>
            <a:off x="1828800" y="28194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Existing Conditions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1430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Air Side System</a:t>
            </a:r>
          </a:p>
          <a:p>
            <a:r>
              <a:rPr lang="en-US" dirty="0" smtClean="0">
                <a:latin typeface="Cambria" pitchFamily="18" charset="0"/>
              </a:rPr>
              <a:t>16 Direct Expansion Rooftop Air Handlers</a:t>
            </a:r>
          </a:p>
          <a:p>
            <a:r>
              <a:rPr lang="en-US" dirty="0" smtClean="0">
                <a:latin typeface="Cambria" pitchFamily="18" charset="0"/>
              </a:rPr>
              <a:t>	 12 VAV AHU with Duct Mounted Hot Water Coils</a:t>
            </a:r>
          </a:p>
          <a:p>
            <a:r>
              <a:rPr lang="en-US" dirty="0" smtClean="0">
                <a:latin typeface="Cambria" pitchFamily="18" charset="0"/>
              </a:rPr>
              <a:t>	 100 VAV Box Reheat Coils</a:t>
            </a:r>
          </a:p>
          <a:p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Existing Conditions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Air Side System</a:t>
            </a:r>
          </a:p>
          <a:p>
            <a:r>
              <a:rPr lang="en-US" dirty="0" smtClean="0">
                <a:latin typeface="Cambria" pitchFamily="18" charset="0"/>
              </a:rPr>
              <a:t>16 Direct Expansion Rooftop Air Handlers</a:t>
            </a:r>
          </a:p>
          <a:p>
            <a:r>
              <a:rPr lang="en-US" dirty="0" smtClean="0">
                <a:latin typeface="Cambria" pitchFamily="18" charset="0"/>
              </a:rPr>
              <a:t>	4 CV AHU with Hot Water Coils</a:t>
            </a:r>
          </a:p>
          <a:p>
            <a:r>
              <a:rPr lang="en-US" dirty="0" smtClean="0">
                <a:latin typeface="Cambria" pitchFamily="18" charset="0"/>
              </a:rPr>
              <a:t>	Condition: Auditorium</a:t>
            </a:r>
          </a:p>
          <a:p>
            <a:r>
              <a:rPr lang="en-US" dirty="0" smtClean="0">
                <a:latin typeface="Cambria" pitchFamily="18" charset="0"/>
              </a:rPr>
              <a:t>		   2 – Multi-Use Space</a:t>
            </a:r>
          </a:p>
          <a:p>
            <a:r>
              <a:rPr lang="en-US" dirty="0" smtClean="0">
                <a:latin typeface="Cambria" pitchFamily="18" charset="0"/>
              </a:rPr>
              <a:t>		   Locker Room Area	</a:t>
            </a:r>
          </a:p>
          <a:p>
            <a:r>
              <a:rPr lang="en-US" dirty="0" smtClean="0"/>
              <a:t>			   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rcRect t="6093" r="768"/>
          <a:stretch>
            <a:fillRect/>
          </a:stretch>
        </p:blipFill>
        <p:spPr bwMode="auto">
          <a:xfrm>
            <a:off x="1600200" y="2971800"/>
            <a:ext cx="6019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TextBox 3"/>
              <p:cNvSpPr txBox="1"/>
              <p:nvPr/>
            </p:nvSpPr>
            <p:spPr>
              <a:xfrm>
                <a:off x="0" y="6477000"/>
                <a:ext cx="9144000" cy="381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mbria" pitchFamily="18" charset="0"/>
                  </a:rPr>
                  <a:t>North Pocono High School</a:t>
                </a:r>
                <a:endParaRPr lang="en-US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  <p:pic>
            <p:nvPicPr>
              <p:cNvPr id="6" name="Picture 5" descr="frontrenderingwbs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1800" y="5509060"/>
                <a:ext cx="2362200" cy="134894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" cy="990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Dan Hanley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Mechanical </a:t>
                </a:r>
                <a:br>
                  <a:rPr lang="en-US" sz="1600" dirty="0" smtClean="0">
                    <a:latin typeface="Cambria" pitchFamily="18" charset="0"/>
                  </a:rPr>
                </a:br>
                <a:r>
                  <a:rPr lang="en-US" sz="1600" dirty="0" smtClean="0">
                    <a:latin typeface="Cambria" pitchFamily="18" charset="0"/>
                  </a:rPr>
                  <a:t>Option</a:t>
                </a:r>
                <a:endParaRPr lang="en-US" sz="1600" dirty="0">
                  <a:latin typeface="Cambria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2006" y="0"/>
                <a:ext cx="1871994" cy="900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5" name="TextBox 74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Existing Conditions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19200" y="1143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Hydronic</a:t>
            </a:r>
            <a:r>
              <a:rPr lang="en-US" b="1" dirty="0" smtClean="0">
                <a:latin typeface="Cambria" pitchFamily="18" charset="0"/>
              </a:rPr>
              <a:t> System</a:t>
            </a:r>
          </a:p>
          <a:p>
            <a:r>
              <a:rPr lang="en-US" dirty="0" smtClean="0">
                <a:latin typeface="Cambria" pitchFamily="18" charset="0"/>
              </a:rPr>
              <a:t>2 – 7,000 MBH Oil Fired Boilers</a:t>
            </a:r>
          </a:p>
          <a:p>
            <a:r>
              <a:rPr lang="en-US" dirty="0" smtClean="0">
                <a:latin typeface="Cambria" pitchFamily="18" charset="0"/>
              </a:rPr>
              <a:t>Heating Coils in the AHU</a:t>
            </a:r>
          </a:p>
          <a:p>
            <a:r>
              <a:rPr lang="en-US" dirty="0" smtClean="0">
                <a:latin typeface="Cambria" pitchFamily="18" charset="0"/>
              </a:rPr>
              <a:t>Reheat Coils in the VAV Terminal Units</a:t>
            </a:r>
          </a:p>
        </p:txBody>
      </p:sp>
      <p:grpSp>
        <p:nvGrpSpPr>
          <p:cNvPr id="464" name="Group 463"/>
          <p:cNvGrpSpPr/>
          <p:nvPr/>
        </p:nvGrpSpPr>
        <p:grpSpPr>
          <a:xfrm>
            <a:off x="1371600" y="2362200"/>
            <a:ext cx="5334000" cy="3889177"/>
            <a:chOff x="1447800" y="2438400"/>
            <a:chExt cx="5334000" cy="3889177"/>
          </a:xfrm>
        </p:grpSpPr>
        <p:grpSp>
          <p:nvGrpSpPr>
            <p:cNvPr id="454" name="Group 453"/>
            <p:cNvGrpSpPr/>
            <p:nvPr/>
          </p:nvGrpSpPr>
          <p:grpSpPr>
            <a:xfrm>
              <a:off x="1447800" y="2438400"/>
              <a:ext cx="5334000" cy="3889177"/>
              <a:chOff x="1447800" y="2438400"/>
              <a:chExt cx="5334000" cy="3889177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1447800" y="2438400"/>
                <a:ext cx="5105400" cy="3889177"/>
                <a:chOff x="1447800" y="2438400"/>
                <a:chExt cx="5105400" cy="3889177"/>
              </a:xfrm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1447800" y="2438400"/>
                  <a:ext cx="5105400" cy="388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362200" y="4191000"/>
                  <a:ext cx="7620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Boiler 2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362200" y="3048000"/>
                  <a:ext cx="7620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Boiler 1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0" name="Straight Connector 279"/>
                <p:cNvCxnSpPr>
                  <a:stCxn id="277" idx="3"/>
                </p:cNvCxnSpPr>
                <p:nvPr/>
              </p:nvCxnSpPr>
              <p:spPr>
                <a:xfrm>
                  <a:off x="3124200" y="3505200"/>
                  <a:ext cx="2286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3124200" y="4648200"/>
                  <a:ext cx="2286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5400000">
                  <a:off x="2210594" y="4648200"/>
                  <a:ext cx="2285206" cy="79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2590800" y="5486400"/>
                  <a:ext cx="7620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5400000">
                  <a:off x="2476897" y="5600303"/>
                  <a:ext cx="228600" cy="79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4" name="Oval 313"/>
                <p:cNvSpPr/>
                <p:nvPr/>
              </p:nvSpPr>
              <p:spPr>
                <a:xfrm>
                  <a:off x="2438400" y="5715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2895600" y="5715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2133600" y="6019800"/>
                  <a:ext cx="1371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Expansion Tanks</a:t>
                  </a:r>
                  <a:endParaRPr lang="en-US" sz="1400" dirty="0"/>
                </a:p>
              </p:txBody>
            </p:sp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3352800" y="5791200"/>
                  <a:ext cx="4572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4" name="Oval 323"/>
                <p:cNvSpPr/>
                <p:nvPr/>
              </p:nvSpPr>
              <p:spPr>
                <a:xfrm>
                  <a:off x="3810000" y="55626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3581400" y="5257800"/>
                  <a:ext cx="1143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Air Separator</a:t>
                  </a:r>
                  <a:endParaRPr lang="en-US" sz="1400" dirty="0"/>
                </a:p>
              </p:txBody>
            </p: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4343400" y="5791200"/>
                  <a:ext cx="8382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5400000">
                  <a:off x="3887391" y="4951809"/>
                  <a:ext cx="1675606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>
                  <a:off x="4610497" y="5219303"/>
                  <a:ext cx="1143000" cy="79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5181600" y="46482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5" name="Group 334"/>
                <p:cNvGrpSpPr/>
                <p:nvPr/>
              </p:nvGrpSpPr>
              <p:grpSpPr>
                <a:xfrm>
                  <a:off x="5334000" y="4495800"/>
                  <a:ext cx="228600" cy="228600"/>
                  <a:chOff x="4572000" y="3199606"/>
                  <a:chExt cx="457994" cy="457994"/>
                </a:xfrm>
              </p:grpSpPr>
              <p:sp>
                <p:nvSpPr>
                  <p:cNvPr id="336" name="Oval 335"/>
                  <p:cNvSpPr/>
                  <p:nvPr/>
                </p:nvSpPr>
                <p:spPr>
                  <a:xfrm>
                    <a:off x="4572000" y="32004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7" name="Straight Connector 336"/>
                  <p:cNvCxnSpPr/>
                  <p:nvPr/>
                </p:nvCxnSpPr>
                <p:spPr>
                  <a:xfrm rot="5400000">
                    <a:off x="4496594" y="3428206"/>
                    <a:ext cx="457200" cy="158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4725194" y="3199606"/>
                    <a:ext cx="304800" cy="228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flipV="1">
                    <a:off x="4725194" y="3428206"/>
                    <a:ext cx="304800" cy="228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5181600" y="49530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/>
                <p:cNvGrpSpPr/>
                <p:nvPr/>
              </p:nvGrpSpPr>
              <p:grpSpPr>
                <a:xfrm>
                  <a:off x="5334000" y="4800600"/>
                  <a:ext cx="228600" cy="228600"/>
                  <a:chOff x="4572000" y="3199606"/>
                  <a:chExt cx="457994" cy="457994"/>
                </a:xfrm>
              </p:grpSpPr>
              <p:sp>
                <p:nvSpPr>
                  <p:cNvPr id="345" name="Oval 344"/>
                  <p:cNvSpPr/>
                  <p:nvPr/>
                </p:nvSpPr>
                <p:spPr>
                  <a:xfrm>
                    <a:off x="4572000" y="32004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46" name="Straight Connector 345"/>
                  <p:cNvCxnSpPr/>
                  <p:nvPr/>
                </p:nvCxnSpPr>
                <p:spPr>
                  <a:xfrm rot="5400000">
                    <a:off x="4496594" y="3428206"/>
                    <a:ext cx="457200" cy="158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/>
                  <p:cNvCxnSpPr/>
                  <p:nvPr/>
                </p:nvCxnSpPr>
                <p:spPr>
                  <a:xfrm>
                    <a:off x="4725194" y="3199606"/>
                    <a:ext cx="304800" cy="228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 flipV="1">
                    <a:off x="4725194" y="3428206"/>
                    <a:ext cx="304800" cy="228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5181600" y="52578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0" name="Group 349"/>
                <p:cNvGrpSpPr/>
                <p:nvPr/>
              </p:nvGrpSpPr>
              <p:grpSpPr>
                <a:xfrm>
                  <a:off x="5334000" y="5105400"/>
                  <a:ext cx="228600" cy="228600"/>
                  <a:chOff x="4572000" y="3199606"/>
                  <a:chExt cx="457994" cy="457994"/>
                </a:xfrm>
              </p:grpSpPr>
              <p:sp>
                <p:nvSpPr>
                  <p:cNvPr id="351" name="Oval 350"/>
                  <p:cNvSpPr/>
                  <p:nvPr/>
                </p:nvSpPr>
                <p:spPr>
                  <a:xfrm>
                    <a:off x="4572000" y="32004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2" name="Straight Connector 351"/>
                  <p:cNvCxnSpPr/>
                  <p:nvPr/>
                </p:nvCxnSpPr>
                <p:spPr>
                  <a:xfrm rot="5400000">
                    <a:off x="4496594" y="3428206"/>
                    <a:ext cx="457200" cy="158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Straight Connector 352"/>
                  <p:cNvCxnSpPr/>
                  <p:nvPr/>
                </p:nvCxnSpPr>
                <p:spPr>
                  <a:xfrm>
                    <a:off x="4725194" y="3199606"/>
                    <a:ext cx="304800" cy="228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Straight Connector 353"/>
                  <p:cNvCxnSpPr/>
                  <p:nvPr/>
                </p:nvCxnSpPr>
                <p:spPr>
                  <a:xfrm flipV="1">
                    <a:off x="4725194" y="3428206"/>
                    <a:ext cx="304800" cy="228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5562600" y="45720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5562600" y="51816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5562600" y="48768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5400000">
                  <a:off x="4876403" y="4343003"/>
                  <a:ext cx="1676400" cy="79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4876800" y="3962400"/>
                  <a:ext cx="8382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TextBox 379"/>
                <p:cNvSpPr txBox="1"/>
                <p:nvPr/>
              </p:nvSpPr>
              <p:spPr>
                <a:xfrm>
                  <a:off x="5029200" y="4191000"/>
                  <a:ext cx="1143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Pumps</a:t>
                  </a:r>
                  <a:endParaRPr lang="en-US" sz="1400" dirty="0"/>
                </a:p>
              </p:txBody>
            </p:sp>
            <p:sp>
              <p:nvSpPr>
                <p:cNvPr id="381" name="TextBox 380"/>
                <p:cNvSpPr txBox="1"/>
                <p:nvPr/>
              </p:nvSpPr>
              <p:spPr>
                <a:xfrm>
                  <a:off x="3733800" y="3733800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Chemical</a:t>
                  </a:r>
                </a:p>
                <a:p>
                  <a:r>
                    <a:rPr lang="en-US" sz="1400" dirty="0" smtClean="0"/>
                    <a:t>Treatment</a:t>
                  </a:r>
                  <a:endParaRPr lang="en-US" sz="1400" dirty="0"/>
                </a:p>
              </p:txBody>
            </p:sp>
            <p:sp>
              <p:nvSpPr>
                <p:cNvPr id="382" name="Right Arrow 381"/>
                <p:cNvSpPr/>
                <p:nvPr/>
              </p:nvSpPr>
              <p:spPr>
                <a:xfrm>
                  <a:off x="4876800" y="57150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ight Arrow 382"/>
                <p:cNvSpPr/>
                <p:nvPr/>
              </p:nvSpPr>
              <p:spPr>
                <a:xfrm rot="10800000">
                  <a:off x="5791200" y="3429000"/>
                  <a:ext cx="152400" cy="152400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ight Arrow 383"/>
                <p:cNvSpPr/>
                <p:nvPr/>
              </p:nvSpPr>
              <p:spPr>
                <a:xfrm rot="16200000">
                  <a:off x="4648200" y="46482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ight Arrow 384"/>
                <p:cNvSpPr/>
                <p:nvPr/>
              </p:nvSpPr>
              <p:spPr>
                <a:xfrm rot="5400000">
                  <a:off x="3276600" y="39624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ight Arrow 385"/>
                <p:cNvSpPr/>
                <p:nvPr/>
              </p:nvSpPr>
              <p:spPr>
                <a:xfrm rot="16200000">
                  <a:off x="5105400" y="54102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ight Arrow 386"/>
                <p:cNvSpPr/>
                <p:nvPr/>
              </p:nvSpPr>
              <p:spPr>
                <a:xfrm>
                  <a:off x="3505200" y="57150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ight Arrow 387"/>
                <p:cNvSpPr/>
                <p:nvPr/>
              </p:nvSpPr>
              <p:spPr>
                <a:xfrm>
                  <a:off x="3124200" y="34290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ight Arrow 388"/>
                <p:cNvSpPr/>
                <p:nvPr/>
              </p:nvSpPr>
              <p:spPr>
                <a:xfrm>
                  <a:off x="3124200" y="45720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ight Arrow 389"/>
                <p:cNvSpPr/>
                <p:nvPr/>
              </p:nvSpPr>
              <p:spPr>
                <a:xfrm>
                  <a:off x="5791200" y="3733800"/>
                  <a:ext cx="1524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5715000" y="38100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5400000" flipH="1" flipV="1">
                  <a:off x="5296694" y="3086100"/>
                  <a:ext cx="837406" cy="794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5715000" y="3505200"/>
                  <a:ext cx="152400" cy="1588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rot="10800000">
                  <a:off x="2133600" y="2667000"/>
                  <a:ext cx="3581400" cy="1588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4" name="Right Arrow 403"/>
                <p:cNvSpPr/>
                <p:nvPr/>
              </p:nvSpPr>
              <p:spPr>
                <a:xfrm rot="10800000">
                  <a:off x="3962400" y="2590800"/>
                  <a:ext cx="152400" cy="152400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5" name="Straight Connector 404"/>
                <p:cNvCxnSpPr/>
                <p:nvPr/>
              </p:nvCxnSpPr>
              <p:spPr>
                <a:xfrm rot="5400000" flipH="1" flipV="1">
                  <a:off x="1105694" y="3694906"/>
                  <a:ext cx="2057400" cy="1588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" name="Right Arrow 411"/>
                <p:cNvSpPr/>
                <p:nvPr/>
              </p:nvSpPr>
              <p:spPr>
                <a:xfrm>
                  <a:off x="2133600" y="3429000"/>
                  <a:ext cx="152400" cy="152400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ight Arrow 412"/>
                <p:cNvSpPr/>
                <p:nvPr/>
              </p:nvSpPr>
              <p:spPr>
                <a:xfrm>
                  <a:off x="2133600" y="4648200"/>
                  <a:ext cx="152400" cy="152400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9" name="TextBox 448"/>
              <p:cNvSpPr txBox="1"/>
              <p:nvPr/>
            </p:nvSpPr>
            <p:spPr>
              <a:xfrm>
                <a:off x="5638800" y="32004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Return</a:t>
                </a:r>
              </a:p>
              <a:p>
                <a:pPr algn="ctr"/>
                <a:r>
                  <a:rPr lang="en-US" sz="1400" dirty="0" smtClean="0"/>
                  <a:t>Water</a:t>
                </a:r>
                <a:endParaRPr lang="en-US" sz="1400" dirty="0"/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5638800" y="36576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Supply</a:t>
                </a:r>
              </a:p>
              <a:p>
                <a:pPr algn="ctr"/>
                <a:r>
                  <a:rPr lang="en-US" sz="1400" dirty="0" smtClean="0"/>
                  <a:t>Water</a:t>
                </a:r>
                <a:endParaRPr lang="en-US" sz="1400" dirty="0"/>
              </a:p>
            </p:txBody>
          </p:sp>
        </p:grpSp>
        <p:cxnSp>
          <p:nvCxnSpPr>
            <p:cNvPr id="456" name="Straight Connector 455"/>
            <p:cNvCxnSpPr>
              <a:stCxn id="277" idx="1"/>
            </p:cNvCxnSpPr>
            <p:nvPr/>
          </p:nvCxnSpPr>
          <p:spPr>
            <a:xfrm rot="10800000">
              <a:off x="2286000" y="3505200"/>
              <a:ext cx="76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rot="10800000">
              <a:off x="2209800" y="4724400"/>
              <a:ext cx="1524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Oval 461"/>
            <p:cNvSpPr/>
            <p:nvPr/>
          </p:nvSpPr>
          <p:spPr>
            <a:xfrm>
              <a:off x="4572000" y="38100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3" name="Straight Connector 462"/>
            <p:cNvCxnSpPr/>
            <p:nvPr/>
          </p:nvCxnSpPr>
          <p:spPr>
            <a:xfrm rot="5400000">
              <a:off x="2934097" y="5600303"/>
              <a:ext cx="228600" cy="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TextBox 17"/>
            <p:cNvSpPr txBox="1"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pitchFamily="18" charset="0"/>
                </a:rPr>
                <a:t>North Pocono High School</a:t>
              </a:r>
              <a:endParaRPr lang="en-US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19" name="Picture 18" descr="frontrenderingwb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509060"/>
              <a:ext cx="2362200" cy="13489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0"/>
              <a:ext cx="1219200" cy="990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mbria" pitchFamily="18" charset="0"/>
                </a:rPr>
                <a:t>Dan Hanley</a:t>
              </a:r>
            </a:p>
            <a:p>
              <a:pPr algn="ctr"/>
              <a:r>
                <a:rPr lang="en-US" sz="1600" dirty="0" smtClean="0">
                  <a:latin typeface="Cambria" pitchFamily="18" charset="0"/>
                </a:rPr>
                <a:t>Mechanical </a:t>
              </a:r>
              <a:br>
                <a:rPr lang="en-US" sz="1600" dirty="0" smtClean="0">
                  <a:latin typeface="Cambria" pitchFamily="18" charset="0"/>
                </a:rPr>
              </a:br>
              <a:r>
                <a:rPr lang="en-US" sz="1600" dirty="0" smtClean="0">
                  <a:latin typeface="Cambria" pitchFamily="18" charset="0"/>
                </a:rPr>
                <a:t>Option</a:t>
              </a:r>
              <a:endParaRPr lang="en-US" sz="1600" dirty="0">
                <a:latin typeface="Cambria" pitchFamily="18" charset="0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2006" y="0"/>
              <a:ext cx="1871994" cy="900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1219200" y="60960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Presentation Outline</a:t>
            </a: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11430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Project Outline </a:t>
            </a:r>
          </a:p>
          <a:p>
            <a:r>
              <a:rPr lang="en-US" sz="1600" dirty="0" smtClean="0">
                <a:latin typeface="Cambria" pitchFamily="18" charset="0"/>
              </a:rPr>
              <a:t>Existing Mechanical System</a:t>
            </a:r>
          </a:p>
          <a:p>
            <a:r>
              <a:rPr lang="en-US" sz="1600" dirty="0" smtClean="0">
                <a:latin typeface="Cambria" pitchFamily="18" charset="0"/>
              </a:rPr>
              <a:t>	Design Conditions</a:t>
            </a:r>
          </a:p>
          <a:p>
            <a:r>
              <a:rPr lang="en-US" sz="1600" dirty="0" smtClean="0">
                <a:latin typeface="Cambria" pitchFamily="18" charset="0"/>
              </a:rPr>
              <a:t>	Air Side System</a:t>
            </a:r>
          </a:p>
          <a:p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dirty="0" err="1" smtClean="0">
                <a:latin typeface="Cambria" pitchFamily="18" charset="0"/>
              </a:rPr>
              <a:t>Hydronic</a:t>
            </a:r>
            <a:r>
              <a:rPr lang="en-US" sz="1600" dirty="0" smtClean="0">
                <a:latin typeface="Cambria" pitchFamily="18" charset="0"/>
              </a:rPr>
              <a:t>  System</a:t>
            </a:r>
          </a:p>
          <a:p>
            <a:r>
              <a:rPr lang="en-US" sz="1600" b="1" dirty="0" smtClean="0">
                <a:latin typeface="Cambria" pitchFamily="18" charset="0"/>
              </a:rPr>
              <a:t>ASHRAE Standards</a:t>
            </a:r>
          </a:p>
          <a:p>
            <a:r>
              <a:rPr lang="en-US" sz="1600" b="1" dirty="0" smtClean="0">
                <a:latin typeface="Cambria" pitchFamily="18" charset="0"/>
              </a:rPr>
              <a:t>	Standard 90.1</a:t>
            </a:r>
          </a:p>
          <a:p>
            <a:r>
              <a:rPr lang="en-US" sz="1600" b="1" dirty="0" smtClean="0">
                <a:latin typeface="Cambria" pitchFamily="18" charset="0"/>
              </a:rPr>
              <a:t>	Standard 62.1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1743</Words>
  <Application>Microsoft Office PowerPoint</Application>
  <PresentationFormat>On-screen Show (4:3)</PresentationFormat>
  <Paragraphs>1120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dfh124</dc:creator>
  <cp:lastModifiedBy>dfh124</cp:lastModifiedBy>
  <cp:revision>86</cp:revision>
  <dcterms:created xsi:type="dcterms:W3CDTF">2009-03-29T16:43:35Z</dcterms:created>
  <dcterms:modified xsi:type="dcterms:W3CDTF">2009-04-19T19:52:44Z</dcterms:modified>
</cp:coreProperties>
</file>