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95" r:id="rId8"/>
    <p:sldId id="274" r:id="rId9"/>
    <p:sldId id="275" r:id="rId10"/>
    <p:sldId id="277" r:id="rId11"/>
    <p:sldId id="290" r:id="rId12"/>
    <p:sldId id="301" r:id="rId13"/>
    <p:sldId id="263" r:id="rId14"/>
    <p:sldId id="279" r:id="rId15"/>
    <p:sldId id="280" r:id="rId16"/>
    <p:sldId id="281" r:id="rId17"/>
    <p:sldId id="282" r:id="rId18"/>
    <p:sldId id="283" r:id="rId19"/>
    <p:sldId id="300" r:id="rId20"/>
    <p:sldId id="292" r:id="rId21"/>
    <p:sldId id="293" r:id="rId22"/>
    <p:sldId id="291" r:id="rId23"/>
    <p:sldId id="264" r:id="rId24"/>
    <p:sldId id="284" r:id="rId25"/>
    <p:sldId id="285" r:id="rId26"/>
    <p:sldId id="286" r:id="rId27"/>
    <p:sldId id="287" r:id="rId28"/>
    <p:sldId id="289" r:id="rId29"/>
    <p:sldId id="294" r:id="rId30"/>
    <p:sldId id="296" r:id="rId31"/>
    <p:sldId id="297" r:id="rId32"/>
    <p:sldId id="298" r:id="rId33"/>
    <p:sldId id="299" r:id="rId34"/>
    <p:sldId id="271" r:id="rId35"/>
    <p:sldId id="302" r:id="rId36"/>
    <p:sldId id="266" r:id="rId37"/>
    <p:sldId id="267" r:id="rId38"/>
    <p:sldId id="261" r:id="rId39"/>
  </p:sldIdLst>
  <p:sldSz cx="9144000" cy="6858000" type="screen4x3"/>
  <p:notesSz cx="6858000" cy="9296400"/>
  <p:embeddedFontLs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F19"/>
    <a:srgbClr val="FFFFFF"/>
    <a:srgbClr val="00FFFF"/>
    <a:srgbClr val="FF0066"/>
    <a:srgbClr val="66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4D19-C16F-4A39-8123-841156F9CA80}" type="datetimeFigureOut">
              <a:rPr lang="en-US" smtClean="0"/>
              <a:t>12/10/2008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1F07D-C5CA-4ED1-9535-DC06A6B76E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CB74-EABA-416A-8E72-8D8CAD61E7CB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14480-E8B8-4718-9D5D-A83E01F61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4480-E8B8-4718-9D5D-A83E01F61D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2000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i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Irvine, CA</a:t>
            </a:r>
            <a:endParaRPr lang="en-US" sz="2000" i="1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050921-06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62000"/>
            <a:ext cx="43638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spc="100" dirty="0" smtClean="0">
                <a:latin typeface="Arial" pitchFamily="34" charset="0"/>
                <a:cs typeface="Arial" pitchFamily="34" charset="0"/>
              </a:rPr>
              <a:t>Schematic Lighting Design</a:t>
            </a:r>
          </a:p>
          <a:p>
            <a:r>
              <a:rPr lang="en-US" sz="1400" i="1" spc="100" dirty="0" smtClean="0">
                <a:latin typeface="Arial" pitchFamily="34" charset="0"/>
                <a:cs typeface="Arial" pitchFamily="34" charset="0"/>
              </a:rPr>
              <a:t>11.December.2008</a:t>
            </a:r>
            <a:endParaRPr lang="en-US" sz="1400" i="1" spc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6496050"/>
            <a:ext cx="9144000" cy="361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spc="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GRANT W KIGHTLINGER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OPEN OFFICE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3F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ffice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4942" y="1051280"/>
            <a:ext cx="6074226" cy="46025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Grad. Student Workspaces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Faculty Offices (Adjacent)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Windows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Personal Task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Areas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Flexibility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Simplicity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Efficiency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848" y="3949265"/>
            <a:ext cx="7291708" cy="23200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292766" y="365586"/>
            <a:ext cx="2721687" cy="3293768"/>
            <a:chOff x="5292766" y="365586"/>
            <a:chExt cx="2721687" cy="3293768"/>
          </a:xfrm>
        </p:grpSpPr>
        <p:pic>
          <p:nvPicPr>
            <p:cNvPr id="8" name="Picture 7" descr="Conf Room Bird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4893765" y="764587"/>
              <a:ext cx="3293768" cy="2495765"/>
            </a:xfrm>
            <a:prstGeom prst="rect">
              <a:avLst/>
            </a:prstGeom>
            <a:effectLst>
              <a:softEdge rad="127000"/>
            </a:effectLst>
          </p:spPr>
        </p:pic>
        <p:grpSp>
          <p:nvGrpSpPr>
            <p:cNvPr id="18" name="Group 17"/>
            <p:cNvGrpSpPr/>
            <p:nvPr/>
          </p:nvGrpSpPr>
          <p:grpSpPr>
            <a:xfrm rot="5400000">
              <a:off x="6621335" y="875315"/>
              <a:ext cx="365764" cy="2420473"/>
              <a:chOff x="6511693" y="538873"/>
              <a:chExt cx="365764" cy="310896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6200000">
                <a:off x="4957215" y="2093355"/>
                <a:ext cx="3108960" cy="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6511697" y="3647837"/>
                <a:ext cx="365760" cy="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6511693" y="538873"/>
                <a:ext cx="365760" cy="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0" y="274320"/>
            <a:ext cx="418011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Grad. Student Workspaces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Faculty Offices (Adjacent)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Windows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Personal Task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Areas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Flexibility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Simplicity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Efficiency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OPEN OFFICE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12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848" y="3949265"/>
            <a:ext cx="7291708" cy="232008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nf Room Bird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893765" y="764587"/>
            <a:ext cx="3293768" cy="249576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17"/>
          <p:cNvGrpSpPr/>
          <p:nvPr/>
        </p:nvGrpSpPr>
        <p:grpSpPr>
          <a:xfrm rot="5400000">
            <a:off x="6621335" y="875315"/>
            <a:ext cx="365764" cy="2420473"/>
            <a:chOff x="6511693" y="538873"/>
            <a:chExt cx="365764" cy="3108967"/>
          </a:xfrm>
        </p:grpSpPr>
        <p:cxnSp>
          <p:nvCxnSpPr>
            <p:cNvPr id="9" name="Straight Connector 8"/>
            <p:cNvCxnSpPr/>
            <p:nvPr/>
          </p:nvCxnSpPr>
          <p:spPr>
            <a:xfrm rot="16200000">
              <a:off x="4957215" y="2093355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6511697" y="3647837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6511693" y="538873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0" y="274320"/>
            <a:ext cx="418011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Grad. Student Workspaces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Faculty Offices (Adjacent)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Windows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Personal Task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Areas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Flexibility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Simplicity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Efficiency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OPEN OFFICE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38257" y="768097"/>
            <a:ext cx="4277726" cy="52141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81041" y="162009"/>
            <a:ext cx="535653" cy="534645"/>
            <a:chOff x="8060012" y="433746"/>
            <a:chExt cx="535653" cy="53464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989816">
              <a:off x="8060012" y="43374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14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81041" y="162009"/>
            <a:ext cx="535653" cy="534645"/>
            <a:chOff x="8060012" y="433746"/>
            <a:chExt cx="535653" cy="53464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989816">
              <a:off x="8060012" y="43374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38257" y="768097"/>
            <a:ext cx="4277725" cy="5214143"/>
            <a:chOff x="4738257" y="768097"/>
            <a:chExt cx="4277725" cy="521414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738257" y="768097"/>
              <a:ext cx="4277725" cy="521414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5400000">
              <a:off x="6857443" y="4201292"/>
              <a:ext cx="270054" cy="32488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15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81041" y="162009"/>
            <a:ext cx="535653" cy="534645"/>
            <a:chOff x="8060012" y="433746"/>
            <a:chExt cx="535653" cy="53464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989816">
              <a:off x="8060012" y="43374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8257" y="768097"/>
            <a:ext cx="4277725" cy="5214143"/>
            <a:chOff x="4738257" y="768097"/>
            <a:chExt cx="4277725" cy="521414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738257" y="768097"/>
              <a:ext cx="4277725" cy="521414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5400000">
              <a:off x="6857443" y="4201292"/>
              <a:ext cx="270054" cy="32488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16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81041" y="162009"/>
            <a:ext cx="535653" cy="534645"/>
            <a:chOff x="8060012" y="433746"/>
            <a:chExt cx="535653" cy="53464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989816">
              <a:off x="8060012" y="43374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8257" y="768097"/>
            <a:ext cx="4277725" cy="5214143"/>
            <a:chOff x="4738257" y="768097"/>
            <a:chExt cx="4277725" cy="521414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738257" y="768097"/>
              <a:ext cx="4277725" cy="521414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5400000">
              <a:off x="6857443" y="4201292"/>
              <a:ext cx="270054" cy="32488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17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81041" y="162009"/>
            <a:ext cx="535653" cy="534645"/>
            <a:chOff x="8060012" y="433746"/>
            <a:chExt cx="535653" cy="53464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8989816">
              <a:off x="8060012" y="43374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8257" y="768097"/>
            <a:ext cx="4277725" cy="5214142"/>
            <a:chOff x="4738257" y="768097"/>
            <a:chExt cx="4277725" cy="5214142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738257" y="768097"/>
              <a:ext cx="4277725" cy="521414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5400000">
              <a:off x="6857443" y="4201292"/>
              <a:ext cx="270054" cy="32488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18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481041" y="162009"/>
            <a:ext cx="535653" cy="534645"/>
            <a:chOff x="8060012" y="433746"/>
            <a:chExt cx="535653" cy="534645"/>
          </a:xfrm>
        </p:grpSpPr>
        <p:sp>
          <p:nvSpPr>
            <p:cNvPr id="9" name="Oval 8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8989816">
              <a:off x="8060012" y="43374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38257" y="768097"/>
            <a:ext cx="4277724" cy="5214142"/>
            <a:chOff x="4738257" y="768097"/>
            <a:chExt cx="4277724" cy="5214142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738257" y="768097"/>
              <a:ext cx="4277724" cy="521414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5400000">
              <a:off x="6857443" y="4201292"/>
              <a:ext cx="270054" cy="32488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19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29" y="3949265"/>
            <a:ext cx="7520547" cy="23200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 rot="10800000">
            <a:off x="5333999" y="538873"/>
            <a:ext cx="2253231" cy="3108967"/>
            <a:chOff x="5333999" y="653173"/>
            <a:chExt cx="2253231" cy="3108967"/>
          </a:xfrm>
        </p:grpSpPr>
        <p:pic>
          <p:nvPicPr>
            <p:cNvPr id="8" name="Picture 7" descr="Conf Room Bird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9" y="851831"/>
              <a:ext cx="2253231" cy="2746475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9" name="Straight Connector 8"/>
            <p:cNvCxnSpPr/>
            <p:nvPr/>
          </p:nvCxnSpPr>
          <p:spPr>
            <a:xfrm rot="5400000">
              <a:off x="4855054" y="2207655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43772" y="653173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43776" y="3762137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SITE LOCATION</a:t>
            </a:r>
          </a:p>
        </p:txBody>
      </p:sp>
      <p:pic>
        <p:nvPicPr>
          <p:cNvPr id="10" name="Picture 9" descr="usa aerial.jpg"/>
          <p:cNvPicPr>
            <a:picLocks noChangeAspect="1"/>
          </p:cNvPicPr>
          <p:nvPr/>
        </p:nvPicPr>
        <p:blipFill>
          <a:blip r:embed="rId3"/>
          <a:srcRect l="4706" t="9773" r="1177" b="18950"/>
          <a:stretch>
            <a:fillRect/>
          </a:stretch>
        </p:blipFill>
        <p:spPr>
          <a:xfrm>
            <a:off x="0" y="274320"/>
            <a:ext cx="9144000" cy="6309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341" y="4694766"/>
            <a:ext cx="1014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IRVINE,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3801" y="4255558"/>
            <a:ext cx="555272" cy="555272"/>
            <a:chOff x="-160161" y="3557411"/>
            <a:chExt cx="869244" cy="869244"/>
          </a:xfrm>
        </p:grpSpPr>
        <p:sp>
          <p:nvSpPr>
            <p:cNvPr id="9" name="Oval 8"/>
            <p:cNvSpPr/>
            <p:nvPr/>
          </p:nvSpPr>
          <p:spPr>
            <a:xfrm>
              <a:off x="-160161" y="3557411"/>
              <a:ext cx="869244" cy="869244"/>
            </a:xfrm>
            <a:prstGeom prst="ellipse">
              <a:avLst/>
            </a:prstGeom>
            <a:solidFill>
              <a:schemeClr val="tx1">
                <a:alpha val="50196"/>
              </a:schemeClr>
            </a:solidFill>
            <a:ln w="76200"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3811" y="3871383"/>
              <a:ext cx="241300" cy="241300"/>
            </a:xfrm>
            <a:prstGeom prst="ellipse">
              <a:avLst/>
            </a:prstGeom>
            <a:solidFill>
              <a:srgbClr val="CEF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7512" y="6337459"/>
            <a:ext cx="976488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maps.live.com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20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29" y="3949265"/>
            <a:ext cx="7520547" cy="232008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0800000">
            <a:off x="5333999" y="538873"/>
            <a:ext cx="2253231" cy="3108967"/>
            <a:chOff x="5333999" y="653173"/>
            <a:chExt cx="2253231" cy="3108967"/>
          </a:xfrm>
        </p:grpSpPr>
        <p:pic>
          <p:nvPicPr>
            <p:cNvPr id="9" name="Picture 8" descr="Conf Room Bird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9" y="851831"/>
              <a:ext cx="2253231" cy="2746475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4855054" y="2207655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43772" y="653173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43776" y="3762137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21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30" y="3949265"/>
            <a:ext cx="7520544" cy="232008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0800000">
            <a:off x="5333999" y="538873"/>
            <a:ext cx="2253231" cy="3108967"/>
            <a:chOff x="5333999" y="653173"/>
            <a:chExt cx="2253231" cy="3108967"/>
          </a:xfrm>
        </p:grpSpPr>
        <p:pic>
          <p:nvPicPr>
            <p:cNvPr id="9" name="Picture 8" descr="Conf Room Bird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9" y="851831"/>
              <a:ext cx="2253231" cy="2746475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4855054" y="2207655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43772" y="653173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43776" y="3762137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22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CONFERENCE ROOM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pic>
        <p:nvPicPr>
          <p:cNvPr id="10" name="Picture 9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27" y="3949265"/>
            <a:ext cx="7520551" cy="23200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0800000">
            <a:off x="5333999" y="538873"/>
            <a:ext cx="2253231" cy="3108967"/>
            <a:chOff x="5333999" y="653173"/>
            <a:chExt cx="2253231" cy="3108967"/>
          </a:xfrm>
        </p:grpSpPr>
        <p:pic>
          <p:nvPicPr>
            <p:cNvPr id="9" name="Picture 8" descr="Conf Room Bird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9" y="851831"/>
              <a:ext cx="2253231" cy="2746476"/>
            </a:xfrm>
            <a:prstGeom prst="rect">
              <a:avLst/>
            </a:prstGeom>
            <a:effectLst>
              <a:softEdge rad="127000"/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 rot="5400000">
              <a:off x="4855054" y="2207655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43772" y="653173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43776" y="3762137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0" y="274320"/>
            <a:ext cx="4180113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Meetings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Lectures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/ V Presentations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Functions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Patio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Whiteboard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Face-to-Face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Note-Taking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Credenza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Automation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Customization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23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8" cy="5291053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24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8" cy="529105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25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7" cy="529105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26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7" cy="529105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27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7" cy="529105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28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7" cy="529105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4" name="Group 13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29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050921-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7195" y="938297"/>
            <a:ext cx="5048397" cy="529105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9" name="Group 8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2" name="Oval 11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SITE LOCATION</a:t>
            </a:r>
          </a:p>
        </p:txBody>
      </p:sp>
      <p:pic>
        <p:nvPicPr>
          <p:cNvPr id="5" name="Picture 4" descr="UCI aerial 2.jpeg"/>
          <p:cNvPicPr>
            <a:picLocks noChangeAspect="1"/>
          </p:cNvPicPr>
          <p:nvPr/>
        </p:nvPicPr>
        <p:blipFill>
          <a:blip r:embed="rId3">
            <a:lum contrast="30000"/>
          </a:blip>
          <a:srcRect t="8293"/>
          <a:stretch>
            <a:fillRect/>
          </a:stretch>
        </p:blipFill>
        <p:spPr>
          <a:xfrm>
            <a:off x="0" y="274320"/>
            <a:ext cx="9144000" cy="63215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6493" y="4533194"/>
            <a:ext cx="555272" cy="555272"/>
            <a:chOff x="-160161" y="3557411"/>
            <a:chExt cx="869244" cy="869244"/>
          </a:xfrm>
        </p:grpSpPr>
        <p:sp>
          <p:nvSpPr>
            <p:cNvPr id="10" name="Oval 9"/>
            <p:cNvSpPr/>
            <p:nvPr/>
          </p:nvSpPr>
          <p:spPr>
            <a:xfrm>
              <a:off x="-160161" y="3557411"/>
              <a:ext cx="869244" cy="869244"/>
            </a:xfrm>
            <a:prstGeom prst="ellipse">
              <a:avLst/>
            </a:prstGeom>
            <a:solidFill>
              <a:schemeClr val="tx1">
                <a:alpha val="50196"/>
              </a:schemeClr>
            </a:solidFill>
            <a:ln w="76200"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3811" y="3871383"/>
              <a:ext cx="241300" cy="241300"/>
            </a:xfrm>
            <a:prstGeom prst="ellipse">
              <a:avLst/>
            </a:prstGeom>
            <a:solidFill>
              <a:srgbClr val="CEF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67512" y="6349651"/>
            <a:ext cx="976488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maps.live.com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30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nf Room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06264" y="392705"/>
            <a:ext cx="2647950" cy="277522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1" name="Group 20"/>
          <p:cNvGrpSpPr/>
          <p:nvPr/>
        </p:nvGrpSpPr>
        <p:grpSpPr>
          <a:xfrm rot="5400000">
            <a:off x="6294787" y="659574"/>
            <a:ext cx="365764" cy="3108967"/>
            <a:chOff x="3606568" y="2891548"/>
            <a:chExt cx="365764" cy="3108967"/>
          </a:xfrm>
        </p:grpSpPr>
        <p:cxnSp>
          <p:nvCxnSpPr>
            <p:cNvPr id="18" name="Straight Connector 17"/>
            <p:cNvCxnSpPr/>
            <p:nvPr/>
          </p:nvCxnSpPr>
          <p:spPr>
            <a:xfrm rot="16200000">
              <a:off x="2052090" y="4446030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606572" y="6000512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3606568" y="2891548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947133" y="3322922"/>
            <a:ext cx="6649796" cy="3117883"/>
            <a:chOff x="1947133" y="3322922"/>
            <a:chExt cx="6649796" cy="311788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133" y="3322922"/>
              <a:ext cx="6644417" cy="311788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376" y="3598307"/>
              <a:ext cx="1129553" cy="2842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 + 2F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31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06264" y="392705"/>
            <a:ext cx="2647950" cy="277522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20"/>
          <p:cNvGrpSpPr/>
          <p:nvPr/>
        </p:nvGrpSpPr>
        <p:grpSpPr>
          <a:xfrm rot="5400000">
            <a:off x="6294787" y="659574"/>
            <a:ext cx="365764" cy="3108967"/>
            <a:chOff x="3606568" y="2891548"/>
            <a:chExt cx="365764" cy="3108967"/>
          </a:xfrm>
        </p:grpSpPr>
        <p:cxnSp>
          <p:nvCxnSpPr>
            <p:cNvPr id="18" name="Straight Connector 17"/>
            <p:cNvCxnSpPr/>
            <p:nvPr/>
          </p:nvCxnSpPr>
          <p:spPr>
            <a:xfrm rot="16200000">
              <a:off x="2052090" y="4446030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606572" y="6000512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3606568" y="2891548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1947133" y="3322922"/>
            <a:ext cx="6649796" cy="3117883"/>
            <a:chOff x="1947133" y="3322922"/>
            <a:chExt cx="6649796" cy="311788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133" y="3322922"/>
              <a:ext cx="6644416" cy="311788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376" y="3598307"/>
              <a:ext cx="1129553" cy="2842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 + 2F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32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06264" y="392705"/>
            <a:ext cx="2647950" cy="277522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20"/>
          <p:cNvGrpSpPr/>
          <p:nvPr/>
        </p:nvGrpSpPr>
        <p:grpSpPr>
          <a:xfrm rot="5400000">
            <a:off x="6294787" y="659574"/>
            <a:ext cx="365764" cy="3108967"/>
            <a:chOff x="3606568" y="2891548"/>
            <a:chExt cx="365764" cy="3108967"/>
          </a:xfrm>
        </p:grpSpPr>
        <p:cxnSp>
          <p:nvCxnSpPr>
            <p:cNvPr id="18" name="Straight Connector 17"/>
            <p:cNvCxnSpPr/>
            <p:nvPr/>
          </p:nvCxnSpPr>
          <p:spPr>
            <a:xfrm rot="16200000">
              <a:off x="2052090" y="4446030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606572" y="6000512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3606568" y="2891548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1947133" y="3322922"/>
            <a:ext cx="6649796" cy="3117883"/>
            <a:chOff x="1947133" y="3322922"/>
            <a:chExt cx="6649796" cy="311788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133" y="3322922"/>
              <a:ext cx="6644416" cy="311788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376" y="3598307"/>
              <a:ext cx="1129553" cy="2842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 + 2F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33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nf Room Bird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06264" y="392705"/>
            <a:ext cx="2647951" cy="277522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20"/>
          <p:cNvGrpSpPr/>
          <p:nvPr/>
        </p:nvGrpSpPr>
        <p:grpSpPr>
          <a:xfrm rot="5400000">
            <a:off x="6294787" y="659574"/>
            <a:ext cx="365764" cy="3108967"/>
            <a:chOff x="3606568" y="2891548"/>
            <a:chExt cx="365764" cy="3108967"/>
          </a:xfrm>
        </p:grpSpPr>
        <p:cxnSp>
          <p:nvCxnSpPr>
            <p:cNvPr id="18" name="Straight Connector 17"/>
            <p:cNvCxnSpPr/>
            <p:nvPr/>
          </p:nvCxnSpPr>
          <p:spPr>
            <a:xfrm rot="16200000">
              <a:off x="2052090" y="4446030"/>
              <a:ext cx="3108960" cy="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606572" y="6000512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3606568" y="2891548"/>
              <a:ext cx="365760" cy="3"/>
            </a:xfrm>
            <a:prstGeom prst="line">
              <a:avLst/>
            </a:prstGeom>
            <a:ln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1947133" y="3322922"/>
            <a:ext cx="6649796" cy="3117883"/>
            <a:chOff x="1947133" y="3322922"/>
            <a:chExt cx="6649796" cy="3117883"/>
          </a:xfrm>
        </p:grpSpPr>
        <p:pic>
          <p:nvPicPr>
            <p:cNvPr id="10" name="Picture 9" descr="Conf Room Birdz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133" y="3322922"/>
              <a:ext cx="6644416" cy="311788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376" y="3598307"/>
              <a:ext cx="1129553" cy="28424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LOBBY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1F + 2F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4320"/>
            <a:ext cx="418011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Center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Circulation Access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Feature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Radial Motion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Outdoors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2235" y="274317"/>
            <a:ext cx="7801765" cy="6309366"/>
            <a:chOff x="1342235" y="274317"/>
            <a:chExt cx="7801765" cy="6309366"/>
          </a:xfrm>
        </p:grpSpPr>
        <p:grpSp>
          <p:nvGrpSpPr>
            <p:cNvPr id="12" name="Group 11"/>
            <p:cNvGrpSpPr/>
            <p:nvPr/>
          </p:nvGrpSpPr>
          <p:grpSpPr>
            <a:xfrm>
              <a:off x="1342235" y="1911366"/>
              <a:ext cx="7801765" cy="4672317"/>
              <a:chOff x="1342235" y="1911366"/>
              <a:chExt cx="7801765" cy="4672317"/>
            </a:xfrm>
          </p:grpSpPr>
          <p:pic>
            <p:nvPicPr>
              <p:cNvPr id="1026" name="Picture 2" descr="E:\THESIS\Pictures\050921-063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30000"/>
              </a:blip>
              <a:srcRect t="8794"/>
              <a:stretch>
                <a:fillRect/>
              </a:stretch>
            </p:blipFill>
            <p:spPr bwMode="auto">
              <a:xfrm>
                <a:off x="1951836" y="2210540"/>
                <a:ext cx="7192164" cy="4373143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342235" y="1911366"/>
                <a:ext cx="7801765" cy="1524308"/>
              </a:xfrm>
              <a:prstGeom prst="rect">
                <a:avLst/>
              </a:prstGeom>
              <a:gradFill>
                <a:gsLst>
                  <a:gs pos="2500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 rot="16200000">
              <a:off x="-461120" y="2077678"/>
              <a:ext cx="6309360" cy="2702637"/>
            </a:xfrm>
            <a:prstGeom prst="rect">
              <a:avLst/>
            </a:prstGeom>
            <a:gradFill>
              <a:gsLst>
                <a:gs pos="29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34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NORTH FAÇADE</a:t>
            </a:r>
            <a:endParaRPr lang="en-US" sz="1400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64795"/>
            <a:ext cx="418011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Stair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Terrace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Curtain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Lobby Lighting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342235" y="274317"/>
            <a:ext cx="7801765" cy="6309366"/>
            <a:chOff x="1342235" y="274317"/>
            <a:chExt cx="7801765" cy="6309366"/>
          </a:xfrm>
        </p:grpSpPr>
        <p:grpSp>
          <p:nvGrpSpPr>
            <p:cNvPr id="3" name="Group 11"/>
            <p:cNvGrpSpPr/>
            <p:nvPr/>
          </p:nvGrpSpPr>
          <p:grpSpPr>
            <a:xfrm>
              <a:off x="1342235" y="1494099"/>
              <a:ext cx="7801765" cy="5089584"/>
              <a:chOff x="1342235" y="1494099"/>
              <a:chExt cx="7801765" cy="5089584"/>
            </a:xfrm>
          </p:grpSpPr>
          <p:pic>
            <p:nvPicPr>
              <p:cNvPr id="1026" name="Picture 2" descr="E:\THESIS\Pictures\050921-063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951836" y="1788907"/>
                <a:ext cx="7192164" cy="4794776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342235" y="1494099"/>
                <a:ext cx="7801765" cy="1419225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 rot="16200000">
              <a:off x="-461120" y="2077678"/>
              <a:ext cx="6309360" cy="2702637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35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NORTH FAÇADE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ONE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64795"/>
            <a:ext cx="4180113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Stair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Curtain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Atrium Lighting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Vertical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Sharpness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Complexity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Warm / Cool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42235" y="274317"/>
            <a:ext cx="7801765" cy="6309365"/>
            <a:chOff x="1342235" y="274317"/>
            <a:chExt cx="7801765" cy="6309365"/>
          </a:xfrm>
        </p:grpSpPr>
        <p:grpSp>
          <p:nvGrpSpPr>
            <p:cNvPr id="11" name="Group 11"/>
            <p:cNvGrpSpPr/>
            <p:nvPr/>
          </p:nvGrpSpPr>
          <p:grpSpPr>
            <a:xfrm>
              <a:off x="1342235" y="1494099"/>
              <a:ext cx="7801765" cy="5089583"/>
              <a:chOff x="1342235" y="1494099"/>
              <a:chExt cx="7801765" cy="5089583"/>
            </a:xfrm>
          </p:grpSpPr>
          <p:pic>
            <p:nvPicPr>
              <p:cNvPr id="13" name="Picture 2" descr="E:\THESIS\Pictures\050921-063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951836" y="1788907"/>
                <a:ext cx="7192162" cy="4794775"/>
              </a:xfrm>
              <a:prstGeom prst="rect">
                <a:avLst/>
              </a:prstGeom>
              <a:noFill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342235" y="1494099"/>
                <a:ext cx="7801765" cy="1419225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6200000">
              <a:off x="-461120" y="2077678"/>
              <a:ext cx="6309360" cy="2702637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36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NORTH FAÇADE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TWO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"/>
            <a:ext cx="4180113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Levels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Terrace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Curtain Wall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“Drawer” Effect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Accentuated Levels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Curves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Radial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Warm / Cool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42235" y="274317"/>
            <a:ext cx="7801765" cy="6309365"/>
            <a:chOff x="1342235" y="274317"/>
            <a:chExt cx="7801765" cy="6309365"/>
          </a:xfrm>
        </p:grpSpPr>
        <p:grpSp>
          <p:nvGrpSpPr>
            <p:cNvPr id="11" name="Group 11"/>
            <p:cNvGrpSpPr/>
            <p:nvPr/>
          </p:nvGrpSpPr>
          <p:grpSpPr>
            <a:xfrm>
              <a:off x="1342235" y="1494099"/>
              <a:ext cx="7801765" cy="5089583"/>
              <a:chOff x="1342235" y="1494099"/>
              <a:chExt cx="7801765" cy="5089583"/>
            </a:xfrm>
          </p:grpSpPr>
          <p:pic>
            <p:nvPicPr>
              <p:cNvPr id="13" name="Picture 2" descr="E:\THESIS\Pictures\050921-063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951836" y="1788907"/>
                <a:ext cx="7192162" cy="4794775"/>
              </a:xfrm>
              <a:prstGeom prst="rect">
                <a:avLst/>
              </a:prstGeom>
              <a:noFill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342235" y="1494099"/>
                <a:ext cx="7801765" cy="1419225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6200000">
              <a:off x="-461120" y="2077678"/>
              <a:ext cx="6309360" cy="2702637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37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NORTH FAÇADE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THREE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4795"/>
            <a:ext cx="4180113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Gathering Space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Social Interaction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Terrace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Lobby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Plaza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Radial Motion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Central Point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Connection to Indoors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Dynamic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Warm / Cool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0458" y="324433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DG AERIAL.jpg"/>
          <p:cNvPicPr>
            <a:picLocks noChangeAspect="1"/>
          </p:cNvPicPr>
          <p:nvPr/>
        </p:nvPicPr>
        <p:blipFill>
          <a:blip r:embed="rId3">
            <a:lum contrast="30000"/>
          </a:blip>
          <a:srcRect l="24954" t="4000" r="31852" b="4000"/>
          <a:stretch>
            <a:fillRect/>
          </a:stretch>
        </p:blipFill>
        <p:spPr>
          <a:xfrm>
            <a:off x="0" y="274320"/>
            <a:ext cx="3251200" cy="6309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BUILDING SUMMARY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1200" y="582978"/>
            <a:ext cx="5418666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NAME:	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 Natural Sciences Unit 2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LOCATION: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Irvine, California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OWNER:	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Univ. of California, Irvine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SIZE:	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146,075 SF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Five Stories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COST:	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$45 Million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FUNCTIONS:	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 Laboratories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Faculty Offices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Graduate Student Offices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tabLst>
                <a:tab pos="1377950" algn="r"/>
                <a:tab pos="1490663" algn="ctr"/>
                <a:tab pos="1603375" algn="l"/>
              </a:tabLst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4712" y="6337459"/>
            <a:ext cx="976488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maps.live.com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0081" y="2536031"/>
            <a:ext cx="1628775" cy="1226344"/>
          </a:xfrm>
          <a:custGeom>
            <a:avLst/>
            <a:gdLst>
              <a:gd name="connsiteX0" fmla="*/ 0 w 1628775"/>
              <a:gd name="connsiteY0" fmla="*/ 821532 h 1226344"/>
              <a:gd name="connsiteX1" fmla="*/ 71438 w 1628775"/>
              <a:gd name="connsiteY1" fmla="*/ 897732 h 1226344"/>
              <a:gd name="connsiteX2" fmla="*/ 33338 w 1628775"/>
              <a:gd name="connsiteY2" fmla="*/ 933450 h 1226344"/>
              <a:gd name="connsiteX3" fmla="*/ 280988 w 1628775"/>
              <a:gd name="connsiteY3" fmla="*/ 1178719 h 1226344"/>
              <a:gd name="connsiteX4" fmla="*/ 307182 w 1628775"/>
              <a:gd name="connsiteY4" fmla="*/ 1147763 h 1226344"/>
              <a:gd name="connsiteX5" fmla="*/ 392907 w 1628775"/>
              <a:gd name="connsiteY5" fmla="*/ 1226344 h 1226344"/>
              <a:gd name="connsiteX6" fmla="*/ 976313 w 1628775"/>
              <a:gd name="connsiteY6" fmla="*/ 666750 h 1226344"/>
              <a:gd name="connsiteX7" fmla="*/ 895350 w 1628775"/>
              <a:gd name="connsiteY7" fmla="*/ 590550 h 1226344"/>
              <a:gd name="connsiteX8" fmla="*/ 1081088 w 1628775"/>
              <a:gd name="connsiteY8" fmla="*/ 402432 h 1226344"/>
              <a:gd name="connsiteX9" fmla="*/ 1435894 w 1628775"/>
              <a:gd name="connsiteY9" fmla="*/ 764382 h 1226344"/>
              <a:gd name="connsiteX10" fmla="*/ 1628775 w 1628775"/>
              <a:gd name="connsiteY10" fmla="*/ 402432 h 1226344"/>
              <a:gd name="connsiteX11" fmla="*/ 1326357 w 1628775"/>
              <a:gd name="connsiteY11" fmla="*/ 95250 h 1226344"/>
              <a:gd name="connsiteX12" fmla="*/ 1271588 w 1628775"/>
              <a:gd name="connsiteY12" fmla="*/ 138113 h 1226344"/>
              <a:gd name="connsiteX13" fmla="*/ 1212057 w 1628775"/>
              <a:gd name="connsiteY13" fmla="*/ 80963 h 1226344"/>
              <a:gd name="connsiteX14" fmla="*/ 1109663 w 1628775"/>
              <a:gd name="connsiteY14" fmla="*/ 161925 h 1226344"/>
              <a:gd name="connsiteX15" fmla="*/ 1059657 w 1628775"/>
              <a:gd name="connsiteY15" fmla="*/ 109538 h 1226344"/>
              <a:gd name="connsiteX16" fmla="*/ 985838 w 1628775"/>
              <a:gd name="connsiteY16" fmla="*/ 90488 h 1226344"/>
              <a:gd name="connsiteX17" fmla="*/ 995363 w 1628775"/>
              <a:gd name="connsiteY17" fmla="*/ 0 h 1226344"/>
              <a:gd name="connsiteX18" fmla="*/ 912019 w 1628775"/>
              <a:gd name="connsiteY18" fmla="*/ 4763 h 1226344"/>
              <a:gd name="connsiteX19" fmla="*/ 838200 w 1628775"/>
              <a:gd name="connsiteY19" fmla="*/ 21432 h 1226344"/>
              <a:gd name="connsiteX20" fmla="*/ 769144 w 1628775"/>
              <a:gd name="connsiteY20" fmla="*/ 52388 h 1226344"/>
              <a:gd name="connsiteX21" fmla="*/ 807244 w 1628775"/>
              <a:gd name="connsiteY21" fmla="*/ 104775 h 1226344"/>
              <a:gd name="connsiteX22" fmla="*/ 588169 w 1628775"/>
              <a:gd name="connsiteY22" fmla="*/ 257175 h 1226344"/>
              <a:gd name="connsiteX23" fmla="*/ 566738 w 1628775"/>
              <a:gd name="connsiteY23" fmla="*/ 233363 h 1226344"/>
              <a:gd name="connsiteX24" fmla="*/ 0 w 1628775"/>
              <a:gd name="connsiteY24" fmla="*/ 821532 h 12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28775" h="1226344">
                <a:moveTo>
                  <a:pt x="0" y="821532"/>
                </a:moveTo>
                <a:lnTo>
                  <a:pt x="71438" y="897732"/>
                </a:lnTo>
                <a:lnTo>
                  <a:pt x="33338" y="933450"/>
                </a:lnTo>
                <a:lnTo>
                  <a:pt x="280988" y="1178719"/>
                </a:lnTo>
                <a:lnTo>
                  <a:pt x="307182" y="1147763"/>
                </a:lnTo>
                <a:lnTo>
                  <a:pt x="392907" y="1226344"/>
                </a:lnTo>
                <a:lnTo>
                  <a:pt x="976313" y="666750"/>
                </a:lnTo>
                <a:lnTo>
                  <a:pt x="895350" y="590550"/>
                </a:lnTo>
                <a:lnTo>
                  <a:pt x="1081088" y="402432"/>
                </a:lnTo>
                <a:lnTo>
                  <a:pt x="1435894" y="764382"/>
                </a:lnTo>
                <a:lnTo>
                  <a:pt x="1628775" y="402432"/>
                </a:lnTo>
                <a:lnTo>
                  <a:pt x="1326357" y="95250"/>
                </a:lnTo>
                <a:lnTo>
                  <a:pt x="1271588" y="138113"/>
                </a:lnTo>
                <a:lnTo>
                  <a:pt x="1212057" y="80963"/>
                </a:lnTo>
                <a:lnTo>
                  <a:pt x="1109663" y="161925"/>
                </a:lnTo>
                <a:lnTo>
                  <a:pt x="1059657" y="109538"/>
                </a:lnTo>
                <a:lnTo>
                  <a:pt x="985838" y="90488"/>
                </a:lnTo>
                <a:lnTo>
                  <a:pt x="995363" y="0"/>
                </a:lnTo>
                <a:lnTo>
                  <a:pt x="912019" y="4763"/>
                </a:lnTo>
                <a:lnTo>
                  <a:pt x="838200" y="21432"/>
                </a:lnTo>
                <a:lnTo>
                  <a:pt x="769144" y="52388"/>
                </a:lnTo>
                <a:lnTo>
                  <a:pt x="807244" y="104775"/>
                </a:lnTo>
                <a:lnTo>
                  <a:pt x="588169" y="257175"/>
                </a:lnTo>
                <a:lnTo>
                  <a:pt x="566738" y="233363"/>
                </a:lnTo>
                <a:lnTo>
                  <a:pt x="0" y="821532"/>
                </a:lnTo>
                <a:close/>
              </a:path>
            </a:pathLst>
          </a:custGeom>
          <a:solidFill>
            <a:srgbClr val="CEFF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695662" y="3429002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DESIGN APPROACH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3474" y="462844"/>
            <a:ext cx="3153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4400" spc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gears.jpg"/>
          <p:cNvPicPr>
            <a:picLocks noChangeAspect="1"/>
          </p:cNvPicPr>
          <p:nvPr/>
        </p:nvPicPr>
        <p:blipFill>
          <a:blip r:embed="rId3"/>
          <a:srcRect l="26032" r="7897"/>
          <a:stretch>
            <a:fillRect/>
          </a:stretch>
        </p:blipFill>
        <p:spPr>
          <a:xfrm>
            <a:off x="0" y="274320"/>
            <a:ext cx="3251200" cy="630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4385" y="1420557"/>
            <a:ext cx="3733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DYNAMIC</a:t>
            </a:r>
            <a:endParaRPr lang="en-US" sz="6000" dirty="0">
              <a:solidFill>
                <a:srgbClr val="CEFF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4026" y="2624492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6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n-US" sz="3600" spc="600" dirty="0">
              <a:solidFill>
                <a:srgbClr val="CEFF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6735" y="4663030"/>
            <a:ext cx="4720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TRANSPARENT</a:t>
            </a:r>
            <a:endParaRPr lang="en-US" sz="4800" dirty="0">
              <a:solidFill>
                <a:srgbClr val="CEFF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704" y="3459095"/>
            <a:ext cx="3028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SHARP</a:t>
            </a:r>
            <a:endParaRPr lang="en-US" sz="60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6474" y="5682298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EFFICIENT</a:t>
            </a:r>
            <a:endParaRPr lang="en-US" sz="60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1213" y="6337459"/>
            <a:ext cx="1169987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gettyimages.com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te plan.png"/>
          <p:cNvPicPr>
            <a:picLocks noChangeAspect="1"/>
          </p:cNvPicPr>
          <p:nvPr/>
        </p:nvPicPr>
        <p:blipFill>
          <a:blip r:embed="rId3"/>
          <a:srcRect t="4023" b="10692"/>
          <a:stretch>
            <a:fillRect/>
          </a:stretch>
        </p:blipFill>
        <p:spPr>
          <a:xfrm>
            <a:off x="1342235" y="274320"/>
            <a:ext cx="7801768" cy="6309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SPACES</a:t>
            </a:r>
            <a:endParaRPr lang="en-US" sz="1400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546350" y="1873250"/>
            <a:ext cx="5334000" cy="3810000"/>
          </a:xfrm>
          <a:custGeom>
            <a:avLst/>
            <a:gdLst>
              <a:gd name="connsiteX0" fmla="*/ 1314450 w 5334000"/>
              <a:gd name="connsiteY0" fmla="*/ 3810000 h 3810000"/>
              <a:gd name="connsiteX1" fmla="*/ 0 w 5334000"/>
              <a:gd name="connsiteY1" fmla="*/ 2444750 h 3810000"/>
              <a:gd name="connsiteX2" fmla="*/ 1911350 w 5334000"/>
              <a:gd name="connsiteY2" fmla="*/ 615950 h 3810000"/>
              <a:gd name="connsiteX3" fmla="*/ 1987550 w 5334000"/>
              <a:gd name="connsiteY3" fmla="*/ 698500 h 3810000"/>
              <a:gd name="connsiteX4" fmla="*/ 2025650 w 5334000"/>
              <a:gd name="connsiteY4" fmla="*/ 660400 h 3810000"/>
              <a:gd name="connsiteX5" fmla="*/ 1993900 w 5334000"/>
              <a:gd name="connsiteY5" fmla="*/ 635000 h 3810000"/>
              <a:gd name="connsiteX6" fmla="*/ 2730500 w 5334000"/>
              <a:gd name="connsiteY6" fmla="*/ 114300 h 3810000"/>
              <a:gd name="connsiteX7" fmla="*/ 2863850 w 5334000"/>
              <a:gd name="connsiteY7" fmla="*/ 285750 h 3810000"/>
              <a:gd name="connsiteX8" fmla="*/ 2965450 w 5334000"/>
              <a:gd name="connsiteY8" fmla="*/ 222250 h 3810000"/>
              <a:gd name="connsiteX9" fmla="*/ 3111500 w 5334000"/>
              <a:gd name="connsiteY9" fmla="*/ 190500 h 3810000"/>
              <a:gd name="connsiteX10" fmla="*/ 3270250 w 5334000"/>
              <a:gd name="connsiteY10" fmla="*/ 184150 h 3810000"/>
              <a:gd name="connsiteX11" fmla="*/ 3429000 w 5334000"/>
              <a:gd name="connsiteY11" fmla="*/ 247650 h 3810000"/>
              <a:gd name="connsiteX12" fmla="*/ 3536950 w 5334000"/>
              <a:gd name="connsiteY12" fmla="*/ 330200 h 3810000"/>
              <a:gd name="connsiteX13" fmla="*/ 3600450 w 5334000"/>
              <a:gd name="connsiteY13" fmla="*/ 412750 h 3810000"/>
              <a:gd name="connsiteX14" fmla="*/ 4191000 w 5334000"/>
              <a:gd name="connsiteY14" fmla="*/ 0 h 3810000"/>
              <a:gd name="connsiteX15" fmla="*/ 5334000 w 5334000"/>
              <a:gd name="connsiteY15" fmla="*/ 1193800 h 3810000"/>
              <a:gd name="connsiteX16" fmla="*/ 4813300 w 5334000"/>
              <a:gd name="connsiteY16" fmla="*/ 2095500 h 3810000"/>
              <a:gd name="connsiteX17" fmla="*/ 4762500 w 5334000"/>
              <a:gd name="connsiteY17" fmla="*/ 2070100 h 3810000"/>
              <a:gd name="connsiteX18" fmla="*/ 4679950 w 5334000"/>
              <a:gd name="connsiteY18" fmla="*/ 2254250 h 3810000"/>
              <a:gd name="connsiteX19" fmla="*/ 4375150 w 5334000"/>
              <a:gd name="connsiteY19" fmla="*/ 1930400 h 3810000"/>
              <a:gd name="connsiteX20" fmla="*/ 4356100 w 5334000"/>
              <a:gd name="connsiteY20" fmla="*/ 1962150 h 3810000"/>
              <a:gd name="connsiteX21" fmla="*/ 3562350 w 5334000"/>
              <a:gd name="connsiteY21" fmla="*/ 1143000 h 3810000"/>
              <a:gd name="connsiteX22" fmla="*/ 2978150 w 5334000"/>
              <a:gd name="connsiteY22" fmla="*/ 1727200 h 3810000"/>
              <a:gd name="connsiteX23" fmla="*/ 3251200 w 5334000"/>
              <a:gd name="connsiteY23" fmla="*/ 2019300 h 3810000"/>
              <a:gd name="connsiteX24" fmla="*/ 1314450 w 5334000"/>
              <a:gd name="connsiteY24" fmla="*/ 3810000 h 3810000"/>
              <a:gd name="connsiteX0" fmla="*/ 1314450 w 5334000"/>
              <a:gd name="connsiteY0" fmla="*/ 3810000 h 3810000"/>
              <a:gd name="connsiteX1" fmla="*/ 0 w 5334000"/>
              <a:gd name="connsiteY1" fmla="*/ 2444750 h 3810000"/>
              <a:gd name="connsiteX2" fmla="*/ 1911350 w 5334000"/>
              <a:gd name="connsiteY2" fmla="*/ 615950 h 3810000"/>
              <a:gd name="connsiteX3" fmla="*/ 1987550 w 5334000"/>
              <a:gd name="connsiteY3" fmla="*/ 698500 h 3810000"/>
              <a:gd name="connsiteX4" fmla="*/ 2025650 w 5334000"/>
              <a:gd name="connsiteY4" fmla="*/ 660400 h 3810000"/>
              <a:gd name="connsiteX5" fmla="*/ 1993900 w 5334000"/>
              <a:gd name="connsiteY5" fmla="*/ 635000 h 3810000"/>
              <a:gd name="connsiteX6" fmla="*/ 2730500 w 5334000"/>
              <a:gd name="connsiteY6" fmla="*/ 114300 h 3810000"/>
              <a:gd name="connsiteX7" fmla="*/ 2863850 w 5334000"/>
              <a:gd name="connsiteY7" fmla="*/ 285750 h 3810000"/>
              <a:gd name="connsiteX8" fmla="*/ 2965450 w 5334000"/>
              <a:gd name="connsiteY8" fmla="*/ 222250 h 3810000"/>
              <a:gd name="connsiteX9" fmla="*/ 3111500 w 5334000"/>
              <a:gd name="connsiteY9" fmla="*/ 190500 h 3810000"/>
              <a:gd name="connsiteX10" fmla="*/ 3270250 w 5334000"/>
              <a:gd name="connsiteY10" fmla="*/ 184150 h 3810000"/>
              <a:gd name="connsiteX11" fmla="*/ 3429000 w 5334000"/>
              <a:gd name="connsiteY11" fmla="*/ 247650 h 3810000"/>
              <a:gd name="connsiteX12" fmla="*/ 3536950 w 5334000"/>
              <a:gd name="connsiteY12" fmla="*/ 330200 h 3810000"/>
              <a:gd name="connsiteX13" fmla="*/ 3600450 w 5334000"/>
              <a:gd name="connsiteY13" fmla="*/ 412750 h 3810000"/>
              <a:gd name="connsiteX14" fmla="*/ 4191000 w 5334000"/>
              <a:gd name="connsiteY14" fmla="*/ 0 h 3810000"/>
              <a:gd name="connsiteX15" fmla="*/ 5334000 w 5334000"/>
              <a:gd name="connsiteY15" fmla="*/ 1193800 h 3810000"/>
              <a:gd name="connsiteX16" fmla="*/ 4813300 w 5334000"/>
              <a:gd name="connsiteY16" fmla="*/ 2095500 h 3810000"/>
              <a:gd name="connsiteX17" fmla="*/ 4762500 w 5334000"/>
              <a:gd name="connsiteY17" fmla="*/ 2070100 h 3810000"/>
              <a:gd name="connsiteX18" fmla="*/ 4679950 w 5334000"/>
              <a:gd name="connsiteY18" fmla="*/ 2254250 h 3810000"/>
              <a:gd name="connsiteX19" fmla="*/ 4375150 w 5334000"/>
              <a:gd name="connsiteY19" fmla="*/ 1930400 h 3810000"/>
              <a:gd name="connsiteX20" fmla="*/ 4356100 w 5334000"/>
              <a:gd name="connsiteY20" fmla="*/ 1962150 h 3810000"/>
              <a:gd name="connsiteX21" fmla="*/ 3562350 w 5334000"/>
              <a:gd name="connsiteY21" fmla="*/ 1143000 h 3810000"/>
              <a:gd name="connsiteX22" fmla="*/ 2978150 w 5334000"/>
              <a:gd name="connsiteY22" fmla="*/ 1727200 h 3810000"/>
              <a:gd name="connsiteX23" fmla="*/ 3251200 w 5334000"/>
              <a:gd name="connsiteY23" fmla="*/ 2019300 h 3810000"/>
              <a:gd name="connsiteX24" fmla="*/ 1314450 w 5334000"/>
              <a:gd name="connsiteY24" fmla="*/ 3810000 h 3810000"/>
              <a:gd name="connsiteX0" fmla="*/ 1314450 w 5334000"/>
              <a:gd name="connsiteY0" fmla="*/ 3810000 h 3810000"/>
              <a:gd name="connsiteX1" fmla="*/ 0 w 5334000"/>
              <a:gd name="connsiteY1" fmla="*/ 2444750 h 3810000"/>
              <a:gd name="connsiteX2" fmla="*/ 1911350 w 5334000"/>
              <a:gd name="connsiteY2" fmla="*/ 615950 h 3810000"/>
              <a:gd name="connsiteX3" fmla="*/ 1987550 w 5334000"/>
              <a:gd name="connsiteY3" fmla="*/ 698500 h 3810000"/>
              <a:gd name="connsiteX4" fmla="*/ 2025650 w 5334000"/>
              <a:gd name="connsiteY4" fmla="*/ 660400 h 3810000"/>
              <a:gd name="connsiteX5" fmla="*/ 1993900 w 5334000"/>
              <a:gd name="connsiteY5" fmla="*/ 635000 h 3810000"/>
              <a:gd name="connsiteX6" fmla="*/ 2730500 w 5334000"/>
              <a:gd name="connsiteY6" fmla="*/ 114300 h 3810000"/>
              <a:gd name="connsiteX7" fmla="*/ 2863850 w 5334000"/>
              <a:gd name="connsiteY7" fmla="*/ 285750 h 3810000"/>
              <a:gd name="connsiteX8" fmla="*/ 3111500 w 5334000"/>
              <a:gd name="connsiteY8" fmla="*/ 190500 h 3810000"/>
              <a:gd name="connsiteX9" fmla="*/ 3270250 w 5334000"/>
              <a:gd name="connsiteY9" fmla="*/ 184150 h 3810000"/>
              <a:gd name="connsiteX10" fmla="*/ 3429000 w 5334000"/>
              <a:gd name="connsiteY10" fmla="*/ 247650 h 3810000"/>
              <a:gd name="connsiteX11" fmla="*/ 3536950 w 5334000"/>
              <a:gd name="connsiteY11" fmla="*/ 330200 h 3810000"/>
              <a:gd name="connsiteX12" fmla="*/ 3600450 w 5334000"/>
              <a:gd name="connsiteY12" fmla="*/ 412750 h 3810000"/>
              <a:gd name="connsiteX13" fmla="*/ 4191000 w 5334000"/>
              <a:gd name="connsiteY13" fmla="*/ 0 h 3810000"/>
              <a:gd name="connsiteX14" fmla="*/ 5334000 w 5334000"/>
              <a:gd name="connsiteY14" fmla="*/ 1193800 h 3810000"/>
              <a:gd name="connsiteX15" fmla="*/ 4813300 w 5334000"/>
              <a:gd name="connsiteY15" fmla="*/ 2095500 h 3810000"/>
              <a:gd name="connsiteX16" fmla="*/ 4762500 w 5334000"/>
              <a:gd name="connsiteY16" fmla="*/ 2070100 h 3810000"/>
              <a:gd name="connsiteX17" fmla="*/ 4679950 w 5334000"/>
              <a:gd name="connsiteY17" fmla="*/ 2254250 h 3810000"/>
              <a:gd name="connsiteX18" fmla="*/ 4375150 w 5334000"/>
              <a:gd name="connsiteY18" fmla="*/ 1930400 h 3810000"/>
              <a:gd name="connsiteX19" fmla="*/ 4356100 w 5334000"/>
              <a:gd name="connsiteY19" fmla="*/ 1962150 h 3810000"/>
              <a:gd name="connsiteX20" fmla="*/ 3562350 w 5334000"/>
              <a:gd name="connsiteY20" fmla="*/ 1143000 h 3810000"/>
              <a:gd name="connsiteX21" fmla="*/ 2978150 w 5334000"/>
              <a:gd name="connsiteY21" fmla="*/ 1727200 h 3810000"/>
              <a:gd name="connsiteX22" fmla="*/ 3251200 w 5334000"/>
              <a:gd name="connsiteY22" fmla="*/ 2019300 h 3810000"/>
              <a:gd name="connsiteX23" fmla="*/ 1314450 w 5334000"/>
              <a:gd name="connsiteY23" fmla="*/ 3810000 h 3810000"/>
              <a:gd name="connsiteX0" fmla="*/ 1314450 w 5334000"/>
              <a:gd name="connsiteY0" fmla="*/ 3810000 h 3810000"/>
              <a:gd name="connsiteX1" fmla="*/ 0 w 5334000"/>
              <a:gd name="connsiteY1" fmla="*/ 2444750 h 3810000"/>
              <a:gd name="connsiteX2" fmla="*/ 1911350 w 5334000"/>
              <a:gd name="connsiteY2" fmla="*/ 615950 h 3810000"/>
              <a:gd name="connsiteX3" fmla="*/ 1987550 w 5334000"/>
              <a:gd name="connsiteY3" fmla="*/ 698500 h 3810000"/>
              <a:gd name="connsiteX4" fmla="*/ 2025650 w 5334000"/>
              <a:gd name="connsiteY4" fmla="*/ 660400 h 3810000"/>
              <a:gd name="connsiteX5" fmla="*/ 1993900 w 5334000"/>
              <a:gd name="connsiteY5" fmla="*/ 635000 h 3810000"/>
              <a:gd name="connsiteX6" fmla="*/ 2730500 w 5334000"/>
              <a:gd name="connsiteY6" fmla="*/ 114300 h 3810000"/>
              <a:gd name="connsiteX7" fmla="*/ 2863850 w 5334000"/>
              <a:gd name="connsiteY7" fmla="*/ 285750 h 3810000"/>
              <a:gd name="connsiteX8" fmla="*/ 3270250 w 5334000"/>
              <a:gd name="connsiteY8" fmla="*/ 184150 h 3810000"/>
              <a:gd name="connsiteX9" fmla="*/ 3429000 w 5334000"/>
              <a:gd name="connsiteY9" fmla="*/ 247650 h 3810000"/>
              <a:gd name="connsiteX10" fmla="*/ 3536950 w 5334000"/>
              <a:gd name="connsiteY10" fmla="*/ 330200 h 3810000"/>
              <a:gd name="connsiteX11" fmla="*/ 3600450 w 5334000"/>
              <a:gd name="connsiteY11" fmla="*/ 412750 h 3810000"/>
              <a:gd name="connsiteX12" fmla="*/ 4191000 w 5334000"/>
              <a:gd name="connsiteY12" fmla="*/ 0 h 3810000"/>
              <a:gd name="connsiteX13" fmla="*/ 5334000 w 5334000"/>
              <a:gd name="connsiteY13" fmla="*/ 1193800 h 3810000"/>
              <a:gd name="connsiteX14" fmla="*/ 4813300 w 5334000"/>
              <a:gd name="connsiteY14" fmla="*/ 2095500 h 3810000"/>
              <a:gd name="connsiteX15" fmla="*/ 4762500 w 5334000"/>
              <a:gd name="connsiteY15" fmla="*/ 2070100 h 3810000"/>
              <a:gd name="connsiteX16" fmla="*/ 4679950 w 5334000"/>
              <a:gd name="connsiteY16" fmla="*/ 2254250 h 3810000"/>
              <a:gd name="connsiteX17" fmla="*/ 4375150 w 5334000"/>
              <a:gd name="connsiteY17" fmla="*/ 1930400 h 3810000"/>
              <a:gd name="connsiteX18" fmla="*/ 4356100 w 5334000"/>
              <a:gd name="connsiteY18" fmla="*/ 1962150 h 3810000"/>
              <a:gd name="connsiteX19" fmla="*/ 3562350 w 5334000"/>
              <a:gd name="connsiteY19" fmla="*/ 1143000 h 3810000"/>
              <a:gd name="connsiteX20" fmla="*/ 2978150 w 5334000"/>
              <a:gd name="connsiteY20" fmla="*/ 1727200 h 3810000"/>
              <a:gd name="connsiteX21" fmla="*/ 3251200 w 5334000"/>
              <a:gd name="connsiteY21" fmla="*/ 2019300 h 3810000"/>
              <a:gd name="connsiteX22" fmla="*/ 1314450 w 5334000"/>
              <a:gd name="connsiteY22" fmla="*/ 3810000 h 3810000"/>
              <a:gd name="connsiteX0" fmla="*/ 1314450 w 5334000"/>
              <a:gd name="connsiteY0" fmla="*/ 3810000 h 3810000"/>
              <a:gd name="connsiteX1" fmla="*/ 0 w 5334000"/>
              <a:gd name="connsiteY1" fmla="*/ 2444750 h 3810000"/>
              <a:gd name="connsiteX2" fmla="*/ 1911350 w 5334000"/>
              <a:gd name="connsiteY2" fmla="*/ 615950 h 3810000"/>
              <a:gd name="connsiteX3" fmla="*/ 1987550 w 5334000"/>
              <a:gd name="connsiteY3" fmla="*/ 698500 h 3810000"/>
              <a:gd name="connsiteX4" fmla="*/ 2025650 w 5334000"/>
              <a:gd name="connsiteY4" fmla="*/ 660400 h 3810000"/>
              <a:gd name="connsiteX5" fmla="*/ 1993900 w 5334000"/>
              <a:gd name="connsiteY5" fmla="*/ 635000 h 3810000"/>
              <a:gd name="connsiteX6" fmla="*/ 2730500 w 5334000"/>
              <a:gd name="connsiteY6" fmla="*/ 114300 h 3810000"/>
              <a:gd name="connsiteX7" fmla="*/ 2863850 w 5334000"/>
              <a:gd name="connsiteY7" fmla="*/ 285750 h 3810000"/>
              <a:gd name="connsiteX8" fmla="*/ 3429000 w 5334000"/>
              <a:gd name="connsiteY8" fmla="*/ 247650 h 3810000"/>
              <a:gd name="connsiteX9" fmla="*/ 3536950 w 5334000"/>
              <a:gd name="connsiteY9" fmla="*/ 330200 h 3810000"/>
              <a:gd name="connsiteX10" fmla="*/ 3600450 w 5334000"/>
              <a:gd name="connsiteY10" fmla="*/ 412750 h 3810000"/>
              <a:gd name="connsiteX11" fmla="*/ 4191000 w 5334000"/>
              <a:gd name="connsiteY11" fmla="*/ 0 h 3810000"/>
              <a:gd name="connsiteX12" fmla="*/ 5334000 w 5334000"/>
              <a:gd name="connsiteY12" fmla="*/ 1193800 h 3810000"/>
              <a:gd name="connsiteX13" fmla="*/ 4813300 w 5334000"/>
              <a:gd name="connsiteY13" fmla="*/ 2095500 h 3810000"/>
              <a:gd name="connsiteX14" fmla="*/ 4762500 w 5334000"/>
              <a:gd name="connsiteY14" fmla="*/ 2070100 h 3810000"/>
              <a:gd name="connsiteX15" fmla="*/ 4679950 w 5334000"/>
              <a:gd name="connsiteY15" fmla="*/ 2254250 h 3810000"/>
              <a:gd name="connsiteX16" fmla="*/ 4375150 w 5334000"/>
              <a:gd name="connsiteY16" fmla="*/ 1930400 h 3810000"/>
              <a:gd name="connsiteX17" fmla="*/ 4356100 w 5334000"/>
              <a:gd name="connsiteY17" fmla="*/ 1962150 h 3810000"/>
              <a:gd name="connsiteX18" fmla="*/ 3562350 w 5334000"/>
              <a:gd name="connsiteY18" fmla="*/ 1143000 h 3810000"/>
              <a:gd name="connsiteX19" fmla="*/ 2978150 w 5334000"/>
              <a:gd name="connsiteY19" fmla="*/ 1727200 h 3810000"/>
              <a:gd name="connsiteX20" fmla="*/ 3251200 w 5334000"/>
              <a:gd name="connsiteY20" fmla="*/ 2019300 h 3810000"/>
              <a:gd name="connsiteX21" fmla="*/ 1314450 w 5334000"/>
              <a:gd name="connsiteY21" fmla="*/ 3810000 h 3810000"/>
              <a:gd name="connsiteX0" fmla="*/ 3536950 w 5334000"/>
              <a:gd name="connsiteY0" fmla="*/ 330200 h 3810000"/>
              <a:gd name="connsiteX1" fmla="*/ 3600450 w 5334000"/>
              <a:gd name="connsiteY1" fmla="*/ 412750 h 3810000"/>
              <a:gd name="connsiteX2" fmla="*/ 4191000 w 5334000"/>
              <a:gd name="connsiteY2" fmla="*/ 0 h 3810000"/>
              <a:gd name="connsiteX3" fmla="*/ 5334000 w 5334000"/>
              <a:gd name="connsiteY3" fmla="*/ 1193800 h 3810000"/>
              <a:gd name="connsiteX4" fmla="*/ 4813300 w 5334000"/>
              <a:gd name="connsiteY4" fmla="*/ 2095500 h 3810000"/>
              <a:gd name="connsiteX5" fmla="*/ 4762500 w 5334000"/>
              <a:gd name="connsiteY5" fmla="*/ 2070100 h 3810000"/>
              <a:gd name="connsiteX6" fmla="*/ 4679950 w 5334000"/>
              <a:gd name="connsiteY6" fmla="*/ 2254250 h 3810000"/>
              <a:gd name="connsiteX7" fmla="*/ 4375150 w 5334000"/>
              <a:gd name="connsiteY7" fmla="*/ 1930400 h 3810000"/>
              <a:gd name="connsiteX8" fmla="*/ 4356100 w 5334000"/>
              <a:gd name="connsiteY8" fmla="*/ 1962150 h 3810000"/>
              <a:gd name="connsiteX9" fmla="*/ 3562350 w 5334000"/>
              <a:gd name="connsiteY9" fmla="*/ 1143000 h 3810000"/>
              <a:gd name="connsiteX10" fmla="*/ 2978150 w 5334000"/>
              <a:gd name="connsiteY10" fmla="*/ 1727200 h 3810000"/>
              <a:gd name="connsiteX11" fmla="*/ 3251200 w 5334000"/>
              <a:gd name="connsiteY11" fmla="*/ 2019300 h 3810000"/>
              <a:gd name="connsiteX12" fmla="*/ 1314450 w 5334000"/>
              <a:gd name="connsiteY12" fmla="*/ 3810000 h 3810000"/>
              <a:gd name="connsiteX13" fmla="*/ 0 w 5334000"/>
              <a:gd name="connsiteY13" fmla="*/ 2444750 h 3810000"/>
              <a:gd name="connsiteX14" fmla="*/ 1911350 w 5334000"/>
              <a:gd name="connsiteY14" fmla="*/ 615950 h 3810000"/>
              <a:gd name="connsiteX15" fmla="*/ 1987550 w 5334000"/>
              <a:gd name="connsiteY15" fmla="*/ 698500 h 3810000"/>
              <a:gd name="connsiteX16" fmla="*/ 2025650 w 5334000"/>
              <a:gd name="connsiteY16" fmla="*/ 660400 h 3810000"/>
              <a:gd name="connsiteX17" fmla="*/ 1993900 w 5334000"/>
              <a:gd name="connsiteY17" fmla="*/ 635000 h 3810000"/>
              <a:gd name="connsiteX18" fmla="*/ 2730500 w 5334000"/>
              <a:gd name="connsiteY18" fmla="*/ 114300 h 3810000"/>
              <a:gd name="connsiteX19" fmla="*/ 2863850 w 5334000"/>
              <a:gd name="connsiteY19" fmla="*/ 285750 h 3810000"/>
              <a:gd name="connsiteX20" fmla="*/ 3520440 w 5334000"/>
              <a:gd name="connsiteY20" fmla="*/ 339090 h 3810000"/>
              <a:gd name="connsiteX0" fmla="*/ 3536950 w 5334000"/>
              <a:gd name="connsiteY0" fmla="*/ 330200 h 3810000"/>
              <a:gd name="connsiteX1" fmla="*/ 3600450 w 5334000"/>
              <a:gd name="connsiteY1" fmla="*/ 412750 h 3810000"/>
              <a:gd name="connsiteX2" fmla="*/ 4191000 w 5334000"/>
              <a:gd name="connsiteY2" fmla="*/ 0 h 3810000"/>
              <a:gd name="connsiteX3" fmla="*/ 5334000 w 5334000"/>
              <a:gd name="connsiteY3" fmla="*/ 1193800 h 3810000"/>
              <a:gd name="connsiteX4" fmla="*/ 4813300 w 5334000"/>
              <a:gd name="connsiteY4" fmla="*/ 2095500 h 3810000"/>
              <a:gd name="connsiteX5" fmla="*/ 4762500 w 5334000"/>
              <a:gd name="connsiteY5" fmla="*/ 2070100 h 3810000"/>
              <a:gd name="connsiteX6" fmla="*/ 4679950 w 5334000"/>
              <a:gd name="connsiteY6" fmla="*/ 2254250 h 3810000"/>
              <a:gd name="connsiteX7" fmla="*/ 4375150 w 5334000"/>
              <a:gd name="connsiteY7" fmla="*/ 1930400 h 3810000"/>
              <a:gd name="connsiteX8" fmla="*/ 4356100 w 5334000"/>
              <a:gd name="connsiteY8" fmla="*/ 1962150 h 3810000"/>
              <a:gd name="connsiteX9" fmla="*/ 3562350 w 5334000"/>
              <a:gd name="connsiteY9" fmla="*/ 1143000 h 3810000"/>
              <a:gd name="connsiteX10" fmla="*/ 2978150 w 5334000"/>
              <a:gd name="connsiteY10" fmla="*/ 1727200 h 3810000"/>
              <a:gd name="connsiteX11" fmla="*/ 3251200 w 5334000"/>
              <a:gd name="connsiteY11" fmla="*/ 2019300 h 3810000"/>
              <a:gd name="connsiteX12" fmla="*/ 1314450 w 5334000"/>
              <a:gd name="connsiteY12" fmla="*/ 3810000 h 3810000"/>
              <a:gd name="connsiteX13" fmla="*/ 0 w 5334000"/>
              <a:gd name="connsiteY13" fmla="*/ 2444750 h 3810000"/>
              <a:gd name="connsiteX14" fmla="*/ 1911350 w 5334000"/>
              <a:gd name="connsiteY14" fmla="*/ 615950 h 3810000"/>
              <a:gd name="connsiteX15" fmla="*/ 1987550 w 5334000"/>
              <a:gd name="connsiteY15" fmla="*/ 698500 h 3810000"/>
              <a:gd name="connsiteX16" fmla="*/ 2025650 w 5334000"/>
              <a:gd name="connsiteY16" fmla="*/ 660400 h 3810000"/>
              <a:gd name="connsiteX17" fmla="*/ 1993900 w 5334000"/>
              <a:gd name="connsiteY17" fmla="*/ 635000 h 3810000"/>
              <a:gd name="connsiteX18" fmla="*/ 2730500 w 5334000"/>
              <a:gd name="connsiteY18" fmla="*/ 114300 h 3810000"/>
              <a:gd name="connsiteX19" fmla="*/ 2863850 w 5334000"/>
              <a:gd name="connsiteY19" fmla="*/ 285750 h 3810000"/>
              <a:gd name="connsiteX20" fmla="*/ 3520440 w 5334000"/>
              <a:gd name="connsiteY20" fmla="*/ 339090 h 3810000"/>
              <a:gd name="connsiteX0" fmla="*/ 3536950 w 5334000"/>
              <a:gd name="connsiteY0" fmla="*/ 330200 h 3810000"/>
              <a:gd name="connsiteX1" fmla="*/ 3600450 w 5334000"/>
              <a:gd name="connsiteY1" fmla="*/ 412750 h 3810000"/>
              <a:gd name="connsiteX2" fmla="*/ 4191000 w 5334000"/>
              <a:gd name="connsiteY2" fmla="*/ 0 h 3810000"/>
              <a:gd name="connsiteX3" fmla="*/ 5334000 w 5334000"/>
              <a:gd name="connsiteY3" fmla="*/ 1193800 h 3810000"/>
              <a:gd name="connsiteX4" fmla="*/ 4813300 w 5334000"/>
              <a:gd name="connsiteY4" fmla="*/ 2095500 h 3810000"/>
              <a:gd name="connsiteX5" fmla="*/ 4762500 w 5334000"/>
              <a:gd name="connsiteY5" fmla="*/ 2070100 h 3810000"/>
              <a:gd name="connsiteX6" fmla="*/ 4679950 w 5334000"/>
              <a:gd name="connsiteY6" fmla="*/ 2254250 h 3810000"/>
              <a:gd name="connsiteX7" fmla="*/ 4375150 w 5334000"/>
              <a:gd name="connsiteY7" fmla="*/ 1930400 h 3810000"/>
              <a:gd name="connsiteX8" fmla="*/ 4356100 w 5334000"/>
              <a:gd name="connsiteY8" fmla="*/ 1962150 h 3810000"/>
              <a:gd name="connsiteX9" fmla="*/ 3562350 w 5334000"/>
              <a:gd name="connsiteY9" fmla="*/ 1143000 h 3810000"/>
              <a:gd name="connsiteX10" fmla="*/ 2978150 w 5334000"/>
              <a:gd name="connsiteY10" fmla="*/ 1727200 h 3810000"/>
              <a:gd name="connsiteX11" fmla="*/ 3251200 w 5334000"/>
              <a:gd name="connsiteY11" fmla="*/ 2019300 h 3810000"/>
              <a:gd name="connsiteX12" fmla="*/ 1314450 w 5334000"/>
              <a:gd name="connsiteY12" fmla="*/ 3810000 h 3810000"/>
              <a:gd name="connsiteX13" fmla="*/ 0 w 5334000"/>
              <a:gd name="connsiteY13" fmla="*/ 2444750 h 3810000"/>
              <a:gd name="connsiteX14" fmla="*/ 1911350 w 5334000"/>
              <a:gd name="connsiteY14" fmla="*/ 615950 h 3810000"/>
              <a:gd name="connsiteX15" fmla="*/ 1987550 w 5334000"/>
              <a:gd name="connsiteY15" fmla="*/ 698500 h 3810000"/>
              <a:gd name="connsiteX16" fmla="*/ 2025650 w 5334000"/>
              <a:gd name="connsiteY16" fmla="*/ 660400 h 3810000"/>
              <a:gd name="connsiteX17" fmla="*/ 1993900 w 5334000"/>
              <a:gd name="connsiteY17" fmla="*/ 635000 h 3810000"/>
              <a:gd name="connsiteX18" fmla="*/ 2730500 w 5334000"/>
              <a:gd name="connsiteY18" fmla="*/ 114300 h 3810000"/>
              <a:gd name="connsiteX19" fmla="*/ 2863850 w 5334000"/>
              <a:gd name="connsiteY19" fmla="*/ 285750 h 3810000"/>
              <a:gd name="connsiteX20" fmla="*/ 3520440 w 5334000"/>
              <a:gd name="connsiteY20" fmla="*/ 339090 h 3810000"/>
              <a:gd name="connsiteX0" fmla="*/ 3536950 w 5334000"/>
              <a:gd name="connsiteY0" fmla="*/ 330200 h 3810000"/>
              <a:gd name="connsiteX1" fmla="*/ 3600450 w 5334000"/>
              <a:gd name="connsiteY1" fmla="*/ 412750 h 3810000"/>
              <a:gd name="connsiteX2" fmla="*/ 4191000 w 5334000"/>
              <a:gd name="connsiteY2" fmla="*/ 0 h 3810000"/>
              <a:gd name="connsiteX3" fmla="*/ 5334000 w 5334000"/>
              <a:gd name="connsiteY3" fmla="*/ 1193800 h 3810000"/>
              <a:gd name="connsiteX4" fmla="*/ 4813300 w 5334000"/>
              <a:gd name="connsiteY4" fmla="*/ 2095500 h 3810000"/>
              <a:gd name="connsiteX5" fmla="*/ 4762500 w 5334000"/>
              <a:gd name="connsiteY5" fmla="*/ 2070100 h 3810000"/>
              <a:gd name="connsiteX6" fmla="*/ 4679950 w 5334000"/>
              <a:gd name="connsiteY6" fmla="*/ 2254250 h 3810000"/>
              <a:gd name="connsiteX7" fmla="*/ 4375150 w 5334000"/>
              <a:gd name="connsiteY7" fmla="*/ 1930400 h 3810000"/>
              <a:gd name="connsiteX8" fmla="*/ 4356100 w 5334000"/>
              <a:gd name="connsiteY8" fmla="*/ 1962150 h 3810000"/>
              <a:gd name="connsiteX9" fmla="*/ 3562350 w 5334000"/>
              <a:gd name="connsiteY9" fmla="*/ 1143000 h 3810000"/>
              <a:gd name="connsiteX10" fmla="*/ 2978150 w 5334000"/>
              <a:gd name="connsiteY10" fmla="*/ 1727200 h 3810000"/>
              <a:gd name="connsiteX11" fmla="*/ 3251200 w 5334000"/>
              <a:gd name="connsiteY11" fmla="*/ 2019300 h 3810000"/>
              <a:gd name="connsiteX12" fmla="*/ 1314450 w 5334000"/>
              <a:gd name="connsiteY12" fmla="*/ 3810000 h 3810000"/>
              <a:gd name="connsiteX13" fmla="*/ 0 w 5334000"/>
              <a:gd name="connsiteY13" fmla="*/ 2444750 h 3810000"/>
              <a:gd name="connsiteX14" fmla="*/ 1911350 w 5334000"/>
              <a:gd name="connsiteY14" fmla="*/ 615950 h 3810000"/>
              <a:gd name="connsiteX15" fmla="*/ 1987550 w 5334000"/>
              <a:gd name="connsiteY15" fmla="*/ 698500 h 3810000"/>
              <a:gd name="connsiteX16" fmla="*/ 2025650 w 5334000"/>
              <a:gd name="connsiteY16" fmla="*/ 660400 h 3810000"/>
              <a:gd name="connsiteX17" fmla="*/ 1993900 w 5334000"/>
              <a:gd name="connsiteY17" fmla="*/ 635000 h 3810000"/>
              <a:gd name="connsiteX18" fmla="*/ 2730500 w 5334000"/>
              <a:gd name="connsiteY18" fmla="*/ 114300 h 3810000"/>
              <a:gd name="connsiteX19" fmla="*/ 2863850 w 5334000"/>
              <a:gd name="connsiteY19" fmla="*/ 285750 h 3810000"/>
              <a:gd name="connsiteX20" fmla="*/ 3520440 w 5334000"/>
              <a:gd name="connsiteY20" fmla="*/ 339090 h 3810000"/>
              <a:gd name="connsiteX0" fmla="*/ 3536950 w 5334000"/>
              <a:gd name="connsiteY0" fmla="*/ 330200 h 3810000"/>
              <a:gd name="connsiteX1" fmla="*/ 3600450 w 5334000"/>
              <a:gd name="connsiteY1" fmla="*/ 412750 h 3810000"/>
              <a:gd name="connsiteX2" fmla="*/ 4191000 w 5334000"/>
              <a:gd name="connsiteY2" fmla="*/ 0 h 3810000"/>
              <a:gd name="connsiteX3" fmla="*/ 5334000 w 5334000"/>
              <a:gd name="connsiteY3" fmla="*/ 1193800 h 3810000"/>
              <a:gd name="connsiteX4" fmla="*/ 4813300 w 5334000"/>
              <a:gd name="connsiteY4" fmla="*/ 2095500 h 3810000"/>
              <a:gd name="connsiteX5" fmla="*/ 4762500 w 5334000"/>
              <a:gd name="connsiteY5" fmla="*/ 2070100 h 3810000"/>
              <a:gd name="connsiteX6" fmla="*/ 4679950 w 5334000"/>
              <a:gd name="connsiteY6" fmla="*/ 2254250 h 3810000"/>
              <a:gd name="connsiteX7" fmla="*/ 4375150 w 5334000"/>
              <a:gd name="connsiteY7" fmla="*/ 1930400 h 3810000"/>
              <a:gd name="connsiteX8" fmla="*/ 4356100 w 5334000"/>
              <a:gd name="connsiteY8" fmla="*/ 1962150 h 3810000"/>
              <a:gd name="connsiteX9" fmla="*/ 3562350 w 5334000"/>
              <a:gd name="connsiteY9" fmla="*/ 1143000 h 3810000"/>
              <a:gd name="connsiteX10" fmla="*/ 2978150 w 5334000"/>
              <a:gd name="connsiteY10" fmla="*/ 1727200 h 3810000"/>
              <a:gd name="connsiteX11" fmla="*/ 3251200 w 5334000"/>
              <a:gd name="connsiteY11" fmla="*/ 2019300 h 3810000"/>
              <a:gd name="connsiteX12" fmla="*/ 1314450 w 5334000"/>
              <a:gd name="connsiteY12" fmla="*/ 3810000 h 3810000"/>
              <a:gd name="connsiteX13" fmla="*/ 0 w 5334000"/>
              <a:gd name="connsiteY13" fmla="*/ 2444750 h 3810000"/>
              <a:gd name="connsiteX14" fmla="*/ 1911350 w 5334000"/>
              <a:gd name="connsiteY14" fmla="*/ 615950 h 3810000"/>
              <a:gd name="connsiteX15" fmla="*/ 1987550 w 5334000"/>
              <a:gd name="connsiteY15" fmla="*/ 698500 h 3810000"/>
              <a:gd name="connsiteX16" fmla="*/ 2025650 w 5334000"/>
              <a:gd name="connsiteY16" fmla="*/ 660400 h 3810000"/>
              <a:gd name="connsiteX17" fmla="*/ 1993900 w 5334000"/>
              <a:gd name="connsiteY17" fmla="*/ 635000 h 3810000"/>
              <a:gd name="connsiteX18" fmla="*/ 2730500 w 5334000"/>
              <a:gd name="connsiteY18" fmla="*/ 114300 h 3810000"/>
              <a:gd name="connsiteX19" fmla="*/ 2863850 w 5334000"/>
              <a:gd name="connsiteY19" fmla="*/ 285750 h 3810000"/>
              <a:gd name="connsiteX20" fmla="*/ 3520440 w 5334000"/>
              <a:gd name="connsiteY20" fmla="*/ 339090 h 3810000"/>
              <a:gd name="connsiteX0" fmla="*/ 3536950 w 5334000"/>
              <a:gd name="connsiteY0" fmla="*/ 480060 h 3959860"/>
              <a:gd name="connsiteX1" fmla="*/ 3600450 w 5334000"/>
              <a:gd name="connsiteY1" fmla="*/ 562610 h 3959860"/>
              <a:gd name="connsiteX2" fmla="*/ 4191000 w 5334000"/>
              <a:gd name="connsiteY2" fmla="*/ 149860 h 3959860"/>
              <a:gd name="connsiteX3" fmla="*/ 5334000 w 5334000"/>
              <a:gd name="connsiteY3" fmla="*/ 1343660 h 3959860"/>
              <a:gd name="connsiteX4" fmla="*/ 4813300 w 5334000"/>
              <a:gd name="connsiteY4" fmla="*/ 2245360 h 3959860"/>
              <a:gd name="connsiteX5" fmla="*/ 4762500 w 5334000"/>
              <a:gd name="connsiteY5" fmla="*/ 2219960 h 3959860"/>
              <a:gd name="connsiteX6" fmla="*/ 4679950 w 5334000"/>
              <a:gd name="connsiteY6" fmla="*/ 2404110 h 3959860"/>
              <a:gd name="connsiteX7" fmla="*/ 4375150 w 5334000"/>
              <a:gd name="connsiteY7" fmla="*/ 2080260 h 3959860"/>
              <a:gd name="connsiteX8" fmla="*/ 4356100 w 5334000"/>
              <a:gd name="connsiteY8" fmla="*/ 2112010 h 3959860"/>
              <a:gd name="connsiteX9" fmla="*/ 3562350 w 5334000"/>
              <a:gd name="connsiteY9" fmla="*/ 1292860 h 3959860"/>
              <a:gd name="connsiteX10" fmla="*/ 2978150 w 5334000"/>
              <a:gd name="connsiteY10" fmla="*/ 1877060 h 3959860"/>
              <a:gd name="connsiteX11" fmla="*/ 3251200 w 5334000"/>
              <a:gd name="connsiteY11" fmla="*/ 2169160 h 3959860"/>
              <a:gd name="connsiteX12" fmla="*/ 1314450 w 5334000"/>
              <a:gd name="connsiteY12" fmla="*/ 3959860 h 3959860"/>
              <a:gd name="connsiteX13" fmla="*/ 0 w 5334000"/>
              <a:gd name="connsiteY13" fmla="*/ 2594610 h 3959860"/>
              <a:gd name="connsiteX14" fmla="*/ 1911350 w 5334000"/>
              <a:gd name="connsiteY14" fmla="*/ 765810 h 3959860"/>
              <a:gd name="connsiteX15" fmla="*/ 1987550 w 5334000"/>
              <a:gd name="connsiteY15" fmla="*/ 848360 h 3959860"/>
              <a:gd name="connsiteX16" fmla="*/ 2025650 w 5334000"/>
              <a:gd name="connsiteY16" fmla="*/ 810260 h 3959860"/>
              <a:gd name="connsiteX17" fmla="*/ 1993900 w 5334000"/>
              <a:gd name="connsiteY17" fmla="*/ 784860 h 3959860"/>
              <a:gd name="connsiteX18" fmla="*/ 2730500 w 5334000"/>
              <a:gd name="connsiteY18" fmla="*/ 264160 h 3959860"/>
              <a:gd name="connsiteX19" fmla="*/ 2863850 w 5334000"/>
              <a:gd name="connsiteY19" fmla="*/ 435610 h 3959860"/>
              <a:gd name="connsiteX20" fmla="*/ 3628390 w 5334000"/>
              <a:gd name="connsiteY20" fmla="*/ 279400 h 3959860"/>
              <a:gd name="connsiteX0" fmla="*/ 3600450 w 5334000"/>
              <a:gd name="connsiteY0" fmla="*/ 562610 h 3959860"/>
              <a:gd name="connsiteX1" fmla="*/ 4191000 w 5334000"/>
              <a:gd name="connsiteY1" fmla="*/ 149860 h 3959860"/>
              <a:gd name="connsiteX2" fmla="*/ 5334000 w 5334000"/>
              <a:gd name="connsiteY2" fmla="*/ 1343660 h 3959860"/>
              <a:gd name="connsiteX3" fmla="*/ 4813300 w 5334000"/>
              <a:gd name="connsiteY3" fmla="*/ 2245360 h 3959860"/>
              <a:gd name="connsiteX4" fmla="*/ 4762500 w 5334000"/>
              <a:gd name="connsiteY4" fmla="*/ 2219960 h 3959860"/>
              <a:gd name="connsiteX5" fmla="*/ 4679950 w 5334000"/>
              <a:gd name="connsiteY5" fmla="*/ 2404110 h 3959860"/>
              <a:gd name="connsiteX6" fmla="*/ 4375150 w 5334000"/>
              <a:gd name="connsiteY6" fmla="*/ 2080260 h 3959860"/>
              <a:gd name="connsiteX7" fmla="*/ 4356100 w 5334000"/>
              <a:gd name="connsiteY7" fmla="*/ 2112010 h 3959860"/>
              <a:gd name="connsiteX8" fmla="*/ 3562350 w 5334000"/>
              <a:gd name="connsiteY8" fmla="*/ 1292860 h 3959860"/>
              <a:gd name="connsiteX9" fmla="*/ 2978150 w 5334000"/>
              <a:gd name="connsiteY9" fmla="*/ 1877060 h 3959860"/>
              <a:gd name="connsiteX10" fmla="*/ 3251200 w 5334000"/>
              <a:gd name="connsiteY10" fmla="*/ 2169160 h 3959860"/>
              <a:gd name="connsiteX11" fmla="*/ 1314450 w 5334000"/>
              <a:gd name="connsiteY11" fmla="*/ 3959860 h 3959860"/>
              <a:gd name="connsiteX12" fmla="*/ 0 w 5334000"/>
              <a:gd name="connsiteY12" fmla="*/ 2594610 h 3959860"/>
              <a:gd name="connsiteX13" fmla="*/ 1911350 w 5334000"/>
              <a:gd name="connsiteY13" fmla="*/ 765810 h 3959860"/>
              <a:gd name="connsiteX14" fmla="*/ 1987550 w 5334000"/>
              <a:gd name="connsiteY14" fmla="*/ 848360 h 3959860"/>
              <a:gd name="connsiteX15" fmla="*/ 2025650 w 5334000"/>
              <a:gd name="connsiteY15" fmla="*/ 810260 h 3959860"/>
              <a:gd name="connsiteX16" fmla="*/ 1993900 w 5334000"/>
              <a:gd name="connsiteY16" fmla="*/ 784860 h 3959860"/>
              <a:gd name="connsiteX17" fmla="*/ 2730500 w 5334000"/>
              <a:gd name="connsiteY17" fmla="*/ 264160 h 3959860"/>
              <a:gd name="connsiteX18" fmla="*/ 2863850 w 5334000"/>
              <a:gd name="connsiteY18" fmla="*/ 435610 h 3959860"/>
              <a:gd name="connsiteX19" fmla="*/ 3628390 w 5334000"/>
              <a:gd name="connsiteY19" fmla="*/ 279400 h 3959860"/>
              <a:gd name="connsiteX0" fmla="*/ 3600450 w 5334000"/>
              <a:gd name="connsiteY0" fmla="*/ 412750 h 3810000"/>
              <a:gd name="connsiteX1" fmla="*/ 4191000 w 5334000"/>
              <a:gd name="connsiteY1" fmla="*/ 0 h 3810000"/>
              <a:gd name="connsiteX2" fmla="*/ 5334000 w 5334000"/>
              <a:gd name="connsiteY2" fmla="*/ 1193800 h 3810000"/>
              <a:gd name="connsiteX3" fmla="*/ 4813300 w 5334000"/>
              <a:gd name="connsiteY3" fmla="*/ 2095500 h 3810000"/>
              <a:gd name="connsiteX4" fmla="*/ 4762500 w 5334000"/>
              <a:gd name="connsiteY4" fmla="*/ 2070100 h 3810000"/>
              <a:gd name="connsiteX5" fmla="*/ 4679950 w 5334000"/>
              <a:gd name="connsiteY5" fmla="*/ 2254250 h 3810000"/>
              <a:gd name="connsiteX6" fmla="*/ 4375150 w 5334000"/>
              <a:gd name="connsiteY6" fmla="*/ 1930400 h 3810000"/>
              <a:gd name="connsiteX7" fmla="*/ 4356100 w 5334000"/>
              <a:gd name="connsiteY7" fmla="*/ 1962150 h 3810000"/>
              <a:gd name="connsiteX8" fmla="*/ 3562350 w 5334000"/>
              <a:gd name="connsiteY8" fmla="*/ 1143000 h 3810000"/>
              <a:gd name="connsiteX9" fmla="*/ 2978150 w 5334000"/>
              <a:gd name="connsiteY9" fmla="*/ 1727200 h 3810000"/>
              <a:gd name="connsiteX10" fmla="*/ 3251200 w 5334000"/>
              <a:gd name="connsiteY10" fmla="*/ 2019300 h 3810000"/>
              <a:gd name="connsiteX11" fmla="*/ 1314450 w 5334000"/>
              <a:gd name="connsiteY11" fmla="*/ 3810000 h 3810000"/>
              <a:gd name="connsiteX12" fmla="*/ 0 w 5334000"/>
              <a:gd name="connsiteY12" fmla="*/ 2444750 h 3810000"/>
              <a:gd name="connsiteX13" fmla="*/ 1911350 w 5334000"/>
              <a:gd name="connsiteY13" fmla="*/ 615950 h 3810000"/>
              <a:gd name="connsiteX14" fmla="*/ 1987550 w 5334000"/>
              <a:gd name="connsiteY14" fmla="*/ 698500 h 3810000"/>
              <a:gd name="connsiteX15" fmla="*/ 2025650 w 5334000"/>
              <a:gd name="connsiteY15" fmla="*/ 660400 h 3810000"/>
              <a:gd name="connsiteX16" fmla="*/ 1993900 w 5334000"/>
              <a:gd name="connsiteY16" fmla="*/ 635000 h 3810000"/>
              <a:gd name="connsiteX17" fmla="*/ 2730500 w 5334000"/>
              <a:gd name="connsiteY17" fmla="*/ 114300 h 3810000"/>
              <a:gd name="connsiteX18" fmla="*/ 2863850 w 5334000"/>
              <a:gd name="connsiteY18" fmla="*/ 285750 h 3810000"/>
              <a:gd name="connsiteX19" fmla="*/ 3628390 w 5334000"/>
              <a:gd name="connsiteY19" fmla="*/ 403860 h 3810000"/>
              <a:gd name="connsiteX0" fmla="*/ 3600450 w 5334000"/>
              <a:gd name="connsiteY0" fmla="*/ 412750 h 3810000"/>
              <a:gd name="connsiteX1" fmla="*/ 4191000 w 5334000"/>
              <a:gd name="connsiteY1" fmla="*/ 0 h 3810000"/>
              <a:gd name="connsiteX2" fmla="*/ 5334000 w 5334000"/>
              <a:gd name="connsiteY2" fmla="*/ 1193800 h 3810000"/>
              <a:gd name="connsiteX3" fmla="*/ 4813300 w 5334000"/>
              <a:gd name="connsiteY3" fmla="*/ 2095500 h 3810000"/>
              <a:gd name="connsiteX4" fmla="*/ 4762500 w 5334000"/>
              <a:gd name="connsiteY4" fmla="*/ 2070100 h 3810000"/>
              <a:gd name="connsiteX5" fmla="*/ 4679950 w 5334000"/>
              <a:gd name="connsiteY5" fmla="*/ 2254250 h 3810000"/>
              <a:gd name="connsiteX6" fmla="*/ 4375150 w 5334000"/>
              <a:gd name="connsiteY6" fmla="*/ 1930400 h 3810000"/>
              <a:gd name="connsiteX7" fmla="*/ 4356100 w 5334000"/>
              <a:gd name="connsiteY7" fmla="*/ 1962150 h 3810000"/>
              <a:gd name="connsiteX8" fmla="*/ 3562350 w 5334000"/>
              <a:gd name="connsiteY8" fmla="*/ 1143000 h 3810000"/>
              <a:gd name="connsiteX9" fmla="*/ 2978150 w 5334000"/>
              <a:gd name="connsiteY9" fmla="*/ 1727200 h 3810000"/>
              <a:gd name="connsiteX10" fmla="*/ 3251200 w 5334000"/>
              <a:gd name="connsiteY10" fmla="*/ 2019300 h 3810000"/>
              <a:gd name="connsiteX11" fmla="*/ 1314450 w 5334000"/>
              <a:gd name="connsiteY11" fmla="*/ 3810000 h 3810000"/>
              <a:gd name="connsiteX12" fmla="*/ 0 w 5334000"/>
              <a:gd name="connsiteY12" fmla="*/ 2444750 h 3810000"/>
              <a:gd name="connsiteX13" fmla="*/ 1911350 w 5334000"/>
              <a:gd name="connsiteY13" fmla="*/ 615950 h 3810000"/>
              <a:gd name="connsiteX14" fmla="*/ 1987550 w 5334000"/>
              <a:gd name="connsiteY14" fmla="*/ 698500 h 3810000"/>
              <a:gd name="connsiteX15" fmla="*/ 2025650 w 5334000"/>
              <a:gd name="connsiteY15" fmla="*/ 660400 h 3810000"/>
              <a:gd name="connsiteX16" fmla="*/ 1993900 w 5334000"/>
              <a:gd name="connsiteY16" fmla="*/ 635000 h 3810000"/>
              <a:gd name="connsiteX17" fmla="*/ 2730500 w 5334000"/>
              <a:gd name="connsiteY17" fmla="*/ 114300 h 3810000"/>
              <a:gd name="connsiteX18" fmla="*/ 2863850 w 5334000"/>
              <a:gd name="connsiteY18" fmla="*/ 285750 h 3810000"/>
              <a:gd name="connsiteX19" fmla="*/ 3628390 w 5334000"/>
              <a:gd name="connsiteY19" fmla="*/ 40386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4000" h="3810000">
                <a:moveTo>
                  <a:pt x="3600450" y="412750"/>
                </a:moveTo>
                <a:lnTo>
                  <a:pt x="4191000" y="0"/>
                </a:lnTo>
                <a:lnTo>
                  <a:pt x="5334000" y="1193800"/>
                </a:lnTo>
                <a:lnTo>
                  <a:pt x="4813300" y="2095500"/>
                </a:lnTo>
                <a:lnTo>
                  <a:pt x="4762500" y="2070100"/>
                </a:lnTo>
                <a:lnTo>
                  <a:pt x="4679950" y="2254250"/>
                </a:lnTo>
                <a:lnTo>
                  <a:pt x="4375150" y="1930400"/>
                </a:lnTo>
                <a:lnTo>
                  <a:pt x="4356100" y="1962150"/>
                </a:lnTo>
                <a:lnTo>
                  <a:pt x="3562350" y="1143000"/>
                </a:lnTo>
                <a:cubicBezTo>
                  <a:pt x="3366555" y="1336666"/>
                  <a:pt x="3244850" y="1470855"/>
                  <a:pt x="2978150" y="1727200"/>
                </a:cubicBezTo>
                <a:lnTo>
                  <a:pt x="3251200" y="2019300"/>
                </a:lnTo>
                <a:lnTo>
                  <a:pt x="1314450" y="3810000"/>
                </a:lnTo>
                <a:lnTo>
                  <a:pt x="0" y="2444750"/>
                </a:lnTo>
                <a:lnTo>
                  <a:pt x="1911350" y="615950"/>
                </a:lnTo>
                <a:lnTo>
                  <a:pt x="1987550" y="698500"/>
                </a:lnTo>
                <a:lnTo>
                  <a:pt x="2025650" y="660400"/>
                </a:lnTo>
                <a:lnTo>
                  <a:pt x="1993900" y="635000"/>
                </a:lnTo>
                <a:lnTo>
                  <a:pt x="2730500" y="114300"/>
                </a:lnTo>
                <a:lnTo>
                  <a:pt x="2863850" y="285750"/>
                </a:lnTo>
                <a:cubicBezTo>
                  <a:pt x="2906183" y="228600"/>
                  <a:pt x="3329940" y="73660"/>
                  <a:pt x="3628390" y="403860"/>
                </a:cubicBezTo>
              </a:path>
            </a:pathLst>
          </a:custGeom>
          <a:noFill/>
          <a:ln w="76200">
            <a:solidFill>
              <a:srgbClr val="CEF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73024" y="2863006"/>
            <a:ext cx="443884" cy="44388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18766" y="2178130"/>
            <a:ext cx="443884" cy="44388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3558" y="1493749"/>
            <a:ext cx="443884" cy="44388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593160"/>
            <a:ext cx="1342235" cy="1201598"/>
            <a:chOff x="0" y="398145"/>
            <a:chExt cx="1342235" cy="1201598"/>
          </a:xfrm>
        </p:grpSpPr>
        <p:sp>
          <p:nvSpPr>
            <p:cNvPr id="18" name="TextBox 17"/>
            <p:cNvSpPr txBox="1"/>
            <p:nvPr/>
          </p:nvSpPr>
          <p:spPr>
            <a:xfrm>
              <a:off x="0" y="861079"/>
              <a:ext cx="134223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</a:t>
              </a:r>
            </a:p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OFFICE</a:t>
              </a:r>
            </a:p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3F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22891" y="398145"/>
              <a:ext cx="443884" cy="4438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6804641" y="2400072"/>
            <a:ext cx="443884" cy="44388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2141690"/>
            <a:ext cx="1342232" cy="1220648"/>
            <a:chOff x="0" y="1794758"/>
            <a:chExt cx="1342232" cy="1220648"/>
          </a:xfrm>
        </p:grpSpPr>
        <p:sp>
          <p:nvSpPr>
            <p:cNvPr id="19" name="TextBox 18"/>
            <p:cNvSpPr txBox="1"/>
            <p:nvPr/>
          </p:nvSpPr>
          <p:spPr>
            <a:xfrm>
              <a:off x="0" y="2276742"/>
              <a:ext cx="134223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CONF.</a:t>
              </a:r>
            </a:p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ROOM</a:t>
              </a:r>
            </a:p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1F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22891" y="1794758"/>
              <a:ext cx="443884" cy="4438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" y="3709270"/>
            <a:ext cx="1342232" cy="1230173"/>
            <a:chOff x="4" y="3306890"/>
            <a:chExt cx="1342232" cy="1230173"/>
          </a:xfrm>
        </p:grpSpPr>
        <p:sp>
          <p:nvSpPr>
            <p:cNvPr id="20" name="TextBox 19"/>
            <p:cNvSpPr txBox="1"/>
            <p:nvPr/>
          </p:nvSpPr>
          <p:spPr>
            <a:xfrm>
              <a:off x="4" y="3798399"/>
              <a:ext cx="134223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LOBBY</a:t>
              </a:r>
            </a:p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1F + 2F</a:t>
              </a:r>
            </a:p>
            <a:p>
              <a:pPr algn="ctr">
                <a:tabLst>
                  <a:tab pos="1371600" algn="l"/>
                </a:tabLst>
              </a:pPr>
              <a:endPara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2891" y="3306890"/>
              <a:ext cx="443884" cy="4438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" y="5286375"/>
            <a:ext cx="1342235" cy="1230173"/>
            <a:chOff x="1" y="4842491"/>
            <a:chExt cx="1342235" cy="1230173"/>
          </a:xfrm>
        </p:grpSpPr>
        <p:sp>
          <p:nvSpPr>
            <p:cNvPr id="21" name="TextBox 20"/>
            <p:cNvSpPr txBox="1"/>
            <p:nvPr/>
          </p:nvSpPr>
          <p:spPr>
            <a:xfrm>
              <a:off x="1" y="5334000"/>
              <a:ext cx="134223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</a:t>
              </a:r>
            </a:p>
            <a:p>
              <a:pPr algn="ctr">
                <a:tabLst>
                  <a:tab pos="1371600" algn="l"/>
                </a:tabLs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FAÇADE</a:t>
              </a:r>
            </a:p>
            <a:p>
              <a:pPr algn="ctr">
                <a:tabLst>
                  <a:tab pos="1371600" algn="l"/>
                </a:tabLst>
              </a:pPr>
              <a:endPara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22891" y="4842491"/>
              <a:ext cx="443884" cy="44388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81066" y="162009"/>
            <a:ext cx="443884" cy="591795"/>
            <a:chOff x="8250512" y="481371"/>
            <a:chExt cx="443884" cy="591795"/>
          </a:xfrm>
        </p:grpSpPr>
        <p:sp>
          <p:nvSpPr>
            <p:cNvPr id="37" name="Oval 36"/>
            <p:cNvSpPr/>
            <p:nvPr/>
          </p:nvSpPr>
          <p:spPr>
            <a:xfrm flipV="1">
              <a:off x="8333435" y="810936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250512" y="481371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OPEN OFFICE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3F</a:t>
            </a:r>
          </a:p>
        </p:txBody>
      </p:sp>
      <p:pic>
        <p:nvPicPr>
          <p:cNvPr id="9" name="Picture 8" descr="Office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4942" y="1051280"/>
            <a:ext cx="6074228" cy="4602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74320"/>
            <a:ext cx="418011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Grad. Student Workspaces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Faculty Offices (Adjacent)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Windows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Personal Task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Areas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Flexibility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Simplicity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Efficiency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8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OPEN OFFICE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3F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ffice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4942" y="1051280"/>
            <a:ext cx="6074227" cy="46025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5" name="Oval 14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Grad. Student Workspaces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Faculty Offices (Adjacent)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Windows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Personal Task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Areas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Flexibility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Simplicity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Efficiency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583680"/>
            <a:ext cx="86868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UCI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Natural Sciences Unit 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3680"/>
            <a:ext cx="457200" cy="274320"/>
          </a:xfrm>
          <a:prstGeom prst="rect">
            <a:avLst/>
          </a:prstGeom>
          <a:solidFill>
            <a:srgbClr val="CE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323AAD-050C-4B26-81CB-7F7751A28D45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OPEN OFFICE  </a:t>
            </a:r>
            <a:r>
              <a:rPr lang="en-US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3F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812447" y="3429000"/>
            <a:ext cx="630936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ffice Bird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4942" y="1051280"/>
            <a:ext cx="6074227" cy="46025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706839" y="200109"/>
            <a:ext cx="494311" cy="553695"/>
            <a:chOff x="8333435" y="414696"/>
            <a:chExt cx="494311" cy="553695"/>
          </a:xfrm>
        </p:grpSpPr>
        <p:sp>
          <p:nvSpPr>
            <p:cNvPr id="18" name="Oval 17"/>
            <p:cNvSpPr/>
            <p:nvPr/>
          </p:nvSpPr>
          <p:spPr>
            <a:xfrm flipV="1">
              <a:off x="8333435" y="706161"/>
              <a:ext cx="262230" cy="26223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EF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43733">
              <a:off x="8383862" y="414696"/>
              <a:ext cx="443884" cy="4438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CEFF19"/>
                  </a:solidFill>
                  <a:latin typeface="Arial"/>
                  <a:cs typeface="Arial"/>
                </a:rPr>
                <a:t>▲</a:t>
              </a:r>
              <a:endParaRPr lang="en-US" sz="1400" b="1" dirty="0">
                <a:solidFill>
                  <a:srgbClr val="CEFF1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4320"/>
            <a:ext cx="418011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Grad. Student Workspaces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Faculty Offices (Adjacent)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FOCAL 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Windows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Personal Task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Circulation Areas</a:t>
            </a:r>
          </a:p>
          <a:p>
            <a:pPr>
              <a:tabLst>
                <a:tab pos="1371600" algn="l"/>
              </a:tabLst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CONCEPTS: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Flexibility</a:t>
            </a:r>
          </a:p>
          <a:p>
            <a:pPr>
              <a:tabLst>
                <a:tab pos="1371600" algn="l"/>
              </a:tabLst>
            </a:pPr>
            <a:r>
              <a:rPr lang="en-US" sz="1400" b="1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CEFF19"/>
                </a:solidFill>
                <a:latin typeface="Arial" pitchFamily="34" charset="0"/>
                <a:cs typeface="Arial" pitchFamily="34" charset="0"/>
              </a:rPr>
              <a:t>Simplicity</a:t>
            </a:r>
          </a:p>
          <a:p>
            <a:pPr>
              <a:tabLst>
                <a:tab pos="13716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Efficiency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501</Words>
  <Application>Microsoft Office PowerPoint</Application>
  <PresentationFormat>On-screen Show (4:3)</PresentationFormat>
  <Paragraphs>633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grant</dc:creator>
  <cp:lastModifiedBy>gwk124</cp:lastModifiedBy>
  <cp:revision>183</cp:revision>
  <dcterms:created xsi:type="dcterms:W3CDTF">2006-08-16T00:00:00Z</dcterms:created>
  <dcterms:modified xsi:type="dcterms:W3CDTF">2008-12-10T17:01:59Z</dcterms:modified>
</cp:coreProperties>
</file>