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61" r:id="rId4"/>
    <p:sldId id="264" r:id="rId5"/>
    <p:sldId id="263" r:id="rId6"/>
    <p:sldId id="265" r:id="rId7"/>
    <p:sldId id="266" r:id="rId8"/>
    <p:sldId id="267" r:id="rId9"/>
    <p:sldId id="279" r:id="rId10"/>
    <p:sldId id="269" r:id="rId11"/>
    <p:sldId id="268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9F7E"/>
    <a:srgbClr val="8F623D"/>
    <a:srgbClr val="D2E6DB"/>
    <a:srgbClr val="B4B4B4"/>
    <a:srgbClr val="C4C4C4"/>
    <a:srgbClr val="BEC1C6"/>
    <a:srgbClr val="C4DECF"/>
    <a:srgbClr val="D6EBEE"/>
    <a:srgbClr val="B5DC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ollege\Thesis\Last%20Semester\CHP%20Calcul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kim\Desktop\Copy%20of%20ymca_heat_recovery(v95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8"/>
  <c:chart>
    <c:view3D>
      <c:rotX val="60"/>
      <c:rotY val="90"/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Sheet2!$E$8:$E$19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Sheet2!$F$8:$F$19</c:f>
              <c:numCache>
                <c:formatCode>General</c:formatCode>
                <c:ptCount val="12"/>
                <c:pt idx="0">
                  <c:v>8911</c:v>
                </c:pt>
                <c:pt idx="1">
                  <c:v>6210</c:v>
                </c:pt>
                <c:pt idx="2">
                  <c:v>5000</c:v>
                </c:pt>
                <c:pt idx="3">
                  <c:v>3100</c:v>
                </c:pt>
                <c:pt idx="4">
                  <c:v>3300</c:v>
                </c:pt>
                <c:pt idx="5">
                  <c:v>4500</c:v>
                </c:pt>
                <c:pt idx="6">
                  <c:v>4850</c:v>
                </c:pt>
                <c:pt idx="7">
                  <c:v>4750</c:v>
                </c:pt>
                <c:pt idx="8">
                  <c:v>4250</c:v>
                </c:pt>
                <c:pt idx="9">
                  <c:v>3894</c:v>
                </c:pt>
                <c:pt idx="10">
                  <c:v>4450</c:v>
                </c:pt>
                <c:pt idx="11">
                  <c:v>6600</c:v>
                </c:pt>
              </c:numCache>
            </c:numRef>
          </c:val>
        </c:ser>
        <c:shape val="box"/>
        <c:axId val="172282240"/>
        <c:axId val="172284544"/>
        <c:axId val="0"/>
      </c:bar3DChart>
      <c:catAx>
        <c:axId val="17228224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HelveticaNeueLT Pro 35 Th" pitchFamily="34" charset="0"/>
              </a:defRPr>
            </a:pPr>
            <a:endParaRPr lang="en-US"/>
          </a:p>
        </c:txPr>
        <c:crossAx val="172284544"/>
        <c:crosses val="autoZero"/>
        <c:auto val="1"/>
        <c:lblAlgn val="ctr"/>
        <c:lblOffset val="100"/>
      </c:catAx>
      <c:valAx>
        <c:axId val="172284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HelveticaNeueLT Pro 37 ThCn" pitchFamily="34" charset="0"/>
              </a:defRPr>
            </a:pPr>
            <a:endParaRPr lang="en-US"/>
          </a:p>
        </c:txPr>
        <c:crossAx val="172282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Noise Criteria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518376289029445"/>
          <c:y val="0.10846748693863215"/>
          <c:w val="0.70570022497187956"/>
          <c:h val="0.79610682260002363"/>
        </c:manualLayout>
      </c:layout>
      <c:lineChart>
        <c:grouping val="standard"/>
        <c:ser>
          <c:idx val="11"/>
          <c:order val="0"/>
          <c:tx>
            <c:v>Hotel Room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Sheet1!$W$20:$W$27</c:f>
              <c:numCache>
                <c:formatCode>General</c:formatCode>
                <c:ptCount val="8"/>
                <c:pt idx="0">
                  <c:v>52</c:v>
                </c:pt>
                <c:pt idx="1">
                  <c:v>36</c:v>
                </c:pt>
                <c:pt idx="2">
                  <c:v>31</c:v>
                </c:pt>
                <c:pt idx="3">
                  <c:v>22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0"/>
          <c:order val="1"/>
          <c:tx>
            <c:v>NC-65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Sheet1!$O$20:$O$27</c:f>
              <c:numCache>
                <c:formatCode>General</c:formatCode>
                <c:ptCount val="8"/>
                <c:pt idx="0">
                  <c:v>80</c:v>
                </c:pt>
                <c:pt idx="1">
                  <c:v>75</c:v>
                </c:pt>
                <c:pt idx="2">
                  <c:v>71</c:v>
                </c:pt>
                <c:pt idx="3">
                  <c:v>68</c:v>
                </c:pt>
                <c:pt idx="4">
                  <c:v>66</c:v>
                </c:pt>
                <c:pt idx="5">
                  <c:v>64</c:v>
                </c:pt>
                <c:pt idx="6">
                  <c:v>63</c:v>
                </c:pt>
                <c:pt idx="7">
                  <c:v>62</c:v>
                </c:pt>
              </c:numCache>
            </c:numRef>
          </c:val>
        </c:ser>
        <c:ser>
          <c:idx val="9"/>
          <c:order val="2"/>
          <c:tx>
            <c:v>NC-60</c:v>
          </c:tx>
          <c:spPr>
            <a:ln>
              <a:solidFill>
                <a:prstClr val="white"/>
              </a:solidFill>
            </a:ln>
          </c:spPr>
          <c:marker>
            <c:symbol val="none"/>
          </c:marker>
          <c:val>
            <c:numRef>
              <c:f>Sheet1!$N$20:$N$27</c:f>
              <c:numCache>
                <c:formatCode>General</c:formatCode>
                <c:ptCount val="8"/>
                <c:pt idx="0">
                  <c:v>77</c:v>
                </c:pt>
                <c:pt idx="1">
                  <c:v>71</c:v>
                </c:pt>
                <c:pt idx="2">
                  <c:v>67</c:v>
                </c:pt>
                <c:pt idx="3">
                  <c:v>63</c:v>
                </c:pt>
                <c:pt idx="4">
                  <c:v>61</c:v>
                </c:pt>
                <c:pt idx="5">
                  <c:v>59</c:v>
                </c:pt>
                <c:pt idx="6">
                  <c:v>58</c:v>
                </c:pt>
                <c:pt idx="7">
                  <c:v>57</c:v>
                </c:pt>
              </c:numCache>
            </c:numRef>
          </c:val>
        </c:ser>
        <c:ser>
          <c:idx val="8"/>
          <c:order val="3"/>
          <c:tx>
            <c:v>NC-55</c:v>
          </c:tx>
          <c:spPr>
            <a:ln>
              <a:solidFill>
                <a:prstClr val="white"/>
              </a:solidFill>
            </a:ln>
          </c:spPr>
          <c:marker>
            <c:symbol val="none"/>
          </c:marker>
          <c:val>
            <c:numRef>
              <c:f>Sheet1!$M$20:$M$27</c:f>
              <c:numCache>
                <c:formatCode>General</c:formatCode>
                <c:ptCount val="8"/>
                <c:pt idx="0">
                  <c:v>74</c:v>
                </c:pt>
                <c:pt idx="1">
                  <c:v>67</c:v>
                </c:pt>
                <c:pt idx="2">
                  <c:v>62</c:v>
                </c:pt>
                <c:pt idx="3">
                  <c:v>58</c:v>
                </c:pt>
                <c:pt idx="4">
                  <c:v>56</c:v>
                </c:pt>
                <c:pt idx="5">
                  <c:v>54</c:v>
                </c:pt>
                <c:pt idx="6">
                  <c:v>53</c:v>
                </c:pt>
                <c:pt idx="7">
                  <c:v>52</c:v>
                </c:pt>
              </c:numCache>
            </c:numRef>
          </c:val>
        </c:ser>
        <c:ser>
          <c:idx val="7"/>
          <c:order val="4"/>
          <c:tx>
            <c:v>NC-50</c:v>
          </c:tx>
          <c:spPr>
            <a:ln>
              <a:solidFill>
                <a:prstClr val="white"/>
              </a:solidFill>
            </a:ln>
          </c:spPr>
          <c:marker>
            <c:symbol val="none"/>
          </c:marker>
          <c:val>
            <c:numRef>
              <c:f>Sheet1!$L$20:$L$27</c:f>
              <c:numCache>
                <c:formatCode>General</c:formatCode>
                <c:ptCount val="8"/>
                <c:pt idx="0">
                  <c:v>71</c:v>
                </c:pt>
                <c:pt idx="1">
                  <c:v>64</c:v>
                </c:pt>
                <c:pt idx="2">
                  <c:v>58</c:v>
                </c:pt>
                <c:pt idx="3">
                  <c:v>54</c:v>
                </c:pt>
                <c:pt idx="4">
                  <c:v>51</c:v>
                </c:pt>
                <c:pt idx="5">
                  <c:v>49</c:v>
                </c:pt>
                <c:pt idx="6">
                  <c:v>48</c:v>
                </c:pt>
                <c:pt idx="7">
                  <c:v>47</c:v>
                </c:pt>
              </c:numCache>
            </c:numRef>
          </c:val>
        </c:ser>
        <c:ser>
          <c:idx val="6"/>
          <c:order val="5"/>
          <c:tx>
            <c:v>NC-45</c:v>
          </c:tx>
          <c:spPr>
            <a:ln>
              <a:solidFill>
                <a:prstClr val="white"/>
              </a:solidFill>
            </a:ln>
          </c:spPr>
          <c:marker>
            <c:symbol val="none"/>
          </c:marker>
          <c:val>
            <c:numRef>
              <c:f>Sheet1!$K$20:$K$27</c:f>
              <c:numCache>
                <c:formatCode>General</c:formatCode>
                <c:ptCount val="8"/>
                <c:pt idx="0">
                  <c:v>67</c:v>
                </c:pt>
                <c:pt idx="1">
                  <c:v>60</c:v>
                </c:pt>
                <c:pt idx="2">
                  <c:v>54</c:v>
                </c:pt>
                <c:pt idx="3">
                  <c:v>49</c:v>
                </c:pt>
                <c:pt idx="4">
                  <c:v>46</c:v>
                </c:pt>
                <c:pt idx="5">
                  <c:v>44</c:v>
                </c:pt>
                <c:pt idx="6">
                  <c:v>43</c:v>
                </c:pt>
                <c:pt idx="7">
                  <c:v>42</c:v>
                </c:pt>
              </c:numCache>
            </c:numRef>
          </c:val>
        </c:ser>
        <c:ser>
          <c:idx val="5"/>
          <c:order val="6"/>
          <c:tx>
            <c:v>NC-40</c:v>
          </c:tx>
          <c:spPr>
            <a:ln>
              <a:solidFill>
                <a:prstClr val="white"/>
              </a:solidFill>
            </a:ln>
          </c:spPr>
          <c:marker>
            <c:symbol val="none"/>
          </c:marker>
          <c:val>
            <c:numRef>
              <c:f>Sheet1!$J$20:$J$27</c:f>
              <c:numCache>
                <c:formatCode>General</c:formatCode>
                <c:ptCount val="8"/>
                <c:pt idx="0">
                  <c:v>64</c:v>
                </c:pt>
                <c:pt idx="1">
                  <c:v>56</c:v>
                </c:pt>
                <c:pt idx="2">
                  <c:v>50</c:v>
                </c:pt>
                <c:pt idx="3">
                  <c:v>45</c:v>
                </c:pt>
                <c:pt idx="4">
                  <c:v>41</c:v>
                </c:pt>
                <c:pt idx="5">
                  <c:v>39</c:v>
                </c:pt>
                <c:pt idx="6">
                  <c:v>38</c:v>
                </c:pt>
                <c:pt idx="7">
                  <c:v>37</c:v>
                </c:pt>
              </c:numCache>
            </c:numRef>
          </c:val>
        </c:ser>
        <c:ser>
          <c:idx val="3"/>
          <c:order val="7"/>
          <c:tx>
            <c:v>Nc-35</c:v>
          </c:tx>
          <c:spPr>
            <a:ln>
              <a:solidFill>
                <a:prstClr val="white"/>
              </a:solidFill>
            </a:ln>
          </c:spPr>
          <c:marker>
            <c:symbol val="none"/>
          </c:marker>
          <c:val>
            <c:numRef>
              <c:f>Sheet1!$I$20:$I$27</c:f>
              <c:numCache>
                <c:formatCode>General</c:formatCode>
                <c:ptCount val="8"/>
                <c:pt idx="0">
                  <c:v>60</c:v>
                </c:pt>
                <c:pt idx="1">
                  <c:v>52</c:v>
                </c:pt>
                <c:pt idx="2">
                  <c:v>45</c:v>
                </c:pt>
                <c:pt idx="3">
                  <c:v>40</c:v>
                </c:pt>
                <c:pt idx="4">
                  <c:v>36</c:v>
                </c:pt>
                <c:pt idx="5">
                  <c:v>34</c:v>
                </c:pt>
                <c:pt idx="6">
                  <c:v>33</c:v>
                </c:pt>
                <c:pt idx="7">
                  <c:v>32</c:v>
                </c:pt>
              </c:numCache>
            </c:numRef>
          </c:val>
        </c:ser>
        <c:ser>
          <c:idx val="4"/>
          <c:order val="8"/>
          <c:tx>
            <c:v>NC-30</c:v>
          </c:tx>
          <c:spPr>
            <a:ln>
              <a:solidFill>
                <a:prstClr val="white"/>
              </a:solidFill>
            </a:ln>
          </c:spPr>
          <c:marker>
            <c:symbol val="none"/>
          </c:marker>
          <c:val>
            <c:numRef>
              <c:f>Sheet1!$H$20:$H$27</c:f>
              <c:numCache>
                <c:formatCode>General</c:formatCode>
                <c:ptCount val="8"/>
                <c:pt idx="0">
                  <c:v>57</c:v>
                </c:pt>
                <c:pt idx="1">
                  <c:v>48</c:v>
                </c:pt>
                <c:pt idx="2">
                  <c:v>41</c:v>
                </c:pt>
                <c:pt idx="3">
                  <c:v>36</c:v>
                </c:pt>
                <c:pt idx="4">
                  <c:v>31</c:v>
                </c:pt>
                <c:pt idx="5">
                  <c:v>29</c:v>
                </c:pt>
                <c:pt idx="6">
                  <c:v>28</c:v>
                </c:pt>
                <c:pt idx="7">
                  <c:v>27</c:v>
                </c:pt>
              </c:numCache>
            </c:numRef>
          </c:val>
        </c:ser>
        <c:ser>
          <c:idx val="2"/>
          <c:order val="9"/>
          <c:tx>
            <c:v>NC-25</c:v>
          </c:tx>
          <c:spPr>
            <a:ln>
              <a:solidFill>
                <a:prstClr val="white"/>
              </a:solidFill>
            </a:ln>
          </c:spPr>
          <c:marker>
            <c:symbol val="none"/>
          </c:marker>
          <c:val>
            <c:numRef>
              <c:f>Sheet1!$G$20:$G$27</c:f>
              <c:numCache>
                <c:formatCode>General</c:formatCode>
                <c:ptCount val="8"/>
                <c:pt idx="0">
                  <c:v>54</c:v>
                </c:pt>
                <c:pt idx="1">
                  <c:v>44</c:v>
                </c:pt>
                <c:pt idx="2">
                  <c:v>37</c:v>
                </c:pt>
                <c:pt idx="3">
                  <c:v>31</c:v>
                </c:pt>
                <c:pt idx="4">
                  <c:v>27</c:v>
                </c:pt>
                <c:pt idx="5">
                  <c:v>24</c:v>
                </c:pt>
                <c:pt idx="6">
                  <c:v>22</c:v>
                </c:pt>
                <c:pt idx="7">
                  <c:v>21</c:v>
                </c:pt>
              </c:numCache>
            </c:numRef>
          </c:val>
        </c:ser>
        <c:ser>
          <c:idx val="1"/>
          <c:order val="10"/>
          <c:tx>
            <c:v>NC-20</c:v>
          </c:tx>
          <c:spPr>
            <a:ln>
              <a:solidFill>
                <a:prstClr val="white"/>
              </a:solidFill>
            </a:ln>
          </c:spPr>
          <c:marker>
            <c:symbol val="none"/>
          </c:marker>
          <c:val>
            <c:numRef>
              <c:f>Sheet1!$F$20:$F$27</c:f>
              <c:numCache>
                <c:formatCode>General</c:formatCode>
                <c:ptCount val="8"/>
                <c:pt idx="0">
                  <c:v>51</c:v>
                </c:pt>
                <c:pt idx="1">
                  <c:v>40</c:v>
                </c:pt>
                <c:pt idx="2">
                  <c:v>33</c:v>
                </c:pt>
                <c:pt idx="3">
                  <c:v>26</c:v>
                </c:pt>
                <c:pt idx="4">
                  <c:v>22</c:v>
                </c:pt>
                <c:pt idx="5">
                  <c:v>19</c:v>
                </c:pt>
                <c:pt idx="6">
                  <c:v>17</c:v>
                </c:pt>
                <c:pt idx="7">
                  <c:v>16</c:v>
                </c:pt>
              </c:numCache>
            </c:numRef>
          </c:val>
        </c:ser>
        <c:ser>
          <c:idx val="0"/>
          <c:order val="11"/>
          <c:tx>
            <c:v>NC-15</c:v>
          </c:tx>
          <c:spPr>
            <a:ln>
              <a:solidFill>
                <a:prstClr val="white"/>
              </a:solidFill>
            </a:ln>
          </c:spPr>
          <c:marker>
            <c:symbol val="none"/>
          </c:marker>
          <c:cat>
            <c:numRef>
              <c:f>Sheet1!$D$20:$D$27</c:f>
              <c:numCache>
                <c:formatCode>General</c:formatCode>
                <c:ptCount val="8"/>
                <c:pt idx="0">
                  <c:v>63</c:v>
                </c:pt>
                <c:pt idx="1">
                  <c:v>125</c:v>
                </c:pt>
                <c:pt idx="2">
                  <c:v>250</c:v>
                </c:pt>
                <c:pt idx="3">
                  <c:v>500</c:v>
                </c:pt>
                <c:pt idx="4">
                  <c:v>1000</c:v>
                </c:pt>
                <c:pt idx="5">
                  <c:v>2000</c:v>
                </c:pt>
                <c:pt idx="6">
                  <c:v>4000</c:v>
                </c:pt>
                <c:pt idx="7">
                  <c:v>8000</c:v>
                </c:pt>
              </c:numCache>
            </c:numRef>
          </c:cat>
          <c:val>
            <c:numRef>
              <c:f>Sheet1!$E$20:$E$27</c:f>
              <c:numCache>
                <c:formatCode>General</c:formatCode>
                <c:ptCount val="8"/>
                <c:pt idx="0">
                  <c:v>47</c:v>
                </c:pt>
                <c:pt idx="1">
                  <c:v>36</c:v>
                </c:pt>
                <c:pt idx="2">
                  <c:v>29</c:v>
                </c:pt>
                <c:pt idx="3">
                  <c:v>22</c:v>
                </c:pt>
                <c:pt idx="4">
                  <c:v>17</c:v>
                </c:pt>
                <c:pt idx="5">
                  <c:v>14</c:v>
                </c:pt>
                <c:pt idx="6">
                  <c:v>12</c:v>
                </c:pt>
                <c:pt idx="7">
                  <c:v>11</c:v>
                </c:pt>
              </c:numCache>
            </c:numRef>
          </c:val>
        </c:ser>
        <c:marker val="1"/>
        <c:axId val="180950144"/>
        <c:axId val="180991488"/>
      </c:lineChart>
      <c:catAx>
        <c:axId val="180950144"/>
        <c:scaling>
          <c:orientation val="minMax"/>
        </c:scaling>
        <c:axPos val="b"/>
        <c:numFmt formatCode="General" sourceLinked="1"/>
        <c:majorTickMark val="none"/>
        <c:tickLblPos val="nextTo"/>
        <c:crossAx val="180991488"/>
        <c:crosses val="autoZero"/>
        <c:auto val="1"/>
        <c:lblAlgn val="ctr"/>
        <c:lblOffset val="100"/>
      </c:catAx>
      <c:valAx>
        <c:axId val="1809914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Sound Pressure Level (dB)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80950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64758497316635"/>
          <c:y val="0.2057342832145983"/>
          <c:w val="0.19735241502683373"/>
          <c:h val="0.73807809738068553"/>
        </c:manualLayout>
      </c:layout>
    </c:legend>
    <c:plotVisOnly val="1"/>
  </c:chart>
  <c:spPr>
    <a:ln>
      <a:solidFill>
        <a:schemeClr val="tx1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46A481-B0FC-4EE0-B043-2EA8CE5EEE1F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asdfasdf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C68AF5-E078-4912-AC8C-2EAC581AF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E3E316B-9A44-4F98-B522-A9FF650095D0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asdfasdf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810C418-22BF-49FC-80DA-9AAA07D45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0C418-22BF-49FC-80DA-9AAA07D4537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03C7-B00E-4985-8EF4-9AD42D49D5C5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446A-BFD1-49C0-A93F-C2D01FE30559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8000-DA38-4A49-9E6B-FEDD09CD5F74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EED3-C0A0-410C-94B9-039C72E64E5F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3F58-EE63-4F3C-B7E4-E459FFF84FA2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4731-AA40-44FB-9413-0B9A9E405571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7EE3-279E-483D-84AD-A64D12E2DFCE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CA2A-E0BF-4181-B512-D57C2EEED00E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5F29-A5B9-43BF-849F-4DAA624B7042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8073-9817-4550-8D77-91ACA78562C4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6958-79AF-4BB3-AC1E-C869D68F2B41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5056-8694-4435-B258-FAE5742F1706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Geoffrey Kim |  Mechanical  |  Faculty Advisor: Dr. Jelena Srebric  | The Pennsylvania State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2D6D-AD64-4635-8C9A-963A04826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981201"/>
            <a:ext cx="3048000" cy="3975652"/>
          </a:xfrm>
          <a:prstGeom prst="rect">
            <a:avLst/>
          </a:prstGeom>
          <a:solidFill>
            <a:srgbClr val="B4B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9144000" cy="1143000"/>
          </a:xfrm>
          <a:prstGeom prst="rect">
            <a:avLst/>
          </a:prstGeom>
          <a:gradFill flip="none" rotWithShape="1">
            <a:gsLst>
              <a:gs pos="86000">
                <a:srgbClr val="D49F7E"/>
              </a:gs>
              <a:gs pos="0">
                <a:schemeClr val="bg1">
                  <a:alpha val="1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 w="41275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4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HelveticaNeueLT Pro 95 Blk" pitchFamily="34" charset="0"/>
                <a:cs typeface="Arial" pitchFamily="34" charset="0"/>
              </a:rPr>
              <a:t>SENIOR THESIS PRESENTATION</a:t>
            </a:r>
            <a:endParaRPr lang="en-US" sz="3600" b="1" dirty="0">
              <a:latin typeface="HelveticaNeueLT Pro 95 Blk" pitchFamily="34" charset="0"/>
              <a:cs typeface="Arial" pitchFamily="34" charset="0"/>
            </a:endParaRPr>
          </a:p>
        </p:txBody>
      </p:sp>
      <p:pic>
        <p:nvPicPr>
          <p:cNvPr id="5" name="Picture 4" descr="HF_Exterior_Jan7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4" y="2133601"/>
            <a:ext cx="2531099" cy="3544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1981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NeueLT Pro 37 ThCn" pitchFamily="34" charset="0"/>
              </a:rPr>
              <a:t>Grey-water </a:t>
            </a:r>
            <a:r>
              <a:rPr lang="en-US" sz="2000" dirty="0" smtClean="0">
                <a:latin typeface="HelveticaNeueLT Pro 37 ThCn" pitchFamily="34" charset="0"/>
              </a:rPr>
              <a:t>Reheat </a:t>
            </a:r>
            <a:r>
              <a:rPr lang="en-US" sz="2000" dirty="0" smtClean="0">
                <a:latin typeface="HelveticaNeueLT Pro 37 ThCn" pitchFamily="34" charset="0"/>
              </a:rPr>
              <a:t>with </a:t>
            </a:r>
            <a:r>
              <a:rPr lang="en-US" sz="2000" dirty="0" smtClean="0">
                <a:latin typeface="HelveticaNeueLT Pro 37 ThCn" pitchFamily="34" charset="0"/>
              </a:rPr>
              <a:t>Combined </a:t>
            </a:r>
            <a:r>
              <a:rPr lang="en-US" sz="2000" dirty="0" smtClean="0">
                <a:latin typeface="HelveticaNeueLT Pro 37 ThCn" pitchFamily="34" charset="0"/>
              </a:rPr>
              <a:t>Heat and Power Analysis </a:t>
            </a:r>
            <a:r>
              <a:rPr lang="en-US" sz="2000" dirty="0" smtClean="0">
                <a:latin typeface="HelveticaNeueLT Pro 37 ThCn" pitchFamily="34" charset="0"/>
              </a:rPr>
              <a:t>for a Hotel</a:t>
            </a:r>
            <a:endParaRPr lang="en-US" sz="2000" dirty="0">
              <a:latin typeface="HelveticaNeueLT Pro 37 ThCn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1" y="4091225"/>
            <a:ext cx="16743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NeueLT Pro 37 ThCn" pitchFamily="34" charset="0"/>
              </a:rPr>
              <a:t>Hotel Felix</a:t>
            </a:r>
            <a:endParaRPr lang="en-US" dirty="0" smtClean="0">
              <a:latin typeface="HelveticaNeueLT Pro 37 ThCn" pitchFamily="34" charset="0"/>
            </a:endParaRPr>
          </a:p>
          <a:p>
            <a:pPr algn="ctr"/>
            <a:r>
              <a:rPr lang="en-US" dirty="0" smtClean="0">
                <a:latin typeface="HelveticaNeueLT Pro 37 ThCn" pitchFamily="34" charset="0"/>
              </a:rPr>
              <a:t>Chicago, Illinois</a:t>
            </a:r>
            <a:endParaRPr lang="en-US" dirty="0">
              <a:latin typeface="HelveticaNeueLT Pro 37 ThCn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5029205"/>
            <a:ext cx="32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HelveticaNeueLT Pro 37 ThCn" pitchFamily="34" charset="0"/>
              </a:rPr>
              <a:t>The Pennsylvania State University</a:t>
            </a:r>
          </a:p>
          <a:p>
            <a:pPr algn="ctr"/>
            <a:r>
              <a:rPr lang="en-US" dirty="0" smtClean="0">
                <a:latin typeface="HelveticaNeueLT Pro 37 ThCn" pitchFamily="34" charset="0"/>
              </a:rPr>
              <a:t>Department of Architectural Engineering</a:t>
            </a:r>
            <a:endParaRPr lang="en-US" dirty="0">
              <a:latin typeface="HelveticaNeueLT Pro 37 ThCn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048003"/>
            <a:ext cx="34740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NeueLT Pro 37 ThCn" pitchFamily="34" charset="0"/>
              </a:rPr>
              <a:t>Presented by</a:t>
            </a:r>
          </a:p>
          <a:p>
            <a:r>
              <a:rPr lang="en-US" sz="2800" dirty="0" smtClean="0">
                <a:latin typeface="HelveticaNeueLT Pro 37 ThCn" pitchFamily="34" charset="0"/>
              </a:rPr>
              <a:t>Geoffrey Kim  |  Mechanical</a:t>
            </a:r>
            <a:endParaRPr lang="en-US" sz="2800" dirty="0">
              <a:latin typeface="HelveticaNeueLT Pro 37 ThC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4" y="5715006"/>
            <a:ext cx="3637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NeueLT Pro 37 ThCn" pitchFamily="34" charset="0"/>
              </a:rPr>
              <a:t>AE </a:t>
            </a:r>
            <a:r>
              <a:rPr lang="en-US" sz="1400" dirty="0" smtClean="0">
                <a:latin typeface="HelveticaNeueLT Pro 37 ThCn" pitchFamily="34" charset="0"/>
              </a:rPr>
              <a:t>482 </a:t>
            </a:r>
            <a:r>
              <a:rPr lang="en-US" sz="1400" dirty="0" smtClean="0">
                <a:latin typeface="HelveticaNeueLT Pro 37 ThCn" pitchFamily="34" charset="0"/>
              </a:rPr>
              <a:t>Senior Thesis | Faculty Advisor: Dr. </a:t>
            </a:r>
            <a:r>
              <a:rPr lang="en-US" sz="1400" dirty="0" err="1" smtClean="0">
                <a:latin typeface="HelveticaNeueLT Pro 37 ThCn" pitchFamily="34" charset="0"/>
              </a:rPr>
              <a:t>Jelena</a:t>
            </a:r>
            <a:r>
              <a:rPr lang="en-US" sz="1400" dirty="0" smtClean="0">
                <a:latin typeface="HelveticaNeueLT Pro 37 ThCn" pitchFamily="34" charset="0"/>
              </a:rPr>
              <a:t> </a:t>
            </a:r>
            <a:r>
              <a:rPr lang="en-US" sz="1400" dirty="0" err="1" smtClean="0">
                <a:latin typeface="HelveticaNeueLT Pro 37 ThCn" pitchFamily="34" charset="0"/>
              </a:rPr>
              <a:t>Srebric</a:t>
            </a:r>
            <a:endParaRPr lang="en-US" sz="1400" dirty="0">
              <a:latin typeface="HelveticaNeueLT Pro 37 ThCn" pitchFamily="34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8839200" cy="365125"/>
          </a:xfrm>
        </p:spPr>
        <p:txBody>
          <a:bodyPr/>
          <a:lstStyle/>
          <a:p>
            <a:r>
              <a:rPr lang="en-US" dirty="0" smtClean="0">
                <a:latin typeface="HelveticaNeueLT Pro 37 ThCn" pitchFamily="34" charset="0"/>
                <a:cs typeface="Arial" pitchFamily="34" charset="0"/>
              </a:rPr>
              <a:t>Geoffrey Kim   |    Mechanical    |    Faculty Advisor: Dr. </a:t>
            </a:r>
            <a:r>
              <a:rPr lang="en-US" dirty="0" err="1" smtClean="0">
                <a:latin typeface="HelveticaNeueLT Pro 37 ThCn" pitchFamily="34" charset="0"/>
                <a:cs typeface="Arial" pitchFamily="34" charset="0"/>
              </a:rPr>
              <a:t>Jelena</a:t>
            </a:r>
            <a:r>
              <a:rPr lang="en-US" dirty="0" smtClean="0">
                <a:latin typeface="HelveticaNeueLT Pro 37 ThCn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HelveticaNeueLT Pro 37 ThCn" pitchFamily="34" charset="0"/>
                <a:cs typeface="Arial" pitchFamily="34" charset="0"/>
              </a:rPr>
              <a:t>Srebric</a:t>
            </a:r>
            <a:r>
              <a:rPr lang="en-US" dirty="0" smtClean="0">
                <a:latin typeface="HelveticaNeueLT Pro 37 ThCn" pitchFamily="34" charset="0"/>
                <a:cs typeface="Arial" pitchFamily="34" charset="0"/>
              </a:rPr>
              <a:t>    |   The Pennsylvania State University</a:t>
            </a:r>
            <a:endParaRPr lang="en-US" dirty="0">
              <a:latin typeface="HelveticaNeueLT Pro 37 ThCn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GREYWATER HEAT RECOVERY SYSTEM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MECHANICAL REDESIGN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HelveticaNeueLT Pro 37 ThCn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Energy Reduction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Annual Energy Consumption	14,673 </a:t>
            </a:r>
            <a:r>
              <a:rPr lang="en-US" sz="2400" dirty="0" err="1" smtClean="0">
                <a:latin typeface="HelveticaNeueLT Pro 37 ThCn" pitchFamily="34" charset="0"/>
              </a:rPr>
              <a:t>therms</a:t>
            </a:r>
            <a:r>
              <a:rPr lang="en-US" sz="2400" dirty="0" smtClean="0">
                <a:latin typeface="HelveticaNeueLT Pro 37 ThCn" pitchFamily="34" charset="0"/>
              </a:rPr>
              <a:t/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Annual Energy Savings		4,324 </a:t>
            </a:r>
            <a:r>
              <a:rPr lang="en-US" sz="2400" dirty="0" err="1" smtClean="0">
                <a:latin typeface="HelveticaNeueLT Pro 37 ThCn" pitchFamily="34" charset="0"/>
              </a:rPr>
              <a:t>therms</a:t>
            </a:r>
            <a:r>
              <a:rPr lang="en-US" sz="2400" dirty="0" smtClean="0">
                <a:latin typeface="HelveticaNeueLT Pro 37 ThCn" pitchFamily="34" charset="0"/>
              </a:rPr>
              <a:t/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67 MdCn" pitchFamily="34" charset="0"/>
              </a:rPr>
              <a:t>Percentage Reduction	29.5% Savings</a:t>
            </a:r>
          </a:p>
          <a:p>
            <a:pPr>
              <a:buNone/>
            </a:pPr>
            <a:endParaRPr lang="en-US" sz="2400" dirty="0" smtClean="0">
              <a:latin typeface="HelveticaNeueLT Pro 67 MdCn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Savings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Annual Energy Savings 		 4,324 </a:t>
            </a:r>
            <a:r>
              <a:rPr lang="en-US" sz="2400" dirty="0" err="1" smtClean="0">
                <a:latin typeface="HelveticaNeueLT Pro 37 ThCn" pitchFamily="34" charset="0"/>
              </a:rPr>
              <a:t>therm</a:t>
            </a:r>
            <a:r>
              <a:rPr lang="en-US" sz="2400" dirty="0" smtClean="0">
                <a:latin typeface="HelveticaNeueLT Pro 37 ThCn" pitchFamily="34" charset="0"/>
              </a:rPr>
              <a:t>/year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Annual Cost Savings		$5,188 / year</a:t>
            </a:r>
          </a:p>
          <a:p>
            <a:pPr>
              <a:buNone/>
            </a:pPr>
            <a:endParaRPr lang="en-US" sz="2400" dirty="0" smtClean="0">
              <a:latin typeface="HelveticaNeueLT Pro 67 MdCn" pitchFamily="34" charset="0"/>
            </a:endParaRPr>
          </a:p>
          <a:p>
            <a:pPr>
              <a:buNone/>
            </a:pPr>
            <a:endParaRPr lang="en-US" sz="2400" dirty="0" smtClean="0">
              <a:latin typeface="HelveticaNeueLT Pro 67 MdCn" pitchFamily="34" charset="0"/>
            </a:endParaRPr>
          </a:p>
          <a:p>
            <a:pPr>
              <a:buNone/>
            </a:pPr>
            <a:endParaRPr lang="en-US" sz="2400" dirty="0" smtClean="0">
              <a:latin typeface="HelveticaNeueLT Pro 37 Th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GREYWATER HEAT RECOVERY SYSTEM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MECHANICAL REDESIGN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HelveticaNeueLT Pro 37 ThCn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Initial Equipment Cost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Heat Exchanger		$27,540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Piping + Labor		$6,400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67 MdCn" pitchFamily="34" charset="0"/>
              </a:rPr>
              <a:t>Total		       	            =$33,940</a:t>
            </a:r>
          </a:p>
          <a:p>
            <a:pPr>
              <a:buNone/>
            </a:pPr>
            <a:endParaRPr lang="en-US" sz="2400" dirty="0" smtClean="0">
              <a:latin typeface="HelveticaNeueLT Pro 67 MdCn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Payback Period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$33,940 / $5,188		= 6.54 Years</a:t>
            </a:r>
          </a:p>
          <a:p>
            <a:pPr>
              <a:buNone/>
            </a:pPr>
            <a:endParaRPr lang="en-US" sz="2400" dirty="0" smtClean="0">
              <a:latin typeface="HelveticaNeueLT Pro 67 MdCn" pitchFamily="34" charset="0"/>
            </a:endParaRPr>
          </a:p>
          <a:p>
            <a:pPr>
              <a:buNone/>
            </a:pPr>
            <a:endParaRPr lang="en-US" sz="2400" dirty="0" smtClean="0">
              <a:latin typeface="HelveticaNeueLT Pro 67 MdCn" pitchFamily="34" charset="0"/>
            </a:endParaRPr>
          </a:p>
          <a:p>
            <a:pPr>
              <a:buNone/>
            </a:pPr>
            <a:endParaRPr lang="en-US" sz="2400" dirty="0" smtClean="0">
              <a:latin typeface="HelveticaNeueLT Pro 37 Th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ent Arrow 29"/>
          <p:cNvSpPr/>
          <p:nvPr/>
        </p:nvSpPr>
        <p:spPr>
          <a:xfrm>
            <a:off x="2700875" y="1143000"/>
            <a:ext cx="762000" cy="838200"/>
          </a:xfrm>
          <a:prstGeom prst="bentArrow">
            <a:avLst>
              <a:gd name="adj1" fmla="val 29174"/>
              <a:gd name="adj2" fmla="val 25000"/>
              <a:gd name="adj3" fmla="val 25000"/>
              <a:gd name="adj4" fmla="val 46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429000" y="3657600"/>
            <a:ext cx="1219200" cy="1066800"/>
          </a:xfrm>
          <a:prstGeom prst="downArrow">
            <a:avLst>
              <a:gd name="adj1" fmla="val 7087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676400" y="1676400"/>
            <a:ext cx="5562600" cy="1981200"/>
          </a:xfrm>
          <a:prstGeom prst="rightArrow">
            <a:avLst>
              <a:gd name="adj1" fmla="val 604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>
            <a:off x="4343400" y="1828800"/>
            <a:ext cx="1676400" cy="1600200"/>
          </a:xfrm>
          <a:prstGeom prst="flowChartDecision">
            <a:avLst/>
          </a:prstGeom>
          <a:ln w="6350">
            <a:solidFill>
              <a:schemeClr val="bg1"/>
            </a:solidFill>
          </a:ln>
          <a:effectLst>
            <a:outerShdw blurRad="368300" dir="5400000" sx="97000" sy="97000" algn="ctr" rotWithShape="0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latin typeface="HelveticaNeueLT Pro 37 ThCn" pitchFamily="34" charset="0"/>
            </a:endParaRPr>
          </a:p>
        </p:txBody>
      </p:sp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COMBINED HEAT AND POWER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MECHANICAL REDESIGN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14" name="Lightning Bolt 13"/>
          <p:cNvSpPr/>
          <p:nvPr/>
        </p:nvSpPr>
        <p:spPr>
          <a:xfrm>
            <a:off x="7281325" y="1905000"/>
            <a:ext cx="1314450" cy="1752600"/>
          </a:xfrm>
          <a:prstGeom prst="lightningBolt">
            <a:avLst/>
          </a:prstGeom>
          <a:gradFill>
            <a:gsLst>
              <a:gs pos="0">
                <a:srgbClr val="FFFF00"/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fire_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780722"/>
            <a:ext cx="1066800" cy="1391478"/>
          </a:xfrm>
          <a:prstGeom prst="rect">
            <a:avLst/>
          </a:prstGeom>
        </p:spPr>
      </p:pic>
      <p:sp>
        <p:nvSpPr>
          <p:cNvPr id="18" name="Flowchart: Decision 17"/>
          <p:cNvSpPr/>
          <p:nvPr/>
        </p:nvSpPr>
        <p:spPr>
          <a:xfrm>
            <a:off x="1981200" y="1828800"/>
            <a:ext cx="1676400" cy="1600200"/>
          </a:xfrm>
          <a:prstGeom prst="flowChartDecision">
            <a:avLst/>
          </a:prstGeom>
          <a:ln w="6350">
            <a:solidFill>
              <a:schemeClr val="bg1"/>
            </a:solidFill>
          </a:ln>
          <a:effectLst>
            <a:outerShdw blurRad="368300" dir="5400000" sx="97000" sy="97000" algn="ctr" rotWithShape="0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latin typeface="HelveticaNeueLT Pro 37 ThCn" pitchFamily="34" charset="0"/>
              </a:rPr>
              <a:t>PRIME MOVER</a:t>
            </a:r>
            <a:endParaRPr lang="en-US" dirty="0">
              <a:ln>
                <a:solidFill>
                  <a:schemeClr val="bg1"/>
                </a:solidFill>
              </a:ln>
              <a:latin typeface="HelveticaNeueLT Pro 37 ThCn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3200400" y="2667000"/>
            <a:ext cx="1676400" cy="1600200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2438400"/>
            <a:ext cx="117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latin typeface="HelveticaNeueLT Pro 37 ThCn" pitchFamily="34" charset="0"/>
              </a:rPr>
              <a:t>GENERATOR</a:t>
            </a:r>
            <a:endParaRPr lang="en-US" dirty="0" smtClean="0">
              <a:ln>
                <a:solidFill>
                  <a:schemeClr val="bg1"/>
                </a:solidFill>
              </a:ln>
              <a:latin typeface="HelveticaNeueLT Pro 37 ThCn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3276600"/>
            <a:ext cx="14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latin typeface="HelveticaNeueLT Pro 37 ThCn" pitchFamily="34" charset="0"/>
              </a:rPr>
              <a:t>EXHAUST HEAT</a:t>
            </a:r>
            <a:endParaRPr lang="en-US" dirty="0" smtClean="0">
              <a:ln>
                <a:solidFill>
                  <a:schemeClr val="bg1"/>
                </a:solidFill>
              </a:ln>
              <a:latin typeface="HelveticaNeueLT Pro 37 ThCn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33725" y="3733800"/>
            <a:ext cx="132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5800" y="5574268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OUTPUT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456133" y="1143000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NeueLT Pro 45 Lt" pitchFamily="34" charset="0"/>
              </a:rPr>
              <a:t>WASTE ENERGY</a:t>
            </a:r>
            <a:endParaRPr lang="en-US" dirty="0">
              <a:latin typeface="HelveticaNeueLT Pro 45 Lt" pitchFamily="34" charset="0"/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457200" y="2362200"/>
            <a:ext cx="990600" cy="609600"/>
          </a:xfrm>
          <a:prstGeom prst="stripedRightArrow">
            <a:avLst>
              <a:gd name="adj1" fmla="val 63913"/>
              <a:gd name="adj2" fmla="val 3956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FUEL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COMBINED HEAT AND POWER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MECHANICAL REDESIGN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HelveticaNeueLT Pro 95 Blk" pitchFamily="34" charset="0"/>
              </a:rPr>
              <a:t>Prime Mover Selection</a:t>
            </a:r>
            <a:endParaRPr lang="en-US" sz="2400" dirty="0" smtClean="0">
              <a:latin typeface="HelveticaNeueLT Pro 95 Blk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Internal Combustion Engine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Heat: Power Ratio - 1:1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Capacity – up to 4MW</a:t>
            </a:r>
            <a:br>
              <a:rPr lang="en-US" sz="2400" dirty="0" smtClean="0">
                <a:latin typeface="HelveticaNeueLT Pro 37 ThCn" pitchFamily="34" charset="0"/>
              </a:rPr>
            </a:b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Micro Turbine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Heat : Power Ratio – 2:1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Capacity – Up to 1MW</a:t>
            </a:r>
            <a:endParaRPr lang="en-US" sz="2000" dirty="0" smtClean="0">
              <a:latin typeface="HelveticaNeueLT Pro 37 ThCn" pitchFamily="34" charset="0"/>
            </a:endParaRPr>
          </a:p>
          <a:p>
            <a:pPr>
              <a:buNone/>
            </a:pPr>
            <a:endParaRPr lang="en-US" sz="2000" dirty="0"/>
          </a:p>
        </p:txBody>
      </p:sp>
      <p:pic>
        <p:nvPicPr>
          <p:cNvPr id="11" name="Picture 10" descr="wpe5.jpg"/>
          <p:cNvPicPr>
            <a:picLocks noChangeAspect="1"/>
          </p:cNvPicPr>
          <p:nvPr/>
        </p:nvPicPr>
        <p:blipFill>
          <a:blip r:embed="rId2" cstate="print"/>
          <a:srcRect r="17647"/>
          <a:stretch>
            <a:fillRect/>
          </a:stretch>
        </p:blipFill>
        <p:spPr>
          <a:xfrm>
            <a:off x="3810000" y="1981200"/>
            <a:ext cx="2133600" cy="1798380"/>
          </a:xfrm>
          <a:prstGeom prst="rect">
            <a:avLst/>
          </a:prstGeom>
        </p:spPr>
      </p:pic>
      <p:pic>
        <p:nvPicPr>
          <p:cNvPr id="12" name="Picture 11" descr="Microturb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352800"/>
            <a:ext cx="207145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COMBINED HEAT AND POWER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MECHANICAL REDESIGN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HelveticaNeueLT Pro 37 ThCn" pitchFamily="34" charset="0"/>
            </a:endParaRPr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1219200" y="1447800"/>
          <a:ext cx="7086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81400" y="5334000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NeueLT Pro 95 Blk" pitchFamily="34" charset="0"/>
              </a:rPr>
              <a:t>Monthly</a:t>
            </a:r>
            <a:r>
              <a:rPr lang="en-US" dirty="0" smtClean="0"/>
              <a:t> </a:t>
            </a:r>
            <a:r>
              <a:rPr lang="en-US" dirty="0" smtClean="0">
                <a:latin typeface="HelveticaNeueLT Pro 95 Blk" pitchFamily="34" charset="0"/>
              </a:rPr>
              <a:t>Utility Cost</a:t>
            </a:r>
            <a:endParaRPr lang="en-US" dirty="0">
              <a:latin typeface="HelveticaNeueLT Pro 95 Bl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49580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0800000">
            <a:off x="990600" y="2633794"/>
            <a:ext cx="461665" cy="13811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>
                <a:latin typeface="HelveticaNeueLT Pro 35 Th" pitchFamily="34" charset="0"/>
              </a:rPr>
              <a:t>DOLLARS ($)</a:t>
            </a:r>
            <a:endParaRPr lang="en-US" dirty="0">
              <a:latin typeface="HelveticaNeueLT Pro 35 T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COMBINED HEAT AND POWER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MECHANICAL REDESIGN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HelveticaNeueLT Pro 95 Blk" pitchFamily="34" charset="0"/>
              </a:rPr>
              <a:t>Initial Equipment Cost</a:t>
            </a:r>
            <a:r>
              <a:rPr lang="en-US" sz="2400" dirty="0" smtClean="0">
                <a:latin typeface="HelveticaNeueLT Pro 37 ThCn" pitchFamily="34" charset="0"/>
              </a:rPr>
              <a:t/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err="1" smtClean="0">
                <a:latin typeface="HelveticaNeueLT Pro 37 ThCn" pitchFamily="34" charset="0"/>
              </a:rPr>
              <a:t>Microturbine</a:t>
            </a:r>
            <a:r>
              <a:rPr lang="en-US" sz="2400" dirty="0" smtClean="0">
                <a:latin typeface="HelveticaNeueLT Pro 37 ThCn" pitchFamily="34" charset="0"/>
              </a:rPr>
              <a:t> ($1500/kW)			$45,000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Labor ($400/kW)				$12,000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Ductwork and Piping ($100/kW)			$3,000</a:t>
            </a:r>
            <a:r>
              <a:rPr lang="en-US" sz="2400" dirty="0" smtClean="0">
                <a:latin typeface="HelveticaNeueLT Pro 45 Lt" pitchFamily="34" charset="0"/>
              </a:rPr>
              <a:t/>
            </a:r>
            <a:br>
              <a:rPr lang="en-US" sz="2400" dirty="0" smtClean="0">
                <a:latin typeface="HelveticaNeueLT Pro 45 Lt" pitchFamily="34" charset="0"/>
              </a:rPr>
            </a:br>
            <a:r>
              <a:rPr lang="en-US" sz="2400" dirty="0" smtClean="0">
                <a:latin typeface="HelveticaNeueLT Pro 95 Blk" pitchFamily="34" charset="0"/>
              </a:rPr>
              <a:t>Total				       =$60,000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COMBINED HEAT AND POWER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MECHANICAL REDESIGN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HelveticaNeueLT Pro 95 Blk" pitchFamily="34" charset="0"/>
              </a:rPr>
              <a:t>Energy Savings</a:t>
            </a:r>
            <a:r>
              <a:rPr lang="en-US" sz="2400" dirty="0" smtClean="0">
                <a:latin typeface="HelveticaNeueLT Pro 45 Lt" pitchFamily="34" charset="0"/>
              </a:rPr>
              <a:t/>
            </a:r>
            <a:br>
              <a:rPr lang="en-US" sz="2400" dirty="0" smtClean="0">
                <a:latin typeface="HelveticaNeueLT Pro 45 Lt" pitchFamily="34" charset="0"/>
              </a:rPr>
            </a:br>
            <a:r>
              <a:rPr lang="en-US" sz="2400" dirty="0" smtClean="0">
                <a:latin typeface="HelveticaNeueLT Pro 45 Lt" pitchFamily="34" charset="0"/>
              </a:rPr>
              <a:t>Annual Cost Saving			$6,355</a:t>
            </a:r>
            <a:br>
              <a:rPr lang="en-US" sz="2400" dirty="0" smtClean="0">
                <a:latin typeface="HelveticaNeueLT Pro 45 Lt" pitchFamily="34" charset="0"/>
              </a:rPr>
            </a:br>
            <a:r>
              <a:rPr lang="en-US" sz="2400" dirty="0" smtClean="0">
                <a:latin typeface="HelveticaNeueLT Pro 45 Lt" pitchFamily="34" charset="0"/>
              </a:rPr>
              <a:t>Initial Cost 					$60,000</a:t>
            </a:r>
          </a:p>
          <a:p>
            <a:pPr>
              <a:buNone/>
            </a:pPr>
            <a:r>
              <a:rPr lang="en-US" sz="2400" dirty="0" smtClean="0">
                <a:latin typeface="HelveticaNeueLT Pro 45 Lt" pitchFamily="34" charset="0"/>
              </a:rPr>
              <a:t>	</a:t>
            </a:r>
            <a:endParaRPr lang="en-US" sz="2400" dirty="0" smtClean="0">
              <a:latin typeface="HelveticaNeueLT Pro 45 Lt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45 Lt" pitchFamily="34" charset="0"/>
              </a:rPr>
              <a:t>	</a:t>
            </a:r>
            <a:r>
              <a:rPr lang="en-US" sz="2400" dirty="0" smtClean="0">
                <a:latin typeface="HelveticaNeueLT Pro 67 MdCn" pitchFamily="34" charset="0"/>
              </a:rPr>
              <a:t>Simple Payback Period 			9.5 Years</a:t>
            </a:r>
            <a:br>
              <a:rPr lang="en-US" sz="2400" dirty="0" smtClean="0">
                <a:latin typeface="HelveticaNeueLT Pro 67 MdCn" pitchFamily="34" charset="0"/>
              </a:rPr>
            </a:br>
            <a:endParaRPr lang="en-US" sz="2000" dirty="0" smtClean="0">
              <a:latin typeface="HelveticaNeueLT Pro 67 MdCn" pitchFamily="34" charset="0"/>
            </a:endParaRP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ACOUSTIC ANALYSIS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Acoustic Analysis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HelveticaNeueLT Pro 95 Blk" pitchFamily="34" charset="0"/>
              </a:rPr>
              <a:t>Design Criteria</a:t>
            </a:r>
          </a:p>
          <a:p>
            <a:pPr>
              <a:buNone/>
            </a:pPr>
            <a:endParaRPr lang="en-US" sz="2400" u="sng" dirty="0" smtClean="0">
              <a:latin typeface="HelveticaNeueLT Pro 37 ThCn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CHP system noise </a:t>
            </a:r>
            <a:r>
              <a:rPr lang="en-US" sz="2400" dirty="0" smtClean="0">
                <a:latin typeface="HelveticaNeueLT Pro 37 ThCn" pitchFamily="34" charset="0"/>
              </a:rPr>
              <a:t>to not exceed 40 NC to </a:t>
            </a:r>
            <a:r>
              <a:rPr lang="en-US" sz="2400" dirty="0" smtClean="0">
                <a:latin typeface="HelveticaNeueLT Pro 37 ThCn" pitchFamily="34" charset="0"/>
              </a:rPr>
              <a:t>Hotel Room Below</a:t>
            </a:r>
            <a:endParaRPr lang="en-US" sz="2400" dirty="0" smtClean="0">
              <a:latin typeface="HelveticaNeueLT Pro 37 ThCn" pitchFamily="34" charset="0"/>
            </a:endParaRPr>
          </a:p>
          <a:p>
            <a:pPr>
              <a:buNone/>
            </a:pPr>
            <a:endParaRPr lang="en-US" sz="2400" dirty="0" smtClean="0">
              <a:latin typeface="HelveticaNeueLT Pro 37 ThCn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CHP System to Meet Chicago Noise Ordinance Code</a:t>
            </a:r>
            <a:endParaRPr lang="en-US" sz="2400" dirty="0" smtClean="0">
              <a:latin typeface="HelveticaNeueLT Pro 37 ThCn" pitchFamily="34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ACOUSTIC ANALYSIS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Acoustic Analysis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HelveticaNeueLT Pro 37 ThCn" pitchFamily="34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Pro 37 ThCn" pitchFamily="34" charset="0"/>
              </a:rPr>
              <a:t>Existing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Pro 37 ThCn" pitchFamily="34" charset="0"/>
              </a:rPr>
              <a:t> Roof – Concrete slab roof w/ steel joists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Pro 37 ThCn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371600" y="2667000"/>
          <a:ext cx="6477000" cy="315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CONCLUSION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Conclusion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HelveticaNeueLT Pro 37 ThCn" pitchFamily="34" charset="0"/>
            </a:endParaRPr>
          </a:p>
          <a:p>
            <a:pPr>
              <a:buNone/>
            </a:pPr>
            <a:r>
              <a:rPr lang="en-US" sz="2400" dirty="0" err="1" smtClean="0">
                <a:latin typeface="HelveticaNeueLT Pro 37 ThCn" pitchFamily="34" charset="0"/>
              </a:rPr>
              <a:t>Greywater</a:t>
            </a:r>
            <a:r>
              <a:rPr lang="en-US" sz="2400" dirty="0" smtClean="0">
                <a:latin typeface="HelveticaNeueLT Pro 37 ThCn" pitchFamily="34" charset="0"/>
              </a:rPr>
              <a:t> Reheat Annual Saving		$5,188</a:t>
            </a:r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	</a:t>
            </a:r>
            <a:r>
              <a:rPr lang="en-US" sz="2400" dirty="0" smtClean="0">
                <a:latin typeface="HelveticaNeueLT Pro 37 ThCn" pitchFamily="34" charset="0"/>
              </a:rPr>
              <a:t>		Payback Period		6.5 Years</a:t>
            </a:r>
            <a:endParaRPr lang="en-US" sz="2400" dirty="0" smtClean="0">
              <a:latin typeface="HelveticaNeueLT Pro 37 ThCn" pitchFamily="34" charset="0"/>
            </a:endParaRPr>
          </a:p>
          <a:p>
            <a:pPr>
              <a:buNone/>
            </a:pPr>
            <a:endParaRPr lang="en-US" sz="2400" dirty="0" smtClean="0">
              <a:latin typeface="HelveticaNeueLT Pro 37 ThCn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CHP System Annual Saving		$6,355</a:t>
            </a:r>
          </a:p>
          <a:p>
            <a:pPr>
              <a:buNone/>
            </a:pPr>
            <a:r>
              <a:rPr lang="en-US" sz="2400" dirty="0" smtClean="0">
                <a:latin typeface="HelveticaNeueLT Pro 37 ThCn" pitchFamily="34" charset="0"/>
              </a:rPr>
              <a:t>	</a:t>
            </a:r>
            <a:r>
              <a:rPr lang="en-US" sz="2400" dirty="0" smtClean="0">
                <a:latin typeface="HelveticaNeueLT Pro 37 ThCn" pitchFamily="34" charset="0"/>
              </a:rPr>
              <a:t>		Payback Period		9.5 Years</a:t>
            </a: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Pro 37 ThCn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uilding.jpg"/>
          <p:cNvPicPr>
            <a:picLocks noChangeAspect="1"/>
          </p:cNvPicPr>
          <p:nvPr/>
        </p:nvPicPr>
        <p:blipFill>
          <a:blip r:embed="rId2"/>
          <a:srcRect t="15555"/>
          <a:stretch>
            <a:fillRect/>
          </a:stretch>
        </p:blipFill>
        <p:spPr>
          <a:xfrm>
            <a:off x="152400" y="914400"/>
            <a:ext cx="8839200" cy="5308600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BUILDING OVERVIEW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029200" cy="2667000"/>
          </a:xfrm>
          <a:gradFill flip="none" rotWithShape="1">
            <a:gsLst>
              <a:gs pos="14000">
                <a:schemeClr val="accent6">
                  <a:tint val="50000"/>
                  <a:satMod val="300000"/>
                  <a:alpha val="0"/>
                </a:schemeClr>
              </a:gs>
              <a:gs pos="100000">
                <a:schemeClr val="accent6">
                  <a:tint val="37000"/>
                  <a:satMod val="300000"/>
                  <a:alpha val="26000"/>
                </a:schemeClr>
              </a:gs>
              <a:gs pos="68000">
                <a:schemeClr val="accent6">
                  <a:tint val="15000"/>
                  <a:satMod val="350000"/>
                  <a:alpha val="8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HelveticaNeueLT Pro 37 ThCn" pitchFamily="34" charset="0"/>
              </a:rPr>
              <a:t>BUILDING NAME: HOTEL FELIX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HelveticaNeueLT Pro 37 ThCn" pitchFamily="34" charset="0"/>
              </a:rPr>
              <a:t>LOCATION : CHICAGO, ILLINOIS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HelveticaNeueLT Pro 37 ThCn" pitchFamily="34" charset="0"/>
              </a:rPr>
              <a:t>SIZE: 85,700 SF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HelveticaNeueLT Pro 37 ThCn" pitchFamily="34" charset="0"/>
              </a:rPr>
              <a:t>HEIGHT: 12 STORIES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HelveticaNeueLT Pro 37 ThCn" pitchFamily="34" charset="0"/>
              </a:rPr>
              <a:t>RENOVATION: SEP.2007 – MARCH 2009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HelveticaNeueLT Pro 37 ThCn" pitchFamily="34" charset="0"/>
              </a:rPr>
              <a:t>LEED SILVER CERTIFIED</a:t>
            </a:r>
            <a:endParaRPr lang="en-US" sz="2000" b="1" dirty="0" smtClean="0">
              <a:latin typeface="HelveticaNeueLT Pro 37 ThCn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000" b="1" dirty="0" smtClean="0">
              <a:latin typeface="HelveticaNeueLT Pro 37 ThCn" pitchFamily="34" charset="0"/>
            </a:endParaRPr>
          </a:p>
          <a:p>
            <a:pPr>
              <a:lnSpc>
                <a:spcPct val="200000"/>
              </a:lnSpc>
              <a:buNone/>
            </a:pPr>
            <a:endParaRPr lang="en-US" sz="2000" b="1" dirty="0" smtClean="0">
              <a:latin typeface="HelveticaNeueLT Pro 37 ThCn" pitchFamily="34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INTRODUCTION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ACKNOWLEDGEMENTS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Acknowledgements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HelveticaNeueLT Pro 35 Th" pitchFamily="34" charset="0"/>
              </a:rPr>
              <a:t>Professor Holland</a:t>
            </a:r>
          </a:p>
          <a:p>
            <a:pPr>
              <a:buNone/>
            </a:pPr>
            <a:r>
              <a:rPr lang="en-US" sz="2400" dirty="0" smtClean="0">
                <a:latin typeface="HelveticaNeueLT Pro 35 Th" pitchFamily="34" charset="0"/>
              </a:rPr>
              <a:t>Professor </a:t>
            </a:r>
            <a:r>
              <a:rPr lang="en-US" sz="2400" dirty="0" err="1" smtClean="0">
                <a:latin typeface="HelveticaNeueLT Pro 35 Th" pitchFamily="34" charset="0"/>
              </a:rPr>
              <a:t>Srebric</a:t>
            </a:r>
            <a:endParaRPr lang="en-US" sz="2400" dirty="0" smtClean="0">
              <a:latin typeface="HelveticaNeueLT Pro 35 Th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5 Th" pitchFamily="34" charset="0"/>
              </a:rPr>
              <a:t>Professor </a:t>
            </a:r>
            <a:r>
              <a:rPr lang="en-US" sz="2400" dirty="0" err="1" smtClean="0">
                <a:latin typeface="HelveticaNeueLT Pro 35 Th" pitchFamily="34" charset="0"/>
              </a:rPr>
              <a:t>Freihaut</a:t>
            </a:r>
            <a:endParaRPr lang="en-US" sz="2400" dirty="0" smtClean="0">
              <a:latin typeface="HelveticaNeueLT Pro 35 Th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5 Th" pitchFamily="34" charset="0"/>
              </a:rPr>
              <a:t>Professor Ling</a:t>
            </a:r>
          </a:p>
          <a:p>
            <a:pPr>
              <a:buNone/>
            </a:pPr>
            <a:endParaRPr lang="en-US" sz="2400" dirty="0" smtClean="0">
              <a:latin typeface="HelveticaNeueLT Pro 35 Th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HelveticaNeueLT Pro 35 Th" pitchFamily="34" charset="0"/>
              </a:rPr>
              <a:t>Leland Curtis</a:t>
            </a:r>
          </a:p>
          <a:p>
            <a:pPr>
              <a:buNone/>
            </a:pPr>
            <a:r>
              <a:rPr lang="en-US" sz="2400" dirty="0" err="1" smtClean="0">
                <a:latin typeface="HelveticaNeueLT Pro 35 Th" pitchFamily="34" charset="0"/>
              </a:rPr>
              <a:t>Trien</a:t>
            </a:r>
            <a:r>
              <a:rPr lang="en-US" sz="2400" dirty="0" smtClean="0">
                <a:latin typeface="HelveticaNeueLT Pro 35 Th" pitchFamily="34" charset="0"/>
              </a:rPr>
              <a:t> Devon Lam</a:t>
            </a:r>
          </a:p>
          <a:p>
            <a:pPr>
              <a:buNone/>
            </a:pPr>
            <a:r>
              <a:rPr lang="en-US" sz="2400" dirty="0" err="1" smtClean="0">
                <a:latin typeface="HelveticaNeueLT Pro 35 Th" pitchFamily="34" charset="0"/>
              </a:rPr>
              <a:t>Shiyun</a:t>
            </a:r>
            <a:r>
              <a:rPr lang="en-US" sz="2400" dirty="0" smtClean="0">
                <a:latin typeface="HelveticaNeueLT Pro 35 Th" pitchFamily="34" charset="0"/>
              </a:rPr>
              <a:t> Chen</a:t>
            </a:r>
            <a:endParaRPr lang="en-US" sz="2400" dirty="0" smtClean="0">
              <a:latin typeface="HelveticaNeueLT Pro 35 Th" pitchFamily="34" charset="0"/>
            </a:endParaRPr>
          </a:p>
          <a:p>
            <a:pPr>
              <a:buNone/>
            </a:pPr>
            <a:endParaRPr lang="en-US" sz="2400" dirty="0">
              <a:latin typeface="HelveticaNeueLT Pro 35 Th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HelveticaNeueLT Pro 35 Th" pitchFamily="34" charset="0"/>
              </a:rPr>
              <a:t>AE Faculty, and Friends, and Dewberry</a:t>
            </a:r>
            <a:endParaRPr lang="en-US" sz="2000" dirty="0" smtClean="0">
              <a:latin typeface="HelveticaNeueLT Pro 35 Th" pitchFamily="34" charset="0"/>
            </a:endParaRPr>
          </a:p>
          <a:p>
            <a:pPr>
              <a:buNone/>
            </a:pPr>
            <a:endParaRPr lang="en-US" sz="2000" dirty="0">
              <a:latin typeface="HelveticaNeueLT Pro 35 Th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Pro 37 ThCn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SITE MAP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INTRODUCTION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pic>
        <p:nvPicPr>
          <p:cNvPr id="12" name="Content Placeholder 11" descr="Chicago_Lar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19444" t="10410" r="13889" b="21922"/>
          <a:stretch>
            <a:fillRect/>
          </a:stretch>
        </p:blipFill>
        <p:spPr>
          <a:xfrm>
            <a:off x="609600" y="1219200"/>
            <a:ext cx="2057400" cy="2228850"/>
          </a:xfrm>
        </p:spPr>
      </p:pic>
      <p:pic>
        <p:nvPicPr>
          <p:cNvPr id="14" name="Picture 13" descr="Chicago_enlarged.jpg"/>
          <p:cNvPicPr>
            <a:picLocks noChangeAspect="1"/>
          </p:cNvPicPr>
          <p:nvPr/>
        </p:nvPicPr>
        <p:blipFill>
          <a:blip r:embed="rId3"/>
          <a:srcRect r="1005" b="3846"/>
          <a:stretch>
            <a:fillRect/>
          </a:stretch>
        </p:blipFill>
        <p:spPr>
          <a:xfrm>
            <a:off x="2819400" y="2667000"/>
            <a:ext cx="5364480" cy="33528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143000" y="2133600"/>
            <a:ext cx="381000" cy="22860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152400" y="3352800"/>
            <a:ext cx="3657600" cy="16764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4000" y="2133600"/>
            <a:ext cx="6629400" cy="53340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733800" y="2971800"/>
            <a:ext cx="838200" cy="685800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SITE MAP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INTRODUCTION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pic>
        <p:nvPicPr>
          <p:cNvPr id="23" name="Picture 22" descr="Chicago_z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391400" cy="46770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rot="5400000" flipH="1" flipV="1">
            <a:off x="990600" y="2133600"/>
            <a:ext cx="4572000" cy="274320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7124700" y="5524500"/>
            <a:ext cx="533400" cy="15240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5334000" y="3200400"/>
            <a:ext cx="4114800" cy="152400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90600" y="1600200"/>
            <a:ext cx="7239000" cy="914400"/>
          </a:xfrm>
          <a:prstGeom prst="line">
            <a:avLst/>
          </a:prstGeom>
          <a:ln w="1238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267200" y="2133600"/>
            <a:ext cx="304800" cy="381000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514600" y="1371600"/>
            <a:ext cx="147694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NeueLT Pro 37 ThCn" pitchFamily="34" charset="0"/>
              </a:rPr>
              <a:t>W Chicago Ave.</a:t>
            </a:r>
            <a:endParaRPr lang="en-US" b="1" dirty="0">
              <a:latin typeface="HelveticaNeueLT Pro 37 ThCn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0" y="3886200"/>
            <a:ext cx="1226233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NeueLT Pro 37 ThCn" pitchFamily="34" charset="0"/>
              </a:rPr>
              <a:t>N </a:t>
            </a:r>
            <a:r>
              <a:rPr lang="en-US" b="1" dirty="0" err="1" smtClean="0">
                <a:latin typeface="HelveticaNeueLT Pro 37 ThCn" pitchFamily="34" charset="0"/>
              </a:rPr>
              <a:t>Lasalle</a:t>
            </a:r>
            <a:r>
              <a:rPr lang="en-US" b="1" dirty="0" smtClean="0">
                <a:latin typeface="HelveticaNeueLT Pro 37 ThCn" pitchFamily="34" charset="0"/>
              </a:rPr>
              <a:t> Dr.</a:t>
            </a:r>
            <a:endParaRPr lang="en-US" b="1" dirty="0">
              <a:latin typeface="HelveticaNeueLT Pro 37 ThCn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05600" y="3733800"/>
            <a:ext cx="15041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NeueLT Pro 37 ThCn" pitchFamily="34" charset="0"/>
              </a:rPr>
              <a:t>N Michigan Ave</a:t>
            </a:r>
            <a:endParaRPr lang="en-US" b="1" dirty="0">
              <a:latin typeface="HelveticaNeueLT Pro 37 ThCn" pitchFamily="34" charset="0"/>
            </a:endParaRPr>
          </a:p>
        </p:txBody>
      </p:sp>
      <p:sp>
        <p:nvSpPr>
          <p:cNvPr id="42" name="Line Callout 2 41"/>
          <p:cNvSpPr/>
          <p:nvPr/>
        </p:nvSpPr>
        <p:spPr>
          <a:xfrm>
            <a:off x="5791200" y="609600"/>
            <a:ext cx="1828800" cy="304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0327"/>
              <a:gd name="adj6" fmla="val -665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HelveticaNeueLT Pro 95 Blk" pitchFamily="34" charset="0"/>
              </a:rPr>
              <a:t>HOTEL FELIX</a:t>
            </a:r>
            <a:endParaRPr lang="en-US" dirty="0">
              <a:latin typeface="HelveticaNeueLT Pro 95 Bl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EXISTING MECHANICAL SYSTEM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  <a:buNone/>
            </a:pPr>
            <a:r>
              <a:rPr lang="en-US" sz="2400" dirty="0" smtClean="0">
                <a:latin typeface="HelveticaNeueLT Pro 37 ThCn" pitchFamily="34" charset="0"/>
              </a:rPr>
              <a:t>(1) Roof Top Air Handling Unit</a:t>
            </a:r>
          </a:p>
          <a:p>
            <a:pPr>
              <a:spcAft>
                <a:spcPts val="1000"/>
              </a:spcAft>
              <a:buNone/>
            </a:pPr>
            <a:r>
              <a:rPr lang="en-US" sz="2400" dirty="0" smtClean="0">
                <a:latin typeface="HelveticaNeueLT Pro 37 ThCn" pitchFamily="34" charset="0"/>
              </a:rPr>
              <a:t>(1) Self Contained Unit</a:t>
            </a:r>
          </a:p>
          <a:p>
            <a:pPr>
              <a:spcAft>
                <a:spcPts val="1000"/>
              </a:spcAft>
              <a:buNone/>
            </a:pPr>
            <a:r>
              <a:rPr lang="en-US" sz="2400" dirty="0" smtClean="0">
                <a:latin typeface="HelveticaNeueLT Pro 37 ThCn" pitchFamily="34" charset="0"/>
              </a:rPr>
              <a:t>(225) Water Source Heat Pumps</a:t>
            </a:r>
            <a:endParaRPr lang="en-US" sz="2400" dirty="0" smtClean="0">
              <a:latin typeface="HelveticaNeueLT Pro 37 ThCn" pitchFamily="34" charset="0"/>
            </a:endParaRPr>
          </a:p>
          <a:p>
            <a:pPr marL="457200" indent="-457200">
              <a:spcAft>
                <a:spcPts val="1000"/>
              </a:spcAft>
              <a:buNone/>
            </a:pPr>
            <a:r>
              <a:rPr lang="en-US" sz="2400" dirty="0" smtClean="0">
                <a:latin typeface="HelveticaNeueLT Pro 37 ThCn" pitchFamily="34" charset="0"/>
              </a:rPr>
              <a:t>(1) Split System Air Conditioning Unit</a:t>
            </a:r>
          </a:p>
          <a:p>
            <a:pPr marL="457200" indent="-457200">
              <a:spcAft>
                <a:spcPts val="1000"/>
              </a:spcAft>
              <a:buNone/>
            </a:pPr>
            <a:r>
              <a:rPr lang="en-US" sz="2400" dirty="0" smtClean="0">
                <a:latin typeface="HelveticaNeueLT Pro 37 ThCn" pitchFamily="34" charset="0"/>
              </a:rPr>
              <a:t>(1) Gas Fired Unit Heater</a:t>
            </a:r>
            <a:endParaRPr lang="en-US" sz="24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INTRODUCTION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EXISTING MECHANICAL SYSTEM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INTRODUCTION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pic>
        <p:nvPicPr>
          <p:cNvPr id="9" name="Content Placeholder 8" descr="Zone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622367"/>
            <a:ext cx="5074920" cy="27972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700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Pro 37 ThCn" pitchFamily="34" charset="0"/>
                <a:ea typeface="+mn-ea"/>
                <a:cs typeface="+mn-cs"/>
              </a:rPr>
              <a:t>Zone 1 (Guest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Pro 37 ThCn" pitchFamily="34" charset="0"/>
                <a:ea typeface="+mn-ea"/>
                <a:cs typeface="+mn-cs"/>
              </a:rPr>
              <a:t> Rooms)</a:t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Pro 37 ThCn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Pro 37 ThCn" pitchFamily="34" charset="0"/>
                <a:ea typeface="+mn-ea"/>
                <a:cs typeface="+mn-cs"/>
              </a:rPr>
              <a:t>Water Source Heat Pumps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Pro 37 ThCn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HelveticaNeueLT Pro 37 ThCn" pitchFamily="34" charset="0"/>
              </a:rPr>
              <a:t>Zone 3 (Corridor)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Constant Volume RTU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dirty="0" smtClean="0">
              <a:latin typeface="HelveticaNeueLT Pro 37 ThCn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HelveticaNeueLT Pro 37 ThCn" pitchFamily="34" charset="0"/>
              </a:rPr>
              <a:t>Zone 2 (Basement, Ground, Mezzanine Floor)</a:t>
            </a:r>
            <a:br>
              <a:rPr lang="en-US" sz="2400" dirty="0" smtClean="0">
                <a:latin typeface="HelveticaNeueLT Pro 37 ThCn" pitchFamily="34" charset="0"/>
              </a:rPr>
            </a:br>
            <a:r>
              <a:rPr lang="en-US" sz="2400" dirty="0" smtClean="0">
                <a:latin typeface="HelveticaNeueLT Pro 37 ThCn" pitchFamily="34" charset="0"/>
              </a:rPr>
              <a:t>VAV Terminal Boxes w/ Electric Reheat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DESIGN OBJECTIVES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HelveticaNeueLT Pro 37 ThCn" pitchFamily="34" charset="0"/>
              </a:rPr>
              <a:t>Lower Annual Energy Utilization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NeueLT Pro 37 ThCn" pitchFamily="34" charset="0"/>
              </a:rPr>
              <a:t>Lower Impact on the Environment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HelveticaNeueLT Pro 37 ThCn" pitchFamily="34" charset="0"/>
              </a:rPr>
              <a:t>Investigate </a:t>
            </a:r>
            <a:r>
              <a:rPr lang="en-US" sz="2400" dirty="0" err="1" smtClean="0">
                <a:latin typeface="HelveticaNeueLT Pro 37 ThCn" pitchFamily="34" charset="0"/>
              </a:rPr>
              <a:t>Greywater</a:t>
            </a:r>
            <a:r>
              <a:rPr lang="en-US" sz="2400" dirty="0" smtClean="0">
                <a:latin typeface="HelveticaNeueLT Pro 37 ThCn" pitchFamily="34" charset="0"/>
              </a:rPr>
              <a:t> Heat Recovery System and Combined Heating and Power.</a:t>
            </a:r>
            <a:endParaRPr lang="en-US" sz="24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MECHANICAL REDESIGN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GREYWATER HEAT RECOVERY SYSTEM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MECHANICAL REDESIGN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971800" y="3505200"/>
            <a:ext cx="1752600" cy="1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an 106"/>
          <p:cNvSpPr/>
          <p:nvPr/>
        </p:nvSpPr>
        <p:spPr>
          <a:xfrm>
            <a:off x="2895600" y="5029200"/>
            <a:ext cx="152400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Can 107"/>
          <p:cNvSpPr/>
          <p:nvPr/>
        </p:nvSpPr>
        <p:spPr>
          <a:xfrm>
            <a:off x="914400" y="4114800"/>
            <a:ext cx="1143000" cy="1524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 rot="5400000" flipH="1" flipV="1">
            <a:off x="189706" y="3238500"/>
            <a:ext cx="20581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 flipH="1" flipV="1">
            <a:off x="1561306" y="4000500"/>
            <a:ext cx="534194" cy="79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828800" y="3733800"/>
            <a:ext cx="1066800" cy="158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2" name="Can 111"/>
          <p:cNvSpPr/>
          <p:nvPr/>
        </p:nvSpPr>
        <p:spPr>
          <a:xfrm>
            <a:off x="2819400" y="3657600"/>
            <a:ext cx="304800" cy="152400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an 112"/>
          <p:cNvSpPr/>
          <p:nvPr/>
        </p:nvSpPr>
        <p:spPr>
          <a:xfrm>
            <a:off x="2895600" y="2667000"/>
            <a:ext cx="152400" cy="1066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 rot="5400000" flipH="1" flipV="1">
            <a:off x="4572000" y="3352800"/>
            <a:ext cx="304800" cy="15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L-Shape 114"/>
          <p:cNvSpPr/>
          <p:nvPr/>
        </p:nvSpPr>
        <p:spPr>
          <a:xfrm>
            <a:off x="4114800" y="1066800"/>
            <a:ext cx="2819400" cy="2133600"/>
          </a:xfrm>
          <a:prstGeom prst="corner">
            <a:avLst>
              <a:gd name="adj1" fmla="val 11159"/>
              <a:gd name="adj2" fmla="val 5238"/>
            </a:avLst>
          </a:prstGeom>
          <a:solidFill>
            <a:schemeClr val="accent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1219200" y="2209800"/>
            <a:ext cx="2667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5400000" flipH="1" flipV="1">
            <a:off x="3505200" y="1828800"/>
            <a:ext cx="762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119" idx="0"/>
          </p:cNvCxnSpPr>
          <p:nvPr/>
        </p:nvCxnSpPr>
        <p:spPr>
          <a:xfrm flipV="1">
            <a:off x="3886200" y="1427539"/>
            <a:ext cx="542292" cy="202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9" name="Trapezoid 118"/>
          <p:cNvSpPr/>
          <p:nvPr/>
        </p:nvSpPr>
        <p:spPr>
          <a:xfrm rot="18668935">
            <a:off x="4366484" y="1396971"/>
            <a:ext cx="258632" cy="17877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 rot="16200000" flipH="1">
            <a:off x="4419600" y="17526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648200" y="1524000"/>
            <a:ext cx="3048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6200000" flipH="1">
            <a:off x="4648200" y="1600200"/>
            <a:ext cx="2286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 flipH="1">
            <a:off x="4533900" y="1714500"/>
            <a:ext cx="152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rapezoid 123"/>
          <p:cNvSpPr/>
          <p:nvPr/>
        </p:nvSpPr>
        <p:spPr>
          <a:xfrm rot="10800000">
            <a:off x="4495800" y="3200400"/>
            <a:ext cx="457200" cy="152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>
            <a:off x="3124200" y="5103812"/>
            <a:ext cx="3124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050279" y="4800600"/>
            <a:ext cx="85472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BOILER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3200400" y="4114800"/>
            <a:ext cx="187775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GREYWATER</a:t>
            </a:r>
          </a:p>
          <a:p>
            <a:pPr algn="ctr"/>
            <a:r>
              <a:rPr lang="en-US" dirty="0" smtClean="0"/>
              <a:t>HEAT EXCHANGER</a:t>
            </a:r>
            <a:endParaRPr lang="en-US" dirty="0"/>
          </a:p>
        </p:txBody>
      </p:sp>
      <p:cxnSp>
        <p:nvCxnSpPr>
          <p:cNvPr id="128" name="Straight Connector 127"/>
          <p:cNvCxnSpPr/>
          <p:nvPr/>
        </p:nvCxnSpPr>
        <p:spPr>
          <a:xfrm rot="10800000">
            <a:off x="2819400" y="4876800"/>
            <a:ext cx="304800" cy="7620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2819400" y="4724400"/>
            <a:ext cx="304800" cy="7620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0800000">
            <a:off x="2819400" y="4572000"/>
            <a:ext cx="304800" cy="7620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0800000">
            <a:off x="2819400" y="4419600"/>
            <a:ext cx="304800" cy="7620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0800000">
            <a:off x="2819400" y="4267200"/>
            <a:ext cx="304800" cy="7620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0800000">
            <a:off x="2819400" y="4114800"/>
            <a:ext cx="304800" cy="7620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0800000">
            <a:off x="2819400" y="3962400"/>
            <a:ext cx="304800" cy="7620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0800000">
            <a:off x="2819400" y="3810000"/>
            <a:ext cx="304800" cy="7620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>
            <a:off x="2819400" y="5029200"/>
            <a:ext cx="304800" cy="7620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457200" y="1840468"/>
            <a:ext cx="339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WATER FROM BOILER (140</a:t>
            </a:r>
            <a:r>
              <a:rPr lang="en-US" dirty="0" smtClean="0">
                <a:sym typeface="Symbol"/>
              </a:rPr>
              <a:t>F)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3581400" y="5105400"/>
            <a:ext cx="319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 WATER FOR BOILER (54</a:t>
            </a:r>
            <a:r>
              <a:rPr lang="en-US" dirty="0" smtClean="0">
                <a:sym typeface="Symbol"/>
              </a:rPr>
              <a:t>F)</a:t>
            </a:r>
            <a:endParaRPr lang="en-US" baseline="30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1431801" y="3087469"/>
            <a:ext cx="1463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PREHEATED</a:t>
            </a:r>
          </a:p>
          <a:p>
            <a:r>
              <a:rPr lang="en-US" dirty="0" smtClean="0"/>
              <a:t>COLD WATER 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5029200" y="2362200"/>
            <a:ext cx="102694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SHOWER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3276600" y="3505200"/>
            <a:ext cx="230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DRAIN WATER (110</a:t>
            </a:r>
            <a:r>
              <a:rPr lang="en-US" dirty="0" smtClean="0">
                <a:sym typeface="Symbol"/>
              </a:rPr>
              <a:t>F)</a:t>
            </a:r>
            <a:endParaRPr lang="en-US" dirty="0"/>
          </a:p>
        </p:txBody>
      </p:sp>
      <p:sp>
        <p:nvSpPr>
          <p:cNvPr id="142" name="Left Arrow 141"/>
          <p:cNvSpPr/>
          <p:nvPr/>
        </p:nvSpPr>
        <p:spPr>
          <a:xfrm>
            <a:off x="3810000" y="4876800"/>
            <a:ext cx="15240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Up Arrow 142"/>
          <p:cNvSpPr/>
          <p:nvPr/>
        </p:nvSpPr>
        <p:spPr>
          <a:xfrm>
            <a:off x="914400" y="2590800"/>
            <a:ext cx="228600" cy="990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4" name="Left Arrow 143"/>
          <p:cNvSpPr/>
          <p:nvPr/>
        </p:nvSpPr>
        <p:spPr>
          <a:xfrm>
            <a:off x="1905000" y="3810000"/>
            <a:ext cx="685800" cy="152400"/>
          </a:xfrm>
          <a:prstGeom prst="leftArrow">
            <a:avLst/>
          </a:prstGeom>
          <a:solidFill>
            <a:srgbClr val="D49F7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Down Arrow 144"/>
          <p:cNvSpPr/>
          <p:nvPr/>
        </p:nvSpPr>
        <p:spPr>
          <a:xfrm>
            <a:off x="3124200" y="27432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coolexcooling.com/wp-content/uploads/2008/03/300px-hot_water_heat_recycling_unit.jpg"/>
          <p:cNvPicPr>
            <a:picLocks noChangeAspect="1" noChangeArrowheads="1"/>
          </p:cNvPicPr>
          <p:nvPr/>
        </p:nvPicPr>
        <p:blipFill>
          <a:blip r:embed="rId2"/>
          <a:srcRect l="22857" t="10000" r="20000"/>
          <a:stretch>
            <a:fillRect/>
          </a:stretch>
        </p:blipFill>
        <p:spPr bwMode="auto">
          <a:xfrm>
            <a:off x="7239000" y="1066800"/>
            <a:ext cx="152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que 23"/>
          <p:cNvSpPr/>
          <p:nvPr/>
        </p:nvSpPr>
        <p:spPr>
          <a:xfrm>
            <a:off x="76200" y="6324600"/>
            <a:ext cx="6477000" cy="457200"/>
          </a:xfrm>
          <a:prstGeom prst="plaque">
            <a:avLst/>
          </a:prstGeom>
          <a:solidFill>
            <a:srgbClr val="8F623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2"/>
            <a:ext cx="6781800" cy="4873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HelveticaNeueLT Pro 37 ThCn" pitchFamily="34" charset="0"/>
                <a:cs typeface="Arial" pitchFamily="34" charset="0"/>
              </a:rPr>
              <a:t>GREYWATER HEAT RECOVERY SYSTEM</a:t>
            </a:r>
            <a:endParaRPr lang="en-US" sz="3600" dirty="0">
              <a:latin typeface="HelveticaNeueLT Pro 37 ThCn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152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6600" y="6400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aramond Premr Pro Med Disp" pitchFamily="18" charset="0"/>
              </a:rPr>
              <a:t>HOTEL FELIX</a:t>
            </a:r>
            <a:endParaRPr lang="en-US" sz="2000" dirty="0">
              <a:solidFill>
                <a:schemeClr val="bg1"/>
              </a:solidFill>
              <a:latin typeface="Garamond Premr Pro Med Disp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6324600"/>
            <a:ext cx="6248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NeueLT Pro 95 Blk" pitchFamily="34" charset="0"/>
              </a:rPr>
              <a:t>MECHANICAL REDESIGN</a:t>
            </a:r>
            <a:endParaRPr lang="en-US" sz="2400" dirty="0">
              <a:latin typeface="HelveticaNeueLT Pro 95 Blk" pitchFamily="34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6629400" y="6324600"/>
            <a:ext cx="2438400" cy="457200"/>
          </a:xfrm>
          <a:prstGeom prst="plaqu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aramond Premr Pro Smbd Capt" pitchFamily="18" charset="0"/>
              </a:rPr>
              <a:t>HOTEL FELIX</a:t>
            </a:r>
            <a:endParaRPr lang="en-US" dirty="0">
              <a:solidFill>
                <a:schemeClr val="bg1"/>
              </a:solidFill>
              <a:latin typeface="Garamond Premr Pro Smbd Capt" pitchFamily="18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1143000" y="1219200"/>
          <a:ext cx="6096000" cy="1341120"/>
        </p:xfrm>
        <a:graphic>
          <a:graphicData uri="http://schemas.openxmlformats.org/drawingml/2006/table">
            <a:tbl>
              <a:tblPr/>
              <a:tblGrid>
                <a:gridCol w="4333037"/>
                <a:gridCol w="1762963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HelveticaNeueLT Pro 55 Roman"/>
                          <a:ea typeface="STXinwei"/>
                          <a:cs typeface="Times New Roman"/>
                        </a:rPr>
                        <a:t>Hotel Room Showers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Cold Water Supply (</a:t>
                      </a:r>
                      <a:r>
                        <a:rPr lang="en-US" sz="1100" b="1" baseline="30000">
                          <a:latin typeface="HelveticaNeueLT Pro 55 Roman"/>
                          <a:ea typeface="STXinwei"/>
                          <a:cs typeface="Times New Roman"/>
                        </a:rPr>
                        <a:t>0</a:t>
                      </a: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F)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HelveticaNeueLT Pro 55 Roman"/>
                          <a:ea typeface="STXinwe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Hot Water Leaving Boiler (</a:t>
                      </a:r>
                      <a:r>
                        <a:rPr lang="en-US" sz="1100" b="1" baseline="30000">
                          <a:latin typeface="HelveticaNeueLT Pro 55 Roman"/>
                          <a:ea typeface="STXinwei"/>
                          <a:cs typeface="Times New Roman"/>
                        </a:rPr>
                        <a:t>0</a:t>
                      </a: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F)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HelveticaNeueLT Pro 55 Roman"/>
                          <a:ea typeface="STXinwei"/>
                          <a:cs typeface="Times New Roman"/>
                        </a:rPr>
                        <a:t>140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Temperature of Shower (</a:t>
                      </a:r>
                      <a:r>
                        <a:rPr lang="en-US" sz="1100" b="1" baseline="30000">
                          <a:latin typeface="HelveticaNeueLT Pro 55 Roman"/>
                          <a:ea typeface="STXinwei"/>
                          <a:cs typeface="Times New Roman"/>
                        </a:rPr>
                        <a:t>0</a:t>
                      </a: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F)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HelveticaNeueLT Pro 55 Roman"/>
                          <a:ea typeface="STXinwei"/>
                          <a:cs typeface="Times New Roman"/>
                        </a:rPr>
                        <a:t>110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Efficiency of Boiler + Hot Water Pipes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HelveticaNeueLT Pro 55 Roman"/>
                          <a:ea typeface="STXinwei"/>
                          <a:cs typeface="Times New Roman"/>
                        </a:rPr>
                        <a:t>80 %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Thermal Capacity of Water (</a:t>
                      </a:r>
                      <a:r>
                        <a:rPr lang="en-US" sz="1100" b="1" dirty="0" err="1">
                          <a:latin typeface="HelveticaNeueLT Pro 55 Roman"/>
                          <a:ea typeface="STXinwei"/>
                          <a:cs typeface="Times New Roman"/>
                        </a:rPr>
                        <a:t>btu</a:t>
                      </a: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/ft</a:t>
                      </a:r>
                      <a:r>
                        <a:rPr lang="en-US" sz="1100" b="1" baseline="30000" dirty="0">
                          <a:latin typeface="HelveticaNeueLT Pro 55 Roman"/>
                          <a:ea typeface="STXinwei"/>
                          <a:cs typeface="Times New Roman"/>
                        </a:rPr>
                        <a:t>3</a:t>
                      </a: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 </a:t>
                      </a:r>
                      <a:r>
                        <a:rPr lang="en-US" sz="1100" b="1" baseline="30000" dirty="0">
                          <a:latin typeface="HelveticaNeueLT Pro 55 Roman"/>
                          <a:ea typeface="STXinwei"/>
                          <a:cs typeface="Times New Roman"/>
                        </a:rPr>
                        <a:t>0</a:t>
                      </a: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F)</a:t>
                      </a: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HelveticaNeueLT Pro 55 Roman"/>
                          <a:ea typeface="STXinwei"/>
                          <a:cs typeface="Times New Roman"/>
                        </a:rPr>
                        <a:t>62.4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Energy to heat one gallon of shower water (Btu/gallon)</a:t>
                      </a: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HelveticaNeueLT Pro 55 Roman"/>
                          <a:ea typeface="STXinwei"/>
                          <a:cs typeface="Times New Roman"/>
                        </a:rPr>
                        <a:t>585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143000" y="2819400"/>
          <a:ext cx="6096000" cy="1508760"/>
        </p:xfrm>
        <a:graphic>
          <a:graphicData uri="http://schemas.openxmlformats.org/drawingml/2006/table">
            <a:tbl>
              <a:tblPr/>
              <a:tblGrid>
                <a:gridCol w="4340352"/>
                <a:gridCol w="1755648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HelveticaNeueLT Pro 55 Roman"/>
                          <a:ea typeface="STXinwei"/>
                          <a:cs typeface="Times New Roman"/>
                        </a:rPr>
                        <a:t>Hotel Room Showers</a:t>
                      </a: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Typical Shower Flow Rate (GPM)</a:t>
                      </a: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HelveticaNeueLT Pro 55 Roman"/>
                          <a:ea typeface="STXinwei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Average Length of Shower (Min)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HelveticaNeueLT Pro 55 Roman"/>
                          <a:ea typeface="STXinwe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Number of Showers  (225)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HelveticaNeueLT Pro 55 Roman"/>
                          <a:ea typeface="STXinwei"/>
                          <a:cs typeface="Times New Roman"/>
                        </a:rPr>
                        <a:t>225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Number of Showers per Day per Room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HelveticaNeueLT Pro 55 Roman"/>
                          <a:ea typeface="STXinwe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Daily Shower Water Usage (gallons/day)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HelveticaNeueLT Pro 55 Roman"/>
                          <a:ea typeface="STXinwei"/>
                          <a:cs typeface="Times New Roman"/>
                        </a:rPr>
                        <a:t>6875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Estimated Hotel Occupancy</a:t>
                      </a: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HelveticaNeueLT Pro 55 Roman"/>
                          <a:ea typeface="STXinwe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Estimated Daily Shower Water </a:t>
                      </a:r>
                      <a:r>
                        <a:rPr lang="en-US" sz="1100" b="1" dirty="0" smtClean="0">
                          <a:latin typeface="HelveticaNeueLT Pro 55 Roman"/>
                          <a:ea typeface="STXinwei"/>
                          <a:cs typeface="Times New Roman"/>
                        </a:rPr>
                        <a:t>Usage (gallons)</a:t>
                      </a: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HelveticaNeueLT Pro 55 Roman"/>
                          <a:ea typeface="STXinwei"/>
                          <a:cs typeface="Times New Roman"/>
                        </a:rPr>
                        <a:t>4812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1143000" y="4572000"/>
          <a:ext cx="6096000" cy="670560"/>
        </p:xfrm>
        <a:graphic>
          <a:graphicData uri="http://schemas.openxmlformats.org/drawingml/2006/table">
            <a:tbl>
              <a:tblPr/>
              <a:tblGrid>
                <a:gridCol w="4340352"/>
                <a:gridCol w="1755648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HelveticaNeueLT Pro 55 Roman"/>
                          <a:ea typeface="STXinwei"/>
                          <a:cs typeface="Times New Roman"/>
                        </a:rPr>
                        <a:t>Hotel Room Showers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481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HelveticaNeueLT Pro 55 Roman"/>
                          <a:ea typeface="STXinwei"/>
                          <a:cs typeface="Times New Roman"/>
                        </a:rPr>
                        <a:t>Energy required to heat water per day (btu/day)</a:t>
                      </a:r>
                      <a:endParaRPr lang="en-US" sz="110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HelveticaNeueLT Pro 55 Roman"/>
                          <a:ea typeface="STXinwei"/>
                          <a:cs typeface="Times New Roman"/>
                        </a:rPr>
                        <a:t>4,024,020 </a:t>
                      </a: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Natural Gas Price  ($/</a:t>
                      </a:r>
                      <a:r>
                        <a:rPr lang="en-US" sz="1100" b="1" dirty="0" err="1">
                          <a:latin typeface="HelveticaNeueLT Pro 55 Roman"/>
                          <a:ea typeface="STXinwei"/>
                          <a:cs typeface="Times New Roman"/>
                        </a:rPr>
                        <a:t>therm</a:t>
                      </a: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)</a:t>
                      </a: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HelveticaNeueLT Pro 55 Roman"/>
                          <a:ea typeface="STXinwei"/>
                          <a:cs typeface="Times New Roman"/>
                        </a:rPr>
                        <a:t>0.836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HelveticaNeueLT Pro 55 Roman"/>
                          <a:ea typeface="STXinwei"/>
                          <a:cs typeface="Times New Roman"/>
                        </a:rPr>
                        <a:t>Annual cost (per year)</a:t>
                      </a:r>
                      <a:endParaRPr lang="en-US" sz="1100" dirty="0">
                        <a:latin typeface="HelveticaNeueLT Pro 55 Roman"/>
                        <a:ea typeface="STXinwe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HelveticaNeueLT Pro 55 Roman"/>
                          <a:ea typeface="STXinwei"/>
                          <a:cs typeface="Times New Roman"/>
                        </a:rPr>
                        <a:t>12,279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48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599</Words>
  <Application>Microsoft Office PowerPoint</Application>
  <PresentationFormat>On-screen Show (4:3)</PresentationFormat>
  <Paragraphs>220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SENIOR THESIS PRESENTATION</vt:lpstr>
      <vt:lpstr>BUILDING OVERVIEW</vt:lpstr>
      <vt:lpstr>SITE MAP</vt:lpstr>
      <vt:lpstr>SITE MAP</vt:lpstr>
      <vt:lpstr>EXISTING MECHANICAL SYSTEM</vt:lpstr>
      <vt:lpstr>EXISTING MECHANICAL SYSTEM</vt:lpstr>
      <vt:lpstr>DESIGN OBJECTIVES</vt:lpstr>
      <vt:lpstr>GREYWATER HEAT RECOVERY SYSTEM</vt:lpstr>
      <vt:lpstr>GREYWATER HEAT RECOVERY SYSTEM</vt:lpstr>
      <vt:lpstr>GREYWATER HEAT RECOVERY SYSTEM</vt:lpstr>
      <vt:lpstr>GREYWATER HEAT RECOVERY SYSTEM</vt:lpstr>
      <vt:lpstr>COMBINED HEAT AND POWER</vt:lpstr>
      <vt:lpstr>COMBINED HEAT AND POWER</vt:lpstr>
      <vt:lpstr>COMBINED HEAT AND POWER</vt:lpstr>
      <vt:lpstr>COMBINED HEAT AND POWER</vt:lpstr>
      <vt:lpstr>COMBINED HEAT AND POWER</vt:lpstr>
      <vt:lpstr>ACOUSTIC ANALYSIS</vt:lpstr>
      <vt:lpstr>ACOUSTIC ANALYSIS</vt:lpstr>
      <vt:lpstr>CONCLUSION</vt:lpstr>
      <vt:lpstr>ACKNOWLEDGEMENTS</vt:lpstr>
    </vt:vector>
  </TitlesOfParts>
  <Company>Dewberry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THESIS PRESENTATION</dc:title>
  <dc:creator>Geoffrey</dc:creator>
  <cp:lastModifiedBy>Geo</cp:lastModifiedBy>
  <cp:revision>73</cp:revision>
  <dcterms:created xsi:type="dcterms:W3CDTF">2011-03-25T03:58:15Z</dcterms:created>
  <dcterms:modified xsi:type="dcterms:W3CDTF">2011-04-11T16:44:41Z</dcterms:modified>
</cp:coreProperties>
</file>