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22"/>
  </p:notesMasterIdLst>
  <p:handoutMasterIdLst>
    <p:handoutMasterId r:id="rId23"/>
  </p:handoutMasterIdLst>
  <p:sldIdLst>
    <p:sldId id="301" r:id="rId2"/>
    <p:sldId id="316" r:id="rId3"/>
    <p:sldId id="317" r:id="rId4"/>
    <p:sldId id="318" r:id="rId5"/>
    <p:sldId id="319" r:id="rId6"/>
    <p:sldId id="320" r:id="rId7"/>
    <p:sldId id="321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2" r:id="rId17"/>
    <p:sldId id="333" r:id="rId18"/>
    <p:sldId id="334" r:id="rId19"/>
    <p:sldId id="335" r:id="rId20"/>
    <p:sldId id="336" r:id="rId21"/>
  </p:sldIdLst>
  <p:sldSz cx="2743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6520" autoAdjust="0"/>
  </p:normalViewPr>
  <p:slideViewPr>
    <p:cSldViewPr>
      <p:cViewPr>
        <p:scale>
          <a:sx n="39" d="100"/>
          <a:sy n="39" d="100"/>
        </p:scale>
        <p:origin x="-336" y="-780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71DB-25AC-48E7-9E18-7A34E8C003E7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720725"/>
            <a:ext cx="14401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1F3DA-CABA-4346-A77E-2A994C97B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1F3DA-CABA-4346-A77E-2A994C97BB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24556010" y="3960055"/>
            <a:ext cx="1892949" cy="3882684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1632" y="776289"/>
            <a:ext cx="24188736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1632" y="2250280"/>
            <a:ext cx="24188736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114800" y="6012657"/>
            <a:ext cx="17373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14800" y="5650705"/>
            <a:ext cx="17373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25176741" y="5752308"/>
            <a:ext cx="15087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45400" y="381000"/>
            <a:ext cx="571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81000"/>
            <a:ext cx="18745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7494"/>
            <a:ext cx="24688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82808"/>
            <a:ext cx="24688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374368" y="6480048"/>
            <a:ext cx="6400800" cy="301752"/>
          </a:xfrm>
        </p:spPr>
        <p:txBody>
          <a:bodyPr/>
          <a:lstStyle/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480970"/>
            <a:ext cx="12780168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21102" y="7035"/>
            <a:ext cx="27389796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24556010" y="-984738"/>
            <a:ext cx="1892949" cy="3882684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66896" y="6477000"/>
            <a:ext cx="6400800" cy="304800"/>
          </a:xfrm>
        </p:spPr>
        <p:txBody>
          <a:bodyPr/>
          <a:lstStyle/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58128" y="6480970"/>
            <a:ext cx="12780168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53168" y="809625"/>
            <a:ext cx="1508760" cy="300831"/>
          </a:xfrm>
        </p:spPr>
        <p:txBody>
          <a:bodyPr/>
          <a:lstStyle/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19406384" y="9381"/>
            <a:ext cx="8018583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27410898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1465"/>
            <a:ext cx="21717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33536"/>
            <a:ext cx="11658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722438"/>
            <a:ext cx="12115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722438"/>
            <a:ext cx="12115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74368" y="6480969"/>
            <a:ext cx="6400800" cy="301752"/>
          </a:xfrm>
        </p:spPr>
        <p:txBody>
          <a:bodyPr/>
          <a:lstStyle/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6480969"/>
            <a:ext cx="12780168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768560" y="6480969"/>
            <a:ext cx="1508760" cy="301752"/>
          </a:xfrm>
        </p:spPr>
        <p:txBody>
          <a:bodyPr/>
          <a:lstStyle/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94" y="290732"/>
            <a:ext cx="3200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018" y="290732"/>
            <a:ext cx="1743072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095018" y="3427124"/>
            <a:ext cx="1743072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66690" y="290732"/>
            <a:ext cx="2057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6690" y="3427124"/>
            <a:ext cx="2057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374368" y="6480969"/>
            <a:ext cx="6391656" cy="301752"/>
          </a:xfrm>
        </p:spPr>
        <p:txBody>
          <a:bodyPr/>
          <a:lstStyle/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71600" y="6480969"/>
            <a:ext cx="12783312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768560" y="6483096"/>
            <a:ext cx="1508760" cy="301752"/>
          </a:xfrm>
        </p:spPr>
        <p:txBody>
          <a:bodyPr/>
          <a:lstStyle>
            <a:lvl1pPr algn="ctr">
              <a:defRPr/>
            </a:lvl1pPr>
          </a:lstStyle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374368" y="6480969"/>
            <a:ext cx="6400800" cy="301752"/>
          </a:xfrm>
        </p:spPr>
        <p:txBody>
          <a:bodyPr/>
          <a:lstStyle/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6481891"/>
            <a:ext cx="12780168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768560" y="6480969"/>
            <a:ext cx="1508760" cy="301752"/>
          </a:xfrm>
        </p:spPr>
        <p:txBody>
          <a:bodyPr/>
          <a:lstStyle/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367664"/>
            <a:ext cx="2743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07568" y="367664"/>
            <a:ext cx="7315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53750" y="320040"/>
            <a:ext cx="1582826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36928" y="6556248"/>
            <a:ext cx="6400800" cy="301752"/>
          </a:xfrm>
        </p:spPr>
        <p:txBody>
          <a:bodyPr/>
          <a:lstStyle>
            <a:lvl1pPr>
              <a:defRPr sz="900"/>
            </a:lvl1pPr>
          </a:lstStyle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8" y="6556248"/>
            <a:ext cx="1542936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231728" y="6556248"/>
            <a:ext cx="1508760" cy="301752"/>
          </a:xfrm>
        </p:spPr>
        <p:txBody>
          <a:bodyPr/>
          <a:lstStyle>
            <a:lvl1pPr>
              <a:defRPr sz="900"/>
            </a:lvl1pPr>
          </a:lstStyle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50896"/>
            <a:ext cx="2743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4711" y="373966"/>
            <a:ext cx="2200046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5867400"/>
            <a:ext cx="2200046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324576" y="6556248"/>
            <a:ext cx="6309360" cy="301752"/>
          </a:xfrm>
        </p:spPr>
        <p:txBody>
          <a:bodyPr/>
          <a:lstStyle>
            <a:lvl1pPr>
              <a:defRPr sz="900"/>
            </a:lvl1pPr>
          </a:lstStyle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1296" y="6557169"/>
            <a:ext cx="14844216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651576" y="6556248"/>
            <a:ext cx="1097280" cy="301752"/>
          </a:xfrm>
        </p:spPr>
        <p:txBody>
          <a:bodyPr/>
          <a:lstStyle>
            <a:lvl1pPr algn="ctr">
              <a:defRPr sz="900"/>
            </a:lvl1pPr>
          </a:lstStyle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21102" y="14069"/>
            <a:ext cx="27389796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27410898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19406384" y="4948410"/>
            <a:ext cx="8018583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71600" y="267494"/>
            <a:ext cx="24688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71600" y="1882808"/>
            <a:ext cx="24688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4374368" y="6480969"/>
            <a:ext cx="6400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E422775-8E62-4380-9A05-D02BBC072906}" type="datetimeFigureOut">
              <a:rPr lang="en-US" smtClean="0"/>
              <a:pPr/>
              <a:t>4/9/2012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71600" y="6481891"/>
            <a:ext cx="12780168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768560" y="6480969"/>
            <a:ext cx="15087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A3254B2-51C5-4370-88B6-88047B70FF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372600" y="1905000"/>
            <a:ext cx="8534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Berks Classroom and Lab Building</a:t>
            </a:r>
          </a:p>
          <a:p>
            <a:pPr algn="ctr"/>
            <a:r>
              <a:rPr lang="en-US" sz="2800" dirty="0" smtClean="0"/>
              <a:t>Reading, Pennsylvania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10668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Julia Broskey</a:t>
            </a:r>
          </a:p>
          <a:p>
            <a:r>
              <a:rPr lang="en-US" sz="3200" dirty="0" smtClean="0"/>
              <a:t>Mechanical Option</a:t>
            </a:r>
          </a:p>
          <a:p>
            <a:r>
              <a:rPr lang="en-US" sz="3200" dirty="0" smtClean="0"/>
              <a:t>AE 482 – Senior Thesis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955000" y="6427113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Faculty Advisor :Dr. William P. </a:t>
            </a:r>
            <a:r>
              <a:rPr lang="en-US" dirty="0" err="1" smtClean="0"/>
              <a:t>Bahnfleth</a:t>
            </a:r>
            <a:r>
              <a:rPr lang="en-US" dirty="0" smtClean="0"/>
              <a:t> P.E.</a:t>
            </a:r>
            <a:endParaRPr lang="en-US" dirty="0"/>
          </a:p>
        </p:txBody>
      </p:sp>
      <p:pic>
        <p:nvPicPr>
          <p:cNvPr id="7" name="Picture 6" descr="DSCN0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54800" y="457200"/>
            <a:ext cx="7620000" cy="5715000"/>
          </a:xfrm>
          <a:prstGeom prst="rect">
            <a:avLst/>
          </a:prstGeom>
        </p:spPr>
      </p:pic>
      <p:pic>
        <p:nvPicPr>
          <p:cNvPr id="8" name="Picture 7" descr="DSCN0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914650"/>
            <a:ext cx="624840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Mechanical Redesign: Pumps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Mechanical Redesign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Site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Pumps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Pipe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Energy Comparison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Recommendation</a:t>
            </a:r>
            <a:endParaRPr lang="en-US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10600" y="1752600"/>
          <a:ext cx="9448800" cy="3740722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  <a:gridCol w="2362200"/>
                <a:gridCol w="2362200"/>
              </a:tblGrid>
              <a:tr h="678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RTU</a:t>
                      </a:r>
                      <a:endParaRPr lang="en-US" sz="24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Quantity of Pumps</a:t>
                      </a:r>
                      <a:endParaRPr lang="en-US" sz="24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Cost per Pump</a:t>
                      </a:r>
                      <a:endParaRPr lang="en-US" sz="24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Total Cost</a:t>
                      </a:r>
                      <a:endParaRPr lang="en-US" sz="24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RTU-1</a:t>
                      </a:r>
                      <a:endParaRPr lang="en-US" sz="24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Microsoft Sans Serif"/>
                          <a:ea typeface="Tw Cen MT"/>
                        </a:rPr>
                        <a:t>57</a:t>
                      </a:r>
                      <a:endParaRPr lang="en-US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Microsoft Sans Serif"/>
                          <a:ea typeface="Tw Cen MT"/>
                        </a:rPr>
                        <a:t>$6,066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Microsoft Sans Serif"/>
                          <a:ea typeface="Tw Cen MT"/>
                        </a:rPr>
                        <a:t>$345,762</a:t>
                      </a:r>
                      <a:endParaRPr lang="en-US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RTU-2</a:t>
                      </a:r>
                      <a:endParaRPr lang="en-US" sz="24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Microsoft Sans Serif"/>
                          <a:ea typeface="Tw Cen MT"/>
                        </a:rPr>
                        <a:t>20</a:t>
                      </a:r>
                      <a:endParaRPr lang="en-US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Microsoft Sans Serif"/>
                          <a:ea typeface="Tw Cen MT"/>
                        </a:rPr>
                        <a:t>$6,066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Microsoft Sans Serif"/>
                          <a:ea typeface="Tw Cen MT"/>
                        </a:rPr>
                        <a:t>$121,320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RTU-3</a:t>
                      </a:r>
                      <a:endParaRPr lang="en-US" sz="24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Microsoft Sans Serif"/>
                          <a:ea typeface="Tw Cen MT"/>
                        </a:rPr>
                        <a:t>12</a:t>
                      </a:r>
                      <a:endParaRPr lang="en-US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Microsoft Sans Serif"/>
                          <a:ea typeface="Tw Cen MT"/>
                        </a:rPr>
                        <a:t>$6,066</a:t>
                      </a:r>
                      <a:endParaRPr lang="en-US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Microsoft Sans Serif"/>
                          <a:ea typeface="Tw Cen MT"/>
                        </a:rPr>
                        <a:t>$72,792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Total</a:t>
                      </a:r>
                      <a:endParaRPr lang="en-US" sz="24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Microsoft Sans Serif"/>
                          <a:ea typeface="Tw Cen MT"/>
                        </a:rPr>
                        <a:t>89</a:t>
                      </a:r>
                      <a:endParaRPr lang="en-US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Microsoft Sans Serif"/>
                          <a:ea typeface="Tw Cen MT"/>
                        </a:rPr>
                        <a:t>$539,874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64400" y="1419285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Manufacturer: Carrier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Unit: 50YDS064NCP301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Size: 5 ton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Compressor: Copeland </a:t>
            </a:r>
            <a:r>
              <a:rPr lang="en-US" sz="3200" dirty="0" err="1" smtClean="0"/>
              <a:t>UltraTech</a:t>
            </a:r>
            <a:r>
              <a:rPr lang="en-US" sz="3200" dirty="0" smtClean="0"/>
              <a:t> Two Stage Scroll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Refrigerant: 168 ounces </a:t>
            </a:r>
            <a:r>
              <a:rPr lang="en-US" sz="3200" dirty="0" err="1" smtClean="0"/>
              <a:t>Puron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Connections: 5/8 inch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Weight: 265 pounds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Water Connections: 1 inch Swivel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Mechanical Redesign: Pipe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Mechanical Redesign</a:t>
            </a:r>
          </a:p>
          <a:p>
            <a:r>
              <a:rPr lang="en-US" sz="3200" dirty="0" smtClean="0"/>
              <a:t>	Site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Pumps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Pipe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Energy Comparison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Recommendation</a:t>
            </a:r>
            <a:endParaRPr lang="en-US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12192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Vertical Requirements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Minimum Well Depth: 150 ft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Minimum Pipe: 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1’ Pipe: 14,670 ft @ $14,097.87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3/4” Pipe: 131,750 ft @ $55,440.40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Maximum Well Depth: 250 ft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Maximum Pipe: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1’ Pipe: 14,670 ft @ $14,097.87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3/4” Pipe: 395,190 ft @ $166,295.95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11600" y="1219200"/>
            <a:ext cx="9753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Horizontal Requirements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Minimum 1” Pipe: 175,640 ft @ $168,790.04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Maximum 1” Pipe: 263,460 ft @ $253,185.06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Area: 2,500 Sq ft per ton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Two Rows of horizontal pipe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Depth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layer: 3’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Depth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layer: 5’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05800" y="152400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Mechanical Redesign: Annual Energy Comparison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Mechanical Redesign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Site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Pumps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Pipe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Energy Comparison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Recommendation</a:t>
            </a:r>
            <a:endParaRPr lang="en-US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781800" y="1295400"/>
          <a:ext cx="9372600" cy="5181600"/>
        </p:xfrm>
        <a:graphic>
          <a:graphicData uri="http://schemas.openxmlformats.org/drawingml/2006/table">
            <a:tbl>
              <a:tblPr/>
              <a:tblGrid>
                <a:gridCol w="2720593"/>
                <a:gridCol w="2112178"/>
                <a:gridCol w="2405118"/>
                <a:gridCol w="2134711"/>
              </a:tblGrid>
              <a:tr h="1036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Design</a:t>
                      </a:r>
                      <a:endParaRPr lang="en-US" sz="18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Energy Type</a:t>
                      </a:r>
                      <a:endParaRPr lang="en-US" sz="18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Consumption</a:t>
                      </a:r>
                      <a:endParaRPr lang="en-US" sz="18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Total Cost</a:t>
                      </a:r>
                      <a:endParaRPr lang="en-US" sz="18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Original Design</a:t>
                      </a:r>
                      <a:endParaRPr lang="en-US" sz="18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  <a:latin typeface="Microsoft Sans Serif"/>
                          <a:ea typeface="Tw Cen MT"/>
                        </a:rPr>
                        <a:t>Electrical</a:t>
                      </a:r>
                      <a:endParaRPr lang="en-US" sz="1800" dirty="0">
                        <a:solidFill>
                          <a:schemeClr val="bg1"/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  <a:latin typeface="Microsoft Sans Serif"/>
                          <a:ea typeface="Tw Cen MT"/>
                        </a:rPr>
                        <a:t>8,620,166 kWh</a:t>
                      </a:r>
                      <a:endParaRPr lang="en-US" sz="1800" dirty="0">
                        <a:solidFill>
                          <a:schemeClr val="bg1"/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dirty="0">
                          <a:solidFill>
                            <a:srgbClr val="FF0000"/>
                          </a:solidFill>
                          <a:latin typeface="Microsoft Sans Serif"/>
                          <a:ea typeface="Tw Cen MT"/>
                        </a:rPr>
                        <a:t>$ 877,249.75</a:t>
                      </a:r>
                      <a:endParaRPr lang="en-US" sz="1800" dirty="0">
                        <a:solidFill>
                          <a:srgbClr val="FF0000"/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Original Design</a:t>
                      </a:r>
                      <a:endParaRPr lang="en-US" sz="18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>
                          <a:solidFill>
                            <a:schemeClr val="bg1"/>
                          </a:solidFill>
                          <a:latin typeface="Microsoft Sans Serif"/>
                          <a:ea typeface="Tw Cen MT"/>
                        </a:rPr>
                        <a:t>Gas</a:t>
                      </a:r>
                      <a:endParaRPr lang="en-US" sz="1800">
                        <a:solidFill>
                          <a:schemeClr val="bg1"/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>
                          <a:solidFill>
                            <a:schemeClr val="bg1"/>
                          </a:solidFill>
                          <a:latin typeface="Microsoft Sans Serif"/>
                          <a:ea typeface="Tw Cen MT"/>
                        </a:rPr>
                        <a:t>903,312 kBtu</a:t>
                      </a:r>
                      <a:endParaRPr lang="en-US" sz="1800">
                        <a:solidFill>
                          <a:schemeClr val="bg1"/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dirty="0">
                          <a:solidFill>
                            <a:srgbClr val="FF0000"/>
                          </a:solidFill>
                          <a:latin typeface="Microsoft Sans Serif"/>
                          <a:ea typeface="Tw Cen MT"/>
                        </a:rPr>
                        <a:t>$ 6.77</a:t>
                      </a:r>
                      <a:endParaRPr lang="en-US" sz="1800" dirty="0">
                        <a:solidFill>
                          <a:srgbClr val="FF0000"/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Proposed Design</a:t>
                      </a:r>
                      <a:endParaRPr lang="en-US" sz="18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>
                          <a:solidFill>
                            <a:schemeClr val="bg1"/>
                          </a:solidFill>
                          <a:latin typeface="Microsoft Sans Serif"/>
                          <a:ea typeface="Tw Cen MT"/>
                        </a:rPr>
                        <a:t>Electrical</a:t>
                      </a:r>
                      <a:endParaRPr lang="en-US" sz="1800">
                        <a:solidFill>
                          <a:schemeClr val="bg1"/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>
                          <a:solidFill>
                            <a:schemeClr val="bg1"/>
                          </a:solidFill>
                          <a:latin typeface="Microsoft Sans Serif"/>
                          <a:ea typeface="Tw Cen MT"/>
                        </a:rPr>
                        <a:t>7,812,779 kWh</a:t>
                      </a:r>
                      <a:endParaRPr lang="en-US" sz="1800">
                        <a:solidFill>
                          <a:schemeClr val="bg1"/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icrosoft Sans Serif"/>
                          <a:ea typeface="Tw Cen MT"/>
                        </a:rPr>
                        <a:t>$ 795,731.31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1036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Proposed Design</a:t>
                      </a:r>
                      <a:endParaRPr lang="en-US" sz="18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>
                          <a:solidFill>
                            <a:schemeClr val="bg1"/>
                          </a:solidFill>
                          <a:latin typeface="Microsoft Sans Serif"/>
                          <a:ea typeface="Tw Cen MT"/>
                        </a:rPr>
                        <a:t>Gas</a:t>
                      </a:r>
                      <a:endParaRPr lang="en-US" sz="1800">
                        <a:solidFill>
                          <a:schemeClr val="bg1"/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>
                          <a:solidFill>
                            <a:schemeClr val="bg1"/>
                          </a:solidFill>
                          <a:latin typeface="Microsoft Sans Serif"/>
                          <a:ea typeface="Tw Cen MT"/>
                        </a:rPr>
                        <a:t>0 kBtu</a:t>
                      </a:r>
                      <a:endParaRPr lang="en-US" sz="1800">
                        <a:solidFill>
                          <a:schemeClr val="bg1"/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  <a:latin typeface="Microsoft Sans Serif"/>
                          <a:ea typeface="Tw Cen MT"/>
                        </a:rPr>
                        <a:t>$ 0</a:t>
                      </a:r>
                      <a:endParaRPr lang="en-US" sz="1800" dirty="0">
                        <a:solidFill>
                          <a:schemeClr val="bg1"/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221200" y="14478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Total Original Cost: $ 877,256.52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Cost per Square Foot Original: $14.12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Total Proposed Cost: $ 795,731.31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Cost per Square Foot Proposed: $12.80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Savings: $ 82,240.50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Cost per Square foot: $ 1.32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Payback period: 37 years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ld 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98200" y="0"/>
            <a:ext cx="3733799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1600" y="304800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Mechanical Redesign: Recommendation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Mechanical Redesign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Site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Pumps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Pipe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Energy Comparison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Recommendation</a:t>
            </a: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143000"/>
            <a:ext cx="1082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72 Pumps would need another location besides the mechanical room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Result: Structural Analysis of the roof to enclose the roof for at least 72 pumps of the 89 pumps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Total cost of system installed: $ 3,039,707.31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Result: cost is in addition to the total building cost, who pays for it?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37 years to see any payback on energy savings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611600" y="1143000"/>
            <a:ext cx="769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Overall Recommendation: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good idea for one or all of the roof top units, if design was utilized prior to construction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37 year payback not bad considering the university park campus still has buildings build in the 1950s or earlier on campus</a:t>
            </a:r>
            <a:endParaRPr lang="en-US" sz="3200" dirty="0"/>
          </a:p>
        </p:txBody>
      </p:sp>
      <p:pic>
        <p:nvPicPr>
          <p:cNvPr id="8" name="Picture 7" descr="GCB_Bea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26800" y="4509516"/>
            <a:ext cx="3505200" cy="2348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Electrical Breadth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/>
              <a:t>Mechanical Redesign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10200" y="1219200"/>
          <a:ext cx="13300360" cy="3472816"/>
        </p:xfrm>
        <a:graphic>
          <a:graphicData uri="http://schemas.openxmlformats.org/drawingml/2006/table">
            <a:tbl>
              <a:tblPr/>
              <a:tblGrid>
                <a:gridCol w="1662545"/>
                <a:gridCol w="1662545"/>
                <a:gridCol w="1662545"/>
                <a:gridCol w="1662545"/>
                <a:gridCol w="1662545"/>
                <a:gridCol w="1662545"/>
                <a:gridCol w="1662545"/>
                <a:gridCol w="1662545"/>
              </a:tblGrid>
              <a:tr h="2794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Model</a:t>
                      </a:r>
                      <a:endParaRPr lang="en-US" sz="32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HWG Pump FLA</a:t>
                      </a:r>
                      <a:endParaRPr lang="en-US" sz="32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External Pump FLA</a:t>
                      </a:r>
                      <a:endParaRPr lang="en-US" sz="32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Total Unit FLA</a:t>
                      </a:r>
                      <a:endParaRPr lang="en-US" sz="32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Min Circuit Amps</a:t>
                      </a:r>
                      <a:endParaRPr lang="en-US" sz="32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Max Fuse/ HACR (2)</a:t>
                      </a:r>
                      <a:endParaRPr lang="en-US" sz="32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Supply Wire (2)</a:t>
                      </a:r>
                      <a:endParaRPr lang="en-US" sz="32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Min AWG</a:t>
                      </a:r>
                      <a:endParaRPr lang="en-US" sz="32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 dirty="0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Max Length ft. (3)</a:t>
                      </a:r>
                      <a:endParaRPr lang="en-US" sz="3200" dirty="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>
                          <a:solidFill>
                            <a:srgbClr val="FFFFFF"/>
                          </a:solidFill>
                          <a:latin typeface="Microsoft Sans Serif"/>
                          <a:ea typeface="Tw Cen MT"/>
                        </a:rPr>
                        <a:t>064</a:t>
                      </a:r>
                      <a:endParaRPr lang="en-US" sz="3200"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icrosoft Sans Serif"/>
                          <a:ea typeface="Tw Cen MT"/>
                        </a:rPr>
                        <a:t>0.4</a:t>
                      </a:r>
                      <a:endParaRPr lang="en-US" sz="3200">
                        <a:solidFill>
                          <a:schemeClr val="accent6">
                            <a:lumMod val="7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icrosoft Sans Serif"/>
                          <a:ea typeface="Tw Cen MT"/>
                        </a:rPr>
                        <a:t>4.0</a:t>
                      </a:r>
                      <a:endParaRPr lang="en-US" sz="3200">
                        <a:solidFill>
                          <a:schemeClr val="accent6">
                            <a:lumMod val="7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icrosoft Sans Serif"/>
                          <a:ea typeface="Tw Cen MT"/>
                        </a:rPr>
                        <a:t>30</a:t>
                      </a:r>
                      <a:endParaRPr lang="en-US" sz="3200">
                        <a:solidFill>
                          <a:schemeClr val="accent6">
                            <a:lumMod val="7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icrosoft Sans Serif"/>
                          <a:ea typeface="Tw Cen MT"/>
                        </a:rPr>
                        <a:t>36.4</a:t>
                      </a:r>
                      <a:endParaRPr lang="en-US" sz="3200">
                        <a:solidFill>
                          <a:schemeClr val="accent6">
                            <a:lumMod val="7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icrosoft Sans Serif"/>
                          <a:ea typeface="Tw Cen MT"/>
                        </a:rPr>
                        <a:t>60</a:t>
                      </a:r>
                      <a:endParaRPr lang="en-US" sz="3200">
                        <a:solidFill>
                          <a:schemeClr val="accent6">
                            <a:lumMod val="7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icrosoft Sans Serif"/>
                          <a:ea typeface="Tw Cen MT"/>
                        </a:rPr>
                        <a:t>8</a:t>
                      </a:r>
                      <a:endParaRPr lang="en-US" sz="3200">
                        <a:solidFill>
                          <a:schemeClr val="accent6">
                            <a:lumMod val="7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icrosoft Sans Serif"/>
                          <a:ea typeface="Tw Cen MT"/>
                        </a:rPr>
                        <a:t>81</a:t>
                      </a:r>
                      <a:endParaRPr lang="en-US" sz="3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Microsoft Sans Serif"/>
                        <a:ea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0" y="12192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Total FLA 30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Min circuit Amps 36.4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30 Amps is the max for 10 AWG wire NEC 2008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Min circuit amps is greater than 30 but less than the max for 8 AWG 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Electrical Breadth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/>
              <a:t>Mechanical Redesign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248400" y="1447800"/>
          <a:ext cx="10102216" cy="2655000"/>
        </p:xfrm>
        <a:graphic>
          <a:graphicData uri="http://schemas.openxmlformats.org/drawingml/2006/table">
            <a:tbl>
              <a:tblPr/>
              <a:tblGrid>
                <a:gridCol w="2408873"/>
                <a:gridCol w="2781935"/>
                <a:gridCol w="2862898"/>
                <a:gridCol w="204851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Material</a:t>
                      </a:r>
                      <a:endParaRPr lang="en-US" sz="3200" dirty="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Total Quantity</a:t>
                      </a:r>
                      <a:endParaRPr lang="en-US" sz="32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Cost per unit</a:t>
                      </a:r>
                      <a:endParaRPr lang="en-US" sz="32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Total cost</a:t>
                      </a:r>
                      <a:endParaRPr lang="en-US" sz="32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8 AWG wire</a:t>
                      </a:r>
                      <a:endParaRPr lang="en-US" sz="32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3,693.5 LF</a:t>
                      </a:r>
                      <a:endParaRPr lang="en-US" sz="32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$176 /125 LF</a:t>
                      </a:r>
                      <a:endParaRPr lang="en-US" sz="32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$5,200.45</a:t>
                      </a:r>
                      <a:endParaRPr lang="en-US" sz="32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Panels</a:t>
                      </a:r>
                      <a:endParaRPr lang="en-US" sz="32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5 Panels </a:t>
                      </a:r>
                      <a:endParaRPr lang="en-US" sz="32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$205.07/Panel</a:t>
                      </a:r>
                      <a:endParaRPr lang="en-US" sz="32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32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$1,025.35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68800" y="1402140"/>
            <a:ext cx="1005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Assumptions: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Panels are located in the mechanical room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All units are to be located in the mechanical room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Panels can take up to 20 circuits</a:t>
            </a:r>
          </a:p>
          <a:p>
            <a:pPr lvl="1"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Construction Breadth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/>
              <a:t>Mechanical Redesign</a:t>
            </a: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29200" y="1447800"/>
          <a:ext cx="13144818" cy="4006218"/>
        </p:xfrm>
        <a:graphic>
          <a:graphicData uri="http://schemas.openxmlformats.org/drawingml/2006/table">
            <a:tbl>
              <a:tblPr/>
              <a:tblGrid>
                <a:gridCol w="4572000"/>
                <a:gridCol w="2413635"/>
                <a:gridCol w="3204210"/>
                <a:gridCol w="2954973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Material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Amount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Unit Cost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Total Cost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1” PE Pipe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263,460 LF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$ 0.961/ LF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$ 253,185.06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Carrier 50YDS, 5 ton Unit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89 Units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$ 6,066 / Unit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$ 539,874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Excavation work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127,055 CY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$ 6.74 / CY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$ 856,276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Wire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3,693.50 LF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$ 176 / 125 LF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$ 5,200.45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Panels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5 Panels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$ 205.07 / Panel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$ 1,025.35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Total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IN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IN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$ 1,655,560.86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Construction Breadth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/>
              <a:t>Mechanical Redesign</a:t>
            </a: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86400" y="1066800"/>
          <a:ext cx="18287997" cy="5422585"/>
        </p:xfrm>
        <a:graphic>
          <a:graphicData uri="http://schemas.openxmlformats.org/drawingml/2006/table">
            <a:tbl>
              <a:tblPr/>
              <a:tblGrid>
                <a:gridCol w="2612571"/>
                <a:gridCol w="2612571"/>
                <a:gridCol w="2612571"/>
                <a:gridCol w="2612571"/>
                <a:gridCol w="2612571"/>
                <a:gridCol w="2612571"/>
                <a:gridCol w="261257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Material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Amount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Labor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Crew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Total Time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Cost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Total Cost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1” PE Pipe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2,179,800 LF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79.923 LF / Day / Plumber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3 Plumbers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1,099 Days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$33.25 / Hr / Plumber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$1,096,252.50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Carrier 50YDS, 5 ton Unit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89 Units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9 Hrs / Unit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 HVAC tech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81 Days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$ 33.25 / hr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$ 26,932.50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Excavation work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127,055 CY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 Excavator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6 Dozers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 driver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6 drivers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80 Days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79 Days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$28.50 / driver / hr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(both types)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$ 22,800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$ 135,090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904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Wire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3,693.50 LF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79.923 LF / Day / Electrician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 Electrician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47 Days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$ 33.00 / hr/ electrician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$ 15,510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Panels</a:t>
                      </a:r>
                      <a:endParaRPr lang="en-US" sz="2000" dirty="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5 Panels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8 hrs / panel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 Electrician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4 Days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$ 33.00 / hr/ electrician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$ 1,320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Total</a:t>
                      </a:r>
                      <a:endParaRPr lang="en-US" sz="20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IN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IN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IN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IN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IN" sz="20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$ 1,297,905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Construction Breadth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/>
              <a:t>Mechanical Redesign</a:t>
            </a: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43600" y="1371600"/>
          <a:ext cx="6583679" cy="4646298"/>
        </p:xfrm>
        <a:graphic>
          <a:graphicData uri="http://schemas.openxmlformats.org/drawingml/2006/table">
            <a:tbl>
              <a:tblPr/>
              <a:tblGrid>
                <a:gridCol w="2210435"/>
                <a:gridCol w="2335847"/>
                <a:gridCol w="2037397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Material</a:t>
                      </a:r>
                      <a:endParaRPr lang="en-US" sz="2800" dirty="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Amount</a:t>
                      </a:r>
                      <a:endParaRPr lang="en-US" sz="2800" dirty="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Total Time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1” PE Pipe</a:t>
                      </a:r>
                      <a:endParaRPr lang="en-US" sz="2800" dirty="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2,179,800 LF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1,099 Days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Carrier Units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89 Units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81 Days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Excavation work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127,055 CY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80 Days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Wire</a:t>
                      </a:r>
                      <a:endParaRPr lang="en-US" sz="2800" dirty="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3,693.50 LF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47 Days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Panels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5 Panels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4 Days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925800" y="1371600"/>
          <a:ext cx="7092251" cy="3112772"/>
        </p:xfrm>
        <a:graphic>
          <a:graphicData uri="http://schemas.openxmlformats.org/drawingml/2006/table">
            <a:tbl>
              <a:tblPr/>
              <a:tblGrid>
                <a:gridCol w="2073910"/>
                <a:gridCol w="2030031"/>
                <a:gridCol w="298831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Equipment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Total Used</a:t>
                      </a:r>
                      <a:endParaRPr lang="en-US" sz="2800" dirty="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Total Time</a:t>
                      </a:r>
                      <a:endParaRPr lang="en-US" sz="2800" dirty="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Excavator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80 Days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Dozers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6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79 Days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b="1">
                          <a:solidFill>
                            <a:srgbClr val="FFFFFF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Crane</a:t>
                      </a:r>
                      <a:endParaRPr lang="en-US" sz="2800"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1, 25 Ton</a:t>
                      </a:r>
                      <a:endParaRPr lang="en-US" sz="280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103 Days Rented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IN" sz="2800" dirty="0">
                          <a:solidFill>
                            <a:schemeClr val="bg1"/>
                          </a:solidFill>
                          <a:latin typeface="Arial" pitchFamily="34" charset="0"/>
                          <a:ea typeface="Tw Cen MT"/>
                          <a:cs typeface="Arial" pitchFamily="34" charset="0"/>
                        </a:rPr>
                        <a:t>89 Days on Site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w Cen MT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Conclusions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/>
              <a:t>Mechanical Redesign</a:t>
            </a: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CM Breadth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1371600"/>
            <a:ext cx="1028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Proposed system would save on energy costs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Total cost is over $3 million more than building costs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Additional mechanical space would be required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Payback period is 37 years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Critical Item on schedule is the pipe installation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992600" y="1371600"/>
            <a:ext cx="1005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Horizontal GSHP is used due to low depth of bedrock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2 layers were used due to lack of space around the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77200" y="3048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Building Statistics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6858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	Building Information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		Building Stats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Project Team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Architectural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Existing Mechanical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/>
              <a:t>Mechanical Redesign</a:t>
            </a: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1371600"/>
            <a:ext cx="982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Location: Penn State Berks Campus Reading, PA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Building Occupant: Penn State Berks Students &amp; Faculty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Occupancy: New Building Group B – Business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Size: 62,188 Sq Ft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Dates of Construction: April 2010 – August/September 2011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Project Delivery Method: Design – Bid - Build</a:t>
            </a:r>
            <a:endParaRPr lang="en-US" sz="3200" dirty="0"/>
          </a:p>
        </p:txBody>
      </p:sp>
      <p:pic>
        <p:nvPicPr>
          <p:cNvPr id="5" name="Picture 4" descr="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07199" y="609600"/>
            <a:ext cx="7488219" cy="5394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59600" y="6096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Google Maps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66800"/>
            <a:ext cx="2743200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Questions?</a:t>
            </a:r>
            <a:endParaRPr lang="en-US" sz="287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Project Team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	Building Information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Building Stats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Project Team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Architectural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Existing Mechanical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/>
              <a:t>Mechanical Redesign</a:t>
            </a: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1447800"/>
            <a:ext cx="1127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Owner: The Pennsylvania State University Berks Campus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General Contractor: Alvin H. </a:t>
            </a:r>
            <a:r>
              <a:rPr lang="en-US" sz="3200" dirty="0" err="1" smtClean="0"/>
              <a:t>Butz</a:t>
            </a:r>
            <a:r>
              <a:rPr lang="en-US" sz="3200" dirty="0" smtClean="0"/>
              <a:t>, Inc.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Construction Cost Estimator: Becker &amp; </a:t>
            </a:r>
            <a:r>
              <a:rPr lang="en-US" sz="3200" dirty="0" err="1" smtClean="0"/>
              <a:t>Frondorf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Building Architect: RMJM Hiller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Structural Engineer: </a:t>
            </a:r>
            <a:r>
              <a:rPr lang="en-US" sz="3200" dirty="0" err="1" smtClean="0"/>
              <a:t>Greenman</a:t>
            </a:r>
            <a:r>
              <a:rPr lang="en-US" sz="3200" dirty="0" smtClean="0"/>
              <a:t>-Pedersen, INC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MEP Engineer: H.F. Lenz Company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Civil: Gannett Fleming Engineers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897600" y="1600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Consultants: </a:t>
            </a:r>
          </a:p>
          <a:p>
            <a:r>
              <a:rPr lang="en-US" sz="3200" dirty="0" smtClean="0"/>
              <a:t>	Lighting: Illumination Arts, LLC</a:t>
            </a:r>
          </a:p>
          <a:p>
            <a:r>
              <a:rPr lang="en-US" sz="3200" dirty="0" smtClean="0"/>
              <a:t>	Acoustical: </a:t>
            </a:r>
            <a:r>
              <a:rPr lang="en-US" sz="3200" dirty="0" err="1" smtClean="0"/>
              <a:t>Shen</a:t>
            </a:r>
            <a:r>
              <a:rPr lang="en-US" sz="3200" dirty="0" smtClean="0"/>
              <a:t> </a:t>
            </a:r>
            <a:r>
              <a:rPr lang="en-US" sz="3200" dirty="0" err="1" smtClean="0"/>
              <a:t>Milsom</a:t>
            </a:r>
            <a:r>
              <a:rPr lang="en-US" sz="3200" dirty="0" smtClean="0"/>
              <a:t> </a:t>
            </a:r>
            <a:r>
              <a:rPr lang="en-US" sz="3200" dirty="0" err="1" smtClean="0"/>
              <a:t>Wilke</a:t>
            </a:r>
            <a:r>
              <a:rPr lang="en-US" sz="3200" dirty="0" smtClean="0"/>
              <a:t>, Inc.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Architectural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	Building Information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Building Stats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Project Team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Architectural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Existing Mechanical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/>
              <a:t>Mechanical Redesign</a:t>
            </a: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pic>
        <p:nvPicPr>
          <p:cNvPr id="6" name="Picture 5" descr="DSCN0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990600"/>
            <a:ext cx="1135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new facility is constructed using steel framing and is expected to be a LEED Silver certified building. The Berks Classroom and Lab Building is a 3 story building consisting of classroom and laboratory space for the Commonwealth Campus to utilize.</a:t>
            </a:r>
          </a:p>
          <a:p>
            <a:endParaRPr lang="en-US" sz="3200" dirty="0" smtClean="0"/>
          </a:p>
          <a:p>
            <a:r>
              <a:rPr lang="en-US" sz="3200" dirty="0" smtClean="0"/>
              <a:t>The white portion of the façade is a terracotta rain screen</a:t>
            </a:r>
          </a:p>
          <a:p>
            <a:endParaRPr lang="en-US" sz="3200" dirty="0" smtClean="0"/>
          </a:p>
          <a:p>
            <a:r>
              <a:rPr lang="en-US" sz="3200" dirty="0" smtClean="0"/>
              <a:t>The lower portion of the façade uses precast concrete panels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Existing Mechanical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	Building Information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Building Stats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Project Team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/>
              <a:t>Architectural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Existing Mechanical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/>
              <a:t>Mechanical Redesign</a:t>
            </a: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448800" y="1066800"/>
            <a:ext cx="7696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Analyzed system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Variable Air Volume System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3 electric roof top units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RTU-1: 281.1 load in ton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RTU-2: 98.7 load in ton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RTU-3: 59.1 load in ton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VAV terminal units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45200" y="1066800"/>
            <a:ext cx="838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Other Equipment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Computer Room Air Conditioner – Server Room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4 Split System Air-conditioning Units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1 ton unit – 1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1.5 ton unit – 3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Boilers 2 – 6.2 gallon boilers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Hot Water Pumps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3 – 2 duty and 1 stand-by Boiler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2 – 1 duty and 1 stand-by domestic hot water &amp; VAV Boxes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Proposal: Mechanical Depth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Proposal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	Mechanical Depth</a:t>
            </a:r>
          </a:p>
          <a:p>
            <a:r>
              <a:rPr lang="en-US" sz="3200" dirty="0" smtClean="0"/>
              <a:t>	Electrical &amp; CM Breadth Mechanical Redesign</a:t>
            </a: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1447800"/>
            <a:ext cx="1051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System: Ground Source Heat Pump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	System Type: Compare Closed Vertical &amp; Horizontal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Total Load: 439.1 Ton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For the 3 RTU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Pipe: Polyethylene Pipe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Units: Carrier 50YDS064NCP301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5" name="Picture 4" descr="Carrier Un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5868" y="685800"/>
            <a:ext cx="8486532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05600" y="3048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Proposal: Electrical Breadth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Proposal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Mechanical Depth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Electrical &amp; CM Breadth</a:t>
            </a:r>
          </a:p>
          <a:p>
            <a:r>
              <a:rPr lang="en-US" sz="3200" dirty="0" smtClean="0"/>
              <a:t>Mechanical Redesign</a:t>
            </a: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687800" y="28271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Proposal: Construction Breadth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0" y="1447800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Size the major electrical equipment needed to make the proposed mechanical system work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Wire – Lowes 8 AWG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Panels – </a:t>
            </a:r>
            <a:r>
              <a:rPr lang="en-US" sz="3200" dirty="0" err="1" smtClean="0"/>
              <a:t>SquareD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07000" y="141357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Cost and Schedule analysis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Does not include actual cost for the building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At owners request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Included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Ground Source Heat Pump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Electrical Work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Construction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Mechanical Redesign: Site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Mechanical Redesign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	Site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Pumps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Pipe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Energy Comparison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Recommendation</a:t>
            </a:r>
            <a:endParaRPr lang="en-US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154400" y="1295400"/>
            <a:ext cx="1097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Location:  Penn State Berks Campus outside of Reading, PA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Location for Pipe: Blue Circle</a:t>
            </a:r>
            <a:endParaRPr lang="en-US" sz="3200" dirty="0"/>
          </a:p>
        </p:txBody>
      </p:sp>
      <p:pic>
        <p:nvPicPr>
          <p:cNvPr id="7" name="Picture 6" descr="Location_Pi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990599"/>
            <a:ext cx="8153400" cy="587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48800" y="152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Mechanical Redesign: Site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6858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Proposal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Mechanical Redesign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	Site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Pumps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Pipe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Energy Comparison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200" dirty="0" smtClean="0"/>
              <a:t>Recommendation</a:t>
            </a:r>
            <a:endParaRPr lang="en-US" sz="3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/>
              <a:t>Electrical Breadth</a:t>
            </a:r>
          </a:p>
          <a:p>
            <a:r>
              <a:rPr lang="en-US" sz="3200" dirty="0" smtClean="0"/>
              <a:t>CM Breadth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pic>
        <p:nvPicPr>
          <p:cNvPr id="4" name="Picture 3" descr="Soil ty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4399" y="990600"/>
            <a:ext cx="9235723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40400" y="12192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Flag: Location of Building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Soil Types: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/>
              <a:t>UmB</a:t>
            </a:r>
            <a:r>
              <a:rPr lang="en-US" sz="3200" dirty="0" smtClean="0"/>
              <a:t>: Urban Land Duffield Complex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Urban Land: </a:t>
            </a:r>
          </a:p>
          <a:p>
            <a:pPr lvl="3">
              <a:buFont typeface="Arial" pitchFamily="34" charset="0"/>
              <a:buChar char="•"/>
            </a:pPr>
            <a:r>
              <a:rPr lang="en-US" sz="3200" dirty="0" smtClean="0"/>
              <a:t>Depth: 10 – 100” </a:t>
            </a:r>
            <a:r>
              <a:rPr lang="en-US" sz="3200" dirty="0" err="1" smtClean="0"/>
              <a:t>lithic</a:t>
            </a:r>
            <a:r>
              <a:rPr lang="en-US" sz="3200" dirty="0" smtClean="0"/>
              <a:t> bedrock</a:t>
            </a:r>
          </a:p>
          <a:p>
            <a:pPr lvl="3">
              <a:buFont typeface="Arial" pitchFamily="34" charset="0"/>
              <a:buChar char="•"/>
            </a:pPr>
            <a:r>
              <a:rPr lang="en-US" sz="3200" dirty="0" smtClean="0"/>
              <a:t>Water: Very Low about 0”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Duffield Land:</a:t>
            </a:r>
          </a:p>
          <a:p>
            <a:pPr lvl="3">
              <a:buFont typeface="Arial" pitchFamily="34" charset="0"/>
              <a:buChar char="•"/>
            </a:pPr>
            <a:r>
              <a:rPr lang="en-US" sz="3200" dirty="0" smtClean="0"/>
              <a:t>Depth: 48 – 120” </a:t>
            </a:r>
            <a:r>
              <a:rPr lang="en-US" sz="3200" dirty="0" err="1" smtClean="0"/>
              <a:t>lithic</a:t>
            </a:r>
            <a:r>
              <a:rPr lang="en-US" sz="3200" dirty="0" smtClean="0"/>
              <a:t> bedrock</a:t>
            </a:r>
          </a:p>
          <a:p>
            <a:pPr lvl="3">
              <a:buFont typeface="Arial" pitchFamily="34" charset="0"/>
              <a:buChar char="•"/>
            </a:pPr>
            <a:r>
              <a:rPr lang="en-US" sz="3200" dirty="0" smtClean="0"/>
              <a:t>Water: High about 10.4”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10660</TotalTime>
  <Words>1337</Words>
  <Application>Microsoft Office PowerPoint</Application>
  <PresentationFormat>Custom</PresentationFormat>
  <Paragraphs>505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JAB</cp:lastModifiedBy>
  <cp:revision>198</cp:revision>
  <dcterms:created xsi:type="dcterms:W3CDTF">2006-11-29T18:17:25Z</dcterms:created>
  <dcterms:modified xsi:type="dcterms:W3CDTF">2012-04-09T15:20:45Z</dcterms:modified>
</cp:coreProperties>
</file>