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handoutMasterIdLst>
    <p:handoutMasterId r:id="rId28"/>
  </p:handoutMasterIdLst>
  <p:sldIdLst>
    <p:sldId id="301" r:id="rId2"/>
    <p:sldId id="302" r:id="rId3"/>
    <p:sldId id="304" r:id="rId4"/>
    <p:sldId id="327" r:id="rId5"/>
    <p:sldId id="306" r:id="rId6"/>
    <p:sldId id="307" r:id="rId7"/>
    <p:sldId id="308" r:id="rId8"/>
    <p:sldId id="309" r:id="rId9"/>
    <p:sldId id="310" r:id="rId10"/>
    <p:sldId id="305" r:id="rId11"/>
    <p:sldId id="311" r:id="rId12"/>
    <p:sldId id="312" r:id="rId13"/>
    <p:sldId id="313" r:id="rId14"/>
    <p:sldId id="314" r:id="rId15"/>
    <p:sldId id="315" r:id="rId16"/>
    <p:sldId id="317" r:id="rId17"/>
    <p:sldId id="318" r:id="rId18"/>
    <p:sldId id="325" r:id="rId19"/>
    <p:sldId id="326" r:id="rId20"/>
    <p:sldId id="303" r:id="rId21"/>
    <p:sldId id="320" r:id="rId22"/>
    <p:sldId id="319" r:id="rId23"/>
    <p:sldId id="322" r:id="rId24"/>
    <p:sldId id="323" r:id="rId25"/>
    <p:sldId id="324" r:id="rId26"/>
  </p:sldIdLst>
  <p:sldSz cx="27432000" cy="6858000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0B0"/>
    <a:srgbClr val="3E6EDA"/>
    <a:srgbClr val="FF0000"/>
    <a:srgbClr val="7598E5"/>
    <a:srgbClr val="5883DF"/>
    <a:srgbClr val="8FABE9"/>
    <a:srgbClr val="DFE52C"/>
    <a:srgbClr val="1E2E83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4" autoAdjust="0"/>
    <p:restoredTop sz="99833" autoAdjust="0"/>
  </p:normalViewPr>
  <p:slideViewPr>
    <p:cSldViewPr>
      <p:cViewPr>
        <p:scale>
          <a:sx n="40" d="100"/>
          <a:sy n="40" d="100"/>
        </p:scale>
        <p:origin x="204" y="-816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02"/>
    </p:cViewPr>
  </p:sorterViewPr>
  <p:notesViewPr>
    <p:cSldViewPr>
      <p:cViewPr varScale="1">
        <p:scale>
          <a:sx n="76" d="100"/>
          <a:sy n="76" d="100"/>
        </p:scale>
        <p:origin x="-1530" y="-90"/>
      </p:cViewPr>
      <p:guideLst>
        <p:guide orient="horz" pos="2160"/>
        <p:guide pos="292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09" y="2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696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09" y="6513696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074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4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8A49F-328F-4A4C-8F87-DF09C22DF262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95300" y="514350"/>
            <a:ext cx="10287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6" y="3257550"/>
            <a:ext cx="743585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13513"/>
            <a:ext cx="4029074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513513"/>
            <a:ext cx="4029074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58ECA-9BF8-4104-BCEB-1A70490E89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95300" y="514350"/>
            <a:ext cx="10287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8ECA-9BF8-4104-BCEB-1A70490E897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2743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8316580" y="0"/>
            <a:ext cx="9115424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87192" y="3337560"/>
            <a:ext cx="1944014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99152" y="1544812"/>
            <a:ext cx="1944014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41"/>
            <a:ext cx="6172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41"/>
            <a:ext cx="18059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2743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8316580" y="0"/>
            <a:ext cx="9115424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83840"/>
            <a:ext cx="19888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485800"/>
            <a:ext cx="19888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240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3"/>
            <a:ext cx="10972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0" y="1600203"/>
            <a:ext cx="10972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3050"/>
            <a:ext cx="24688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5486400"/>
            <a:ext cx="12120564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935086" y="5486400"/>
            <a:ext cx="12125324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71602" y="1516912"/>
            <a:ext cx="1212056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86" y="1516912"/>
            <a:ext cx="1212532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320"/>
            <a:ext cx="2241194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85528"/>
            <a:ext cx="9601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0" y="214424"/>
            <a:ext cx="8229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21259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469344" y="6422067"/>
            <a:ext cx="2286000" cy="365125"/>
          </a:xfrm>
        </p:spPr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0202" y="1705709"/>
            <a:ext cx="916160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6884" y="1019907"/>
            <a:ext cx="12344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70200" y="2998765"/>
            <a:ext cx="9161600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422067"/>
            <a:ext cx="6400800" cy="365125"/>
          </a:xfrm>
        </p:spPr>
        <p:txBody>
          <a:bodyPr/>
          <a:lstStyle/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2743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21945600" y="0"/>
            <a:ext cx="5486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2402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371600" y="1600203"/>
            <a:ext cx="2240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371600" y="6422067"/>
            <a:ext cx="6400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E422775-8E62-4380-9A05-D02BBC072906}" type="datetimeFigureOut">
              <a:rPr lang="en-US" smtClean="0"/>
              <a:pPr/>
              <a:t>4/11/2011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9372600" y="6422067"/>
            <a:ext cx="8686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4460200" y="6422067"/>
            <a:ext cx="228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A3254B2-51C5-4370-88B6-88047B70FF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9144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The Residences</a:t>
            </a:r>
          </a:p>
          <a:p>
            <a:pPr algn="ctr"/>
            <a:r>
              <a:rPr lang="en-US" sz="2800" dirty="0" smtClean="0"/>
              <a:t>Anne Arundel County , Maryland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0116800" y="914401"/>
            <a:ext cx="5105400" cy="162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Ryan English</a:t>
            </a:r>
          </a:p>
          <a:p>
            <a:r>
              <a:rPr lang="en-US" sz="3200" dirty="0" smtClean="0"/>
              <a:t>Structural Option</a:t>
            </a:r>
          </a:p>
          <a:p>
            <a:r>
              <a:rPr lang="en-US" sz="3200" dirty="0" smtClean="0"/>
              <a:t>AE 482 – Senior Thesis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1031200" y="4800601"/>
            <a:ext cx="5791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Richard Behr – Faculty Advisor</a:t>
            </a:r>
            <a:endParaRPr lang="en-US" dirty="0"/>
          </a:p>
        </p:txBody>
      </p:sp>
      <p:pic>
        <p:nvPicPr>
          <p:cNvPr id="1026" name="Picture 2" descr="C:\Users\Ryan English\Documents\College\PSU\PSU 06-11\Thises\Building Dog\Pichures\ArundelEL-A -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6" y="3962402"/>
            <a:ext cx="8880724" cy="220696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028" name="Picture 4" descr="C:\Users\Ryan English\Documents\College\PSU\PSU 06-11\Thises\Assinments\Presentation\Images\Cap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6" y="1371602"/>
            <a:ext cx="7134228" cy="4039661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Design Goals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Structural Redesign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1"/>
            <a:ext cx="8686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Compare the design of a One Way Concrete Slab and Two 	Way Concrete Slab</a:t>
            </a:r>
          </a:p>
          <a:p>
            <a:pPr marL="457200"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Investigate the effects of having an increase of mass on the 	roof lever in high seismic region</a:t>
            </a:r>
          </a:p>
          <a:p>
            <a:pPr marL="457200"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Not reduce the floor to ceiling height</a:t>
            </a:r>
          </a:p>
          <a:p>
            <a:pPr marL="457200"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Minimizes architectural impact</a:t>
            </a:r>
          </a:p>
          <a:p>
            <a:pPr marL="457200"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Use computer programs to aid in the design and analysis of 	the structural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Evaluate the validity and ease of use of </a:t>
            </a:r>
            <a:r>
              <a:rPr lang="en-US" sz="2400" i="1" dirty="0" smtClean="0"/>
              <a:t>Autodesk Robot 	Structural Analysis </a:t>
            </a:r>
            <a:r>
              <a:rPr lang="en-US" sz="2400" dirty="0" smtClean="0"/>
              <a:t>program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One Way Concrete Slab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Structural Redesign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0"/>
            <a:ext cx="8686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Design Process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Preliminary design- f’c= 4000 psi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slab thickness - L</a:t>
            </a:r>
            <a:r>
              <a:rPr lang="en-US" sz="2400" baseline="-25000" dirty="0" smtClean="0"/>
              <a:t>n </a:t>
            </a:r>
            <a:r>
              <a:rPr lang="en-US" sz="2400" dirty="0" smtClean="0"/>
              <a:t>=15’ , t = 5”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beam height - L</a:t>
            </a:r>
            <a:r>
              <a:rPr lang="en-US" sz="2400" baseline="-25000" dirty="0" smtClean="0"/>
              <a:t>n </a:t>
            </a:r>
            <a:r>
              <a:rPr lang="en-US" sz="2400" dirty="0" smtClean="0"/>
              <a:t>=30’, t=19”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Preliminary Column size – 14” x 14”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3D Model analysis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slab reinforcing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beam reinforcing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Column size and reinforcing</a:t>
            </a:r>
            <a:endParaRPr lang="en-US" sz="2400" dirty="0"/>
          </a:p>
        </p:txBody>
      </p:sp>
      <p:pic>
        <p:nvPicPr>
          <p:cNvPr id="18433" name="Picture 1" descr="C:\Users\Ryan English\Documents\College\PSU\PSU 06-11\Thises\Assinments\Presentation\Images\One_Way-Model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2806" y="1371602"/>
            <a:ext cx="5657852" cy="437197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8434" name="Picture 2" descr="C:\Users\Ryan English\Documents\College\PSU\PSU 06-11\Thises\Assinments\Presentation\Images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0606" y="2133600"/>
            <a:ext cx="3325812" cy="2770188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One Way Concrete Slab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Structural Redesign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2"/>
            <a:ext cx="8686800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Slab Reinforcing- A</a:t>
            </a:r>
            <a:r>
              <a:rPr lang="en-US" sz="2400" baseline="-25000" dirty="0" smtClean="0"/>
              <a:t>s,req </a:t>
            </a:r>
            <a:r>
              <a:rPr lang="en-US" sz="2400" dirty="0" smtClean="0"/>
              <a:t>=Mu/4d, 2 #5 per ft.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Beam Reinforcing – Trial and error, As= 5#10, As’= 2#10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Column Reinforcing- Interaction Diagrams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 different section - 14”x14”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- 2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stories: 12#10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–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stories: 8#10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– 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stories: 4#10</a:t>
            </a:r>
          </a:p>
        </p:txBody>
      </p:sp>
      <p:pic>
        <p:nvPicPr>
          <p:cNvPr id="19" name="Picture 4" descr="C:\Users\Ryan English\Documents\College\PSU\PSU 06-11\Thises\Assinments\Presentation\Images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2806" y="1371602"/>
            <a:ext cx="7134228" cy="4039661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7412" name="Picture 4" descr="C:\Users\Ryan English\Documents\College\PSU\PSU 06-11\Thises\Assinments\Final Report\Figures\Appendix\Appendix E\IMG_0004.jpg"/>
          <p:cNvPicPr>
            <a:picLocks noChangeAspect="1" noChangeArrowheads="1"/>
          </p:cNvPicPr>
          <p:nvPr/>
        </p:nvPicPr>
        <p:blipFill>
          <a:blip r:embed="rId3" cstate="print"/>
          <a:srcRect l="2894" t="55034" r="71637" b="35166"/>
          <a:stretch>
            <a:fillRect/>
          </a:stretch>
        </p:blipFill>
        <p:spPr bwMode="auto">
          <a:xfrm>
            <a:off x="18745200" y="1524000"/>
            <a:ext cx="3352800" cy="16764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7411" name="Picture 3" descr="C:\Users\Ryan English\Documents\College\PSU\PSU 06-11\Thises\Assinments\Final Report\Figures\Appendix\Appendix E\IMG_0003.jpg"/>
          <p:cNvPicPr>
            <a:picLocks noChangeAspect="1" noChangeArrowheads="1"/>
          </p:cNvPicPr>
          <p:nvPr/>
        </p:nvPicPr>
        <p:blipFill>
          <a:blip r:embed="rId4" cstate="print"/>
          <a:srcRect l="5388" t="19091" r="74041" b="65831"/>
          <a:stretch>
            <a:fillRect/>
          </a:stretch>
        </p:blipFill>
        <p:spPr bwMode="auto">
          <a:xfrm>
            <a:off x="18973800" y="1752600"/>
            <a:ext cx="2560320" cy="24384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7410" name="Picture 2" descr="C:\Users\Ryan English\Documents\College\PSU\PSU 06-11\Thises\Assinments\Final Report\Figures\Appendix\Appendix E\Column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07200" y="1981200"/>
            <a:ext cx="5276852" cy="406717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Two Way Concrete Slab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Structural Redesign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Two Way Concrete Slab</a:t>
            </a:r>
          </a:p>
          <a:p>
            <a:r>
              <a:rPr lang="en-US" sz="3200" dirty="0" smtClean="0"/>
              <a:t>	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0"/>
            <a:ext cx="868680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Design Process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Preliminary design - f’c= 4000 psi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slab thickness - L</a:t>
            </a:r>
            <a:r>
              <a:rPr lang="en-US" sz="2400" baseline="-25000" dirty="0" smtClean="0"/>
              <a:t>n </a:t>
            </a:r>
            <a:r>
              <a:rPr lang="en-US" sz="2400" dirty="0" smtClean="0"/>
              <a:t>=29’ , t = 10”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Preliminary Column size 16”x16” 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3D Model analysis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slab reinforcing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Determine Column size and reinforcing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Check shear in slab</a:t>
            </a:r>
            <a:endParaRPr lang="en-US" sz="2400" dirty="0"/>
          </a:p>
        </p:txBody>
      </p:sp>
      <p:pic>
        <p:nvPicPr>
          <p:cNvPr id="16385" name="Picture 1" descr="C:\Users\Ryan English\Documents\College\PSU\PSU 06-11\Thises\Assinments\Presentation\Images\Two_Way-Model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6" y="1524000"/>
            <a:ext cx="5657852" cy="437197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6386" name="Picture 2" descr="C:\Users\Ryan English\Documents\College\PSU\PSU 06-11\Thises\Assinments\Presentation\Images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700" y="2225675"/>
            <a:ext cx="3170240" cy="26733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Two Way Concrete Slab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Structural Redesign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Two Way Concrete Slab</a:t>
            </a:r>
          </a:p>
          <a:p>
            <a:r>
              <a:rPr lang="en-US" sz="3200" dirty="0" smtClean="0"/>
              <a:t>	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2"/>
            <a:ext cx="8686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Slab Reinforcing- Direct Design Method, A</a:t>
            </a:r>
            <a:r>
              <a:rPr lang="en-US" sz="2400" baseline="-25000" dirty="0" smtClean="0"/>
              <a:t>s,req </a:t>
            </a:r>
            <a:r>
              <a:rPr lang="en-US" sz="2400" dirty="0" smtClean="0"/>
              <a:t>=Mu/4d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Column Reinforcing- Interaction Diagrams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 different section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- 2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stories: 16#11 18”x18”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–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stories: 12#10 16”x16”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– 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stories: 8#8 16”x16”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Slab Shear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One Way shear– ok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Punching shear with out drop panel- Does not work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Drop Panel- t = 15.25 </a:t>
            </a:r>
          </a:p>
        </p:txBody>
      </p:sp>
      <p:pic>
        <p:nvPicPr>
          <p:cNvPr id="30" name="Picture 2" descr="C:\Users\Ryan English\Documents\College\PSU\PSU 06-11\Thises\Assinments\Presentation\Images\t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8606" y="2133602"/>
            <a:ext cx="7836220" cy="416242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5361" name="Picture 1" descr="C:\Users\Ryan English\Documents\College\PSU\PSU 06-11\Thises\Assinments\Final Report\Figures\Appendix\Appendix F\IMG_0011.jpg"/>
          <p:cNvPicPr>
            <a:picLocks noChangeAspect="1" noChangeArrowheads="1"/>
          </p:cNvPicPr>
          <p:nvPr/>
        </p:nvPicPr>
        <p:blipFill>
          <a:blip r:embed="rId3" cstate="print"/>
          <a:srcRect l="980" t="18847" r="3020" b="62306"/>
          <a:stretch>
            <a:fillRect/>
          </a:stretch>
        </p:blipFill>
        <p:spPr bwMode="auto">
          <a:xfrm>
            <a:off x="18592800" y="3505200"/>
            <a:ext cx="7467600" cy="19050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22" name="Picture 1" descr="C:\Users\Ryan English\Documents\College\PSU\PSU 06-11\Thises\Assinments\Presentation\Images\Two_Way-Model_001.jpg"/>
          <p:cNvPicPr>
            <a:picLocks noChangeAspect="1" noChangeArrowheads="1"/>
          </p:cNvPicPr>
          <p:nvPr/>
        </p:nvPicPr>
        <p:blipFill>
          <a:blip r:embed="rId4" cstate="print"/>
          <a:srcRect l="5387" b="61656"/>
          <a:stretch>
            <a:fillRect/>
          </a:stretch>
        </p:blipFill>
        <p:spPr bwMode="auto">
          <a:xfrm>
            <a:off x="18669006" y="1295400"/>
            <a:ext cx="5353052" cy="16764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cxnSp>
        <p:nvCxnSpPr>
          <p:cNvPr id="29" name="Straight Arrow Connector 28"/>
          <p:cNvCxnSpPr/>
          <p:nvPr/>
        </p:nvCxnSpPr>
        <p:spPr>
          <a:xfrm rot="5400000">
            <a:off x="21983700" y="2095500"/>
            <a:ext cx="12954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C:\Users\Ryan English\Documents\College\PSU\PSU 06-11\Thises\Assinments\Final Report\Figures\Appendix\Appendix F\Column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59600" y="1524000"/>
            <a:ext cx="5276852" cy="406717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Lateral Design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Lateral Forces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1"/>
            <a:ext cx="8686800" cy="472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Two seismic regions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Current location (Low Seismic Region)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Southern California (High Seismic Region )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Seismic Design Category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Current location SDC: B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High Seismic Region SDC: D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Lateral System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Low Seismic Region- Ordinary Reinforced Concrete shear wall: R – 5, C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– 4.5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High Seismic Region – Special Reinforced Concrete shear wall: R – 6, C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– 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516600" y="1143000"/>
            <a:ext cx="8686800" cy="388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Equivalent Lateral Force and Modal Response Spectrum Analysis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Low Seismic Region Base Shear</a:t>
            </a:r>
          </a:p>
          <a:p>
            <a:pPr marL="1371600" lvl="2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One Way Slab: 819 kip</a:t>
            </a:r>
          </a:p>
          <a:p>
            <a:pPr marL="1371600" lvl="2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Two Way Slab: 1,218 kip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High Seismic Region Base Shear</a:t>
            </a:r>
          </a:p>
          <a:p>
            <a:pPr marL="1371600" lvl="2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One Way Slab: 3,315 kip</a:t>
            </a:r>
          </a:p>
          <a:p>
            <a:pPr marL="1371600" lvl="2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Two Way Slab: 4,931 kip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Lateral Design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Shear Wall 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0"/>
            <a:ext cx="8686800" cy="135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Preliminary shear wall location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Base Shear Force distribution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Shear Wall Design</a:t>
            </a:r>
            <a:endParaRPr lang="en-US" sz="2400" dirty="0"/>
          </a:p>
        </p:txBody>
      </p:sp>
      <p:pic>
        <p:nvPicPr>
          <p:cNvPr id="12289" name="Picture 1" descr="C:\Users\Ryan English\Documents\College\PSU\PSU 06-11\Thises\Assinments\Presentation\Images\One_Way-Model_SW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3200" y="3352800"/>
            <a:ext cx="3771900" cy="29146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2290" name="Picture 2" descr="C:\Users\Ryan English\Documents\College\PSU\PSU 06-11\Thises\Assinments\Presentation\Images\Two_Way-Model_SW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3276600"/>
            <a:ext cx="3870512" cy="29908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2291" name="Picture 3" descr="C:\Users\Ryan English\Documents\College\PSU\PSU 06-11\Thises\Assinments\Presentation\Images\sum_001.jpg"/>
          <p:cNvPicPr>
            <a:picLocks noChangeAspect="1" noChangeArrowheads="1"/>
          </p:cNvPicPr>
          <p:nvPr/>
        </p:nvPicPr>
        <p:blipFill>
          <a:blip r:embed="rId4" cstate="print"/>
          <a:srcRect l="6236" t="5766" r="15332" b="14436"/>
          <a:stretch>
            <a:fillRect/>
          </a:stretch>
        </p:blipFill>
        <p:spPr bwMode="auto">
          <a:xfrm>
            <a:off x="18516600" y="1295400"/>
            <a:ext cx="3429028" cy="4514852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cxnSp>
        <p:nvCxnSpPr>
          <p:cNvPr id="28" name="Straight Arrow Connector 27"/>
          <p:cNvCxnSpPr/>
          <p:nvPr/>
        </p:nvCxnSpPr>
        <p:spPr>
          <a:xfrm rot="10800000" flipV="1">
            <a:off x="15468600" y="2971800"/>
            <a:ext cx="3124200" cy="2667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V="1">
            <a:off x="16840200" y="3962400"/>
            <a:ext cx="1981200" cy="1524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Lateral Design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Shear Wall 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0"/>
            <a:ext cx="8686800" cy="346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Ordinary Reinforced Concrete shear wall f’c =4000psi t=10”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Determine Required Load (V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, M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, P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)</a:t>
            </a:r>
          </a:p>
          <a:p>
            <a:pPr marL="1371600"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1.2D +1.0E</a:t>
            </a:r>
          </a:p>
          <a:p>
            <a:pPr marL="1371600"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0.9D +1.0E</a:t>
            </a:r>
          </a:p>
          <a:p>
            <a:pPr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Determine Shear Wall reinforcing</a:t>
            </a:r>
          </a:p>
          <a:p>
            <a:pPr lvl="3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ACI 318-08 – Chapter 14 Walls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Shear Wall - Interaction Diagrams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Computer Model </a:t>
            </a:r>
          </a:p>
        </p:txBody>
      </p:sp>
      <p:pic>
        <p:nvPicPr>
          <p:cNvPr id="11265" name="Picture 1" descr="C:\Users\Ryan English\Documents\College\PSU\PSU 06-11\Thises\Assinments\Final Report\Figures\Appendix\Appendix G\IMG_0019.jpg"/>
          <p:cNvPicPr>
            <a:picLocks noChangeAspect="1" noChangeArrowheads="1"/>
          </p:cNvPicPr>
          <p:nvPr/>
        </p:nvPicPr>
        <p:blipFill>
          <a:blip r:embed="rId2" cstate="print"/>
          <a:srcRect l="3286" t="18407" r="72224" b="52191"/>
          <a:stretch>
            <a:fillRect/>
          </a:stretch>
        </p:blipFill>
        <p:spPr bwMode="auto">
          <a:xfrm>
            <a:off x="18745200" y="1295400"/>
            <a:ext cx="1905000" cy="29718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9" name="Picture 1" descr="C:\Users\Ryan English\Documents\College\PSU\PSU 06-11\Thises\Assinments\Presentation\Images\One_Way-Model_SW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21800" y="1295400"/>
            <a:ext cx="3771900" cy="29146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22" name="Rounded Rectangle 21"/>
          <p:cNvSpPr/>
          <p:nvPr/>
        </p:nvSpPr>
        <p:spPr>
          <a:xfrm>
            <a:off x="23088600" y="3505200"/>
            <a:ext cx="4572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>
            <a:stCxn id="22" idx="1"/>
          </p:cNvCxnSpPr>
          <p:nvPr/>
        </p:nvCxnSpPr>
        <p:spPr>
          <a:xfrm rot="10800000">
            <a:off x="20802600" y="3200400"/>
            <a:ext cx="2286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8516600" y="4419600"/>
            <a:ext cx="2667000" cy="1776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V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 – 55.49 kip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M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 – 6,310 k-ft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P</a:t>
            </a:r>
            <a:r>
              <a:rPr lang="en-US" sz="2400" baseline="-25000" dirty="0" smtClean="0"/>
              <a:t>u </a:t>
            </a:r>
            <a:r>
              <a:rPr lang="en-US" sz="2400" dirty="0" smtClean="0"/>
              <a:t>– 221 kip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P</a:t>
            </a:r>
            <a:r>
              <a:rPr lang="en-US" sz="2400" baseline="-25000" dirty="0" smtClean="0"/>
              <a:t>u </a:t>
            </a:r>
            <a:r>
              <a:rPr lang="en-US" sz="2400" dirty="0" smtClean="0"/>
              <a:t>– 292 kip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183600" y="4419600"/>
            <a:ext cx="5867400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</a:pPr>
            <a:r>
              <a:rPr lang="en-US" sz="2400" dirty="0" smtClean="0"/>
              <a:t>&lt;  øV</a:t>
            </a:r>
            <a:r>
              <a:rPr lang="en-US" sz="2400" baseline="-25000" dirty="0" smtClean="0"/>
              <a:t>n </a:t>
            </a:r>
            <a:r>
              <a:rPr lang="en-US" sz="2400" dirty="0" smtClean="0"/>
              <a:t>127.10 kip = 0.5 * 0.75 2 * A</a:t>
            </a:r>
            <a:r>
              <a:rPr lang="en-US" sz="2400" baseline="-25000" dirty="0" smtClean="0"/>
              <a:t>cv</a:t>
            </a:r>
            <a:r>
              <a:rPr lang="en-US" sz="2400" dirty="0" smtClean="0"/>
              <a:t> * </a:t>
            </a:r>
            <a:r>
              <a:rPr lang="en-US" sz="2400" dirty="0" smtClean="0">
                <a:latin typeface="Arial"/>
                <a:cs typeface="Arial"/>
              </a:rPr>
              <a:t>√f’</a:t>
            </a:r>
            <a:r>
              <a:rPr lang="en-US" sz="2400" baseline="-25000" dirty="0" smtClean="0">
                <a:latin typeface="Arial"/>
                <a:cs typeface="Arial"/>
              </a:rPr>
              <a:t>c</a:t>
            </a:r>
            <a:endParaRPr lang="en-US" sz="2400" baseline="-25000" dirty="0" smtClean="0"/>
          </a:p>
        </p:txBody>
      </p:sp>
      <p:pic>
        <p:nvPicPr>
          <p:cNvPr id="11266" name="Picture 2" descr="C:\Users\Ryan English\Documents\College\PSU\PSU 06-11\Thises\Assinments\Presentation\Images\ow-sw-x-13_001.jpg"/>
          <p:cNvPicPr>
            <a:picLocks noChangeAspect="1" noChangeArrowheads="1"/>
          </p:cNvPicPr>
          <p:nvPr/>
        </p:nvPicPr>
        <p:blipFill>
          <a:blip r:embed="rId4" cstate="print"/>
          <a:srcRect l="26770" r="27" b="20497"/>
          <a:stretch>
            <a:fillRect/>
          </a:stretch>
        </p:blipFill>
        <p:spPr bwMode="auto">
          <a:xfrm>
            <a:off x="21945600" y="1295400"/>
            <a:ext cx="3563025" cy="29718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1267" name="Picture 3" descr="C:\Users\Ryan English\Documents\College\PSU\PSU 06-11\Thises\Assinments\Presentation\Images\dig-ow-sw-x-13_001.jpg"/>
          <p:cNvPicPr>
            <a:picLocks noChangeAspect="1" noChangeArrowheads="1"/>
          </p:cNvPicPr>
          <p:nvPr/>
        </p:nvPicPr>
        <p:blipFill>
          <a:blip r:embed="rId5" cstate="print"/>
          <a:srcRect l="15154" t="16587" r="17619" b="25455"/>
          <a:stretch>
            <a:fillRect/>
          </a:stretch>
        </p:blipFill>
        <p:spPr bwMode="auto">
          <a:xfrm>
            <a:off x="22174200" y="1143000"/>
            <a:ext cx="3810000" cy="46482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Lateral Design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Shear Wall 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0"/>
            <a:ext cx="8686800" cy="472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Special Reinforced Concrete shear wall f’c =4000psi t=10” 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Determine Required Load (V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, M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, P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)</a:t>
            </a:r>
          </a:p>
          <a:p>
            <a:pPr marL="1371600"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1.2D +1.0E</a:t>
            </a:r>
          </a:p>
          <a:p>
            <a:pPr marL="1371600"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0.9D +1.0E</a:t>
            </a:r>
          </a:p>
          <a:p>
            <a:pPr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Determine Shear Wall reinforcing</a:t>
            </a:r>
          </a:p>
          <a:p>
            <a:pPr lvl="3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ACI 318-08 – Chapter 21.9 Special structural walls</a:t>
            </a:r>
          </a:p>
          <a:p>
            <a:pPr lvl="3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#4 at 14” -&gt; øV</a:t>
            </a:r>
            <a:r>
              <a:rPr lang="en-US" sz="2400" baseline="-25000" dirty="0" smtClean="0"/>
              <a:t>n </a:t>
            </a:r>
            <a:r>
              <a:rPr lang="en-US" sz="2400" dirty="0" smtClean="0"/>
              <a:t>591.9 kip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Shear Wall - Interaction Diagrams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Check Boundary Element</a:t>
            </a:r>
          </a:p>
          <a:p>
            <a:pPr marL="1371600"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C≥ l</a:t>
            </a:r>
            <a:r>
              <a:rPr lang="en-US" sz="2400" baseline="-25000" dirty="0" smtClean="0"/>
              <a:t>w</a:t>
            </a:r>
            <a:r>
              <a:rPr lang="en-US" sz="2400" dirty="0" smtClean="0"/>
              <a:t>/600(</a:t>
            </a:r>
            <a:r>
              <a:rPr lang="el-GR" sz="2400" dirty="0" smtClean="0"/>
              <a:t>δ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/h</a:t>
            </a:r>
            <a:r>
              <a:rPr lang="en-US" sz="2400" baseline="-25000" dirty="0" smtClean="0"/>
              <a:t>w</a:t>
            </a:r>
            <a:r>
              <a:rPr lang="en-US" sz="2400" dirty="0" smtClean="0"/>
              <a:t>), c= 38.65” &lt; 79.8”</a:t>
            </a:r>
          </a:p>
          <a:p>
            <a:pPr marL="914400"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Computer Model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516600" y="4419600"/>
            <a:ext cx="2895600" cy="1776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V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 – 240.84 kip 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M</a:t>
            </a:r>
            <a:r>
              <a:rPr lang="en-US" sz="2400" baseline="-25000" dirty="0" smtClean="0"/>
              <a:t>u</a:t>
            </a:r>
            <a:r>
              <a:rPr lang="en-US" sz="2400" dirty="0" smtClean="0"/>
              <a:t> – 12,310 k-ft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P</a:t>
            </a:r>
            <a:r>
              <a:rPr lang="en-US" sz="2400" baseline="-25000" dirty="0" smtClean="0"/>
              <a:t>u </a:t>
            </a:r>
            <a:r>
              <a:rPr lang="en-US" sz="2400" dirty="0" smtClean="0"/>
              <a:t>– 164.8 kip</a:t>
            </a:r>
          </a:p>
          <a:p>
            <a:pPr marL="45720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P</a:t>
            </a:r>
            <a:r>
              <a:rPr lang="en-US" sz="2400" baseline="-25000" dirty="0" smtClean="0"/>
              <a:t>u </a:t>
            </a:r>
            <a:r>
              <a:rPr lang="en-US" sz="2400" dirty="0" smtClean="0"/>
              <a:t>– 328.6 kip</a:t>
            </a:r>
          </a:p>
        </p:txBody>
      </p:sp>
      <p:pic>
        <p:nvPicPr>
          <p:cNvPr id="39938" name="Picture 2" descr="C:\Users\Ryan English\Documents\College\PSU\PSU 06-11\Thises\Assinments\Final Report\Figures\Appendix\Appendix G\IMG_0021.jpg"/>
          <p:cNvPicPr>
            <a:picLocks noChangeAspect="1" noChangeArrowheads="1"/>
          </p:cNvPicPr>
          <p:nvPr/>
        </p:nvPicPr>
        <p:blipFill>
          <a:blip r:embed="rId2" cstate="print"/>
          <a:srcRect t="16586" r="78449" b="52505"/>
          <a:stretch>
            <a:fillRect/>
          </a:stretch>
        </p:blipFill>
        <p:spPr bwMode="auto">
          <a:xfrm>
            <a:off x="18592800" y="1143000"/>
            <a:ext cx="1676400" cy="31242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21183600" y="4419600"/>
            <a:ext cx="5867400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</a:pPr>
            <a:r>
              <a:rPr lang="en-US" sz="2400" dirty="0" smtClean="0"/>
              <a:t>&lt;  øV</a:t>
            </a:r>
            <a:r>
              <a:rPr lang="en-US" sz="2400" baseline="-25000" dirty="0" smtClean="0"/>
              <a:t>n </a:t>
            </a:r>
            <a:r>
              <a:rPr lang="en-US" sz="2400" dirty="0" smtClean="0"/>
              <a:t>211.9 kip Shear reinforcing needed</a:t>
            </a:r>
            <a:endParaRPr lang="en-US" sz="2400" baseline="-25000" dirty="0" smtClean="0"/>
          </a:p>
        </p:txBody>
      </p:sp>
      <p:pic>
        <p:nvPicPr>
          <p:cNvPr id="39939" name="Picture 3" descr="C:\Users\Ryan English\Documents\College\PSU\PSU 06-11\Thises\Assinments\Presentation\Images\ow-sw-x-13-hs_001.jpg"/>
          <p:cNvPicPr>
            <a:picLocks noChangeAspect="1" noChangeArrowheads="1"/>
          </p:cNvPicPr>
          <p:nvPr/>
        </p:nvPicPr>
        <p:blipFill>
          <a:blip r:embed="rId3" cstate="print"/>
          <a:srcRect l="26443" t="926" r="354" b="20286"/>
          <a:stretch>
            <a:fillRect/>
          </a:stretch>
        </p:blipFill>
        <p:spPr bwMode="auto">
          <a:xfrm>
            <a:off x="21259800" y="990600"/>
            <a:ext cx="3809999" cy="3379098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39940" name="Picture 4" descr="C:\Users\Ryan English\Documents\College\PSU\PSU 06-11\Thises\Assinments\Presentation\Images\dig-ow-sw-x-13-hs_001.jpg"/>
          <p:cNvPicPr>
            <a:picLocks noChangeAspect="1" noChangeArrowheads="1"/>
          </p:cNvPicPr>
          <p:nvPr/>
        </p:nvPicPr>
        <p:blipFill>
          <a:blip r:embed="rId4" cstate="print"/>
          <a:srcRect l="18907" t="19616" r="13866" b="29078"/>
          <a:stretch>
            <a:fillRect/>
          </a:stretch>
        </p:blipFill>
        <p:spPr bwMode="auto">
          <a:xfrm>
            <a:off x="22021800" y="1143000"/>
            <a:ext cx="4021705" cy="43434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Lateral Design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Story Drifts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One Way Concrete Slab</a:t>
            </a:r>
          </a:p>
          <a:p>
            <a:r>
              <a:rPr lang="en-US" sz="3200" dirty="0" smtClean="0"/>
              <a:t>	Two Way Concrete Slab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Seismic 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9372601" y="1143000"/>
          <a:ext cx="8534400" cy="224332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332012"/>
                <a:gridCol w="2069438"/>
                <a:gridCol w="1852275"/>
                <a:gridCol w="1444658"/>
                <a:gridCol w="1836017"/>
              </a:tblGrid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One Way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Current location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Drift Ratio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Total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0.033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0.150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0.11%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0.150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0.057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0.255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0.19%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0.405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0.076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0.340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0.26%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0.745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0.092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0.414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0.31%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1.160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0.105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0.471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0.36%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1.630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0.122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0.548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0.38%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2.178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9372600" y="3810000"/>
          <a:ext cx="8610601" cy="224332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07691"/>
                <a:gridCol w="1778330"/>
                <a:gridCol w="1957512"/>
                <a:gridCol w="1526737"/>
                <a:gridCol w="1940331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One Way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High Seismic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Drift Ratio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Total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0.141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0.705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0.53%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0.705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0.239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1.195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0.90%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1.900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0.319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1.596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1.21%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3.496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0.389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1.945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1.47%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5.441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0.442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2.210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1.67%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7.650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0.514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2.571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1.79%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10.221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18592800" y="1143000"/>
          <a:ext cx="8534400" cy="226046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341800"/>
                <a:gridCol w="2066625"/>
                <a:gridCol w="1849757"/>
                <a:gridCol w="1442696"/>
                <a:gridCol w="1833522"/>
              </a:tblGrid>
              <a:tr h="2889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Two Way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Current location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889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Drift Ratio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Total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0.135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0.607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0.46%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0.607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0.191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0.861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0.65%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1.468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0.233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1.048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0.79%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2.515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0.249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1.120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0.85%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3.635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0.271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1.219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0.92%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4.854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0.305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1.371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0.95%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6.224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8669000" y="3810000"/>
          <a:ext cx="8458200" cy="224332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13569"/>
                <a:gridCol w="1644480"/>
                <a:gridCol w="1948697"/>
                <a:gridCol w="1519861"/>
                <a:gridCol w="1931593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Two Way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High Seismic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Story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Drift Ratio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Total Drift (in)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0.300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1.349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1.02%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1.349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0.425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1.913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1.45%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3.262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0.517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2.328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1.76%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5.590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0.553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2.489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1.89%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8.079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0.562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2.528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1.92%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10.607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0.635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2.856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1.98%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13.463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Building Statics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Building Statics</a:t>
            </a:r>
          </a:p>
          <a:p>
            <a:r>
              <a:rPr lang="en-US" sz="3200" dirty="0" smtClean="0"/>
              <a:t>	Project Team</a:t>
            </a:r>
          </a:p>
          <a:p>
            <a:r>
              <a:rPr lang="en-US" sz="3200" dirty="0" smtClean="0"/>
              <a:t>	Architectural</a:t>
            </a:r>
          </a:p>
          <a:p>
            <a:r>
              <a:rPr lang="en-US" sz="3200" dirty="0" smtClean="0"/>
              <a:t>	Existing Structural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0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Building name:  </a:t>
            </a:r>
            <a:r>
              <a:rPr lang="en-US" sz="2400" dirty="0" smtClean="0"/>
              <a:t>The Residences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Location: </a:t>
            </a:r>
            <a:r>
              <a:rPr lang="en-US" sz="2400" dirty="0" smtClean="0"/>
              <a:t>Anne Arundel County, Maryland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Occupancy: </a:t>
            </a:r>
            <a:r>
              <a:rPr lang="en-US" sz="2400" dirty="0" smtClean="0"/>
              <a:t>Mix use, Residential /Retail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Size: </a:t>
            </a:r>
            <a:r>
              <a:rPr lang="en-US" sz="2400" dirty="0" smtClean="0"/>
              <a:t>300,000 gross s.f.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Height: </a:t>
            </a:r>
            <a:r>
              <a:rPr lang="en-US" sz="2400" dirty="0" smtClean="0"/>
              <a:t>5-6 stories, 60 ft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Dates of construction: </a:t>
            </a:r>
            <a:r>
              <a:rPr lang="en-US" sz="2400" dirty="0" smtClean="0"/>
              <a:t>September 2009- February 2011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Cost: </a:t>
            </a:r>
            <a:r>
              <a:rPr lang="en-US" sz="2400" dirty="0" smtClean="0"/>
              <a:t>$39 Million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Project delivery method: </a:t>
            </a:r>
            <a:r>
              <a:rPr lang="en-US" sz="2400" dirty="0" smtClean="0"/>
              <a:t>Design-bid-build</a:t>
            </a:r>
            <a:endParaRPr lang="en-US" sz="2400" dirty="0"/>
          </a:p>
        </p:txBody>
      </p:sp>
      <p:pic>
        <p:nvPicPr>
          <p:cNvPr id="17" name="Picture 2" descr="C:\Users\Ryan English\Documents\College\PSU\PSU 06-11\Thises\Building Dog\Pichures\ArundelEL-A -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0400" y="4038600"/>
            <a:ext cx="8880724" cy="220696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027" name="Picture 3" descr="C:\Users\Ryan English\Documents\College\PSU\PSU 06-11\Thises\Building Dog\Pichures\Untitle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93200" y="609600"/>
            <a:ext cx="5398844" cy="35814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22" name="Multiply 21"/>
          <p:cNvSpPr/>
          <p:nvPr/>
        </p:nvSpPr>
        <p:spPr>
          <a:xfrm>
            <a:off x="23926800" y="19812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:\Users\Ryan English\Documents\College\PSU\PSU 06-11\Thises\Building Dog\Pichures\Arundels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16600" y="457200"/>
            <a:ext cx="4103488" cy="4198578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cxnSp>
        <p:nvCxnSpPr>
          <p:cNvPr id="13" name="Straight Connector 12"/>
          <p:cNvCxnSpPr/>
          <p:nvPr/>
        </p:nvCxnSpPr>
        <p:spPr>
          <a:xfrm rot="5400000">
            <a:off x="9258300" y="37719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4300" y="33909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Design Goals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Cost And Schedule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2"/>
            <a:ext cx="601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Design Goals</a:t>
            </a:r>
          </a:p>
          <a:p>
            <a:r>
              <a:rPr lang="en-US" sz="3200" dirty="0" smtClean="0"/>
              <a:t>	Cost Analysis</a:t>
            </a:r>
          </a:p>
          <a:p>
            <a:r>
              <a:rPr lang="en-US" sz="3200" dirty="0" smtClean="0"/>
              <a:t>	Schedule Analysis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1"/>
            <a:ext cx="86868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Compare the results to the original design </a:t>
            </a:r>
          </a:p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Reduce the cost of the structure</a:t>
            </a:r>
          </a:p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Reduce the schedule of the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Schedule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2"/>
            <a:ext cx="601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Cost Analysis</a:t>
            </a:r>
          </a:p>
          <a:p>
            <a:r>
              <a:rPr lang="en-US" sz="3200" dirty="0" smtClean="0"/>
              <a:t>	Schedule Analysis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2"/>
            <a:ext cx="86868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RS Means 2010 and retail values</a:t>
            </a:r>
          </a:p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Cost based on columns, slab, beam, and walls</a:t>
            </a:r>
          </a:p>
          <a:p>
            <a:pPr marL="457200"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Original design is assumed to have foundation cost included</a:t>
            </a:r>
            <a:endParaRPr lang="en-US" sz="24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9677400" y="3436620"/>
          <a:ext cx="7848604" cy="253688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80440"/>
                <a:gridCol w="2005352"/>
                <a:gridCol w="2018804"/>
                <a:gridCol w="2144008"/>
              </a:tblGrid>
              <a:tr h="7974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One Way Slab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Two Way Slab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Original Design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543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Cost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$4.6 million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$4.4 million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$10.5 million**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265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Cost per SF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$170.08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$162.78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$183.96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20193000" y="2819400"/>
          <a:ext cx="5638800" cy="260494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83987"/>
                <a:gridCol w="1754813"/>
              </a:tblGrid>
              <a:tr h="4704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Schedule Summary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# Days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4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One Way Concrete Slab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375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84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Two Way Concrete Slab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262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04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/>
                        <a:t>Original Design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267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18516600" y="1143000"/>
            <a:ext cx="86868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RS Means</a:t>
            </a:r>
          </a:p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 Overlapping of tasks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Design Goals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Green Roof 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2"/>
            <a:ext cx="6019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Design Goals</a:t>
            </a:r>
          </a:p>
          <a:p>
            <a:r>
              <a:rPr lang="en-US" sz="3200" dirty="0" smtClean="0"/>
              <a:t>	Green Roof Design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1"/>
            <a:ext cx="86868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Retain and collect rain water runoff.</a:t>
            </a:r>
          </a:p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Gray water collection system.</a:t>
            </a:r>
          </a:p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Accessibility to building occupants.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26200" y="1371601"/>
            <a:ext cx="396240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6” extensive green roof</a:t>
            </a:r>
            <a:endParaRPr lang="en-US" sz="24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Layers </a:t>
            </a:r>
            <a:r>
              <a:rPr lang="en-US" sz="2400" dirty="0" smtClean="0"/>
              <a:t>of Green Roofs:</a:t>
            </a:r>
          </a:p>
          <a:p>
            <a:pPr indent="-457200">
              <a:lnSpc>
                <a:spcPct val="130000"/>
              </a:lnSpc>
              <a:buFont typeface="Arial" pitchFamily="34" charset="0"/>
              <a:buChar char="-"/>
            </a:pPr>
            <a:r>
              <a:rPr lang="en-US" sz="2400" dirty="0" smtClean="0"/>
              <a:t>Vegetation</a:t>
            </a:r>
          </a:p>
          <a:p>
            <a:pPr indent="-457200">
              <a:lnSpc>
                <a:spcPct val="130000"/>
              </a:lnSpc>
              <a:buFont typeface="Arial" pitchFamily="34" charset="0"/>
              <a:buChar char="-"/>
            </a:pPr>
            <a:r>
              <a:rPr lang="en-US" sz="2400" dirty="0" smtClean="0"/>
              <a:t>Growing Media</a:t>
            </a:r>
          </a:p>
          <a:p>
            <a:pPr indent="-457200">
              <a:lnSpc>
                <a:spcPct val="130000"/>
              </a:lnSpc>
              <a:buFont typeface="Arial" pitchFamily="34" charset="0"/>
              <a:buChar char="-"/>
            </a:pPr>
            <a:r>
              <a:rPr lang="en-US" sz="2400" dirty="0" smtClean="0"/>
              <a:t>Filter Fabric</a:t>
            </a:r>
          </a:p>
          <a:p>
            <a:pPr indent="-457200">
              <a:lnSpc>
                <a:spcPct val="130000"/>
              </a:lnSpc>
              <a:buFont typeface="Arial" pitchFamily="34" charset="0"/>
              <a:buChar char="-"/>
            </a:pPr>
            <a:r>
              <a:rPr lang="en-US" sz="2400" dirty="0" smtClean="0"/>
              <a:t>Drainage</a:t>
            </a:r>
          </a:p>
          <a:p>
            <a:pPr indent="-457200">
              <a:lnSpc>
                <a:spcPct val="130000"/>
              </a:lnSpc>
              <a:buFont typeface="Arial" pitchFamily="34" charset="0"/>
              <a:buChar char="-"/>
            </a:pPr>
            <a:r>
              <a:rPr lang="en-US" sz="2400" dirty="0" smtClean="0"/>
              <a:t>Insulation</a:t>
            </a:r>
          </a:p>
          <a:p>
            <a:pPr indent="-457200">
              <a:lnSpc>
                <a:spcPct val="130000"/>
              </a:lnSpc>
              <a:buFont typeface="Arial" pitchFamily="34" charset="0"/>
              <a:buChar char="-"/>
            </a:pPr>
            <a:r>
              <a:rPr lang="en-US" sz="2400" dirty="0" smtClean="0"/>
              <a:t>Water Proofing</a:t>
            </a:r>
          </a:p>
        </p:txBody>
      </p:sp>
      <p:pic>
        <p:nvPicPr>
          <p:cNvPr id="7169" name="Picture 1" descr="C:\Users\Ryan English\Documents\College\PSU\PSU 06-11\Thises\Assinments\Presentation\Images\g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0406" y="2438400"/>
            <a:ext cx="4667252" cy="348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Green Roof Design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Green Roof 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2"/>
            <a:ext cx="6019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	Design Goals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Green Roof Design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9372600" y="1143000"/>
            <a:ext cx="8686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Climate data (original location, 5 year study)</a:t>
            </a:r>
          </a:p>
          <a:p>
            <a:pPr lvl="2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Max Temp. 100 </a:t>
            </a:r>
            <a:r>
              <a:rPr lang="en-US" sz="2400" dirty="0" smtClean="0">
                <a:sym typeface="Symbol"/>
              </a:rPr>
              <a:t></a:t>
            </a:r>
            <a:r>
              <a:rPr lang="en-US" sz="2400" dirty="0" smtClean="0"/>
              <a:t>F </a:t>
            </a:r>
          </a:p>
          <a:p>
            <a:pPr lvl="2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Min Temp. 8 </a:t>
            </a:r>
            <a:r>
              <a:rPr lang="en-US" sz="2400" dirty="0" smtClean="0">
                <a:sym typeface="Symbol"/>
              </a:rPr>
              <a:t></a:t>
            </a:r>
            <a:r>
              <a:rPr lang="en-US" sz="2400" dirty="0" smtClean="0"/>
              <a:t>F </a:t>
            </a:r>
          </a:p>
          <a:p>
            <a:pPr lvl="2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Max rain 3.0”</a:t>
            </a:r>
          </a:p>
          <a:p>
            <a:pPr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Three important layers: Vegetation, Growing Media, and Drainage</a:t>
            </a:r>
          </a:p>
          <a:p>
            <a:pPr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Vegetation: Resist the climate.</a:t>
            </a:r>
          </a:p>
          <a:p>
            <a:pPr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Growing Media: Organic matter.</a:t>
            </a:r>
          </a:p>
          <a:p>
            <a:pPr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Drainage: Take excess water.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9812000" y="1524002"/>
          <a:ext cx="6172200" cy="143735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164980"/>
                <a:gridCol w="2007220"/>
              </a:tblGrid>
              <a:tr h="4791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Lightweight Aggregate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50%-70%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91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Organic Material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10%-20%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91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Sand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/>
                        <a:t>20%-30%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Conclusion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Acknowledgements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Conclusion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72600" y="1143000"/>
            <a:ext cx="8686800" cy="472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Structural Redesign</a:t>
            </a:r>
          </a:p>
          <a:p>
            <a:pPr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Adding mass on the roof lever is important in high seismic region</a:t>
            </a:r>
          </a:p>
          <a:p>
            <a:pPr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The Two Way Concrete Slab did not minimizes architectural impact</a:t>
            </a:r>
            <a:endParaRPr lang="en-US" sz="2400" dirty="0"/>
          </a:p>
          <a:p>
            <a:pPr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Cost and Schedule</a:t>
            </a:r>
          </a:p>
          <a:p>
            <a:pPr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A Two Way Concrete Slab was cheaper and shorter schedule than a One Way Concrete Slab</a:t>
            </a:r>
          </a:p>
          <a:p>
            <a:pPr lvl="1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Sustainability</a:t>
            </a:r>
          </a:p>
          <a:p>
            <a:pPr lvl="2" indent="-457200"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 smtClean="0"/>
              <a:t>Important to design the right Vegetation, Growing Media, and Drainage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516600" y="1143000"/>
            <a:ext cx="868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/>
              <a:t>Cates Engineering</a:t>
            </a:r>
            <a:br>
              <a:rPr lang="en-US" sz="2400" u="sng" dirty="0" smtClean="0"/>
            </a:br>
            <a:r>
              <a:rPr lang="en-US" sz="2400" dirty="0" smtClean="0"/>
              <a:t>	Mike Stansbury</a:t>
            </a:r>
            <a:br>
              <a:rPr lang="en-US" sz="2400" dirty="0" smtClean="0"/>
            </a:br>
            <a:r>
              <a:rPr lang="en-US" sz="2400" dirty="0" smtClean="0"/>
              <a:t>	Tim Kowalcyk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Architectural Engineering</a:t>
            </a:r>
            <a:br>
              <a:rPr lang="en-US" sz="2400" u="sng" dirty="0" smtClean="0"/>
            </a:br>
            <a:r>
              <a:rPr lang="en-US" sz="2400" dirty="0" smtClean="0"/>
              <a:t>	Dr. Richard A. Behr</a:t>
            </a:r>
            <a:br>
              <a:rPr lang="en-US" sz="2400" dirty="0" smtClean="0"/>
            </a:br>
            <a:r>
              <a:rPr lang="en-US" sz="2400" dirty="0" smtClean="0"/>
              <a:t>	Professor M. Kevin Parfitt</a:t>
            </a:r>
          </a:p>
          <a:p>
            <a:endParaRPr lang="en-US" sz="2400" dirty="0" smtClean="0"/>
          </a:p>
          <a:p>
            <a:r>
              <a:rPr lang="en-US" sz="2400" dirty="0" smtClean="0"/>
              <a:t>A special thanks to family, friends, and classmates because the accomplishments over the past five years could not have been possible without their support and friendship.</a:t>
            </a: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258300" y="37719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8402300" y="37719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4300" y="33909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304800" y="3429000"/>
            <a:ext cx="281178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228600" y="685800"/>
            <a:ext cx="281178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-228600" y="6324600"/>
            <a:ext cx="281178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14400" y="68580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Conclusion</a:t>
            </a:r>
            <a:endParaRPr lang="en-US" sz="3200" dirty="0">
              <a:solidFill>
                <a:srgbClr val="00B0F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-152400" y="1143000"/>
            <a:ext cx="281178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48800" y="2895602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Project Team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	Building Statics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Project Team</a:t>
            </a:r>
          </a:p>
          <a:p>
            <a:r>
              <a:rPr lang="en-US" sz="3200" dirty="0" smtClean="0"/>
              <a:t>	Architectural</a:t>
            </a:r>
          </a:p>
          <a:p>
            <a:r>
              <a:rPr lang="en-US" sz="3200" dirty="0" smtClean="0"/>
              <a:t>	Existing Structural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0"/>
            <a:ext cx="8686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Owner: </a:t>
            </a:r>
            <a:r>
              <a:rPr lang="en-US" sz="2400" dirty="0" smtClean="0"/>
              <a:t>Summerset Construction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General Contractor/Developer: </a:t>
            </a:r>
            <a:r>
              <a:rPr lang="en-US" sz="2400" dirty="0" smtClean="0"/>
              <a:t>Encore Developer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Architect: </a:t>
            </a:r>
            <a:r>
              <a:rPr lang="en-US" sz="2400" dirty="0" smtClean="0"/>
              <a:t>CE*X, Inc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Structural Engineer: </a:t>
            </a:r>
            <a:r>
              <a:rPr lang="en-US" sz="2400" dirty="0" smtClean="0"/>
              <a:t>Cates Engraining, Ltd.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Civil Engineer: </a:t>
            </a:r>
            <a:r>
              <a:rPr lang="en-US" sz="2400" dirty="0" smtClean="0"/>
              <a:t>Morris &amp; Ritchie Associates, Inc.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MEP Engineer: </a:t>
            </a:r>
            <a:r>
              <a:rPr lang="en-US" sz="2400" dirty="0" smtClean="0"/>
              <a:t>Siegel, Rutherford, Bradstock &amp; Ridgway, Inc.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Geotechnical: </a:t>
            </a:r>
            <a:r>
              <a:rPr lang="en-US" sz="2400" dirty="0" smtClean="0"/>
              <a:t>Geo-Technology Associates, Inc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b="1" u="sng" dirty="0" smtClean="0"/>
              <a:t>Landscape Architect: </a:t>
            </a:r>
            <a:r>
              <a:rPr lang="en-US" sz="2400" dirty="0" smtClean="0"/>
              <a:t>The Faux Group, Inc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Architectural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	Building Statics</a:t>
            </a:r>
          </a:p>
          <a:p>
            <a:r>
              <a:rPr lang="en-US" sz="3200" dirty="0" smtClean="0"/>
              <a:t>	Project Team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Architectural</a:t>
            </a:r>
          </a:p>
          <a:p>
            <a:r>
              <a:rPr lang="en-US" sz="3200" dirty="0" smtClean="0"/>
              <a:t>	Existing Structural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9372600" y="1143000"/>
            <a:ext cx="8686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The building is part of the Arundel Preserve Town Center Phase I project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242 upscale residential units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clubhouse, health center, and an outside pool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Facade: brick veneer and Exterior Insulation Finishing System (EIFS)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Roofing: single-ply EPDM (ethylene propylene diene Monomer) membrane covering 2" rigid insulation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No predominate sustainability feature 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3400" y="1905000"/>
            <a:ext cx="3397253" cy="20383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1400" y="1447800"/>
            <a:ext cx="3771900" cy="308610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Floor System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Existing Structural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	Building Statics</a:t>
            </a:r>
          </a:p>
          <a:p>
            <a:r>
              <a:rPr lang="en-US" sz="3200" dirty="0" smtClean="0"/>
              <a:t>	Project Team</a:t>
            </a:r>
          </a:p>
          <a:p>
            <a:r>
              <a:rPr lang="en-US" sz="3200" dirty="0" smtClean="0"/>
              <a:t>	Architectural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Existing Structural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1"/>
            <a:ext cx="8686800" cy="350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the Hambro floor joist flooring system.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“s” shape top compression cord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compression member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chair for the welded wire fabric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continuous shear connection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3” thick 3,000psi slab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20” deep Hambro bar joist</a:t>
            </a:r>
          </a:p>
        </p:txBody>
      </p:sp>
      <p:pic>
        <p:nvPicPr>
          <p:cNvPr id="3075" name="Picture 3" descr="C:\Users\Ryan English\Documents\College\PSU\PSU 06-11\Thises\Thesis\images\Figures\Fig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2800" y="1447800"/>
            <a:ext cx="6277928" cy="3597116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3074" name="Picture 2" descr="C:\Users\Ryan English\Documents\College\PSU\PSU 06-11\Thises\Thesis\images\Figures\Fig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21606" y="2438400"/>
            <a:ext cx="4181476" cy="26479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3076" name="Picture 4" descr="C:\Users\Ryan English\Documents\College\PSU\PSU 06-11\Thises\Thesis\images\Figures\Fig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55200" y="3124202"/>
            <a:ext cx="3171824" cy="288607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Gravity System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Existing Structural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	Building Statics</a:t>
            </a:r>
          </a:p>
          <a:p>
            <a:r>
              <a:rPr lang="en-US" sz="3200" dirty="0" smtClean="0"/>
              <a:t>	Project Team</a:t>
            </a:r>
          </a:p>
          <a:p>
            <a:r>
              <a:rPr lang="en-US" sz="3200" dirty="0" smtClean="0"/>
              <a:t>	Architectural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Existing Structural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0"/>
            <a:ext cx="8686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Light gage steel load bearing walls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SigmaStud® - Steel Network Company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Engineered Stud to have a significant increase in load capacity.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6” wide 18 gage stud</a:t>
            </a:r>
          </a:p>
        </p:txBody>
      </p:sp>
      <p:pic>
        <p:nvPicPr>
          <p:cNvPr id="4098" name="Picture 2" descr="C:\Users\Ryan English\Documents\College\PSU\PSU 06-11\Thises\Thesis\images\Figures\Fig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6" y="1371600"/>
            <a:ext cx="3727132" cy="328041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27" name="Picture 2" descr="C:\Users\Ryan English\Documents\College\PSU\PSU 06-11\Thises\Building Dog\Pichures\Arundels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0" y="1676400"/>
            <a:ext cx="4103488" cy="4198578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4103" name="Picture 7" descr="C:\Users\Ryan English\Documents\College\PSU\PSU 06-11\Thises\Assinments\Presentation\Images\SigmaStu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00" y="2819400"/>
            <a:ext cx="1258616" cy="34734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1107400" y="3810000"/>
            <a:ext cx="1524000" cy="838200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C:\Users\Ryan English\Documents\College\PSU\PSU 06-11\Thises\Assinments\Presentation\Images\Bearing Wal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02400" y="2362200"/>
            <a:ext cx="7588376" cy="3459861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Lateral System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Existing Structural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/>
              <a:t>	Building Statics</a:t>
            </a:r>
          </a:p>
          <a:p>
            <a:r>
              <a:rPr lang="en-US" sz="3200" dirty="0" smtClean="0"/>
              <a:t>	Project Team</a:t>
            </a:r>
          </a:p>
          <a:p>
            <a:r>
              <a:rPr lang="en-US" sz="3200" dirty="0" smtClean="0"/>
              <a:t>	Architectural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Existing Structural</a:t>
            </a:r>
          </a:p>
          <a:p>
            <a:r>
              <a:rPr lang="en-US" sz="3200" dirty="0" smtClean="0"/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2"/>
            <a:ext cx="86868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light gage shear wall system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Steel Network Company.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50 ksi  6” steel straps on both sides of the wall</a:t>
            </a:r>
          </a:p>
        </p:txBody>
      </p:sp>
      <p:pic>
        <p:nvPicPr>
          <p:cNvPr id="5123" name="Picture 3" descr="C:\Users\Ryan English\Documents\College\PSU\PSU 06-11\Thises\Assinments\Presentation\Images\StiffWall SW-S I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7600" y="1524000"/>
            <a:ext cx="3058192" cy="3645368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026" name="Picture 2" descr="C:\Users\Ryan English\Documents\College\PSU\PSU 06-11\Thises\Assinments\Presentation\Images\s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9800" y="2819400"/>
            <a:ext cx="7600952" cy="3253740"/>
          </a:xfrm>
          <a:prstGeom prst="rect">
            <a:avLst/>
          </a:prstGeom>
          <a:noFill/>
        </p:spPr>
      </p:pic>
      <p:pic>
        <p:nvPicPr>
          <p:cNvPr id="1028" name="Picture 4" descr="C:\Users\Ryan English\Documents\College\PSU\PSU 06-11\Thises\Assinments\Presentation\Images\sw ar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36206" y="1143000"/>
            <a:ext cx="2447924" cy="5200650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Proposal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1"/>
            <a:ext cx="8686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Redesign supper structural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One Way Concrete Slab system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Two Way Concrete Slab System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Redesign Lateral system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Current Location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High seismic location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Concrete Shear Walls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Added mass on roof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3D Modeling </a:t>
            </a:r>
          </a:p>
          <a:p>
            <a:pPr marL="914400" lvl="1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Autodesk Robot Structural Analysis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Structural Depth</a:t>
            </a:r>
          </a:p>
        </p:txBody>
      </p:sp>
      <p:pic>
        <p:nvPicPr>
          <p:cNvPr id="20" name="Picture 4" descr="C:\Users\Ryan English\Documents\College\PSU\PSU 06-11\Thises\Assinments\Presentation\Images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2806" y="1371602"/>
            <a:ext cx="7134228" cy="4039661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2050" name="Picture 2" descr="C:\Users\Ryan English\Documents\College\PSU\PSU 06-11\Thises\Assinments\Presentation\Images\t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8606" y="2133602"/>
            <a:ext cx="7836220" cy="4162425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686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830300" y="3619500"/>
            <a:ext cx="8915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48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Cost and Schedule Breadth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6324600"/>
            <a:ext cx="4724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Ryan English Structural Option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2200" y="6324600"/>
            <a:ext cx="2874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AE 482 – Senior Thesis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4400" y="68580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Proposal</a:t>
            </a:r>
          </a:p>
          <a:p>
            <a:r>
              <a:rPr lang="en-US" sz="3200" dirty="0" smtClean="0"/>
              <a:t>Structural Redesign</a:t>
            </a:r>
          </a:p>
          <a:p>
            <a:r>
              <a:rPr lang="en-US" sz="3200" dirty="0" smtClean="0"/>
              <a:t>Cost And Schedule Impact</a:t>
            </a:r>
          </a:p>
          <a:p>
            <a:r>
              <a:rPr lang="en-US" sz="3200" dirty="0" smtClean="0"/>
              <a:t>Sustainability</a:t>
            </a:r>
          </a:p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372600" y="1143002"/>
            <a:ext cx="86868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Cost comparison between the One Way Concrete Slab and 	Two Way Concrete Slab, and Original Design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Schedule Comparison between the One Way Concrete 	Slab, Two Way Concrete Slab, and Original 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516600" y="1143001"/>
            <a:ext cx="86868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Green Roof layer study and design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Rain water retention</a:t>
            </a:r>
          </a:p>
          <a:p>
            <a:pPr marL="457200" indent="-4572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 smtClean="0"/>
              <a:t>Load impact on gravity and lateral system.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92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Sustainability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4762</TotalTime>
  <Words>1753</Words>
  <Application>Microsoft Office PowerPoint</Application>
  <PresentationFormat>Custom</PresentationFormat>
  <Paragraphs>664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Technic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 Thesis</dc:title>
  <dc:creator>Ryan English</dc:creator>
  <cp:lastModifiedBy>Ryan English</cp:lastModifiedBy>
  <cp:revision>300</cp:revision>
  <dcterms:created xsi:type="dcterms:W3CDTF">2006-11-29T18:17:25Z</dcterms:created>
  <dcterms:modified xsi:type="dcterms:W3CDTF">2011-04-11T16:33:53Z</dcterms:modified>
</cp:coreProperties>
</file>