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7" r:id="rId1"/>
  </p:sldMasterIdLst>
  <p:handoutMasterIdLst>
    <p:handoutMasterId r:id="rId42"/>
  </p:handoutMasterIdLst>
  <p:sldIdLst>
    <p:sldId id="303" r:id="rId2"/>
    <p:sldId id="310" r:id="rId3"/>
    <p:sldId id="308" r:id="rId4"/>
    <p:sldId id="309" r:id="rId5"/>
    <p:sldId id="311" r:id="rId6"/>
    <p:sldId id="313" r:id="rId7"/>
    <p:sldId id="312" r:id="rId8"/>
    <p:sldId id="314" r:id="rId9"/>
    <p:sldId id="315" r:id="rId10"/>
    <p:sldId id="316" r:id="rId11"/>
    <p:sldId id="322" r:id="rId12"/>
    <p:sldId id="317" r:id="rId13"/>
    <p:sldId id="318" r:id="rId14"/>
    <p:sldId id="319" r:id="rId15"/>
    <p:sldId id="320" r:id="rId16"/>
    <p:sldId id="321" r:id="rId17"/>
    <p:sldId id="323" r:id="rId18"/>
    <p:sldId id="324" r:id="rId19"/>
    <p:sldId id="325" r:id="rId20"/>
    <p:sldId id="326" r:id="rId21"/>
    <p:sldId id="328" r:id="rId22"/>
    <p:sldId id="327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4" r:id="rId37"/>
    <p:sldId id="345" r:id="rId38"/>
    <p:sldId id="343" r:id="rId39"/>
    <p:sldId id="342" r:id="rId40"/>
    <p:sldId id="307" r:id="rId41"/>
  </p:sldIdLst>
  <p:sldSz cx="27432000" cy="6858000"/>
  <p:notesSz cx="6858000" cy="9296400"/>
  <p:embeddedFontLst>
    <p:embeddedFont>
      <p:font typeface="M+ 1p light" charset="-128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M+ 1p regular" charset="-128"/>
      <p:regular r:id="rId4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clrMru>
    <a:srgbClr val="00B050"/>
    <a:srgbClr val="C6891C"/>
    <a:srgbClr val="E1A02B"/>
    <a:srgbClr val="FF0000"/>
    <a:srgbClr val="FFFF00"/>
    <a:srgbClr val="558ED5"/>
    <a:srgbClr val="00EE39"/>
    <a:srgbClr val="3E6EDA"/>
    <a:srgbClr val="7598E5"/>
    <a:srgbClr val="588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99798" autoAdjust="0"/>
  </p:normalViewPr>
  <p:slideViewPr>
    <p:cSldViewPr snapToObjects="1">
      <p:cViewPr>
        <p:scale>
          <a:sx n="75" d="100"/>
          <a:sy n="75" d="100"/>
        </p:scale>
        <p:origin x="4134" y="30"/>
      </p:cViewPr>
      <p:guideLst>
        <p:guide orient="horz"/>
        <p:guide pos="5760"/>
        <p:guide pos="1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96" d="100"/>
          <a:sy n="96" d="100"/>
        </p:scale>
        <p:origin x="-3606" y="-10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51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.xml"/><Relationship Id="rId3" Type="http://schemas.openxmlformats.org/officeDocument/2006/relationships/slide" Target="../slides/slide23.xml"/><Relationship Id="rId7" Type="http://schemas.openxmlformats.org/officeDocument/2006/relationships/slide" Target="../slides/slide7.xml"/><Relationship Id="rId2" Type="http://schemas.openxmlformats.org/officeDocument/2006/relationships/slide" Target="../slides/slide28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5" Type="http://schemas.openxmlformats.org/officeDocument/2006/relationships/slide" Target="../slides/slide17.xml"/><Relationship Id="rId10" Type="http://schemas.openxmlformats.org/officeDocument/2006/relationships/slide" Target="../slides/slide2.xml"/><Relationship Id="rId4" Type="http://schemas.openxmlformats.org/officeDocument/2006/relationships/slide" Target="../slides/slide20.xml"/><Relationship Id="rId9" Type="http://schemas.openxmlformats.org/officeDocument/2006/relationships/slide" Target="../slides/slide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0" y="2130427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0" y="3886200"/>
            <a:ext cx="9144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40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40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hlinkClick r:id="rId2" action="ppaction://hlinksldjump"/>
          </p:cNvPr>
          <p:cNvSpPr/>
          <p:nvPr userDrawn="1"/>
        </p:nvSpPr>
        <p:spPr>
          <a:xfrm>
            <a:off x="1828800" y="1600201"/>
            <a:ext cx="19050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52400" y="95072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Wentz Concert Hall</a:t>
            </a:r>
          </a:p>
          <a:p>
            <a:r>
              <a:rPr lang="en-US" sz="3600" dirty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 </a:t>
            </a:r>
            <a:r>
              <a:rPr lang="en-US" sz="3600" dirty="0" smtClean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 and Fine Arts Center</a:t>
            </a:r>
            <a:endParaRPr lang="en-US" sz="3600" dirty="0">
              <a:latin typeface="M+ 1p light" pitchFamily="34" charset="-128"/>
              <a:ea typeface="M+ 1p light" pitchFamily="34" charset="-128"/>
              <a:cs typeface="M+ 1p light" pitchFamily="34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029200" y="61978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Will Lesieutre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  <a:latin typeface="M+ 1p light" pitchFamily="34" charset="-128"/>
              <a:ea typeface="M+ 1p light" pitchFamily="34" charset="-128"/>
              <a:cs typeface="M+ 1p light" pitchFamily="34" charset="-128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371600"/>
            <a:ext cx="3124200" cy="3962400"/>
          </a:xfrm>
        </p:spPr>
        <p:txBody>
          <a:bodyPr>
            <a:noAutofit/>
          </a:bodyPr>
          <a:lstStyle>
            <a:lvl1pPr marL="457200" indent="-457200">
              <a:buFont typeface="Arial"/>
              <a:buChar char="•"/>
              <a:defRPr sz="24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Design Concept</a:t>
            </a:r>
          </a:p>
          <a:p>
            <a:pPr lvl="0"/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Rehearsal Room</a:t>
            </a:r>
          </a:p>
          <a:p>
            <a:pPr lvl="0"/>
            <a:r>
              <a:rPr lang="en-US" dirty="0" smtClean="0"/>
              <a:t>Electrical Depth</a:t>
            </a:r>
          </a:p>
          <a:p>
            <a:pPr lvl="0"/>
            <a:r>
              <a:rPr lang="en-US" dirty="0" smtClean="0"/>
              <a:t>Conclusion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0" y="274638"/>
            <a:ext cx="9144000" cy="1143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pPr lvl="0"/>
            <a:r>
              <a:rPr kumimoji="0" lang="en-US" sz="4400" b="0" i="0" u="none" strike="noStrike" kern="1200" cap="none" spc="-15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Click to edit Master title 2 style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6"/>
          </p:nvPr>
        </p:nvSpPr>
        <p:spPr>
          <a:xfrm>
            <a:off x="19126200" y="1600202"/>
            <a:ext cx="7467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hlinkClick r:id="rId2" action="ppaction://hlinksldjump"/>
          </p:cNvPr>
          <p:cNvSpPr/>
          <p:nvPr userDrawn="1"/>
        </p:nvSpPr>
        <p:spPr>
          <a:xfrm>
            <a:off x="228600" y="49482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hlinkClick r:id="rId3" action="ppaction://hlinksldjump"/>
          </p:cNvPr>
          <p:cNvSpPr/>
          <p:nvPr userDrawn="1"/>
        </p:nvSpPr>
        <p:spPr>
          <a:xfrm>
            <a:off x="228600" y="45037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</p:cNvPr>
          <p:cNvSpPr/>
          <p:nvPr userDrawn="1"/>
        </p:nvSpPr>
        <p:spPr>
          <a:xfrm>
            <a:off x="228600" y="40592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5" action="ppaction://hlinksldjump"/>
          </p:cNvPr>
          <p:cNvSpPr/>
          <p:nvPr userDrawn="1"/>
        </p:nvSpPr>
        <p:spPr>
          <a:xfrm>
            <a:off x="228600" y="36274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6" action="ppaction://hlinksldjump"/>
          </p:cNvPr>
          <p:cNvSpPr/>
          <p:nvPr userDrawn="1"/>
        </p:nvSpPr>
        <p:spPr>
          <a:xfrm>
            <a:off x="228600" y="31956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7" action="ppaction://hlinksldjump"/>
          </p:cNvPr>
          <p:cNvSpPr/>
          <p:nvPr userDrawn="1"/>
        </p:nvSpPr>
        <p:spPr>
          <a:xfrm>
            <a:off x="228600" y="27511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8" action="ppaction://hlinksldjump"/>
          </p:cNvPr>
          <p:cNvSpPr/>
          <p:nvPr userDrawn="1"/>
        </p:nvSpPr>
        <p:spPr>
          <a:xfrm>
            <a:off x="228600" y="23066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9" action="ppaction://hlinksldjump"/>
          </p:cNvPr>
          <p:cNvSpPr/>
          <p:nvPr userDrawn="1"/>
        </p:nvSpPr>
        <p:spPr>
          <a:xfrm>
            <a:off x="228600" y="18621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10" action="ppaction://hlinksldjump"/>
          </p:cNvPr>
          <p:cNvSpPr/>
          <p:nvPr userDrawn="1"/>
        </p:nvSpPr>
        <p:spPr>
          <a:xfrm>
            <a:off x="228600" y="1417638"/>
            <a:ext cx="4191000" cy="34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52400" y="95072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Wentz Concert Hall</a:t>
            </a:r>
          </a:p>
          <a:p>
            <a:r>
              <a:rPr lang="en-US" sz="3600" dirty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 </a:t>
            </a:r>
            <a:r>
              <a:rPr lang="en-US" sz="3600" dirty="0" smtClean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 and Fine Arts Center</a:t>
            </a:r>
            <a:endParaRPr lang="en-US" sz="3600" dirty="0">
              <a:latin typeface="M+ 1p light" pitchFamily="34" charset="-128"/>
              <a:ea typeface="M+ 1p light" pitchFamily="34" charset="-128"/>
              <a:cs typeface="M+ 1p light" pitchFamily="34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029200" y="61978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Will Lesieutre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  <a:latin typeface="M+ 1p light" pitchFamily="34" charset="-128"/>
              <a:ea typeface="M+ 1p light" pitchFamily="34" charset="-128"/>
              <a:cs typeface="M+ 1p light" pitchFamily="34" charset="-128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1295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28600" y="1371600"/>
            <a:ext cx="3048000" cy="3962400"/>
          </a:xfrm>
        </p:spPr>
        <p:txBody>
          <a:bodyPr>
            <a:noAutofit/>
          </a:bodyPr>
          <a:lstStyle>
            <a:lvl1pPr marL="457200" indent="-457200">
              <a:buFont typeface="Arial"/>
              <a:buChar char="•"/>
              <a:defRPr sz="2400"/>
            </a:lvl1pPr>
            <a:lvl2pPr>
              <a:defRPr sz="2400"/>
            </a:lvl2pPr>
          </a:lstStyle>
          <a:p>
            <a:pPr lvl="0"/>
            <a:r>
              <a:rPr lang="en-US" dirty="0" smtClean="0"/>
              <a:t>Introduction</a:t>
            </a:r>
          </a:p>
          <a:p>
            <a:pPr lvl="0"/>
            <a:r>
              <a:rPr lang="en-US" dirty="0" smtClean="0"/>
              <a:t>Design Concept</a:t>
            </a:r>
          </a:p>
          <a:p>
            <a:pPr lvl="0"/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pPr lvl="0"/>
            <a:r>
              <a:rPr lang="en-US" dirty="0" smtClean="0"/>
              <a:t>Electrical Depth</a:t>
            </a:r>
          </a:p>
          <a:p>
            <a:pPr lvl="0"/>
            <a:r>
              <a:rPr lang="en-US" dirty="0" smtClean="0"/>
              <a:t>Conclusions</a:t>
            </a:r>
          </a:p>
        </p:txBody>
      </p:sp>
      <p:sp>
        <p:nvSpPr>
          <p:cNvPr id="23" name="Content Placeholder 2"/>
          <p:cNvSpPr>
            <a:spLocks noGrp="1"/>
          </p:cNvSpPr>
          <p:nvPr userDrawn="1">
            <p:ph idx="16"/>
          </p:nvPr>
        </p:nvSpPr>
        <p:spPr>
          <a:xfrm>
            <a:off x="18516600" y="76201"/>
            <a:ext cx="8686800" cy="671689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40" y="4406902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40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2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00202"/>
            <a:ext cx="1211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2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82" y="1535113"/>
            <a:ext cx="1212532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82" y="2174875"/>
            <a:ext cx="1212532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6" y="273050"/>
            <a:ext cx="902494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2"/>
            <a:ext cx="1533525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6" y="1435102"/>
            <a:ext cx="902494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0" y="1600202"/>
            <a:ext cx="7467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635635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4/11/2012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2600" y="6356352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659600" y="6356352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92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spc="-150">
          <a:solidFill>
            <a:schemeClr val="tx1"/>
          </a:solidFill>
          <a:effectLst/>
          <a:latin typeface="M+ 1p light" pitchFamily="34" charset="-128"/>
          <a:ea typeface="M+ 1p light" pitchFamily="34" charset="-128"/>
          <a:cs typeface="M+ 1p light" pitchFamily="34" charset="-128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83400" y="838201"/>
            <a:ext cx="6553200" cy="5074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7685256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202549" y="6248400"/>
            <a:ext cx="7305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http</a:t>
            </a:r>
            <a:r>
              <a:rPr lang="tr-T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://www.educationdesignshowcase.com/view.esiml?pid=272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M+ 1p regular" pitchFamily="34" charset="-128"/>
                <a:ea typeface="M+ 1p regular" pitchFamily="34" charset="-128"/>
                <a:cs typeface="M+ 1p regular" pitchFamily="34" charset="-128"/>
              </a:rPr>
              <a:t>Wentz Concert Hall</a:t>
            </a:r>
            <a:br>
              <a:rPr lang="en-US" dirty="0" smtClean="0">
                <a:latin typeface="M+ 1p regular" pitchFamily="34" charset="-128"/>
                <a:ea typeface="M+ 1p regular" pitchFamily="34" charset="-128"/>
                <a:cs typeface="M+ 1p regular" pitchFamily="34" charset="-128"/>
              </a:rPr>
            </a:br>
            <a:r>
              <a:rPr lang="en-US" dirty="0" smtClean="0">
                <a:latin typeface="M+ 1p regular" pitchFamily="34" charset="-128"/>
                <a:ea typeface="M+ 1p regular" pitchFamily="34" charset="-128"/>
                <a:cs typeface="M+ 1p regular" pitchFamily="34" charset="-128"/>
              </a:rPr>
              <a:t>and Fine Arts Center</a:t>
            </a:r>
            <a:endParaRPr lang="en-US" dirty="0">
              <a:latin typeface="M+ 1p regular" pitchFamily="34" charset="-128"/>
              <a:ea typeface="M+ 1p regular" pitchFamily="34" charset="-128"/>
              <a:cs typeface="M+ 1p regular" pitchFamily="34" charset="-128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9144000" y="4191000"/>
            <a:ext cx="9144000" cy="2286000"/>
          </a:xfrm>
        </p:spPr>
        <p:txBody>
          <a:bodyPr>
            <a:normAutofit/>
          </a:bodyPr>
          <a:lstStyle/>
          <a:p>
            <a:r>
              <a:rPr lang="en-US" sz="4100" dirty="0" smtClean="0"/>
              <a:t>Will Lesieutre</a:t>
            </a:r>
          </a:p>
          <a:p>
            <a:endParaRPr lang="en-US" dirty="0" smtClean="0"/>
          </a:p>
          <a:p>
            <a:r>
              <a:rPr lang="en-US" sz="2400" dirty="0" smtClean="0"/>
              <a:t>Lighting / Electrical Option</a:t>
            </a:r>
          </a:p>
          <a:p>
            <a:r>
              <a:rPr lang="en-US" sz="2400" dirty="0" smtClean="0"/>
              <a:t>Advisors: Dr. Mistrick, Prof. Dannerth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illuminance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14.6 </a:t>
            </a:r>
            <a:r>
              <a:rPr lang="en-US" dirty="0" err="1" smtClean="0"/>
              <a:t>fc</a:t>
            </a:r>
            <a:r>
              <a:rPr lang="en-US" dirty="0" smtClean="0"/>
              <a:t> horizontal</a:t>
            </a:r>
          </a:p>
          <a:p>
            <a:pPr lvl="2"/>
            <a:r>
              <a:rPr lang="en-US" dirty="0" smtClean="0"/>
              <a:t>Target 15 </a:t>
            </a:r>
            <a:r>
              <a:rPr lang="en-US" dirty="0" err="1" smtClean="0"/>
              <a:t>fc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5.0 </a:t>
            </a:r>
            <a:r>
              <a:rPr lang="en-US" dirty="0" err="1" smtClean="0"/>
              <a:t>fc</a:t>
            </a:r>
            <a:r>
              <a:rPr lang="en-US" dirty="0" smtClean="0"/>
              <a:t> vertical</a:t>
            </a:r>
          </a:p>
          <a:p>
            <a:pPr lvl="2"/>
            <a:r>
              <a:rPr lang="en-US" dirty="0" smtClean="0"/>
              <a:t>Target 7.5 </a:t>
            </a:r>
            <a:r>
              <a:rPr lang="en-US" dirty="0" err="1" smtClean="0"/>
              <a:t>fc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b="1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pPr>
              <a:buNone/>
            </a:pPr>
            <a:endParaRPr lang="en-US" dirty="0" smtClean="0"/>
          </a:p>
        </p:txBody>
      </p:sp>
      <p:grpSp>
        <p:nvGrpSpPr>
          <p:cNvPr id="5" name="Group 12"/>
          <p:cNvGrpSpPr/>
          <p:nvPr/>
        </p:nvGrpSpPr>
        <p:grpSpPr>
          <a:xfrm>
            <a:off x="6096000" y="1417638"/>
            <a:ext cx="2848336" cy="2962134"/>
            <a:chOff x="19630665" y="76200"/>
            <a:chExt cx="6458670" cy="671671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630665" y="76200"/>
              <a:ext cx="6458670" cy="671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7"/>
            <p:cNvSpPr/>
            <p:nvPr/>
          </p:nvSpPr>
          <p:spPr>
            <a:xfrm>
              <a:off x="23036213" y="2214563"/>
              <a:ext cx="2909887" cy="4271962"/>
            </a:xfrm>
            <a:custGeom>
              <a:avLst/>
              <a:gdLst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24022 w 2909887"/>
                <a:gd name="connsiteY24" fmla="*/ 1971675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09887" h="4271962">
                  <a:moveTo>
                    <a:pt x="1962150" y="0"/>
                  </a:moveTo>
                  <a:lnTo>
                    <a:pt x="2614612" y="0"/>
                  </a:lnTo>
                  <a:lnTo>
                    <a:pt x="2614612" y="1338262"/>
                  </a:lnTo>
                  <a:lnTo>
                    <a:pt x="2909887" y="1338262"/>
                  </a:lnTo>
                  <a:lnTo>
                    <a:pt x="2909887" y="2043112"/>
                  </a:lnTo>
                  <a:lnTo>
                    <a:pt x="2628900" y="2033587"/>
                  </a:lnTo>
                  <a:lnTo>
                    <a:pt x="2581275" y="2076450"/>
                  </a:lnTo>
                  <a:lnTo>
                    <a:pt x="2724150" y="2195512"/>
                  </a:lnTo>
                  <a:cubicBezTo>
                    <a:pt x="2455861" y="2774950"/>
                    <a:pt x="2211387" y="3106738"/>
                    <a:pt x="1962150" y="3333750"/>
                  </a:cubicBezTo>
                  <a:cubicBezTo>
                    <a:pt x="1647824" y="3606801"/>
                    <a:pt x="1419224" y="3851275"/>
                    <a:pt x="819150" y="4095750"/>
                  </a:cubicBezTo>
                  <a:lnTo>
                    <a:pt x="690562" y="3971925"/>
                  </a:lnTo>
                  <a:lnTo>
                    <a:pt x="671512" y="4000500"/>
                  </a:lnTo>
                  <a:lnTo>
                    <a:pt x="671512" y="4271962"/>
                  </a:lnTo>
                  <a:lnTo>
                    <a:pt x="0" y="4257675"/>
                  </a:lnTo>
                  <a:cubicBezTo>
                    <a:pt x="1587" y="3970337"/>
                    <a:pt x="3175" y="3683000"/>
                    <a:pt x="4762" y="3395662"/>
                  </a:cubicBezTo>
                  <a:lnTo>
                    <a:pt x="338137" y="3057525"/>
                  </a:lnTo>
                  <a:lnTo>
                    <a:pt x="533400" y="3209925"/>
                  </a:lnTo>
                  <a:lnTo>
                    <a:pt x="657225" y="3157537"/>
                  </a:lnTo>
                  <a:lnTo>
                    <a:pt x="600075" y="3095625"/>
                  </a:lnTo>
                  <a:lnTo>
                    <a:pt x="785812" y="2919412"/>
                  </a:lnTo>
                  <a:lnTo>
                    <a:pt x="895350" y="3024187"/>
                  </a:lnTo>
                  <a:lnTo>
                    <a:pt x="1333500" y="2657475"/>
                  </a:lnTo>
                  <a:lnTo>
                    <a:pt x="1671637" y="2247900"/>
                  </a:lnTo>
                  <a:lnTo>
                    <a:pt x="1562100" y="2152650"/>
                  </a:lnTo>
                  <a:lnTo>
                    <a:pt x="1724022" y="1971675"/>
                  </a:lnTo>
                  <a:lnTo>
                    <a:pt x="1781175" y="2019300"/>
                  </a:lnTo>
                  <a:lnTo>
                    <a:pt x="1838325" y="1909762"/>
                  </a:lnTo>
                  <a:lnTo>
                    <a:pt x="1690687" y="1704975"/>
                  </a:lnTo>
                  <a:lnTo>
                    <a:pt x="2057400" y="1352550"/>
                  </a:lnTo>
                  <a:lnTo>
                    <a:pt x="1862137" y="1181100"/>
                  </a:lnTo>
                  <a:lnTo>
                    <a:pt x="1981200" y="1071562"/>
                  </a:lnTo>
                  <a:lnTo>
                    <a:pt x="1985962" y="933450"/>
                  </a:lnTo>
                  <a:lnTo>
                    <a:pt x="1814512" y="928687"/>
                  </a:lnTo>
                  <a:lnTo>
                    <a:pt x="1762125" y="881062"/>
                  </a:lnTo>
                  <a:cubicBezTo>
                    <a:pt x="1760537" y="665162"/>
                    <a:pt x="1758950" y="449262"/>
                    <a:pt x="1757362" y="233362"/>
                  </a:cubicBezTo>
                  <a:lnTo>
                    <a:pt x="1962150" y="233362"/>
                  </a:lnTo>
                  <a:lnTo>
                    <a:pt x="1962150" y="0"/>
                  </a:ln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5709922" y="30480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709922" y="27432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914" name="Picture 2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20808" y="488951"/>
            <a:ext cx="8678384" cy="58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8288000" y="64008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Magenta: 10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</a:t>
            </a:r>
            <a:r>
              <a:rPr lang="en-US" sz="2400" dirty="0" smtClean="0">
                <a:latin typeface="+mn-lt"/>
              </a:rPr>
              <a:t>          Red: 15 </a:t>
            </a:r>
            <a:r>
              <a:rPr lang="en-US" sz="2400" dirty="0" err="1" smtClean="0">
                <a:latin typeface="+mn-lt"/>
              </a:rPr>
              <a:t>fc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rot="2940000">
            <a:off x="8459454" y="3205283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[MAE] Flux Transfer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lobby rendered using Radiance</a:t>
            </a:r>
          </a:p>
          <a:p>
            <a:r>
              <a:rPr lang="en-US" dirty="0" smtClean="0"/>
              <a:t>Daylight is December 21</a:t>
            </a:r>
            <a:r>
              <a:rPr lang="en-US" baseline="30000" dirty="0" smtClean="0"/>
              <a:t>st</a:t>
            </a:r>
            <a:r>
              <a:rPr lang="en-US" dirty="0" smtClean="0"/>
              <a:t>, 2 PM local time</a:t>
            </a:r>
          </a:p>
          <a:p>
            <a:r>
              <a:rPr lang="en-US" dirty="0" smtClean="0"/>
              <a:t>Shows significant daylight penetration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b="1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6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01644" y="76201"/>
            <a:ext cx="6716712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2"/>
          <p:cNvGrpSpPr/>
          <p:nvPr/>
        </p:nvGrpSpPr>
        <p:grpSpPr>
          <a:xfrm>
            <a:off x="6096000" y="1417638"/>
            <a:ext cx="2848336" cy="2962134"/>
            <a:chOff x="19630665" y="76200"/>
            <a:chExt cx="6458670" cy="671671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30665" y="76200"/>
              <a:ext cx="6458670" cy="671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Freeform 14"/>
            <p:cNvSpPr/>
            <p:nvPr/>
          </p:nvSpPr>
          <p:spPr>
            <a:xfrm>
              <a:off x="23036213" y="2214563"/>
              <a:ext cx="2909887" cy="4271962"/>
            </a:xfrm>
            <a:custGeom>
              <a:avLst/>
              <a:gdLst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24022 w 2909887"/>
                <a:gd name="connsiteY24" fmla="*/ 1971675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09887" h="4271962">
                  <a:moveTo>
                    <a:pt x="1962150" y="0"/>
                  </a:moveTo>
                  <a:lnTo>
                    <a:pt x="2614612" y="0"/>
                  </a:lnTo>
                  <a:lnTo>
                    <a:pt x="2614612" y="1338262"/>
                  </a:lnTo>
                  <a:lnTo>
                    <a:pt x="2909887" y="1338262"/>
                  </a:lnTo>
                  <a:lnTo>
                    <a:pt x="2909887" y="2043112"/>
                  </a:lnTo>
                  <a:lnTo>
                    <a:pt x="2628900" y="2033587"/>
                  </a:lnTo>
                  <a:lnTo>
                    <a:pt x="2581275" y="2076450"/>
                  </a:lnTo>
                  <a:lnTo>
                    <a:pt x="2724150" y="2195512"/>
                  </a:lnTo>
                  <a:cubicBezTo>
                    <a:pt x="2455861" y="2774950"/>
                    <a:pt x="2211387" y="3106738"/>
                    <a:pt x="1962150" y="3333750"/>
                  </a:cubicBezTo>
                  <a:cubicBezTo>
                    <a:pt x="1647824" y="3606801"/>
                    <a:pt x="1419224" y="3851275"/>
                    <a:pt x="819150" y="4095750"/>
                  </a:cubicBezTo>
                  <a:lnTo>
                    <a:pt x="690562" y="3971925"/>
                  </a:lnTo>
                  <a:lnTo>
                    <a:pt x="671512" y="4000500"/>
                  </a:lnTo>
                  <a:lnTo>
                    <a:pt x="671512" y="4271962"/>
                  </a:lnTo>
                  <a:lnTo>
                    <a:pt x="0" y="4257675"/>
                  </a:lnTo>
                  <a:cubicBezTo>
                    <a:pt x="1587" y="3970337"/>
                    <a:pt x="3175" y="3683000"/>
                    <a:pt x="4762" y="3395662"/>
                  </a:cubicBezTo>
                  <a:lnTo>
                    <a:pt x="338137" y="3057525"/>
                  </a:lnTo>
                  <a:lnTo>
                    <a:pt x="533400" y="3209925"/>
                  </a:lnTo>
                  <a:lnTo>
                    <a:pt x="657225" y="3157537"/>
                  </a:lnTo>
                  <a:lnTo>
                    <a:pt x="600075" y="3095625"/>
                  </a:lnTo>
                  <a:lnTo>
                    <a:pt x="785812" y="2919412"/>
                  </a:lnTo>
                  <a:lnTo>
                    <a:pt x="895350" y="3024187"/>
                  </a:lnTo>
                  <a:lnTo>
                    <a:pt x="1333500" y="2657475"/>
                  </a:lnTo>
                  <a:lnTo>
                    <a:pt x="1671637" y="2247900"/>
                  </a:lnTo>
                  <a:lnTo>
                    <a:pt x="1562100" y="2152650"/>
                  </a:lnTo>
                  <a:lnTo>
                    <a:pt x="1724022" y="1971675"/>
                  </a:lnTo>
                  <a:lnTo>
                    <a:pt x="1781175" y="2019300"/>
                  </a:lnTo>
                  <a:lnTo>
                    <a:pt x="1838325" y="1909762"/>
                  </a:lnTo>
                  <a:lnTo>
                    <a:pt x="1690687" y="1704975"/>
                  </a:lnTo>
                  <a:lnTo>
                    <a:pt x="2057400" y="1352550"/>
                  </a:lnTo>
                  <a:lnTo>
                    <a:pt x="1862137" y="1181100"/>
                  </a:lnTo>
                  <a:lnTo>
                    <a:pt x="1981200" y="1071562"/>
                  </a:lnTo>
                  <a:lnTo>
                    <a:pt x="1985962" y="933450"/>
                  </a:lnTo>
                  <a:lnTo>
                    <a:pt x="1814512" y="928687"/>
                  </a:lnTo>
                  <a:lnTo>
                    <a:pt x="1762125" y="881062"/>
                  </a:lnTo>
                  <a:cubicBezTo>
                    <a:pt x="1760537" y="665162"/>
                    <a:pt x="1758950" y="449262"/>
                    <a:pt x="1757362" y="233362"/>
                  </a:cubicBezTo>
                  <a:lnTo>
                    <a:pt x="1962150" y="233362"/>
                  </a:lnTo>
                  <a:lnTo>
                    <a:pt x="1962150" y="0"/>
                  </a:ln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5709922" y="30480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5709922" y="27432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reeform 17"/>
          <p:cNvSpPr/>
          <p:nvPr/>
        </p:nvSpPr>
        <p:spPr>
          <a:xfrm rot="-8100000">
            <a:off x="8048514" y="3723582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 Hall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floor and balcony level seating</a:t>
            </a:r>
          </a:p>
          <a:p>
            <a:r>
              <a:rPr lang="en-US" dirty="0" smtClean="0"/>
              <a:t>Entrances at rear of first floor and sides of balcony</a:t>
            </a:r>
          </a:p>
          <a:p>
            <a:r>
              <a:rPr lang="en-US" dirty="0" smtClean="0"/>
              <a:t>Levels separated by angular shelf</a:t>
            </a:r>
          </a:p>
          <a:p>
            <a:r>
              <a:rPr lang="en-US" dirty="0" smtClean="0"/>
              <a:t>Control booth at rear below balcony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b="1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17638"/>
            <a:ext cx="2848336" cy="296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6972394" y="2339247"/>
            <a:ext cx="1372644" cy="1371600"/>
          </a:xfrm>
          <a:custGeom>
            <a:avLst/>
            <a:gdLst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595563 w 3147060"/>
              <a:gd name="connsiteY39" fmla="*/ 2389823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324100 w 3147060"/>
              <a:gd name="connsiteY39" fmla="*/ 2042160 h 3070860"/>
              <a:gd name="connsiteX40" fmla="*/ 2590800 w 3147060"/>
              <a:gd name="connsiteY40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590800 w 3147060"/>
              <a:gd name="connsiteY40" fmla="*/ 2377440 h 3070860"/>
              <a:gd name="connsiteX0" fmla="*/ 24003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400300 w 3147060"/>
              <a:gd name="connsiteY40" fmla="*/ 23469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52700 w 3147060"/>
              <a:gd name="connsiteY38" fmla="*/ 257556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628900 w 3147060"/>
              <a:gd name="connsiteY39" fmla="*/ 22707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58428 w 3147060"/>
              <a:gd name="connsiteY10" fmla="*/ 1345406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8955 w 3147060"/>
              <a:gd name="connsiteY5" fmla="*/ 1871663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80260 w 3139917"/>
              <a:gd name="connsiteY35" fmla="*/ 2811780 h 3070860"/>
              <a:gd name="connsiteX36" fmla="*/ 2324100 w 3139917"/>
              <a:gd name="connsiteY36" fmla="*/ 2606040 h 3070860"/>
              <a:gd name="connsiteX37" fmla="*/ 2415540 w 3139917"/>
              <a:gd name="connsiteY37" fmla="*/ 2628900 h 3070860"/>
              <a:gd name="connsiteX38" fmla="*/ 2628900 w 3139917"/>
              <a:gd name="connsiteY38" fmla="*/ 2423160 h 3070860"/>
              <a:gd name="connsiteX39" fmla="*/ 2552700 w 3139917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80260 w 3139917"/>
              <a:gd name="connsiteY36" fmla="*/ 2811780 h 3070860"/>
              <a:gd name="connsiteX37" fmla="*/ 2324100 w 3139917"/>
              <a:gd name="connsiteY37" fmla="*/ 2606040 h 3070860"/>
              <a:gd name="connsiteX38" fmla="*/ 2415540 w 3139917"/>
              <a:gd name="connsiteY38" fmla="*/ 2628900 h 3070860"/>
              <a:gd name="connsiteX39" fmla="*/ 2628900 w 3139917"/>
              <a:gd name="connsiteY39" fmla="*/ 2423160 h 3070860"/>
              <a:gd name="connsiteX40" fmla="*/ 2552700 w 3139917"/>
              <a:gd name="connsiteY40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1955007 w 3139917"/>
              <a:gd name="connsiteY36" fmla="*/ 2970848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95501 w 3139917"/>
              <a:gd name="connsiteY36" fmla="*/ 3070860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095501 w 3139917"/>
              <a:gd name="connsiteY36" fmla="*/ 3070860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78895 w 3139917"/>
              <a:gd name="connsiteY0" fmla="*/ 2370772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50683 w 3139917"/>
              <a:gd name="connsiteY33" fmla="*/ 2932748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9801 w 3139917"/>
              <a:gd name="connsiteY37" fmla="*/ 298751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68354 w 3139917"/>
              <a:gd name="connsiteY38" fmla="*/ 2840355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39917" h="3137535">
                <a:moveTo>
                  <a:pt x="2578895" y="2370772"/>
                </a:moveTo>
                <a:lnTo>
                  <a:pt x="2846547" y="2064544"/>
                </a:lnTo>
                <a:lnTo>
                  <a:pt x="2979420" y="2202180"/>
                </a:lnTo>
                <a:lnTo>
                  <a:pt x="3139917" y="2026444"/>
                </a:lnTo>
                <a:lnTo>
                  <a:pt x="3018474" y="1912620"/>
                </a:lnTo>
                <a:lnTo>
                  <a:pt x="3058955" y="1871663"/>
                </a:lnTo>
                <a:lnTo>
                  <a:pt x="2944178" y="1660208"/>
                </a:lnTo>
                <a:lnTo>
                  <a:pt x="2743200" y="1463040"/>
                </a:lnTo>
                <a:lnTo>
                  <a:pt x="2785110" y="1393984"/>
                </a:lnTo>
                <a:lnTo>
                  <a:pt x="2677954" y="1308735"/>
                </a:lnTo>
                <a:lnTo>
                  <a:pt x="2641760" y="1350168"/>
                </a:lnTo>
                <a:lnTo>
                  <a:pt x="2237422" y="864870"/>
                </a:lnTo>
                <a:lnTo>
                  <a:pt x="2293143" y="760095"/>
                </a:lnTo>
                <a:lnTo>
                  <a:pt x="1615440" y="289560"/>
                </a:lnTo>
                <a:lnTo>
                  <a:pt x="1640681" y="267176"/>
                </a:lnTo>
                <a:lnTo>
                  <a:pt x="1379220" y="0"/>
                </a:lnTo>
                <a:lnTo>
                  <a:pt x="1172527" y="200501"/>
                </a:lnTo>
                <a:lnTo>
                  <a:pt x="1348740" y="373380"/>
                </a:lnTo>
                <a:lnTo>
                  <a:pt x="1272540" y="432435"/>
                </a:lnTo>
                <a:lnTo>
                  <a:pt x="807720" y="601980"/>
                </a:lnTo>
                <a:lnTo>
                  <a:pt x="594360" y="800100"/>
                </a:lnTo>
                <a:lnTo>
                  <a:pt x="424815" y="1280636"/>
                </a:lnTo>
                <a:lnTo>
                  <a:pt x="353855" y="1345407"/>
                </a:lnTo>
                <a:lnTo>
                  <a:pt x="190500" y="1181100"/>
                </a:lnTo>
                <a:lnTo>
                  <a:pt x="0" y="1356360"/>
                </a:lnTo>
                <a:lnTo>
                  <a:pt x="266700" y="1645920"/>
                </a:lnTo>
                <a:lnTo>
                  <a:pt x="289560" y="1623060"/>
                </a:lnTo>
                <a:lnTo>
                  <a:pt x="739140" y="2293620"/>
                </a:lnTo>
                <a:lnTo>
                  <a:pt x="876300" y="2247900"/>
                </a:lnTo>
                <a:lnTo>
                  <a:pt x="1348740" y="2659380"/>
                </a:lnTo>
                <a:lnTo>
                  <a:pt x="1303020" y="2697480"/>
                </a:lnTo>
                <a:lnTo>
                  <a:pt x="1373505" y="2792730"/>
                </a:lnTo>
                <a:lnTo>
                  <a:pt x="1447800" y="2750820"/>
                </a:lnTo>
                <a:lnTo>
                  <a:pt x="1650683" y="2932748"/>
                </a:lnTo>
                <a:lnTo>
                  <a:pt x="1867854" y="3061335"/>
                </a:lnTo>
                <a:lnTo>
                  <a:pt x="1912145" y="3013710"/>
                </a:lnTo>
                <a:lnTo>
                  <a:pt x="2014539" y="3137535"/>
                </a:lnTo>
                <a:lnTo>
                  <a:pt x="2200276" y="2968466"/>
                </a:lnTo>
                <a:lnTo>
                  <a:pt x="2068354" y="2840355"/>
                </a:lnTo>
                <a:lnTo>
                  <a:pt x="2364582" y="2575084"/>
                </a:lnTo>
                <a:lnTo>
                  <a:pt x="2415540" y="2628900"/>
                </a:lnTo>
                <a:lnTo>
                  <a:pt x="2628900" y="2423160"/>
                </a:lnTo>
                <a:lnTo>
                  <a:pt x="2578895" y="2370772"/>
                </a:lnTo>
                <a:close/>
              </a:path>
            </a:pathLst>
          </a:custGeom>
          <a:solidFill>
            <a:srgbClr val="558ED5">
              <a:alpha val="25098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6600" y="551739"/>
            <a:ext cx="8686800" cy="57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/>
          <p:cNvSpPr/>
          <p:nvPr/>
        </p:nvSpPr>
        <p:spPr>
          <a:xfrm rot="-2700000">
            <a:off x="7310746" y="2731909"/>
            <a:ext cx="299188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1600202"/>
            <a:ext cx="7467600" cy="4876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Illuminance</a:t>
            </a:r>
          </a:p>
          <a:p>
            <a:pPr lvl="1"/>
            <a:r>
              <a:rPr lang="en-US" dirty="0" smtClean="0"/>
              <a:t>10 </a:t>
            </a:r>
            <a:r>
              <a:rPr lang="en-US" dirty="0" err="1" smtClean="0"/>
              <a:t>fc</a:t>
            </a:r>
            <a:r>
              <a:rPr lang="en-US" dirty="0" smtClean="0"/>
              <a:t> horizontal at floor</a:t>
            </a:r>
          </a:p>
          <a:p>
            <a:pPr lvl="2"/>
            <a:r>
              <a:rPr lang="en-US" dirty="0" err="1" smtClean="0"/>
              <a:t>Avg:Min</a:t>
            </a:r>
            <a:r>
              <a:rPr lang="en-US" dirty="0" smtClean="0"/>
              <a:t> 2:1</a:t>
            </a:r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fc</a:t>
            </a:r>
            <a:r>
              <a:rPr lang="en-US" dirty="0" smtClean="0"/>
              <a:t> vertical at 5 ft. AFF</a:t>
            </a:r>
          </a:p>
          <a:p>
            <a:pPr lvl="2"/>
            <a:r>
              <a:rPr lang="en-US" dirty="0" err="1" smtClean="0"/>
              <a:t>Avg:Min</a:t>
            </a:r>
            <a:r>
              <a:rPr lang="en-US" dirty="0" smtClean="0"/>
              <a:t> 2:1</a:t>
            </a:r>
          </a:p>
          <a:p>
            <a:r>
              <a:rPr lang="en-US" dirty="0" smtClean="0"/>
              <a:t>Smooth dimming to 0%</a:t>
            </a:r>
          </a:p>
          <a:p>
            <a:r>
              <a:rPr lang="en-US" dirty="0" smtClean="0"/>
              <a:t>Consistent color rendering</a:t>
            </a:r>
          </a:p>
          <a:p>
            <a:r>
              <a:rPr lang="en-US" dirty="0" smtClean="0"/>
              <a:t>Noise sensitive space</a:t>
            </a:r>
          </a:p>
          <a:p>
            <a:r>
              <a:rPr lang="en-US" dirty="0" smtClean="0"/>
              <a:t>Upper lighting positions restricted by catwalks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b="1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17638"/>
            <a:ext cx="2848336" cy="296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6972394" y="2339247"/>
            <a:ext cx="1372644" cy="1371600"/>
          </a:xfrm>
          <a:custGeom>
            <a:avLst/>
            <a:gdLst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595563 w 3147060"/>
              <a:gd name="connsiteY39" fmla="*/ 2389823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324100 w 3147060"/>
              <a:gd name="connsiteY39" fmla="*/ 2042160 h 3070860"/>
              <a:gd name="connsiteX40" fmla="*/ 2590800 w 3147060"/>
              <a:gd name="connsiteY40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590800 w 3147060"/>
              <a:gd name="connsiteY40" fmla="*/ 2377440 h 3070860"/>
              <a:gd name="connsiteX0" fmla="*/ 24003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400300 w 3147060"/>
              <a:gd name="connsiteY40" fmla="*/ 23469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52700 w 3147060"/>
              <a:gd name="connsiteY38" fmla="*/ 257556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628900 w 3147060"/>
              <a:gd name="connsiteY39" fmla="*/ 22707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58428 w 3147060"/>
              <a:gd name="connsiteY10" fmla="*/ 1345406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8955 w 3147060"/>
              <a:gd name="connsiteY5" fmla="*/ 1871663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80260 w 3139917"/>
              <a:gd name="connsiteY35" fmla="*/ 2811780 h 3070860"/>
              <a:gd name="connsiteX36" fmla="*/ 2324100 w 3139917"/>
              <a:gd name="connsiteY36" fmla="*/ 2606040 h 3070860"/>
              <a:gd name="connsiteX37" fmla="*/ 2415540 w 3139917"/>
              <a:gd name="connsiteY37" fmla="*/ 2628900 h 3070860"/>
              <a:gd name="connsiteX38" fmla="*/ 2628900 w 3139917"/>
              <a:gd name="connsiteY38" fmla="*/ 2423160 h 3070860"/>
              <a:gd name="connsiteX39" fmla="*/ 2552700 w 3139917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80260 w 3139917"/>
              <a:gd name="connsiteY36" fmla="*/ 2811780 h 3070860"/>
              <a:gd name="connsiteX37" fmla="*/ 2324100 w 3139917"/>
              <a:gd name="connsiteY37" fmla="*/ 2606040 h 3070860"/>
              <a:gd name="connsiteX38" fmla="*/ 2415540 w 3139917"/>
              <a:gd name="connsiteY38" fmla="*/ 2628900 h 3070860"/>
              <a:gd name="connsiteX39" fmla="*/ 2628900 w 3139917"/>
              <a:gd name="connsiteY39" fmla="*/ 2423160 h 3070860"/>
              <a:gd name="connsiteX40" fmla="*/ 2552700 w 3139917"/>
              <a:gd name="connsiteY40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1955007 w 3139917"/>
              <a:gd name="connsiteY36" fmla="*/ 2970848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95501 w 3139917"/>
              <a:gd name="connsiteY36" fmla="*/ 3070860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095501 w 3139917"/>
              <a:gd name="connsiteY36" fmla="*/ 3070860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78895 w 3139917"/>
              <a:gd name="connsiteY0" fmla="*/ 2370772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50683 w 3139917"/>
              <a:gd name="connsiteY33" fmla="*/ 2932748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9801 w 3139917"/>
              <a:gd name="connsiteY37" fmla="*/ 298751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68354 w 3139917"/>
              <a:gd name="connsiteY38" fmla="*/ 2840355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39917" h="3137535">
                <a:moveTo>
                  <a:pt x="2578895" y="2370772"/>
                </a:moveTo>
                <a:lnTo>
                  <a:pt x="2846547" y="2064544"/>
                </a:lnTo>
                <a:lnTo>
                  <a:pt x="2979420" y="2202180"/>
                </a:lnTo>
                <a:lnTo>
                  <a:pt x="3139917" y="2026444"/>
                </a:lnTo>
                <a:lnTo>
                  <a:pt x="3018474" y="1912620"/>
                </a:lnTo>
                <a:lnTo>
                  <a:pt x="3058955" y="1871663"/>
                </a:lnTo>
                <a:lnTo>
                  <a:pt x="2944178" y="1660208"/>
                </a:lnTo>
                <a:lnTo>
                  <a:pt x="2743200" y="1463040"/>
                </a:lnTo>
                <a:lnTo>
                  <a:pt x="2785110" y="1393984"/>
                </a:lnTo>
                <a:lnTo>
                  <a:pt x="2677954" y="1308735"/>
                </a:lnTo>
                <a:lnTo>
                  <a:pt x="2641760" y="1350168"/>
                </a:lnTo>
                <a:lnTo>
                  <a:pt x="2237422" y="864870"/>
                </a:lnTo>
                <a:lnTo>
                  <a:pt x="2293143" y="760095"/>
                </a:lnTo>
                <a:lnTo>
                  <a:pt x="1615440" y="289560"/>
                </a:lnTo>
                <a:lnTo>
                  <a:pt x="1640681" y="267176"/>
                </a:lnTo>
                <a:lnTo>
                  <a:pt x="1379220" y="0"/>
                </a:lnTo>
                <a:lnTo>
                  <a:pt x="1172527" y="200501"/>
                </a:lnTo>
                <a:lnTo>
                  <a:pt x="1348740" y="373380"/>
                </a:lnTo>
                <a:lnTo>
                  <a:pt x="1272540" y="432435"/>
                </a:lnTo>
                <a:lnTo>
                  <a:pt x="807720" y="601980"/>
                </a:lnTo>
                <a:lnTo>
                  <a:pt x="594360" y="800100"/>
                </a:lnTo>
                <a:lnTo>
                  <a:pt x="424815" y="1280636"/>
                </a:lnTo>
                <a:lnTo>
                  <a:pt x="353855" y="1345407"/>
                </a:lnTo>
                <a:lnTo>
                  <a:pt x="190500" y="1181100"/>
                </a:lnTo>
                <a:lnTo>
                  <a:pt x="0" y="1356360"/>
                </a:lnTo>
                <a:lnTo>
                  <a:pt x="266700" y="1645920"/>
                </a:lnTo>
                <a:lnTo>
                  <a:pt x="289560" y="1623060"/>
                </a:lnTo>
                <a:lnTo>
                  <a:pt x="739140" y="2293620"/>
                </a:lnTo>
                <a:lnTo>
                  <a:pt x="876300" y="2247900"/>
                </a:lnTo>
                <a:lnTo>
                  <a:pt x="1348740" y="2659380"/>
                </a:lnTo>
                <a:lnTo>
                  <a:pt x="1303020" y="2697480"/>
                </a:lnTo>
                <a:lnTo>
                  <a:pt x="1373505" y="2792730"/>
                </a:lnTo>
                <a:lnTo>
                  <a:pt x="1447800" y="2750820"/>
                </a:lnTo>
                <a:lnTo>
                  <a:pt x="1650683" y="2932748"/>
                </a:lnTo>
                <a:lnTo>
                  <a:pt x="1867854" y="3061335"/>
                </a:lnTo>
                <a:lnTo>
                  <a:pt x="1912145" y="3013710"/>
                </a:lnTo>
                <a:lnTo>
                  <a:pt x="2014539" y="3137535"/>
                </a:lnTo>
                <a:lnTo>
                  <a:pt x="2200276" y="2968466"/>
                </a:lnTo>
                <a:lnTo>
                  <a:pt x="2068354" y="2840355"/>
                </a:lnTo>
                <a:lnTo>
                  <a:pt x="2364582" y="2575084"/>
                </a:lnTo>
                <a:lnTo>
                  <a:pt x="2415540" y="2628900"/>
                </a:lnTo>
                <a:lnTo>
                  <a:pt x="2628900" y="2423160"/>
                </a:lnTo>
                <a:lnTo>
                  <a:pt x="2578895" y="2370772"/>
                </a:lnTo>
                <a:close/>
              </a:path>
            </a:pathLst>
          </a:custGeom>
          <a:solidFill>
            <a:srgbClr val="558ED5">
              <a:alpha val="25098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6600" y="551739"/>
            <a:ext cx="8686800" cy="57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 14"/>
          <p:cNvSpPr/>
          <p:nvPr/>
        </p:nvSpPr>
        <p:spPr>
          <a:xfrm rot="-2700000">
            <a:off x="7310746" y="2731909"/>
            <a:ext cx="299188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illumination by incandescent downlights</a:t>
            </a:r>
          </a:p>
          <a:p>
            <a:r>
              <a:rPr lang="en-US" dirty="0" smtClean="0"/>
              <a:t>Architectural accents using linear LEDs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b="1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17638"/>
            <a:ext cx="2848336" cy="296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6972394" y="2339247"/>
            <a:ext cx="1372644" cy="1371600"/>
          </a:xfrm>
          <a:custGeom>
            <a:avLst/>
            <a:gdLst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595563 w 3147060"/>
              <a:gd name="connsiteY39" fmla="*/ 2389823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324100 w 3147060"/>
              <a:gd name="connsiteY39" fmla="*/ 2042160 h 3070860"/>
              <a:gd name="connsiteX40" fmla="*/ 2590800 w 3147060"/>
              <a:gd name="connsiteY40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590800 w 3147060"/>
              <a:gd name="connsiteY40" fmla="*/ 2377440 h 3070860"/>
              <a:gd name="connsiteX0" fmla="*/ 24003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400300 w 3147060"/>
              <a:gd name="connsiteY40" fmla="*/ 23469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52700 w 3147060"/>
              <a:gd name="connsiteY38" fmla="*/ 257556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628900 w 3147060"/>
              <a:gd name="connsiteY39" fmla="*/ 22707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58428 w 3147060"/>
              <a:gd name="connsiteY10" fmla="*/ 1345406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8955 w 3147060"/>
              <a:gd name="connsiteY5" fmla="*/ 1871663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80260 w 3139917"/>
              <a:gd name="connsiteY35" fmla="*/ 2811780 h 3070860"/>
              <a:gd name="connsiteX36" fmla="*/ 2324100 w 3139917"/>
              <a:gd name="connsiteY36" fmla="*/ 2606040 h 3070860"/>
              <a:gd name="connsiteX37" fmla="*/ 2415540 w 3139917"/>
              <a:gd name="connsiteY37" fmla="*/ 2628900 h 3070860"/>
              <a:gd name="connsiteX38" fmla="*/ 2628900 w 3139917"/>
              <a:gd name="connsiteY38" fmla="*/ 2423160 h 3070860"/>
              <a:gd name="connsiteX39" fmla="*/ 2552700 w 3139917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80260 w 3139917"/>
              <a:gd name="connsiteY36" fmla="*/ 2811780 h 3070860"/>
              <a:gd name="connsiteX37" fmla="*/ 2324100 w 3139917"/>
              <a:gd name="connsiteY37" fmla="*/ 2606040 h 3070860"/>
              <a:gd name="connsiteX38" fmla="*/ 2415540 w 3139917"/>
              <a:gd name="connsiteY38" fmla="*/ 2628900 h 3070860"/>
              <a:gd name="connsiteX39" fmla="*/ 2628900 w 3139917"/>
              <a:gd name="connsiteY39" fmla="*/ 2423160 h 3070860"/>
              <a:gd name="connsiteX40" fmla="*/ 2552700 w 3139917"/>
              <a:gd name="connsiteY40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1955007 w 3139917"/>
              <a:gd name="connsiteY36" fmla="*/ 2970848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95501 w 3139917"/>
              <a:gd name="connsiteY36" fmla="*/ 3070860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095501 w 3139917"/>
              <a:gd name="connsiteY36" fmla="*/ 3070860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78895 w 3139917"/>
              <a:gd name="connsiteY0" fmla="*/ 2370772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50683 w 3139917"/>
              <a:gd name="connsiteY33" fmla="*/ 2932748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9801 w 3139917"/>
              <a:gd name="connsiteY37" fmla="*/ 298751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68354 w 3139917"/>
              <a:gd name="connsiteY38" fmla="*/ 2840355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39917" h="3137535">
                <a:moveTo>
                  <a:pt x="2578895" y="2370772"/>
                </a:moveTo>
                <a:lnTo>
                  <a:pt x="2846547" y="2064544"/>
                </a:lnTo>
                <a:lnTo>
                  <a:pt x="2979420" y="2202180"/>
                </a:lnTo>
                <a:lnTo>
                  <a:pt x="3139917" y="2026444"/>
                </a:lnTo>
                <a:lnTo>
                  <a:pt x="3018474" y="1912620"/>
                </a:lnTo>
                <a:lnTo>
                  <a:pt x="3058955" y="1871663"/>
                </a:lnTo>
                <a:lnTo>
                  <a:pt x="2944178" y="1660208"/>
                </a:lnTo>
                <a:lnTo>
                  <a:pt x="2743200" y="1463040"/>
                </a:lnTo>
                <a:lnTo>
                  <a:pt x="2785110" y="1393984"/>
                </a:lnTo>
                <a:lnTo>
                  <a:pt x="2677954" y="1308735"/>
                </a:lnTo>
                <a:lnTo>
                  <a:pt x="2641760" y="1350168"/>
                </a:lnTo>
                <a:lnTo>
                  <a:pt x="2237422" y="864870"/>
                </a:lnTo>
                <a:lnTo>
                  <a:pt x="2293143" y="760095"/>
                </a:lnTo>
                <a:lnTo>
                  <a:pt x="1615440" y="289560"/>
                </a:lnTo>
                <a:lnTo>
                  <a:pt x="1640681" y="267176"/>
                </a:lnTo>
                <a:lnTo>
                  <a:pt x="1379220" y="0"/>
                </a:lnTo>
                <a:lnTo>
                  <a:pt x="1172527" y="200501"/>
                </a:lnTo>
                <a:lnTo>
                  <a:pt x="1348740" y="373380"/>
                </a:lnTo>
                <a:lnTo>
                  <a:pt x="1272540" y="432435"/>
                </a:lnTo>
                <a:lnTo>
                  <a:pt x="807720" y="601980"/>
                </a:lnTo>
                <a:lnTo>
                  <a:pt x="594360" y="800100"/>
                </a:lnTo>
                <a:lnTo>
                  <a:pt x="424815" y="1280636"/>
                </a:lnTo>
                <a:lnTo>
                  <a:pt x="353855" y="1345407"/>
                </a:lnTo>
                <a:lnTo>
                  <a:pt x="190500" y="1181100"/>
                </a:lnTo>
                <a:lnTo>
                  <a:pt x="0" y="1356360"/>
                </a:lnTo>
                <a:lnTo>
                  <a:pt x="266700" y="1645920"/>
                </a:lnTo>
                <a:lnTo>
                  <a:pt x="289560" y="1623060"/>
                </a:lnTo>
                <a:lnTo>
                  <a:pt x="739140" y="2293620"/>
                </a:lnTo>
                <a:lnTo>
                  <a:pt x="876300" y="2247900"/>
                </a:lnTo>
                <a:lnTo>
                  <a:pt x="1348740" y="2659380"/>
                </a:lnTo>
                <a:lnTo>
                  <a:pt x="1303020" y="2697480"/>
                </a:lnTo>
                <a:lnTo>
                  <a:pt x="1373505" y="2792730"/>
                </a:lnTo>
                <a:lnTo>
                  <a:pt x="1447800" y="2750820"/>
                </a:lnTo>
                <a:lnTo>
                  <a:pt x="1650683" y="2932748"/>
                </a:lnTo>
                <a:lnTo>
                  <a:pt x="1867854" y="3061335"/>
                </a:lnTo>
                <a:lnTo>
                  <a:pt x="1912145" y="3013710"/>
                </a:lnTo>
                <a:lnTo>
                  <a:pt x="2014539" y="3137535"/>
                </a:lnTo>
                <a:lnTo>
                  <a:pt x="2200276" y="2968466"/>
                </a:lnTo>
                <a:lnTo>
                  <a:pt x="2068354" y="2840355"/>
                </a:lnTo>
                <a:lnTo>
                  <a:pt x="2364582" y="2575084"/>
                </a:lnTo>
                <a:lnTo>
                  <a:pt x="2415540" y="2628900"/>
                </a:lnTo>
                <a:lnTo>
                  <a:pt x="2628900" y="2423160"/>
                </a:lnTo>
                <a:lnTo>
                  <a:pt x="2578895" y="2370772"/>
                </a:lnTo>
                <a:close/>
              </a:path>
            </a:pathLst>
          </a:custGeom>
          <a:solidFill>
            <a:srgbClr val="558ED5">
              <a:alpha val="25098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-2700000">
            <a:off x="7310746" y="2731909"/>
            <a:ext cx="299188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6600" y="704674"/>
            <a:ext cx="8686800" cy="545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Architectural Breadth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more opportunities for lighting</a:t>
            </a:r>
          </a:p>
          <a:p>
            <a:r>
              <a:rPr lang="en-US" dirty="0" smtClean="0"/>
              <a:t>Enhance transition from seating to stage</a:t>
            </a:r>
          </a:p>
          <a:p>
            <a:endParaRPr lang="en-US" dirty="0" smtClean="0"/>
          </a:p>
          <a:p>
            <a:r>
              <a:rPr lang="en-US" dirty="0" smtClean="0"/>
              <a:t>Added a middle level shelf</a:t>
            </a:r>
          </a:p>
          <a:p>
            <a:pPr lvl="1"/>
            <a:r>
              <a:rPr lang="en-US" dirty="0" smtClean="0"/>
              <a:t>Produces an arched form on the side walls of the stage</a:t>
            </a:r>
          </a:p>
          <a:p>
            <a:pPr lvl="1"/>
            <a:r>
              <a:rPr lang="en-US" dirty="0" smtClean="0"/>
              <a:t>Integrates with linear lighting in other shelves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b="1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17638"/>
            <a:ext cx="2848336" cy="296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6972394" y="2339247"/>
            <a:ext cx="1372644" cy="1371600"/>
          </a:xfrm>
          <a:custGeom>
            <a:avLst/>
            <a:gdLst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595563 w 3147060"/>
              <a:gd name="connsiteY39" fmla="*/ 2389823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324100 w 3147060"/>
              <a:gd name="connsiteY39" fmla="*/ 2042160 h 3070860"/>
              <a:gd name="connsiteX40" fmla="*/ 2590800 w 3147060"/>
              <a:gd name="connsiteY40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590800 w 3147060"/>
              <a:gd name="connsiteY40" fmla="*/ 2377440 h 3070860"/>
              <a:gd name="connsiteX0" fmla="*/ 24003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400300 w 3147060"/>
              <a:gd name="connsiteY40" fmla="*/ 23469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52700 w 3147060"/>
              <a:gd name="connsiteY38" fmla="*/ 257556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628900 w 3147060"/>
              <a:gd name="connsiteY39" fmla="*/ 22707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58428 w 3147060"/>
              <a:gd name="connsiteY10" fmla="*/ 1345406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8955 w 3147060"/>
              <a:gd name="connsiteY5" fmla="*/ 1871663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80260 w 3139917"/>
              <a:gd name="connsiteY35" fmla="*/ 2811780 h 3070860"/>
              <a:gd name="connsiteX36" fmla="*/ 2324100 w 3139917"/>
              <a:gd name="connsiteY36" fmla="*/ 2606040 h 3070860"/>
              <a:gd name="connsiteX37" fmla="*/ 2415540 w 3139917"/>
              <a:gd name="connsiteY37" fmla="*/ 2628900 h 3070860"/>
              <a:gd name="connsiteX38" fmla="*/ 2628900 w 3139917"/>
              <a:gd name="connsiteY38" fmla="*/ 2423160 h 3070860"/>
              <a:gd name="connsiteX39" fmla="*/ 2552700 w 3139917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80260 w 3139917"/>
              <a:gd name="connsiteY36" fmla="*/ 2811780 h 3070860"/>
              <a:gd name="connsiteX37" fmla="*/ 2324100 w 3139917"/>
              <a:gd name="connsiteY37" fmla="*/ 2606040 h 3070860"/>
              <a:gd name="connsiteX38" fmla="*/ 2415540 w 3139917"/>
              <a:gd name="connsiteY38" fmla="*/ 2628900 h 3070860"/>
              <a:gd name="connsiteX39" fmla="*/ 2628900 w 3139917"/>
              <a:gd name="connsiteY39" fmla="*/ 2423160 h 3070860"/>
              <a:gd name="connsiteX40" fmla="*/ 2552700 w 3139917"/>
              <a:gd name="connsiteY40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1955007 w 3139917"/>
              <a:gd name="connsiteY36" fmla="*/ 2970848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95501 w 3139917"/>
              <a:gd name="connsiteY36" fmla="*/ 3070860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095501 w 3139917"/>
              <a:gd name="connsiteY36" fmla="*/ 3070860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78895 w 3139917"/>
              <a:gd name="connsiteY0" fmla="*/ 2370772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50683 w 3139917"/>
              <a:gd name="connsiteY33" fmla="*/ 2932748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9801 w 3139917"/>
              <a:gd name="connsiteY37" fmla="*/ 298751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68354 w 3139917"/>
              <a:gd name="connsiteY38" fmla="*/ 2840355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39917" h="3137535">
                <a:moveTo>
                  <a:pt x="2578895" y="2370772"/>
                </a:moveTo>
                <a:lnTo>
                  <a:pt x="2846547" y="2064544"/>
                </a:lnTo>
                <a:lnTo>
                  <a:pt x="2979420" y="2202180"/>
                </a:lnTo>
                <a:lnTo>
                  <a:pt x="3139917" y="2026444"/>
                </a:lnTo>
                <a:lnTo>
                  <a:pt x="3018474" y="1912620"/>
                </a:lnTo>
                <a:lnTo>
                  <a:pt x="3058955" y="1871663"/>
                </a:lnTo>
                <a:lnTo>
                  <a:pt x="2944178" y="1660208"/>
                </a:lnTo>
                <a:lnTo>
                  <a:pt x="2743200" y="1463040"/>
                </a:lnTo>
                <a:lnTo>
                  <a:pt x="2785110" y="1393984"/>
                </a:lnTo>
                <a:lnTo>
                  <a:pt x="2677954" y="1308735"/>
                </a:lnTo>
                <a:lnTo>
                  <a:pt x="2641760" y="1350168"/>
                </a:lnTo>
                <a:lnTo>
                  <a:pt x="2237422" y="864870"/>
                </a:lnTo>
                <a:lnTo>
                  <a:pt x="2293143" y="760095"/>
                </a:lnTo>
                <a:lnTo>
                  <a:pt x="1615440" y="289560"/>
                </a:lnTo>
                <a:lnTo>
                  <a:pt x="1640681" y="267176"/>
                </a:lnTo>
                <a:lnTo>
                  <a:pt x="1379220" y="0"/>
                </a:lnTo>
                <a:lnTo>
                  <a:pt x="1172527" y="200501"/>
                </a:lnTo>
                <a:lnTo>
                  <a:pt x="1348740" y="373380"/>
                </a:lnTo>
                <a:lnTo>
                  <a:pt x="1272540" y="432435"/>
                </a:lnTo>
                <a:lnTo>
                  <a:pt x="807720" y="601980"/>
                </a:lnTo>
                <a:lnTo>
                  <a:pt x="594360" y="800100"/>
                </a:lnTo>
                <a:lnTo>
                  <a:pt x="424815" y="1280636"/>
                </a:lnTo>
                <a:lnTo>
                  <a:pt x="353855" y="1345407"/>
                </a:lnTo>
                <a:lnTo>
                  <a:pt x="190500" y="1181100"/>
                </a:lnTo>
                <a:lnTo>
                  <a:pt x="0" y="1356360"/>
                </a:lnTo>
                <a:lnTo>
                  <a:pt x="266700" y="1645920"/>
                </a:lnTo>
                <a:lnTo>
                  <a:pt x="289560" y="1623060"/>
                </a:lnTo>
                <a:lnTo>
                  <a:pt x="739140" y="2293620"/>
                </a:lnTo>
                <a:lnTo>
                  <a:pt x="876300" y="2247900"/>
                </a:lnTo>
                <a:lnTo>
                  <a:pt x="1348740" y="2659380"/>
                </a:lnTo>
                <a:lnTo>
                  <a:pt x="1303020" y="2697480"/>
                </a:lnTo>
                <a:lnTo>
                  <a:pt x="1373505" y="2792730"/>
                </a:lnTo>
                <a:lnTo>
                  <a:pt x="1447800" y="2750820"/>
                </a:lnTo>
                <a:lnTo>
                  <a:pt x="1650683" y="2932748"/>
                </a:lnTo>
                <a:lnTo>
                  <a:pt x="1867854" y="3061335"/>
                </a:lnTo>
                <a:lnTo>
                  <a:pt x="1912145" y="3013710"/>
                </a:lnTo>
                <a:lnTo>
                  <a:pt x="2014539" y="3137535"/>
                </a:lnTo>
                <a:lnTo>
                  <a:pt x="2200276" y="2968466"/>
                </a:lnTo>
                <a:lnTo>
                  <a:pt x="2068354" y="2840355"/>
                </a:lnTo>
                <a:lnTo>
                  <a:pt x="2364582" y="2575084"/>
                </a:lnTo>
                <a:lnTo>
                  <a:pt x="2415540" y="2628900"/>
                </a:lnTo>
                <a:lnTo>
                  <a:pt x="2628900" y="2423160"/>
                </a:lnTo>
                <a:lnTo>
                  <a:pt x="2578895" y="2370772"/>
                </a:lnTo>
                <a:close/>
              </a:path>
            </a:pathLst>
          </a:custGeom>
          <a:solidFill>
            <a:srgbClr val="558ED5">
              <a:alpha val="25098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6600" y="2053715"/>
            <a:ext cx="8686800" cy="46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Placeholder 6" descr="Concert Hall 1 (IMG_5270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745702" y="274638"/>
            <a:ext cx="4457700" cy="2971800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25015034" y="1652587"/>
            <a:ext cx="831852" cy="235743"/>
          </a:xfrm>
          <a:custGeom>
            <a:avLst/>
            <a:gdLst>
              <a:gd name="connsiteX0" fmla="*/ 7143 w 840581"/>
              <a:gd name="connsiteY0" fmla="*/ 183357 h 257175"/>
              <a:gd name="connsiteX1" fmla="*/ 762000 w 840581"/>
              <a:gd name="connsiteY1" fmla="*/ 0 h 257175"/>
              <a:gd name="connsiteX2" fmla="*/ 835818 w 840581"/>
              <a:gd name="connsiteY2" fmla="*/ 11907 h 257175"/>
              <a:gd name="connsiteX3" fmla="*/ 840581 w 840581"/>
              <a:gd name="connsiteY3" fmla="*/ 119063 h 257175"/>
              <a:gd name="connsiteX4" fmla="*/ 745331 w 840581"/>
              <a:gd name="connsiteY4" fmla="*/ 104775 h 257175"/>
              <a:gd name="connsiteX5" fmla="*/ 0 w 840581"/>
              <a:gd name="connsiteY5" fmla="*/ 257175 h 257175"/>
              <a:gd name="connsiteX6" fmla="*/ 7143 w 840581"/>
              <a:gd name="connsiteY6" fmla="*/ 183357 h 257175"/>
              <a:gd name="connsiteX0" fmla="*/ 7143 w 838199"/>
              <a:gd name="connsiteY0" fmla="*/ 183357 h 257175"/>
              <a:gd name="connsiteX1" fmla="*/ 762000 w 838199"/>
              <a:gd name="connsiteY1" fmla="*/ 0 h 257175"/>
              <a:gd name="connsiteX2" fmla="*/ 835818 w 838199"/>
              <a:gd name="connsiteY2" fmla="*/ 11907 h 257175"/>
              <a:gd name="connsiteX3" fmla="*/ 838199 w 838199"/>
              <a:gd name="connsiteY3" fmla="*/ 88107 h 257175"/>
              <a:gd name="connsiteX4" fmla="*/ 745331 w 838199"/>
              <a:gd name="connsiteY4" fmla="*/ 104775 h 257175"/>
              <a:gd name="connsiteX5" fmla="*/ 0 w 838199"/>
              <a:gd name="connsiteY5" fmla="*/ 257175 h 257175"/>
              <a:gd name="connsiteX6" fmla="*/ 7143 w 838199"/>
              <a:gd name="connsiteY6" fmla="*/ 183357 h 257175"/>
              <a:gd name="connsiteX0" fmla="*/ 7143 w 836612"/>
              <a:gd name="connsiteY0" fmla="*/ 183357 h 257175"/>
              <a:gd name="connsiteX1" fmla="*/ 762000 w 836612"/>
              <a:gd name="connsiteY1" fmla="*/ 0 h 257175"/>
              <a:gd name="connsiteX2" fmla="*/ 835818 w 836612"/>
              <a:gd name="connsiteY2" fmla="*/ 11907 h 257175"/>
              <a:gd name="connsiteX3" fmla="*/ 835819 w 836612"/>
              <a:gd name="connsiteY3" fmla="*/ 59532 h 257175"/>
              <a:gd name="connsiteX4" fmla="*/ 745331 w 836612"/>
              <a:gd name="connsiteY4" fmla="*/ 104775 h 257175"/>
              <a:gd name="connsiteX5" fmla="*/ 0 w 836612"/>
              <a:gd name="connsiteY5" fmla="*/ 257175 h 257175"/>
              <a:gd name="connsiteX6" fmla="*/ 7143 w 836612"/>
              <a:gd name="connsiteY6" fmla="*/ 183357 h 257175"/>
              <a:gd name="connsiteX0" fmla="*/ 7143 w 836612"/>
              <a:gd name="connsiteY0" fmla="*/ 183357 h 257175"/>
              <a:gd name="connsiteX1" fmla="*/ 762000 w 836612"/>
              <a:gd name="connsiteY1" fmla="*/ 0 h 257175"/>
              <a:gd name="connsiteX2" fmla="*/ 835818 w 836612"/>
              <a:gd name="connsiteY2" fmla="*/ 11907 h 257175"/>
              <a:gd name="connsiteX3" fmla="*/ 835819 w 836612"/>
              <a:gd name="connsiteY3" fmla="*/ 59532 h 257175"/>
              <a:gd name="connsiteX4" fmla="*/ 742951 w 836612"/>
              <a:gd name="connsiteY4" fmla="*/ 83343 h 257175"/>
              <a:gd name="connsiteX5" fmla="*/ 0 w 836612"/>
              <a:gd name="connsiteY5" fmla="*/ 257175 h 257175"/>
              <a:gd name="connsiteX6" fmla="*/ 7143 w 836612"/>
              <a:gd name="connsiteY6" fmla="*/ 183357 h 257175"/>
              <a:gd name="connsiteX0" fmla="*/ 2381 w 831850"/>
              <a:gd name="connsiteY0" fmla="*/ 183357 h 235743"/>
              <a:gd name="connsiteX1" fmla="*/ 757238 w 831850"/>
              <a:gd name="connsiteY1" fmla="*/ 0 h 235743"/>
              <a:gd name="connsiteX2" fmla="*/ 831056 w 831850"/>
              <a:gd name="connsiteY2" fmla="*/ 11907 h 235743"/>
              <a:gd name="connsiteX3" fmla="*/ 831057 w 831850"/>
              <a:gd name="connsiteY3" fmla="*/ 59532 h 235743"/>
              <a:gd name="connsiteX4" fmla="*/ 738189 w 831850"/>
              <a:gd name="connsiteY4" fmla="*/ 83343 h 235743"/>
              <a:gd name="connsiteX5" fmla="*/ 0 w 831850"/>
              <a:gd name="connsiteY5" fmla="*/ 235743 h 235743"/>
              <a:gd name="connsiteX6" fmla="*/ 2381 w 831850"/>
              <a:gd name="connsiteY6" fmla="*/ 183357 h 23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1850" h="235743">
                <a:moveTo>
                  <a:pt x="2381" y="183357"/>
                </a:moveTo>
                <a:lnTo>
                  <a:pt x="757238" y="0"/>
                </a:lnTo>
                <a:lnTo>
                  <a:pt x="831056" y="11907"/>
                </a:lnTo>
                <a:cubicBezTo>
                  <a:pt x="831850" y="37307"/>
                  <a:pt x="830263" y="34132"/>
                  <a:pt x="831057" y="59532"/>
                </a:cubicBezTo>
                <a:lnTo>
                  <a:pt x="738189" y="83343"/>
                </a:lnTo>
                <a:lnTo>
                  <a:pt x="0" y="235743"/>
                </a:lnTo>
                <a:lnTo>
                  <a:pt x="2381" y="183357"/>
                </a:lnTo>
                <a:close/>
              </a:path>
            </a:pathLst>
          </a:custGeom>
          <a:solidFill>
            <a:srgbClr val="C6891C">
              <a:alpha val="60000"/>
            </a:srgb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illuminance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11.2 </a:t>
            </a:r>
            <a:r>
              <a:rPr lang="en-US" dirty="0" err="1" smtClean="0"/>
              <a:t>fc</a:t>
            </a:r>
            <a:r>
              <a:rPr lang="en-US" dirty="0" smtClean="0"/>
              <a:t> horizontal</a:t>
            </a:r>
          </a:p>
          <a:p>
            <a:pPr lvl="2"/>
            <a:r>
              <a:rPr lang="en-US" dirty="0" smtClean="0"/>
              <a:t>Target 10 </a:t>
            </a:r>
            <a:r>
              <a:rPr lang="en-US" dirty="0" err="1" smtClean="0"/>
              <a:t>fc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 </a:t>
            </a:r>
            <a:r>
              <a:rPr lang="en-US" dirty="0" err="1" smtClean="0"/>
              <a:t>fc</a:t>
            </a:r>
            <a:r>
              <a:rPr lang="en-US" dirty="0" smtClean="0"/>
              <a:t> vertical</a:t>
            </a:r>
          </a:p>
          <a:p>
            <a:pPr lvl="2"/>
            <a:r>
              <a:rPr lang="en-US" dirty="0" smtClean="0"/>
              <a:t>Target 3 </a:t>
            </a:r>
            <a:r>
              <a:rPr lang="en-US" dirty="0" err="1" smtClean="0"/>
              <a:t>fc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b="1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17638"/>
            <a:ext cx="2848336" cy="296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13"/>
          <p:cNvSpPr/>
          <p:nvPr/>
        </p:nvSpPr>
        <p:spPr>
          <a:xfrm>
            <a:off x="6972394" y="2339247"/>
            <a:ext cx="1372644" cy="1371600"/>
          </a:xfrm>
          <a:custGeom>
            <a:avLst/>
            <a:gdLst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595563 w 3147060"/>
              <a:gd name="connsiteY39" fmla="*/ 2389823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324100 w 3147060"/>
              <a:gd name="connsiteY39" fmla="*/ 2042160 h 3070860"/>
              <a:gd name="connsiteX40" fmla="*/ 2590800 w 3147060"/>
              <a:gd name="connsiteY40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590800 w 3147060"/>
              <a:gd name="connsiteY40" fmla="*/ 2377440 h 3070860"/>
              <a:gd name="connsiteX0" fmla="*/ 24003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400300 w 3147060"/>
              <a:gd name="connsiteY40" fmla="*/ 23469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52700 w 3147060"/>
              <a:gd name="connsiteY38" fmla="*/ 257556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628900 w 3147060"/>
              <a:gd name="connsiteY39" fmla="*/ 22707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58428 w 3147060"/>
              <a:gd name="connsiteY10" fmla="*/ 1345406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8955 w 3147060"/>
              <a:gd name="connsiteY5" fmla="*/ 1871663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80260 w 3139917"/>
              <a:gd name="connsiteY35" fmla="*/ 2811780 h 3070860"/>
              <a:gd name="connsiteX36" fmla="*/ 2324100 w 3139917"/>
              <a:gd name="connsiteY36" fmla="*/ 2606040 h 3070860"/>
              <a:gd name="connsiteX37" fmla="*/ 2415540 w 3139917"/>
              <a:gd name="connsiteY37" fmla="*/ 2628900 h 3070860"/>
              <a:gd name="connsiteX38" fmla="*/ 2628900 w 3139917"/>
              <a:gd name="connsiteY38" fmla="*/ 2423160 h 3070860"/>
              <a:gd name="connsiteX39" fmla="*/ 2552700 w 3139917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80260 w 3139917"/>
              <a:gd name="connsiteY36" fmla="*/ 2811780 h 3070860"/>
              <a:gd name="connsiteX37" fmla="*/ 2324100 w 3139917"/>
              <a:gd name="connsiteY37" fmla="*/ 2606040 h 3070860"/>
              <a:gd name="connsiteX38" fmla="*/ 2415540 w 3139917"/>
              <a:gd name="connsiteY38" fmla="*/ 2628900 h 3070860"/>
              <a:gd name="connsiteX39" fmla="*/ 2628900 w 3139917"/>
              <a:gd name="connsiteY39" fmla="*/ 2423160 h 3070860"/>
              <a:gd name="connsiteX40" fmla="*/ 2552700 w 3139917"/>
              <a:gd name="connsiteY40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1955007 w 3139917"/>
              <a:gd name="connsiteY36" fmla="*/ 2970848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95501 w 3139917"/>
              <a:gd name="connsiteY36" fmla="*/ 3070860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095501 w 3139917"/>
              <a:gd name="connsiteY36" fmla="*/ 3070860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78895 w 3139917"/>
              <a:gd name="connsiteY0" fmla="*/ 2370772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50683 w 3139917"/>
              <a:gd name="connsiteY33" fmla="*/ 2932748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9801 w 3139917"/>
              <a:gd name="connsiteY37" fmla="*/ 298751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68354 w 3139917"/>
              <a:gd name="connsiteY38" fmla="*/ 2840355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39917" h="3137535">
                <a:moveTo>
                  <a:pt x="2578895" y="2370772"/>
                </a:moveTo>
                <a:lnTo>
                  <a:pt x="2846547" y="2064544"/>
                </a:lnTo>
                <a:lnTo>
                  <a:pt x="2979420" y="2202180"/>
                </a:lnTo>
                <a:lnTo>
                  <a:pt x="3139917" y="2026444"/>
                </a:lnTo>
                <a:lnTo>
                  <a:pt x="3018474" y="1912620"/>
                </a:lnTo>
                <a:lnTo>
                  <a:pt x="3058955" y="1871663"/>
                </a:lnTo>
                <a:lnTo>
                  <a:pt x="2944178" y="1660208"/>
                </a:lnTo>
                <a:lnTo>
                  <a:pt x="2743200" y="1463040"/>
                </a:lnTo>
                <a:lnTo>
                  <a:pt x="2785110" y="1393984"/>
                </a:lnTo>
                <a:lnTo>
                  <a:pt x="2677954" y="1308735"/>
                </a:lnTo>
                <a:lnTo>
                  <a:pt x="2641760" y="1350168"/>
                </a:lnTo>
                <a:lnTo>
                  <a:pt x="2237422" y="864870"/>
                </a:lnTo>
                <a:lnTo>
                  <a:pt x="2293143" y="760095"/>
                </a:lnTo>
                <a:lnTo>
                  <a:pt x="1615440" y="289560"/>
                </a:lnTo>
                <a:lnTo>
                  <a:pt x="1640681" y="267176"/>
                </a:lnTo>
                <a:lnTo>
                  <a:pt x="1379220" y="0"/>
                </a:lnTo>
                <a:lnTo>
                  <a:pt x="1172527" y="200501"/>
                </a:lnTo>
                <a:lnTo>
                  <a:pt x="1348740" y="373380"/>
                </a:lnTo>
                <a:lnTo>
                  <a:pt x="1272540" y="432435"/>
                </a:lnTo>
                <a:lnTo>
                  <a:pt x="807720" y="601980"/>
                </a:lnTo>
                <a:lnTo>
                  <a:pt x="594360" y="800100"/>
                </a:lnTo>
                <a:lnTo>
                  <a:pt x="424815" y="1280636"/>
                </a:lnTo>
                <a:lnTo>
                  <a:pt x="353855" y="1345407"/>
                </a:lnTo>
                <a:lnTo>
                  <a:pt x="190500" y="1181100"/>
                </a:lnTo>
                <a:lnTo>
                  <a:pt x="0" y="1356360"/>
                </a:lnTo>
                <a:lnTo>
                  <a:pt x="266700" y="1645920"/>
                </a:lnTo>
                <a:lnTo>
                  <a:pt x="289560" y="1623060"/>
                </a:lnTo>
                <a:lnTo>
                  <a:pt x="739140" y="2293620"/>
                </a:lnTo>
                <a:lnTo>
                  <a:pt x="876300" y="2247900"/>
                </a:lnTo>
                <a:lnTo>
                  <a:pt x="1348740" y="2659380"/>
                </a:lnTo>
                <a:lnTo>
                  <a:pt x="1303020" y="2697480"/>
                </a:lnTo>
                <a:lnTo>
                  <a:pt x="1373505" y="2792730"/>
                </a:lnTo>
                <a:lnTo>
                  <a:pt x="1447800" y="2750820"/>
                </a:lnTo>
                <a:lnTo>
                  <a:pt x="1650683" y="2932748"/>
                </a:lnTo>
                <a:lnTo>
                  <a:pt x="1867854" y="3061335"/>
                </a:lnTo>
                <a:lnTo>
                  <a:pt x="1912145" y="3013710"/>
                </a:lnTo>
                <a:lnTo>
                  <a:pt x="2014539" y="3137535"/>
                </a:lnTo>
                <a:lnTo>
                  <a:pt x="2200276" y="2968466"/>
                </a:lnTo>
                <a:lnTo>
                  <a:pt x="2068354" y="2840355"/>
                </a:lnTo>
                <a:lnTo>
                  <a:pt x="2364582" y="2575084"/>
                </a:lnTo>
                <a:lnTo>
                  <a:pt x="2415540" y="2628900"/>
                </a:lnTo>
                <a:lnTo>
                  <a:pt x="2628900" y="2423160"/>
                </a:lnTo>
                <a:lnTo>
                  <a:pt x="2578895" y="2370772"/>
                </a:lnTo>
                <a:close/>
              </a:path>
            </a:pathLst>
          </a:custGeom>
          <a:solidFill>
            <a:srgbClr val="558ED5">
              <a:alpha val="25098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-2700000">
            <a:off x="7310746" y="2731909"/>
            <a:ext cx="299188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825" name="Picture 9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6600" y="721069"/>
            <a:ext cx="8686800" cy="542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8288000" y="6148043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Blue: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5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Magenta: 10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</a:t>
            </a:r>
            <a:r>
              <a:rPr lang="en-US" sz="2400" dirty="0" smtClean="0">
                <a:latin typeface="+mn-lt"/>
              </a:rPr>
              <a:t>          Red: 15 </a:t>
            </a:r>
            <a:r>
              <a:rPr lang="en-US" sz="2400" dirty="0" err="1" smtClean="0">
                <a:latin typeface="+mn-lt"/>
              </a:rPr>
              <a:t>fc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curtain walls</a:t>
            </a:r>
          </a:p>
          <a:p>
            <a:pPr lvl="1"/>
            <a:r>
              <a:rPr lang="en-US" dirty="0" smtClean="0"/>
              <a:t>Entries not in solid walls</a:t>
            </a:r>
          </a:p>
          <a:p>
            <a:r>
              <a:rPr lang="en-US" dirty="0" smtClean="0"/>
              <a:t>Architectural precast panels</a:t>
            </a:r>
          </a:p>
          <a:p>
            <a:r>
              <a:rPr lang="en-US" dirty="0" smtClean="0"/>
              <a:t>Metal cornice</a:t>
            </a:r>
          </a:p>
          <a:p>
            <a:r>
              <a:rPr lang="en-US" dirty="0" smtClean="0"/>
              <a:t>High concert hall block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b="1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2544" y="543282"/>
            <a:ext cx="7314912" cy="56643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202549" y="6248400"/>
            <a:ext cx="7305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http</a:t>
            </a:r>
            <a:r>
              <a:rPr lang="tr-T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://www.educationdesignshowcase.com/view.esiml?pid=272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096000" y="1417638"/>
            <a:ext cx="2848336" cy="2962134"/>
            <a:chOff x="6096000" y="1417638"/>
            <a:chExt cx="2848335" cy="296213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1417638"/>
              <a:ext cx="2848335" cy="296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Freeform 18"/>
            <p:cNvSpPr/>
            <p:nvPr/>
          </p:nvSpPr>
          <p:spPr>
            <a:xfrm>
              <a:off x="6765925" y="2130425"/>
              <a:ext cx="1641475" cy="1657350"/>
            </a:xfrm>
            <a:custGeom>
              <a:avLst/>
              <a:gdLst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422275 w 1622425"/>
                <a:gd name="connsiteY5" fmla="*/ 222250 h 1657350"/>
                <a:gd name="connsiteX6" fmla="*/ 666750 w 1622425"/>
                <a:gd name="connsiteY6" fmla="*/ 63500 h 1657350"/>
                <a:gd name="connsiteX7" fmla="*/ 698500 w 1622425"/>
                <a:gd name="connsiteY7" fmla="*/ 0 h 1657350"/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422275 w 1622425"/>
                <a:gd name="connsiteY5" fmla="*/ 222250 h 1657350"/>
                <a:gd name="connsiteX6" fmla="*/ 698500 w 1622425"/>
                <a:gd name="connsiteY6" fmla="*/ 0 h 1657350"/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698500 w 162242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1475" h="1657350">
                  <a:moveTo>
                    <a:pt x="717550" y="0"/>
                  </a:moveTo>
                  <a:lnTo>
                    <a:pt x="1641475" y="1076325"/>
                  </a:lnTo>
                  <a:cubicBezTo>
                    <a:pt x="1594908" y="1182158"/>
                    <a:pt x="1511036" y="1324505"/>
                    <a:pt x="1425575" y="1403350"/>
                  </a:cubicBezTo>
                  <a:cubicBezTo>
                    <a:pt x="1327414" y="1501511"/>
                    <a:pt x="1176867" y="1607608"/>
                    <a:pt x="1057275" y="1657350"/>
                  </a:cubicBezTo>
                  <a:lnTo>
                    <a:pt x="0" y="720725"/>
                  </a:lnTo>
                  <a:lnTo>
                    <a:pt x="717550" y="0"/>
                  </a:lnTo>
                  <a:close/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5400000">
            <a:off x="8896318" y="2571685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Illuminance</a:t>
            </a:r>
          </a:p>
          <a:p>
            <a:pPr lvl="1"/>
            <a:r>
              <a:rPr lang="en-US" dirty="0" smtClean="0"/>
              <a:t>7.5 </a:t>
            </a:r>
            <a:r>
              <a:rPr lang="en-US" dirty="0" err="1" smtClean="0"/>
              <a:t>fc</a:t>
            </a:r>
            <a:r>
              <a:rPr lang="en-US" dirty="0" smtClean="0"/>
              <a:t> maximum to highlight façade features</a:t>
            </a:r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fc</a:t>
            </a:r>
            <a:r>
              <a:rPr lang="en-US" dirty="0" smtClean="0"/>
              <a:t> for large illuminated areas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Create a landmark appearance</a:t>
            </a:r>
          </a:p>
          <a:p>
            <a:pPr lvl="1"/>
            <a:r>
              <a:rPr lang="en-US" dirty="0" smtClean="0"/>
              <a:t>Should be recognizable from a distance at night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b="1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02544" y="543282"/>
            <a:ext cx="7314912" cy="56643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202549" y="6248400"/>
            <a:ext cx="7305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http</a:t>
            </a:r>
            <a:r>
              <a:rPr lang="tr-TR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://www.educationdesignshowcase.com/view.esiml?pid=272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096000" y="1417638"/>
            <a:ext cx="2848336" cy="2962134"/>
            <a:chOff x="6096000" y="1417638"/>
            <a:chExt cx="2848335" cy="2962134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1417638"/>
              <a:ext cx="2848335" cy="296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Freeform 19"/>
            <p:cNvSpPr/>
            <p:nvPr/>
          </p:nvSpPr>
          <p:spPr>
            <a:xfrm>
              <a:off x="6765925" y="2130425"/>
              <a:ext cx="1641475" cy="1657350"/>
            </a:xfrm>
            <a:custGeom>
              <a:avLst/>
              <a:gdLst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422275 w 1622425"/>
                <a:gd name="connsiteY5" fmla="*/ 222250 h 1657350"/>
                <a:gd name="connsiteX6" fmla="*/ 666750 w 1622425"/>
                <a:gd name="connsiteY6" fmla="*/ 63500 h 1657350"/>
                <a:gd name="connsiteX7" fmla="*/ 698500 w 1622425"/>
                <a:gd name="connsiteY7" fmla="*/ 0 h 1657350"/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422275 w 1622425"/>
                <a:gd name="connsiteY5" fmla="*/ 222250 h 1657350"/>
                <a:gd name="connsiteX6" fmla="*/ 698500 w 1622425"/>
                <a:gd name="connsiteY6" fmla="*/ 0 h 1657350"/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698500 w 162242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1475" h="1657350">
                  <a:moveTo>
                    <a:pt x="717550" y="0"/>
                  </a:moveTo>
                  <a:lnTo>
                    <a:pt x="1641475" y="1076325"/>
                  </a:lnTo>
                  <a:cubicBezTo>
                    <a:pt x="1594908" y="1182158"/>
                    <a:pt x="1511036" y="1324505"/>
                    <a:pt x="1425575" y="1403350"/>
                  </a:cubicBezTo>
                  <a:cubicBezTo>
                    <a:pt x="1327414" y="1501511"/>
                    <a:pt x="1176867" y="1607608"/>
                    <a:pt x="1057275" y="1657350"/>
                  </a:cubicBezTo>
                  <a:lnTo>
                    <a:pt x="0" y="720725"/>
                  </a:lnTo>
                  <a:lnTo>
                    <a:pt x="717550" y="0"/>
                  </a:lnTo>
                  <a:close/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5400000">
            <a:off x="8896318" y="2571685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upper wall with color changing LEDs</a:t>
            </a:r>
          </a:p>
          <a:p>
            <a:r>
              <a:rPr lang="en-US" dirty="0" smtClean="0"/>
              <a:t>Colored lighting uncommon in the area</a:t>
            </a:r>
          </a:p>
          <a:p>
            <a:pPr lvl="1"/>
            <a:r>
              <a:rPr lang="en-US" dirty="0" smtClean="0"/>
              <a:t>Makes the building highly visible</a:t>
            </a:r>
          </a:p>
          <a:p>
            <a:r>
              <a:rPr lang="en-US" dirty="0" smtClean="0"/>
              <a:t>Allows lobby interior lighting to maintain high contrast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b="1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idx="16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88066" y="1820070"/>
            <a:ext cx="8143876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6096000" y="1417638"/>
            <a:ext cx="2848336" cy="2962134"/>
            <a:chOff x="6096000" y="1417638"/>
            <a:chExt cx="2848335" cy="296213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1417638"/>
              <a:ext cx="2848335" cy="296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Freeform 24"/>
            <p:cNvSpPr/>
            <p:nvPr/>
          </p:nvSpPr>
          <p:spPr>
            <a:xfrm>
              <a:off x="6765925" y="2130425"/>
              <a:ext cx="1641475" cy="1657350"/>
            </a:xfrm>
            <a:custGeom>
              <a:avLst/>
              <a:gdLst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422275 w 1622425"/>
                <a:gd name="connsiteY5" fmla="*/ 222250 h 1657350"/>
                <a:gd name="connsiteX6" fmla="*/ 666750 w 1622425"/>
                <a:gd name="connsiteY6" fmla="*/ 63500 h 1657350"/>
                <a:gd name="connsiteX7" fmla="*/ 698500 w 1622425"/>
                <a:gd name="connsiteY7" fmla="*/ 0 h 1657350"/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422275 w 1622425"/>
                <a:gd name="connsiteY5" fmla="*/ 222250 h 1657350"/>
                <a:gd name="connsiteX6" fmla="*/ 698500 w 1622425"/>
                <a:gd name="connsiteY6" fmla="*/ 0 h 1657350"/>
                <a:gd name="connsiteX0" fmla="*/ 698500 w 1622425"/>
                <a:gd name="connsiteY0" fmla="*/ 0 h 1657350"/>
                <a:gd name="connsiteX1" fmla="*/ 1622425 w 1622425"/>
                <a:gd name="connsiteY1" fmla="*/ 1076325 h 1657350"/>
                <a:gd name="connsiteX2" fmla="*/ 1406525 w 1622425"/>
                <a:gd name="connsiteY2" fmla="*/ 1403350 h 1657350"/>
                <a:gd name="connsiteX3" fmla="*/ 1038225 w 1622425"/>
                <a:gd name="connsiteY3" fmla="*/ 1657350 h 1657350"/>
                <a:gd name="connsiteX4" fmla="*/ 0 w 1622425"/>
                <a:gd name="connsiteY4" fmla="*/ 749300 h 1657350"/>
                <a:gd name="connsiteX5" fmla="*/ 698500 w 162242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  <a:gd name="connsiteX0" fmla="*/ 717550 w 1641475"/>
                <a:gd name="connsiteY0" fmla="*/ 0 h 1657350"/>
                <a:gd name="connsiteX1" fmla="*/ 1641475 w 1641475"/>
                <a:gd name="connsiteY1" fmla="*/ 1076325 h 1657350"/>
                <a:gd name="connsiteX2" fmla="*/ 1425575 w 1641475"/>
                <a:gd name="connsiteY2" fmla="*/ 1403350 h 1657350"/>
                <a:gd name="connsiteX3" fmla="*/ 1057275 w 1641475"/>
                <a:gd name="connsiteY3" fmla="*/ 1657350 h 1657350"/>
                <a:gd name="connsiteX4" fmla="*/ 0 w 1641475"/>
                <a:gd name="connsiteY4" fmla="*/ 720725 h 1657350"/>
                <a:gd name="connsiteX5" fmla="*/ 717550 w 1641475"/>
                <a:gd name="connsiteY5" fmla="*/ 0 h 165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1475" h="1657350">
                  <a:moveTo>
                    <a:pt x="717550" y="0"/>
                  </a:moveTo>
                  <a:lnTo>
                    <a:pt x="1641475" y="1076325"/>
                  </a:lnTo>
                  <a:cubicBezTo>
                    <a:pt x="1594908" y="1182158"/>
                    <a:pt x="1511036" y="1324505"/>
                    <a:pt x="1425575" y="1403350"/>
                  </a:cubicBezTo>
                  <a:cubicBezTo>
                    <a:pt x="1327414" y="1501511"/>
                    <a:pt x="1176867" y="1607608"/>
                    <a:pt x="1057275" y="1657350"/>
                  </a:cubicBezTo>
                  <a:lnTo>
                    <a:pt x="0" y="720725"/>
                  </a:lnTo>
                  <a:lnTo>
                    <a:pt x="717550" y="0"/>
                  </a:lnTo>
                  <a:close/>
                </a:path>
              </a:pathLst>
            </a:custGeom>
            <a:noFill/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 rot="5400000">
            <a:off x="8896318" y="2805895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Introduction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North Central College</a:t>
            </a:r>
            <a:br>
              <a:rPr lang="it-IT" dirty="0" smtClean="0"/>
            </a:br>
            <a:r>
              <a:rPr lang="it-IT" sz="2400" dirty="0" smtClean="0"/>
              <a:t>171 E Chicago Ave</a:t>
            </a:r>
            <a:br>
              <a:rPr lang="it-IT" sz="2400" dirty="0" smtClean="0"/>
            </a:br>
            <a:r>
              <a:rPr lang="it-IT" sz="2400" dirty="0" smtClean="0"/>
              <a:t>Naperville, Illinois</a:t>
            </a:r>
          </a:p>
          <a:p>
            <a:r>
              <a:rPr lang="it-IT" dirty="0" smtClean="0"/>
              <a:t>Size: 57,000 ft</a:t>
            </a:r>
            <a:r>
              <a:rPr lang="it-IT" baseline="30000" dirty="0" smtClean="0"/>
              <a:t>2</a:t>
            </a:r>
          </a:p>
          <a:p>
            <a:r>
              <a:rPr lang="en-US" dirty="0" smtClean="0"/>
              <a:t>Completed in 2008</a:t>
            </a:r>
          </a:p>
          <a:p>
            <a:r>
              <a:rPr lang="en-US" dirty="0" smtClean="0"/>
              <a:t>605 seats</a:t>
            </a:r>
          </a:p>
          <a:p>
            <a:r>
              <a:rPr lang="en-US" dirty="0" smtClean="0"/>
              <a:t>Second performing arts facility</a:t>
            </a:r>
          </a:p>
          <a:p>
            <a:r>
              <a:rPr lang="en-US" dirty="0" smtClean="0"/>
              <a:t>Built for outstanding acoustics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6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16600" y="438079"/>
            <a:ext cx="8686800" cy="5992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2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Rehearsal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Multifunction space</a:t>
            </a:r>
          </a:p>
          <a:p>
            <a:pPr lvl="1"/>
            <a:r>
              <a:rPr lang="en-US" dirty="0" smtClean="0"/>
              <a:t>Music classroom</a:t>
            </a:r>
          </a:p>
          <a:p>
            <a:pPr lvl="1"/>
            <a:r>
              <a:rPr lang="en-US" dirty="0" smtClean="0"/>
              <a:t>Rehearsal </a:t>
            </a:r>
            <a:r>
              <a:rPr lang="en-US" dirty="0" smtClean="0"/>
              <a:t>space</a:t>
            </a:r>
          </a:p>
          <a:p>
            <a:r>
              <a:rPr lang="en-US" dirty="0"/>
              <a:t>Two floors divided by technical shelf</a:t>
            </a:r>
            <a:endParaRPr lang="en-US" dirty="0" smtClean="0"/>
          </a:p>
          <a:p>
            <a:r>
              <a:rPr lang="en-US" dirty="0" smtClean="0"/>
              <a:t>No fixed furniture</a:t>
            </a:r>
          </a:p>
          <a:p>
            <a:pPr lvl="1"/>
            <a:r>
              <a:rPr lang="en-US" dirty="0" smtClean="0"/>
              <a:t>Seats and music stands are freely </a:t>
            </a:r>
            <a:r>
              <a:rPr lang="en-US" dirty="0" smtClean="0"/>
              <a:t>positionable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b="1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14" name="Picture Placeholder 6" descr="Concert Hall 1 (IMG_5270).jpg"/>
          <p:cNvPicPr>
            <a:picLocks noGrp="1" noChangeAspect="1"/>
          </p:cNvPicPr>
          <p:nvPr>
            <p:ph idx="16"/>
          </p:nvPr>
        </p:nvPicPr>
        <p:blipFill>
          <a:blip r:embed="rId2" cstate="print"/>
          <a:stretch>
            <a:fillRect/>
          </a:stretch>
        </p:blipFill>
        <p:spPr>
          <a:xfrm>
            <a:off x="18516600" y="538298"/>
            <a:ext cx="8686800" cy="5792516"/>
          </a:xfrm>
        </p:spPr>
      </p:pic>
      <p:grpSp>
        <p:nvGrpSpPr>
          <p:cNvPr id="17" name="Group 16"/>
          <p:cNvGrpSpPr/>
          <p:nvPr/>
        </p:nvGrpSpPr>
        <p:grpSpPr>
          <a:xfrm>
            <a:off x="6096000" y="1417638"/>
            <a:ext cx="2848336" cy="2962134"/>
            <a:chOff x="6096000" y="1417638"/>
            <a:chExt cx="2848335" cy="296213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1417638"/>
              <a:ext cx="2848335" cy="296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 rot="18900000">
              <a:off x="7748873" y="1798283"/>
              <a:ext cx="591998" cy="515646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-6540000">
            <a:off x="7725662" y="2021784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Illuminance</a:t>
            </a:r>
          </a:p>
          <a:p>
            <a:pPr lvl="1"/>
            <a:r>
              <a:rPr lang="en-US" dirty="0" smtClean="0"/>
              <a:t>30 </a:t>
            </a:r>
            <a:r>
              <a:rPr lang="en-US" dirty="0" err="1" smtClean="0"/>
              <a:t>fc</a:t>
            </a:r>
            <a:r>
              <a:rPr lang="en-US" dirty="0" smtClean="0"/>
              <a:t> horizontal at floor</a:t>
            </a:r>
          </a:p>
          <a:p>
            <a:pPr lvl="2"/>
            <a:r>
              <a:rPr lang="en-US" dirty="0" err="1" smtClean="0"/>
              <a:t>Avg:Min</a:t>
            </a:r>
            <a:r>
              <a:rPr lang="en-US" dirty="0" smtClean="0"/>
              <a:t> 2:1</a:t>
            </a:r>
          </a:p>
          <a:p>
            <a:pPr lvl="1"/>
            <a:r>
              <a:rPr lang="en-US" dirty="0" smtClean="0"/>
              <a:t>20 </a:t>
            </a:r>
            <a:r>
              <a:rPr lang="en-US" dirty="0" err="1" smtClean="0"/>
              <a:t>fc</a:t>
            </a:r>
            <a:r>
              <a:rPr lang="en-US" dirty="0" smtClean="0"/>
              <a:t> vertical at 4 ft. AFF</a:t>
            </a:r>
          </a:p>
          <a:p>
            <a:pPr lvl="2"/>
            <a:r>
              <a:rPr lang="en-US" dirty="0" err="1" smtClean="0"/>
              <a:t>Avg:Min</a:t>
            </a:r>
            <a:r>
              <a:rPr lang="en-US" dirty="0" smtClean="0"/>
              <a:t> 2:1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High vertical illuminance is required for reading sheet music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b="1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14" name="Picture Placeholder 6" descr="Concert Hall 1 (IMG_5270).jpg"/>
          <p:cNvPicPr>
            <a:picLocks noGrp="1" noChangeAspect="1"/>
          </p:cNvPicPr>
          <p:nvPr>
            <p:ph idx="16"/>
          </p:nvPr>
        </p:nvPicPr>
        <p:blipFill>
          <a:blip r:embed="rId2" cstate="print"/>
          <a:stretch>
            <a:fillRect/>
          </a:stretch>
        </p:blipFill>
        <p:spPr>
          <a:xfrm>
            <a:off x="18516600" y="538298"/>
            <a:ext cx="8686800" cy="5792516"/>
          </a:xfrm>
        </p:spPr>
      </p:pic>
      <p:grpSp>
        <p:nvGrpSpPr>
          <p:cNvPr id="5" name="Group 16"/>
          <p:cNvGrpSpPr/>
          <p:nvPr/>
        </p:nvGrpSpPr>
        <p:grpSpPr>
          <a:xfrm>
            <a:off x="6096000" y="1417638"/>
            <a:ext cx="2848336" cy="2962134"/>
            <a:chOff x="6096000" y="1417638"/>
            <a:chExt cx="2848335" cy="296213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0" y="1417638"/>
              <a:ext cx="2848335" cy="296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 rot="18900000">
              <a:off x="7748873" y="1798283"/>
              <a:ext cx="591998" cy="515646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-6540000">
            <a:off x="7725662" y="2021784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1600202"/>
            <a:ext cx="7467600" cy="48767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CFL downlights from ceiling</a:t>
            </a:r>
          </a:p>
          <a:p>
            <a:r>
              <a:rPr lang="en-US" dirty="0" smtClean="0"/>
              <a:t>CFL </a:t>
            </a:r>
            <a:r>
              <a:rPr lang="en-US" dirty="0" err="1" smtClean="0"/>
              <a:t>uplights</a:t>
            </a:r>
            <a:r>
              <a:rPr lang="en-US" dirty="0" smtClean="0"/>
              <a:t> and asymmetric side lights from shelf</a:t>
            </a:r>
          </a:p>
          <a:p>
            <a:r>
              <a:rPr lang="en-US" dirty="0" smtClean="0"/>
              <a:t>Linear fluorescent wall washers</a:t>
            </a:r>
          </a:p>
          <a:p>
            <a:endParaRPr lang="en-US" dirty="0" smtClean="0"/>
          </a:p>
          <a:p>
            <a:r>
              <a:rPr lang="en-US" dirty="0" smtClean="0"/>
              <a:t>Average illuminance</a:t>
            </a:r>
          </a:p>
          <a:p>
            <a:pPr lvl="1"/>
            <a:r>
              <a:rPr lang="en-US" dirty="0" smtClean="0"/>
              <a:t>28.8 </a:t>
            </a:r>
            <a:r>
              <a:rPr lang="en-US" dirty="0" err="1" smtClean="0"/>
              <a:t>fc</a:t>
            </a:r>
            <a:r>
              <a:rPr lang="en-US" dirty="0" smtClean="0"/>
              <a:t> horizontal</a:t>
            </a:r>
          </a:p>
          <a:p>
            <a:pPr lvl="2"/>
            <a:r>
              <a:rPr lang="en-US" dirty="0" smtClean="0"/>
              <a:t>Target 30fc</a:t>
            </a:r>
          </a:p>
          <a:p>
            <a:pPr lvl="1"/>
            <a:r>
              <a:rPr lang="en-US" dirty="0" smtClean="0"/>
              <a:t>20.1 </a:t>
            </a:r>
            <a:r>
              <a:rPr lang="en-US" dirty="0" err="1" smtClean="0"/>
              <a:t>fc</a:t>
            </a:r>
            <a:r>
              <a:rPr lang="en-US" dirty="0" smtClean="0"/>
              <a:t> vertical</a:t>
            </a:r>
          </a:p>
          <a:p>
            <a:pPr lvl="2"/>
            <a:r>
              <a:rPr lang="en-US" dirty="0" smtClean="0"/>
              <a:t>Target 20 </a:t>
            </a:r>
            <a:r>
              <a:rPr lang="en-US" dirty="0" err="1" smtClean="0"/>
              <a:t>fc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b="1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grpSp>
        <p:nvGrpSpPr>
          <p:cNvPr id="14" name="Group 16"/>
          <p:cNvGrpSpPr/>
          <p:nvPr/>
        </p:nvGrpSpPr>
        <p:grpSpPr>
          <a:xfrm>
            <a:off x="6096000" y="1417638"/>
            <a:ext cx="2848336" cy="2962134"/>
            <a:chOff x="6096000" y="1417638"/>
            <a:chExt cx="2848335" cy="2962134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96000" y="1417638"/>
              <a:ext cx="2848335" cy="296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 rot="18900000">
              <a:off x="7748873" y="1798283"/>
              <a:ext cx="591998" cy="515646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988" name="Picture 4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6600" y="716964"/>
            <a:ext cx="8686800" cy="543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18288000" y="6148043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Blue: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Magenta: 20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fc</a:t>
            </a:r>
            <a:r>
              <a:rPr lang="en-US" sz="2400" dirty="0" smtClean="0">
                <a:latin typeface="+mn-lt"/>
              </a:rPr>
              <a:t>          Red: 30 </a:t>
            </a:r>
            <a:r>
              <a:rPr lang="en-US" sz="2400" dirty="0" err="1" smtClean="0">
                <a:latin typeface="+mn-lt"/>
              </a:rPr>
              <a:t>fc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 rot="12240000">
            <a:off x="7855098" y="2173135"/>
            <a:ext cx="299188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Transformer Consolidation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1600202"/>
            <a:ext cx="74676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As designed, there are five transformers to serve 208/120V loads</a:t>
            </a:r>
          </a:p>
          <a:p>
            <a:endParaRPr lang="en-US" dirty="0" smtClean="0"/>
          </a:p>
          <a:p>
            <a:r>
              <a:rPr lang="en-US" dirty="0" smtClean="0"/>
              <a:t>Would it be more economical to use a single transformer?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b="1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45400" y="1524000"/>
            <a:ext cx="508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8516600" y="624840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www.everpowerelectric.com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1600202"/>
            <a:ext cx="74676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One isolation transformer</a:t>
            </a:r>
          </a:p>
          <a:p>
            <a:r>
              <a:rPr lang="en-US" dirty="0" smtClean="0"/>
              <a:t>Four eligible for replacement</a:t>
            </a:r>
          </a:p>
          <a:p>
            <a:endParaRPr lang="en-US" dirty="0" smtClean="0"/>
          </a:p>
          <a:p>
            <a:r>
              <a:rPr lang="en-US" dirty="0" smtClean="0"/>
              <a:t>Sized based on new central panelboard</a:t>
            </a:r>
          </a:p>
          <a:p>
            <a:pPr lvl="1"/>
            <a:r>
              <a:rPr lang="en-US" dirty="0" smtClean="0"/>
              <a:t>500 </a:t>
            </a:r>
            <a:r>
              <a:rPr lang="en-US" dirty="0" err="1" smtClean="0"/>
              <a:t>kVA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b="1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/>
        </p:nvGraphicFramePr>
        <p:xfrm>
          <a:off x="19735800" y="990600"/>
          <a:ext cx="6197902" cy="2733276"/>
        </p:xfrm>
        <a:graphic>
          <a:graphicData uri="http://schemas.openxmlformats.org/drawingml/2006/table">
            <a:tbl>
              <a:tblPr bandRow="1">
                <a:tableStyleId>{9DCAF9ED-07DC-4A11-8D7F-57B35C25682E}</a:tableStyleId>
              </a:tblPr>
              <a:tblGrid>
                <a:gridCol w="1637884"/>
                <a:gridCol w="2922134"/>
                <a:gridCol w="1637884"/>
              </a:tblGrid>
              <a:tr h="39046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</a:rPr>
                        <a:t>Original 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</a:rPr>
                        <a:t>Design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04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solidFill>
                            <a:schemeClr val="tx1"/>
                          </a:solidFill>
                        </a:rPr>
                        <a:t>Tag</a:t>
                      </a:r>
                      <a:endParaRPr lang="en-US" sz="2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</a:rPr>
                        <a:t>Transformer Size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04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1-TLDP-1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225 kVA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$8,624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</a:tr>
              <a:tr h="3904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1-TLDP-2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/>
                        <a:t>225 </a:t>
                      </a:r>
                      <a:r>
                        <a:rPr lang="en-US" sz="2400" u="none" strike="noStrike" dirty="0" err="1"/>
                        <a:t>kVA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$8,624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904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LL-ELP-1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30 kVA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$2,800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904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LL-LDP-1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300 kVA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$10,690.00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9046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/>
                        <a:t>Total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/>
                        <a:t>$30,738.00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9735800" y="4114800"/>
          <a:ext cx="6197902" cy="1447803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637884"/>
                <a:gridCol w="2922134"/>
                <a:gridCol w="1637884"/>
              </a:tblGrid>
              <a:tr h="482601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2400" b="1" u="none" strike="noStrike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Proposed </a:t>
                      </a:r>
                      <a:r>
                        <a:rPr lang="en-US" sz="24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Centralized Design</a:t>
                      </a:r>
                      <a:endParaRPr lang="en-US" sz="24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26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Tag</a:t>
                      </a:r>
                      <a:endParaRPr lang="en-US" sz="2400" b="0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Transformer Size</a:t>
                      </a:r>
                      <a:endParaRPr lang="en-US" sz="2400" b="0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24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82601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TLL-LDP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/>
                        <a:t>500 kVA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/>
                        <a:t>$16,325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Panelboards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1600202"/>
            <a:ext cx="74676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Original design requires one panel at the 120V side of each transformer</a:t>
            </a:r>
          </a:p>
          <a:p>
            <a:endParaRPr lang="en-US" dirty="0" smtClean="0"/>
          </a:p>
          <a:p>
            <a:r>
              <a:rPr lang="en-US" dirty="0" smtClean="0"/>
              <a:t>Redesign to feed a single panel</a:t>
            </a:r>
          </a:p>
          <a:p>
            <a:pPr lvl="1"/>
            <a:r>
              <a:rPr lang="en-US" dirty="0" smtClean="0"/>
              <a:t>Would still require some branch panels, this is an upper limit on savings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b="1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349765"/>
              </p:ext>
            </p:extLst>
          </p:nvPr>
        </p:nvGraphicFramePr>
        <p:xfrm>
          <a:off x="19735800" y="984250"/>
          <a:ext cx="6197902" cy="2722391"/>
        </p:xfrm>
        <a:graphic>
          <a:graphicData uri="http://schemas.openxmlformats.org/drawingml/2006/table">
            <a:tbl>
              <a:tblPr bandRow="1">
                <a:tableStyleId>{9DCAF9ED-07DC-4A11-8D7F-57B35C25682E}</a:tableStyleId>
              </a:tblPr>
              <a:tblGrid>
                <a:gridCol w="1632980"/>
                <a:gridCol w="2913386"/>
                <a:gridCol w="1651536"/>
              </a:tblGrid>
              <a:tr h="38891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lang="en-US" sz="2300" b="1" u="none" strike="noStrike" dirty="0" smtClean="0">
                          <a:solidFill>
                            <a:schemeClr val="tx1"/>
                          </a:solidFill>
                        </a:rPr>
                        <a:t>Original </a:t>
                      </a:r>
                      <a:r>
                        <a:rPr lang="en-US" sz="2300" b="1" u="none" strike="noStrike" dirty="0">
                          <a:solidFill>
                            <a:schemeClr val="tx1"/>
                          </a:solidFill>
                        </a:rPr>
                        <a:t>Design</a:t>
                      </a:r>
                      <a:endParaRPr lang="en-US" sz="23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2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9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solidFill>
                            <a:schemeClr val="tx1"/>
                          </a:solidFill>
                        </a:rPr>
                        <a:t>Tag</a:t>
                      </a:r>
                      <a:endParaRPr lang="en-US" sz="23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solidFill>
                            <a:schemeClr val="tx1"/>
                          </a:solidFill>
                        </a:rPr>
                        <a:t>Panel Size</a:t>
                      </a:r>
                      <a:endParaRPr lang="en-US" sz="23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23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91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1-TLDP-1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 smtClean="0"/>
                        <a:t>800 A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 $   4,375.00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</a:tr>
              <a:tr h="38891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1-TLDP-2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 smtClean="0"/>
                        <a:t>1400 A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 $   5,625.00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8891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LL-ELP-1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 smtClean="0"/>
                        <a:t>400 A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 $   2,860.00 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8891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LL-LDP-1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 smtClean="0"/>
                        <a:t>1200 A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 smtClean="0"/>
                        <a:t> </a:t>
                      </a:r>
                      <a:r>
                        <a:rPr lang="en-US" sz="2300" u="none" strike="noStrike" dirty="0"/>
                        <a:t>$   5,275.00 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88913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Total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b="1" u="none" strike="noStrike" dirty="0"/>
                        <a:t> $ 18,135.00 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735800" y="4433964"/>
          <a:ext cx="6197902" cy="116673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632980"/>
                <a:gridCol w="2913385"/>
                <a:gridCol w="1651537"/>
              </a:tblGrid>
              <a:tr h="38891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300" b="1" u="none" strike="noStrike" dirty="0">
                          <a:solidFill>
                            <a:schemeClr val="tx1"/>
                          </a:solidFill>
                        </a:rPr>
                        <a:t>Proposed Centralized Design</a:t>
                      </a:r>
                      <a:endParaRPr lang="en-US" sz="23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9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>
                          <a:solidFill>
                            <a:schemeClr val="tx1"/>
                          </a:solidFill>
                        </a:rPr>
                        <a:t>Tag</a:t>
                      </a:r>
                      <a:endParaRPr lang="en-US" sz="23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solidFill>
                            <a:schemeClr val="tx1"/>
                          </a:solidFill>
                        </a:rPr>
                        <a:t>Panel Size</a:t>
                      </a:r>
                      <a:endParaRPr lang="en-US" sz="23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300" u="none" strike="noStrike" dirty="0"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23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912"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 dirty="0"/>
                        <a:t>LL-LDP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u="none" strike="noStrike"/>
                        <a:t>4000 A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300" b="1" u="none" strike="noStrike" dirty="0" smtClean="0"/>
                        <a:t> $ 12,200.00 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T w="12700" cmpd="sng">
                      <a:noFill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1600202"/>
            <a:ext cx="7467600" cy="4876799"/>
          </a:xfrm>
        </p:spPr>
        <p:txBody>
          <a:bodyPr>
            <a:normAutofit/>
          </a:bodyPr>
          <a:lstStyle/>
          <a:p>
            <a:r>
              <a:rPr lang="en-US" dirty="0" smtClean="0"/>
              <a:t>Original 480/277V system can use smaller feeders</a:t>
            </a:r>
          </a:p>
          <a:p>
            <a:endParaRPr lang="en-US" dirty="0" smtClean="0"/>
          </a:p>
          <a:p>
            <a:r>
              <a:rPr lang="en-US" dirty="0" smtClean="0"/>
              <a:t>Wire size for 208/120V must be increased</a:t>
            </a:r>
          </a:p>
          <a:p>
            <a:pPr lvl="1"/>
            <a:r>
              <a:rPr lang="en-US" dirty="0" smtClean="0"/>
              <a:t>Higher material cost</a:t>
            </a:r>
          </a:p>
          <a:p>
            <a:pPr lvl="1"/>
            <a:r>
              <a:rPr lang="en-US" dirty="0" smtClean="0"/>
              <a:t>Higher labor cost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b="1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ontent Placeholder 7"/>
          <p:cNvGraphicFramePr>
            <a:graphicFrameLocks/>
          </p:cNvGraphicFramePr>
          <p:nvPr/>
        </p:nvGraphicFramePr>
        <p:xfrm>
          <a:off x="18639407" y="550072"/>
          <a:ext cx="8441184" cy="2884486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948541"/>
                <a:gridCol w="948541"/>
                <a:gridCol w="985983"/>
                <a:gridCol w="798772"/>
                <a:gridCol w="848695"/>
                <a:gridCol w="898618"/>
                <a:gridCol w="898618"/>
                <a:gridCol w="898618"/>
                <a:gridCol w="1214798"/>
              </a:tblGrid>
              <a:tr h="262226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</a:rPr>
                        <a:t>Original </a:t>
                      </a:r>
                      <a:r>
                        <a:rPr lang="en-US" sz="1600" b="1" u="none" strike="noStrike" dirty="0">
                          <a:solidFill>
                            <a:schemeClr val="tx1"/>
                          </a:solidFill>
                        </a:rPr>
                        <a:t>Design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445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Load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Type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Phase/N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Ground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Raceway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Length (ft)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Feeder cost / ft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solidFill>
                            <a:schemeClr val="tx1"/>
                          </a:solidFill>
                        </a:rPr>
                        <a:t>Raceway cost / ft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</a:rPr>
                        <a:t>Total cost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T1-TLDP-1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THHN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(3) 350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2 1/2"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135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16.705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28.5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 $     6,102.68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>
                    <a:lnT w="12700" cmpd="sng">
                      <a:noFill/>
                    </a:lnT>
                  </a:tcPr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T1-TLDP-2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THHN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(3) 350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2 1/2"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15.03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28.5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 $     7,182.45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LL-ELP-2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THHN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(3) 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3/4"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4.28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10.25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 $        217.95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LL-LDP-1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THHN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(3) 500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20.72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36.2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 $     1,707.60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FPC-ATS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THHN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(4) 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n/a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 1/4"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25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8.48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14.85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 $        583.25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LL-HDP-1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THHN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2x (4) 500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1/0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3 1/2"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50.8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44.9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 $     1,435.50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T1-DCTP-1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THHN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(3) 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 1/4"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155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7.515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/>
                        <a:t>14.85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 $     3,466.58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</a:tr>
              <a:tr h="262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Total: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/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/>
                        <a:t> </a:t>
                      </a:r>
                      <a:r>
                        <a:rPr lang="en-US" sz="1600" b="1" u="none" strike="noStrike" dirty="0"/>
                        <a:t>$   </a:t>
                      </a:r>
                      <a:r>
                        <a:rPr lang="en-US" sz="1600" b="1" u="none" strike="noStrike" dirty="0" smtClean="0"/>
                        <a:t>20,696.00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487" marR="12487" marT="12487" marB="0" anchor="b"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8643807" y="3733800"/>
          <a:ext cx="8430624" cy="245859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802246"/>
                <a:gridCol w="855025"/>
                <a:gridCol w="717799"/>
                <a:gridCol w="622796"/>
                <a:gridCol w="802246"/>
                <a:gridCol w="686132"/>
                <a:gridCol w="791691"/>
                <a:gridCol w="728355"/>
                <a:gridCol w="731875"/>
                <a:gridCol w="731875"/>
                <a:gridCol w="960584"/>
              </a:tblGrid>
              <a:tr h="221673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</a:rPr>
                        <a:t>Proposed Centralized Design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3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Load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Design KVA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Design A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Type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Phase/N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</a:rPr>
                        <a:t>Ground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Raceway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Length (ft)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Feeder cost / ft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tx1"/>
                          </a:solidFill>
                        </a:rPr>
                        <a:t>Raceway cost / ft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</a:rPr>
                        <a:t> Total cost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1-TLDP-1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369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THHN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(4) 400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3"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24.235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36.2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 $   8,158.73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>
                    <a:lnT w="12700" cmpd="sng">
                      <a:noFill/>
                    </a:lnT>
                  </a:tcPr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1-TLDP-2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146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405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THHN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(4) 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3"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27.075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36.2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 $ 10,440.38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LL-ELP-1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83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THHN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(4) 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1"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9.7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12.21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 $      328.65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LL-LDP-1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677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THHN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2x (4) 350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2x 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 1/2"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43.43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44.9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 $   2,649.90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FPC-ATS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80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222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THHN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(4) 3/0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2"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14.13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20.15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 $      857.00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LL-LDP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462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1282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THHN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3x (4) 500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(3) 2 1/2"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81.225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85.5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 $   2,500.88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T1-DCTP-1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75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90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/>
                        <a:t>THHN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(3) 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 1/4"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7.515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/>
                        <a:t>14.85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 $   3,690.23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</a:tr>
              <a:tr h="22167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Total: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/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/>
                        <a:t> </a:t>
                      </a:r>
                      <a:r>
                        <a:rPr lang="en-US" sz="1400" b="1" u="none" strike="noStrike" dirty="0"/>
                        <a:t>$ 28,625.75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0556" marR="10556" marT="10556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1600202"/>
            <a:ext cx="7467600" cy="48767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Centralized system is cheaper, disregarding branch </a:t>
            </a:r>
            <a:r>
              <a:rPr lang="en-US" dirty="0" err="1" smtClean="0"/>
              <a:t>panelboards</a:t>
            </a:r>
            <a:endParaRPr lang="en-US" dirty="0" smtClean="0"/>
          </a:p>
          <a:p>
            <a:pPr lvl="1"/>
            <a:r>
              <a:rPr lang="en-US" dirty="0" smtClean="0"/>
              <a:t>If branch </a:t>
            </a:r>
            <a:r>
              <a:rPr lang="en-US" dirty="0" err="1" smtClean="0"/>
              <a:t>panelboards</a:t>
            </a:r>
            <a:r>
              <a:rPr lang="en-US" dirty="0" smtClean="0"/>
              <a:t> are unmodified, it will be more expensive</a:t>
            </a:r>
          </a:p>
          <a:p>
            <a:endParaRPr lang="en-US" dirty="0" smtClean="0"/>
          </a:p>
          <a:p>
            <a:r>
              <a:rPr lang="en-US" dirty="0" smtClean="0"/>
              <a:t>Single point of failure</a:t>
            </a:r>
          </a:p>
          <a:p>
            <a:pPr lvl="1"/>
            <a:r>
              <a:rPr lang="en-US" dirty="0" smtClean="0"/>
              <a:t>Can’t perform maintenance on part of system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Voltage drop</a:t>
            </a:r>
          </a:p>
          <a:p>
            <a:pPr lvl="1"/>
            <a:r>
              <a:rPr lang="en-US" dirty="0" smtClean="0"/>
              <a:t>Long connections at lower voltage may require larger feeders or branch circuits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b="1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9"/>
          <p:cNvGraphicFramePr>
            <a:graphicFrameLocks/>
          </p:cNvGraphicFramePr>
          <p:nvPr/>
        </p:nvGraphicFramePr>
        <p:xfrm>
          <a:off x="19202400" y="2590799"/>
          <a:ext cx="7396473" cy="1981200"/>
        </p:xfrm>
        <a:graphic>
          <a:graphicData uri="http://schemas.openxmlformats.org/drawingml/2006/table">
            <a:tbl>
              <a:tblPr bandRow="1">
                <a:tableStyleId>{9DCAF9ED-07DC-4A11-8D7F-57B35C25682E}</a:tableStyleId>
              </a:tblPr>
              <a:tblGrid>
                <a:gridCol w="2243450"/>
                <a:gridCol w="2513670"/>
                <a:gridCol w="2639353"/>
              </a:tblGrid>
              <a:tr h="396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</a:rPr>
                        <a:t>Category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8868" marR="18868" marT="18868" marB="0" anchor="b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</a:rPr>
                        <a:t>Original </a:t>
                      </a:r>
                      <a:r>
                        <a:rPr lang="en-US" sz="2400" u="none" strike="noStrike" dirty="0" smtClean="0"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8868" marR="18868" marT="18868" marB="0" anchor="b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tx1"/>
                          </a:solidFill>
                        </a:rPr>
                        <a:t>Centralized </a:t>
                      </a:r>
                      <a:r>
                        <a:rPr lang="en-US" sz="2400" u="none" strike="noStrike" dirty="0" smtClean="0">
                          <a:solidFill>
                            <a:schemeClr val="tx1"/>
                          </a:solidFill>
                        </a:rPr>
                        <a:t>Cost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18868" marR="18868" marT="18868" marB="0" anchor="b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Panels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 $            18,135.00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 $             12,200.00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>
                    <a:lnT w="12700" cmpd="sng">
                      <a:noFill/>
                    </a:lnT>
                  </a:tcPr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Transformers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 $            30,738.00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 $             16,325.00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Feeders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 $            20,696.00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/>
                        <a:t> $             28,625.75 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/>
                        <a:t>Total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/>
                        <a:t> $            69,569.00 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dirty="0"/>
                        <a:t> $             57,150.75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8868" marR="18868" marT="18868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efficient lighting system</a:t>
            </a:r>
          </a:p>
          <a:p>
            <a:r>
              <a:rPr lang="en-US" dirty="0" smtClean="0"/>
              <a:t>Accents architectural features</a:t>
            </a:r>
          </a:p>
          <a:p>
            <a:pPr lvl="1"/>
            <a:r>
              <a:rPr lang="en-US" dirty="0" smtClean="0"/>
              <a:t>Modified concert hall to support lighting</a:t>
            </a:r>
          </a:p>
          <a:p>
            <a:r>
              <a:rPr lang="en-US" dirty="0" smtClean="0"/>
              <a:t>Creates a recognizable landmark</a:t>
            </a:r>
          </a:p>
          <a:p>
            <a:endParaRPr lang="en-US" dirty="0" smtClean="0"/>
          </a:p>
          <a:p>
            <a:r>
              <a:rPr lang="en-US" dirty="0" smtClean="0"/>
              <a:t>Centralized transformer may provide cost savings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b="1" dirty="0" smtClean="0"/>
              <a:t>Conclusion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0664" y="76201"/>
            <a:ext cx="6458672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23036212" y="2214563"/>
            <a:ext cx="2909888" cy="4271962"/>
          </a:xfrm>
          <a:custGeom>
            <a:avLst/>
            <a:gdLst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24022 w 2909887"/>
              <a:gd name="connsiteY24" fmla="*/ 1971675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09887" h="4271962">
                <a:moveTo>
                  <a:pt x="1962150" y="0"/>
                </a:moveTo>
                <a:lnTo>
                  <a:pt x="2614612" y="0"/>
                </a:lnTo>
                <a:lnTo>
                  <a:pt x="2614612" y="1338262"/>
                </a:lnTo>
                <a:lnTo>
                  <a:pt x="2909887" y="1338262"/>
                </a:lnTo>
                <a:lnTo>
                  <a:pt x="2909887" y="2043112"/>
                </a:lnTo>
                <a:lnTo>
                  <a:pt x="2628900" y="2033587"/>
                </a:lnTo>
                <a:lnTo>
                  <a:pt x="2581275" y="2076450"/>
                </a:lnTo>
                <a:lnTo>
                  <a:pt x="2724150" y="2195512"/>
                </a:lnTo>
                <a:cubicBezTo>
                  <a:pt x="2455861" y="2774950"/>
                  <a:pt x="2211387" y="3106738"/>
                  <a:pt x="1962150" y="3333750"/>
                </a:cubicBezTo>
                <a:cubicBezTo>
                  <a:pt x="1647824" y="3606801"/>
                  <a:pt x="1419224" y="3851275"/>
                  <a:pt x="819150" y="4095750"/>
                </a:cubicBezTo>
                <a:lnTo>
                  <a:pt x="690562" y="3971925"/>
                </a:lnTo>
                <a:lnTo>
                  <a:pt x="671512" y="4000500"/>
                </a:lnTo>
                <a:lnTo>
                  <a:pt x="671512" y="4271962"/>
                </a:lnTo>
                <a:lnTo>
                  <a:pt x="0" y="4257675"/>
                </a:lnTo>
                <a:cubicBezTo>
                  <a:pt x="1587" y="3970337"/>
                  <a:pt x="3175" y="3683000"/>
                  <a:pt x="4762" y="3395662"/>
                </a:cubicBezTo>
                <a:lnTo>
                  <a:pt x="338137" y="3057525"/>
                </a:lnTo>
                <a:lnTo>
                  <a:pt x="533400" y="3209925"/>
                </a:lnTo>
                <a:lnTo>
                  <a:pt x="657225" y="3157537"/>
                </a:lnTo>
                <a:lnTo>
                  <a:pt x="600075" y="3095625"/>
                </a:lnTo>
                <a:lnTo>
                  <a:pt x="785812" y="2919412"/>
                </a:lnTo>
                <a:lnTo>
                  <a:pt x="895350" y="3024187"/>
                </a:lnTo>
                <a:lnTo>
                  <a:pt x="1333500" y="2657475"/>
                </a:lnTo>
                <a:lnTo>
                  <a:pt x="1671637" y="2247900"/>
                </a:lnTo>
                <a:lnTo>
                  <a:pt x="1562100" y="2152650"/>
                </a:lnTo>
                <a:lnTo>
                  <a:pt x="1724022" y="1971675"/>
                </a:lnTo>
                <a:lnTo>
                  <a:pt x="1781175" y="2019300"/>
                </a:lnTo>
                <a:lnTo>
                  <a:pt x="1838325" y="1909762"/>
                </a:lnTo>
                <a:lnTo>
                  <a:pt x="1690687" y="1704975"/>
                </a:lnTo>
                <a:lnTo>
                  <a:pt x="2057400" y="1352550"/>
                </a:lnTo>
                <a:lnTo>
                  <a:pt x="1862137" y="1181100"/>
                </a:lnTo>
                <a:lnTo>
                  <a:pt x="1981200" y="1071562"/>
                </a:lnTo>
                <a:lnTo>
                  <a:pt x="1985962" y="933450"/>
                </a:lnTo>
                <a:lnTo>
                  <a:pt x="1814512" y="928687"/>
                </a:lnTo>
                <a:lnTo>
                  <a:pt x="1762125" y="881062"/>
                </a:lnTo>
                <a:cubicBezTo>
                  <a:pt x="1760537" y="665162"/>
                  <a:pt x="1758950" y="449262"/>
                  <a:pt x="1757362" y="233362"/>
                </a:cubicBezTo>
                <a:lnTo>
                  <a:pt x="1962150" y="233362"/>
                </a:lnTo>
                <a:lnTo>
                  <a:pt x="1962150" y="0"/>
                </a:ln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1602702" y="2148840"/>
            <a:ext cx="3139916" cy="3137535"/>
          </a:xfrm>
          <a:custGeom>
            <a:avLst/>
            <a:gdLst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595563 w 3147060"/>
              <a:gd name="connsiteY39" fmla="*/ 2389823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324100 w 3147060"/>
              <a:gd name="connsiteY39" fmla="*/ 2042160 h 3070860"/>
              <a:gd name="connsiteX40" fmla="*/ 2590800 w 3147060"/>
              <a:gd name="connsiteY40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590800 w 3147060"/>
              <a:gd name="connsiteY40" fmla="*/ 2377440 h 3070860"/>
              <a:gd name="connsiteX0" fmla="*/ 24003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400300 w 3147060"/>
              <a:gd name="connsiteY40" fmla="*/ 23469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52700 w 3147060"/>
              <a:gd name="connsiteY38" fmla="*/ 257556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628900 w 3147060"/>
              <a:gd name="connsiteY39" fmla="*/ 22707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58428 w 3147060"/>
              <a:gd name="connsiteY10" fmla="*/ 1345406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8955 w 3147060"/>
              <a:gd name="connsiteY5" fmla="*/ 1871663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80260 w 3139917"/>
              <a:gd name="connsiteY35" fmla="*/ 2811780 h 3070860"/>
              <a:gd name="connsiteX36" fmla="*/ 2324100 w 3139917"/>
              <a:gd name="connsiteY36" fmla="*/ 2606040 h 3070860"/>
              <a:gd name="connsiteX37" fmla="*/ 2415540 w 3139917"/>
              <a:gd name="connsiteY37" fmla="*/ 2628900 h 3070860"/>
              <a:gd name="connsiteX38" fmla="*/ 2628900 w 3139917"/>
              <a:gd name="connsiteY38" fmla="*/ 2423160 h 3070860"/>
              <a:gd name="connsiteX39" fmla="*/ 2552700 w 3139917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80260 w 3139917"/>
              <a:gd name="connsiteY36" fmla="*/ 2811780 h 3070860"/>
              <a:gd name="connsiteX37" fmla="*/ 2324100 w 3139917"/>
              <a:gd name="connsiteY37" fmla="*/ 2606040 h 3070860"/>
              <a:gd name="connsiteX38" fmla="*/ 2415540 w 3139917"/>
              <a:gd name="connsiteY38" fmla="*/ 2628900 h 3070860"/>
              <a:gd name="connsiteX39" fmla="*/ 2628900 w 3139917"/>
              <a:gd name="connsiteY39" fmla="*/ 2423160 h 3070860"/>
              <a:gd name="connsiteX40" fmla="*/ 2552700 w 3139917"/>
              <a:gd name="connsiteY40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1955007 w 3139917"/>
              <a:gd name="connsiteY36" fmla="*/ 2970848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95501 w 3139917"/>
              <a:gd name="connsiteY36" fmla="*/ 3070860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095501 w 3139917"/>
              <a:gd name="connsiteY36" fmla="*/ 3070860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78895 w 3139917"/>
              <a:gd name="connsiteY0" fmla="*/ 2370772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50683 w 3139917"/>
              <a:gd name="connsiteY33" fmla="*/ 2932748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9801 w 3139917"/>
              <a:gd name="connsiteY37" fmla="*/ 298751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68354 w 3139917"/>
              <a:gd name="connsiteY38" fmla="*/ 2840355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39917" h="3137535">
                <a:moveTo>
                  <a:pt x="2578895" y="2370772"/>
                </a:moveTo>
                <a:lnTo>
                  <a:pt x="2846547" y="2064544"/>
                </a:lnTo>
                <a:lnTo>
                  <a:pt x="2979420" y="2202180"/>
                </a:lnTo>
                <a:lnTo>
                  <a:pt x="3139917" y="2026444"/>
                </a:lnTo>
                <a:lnTo>
                  <a:pt x="3018474" y="1912620"/>
                </a:lnTo>
                <a:lnTo>
                  <a:pt x="3058955" y="1871663"/>
                </a:lnTo>
                <a:lnTo>
                  <a:pt x="2944178" y="1660208"/>
                </a:lnTo>
                <a:lnTo>
                  <a:pt x="2743200" y="1463040"/>
                </a:lnTo>
                <a:lnTo>
                  <a:pt x="2785110" y="1393984"/>
                </a:lnTo>
                <a:lnTo>
                  <a:pt x="2677954" y="1308735"/>
                </a:lnTo>
                <a:lnTo>
                  <a:pt x="2641760" y="1350168"/>
                </a:lnTo>
                <a:lnTo>
                  <a:pt x="2237422" y="864870"/>
                </a:lnTo>
                <a:lnTo>
                  <a:pt x="2293143" y="760095"/>
                </a:lnTo>
                <a:lnTo>
                  <a:pt x="1615440" y="289560"/>
                </a:lnTo>
                <a:lnTo>
                  <a:pt x="1640681" y="267176"/>
                </a:lnTo>
                <a:lnTo>
                  <a:pt x="1379220" y="0"/>
                </a:lnTo>
                <a:lnTo>
                  <a:pt x="1172527" y="200501"/>
                </a:lnTo>
                <a:lnTo>
                  <a:pt x="1348740" y="373380"/>
                </a:lnTo>
                <a:lnTo>
                  <a:pt x="1272540" y="432435"/>
                </a:lnTo>
                <a:lnTo>
                  <a:pt x="807720" y="601980"/>
                </a:lnTo>
                <a:lnTo>
                  <a:pt x="594360" y="800100"/>
                </a:lnTo>
                <a:lnTo>
                  <a:pt x="424815" y="1280636"/>
                </a:lnTo>
                <a:lnTo>
                  <a:pt x="353855" y="1345407"/>
                </a:lnTo>
                <a:lnTo>
                  <a:pt x="190500" y="1181100"/>
                </a:lnTo>
                <a:lnTo>
                  <a:pt x="0" y="1356360"/>
                </a:lnTo>
                <a:lnTo>
                  <a:pt x="266700" y="1645920"/>
                </a:lnTo>
                <a:lnTo>
                  <a:pt x="289560" y="1623060"/>
                </a:lnTo>
                <a:lnTo>
                  <a:pt x="739140" y="2293620"/>
                </a:lnTo>
                <a:lnTo>
                  <a:pt x="876300" y="2247900"/>
                </a:lnTo>
                <a:lnTo>
                  <a:pt x="1348740" y="2659380"/>
                </a:lnTo>
                <a:lnTo>
                  <a:pt x="1303020" y="2697480"/>
                </a:lnTo>
                <a:lnTo>
                  <a:pt x="1373505" y="2792730"/>
                </a:lnTo>
                <a:lnTo>
                  <a:pt x="1447800" y="2750820"/>
                </a:lnTo>
                <a:lnTo>
                  <a:pt x="1650683" y="2932748"/>
                </a:lnTo>
                <a:lnTo>
                  <a:pt x="1867854" y="3061335"/>
                </a:lnTo>
                <a:lnTo>
                  <a:pt x="1912145" y="3013710"/>
                </a:lnTo>
                <a:lnTo>
                  <a:pt x="2014539" y="3137535"/>
                </a:lnTo>
                <a:lnTo>
                  <a:pt x="2200276" y="2968466"/>
                </a:lnTo>
                <a:lnTo>
                  <a:pt x="2068354" y="2840355"/>
                </a:lnTo>
                <a:lnTo>
                  <a:pt x="2364582" y="2575084"/>
                </a:lnTo>
                <a:lnTo>
                  <a:pt x="2415540" y="2628900"/>
                </a:lnTo>
                <a:lnTo>
                  <a:pt x="2628900" y="2423160"/>
                </a:lnTo>
                <a:lnTo>
                  <a:pt x="2578895" y="2370772"/>
                </a:lnTo>
                <a:close/>
              </a:path>
            </a:pathLst>
          </a:custGeom>
          <a:solidFill>
            <a:srgbClr val="558ED5">
              <a:alpha val="25098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8900000">
            <a:off x="23382008" y="957683"/>
            <a:ext cx="1354696" cy="1179978"/>
          </a:xfrm>
          <a:prstGeom prst="rect">
            <a:avLst/>
          </a:prstGeom>
          <a:solidFill>
            <a:srgbClr val="00B050">
              <a:alpha val="25098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164802" y="990600"/>
            <a:ext cx="230188" cy="228600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22552822" y="996950"/>
            <a:ext cx="2334420" cy="2717800"/>
          </a:xfrm>
          <a:custGeom>
            <a:avLst/>
            <a:gdLst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38250 w 2266950"/>
              <a:gd name="connsiteY7" fmla="*/ 1517650 h 2717800"/>
              <a:gd name="connsiteX8" fmla="*/ 901700 w 2266950"/>
              <a:gd name="connsiteY8" fmla="*/ 1530350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11" fmla="*/ 692150 w 2266950"/>
              <a:gd name="connsiteY11" fmla="*/ 635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38250 w 2266950"/>
              <a:gd name="connsiteY7" fmla="*/ 1517650 h 2717800"/>
              <a:gd name="connsiteX8" fmla="*/ 901700 w 2266950"/>
              <a:gd name="connsiteY8" fmla="*/ 1530350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901700 w 2266950"/>
              <a:gd name="connsiteY8" fmla="*/ 1530350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896937 w 2266950"/>
              <a:gd name="connsiteY8" fmla="*/ 1523207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78756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896937 w 2266950"/>
              <a:gd name="connsiteY8" fmla="*/ 1523207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8912 w 2266950"/>
              <a:gd name="connsiteY5" fmla="*/ 1471613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896937 w 2266950"/>
              <a:gd name="connsiteY8" fmla="*/ 1523207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68438 w 2266950"/>
              <a:gd name="connsiteY5" fmla="*/ 1493838 h 2717800"/>
              <a:gd name="connsiteX6" fmla="*/ 1458912 w 2266950"/>
              <a:gd name="connsiteY6" fmla="*/ 1471613 h 2717800"/>
              <a:gd name="connsiteX7" fmla="*/ 1333500 w 2266950"/>
              <a:gd name="connsiteY7" fmla="*/ 1593850 h 2717800"/>
              <a:gd name="connsiteX8" fmla="*/ 1262063 w 2266950"/>
              <a:gd name="connsiteY8" fmla="*/ 1522413 h 2717800"/>
              <a:gd name="connsiteX9" fmla="*/ 896937 w 2266950"/>
              <a:gd name="connsiteY9" fmla="*/ 1523207 h 2717800"/>
              <a:gd name="connsiteX10" fmla="*/ 0 w 2266950"/>
              <a:gd name="connsiteY10" fmla="*/ 647700 h 2717800"/>
              <a:gd name="connsiteX11" fmla="*/ 546100 w 2266950"/>
              <a:gd name="connsiteY11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2188 w 2266950"/>
              <a:gd name="connsiteY4" fmla="*/ 2277269 h 2717800"/>
              <a:gd name="connsiteX5" fmla="*/ 1468438 w 2266950"/>
              <a:gd name="connsiteY5" fmla="*/ 1493838 h 2717800"/>
              <a:gd name="connsiteX6" fmla="*/ 1458912 w 2266950"/>
              <a:gd name="connsiteY6" fmla="*/ 1471613 h 2717800"/>
              <a:gd name="connsiteX7" fmla="*/ 1333500 w 2266950"/>
              <a:gd name="connsiteY7" fmla="*/ 1593850 h 2717800"/>
              <a:gd name="connsiteX8" fmla="*/ 1262063 w 2266950"/>
              <a:gd name="connsiteY8" fmla="*/ 1522413 h 2717800"/>
              <a:gd name="connsiteX9" fmla="*/ 896937 w 2266950"/>
              <a:gd name="connsiteY9" fmla="*/ 1523207 h 2717800"/>
              <a:gd name="connsiteX10" fmla="*/ 0 w 2266950"/>
              <a:gd name="connsiteY10" fmla="*/ 647700 h 2717800"/>
              <a:gd name="connsiteX11" fmla="*/ 546100 w 2266950"/>
              <a:gd name="connsiteY11" fmla="*/ 0 h 2717800"/>
              <a:gd name="connsiteX0" fmla="*/ 2260600 w 2262188"/>
              <a:gd name="connsiteY0" fmla="*/ 2717800 h 2717800"/>
              <a:gd name="connsiteX1" fmla="*/ 2159000 w 2262188"/>
              <a:gd name="connsiteY1" fmla="*/ 2647950 h 2717800"/>
              <a:gd name="connsiteX2" fmla="*/ 2261394 w 2262188"/>
              <a:gd name="connsiteY2" fmla="*/ 2542381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80431 w 2262188"/>
              <a:gd name="connsiteY1" fmla="*/ 2628900 h 2717800"/>
              <a:gd name="connsiteX2" fmla="*/ 2261394 w 2262188"/>
              <a:gd name="connsiteY2" fmla="*/ 2542381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61394 w 2262188"/>
              <a:gd name="connsiteY2" fmla="*/ 2542381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54250 w 2262188"/>
              <a:gd name="connsiteY2" fmla="*/ 2528093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54250 w 2262188"/>
              <a:gd name="connsiteY2" fmla="*/ 2528093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58912 w 2262188"/>
              <a:gd name="connsiteY5" fmla="*/ 1471613 h 2717800"/>
              <a:gd name="connsiteX6" fmla="*/ 1333500 w 2262188"/>
              <a:gd name="connsiteY6" fmla="*/ 1593850 h 2717800"/>
              <a:gd name="connsiteX7" fmla="*/ 1262063 w 2262188"/>
              <a:gd name="connsiteY7" fmla="*/ 1522413 h 2717800"/>
              <a:gd name="connsiteX8" fmla="*/ 896937 w 2262188"/>
              <a:gd name="connsiteY8" fmla="*/ 1523207 h 2717800"/>
              <a:gd name="connsiteX9" fmla="*/ 0 w 2262188"/>
              <a:gd name="connsiteY9" fmla="*/ 647700 h 2717800"/>
              <a:gd name="connsiteX10" fmla="*/ 546100 w 2262188"/>
              <a:gd name="connsiteY10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54250 w 2262188"/>
              <a:gd name="connsiteY2" fmla="*/ 2528093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58912 w 2262188"/>
              <a:gd name="connsiteY5" fmla="*/ 1471613 h 2717800"/>
              <a:gd name="connsiteX6" fmla="*/ 1333500 w 2262188"/>
              <a:gd name="connsiteY6" fmla="*/ 1593850 h 2717800"/>
              <a:gd name="connsiteX7" fmla="*/ 1262063 w 2262188"/>
              <a:gd name="connsiteY7" fmla="*/ 1522413 h 2717800"/>
              <a:gd name="connsiteX8" fmla="*/ 870744 w 2262188"/>
              <a:gd name="connsiteY8" fmla="*/ 1523207 h 2717800"/>
              <a:gd name="connsiteX9" fmla="*/ 0 w 2262188"/>
              <a:gd name="connsiteY9" fmla="*/ 647700 h 2717800"/>
              <a:gd name="connsiteX10" fmla="*/ 546100 w 2262188"/>
              <a:gd name="connsiteY10" fmla="*/ 0 h 2717800"/>
              <a:gd name="connsiteX0" fmla="*/ 2332831 w 2334419"/>
              <a:gd name="connsiteY0" fmla="*/ 2717800 h 2717800"/>
              <a:gd name="connsiteX1" fmla="*/ 2238374 w 2334419"/>
              <a:gd name="connsiteY1" fmla="*/ 2616994 h 2717800"/>
              <a:gd name="connsiteX2" fmla="*/ 2326481 w 2334419"/>
              <a:gd name="connsiteY2" fmla="*/ 2528093 h 2717800"/>
              <a:gd name="connsiteX3" fmla="*/ 2205831 w 2334419"/>
              <a:gd name="connsiteY3" fmla="*/ 2400300 h 2717800"/>
              <a:gd name="connsiteX4" fmla="*/ 2334419 w 2334419"/>
              <a:gd name="connsiteY4" fmla="*/ 2277269 h 2717800"/>
              <a:gd name="connsiteX5" fmla="*/ 1531143 w 2334419"/>
              <a:gd name="connsiteY5" fmla="*/ 1471613 h 2717800"/>
              <a:gd name="connsiteX6" fmla="*/ 1405731 w 2334419"/>
              <a:gd name="connsiteY6" fmla="*/ 1593850 h 2717800"/>
              <a:gd name="connsiteX7" fmla="*/ 1334294 w 2334419"/>
              <a:gd name="connsiteY7" fmla="*/ 1522413 h 2717800"/>
              <a:gd name="connsiteX8" fmla="*/ 942975 w 2334419"/>
              <a:gd name="connsiteY8" fmla="*/ 1523207 h 2717800"/>
              <a:gd name="connsiteX9" fmla="*/ 0 w 2334419"/>
              <a:gd name="connsiteY9" fmla="*/ 590550 h 2717800"/>
              <a:gd name="connsiteX10" fmla="*/ 618331 w 2334419"/>
              <a:gd name="connsiteY10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4419" h="2717800">
                <a:moveTo>
                  <a:pt x="2332831" y="2717800"/>
                </a:moveTo>
                <a:lnTo>
                  <a:pt x="2238374" y="2616994"/>
                </a:lnTo>
                <a:lnTo>
                  <a:pt x="2326481" y="2528093"/>
                </a:lnTo>
                <a:lnTo>
                  <a:pt x="2205831" y="2400300"/>
                </a:lnTo>
                <a:lnTo>
                  <a:pt x="2334419" y="2277269"/>
                </a:lnTo>
                <a:lnTo>
                  <a:pt x="1531143" y="1471613"/>
                </a:lnTo>
                <a:lnTo>
                  <a:pt x="1405731" y="1593850"/>
                </a:lnTo>
                <a:lnTo>
                  <a:pt x="1334294" y="1522413"/>
                </a:lnTo>
                <a:lnTo>
                  <a:pt x="942975" y="1523207"/>
                </a:lnTo>
                <a:lnTo>
                  <a:pt x="0" y="590550"/>
                </a:lnTo>
                <a:lnTo>
                  <a:pt x="618331" y="0"/>
                </a:lnTo>
              </a:path>
            </a:pathLst>
          </a:cu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5709920" y="3048000"/>
            <a:ext cx="35048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5709920" y="2743200"/>
            <a:ext cx="35048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0" y="274638"/>
            <a:ext cx="91440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26200" y="1600201"/>
            <a:ext cx="7467600" cy="488632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Thesis Advisors</a:t>
            </a:r>
          </a:p>
          <a:p>
            <a:pPr lvl="1"/>
            <a:r>
              <a:rPr lang="en-US" dirty="0" smtClean="0"/>
              <a:t>Richard Mistrick</a:t>
            </a:r>
          </a:p>
          <a:p>
            <a:pPr lvl="1"/>
            <a:r>
              <a:rPr lang="en-US" dirty="0" smtClean="0"/>
              <a:t>Ted Dannerth</a:t>
            </a:r>
          </a:p>
          <a:p>
            <a:r>
              <a:rPr lang="en-US" dirty="0" smtClean="0"/>
              <a:t>Other Faculty</a:t>
            </a:r>
          </a:p>
          <a:p>
            <a:pPr lvl="1"/>
            <a:r>
              <a:rPr lang="en-US" dirty="0" smtClean="0"/>
              <a:t>Kevin Houser</a:t>
            </a:r>
          </a:p>
          <a:p>
            <a:pPr lvl="1"/>
            <a:r>
              <a:rPr lang="en-US" dirty="0" smtClean="0"/>
              <a:t>Moses Ling</a:t>
            </a:r>
          </a:p>
          <a:p>
            <a:pPr lvl="1"/>
            <a:r>
              <a:rPr lang="en-US" dirty="0" smtClean="0"/>
              <a:t>Kevin </a:t>
            </a:r>
            <a:r>
              <a:rPr lang="en-US" dirty="0" err="1" smtClean="0"/>
              <a:t>Parfitt</a:t>
            </a:r>
            <a:endParaRPr lang="en-US" dirty="0" smtClean="0"/>
          </a:p>
          <a:p>
            <a:pPr lvl="1"/>
            <a:r>
              <a:rPr lang="en-US" dirty="0" smtClean="0"/>
              <a:t>Bob Holland</a:t>
            </a:r>
          </a:p>
          <a:p>
            <a:r>
              <a:rPr lang="en-US" dirty="0" smtClean="0"/>
              <a:t>Schuler Shook</a:t>
            </a:r>
          </a:p>
          <a:p>
            <a:pPr lvl="1"/>
            <a:r>
              <a:rPr lang="en-US" dirty="0" smtClean="0"/>
              <a:t>Jim </a:t>
            </a:r>
            <a:r>
              <a:rPr lang="en-US" dirty="0" err="1" smtClean="0"/>
              <a:t>Baney</a:t>
            </a:r>
            <a:endParaRPr lang="en-US" dirty="0" smtClean="0"/>
          </a:p>
          <a:p>
            <a:pPr lvl="1"/>
            <a:r>
              <a:rPr lang="en-US" dirty="0" smtClean="0"/>
              <a:t>Emily </a:t>
            </a:r>
            <a:r>
              <a:rPr lang="en-US" dirty="0" err="1" smtClean="0"/>
              <a:t>Klingensmith</a:t>
            </a:r>
            <a:endParaRPr lang="en-US" dirty="0" smtClean="0"/>
          </a:p>
          <a:p>
            <a:pPr lvl="1"/>
            <a:r>
              <a:rPr lang="en-US" dirty="0" err="1" smtClean="0"/>
              <a:t>Giulio</a:t>
            </a:r>
            <a:r>
              <a:rPr lang="en-US" dirty="0" smtClean="0"/>
              <a:t> </a:t>
            </a:r>
            <a:r>
              <a:rPr lang="en-US" dirty="0" err="1" smtClean="0"/>
              <a:t>Pedota</a:t>
            </a:r>
            <a:endParaRPr lang="en-US" dirty="0" smtClean="0"/>
          </a:p>
          <a:p>
            <a:r>
              <a:rPr lang="en-US" dirty="0" smtClean="0"/>
              <a:t>Friends and family</a:t>
            </a:r>
          </a:p>
          <a:p>
            <a:pPr lvl="1"/>
            <a:r>
              <a:rPr lang="en-US" dirty="0" smtClean="0"/>
              <a:t>Including all of you L/E students</a:t>
            </a:r>
          </a:p>
          <a:p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b="1" dirty="0" smtClean="0"/>
              <a:t>Conclusion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764416" y="1507308"/>
            <a:ext cx="4998584" cy="5198292"/>
            <a:chOff x="19630665" y="76200"/>
            <a:chExt cx="6458670" cy="671671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630665" y="76200"/>
              <a:ext cx="6458670" cy="671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>
            <a:xfrm>
              <a:off x="23036213" y="2214563"/>
              <a:ext cx="2909887" cy="4271962"/>
            </a:xfrm>
            <a:custGeom>
              <a:avLst/>
              <a:gdLst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24022 w 2909887"/>
                <a:gd name="connsiteY24" fmla="*/ 1971675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09887" h="4271962">
                  <a:moveTo>
                    <a:pt x="1962150" y="0"/>
                  </a:moveTo>
                  <a:lnTo>
                    <a:pt x="2614612" y="0"/>
                  </a:lnTo>
                  <a:lnTo>
                    <a:pt x="2614612" y="1338262"/>
                  </a:lnTo>
                  <a:lnTo>
                    <a:pt x="2909887" y="1338262"/>
                  </a:lnTo>
                  <a:lnTo>
                    <a:pt x="2909887" y="2043112"/>
                  </a:lnTo>
                  <a:lnTo>
                    <a:pt x="2628900" y="2033587"/>
                  </a:lnTo>
                  <a:lnTo>
                    <a:pt x="2581275" y="2076450"/>
                  </a:lnTo>
                  <a:lnTo>
                    <a:pt x="2724150" y="2195512"/>
                  </a:lnTo>
                  <a:cubicBezTo>
                    <a:pt x="2455861" y="2774950"/>
                    <a:pt x="2211387" y="3106738"/>
                    <a:pt x="1962150" y="3333750"/>
                  </a:cubicBezTo>
                  <a:cubicBezTo>
                    <a:pt x="1647824" y="3606801"/>
                    <a:pt x="1419224" y="3851275"/>
                    <a:pt x="819150" y="4095750"/>
                  </a:cubicBezTo>
                  <a:lnTo>
                    <a:pt x="690562" y="3971925"/>
                  </a:lnTo>
                  <a:lnTo>
                    <a:pt x="671512" y="4000500"/>
                  </a:lnTo>
                  <a:lnTo>
                    <a:pt x="671512" y="4271962"/>
                  </a:lnTo>
                  <a:lnTo>
                    <a:pt x="0" y="4257675"/>
                  </a:lnTo>
                  <a:cubicBezTo>
                    <a:pt x="1587" y="3970337"/>
                    <a:pt x="3175" y="3683000"/>
                    <a:pt x="4762" y="3395662"/>
                  </a:cubicBezTo>
                  <a:lnTo>
                    <a:pt x="338137" y="3057525"/>
                  </a:lnTo>
                  <a:lnTo>
                    <a:pt x="533400" y="3209925"/>
                  </a:lnTo>
                  <a:lnTo>
                    <a:pt x="657225" y="3157537"/>
                  </a:lnTo>
                  <a:lnTo>
                    <a:pt x="600075" y="3095625"/>
                  </a:lnTo>
                  <a:lnTo>
                    <a:pt x="785812" y="2919412"/>
                  </a:lnTo>
                  <a:lnTo>
                    <a:pt x="895350" y="3024187"/>
                  </a:lnTo>
                  <a:lnTo>
                    <a:pt x="1333500" y="2657475"/>
                  </a:lnTo>
                  <a:lnTo>
                    <a:pt x="1671637" y="2247900"/>
                  </a:lnTo>
                  <a:lnTo>
                    <a:pt x="1562100" y="2152650"/>
                  </a:lnTo>
                  <a:lnTo>
                    <a:pt x="1724022" y="1971675"/>
                  </a:lnTo>
                  <a:lnTo>
                    <a:pt x="1781175" y="2019300"/>
                  </a:lnTo>
                  <a:lnTo>
                    <a:pt x="1838325" y="1909762"/>
                  </a:lnTo>
                  <a:lnTo>
                    <a:pt x="1690687" y="1704975"/>
                  </a:lnTo>
                  <a:lnTo>
                    <a:pt x="2057400" y="1352550"/>
                  </a:lnTo>
                  <a:lnTo>
                    <a:pt x="1862137" y="1181100"/>
                  </a:lnTo>
                  <a:lnTo>
                    <a:pt x="1981200" y="1071562"/>
                  </a:lnTo>
                  <a:lnTo>
                    <a:pt x="1985962" y="933450"/>
                  </a:lnTo>
                  <a:lnTo>
                    <a:pt x="1814512" y="928687"/>
                  </a:lnTo>
                  <a:lnTo>
                    <a:pt x="1762125" y="881062"/>
                  </a:lnTo>
                  <a:cubicBezTo>
                    <a:pt x="1760537" y="665162"/>
                    <a:pt x="1758950" y="449262"/>
                    <a:pt x="1757362" y="233362"/>
                  </a:cubicBezTo>
                  <a:lnTo>
                    <a:pt x="1962150" y="233362"/>
                  </a:lnTo>
                  <a:lnTo>
                    <a:pt x="1962150" y="0"/>
                  </a:ln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1602699" y="2148839"/>
              <a:ext cx="3139917" cy="3137535"/>
            </a:xfrm>
            <a:custGeom>
              <a:avLst/>
              <a:gdLst>
                <a:gd name="connsiteX0" fmla="*/ 2590800 w 3147060"/>
                <a:gd name="connsiteY0" fmla="*/ 237744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90800 w 3147060"/>
                <a:gd name="connsiteY38" fmla="*/ 2377440 h 3070860"/>
                <a:gd name="connsiteX0" fmla="*/ 2590800 w 3147060"/>
                <a:gd name="connsiteY0" fmla="*/ 237744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90800 w 3147060"/>
                <a:gd name="connsiteY38" fmla="*/ 2377440 h 3070860"/>
                <a:gd name="connsiteX39" fmla="*/ 2595563 w 3147060"/>
                <a:gd name="connsiteY39" fmla="*/ 2389823 h 3070860"/>
                <a:gd name="connsiteX0" fmla="*/ 2590800 w 3147060"/>
                <a:gd name="connsiteY0" fmla="*/ 237744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90800 w 3147060"/>
                <a:gd name="connsiteY38" fmla="*/ 2377440 h 3070860"/>
                <a:gd name="connsiteX39" fmla="*/ 2324100 w 3147060"/>
                <a:gd name="connsiteY39" fmla="*/ 2042160 h 3070860"/>
                <a:gd name="connsiteX40" fmla="*/ 2590800 w 3147060"/>
                <a:gd name="connsiteY40" fmla="*/ 2377440 h 3070860"/>
                <a:gd name="connsiteX0" fmla="*/ 2590800 w 3147060"/>
                <a:gd name="connsiteY0" fmla="*/ 237744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90800 w 3147060"/>
                <a:gd name="connsiteY38" fmla="*/ 2377440 h 3070860"/>
                <a:gd name="connsiteX39" fmla="*/ 2476500 w 3147060"/>
                <a:gd name="connsiteY39" fmla="*/ 2042160 h 3070860"/>
                <a:gd name="connsiteX40" fmla="*/ 2590800 w 3147060"/>
                <a:gd name="connsiteY40" fmla="*/ 2377440 h 3070860"/>
                <a:gd name="connsiteX0" fmla="*/ 24003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90800 w 3147060"/>
                <a:gd name="connsiteY38" fmla="*/ 2377440 h 3070860"/>
                <a:gd name="connsiteX39" fmla="*/ 2476500 w 3147060"/>
                <a:gd name="connsiteY39" fmla="*/ 2042160 h 3070860"/>
                <a:gd name="connsiteX40" fmla="*/ 2400300 w 3147060"/>
                <a:gd name="connsiteY40" fmla="*/ 2346960 h 3070860"/>
                <a:gd name="connsiteX0" fmla="*/ 2628900 w 3147060"/>
                <a:gd name="connsiteY0" fmla="*/ 22707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90800 w 3147060"/>
                <a:gd name="connsiteY38" fmla="*/ 2377440 h 3070860"/>
                <a:gd name="connsiteX39" fmla="*/ 2476500 w 3147060"/>
                <a:gd name="connsiteY39" fmla="*/ 2042160 h 3070860"/>
                <a:gd name="connsiteX40" fmla="*/ 2628900 w 3147060"/>
                <a:gd name="connsiteY40" fmla="*/ 2270760 h 3070860"/>
                <a:gd name="connsiteX0" fmla="*/ 2628900 w 3147060"/>
                <a:gd name="connsiteY0" fmla="*/ 22707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90800 w 3147060"/>
                <a:gd name="connsiteY38" fmla="*/ 2377440 h 3070860"/>
                <a:gd name="connsiteX39" fmla="*/ 2628900 w 3147060"/>
                <a:gd name="connsiteY39" fmla="*/ 2423160 h 3070860"/>
                <a:gd name="connsiteX40" fmla="*/ 2628900 w 3147060"/>
                <a:gd name="connsiteY40" fmla="*/ 2270760 h 3070860"/>
                <a:gd name="connsiteX0" fmla="*/ 2628900 w 3147060"/>
                <a:gd name="connsiteY0" fmla="*/ 22707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552700 w 3147060"/>
                <a:gd name="connsiteY38" fmla="*/ 2575560 h 3070860"/>
                <a:gd name="connsiteX39" fmla="*/ 2628900 w 3147060"/>
                <a:gd name="connsiteY39" fmla="*/ 2423160 h 3070860"/>
                <a:gd name="connsiteX40" fmla="*/ 2628900 w 3147060"/>
                <a:gd name="connsiteY40" fmla="*/ 2270760 h 3070860"/>
                <a:gd name="connsiteX0" fmla="*/ 2628900 w 3147060"/>
                <a:gd name="connsiteY0" fmla="*/ 22707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628900 w 3147060"/>
                <a:gd name="connsiteY39" fmla="*/ 22707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63980 w 3147060"/>
                <a:gd name="connsiteY31" fmla="*/ 277368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5760 w 3147060"/>
                <a:gd name="connsiteY22" fmla="*/ 133350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34340 w 3147060"/>
                <a:gd name="connsiteY21" fmla="*/ 1287780 h 3070860"/>
                <a:gd name="connsiteX22" fmla="*/ 360998 w 3147060"/>
                <a:gd name="connsiteY22" fmla="*/ 135255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60998 w 3147060"/>
                <a:gd name="connsiteY22" fmla="*/ 1352550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41960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58240 w 3147060"/>
                <a:gd name="connsiteY16" fmla="*/ 198120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38300 w 3147060"/>
                <a:gd name="connsiteY14" fmla="*/ 236220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86000 w 3147060"/>
                <a:gd name="connsiteY12" fmla="*/ 731520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2660 w 3147060"/>
                <a:gd name="connsiteY11" fmla="*/ 84582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66060 w 3147060"/>
                <a:gd name="connsiteY8" fmla="*/ 1386840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89860 w 3147060"/>
                <a:gd name="connsiteY9" fmla="*/ 1318260 h 3070860"/>
                <a:gd name="connsiteX10" fmla="*/ 2644140 w 3147060"/>
                <a:gd name="connsiteY10" fmla="*/ 1333500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89860 w 3147060"/>
                <a:gd name="connsiteY9" fmla="*/ 1318260 h 3070860"/>
                <a:gd name="connsiteX10" fmla="*/ 2658428 w 3147060"/>
                <a:gd name="connsiteY10" fmla="*/ 1345406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89860 w 3147060"/>
                <a:gd name="connsiteY9" fmla="*/ 1318260 h 3070860"/>
                <a:gd name="connsiteX10" fmla="*/ 2641760 w 3147060"/>
                <a:gd name="connsiteY10" fmla="*/ 1350168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70860 w 3147060"/>
                <a:gd name="connsiteY5" fmla="*/ 1866900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77954 w 3147060"/>
                <a:gd name="connsiteY9" fmla="*/ 1308735 h 3070860"/>
                <a:gd name="connsiteX10" fmla="*/ 2641760 w 3147060"/>
                <a:gd name="connsiteY10" fmla="*/ 1350168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54192 w 3147060"/>
                <a:gd name="connsiteY5" fmla="*/ 1859757 h 3070860"/>
                <a:gd name="connsiteX6" fmla="*/ 2948940 w 3147060"/>
                <a:gd name="connsiteY6" fmla="*/ 1645920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77954 w 3147060"/>
                <a:gd name="connsiteY9" fmla="*/ 1308735 h 3070860"/>
                <a:gd name="connsiteX10" fmla="*/ 2641760 w 3147060"/>
                <a:gd name="connsiteY10" fmla="*/ 1350168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32760 w 3147060"/>
                <a:gd name="connsiteY4" fmla="*/ 1912620 h 3070860"/>
                <a:gd name="connsiteX5" fmla="*/ 3054192 w 3147060"/>
                <a:gd name="connsiteY5" fmla="*/ 1859757 h 3070860"/>
                <a:gd name="connsiteX6" fmla="*/ 2944178 w 3147060"/>
                <a:gd name="connsiteY6" fmla="*/ 1660208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77954 w 3147060"/>
                <a:gd name="connsiteY9" fmla="*/ 1308735 h 3070860"/>
                <a:gd name="connsiteX10" fmla="*/ 2641760 w 3147060"/>
                <a:gd name="connsiteY10" fmla="*/ 1350168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01804 w 3147060"/>
                <a:gd name="connsiteY4" fmla="*/ 1922145 h 3070860"/>
                <a:gd name="connsiteX5" fmla="*/ 3054192 w 3147060"/>
                <a:gd name="connsiteY5" fmla="*/ 1859757 h 3070860"/>
                <a:gd name="connsiteX6" fmla="*/ 2944178 w 3147060"/>
                <a:gd name="connsiteY6" fmla="*/ 1660208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77954 w 3147060"/>
                <a:gd name="connsiteY9" fmla="*/ 1308735 h 3070860"/>
                <a:gd name="connsiteX10" fmla="*/ 2641760 w 3147060"/>
                <a:gd name="connsiteY10" fmla="*/ 1350168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47060"/>
                <a:gd name="connsiteY0" fmla="*/ 2346960 h 3070860"/>
                <a:gd name="connsiteX1" fmla="*/ 2872740 w 3147060"/>
                <a:gd name="connsiteY1" fmla="*/ 2095500 h 3070860"/>
                <a:gd name="connsiteX2" fmla="*/ 2979420 w 3147060"/>
                <a:gd name="connsiteY2" fmla="*/ 2202180 h 3070860"/>
                <a:gd name="connsiteX3" fmla="*/ 3147060 w 3147060"/>
                <a:gd name="connsiteY3" fmla="*/ 2019300 h 3070860"/>
                <a:gd name="connsiteX4" fmla="*/ 3001804 w 3147060"/>
                <a:gd name="connsiteY4" fmla="*/ 1922145 h 3070860"/>
                <a:gd name="connsiteX5" fmla="*/ 3058955 w 3147060"/>
                <a:gd name="connsiteY5" fmla="*/ 1871663 h 3070860"/>
                <a:gd name="connsiteX6" fmla="*/ 2944178 w 3147060"/>
                <a:gd name="connsiteY6" fmla="*/ 1660208 h 3070860"/>
                <a:gd name="connsiteX7" fmla="*/ 2743200 w 3147060"/>
                <a:gd name="connsiteY7" fmla="*/ 1463040 h 3070860"/>
                <a:gd name="connsiteX8" fmla="*/ 2785110 w 3147060"/>
                <a:gd name="connsiteY8" fmla="*/ 1393984 h 3070860"/>
                <a:gd name="connsiteX9" fmla="*/ 2677954 w 3147060"/>
                <a:gd name="connsiteY9" fmla="*/ 1308735 h 3070860"/>
                <a:gd name="connsiteX10" fmla="*/ 2641760 w 3147060"/>
                <a:gd name="connsiteY10" fmla="*/ 1350168 h 3070860"/>
                <a:gd name="connsiteX11" fmla="*/ 2237422 w 3147060"/>
                <a:gd name="connsiteY11" fmla="*/ 864870 h 3070860"/>
                <a:gd name="connsiteX12" fmla="*/ 2293143 w 3147060"/>
                <a:gd name="connsiteY12" fmla="*/ 760095 h 3070860"/>
                <a:gd name="connsiteX13" fmla="*/ 1615440 w 3147060"/>
                <a:gd name="connsiteY13" fmla="*/ 289560 h 3070860"/>
                <a:gd name="connsiteX14" fmla="*/ 1640681 w 3147060"/>
                <a:gd name="connsiteY14" fmla="*/ 267176 h 3070860"/>
                <a:gd name="connsiteX15" fmla="*/ 1379220 w 3147060"/>
                <a:gd name="connsiteY15" fmla="*/ 0 h 3070860"/>
                <a:gd name="connsiteX16" fmla="*/ 1172527 w 3147060"/>
                <a:gd name="connsiteY16" fmla="*/ 200501 h 3070860"/>
                <a:gd name="connsiteX17" fmla="*/ 1348740 w 3147060"/>
                <a:gd name="connsiteY17" fmla="*/ 373380 h 3070860"/>
                <a:gd name="connsiteX18" fmla="*/ 1272540 w 3147060"/>
                <a:gd name="connsiteY18" fmla="*/ 432435 h 3070860"/>
                <a:gd name="connsiteX19" fmla="*/ 807720 w 3147060"/>
                <a:gd name="connsiteY19" fmla="*/ 601980 h 3070860"/>
                <a:gd name="connsiteX20" fmla="*/ 594360 w 3147060"/>
                <a:gd name="connsiteY20" fmla="*/ 800100 h 3070860"/>
                <a:gd name="connsiteX21" fmla="*/ 424815 w 3147060"/>
                <a:gd name="connsiteY21" fmla="*/ 1280636 h 3070860"/>
                <a:gd name="connsiteX22" fmla="*/ 353855 w 3147060"/>
                <a:gd name="connsiteY22" fmla="*/ 1345407 h 3070860"/>
                <a:gd name="connsiteX23" fmla="*/ 190500 w 3147060"/>
                <a:gd name="connsiteY23" fmla="*/ 1181100 h 3070860"/>
                <a:gd name="connsiteX24" fmla="*/ 0 w 3147060"/>
                <a:gd name="connsiteY24" fmla="*/ 1356360 h 3070860"/>
                <a:gd name="connsiteX25" fmla="*/ 266700 w 3147060"/>
                <a:gd name="connsiteY25" fmla="*/ 1645920 h 3070860"/>
                <a:gd name="connsiteX26" fmla="*/ 289560 w 3147060"/>
                <a:gd name="connsiteY26" fmla="*/ 1623060 h 3070860"/>
                <a:gd name="connsiteX27" fmla="*/ 739140 w 3147060"/>
                <a:gd name="connsiteY27" fmla="*/ 2293620 h 3070860"/>
                <a:gd name="connsiteX28" fmla="*/ 876300 w 3147060"/>
                <a:gd name="connsiteY28" fmla="*/ 2247900 h 3070860"/>
                <a:gd name="connsiteX29" fmla="*/ 1348740 w 3147060"/>
                <a:gd name="connsiteY29" fmla="*/ 2659380 h 3070860"/>
                <a:gd name="connsiteX30" fmla="*/ 1303020 w 3147060"/>
                <a:gd name="connsiteY30" fmla="*/ 2697480 h 3070860"/>
                <a:gd name="connsiteX31" fmla="*/ 1373505 w 3147060"/>
                <a:gd name="connsiteY31" fmla="*/ 2792730 h 3070860"/>
                <a:gd name="connsiteX32" fmla="*/ 1447800 w 3147060"/>
                <a:gd name="connsiteY32" fmla="*/ 2750820 h 3070860"/>
                <a:gd name="connsiteX33" fmla="*/ 1645920 w 3147060"/>
                <a:gd name="connsiteY33" fmla="*/ 2918460 h 3070860"/>
                <a:gd name="connsiteX34" fmla="*/ 1882140 w 3147060"/>
                <a:gd name="connsiteY34" fmla="*/ 3070860 h 3070860"/>
                <a:gd name="connsiteX35" fmla="*/ 2080260 w 3147060"/>
                <a:gd name="connsiteY35" fmla="*/ 2811780 h 3070860"/>
                <a:gd name="connsiteX36" fmla="*/ 2324100 w 3147060"/>
                <a:gd name="connsiteY36" fmla="*/ 2606040 h 3070860"/>
                <a:gd name="connsiteX37" fmla="*/ 2415540 w 3147060"/>
                <a:gd name="connsiteY37" fmla="*/ 2628900 h 3070860"/>
                <a:gd name="connsiteX38" fmla="*/ 2628900 w 3147060"/>
                <a:gd name="connsiteY38" fmla="*/ 2423160 h 3070860"/>
                <a:gd name="connsiteX39" fmla="*/ 2552700 w 3147060"/>
                <a:gd name="connsiteY39" fmla="*/ 2346960 h 3070860"/>
                <a:gd name="connsiteX0" fmla="*/ 2552700 w 3139917"/>
                <a:gd name="connsiteY0" fmla="*/ 2346960 h 3070860"/>
                <a:gd name="connsiteX1" fmla="*/ 2872740 w 3139917"/>
                <a:gd name="connsiteY1" fmla="*/ 2095500 h 3070860"/>
                <a:gd name="connsiteX2" fmla="*/ 2979420 w 3139917"/>
                <a:gd name="connsiteY2" fmla="*/ 2202180 h 3070860"/>
                <a:gd name="connsiteX3" fmla="*/ 3139917 w 3139917"/>
                <a:gd name="connsiteY3" fmla="*/ 2026444 h 3070860"/>
                <a:gd name="connsiteX4" fmla="*/ 3001804 w 3139917"/>
                <a:gd name="connsiteY4" fmla="*/ 1922145 h 3070860"/>
                <a:gd name="connsiteX5" fmla="*/ 3058955 w 3139917"/>
                <a:gd name="connsiteY5" fmla="*/ 1871663 h 3070860"/>
                <a:gd name="connsiteX6" fmla="*/ 2944178 w 3139917"/>
                <a:gd name="connsiteY6" fmla="*/ 1660208 h 3070860"/>
                <a:gd name="connsiteX7" fmla="*/ 2743200 w 3139917"/>
                <a:gd name="connsiteY7" fmla="*/ 1463040 h 3070860"/>
                <a:gd name="connsiteX8" fmla="*/ 2785110 w 3139917"/>
                <a:gd name="connsiteY8" fmla="*/ 1393984 h 3070860"/>
                <a:gd name="connsiteX9" fmla="*/ 2677954 w 3139917"/>
                <a:gd name="connsiteY9" fmla="*/ 1308735 h 3070860"/>
                <a:gd name="connsiteX10" fmla="*/ 2641760 w 3139917"/>
                <a:gd name="connsiteY10" fmla="*/ 1350168 h 3070860"/>
                <a:gd name="connsiteX11" fmla="*/ 2237422 w 3139917"/>
                <a:gd name="connsiteY11" fmla="*/ 864870 h 3070860"/>
                <a:gd name="connsiteX12" fmla="*/ 2293143 w 3139917"/>
                <a:gd name="connsiteY12" fmla="*/ 760095 h 3070860"/>
                <a:gd name="connsiteX13" fmla="*/ 1615440 w 3139917"/>
                <a:gd name="connsiteY13" fmla="*/ 289560 h 3070860"/>
                <a:gd name="connsiteX14" fmla="*/ 1640681 w 3139917"/>
                <a:gd name="connsiteY14" fmla="*/ 267176 h 3070860"/>
                <a:gd name="connsiteX15" fmla="*/ 1379220 w 3139917"/>
                <a:gd name="connsiteY15" fmla="*/ 0 h 3070860"/>
                <a:gd name="connsiteX16" fmla="*/ 1172527 w 3139917"/>
                <a:gd name="connsiteY16" fmla="*/ 200501 h 3070860"/>
                <a:gd name="connsiteX17" fmla="*/ 1348740 w 3139917"/>
                <a:gd name="connsiteY17" fmla="*/ 373380 h 3070860"/>
                <a:gd name="connsiteX18" fmla="*/ 1272540 w 3139917"/>
                <a:gd name="connsiteY18" fmla="*/ 432435 h 3070860"/>
                <a:gd name="connsiteX19" fmla="*/ 807720 w 3139917"/>
                <a:gd name="connsiteY19" fmla="*/ 601980 h 3070860"/>
                <a:gd name="connsiteX20" fmla="*/ 594360 w 3139917"/>
                <a:gd name="connsiteY20" fmla="*/ 800100 h 3070860"/>
                <a:gd name="connsiteX21" fmla="*/ 424815 w 3139917"/>
                <a:gd name="connsiteY21" fmla="*/ 1280636 h 3070860"/>
                <a:gd name="connsiteX22" fmla="*/ 353855 w 3139917"/>
                <a:gd name="connsiteY22" fmla="*/ 1345407 h 3070860"/>
                <a:gd name="connsiteX23" fmla="*/ 190500 w 3139917"/>
                <a:gd name="connsiteY23" fmla="*/ 1181100 h 3070860"/>
                <a:gd name="connsiteX24" fmla="*/ 0 w 3139917"/>
                <a:gd name="connsiteY24" fmla="*/ 1356360 h 3070860"/>
                <a:gd name="connsiteX25" fmla="*/ 266700 w 3139917"/>
                <a:gd name="connsiteY25" fmla="*/ 1645920 h 3070860"/>
                <a:gd name="connsiteX26" fmla="*/ 289560 w 3139917"/>
                <a:gd name="connsiteY26" fmla="*/ 1623060 h 3070860"/>
                <a:gd name="connsiteX27" fmla="*/ 739140 w 3139917"/>
                <a:gd name="connsiteY27" fmla="*/ 2293620 h 3070860"/>
                <a:gd name="connsiteX28" fmla="*/ 876300 w 3139917"/>
                <a:gd name="connsiteY28" fmla="*/ 2247900 h 3070860"/>
                <a:gd name="connsiteX29" fmla="*/ 1348740 w 3139917"/>
                <a:gd name="connsiteY29" fmla="*/ 2659380 h 3070860"/>
                <a:gd name="connsiteX30" fmla="*/ 1303020 w 3139917"/>
                <a:gd name="connsiteY30" fmla="*/ 2697480 h 3070860"/>
                <a:gd name="connsiteX31" fmla="*/ 1373505 w 3139917"/>
                <a:gd name="connsiteY31" fmla="*/ 2792730 h 3070860"/>
                <a:gd name="connsiteX32" fmla="*/ 1447800 w 3139917"/>
                <a:gd name="connsiteY32" fmla="*/ 2750820 h 3070860"/>
                <a:gd name="connsiteX33" fmla="*/ 1645920 w 3139917"/>
                <a:gd name="connsiteY33" fmla="*/ 2918460 h 3070860"/>
                <a:gd name="connsiteX34" fmla="*/ 1882140 w 3139917"/>
                <a:gd name="connsiteY34" fmla="*/ 3070860 h 3070860"/>
                <a:gd name="connsiteX35" fmla="*/ 2080260 w 3139917"/>
                <a:gd name="connsiteY35" fmla="*/ 2811780 h 3070860"/>
                <a:gd name="connsiteX36" fmla="*/ 2324100 w 3139917"/>
                <a:gd name="connsiteY36" fmla="*/ 2606040 h 3070860"/>
                <a:gd name="connsiteX37" fmla="*/ 2415540 w 3139917"/>
                <a:gd name="connsiteY37" fmla="*/ 2628900 h 3070860"/>
                <a:gd name="connsiteX38" fmla="*/ 2628900 w 3139917"/>
                <a:gd name="connsiteY38" fmla="*/ 2423160 h 3070860"/>
                <a:gd name="connsiteX39" fmla="*/ 2552700 w 3139917"/>
                <a:gd name="connsiteY39" fmla="*/ 2346960 h 3070860"/>
                <a:gd name="connsiteX0" fmla="*/ 2552700 w 3139917"/>
                <a:gd name="connsiteY0" fmla="*/ 2346960 h 3070860"/>
                <a:gd name="connsiteX1" fmla="*/ 2872740 w 3139917"/>
                <a:gd name="connsiteY1" fmla="*/ 2095500 h 3070860"/>
                <a:gd name="connsiteX2" fmla="*/ 2979420 w 3139917"/>
                <a:gd name="connsiteY2" fmla="*/ 2202180 h 3070860"/>
                <a:gd name="connsiteX3" fmla="*/ 3139917 w 3139917"/>
                <a:gd name="connsiteY3" fmla="*/ 2026444 h 3070860"/>
                <a:gd name="connsiteX4" fmla="*/ 3001804 w 3139917"/>
                <a:gd name="connsiteY4" fmla="*/ 1922145 h 3070860"/>
                <a:gd name="connsiteX5" fmla="*/ 3058955 w 3139917"/>
                <a:gd name="connsiteY5" fmla="*/ 1871663 h 3070860"/>
                <a:gd name="connsiteX6" fmla="*/ 2944178 w 3139917"/>
                <a:gd name="connsiteY6" fmla="*/ 1660208 h 3070860"/>
                <a:gd name="connsiteX7" fmla="*/ 2743200 w 3139917"/>
                <a:gd name="connsiteY7" fmla="*/ 1463040 h 3070860"/>
                <a:gd name="connsiteX8" fmla="*/ 2785110 w 3139917"/>
                <a:gd name="connsiteY8" fmla="*/ 1393984 h 3070860"/>
                <a:gd name="connsiteX9" fmla="*/ 2677954 w 3139917"/>
                <a:gd name="connsiteY9" fmla="*/ 1308735 h 3070860"/>
                <a:gd name="connsiteX10" fmla="*/ 2641760 w 3139917"/>
                <a:gd name="connsiteY10" fmla="*/ 1350168 h 3070860"/>
                <a:gd name="connsiteX11" fmla="*/ 2237422 w 3139917"/>
                <a:gd name="connsiteY11" fmla="*/ 864870 h 3070860"/>
                <a:gd name="connsiteX12" fmla="*/ 2293143 w 3139917"/>
                <a:gd name="connsiteY12" fmla="*/ 760095 h 3070860"/>
                <a:gd name="connsiteX13" fmla="*/ 1615440 w 3139917"/>
                <a:gd name="connsiteY13" fmla="*/ 289560 h 3070860"/>
                <a:gd name="connsiteX14" fmla="*/ 1640681 w 3139917"/>
                <a:gd name="connsiteY14" fmla="*/ 267176 h 3070860"/>
                <a:gd name="connsiteX15" fmla="*/ 1379220 w 3139917"/>
                <a:gd name="connsiteY15" fmla="*/ 0 h 3070860"/>
                <a:gd name="connsiteX16" fmla="*/ 1172527 w 3139917"/>
                <a:gd name="connsiteY16" fmla="*/ 200501 h 3070860"/>
                <a:gd name="connsiteX17" fmla="*/ 1348740 w 3139917"/>
                <a:gd name="connsiteY17" fmla="*/ 373380 h 3070860"/>
                <a:gd name="connsiteX18" fmla="*/ 1272540 w 3139917"/>
                <a:gd name="connsiteY18" fmla="*/ 432435 h 3070860"/>
                <a:gd name="connsiteX19" fmla="*/ 807720 w 3139917"/>
                <a:gd name="connsiteY19" fmla="*/ 601980 h 3070860"/>
                <a:gd name="connsiteX20" fmla="*/ 594360 w 3139917"/>
                <a:gd name="connsiteY20" fmla="*/ 800100 h 3070860"/>
                <a:gd name="connsiteX21" fmla="*/ 424815 w 3139917"/>
                <a:gd name="connsiteY21" fmla="*/ 1280636 h 3070860"/>
                <a:gd name="connsiteX22" fmla="*/ 353855 w 3139917"/>
                <a:gd name="connsiteY22" fmla="*/ 1345407 h 3070860"/>
                <a:gd name="connsiteX23" fmla="*/ 190500 w 3139917"/>
                <a:gd name="connsiteY23" fmla="*/ 1181100 h 3070860"/>
                <a:gd name="connsiteX24" fmla="*/ 0 w 3139917"/>
                <a:gd name="connsiteY24" fmla="*/ 1356360 h 3070860"/>
                <a:gd name="connsiteX25" fmla="*/ 266700 w 3139917"/>
                <a:gd name="connsiteY25" fmla="*/ 1645920 h 3070860"/>
                <a:gd name="connsiteX26" fmla="*/ 289560 w 3139917"/>
                <a:gd name="connsiteY26" fmla="*/ 1623060 h 3070860"/>
                <a:gd name="connsiteX27" fmla="*/ 739140 w 3139917"/>
                <a:gd name="connsiteY27" fmla="*/ 2293620 h 3070860"/>
                <a:gd name="connsiteX28" fmla="*/ 876300 w 3139917"/>
                <a:gd name="connsiteY28" fmla="*/ 2247900 h 3070860"/>
                <a:gd name="connsiteX29" fmla="*/ 1348740 w 3139917"/>
                <a:gd name="connsiteY29" fmla="*/ 2659380 h 3070860"/>
                <a:gd name="connsiteX30" fmla="*/ 1303020 w 3139917"/>
                <a:gd name="connsiteY30" fmla="*/ 2697480 h 3070860"/>
                <a:gd name="connsiteX31" fmla="*/ 1373505 w 3139917"/>
                <a:gd name="connsiteY31" fmla="*/ 2792730 h 3070860"/>
                <a:gd name="connsiteX32" fmla="*/ 1447800 w 3139917"/>
                <a:gd name="connsiteY32" fmla="*/ 2750820 h 3070860"/>
                <a:gd name="connsiteX33" fmla="*/ 1645920 w 3139917"/>
                <a:gd name="connsiteY33" fmla="*/ 2918460 h 3070860"/>
                <a:gd name="connsiteX34" fmla="*/ 1882140 w 3139917"/>
                <a:gd name="connsiteY34" fmla="*/ 3070860 h 3070860"/>
                <a:gd name="connsiteX35" fmla="*/ 2005014 w 3139917"/>
                <a:gd name="connsiteY35" fmla="*/ 2901791 h 3070860"/>
                <a:gd name="connsiteX36" fmla="*/ 2080260 w 3139917"/>
                <a:gd name="connsiteY36" fmla="*/ 2811780 h 3070860"/>
                <a:gd name="connsiteX37" fmla="*/ 2324100 w 3139917"/>
                <a:gd name="connsiteY37" fmla="*/ 2606040 h 3070860"/>
                <a:gd name="connsiteX38" fmla="*/ 2415540 w 3139917"/>
                <a:gd name="connsiteY38" fmla="*/ 2628900 h 3070860"/>
                <a:gd name="connsiteX39" fmla="*/ 2628900 w 3139917"/>
                <a:gd name="connsiteY39" fmla="*/ 2423160 h 3070860"/>
                <a:gd name="connsiteX40" fmla="*/ 2552700 w 3139917"/>
                <a:gd name="connsiteY40" fmla="*/ 2346960 h 3070860"/>
                <a:gd name="connsiteX0" fmla="*/ 2552700 w 3139917"/>
                <a:gd name="connsiteY0" fmla="*/ 2346960 h 3070860"/>
                <a:gd name="connsiteX1" fmla="*/ 2872740 w 3139917"/>
                <a:gd name="connsiteY1" fmla="*/ 2095500 h 3070860"/>
                <a:gd name="connsiteX2" fmla="*/ 2979420 w 3139917"/>
                <a:gd name="connsiteY2" fmla="*/ 2202180 h 3070860"/>
                <a:gd name="connsiteX3" fmla="*/ 3139917 w 3139917"/>
                <a:gd name="connsiteY3" fmla="*/ 2026444 h 3070860"/>
                <a:gd name="connsiteX4" fmla="*/ 3001804 w 3139917"/>
                <a:gd name="connsiteY4" fmla="*/ 1922145 h 3070860"/>
                <a:gd name="connsiteX5" fmla="*/ 3058955 w 3139917"/>
                <a:gd name="connsiteY5" fmla="*/ 1871663 h 3070860"/>
                <a:gd name="connsiteX6" fmla="*/ 2944178 w 3139917"/>
                <a:gd name="connsiteY6" fmla="*/ 1660208 h 3070860"/>
                <a:gd name="connsiteX7" fmla="*/ 2743200 w 3139917"/>
                <a:gd name="connsiteY7" fmla="*/ 1463040 h 3070860"/>
                <a:gd name="connsiteX8" fmla="*/ 2785110 w 3139917"/>
                <a:gd name="connsiteY8" fmla="*/ 1393984 h 3070860"/>
                <a:gd name="connsiteX9" fmla="*/ 2677954 w 3139917"/>
                <a:gd name="connsiteY9" fmla="*/ 1308735 h 3070860"/>
                <a:gd name="connsiteX10" fmla="*/ 2641760 w 3139917"/>
                <a:gd name="connsiteY10" fmla="*/ 1350168 h 3070860"/>
                <a:gd name="connsiteX11" fmla="*/ 2237422 w 3139917"/>
                <a:gd name="connsiteY11" fmla="*/ 864870 h 3070860"/>
                <a:gd name="connsiteX12" fmla="*/ 2293143 w 3139917"/>
                <a:gd name="connsiteY12" fmla="*/ 760095 h 3070860"/>
                <a:gd name="connsiteX13" fmla="*/ 1615440 w 3139917"/>
                <a:gd name="connsiteY13" fmla="*/ 289560 h 3070860"/>
                <a:gd name="connsiteX14" fmla="*/ 1640681 w 3139917"/>
                <a:gd name="connsiteY14" fmla="*/ 267176 h 3070860"/>
                <a:gd name="connsiteX15" fmla="*/ 1379220 w 3139917"/>
                <a:gd name="connsiteY15" fmla="*/ 0 h 3070860"/>
                <a:gd name="connsiteX16" fmla="*/ 1172527 w 3139917"/>
                <a:gd name="connsiteY16" fmla="*/ 200501 h 3070860"/>
                <a:gd name="connsiteX17" fmla="*/ 1348740 w 3139917"/>
                <a:gd name="connsiteY17" fmla="*/ 373380 h 3070860"/>
                <a:gd name="connsiteX18" fmla="*/ 1272540 w 3139917"/>
                <a:gd name="connsiteY18" fmla="*/ 432435 h 3070860"/>
                <a:gd name="connsiteX19" fmla="*/ 807720 w 3139917"/>
                <a:gd name="connsiteY19" fmla="*/ 601980 h 3070860"/>
                <a:gd name="connsiteX20" fmla="*/ 594360 w 3139917"/>
                <a:gd name="connsiteY20" fmla="*/ 800100 h 3070860"/>
                <a:gd name="connsiteX21" fmla="*/ 424815 w 3139917"/>
                <a:gd name="connsiteY21" fmla="*/ 1280636 h 3070860"/>
                <a:gd name="connsiteX22" fmla="*/ 353855 w 3139917"/>
                <a:gd name="connsiteY22" fmla="*/ 1345407 h 3070860"/>
                <a:gd name="connsiteX23" fmla="*/ 190500 w 3139917"/>
                <a:gd name="connsiteY23" fmla="*/ 1181100 h 3070860"/>
                <a:gd name="connsiteX24" fmla="*/ 0 w 3139917"/>
                <a:gd name="connsiteY24" fmla="*/ 1356360 h 3070860"/>
                <a:gd name="connsiteX25" fmla="*/ 266700 w 3139917"/>
                <a:gd name="connsiteY25" fmla="*/ 1645920 h 3070860"/>
                <a:gd name="connsiteX26" fmla="*/ 289560 w 3139917"/>
                <a:gd name="connsiteY26" fmla="*/ 1623060 h 3070860"/>
                <a:gd name="connsiteX27" fmla="*/ 739140 w 3139917"/>
                <a:gd name="connsiteY27" fmla="*/ 2293620 h 3070860"/>
                <a:gd name="connsiteX28" fmla="*/ 876300 w 3139917"/>
                <a:gd name="connsiteY28" fmla="*/ 2247900 h 3070860"/>
                <a:gd name="connsiteX29" fmla="*/ 1348740 w 3139917"/>
                <a:gd name="connsiteY29" fmla="*/ 2659380 h 3070860"/>
                <a:gd name="connsiteX30" fmla="*/ 1303020 w 3139917"/>
                <a:gd name="connsiteY30" fmla="*/ 2697480 h 3070860"/>
                <a:gd name="connsiteX31" fmla="*/ 1373505 w 3139917"/>
                <a:gd name="connsiteY31" fmla="*/ 2792730 h 3070860"/>
                <a:gd name="connsiteX32" fmla="*/ 1447800 w 3139917"/>
                <a:gd name="connsiteY32" fmla="*/ 2750820 h 3070860"/>
                <a:gd name="connsiteX33" fmla="*/ 1645920 w 3139917"/>
                <a:gd name="connsiteY33" fmla="*/ 2918460 h 3070860"/>
                <a:gd name="connsiteX34" fmla="*/ 1882140 w 3139917"/>
                <a:gd name="connsiteY34" fmla="*/ 3070860 h 3070860"/>
                <a:gd name="connsiteX35" fmla="*/ 2005014 w 3139917"/>
                <a:gd name="connsiteY35" fmla="*/ 2901791 h 3070860"/>
                <a:gd name="connsiteX36" fmla="*/ 1955007 w 3139917"/>
                <a:gd name="connsiteY36" fmla="*/ 2970848 h 3070860"/>
                <a:gd name="connsiteX37" fmla="*/ 2080260 w 3139917"/>
                <a:gd name="connsiteY37" fmla="*/ 2811780 h 3070860"/>
                <a:gd name="connsiteX38" fmla="*/ 2324100 w 3139917"/>
                <a:gd name="connsiteY38" fmla="*/ 2606040 h 3070860"/>
                <a:gd name="connsiteX39" fmla="*/ 2415540 w 3139917"/>
                <a:gd name="connsiteY39" fmla="*/ 2628900 h 3070860"/>
                <a:gd name="connsiteX40" fmla="*/ 2628900 w 3139917"/>
                <a:gd name="connsiteY40" fmla="*/ 2423160 h 3070860"/>
                <a:gd name="connsiteX41" fmla="*/ 2552700 w 3139917"/>
                <a:gd name="connsiteY41" fmla="*/ 2346960 h 3070860"/>
                <a:gd name="connsiteX0" fmla="*/ 2552700 w 3139917"/>
                <a:gd name="connsiteY0" fmla="*/ 2346960 h 3070860"/>
                <a:gd name="connsiteX1" fmla="*/ 2872740 w 3139917"/>
                <a:gd name="connsiteY1" fmla="*/ 2095500 h 3070860"/>
                <a:gd name="connsiteX2" fmla="*/ 2979420 w 3139917"/>
                <a:gd name="connsiteY2" fmla="*/ 2202180 h 3070860"/>
                <a:gd name="connsiteX3" fmla="*/ 3139917 w 3139917"/>
                <a:gd name="connsiteY3" fmla="*/ 2026444 h 3070860"/>
                <a:gd name="connsiteX4" fmla="*/ 3001804 w 3139917"/>
                <a:gd name="connsiteY4" fmla="*/ 1922145 h 3070860"/>
                <a:gd name="connsiteX5" fmla="*/ 3058955 w 3139917"/>
                <a:gd name="connsiteY5" fmla="*/ 1871663 h 3070860"/>
                <a:gd name="connsiteX6" fmla="*/ 2944178 w 3139917"/>
                <a:gd name="connsiteY6" fmla="*/ 1660208 h 3070860"/>
                <a:gd name="connsiteX7" fmla="*/ 2743200 w 3139917"/>
                <a:gd name="connsiteY7" fmla="*/ 1463040 h 3070860"/>
                <a:gd name="connsiteX8" fmla="*/ 2785110 w 3139917"/>
                <a:gd name="connsiteY8" fmla="*/ 1393984 h 3070860"/>
                <a:gd name="connsiteX9" fmla="*/ 2677954 w 3139917"/>
                <a:gd name="connsiteY9" fmla="*/ 1308735 h 3070860"/>
                <a:gd name="connsiteX10" fmla="*/ 2641760 w 3139917"/>
                <a:gd name="connsiteY10" fmla="*/ 1350168 h 3070860"/>
                <a:gd name="connsiteX11" fmla="*/ 2237422 w 3139917"/>
                <a:gd name="connsiteY11" fmla="*/ 864870 h 3070860"/>
                <a:gd name="connsiteX12" fmla="*/ 2293143 w 3139917"/>
                <a:gd name="connsiteY12" fmla="*/ 760095 h 3070860"/>
                <a:gd name="connsiteX13" fmla="*/ 1615440 w 3139917"/>
                <a:gd name="connsiteY13" fmla="*/ 289560 h 3070860"/>
                <a:gd name="connsiteX14" fmla="*/ 1640681 w 3139917"/>
                <a:gd name="connsiteY14" fmla="*/ 267176 h 3070860"/>
                <a:gd name="connsiteX15" fmla="*/ 1379220 w 3139917"/>
                <a:gd name="connsiteY15" fmla="*/ 0 h 3070860"/>
                <a:gd name="connsiteX16" fmla="*/ 1172527 w 3139917"/>
                <a:gd name="connsiteY16" fmla="*/ 200501 h 3070860"/>
                <a:gd name="connsiteX17" fmla="*/ 1348740 w 3139917"/>
                <a:gd name="connsiteY17" fmla="*/ 373380 h 3070860"/>
                <a:gd name="connsiteX18" fmla="*/ 1272540 w 3139917"/>
                <a:gd name="connsiteY18" fmla="*/ 432435 h 3070860"/>
                <a:gd name="connsiteX19" fmla="*/ 807720 w 3139917"/>
                <a:gd name="connsiteY19" fmla="*/ 601980 h 3070860"/>
                <a:gd name="connsiteX20" fmla="*/ 594360 w 3139917"/>
                <a:gd name="connsiteY20" fmla="*/ 800100 h 3070860"/>
                <a:gd name="connsiteX21" fmla="*/ 424815 w 3139917"/>
                <a:gd name="connsiteY21" fmla="*/ 1280636 h 3070860"/>
                <a:gd name="connsiteX22" fmla="*/ 353855 w 3139917"/>
                <a:gd name="connsiteY22" fmla="*/ 1345407 h 3070860"/>
                <a:gd name="connsiteX23" fmla="*/ 190500 w 3139917"/>
                <a:gd name="connsiteY23" fmla="*/ 1181100 h 3070860"/>
                <a:gd name="connsiteX24" fmla="*/ 0 w 3139917"/>
                <a:gd name="connsiteY24" fmla="*/ 1356360 h 3070860"/>
                <a:gd name="connsiteX25" fmla="*/ 266700 w 3139917"/>
                <a:gd name="connsiteY25" fmla="*/ 1645920 h 3070860"/>
                <a:gd name="connsiteX26" fmla="*/ 289560 w 3139917"/>
                <a:gd name="connsiteY26" fmla="*/ 1623060 h 3070860"/>
                <a:gd name="connsiteX27" fmla="*/ 739140 w 3139917"/>
                <a:gd name="connsiteY27" fmla="*/ 2293620 h 3070860"/>
                <a:gd name="connsiteX28" fmla="*/ 876300 w 3139917"/>
                <a:gd name="connsiteY28" fmla="*/ 2247900 h 3070860"/>
                <a:gd name="connsiteX29" fmla="*/ 1348740 w 3139917"/>
                <a:gd name="connsiteY29" fmla="*/ 2659380 h 3070860"/>
                <a:gd name="connsiteX30" fmla="*/ 1303020 w 3139917"/>
                <a:gd name="connsiteY30" fmla="*/ 2697480 h 3070860"/>
                <a:gd name="connsiteX31" fmla="*/ 1373505 w 3139917"/>
                <a:gd name="connsiteY31" fmla="*/ 2792730 h 3070860"/>
                <a:gd name="connsiteX32" fmla="*/ 1447800 w 3139917"/>
                <a:gd name="connsiteY32" fmla="*/ 2750820 h 3070860"/>
                <a:gd name="connsiteX33" fmla="*/ 1645920 w 3139917"/>
                <a:gd name="connsiteY33" fmla="*/ 2918460 h 3070860"/>
                <a:gd name="connsiteX34" fmla="*/ 1882140 w 3139917"/>
                <a:gd name="connsiteY34" fmla="*/ 3070860 h 3070860"/>
                <a:gd name="connsiteX35" fmla="*/ 2005014 w 3139917"/>
                <a:gd name="connsiteY35" fmla="*/ 2901791 h 3070860"/>
                <a:gd name="connsiteX36" fmla="*/ 2095501 w 3139917"/>
                <a:gd name="connsiteY36" fmla="*/ 3070860 h 3070860"/>
                <a:gd name="connsiteX37" fmla="*/ 2080260 w 3139917"/>
                <a:gd name="connsiteY37" fmla="*/ 2811780 h 3070860"/>
                <a:gd name="connsiteX38" fmla="*/ 2324100 w 3139917"/>
                <a:gd name="connsiteY38" fmla="*/ 2606040 h 3070860"/>
                <a:gd name="connsiteX39" fmla="*/ 2415540 w 3139917"/>
                <a:gd name="connsiteY39" fmla="*/ 2628900 h 3070860"/>
                <a:gd name="connsiteX40" fmla="*/ 2628900 w 3139917"/>
                <a:gd name="connsiteY40" fmla="*/ 2423160 h 3070860"/>
                <a:gd name="connsiteX41" fmla="*/ 2552700 w 3139917"/>
                <a:gd name="connsiteY41" fmla="*/ 2346960 h 3070860"/>
                <a:gd name="connsiteX0" fmla="*/ 2552700 w 3139917"/>
                <a:gd name="connsiteY0" fmla="*/ 2346960 h 3185160"/>
                <a:gd name="connsiteX1" fmla="*/ 2872740 w 3139917"/>
                <a:gd name="connsiteY1" fmla="*/ 2095500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01804 w 3139917"/>
                <a:gd name="connsiteY4" fmla="*/ 1922145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2019301 w 3139917"/>
                <a:gd name="connsiteY35" fmla="*/ 3185160 h 3185160"/>
                <a:gd name="connsiteX36" fmla="*/ 2095501 w 3139917"/>
                <a:gd name="connsiteY36" fmla="*/ 3070860 h 3185160"/>
                <a:gd name="connsiteX37" fmla="*/ 2080260 w 3139917"/>
                <a:gd name="connsiteY37" fmla="*/ 2811780 h 3185160"/>
                <a:gd name="connsiteX38" fmla="*/ 2324100 w 3139917"/>
                <a:gd name="connsiteY38" fmla="*/ 2606040 h 3185160"/>
                <a:gd name="connsiteX39" fmla="*/ 2415540 w 3139917"/>
                <a:gd name="connsiteY39" fmla="*/ 2628900 h 3185160"/>
                <a:gd name="connsiteX40" fmla="*/ 2628900 w 3139917"/>
                <a:gd name="connsiteY40" fmla="*/ 2423160 h 3185160"/>
                <a:gd name="connsiteX41" fmla="*/ 2552700 w 3139917"/>
                <a:gd name="connsiteY41" fmla="*/ 2346960 h 3185160"/>
                <a:gd name="connsiteX0" fmla="*/ 2552700 w 3139917"/>
                <a:gd name="connsiteY0" fmla="*/ 2346960 h 3185160"/>
                <a:gd name="connsiteX1" fmla="*/ 2872740 w 3139917"/>
                <a:gd name="connsiteY1" fmla="*/ 2095500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01804 w 3139917"/>
                <a:gd name="connsiteY4" fmla="*/ 1922145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2019301 w 3139917"/>
                <a:gd name="connsiteY35" fmla="*/ 3185160 h 3185160"/>
                <a:gd name="connsiteX36" fmla="*/ 2209801 w 3139917"/>
                <a:gd name="connsiteY36" fmla="*/ 2987516 h 3185160"/>
                <a:gd name="connsiteX37" fmla="*/ 2080260 w 3139917"/>
                <a:gd name="connsiteY37" fmla="*/ 2811780 h 3185160"/>
                <a:gd name="connsiteX38" fmla="*/ 2324100 w 3139917"/>
                <a:gd name="connsiteY38" fmla="*/ 2606040 h 3185160"/>
                <a:gd name="connsiteX39" fmla="*/ 2415540 w 3139917"/>
                <a:gd name="connsiteY39" fmla="*/ 2628900 h 3185160"/>
                <a:gd name="connsiteX40" fmla="*/ 2628900 w 3139917"/>
                <a:gd name="connsiteY40" fmla="*/ 2423160 h 3185160"/>
                <a:gd name="connsiteX41" fmla="*/ 2552700 w 3139917"/>
                <a:gd name="connsiteY41" fmla="*/ 2346960 h 3185160"/>
                <a:gd name="connsiteX0" fmla="*/ 2552700 w 3139917"/>
                <a:gd name="connsiteY0" fmla="*/ 2346960 h 3185160"/>
                <a:gd name="connsiteX1" fmla="*/ 2872740 w 3139917"/>
                <a:gd name="connsiteY1" fmla="*/ 2095500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01804 w 3139917"/>
                <a:gd name="connsiteY4" fmla="*/ 1922145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2019301 w 3139917"/>
                <a:gd name="connsiteY35" fmla="*/ 3185160 h 3185160"/>
                <a:gd name="connsiteX36" fmla="*/ 2209801 w 3139917"/>
                <a:gd name="connsiteY36" fmla="*/ 2987516 h 3185160"/>
                <a:gd name="connsiteX37" fmla="*/ 2058829 w 3139917"/>
                <a:gd name="connsiteY37" fmla="*/ 2852261 h 3185160"/>
                <a:gd name="connsiteX38" fmla="*/ 2324100 w 3139917"/>
                <a:gd name="connsiteY38" fmla="*/ 2606040 h 3185160"/>
                <a:gd name="connsiteX39" fmla="*/ 2415540 w 3139917"/>
                <a:gd name="connsiteY39" fmla="*/ 2628900 h 3185160"/>
                <a:gd name="connsiteX40" fmla="*/ 2628900 w 3139917"/>
                <a:gd name="connsiteY40" fmla="*/ 2423160 h 3185160"/>
                <a:gd name="connsiteX41" fmla="*/ 2552700 w 3139917"/>
                <a:gd name="connsiteY41" fmla="*/ 2346960 h 3185160"/>
                <a:gd name="connsiteX0" fmla="*/ 2552700 w 3139917"/>
                <a:gd name="connsiteY0" fmla="*/ 2346960 h 3185160"/>
                <a:gd name="connsiteX1" fmla="*/ 2872740 w 3139917"/>
                <a:gd name="connsiteY1" fmla="*/ 2095500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01804 w 3139917"/>
                <a:gd name="connsiteY4" fmla="*/ 1922145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2019301 w 3139917"/>
                <a:gd name="connsiteY35" fmla="*/ 3185160 h 3185160"/>
                <a:gd name="connsiteX36" fmla="*/ 2209801 w 3139917"/>
                <a:gd name="connsiteY36" fmla="*/ 2987516 h 3185160"/>
                <a:gd name="connsiteX37" fmla="*/ 2058829 w 3139917"/>
                <a:gd name="connsiteY37" fmla="*/ 2852261 h 3185160"/>
                <a:gd name="connsiteX38" fmla="*/ 2364582 w 3139917"/>
                <a:gd name="connsiteY38" fmla="*/ 2575084 h 3185160"/>
                <a:gd name="connsiteX39" fmla="*/ 2415540 w 3139917"/>
                <a:gd name="connsiteY39" fmla="*/ 2628900 h 3185160"/>
                <a:gd name="connsiteX40" fmla="*/ 2628900 w 3139917"/>
                <a:gd name="connsiteY40" fmla="*/ 2423160 h 3185160"/>
                <a:gd name="connsiteX41" fmla="*/ 2552700 w 3139917"/>
                <a:gd name="connsiteY41" fmla="*/ 2346960 h 3185160"/>
                <a:gd name="connsiteX0" fmla="*/ 2578895 w 3139917"/>
                <a:gd name="connsiteY0" fmla="*/ 2370772 h 3185160"/>
                <a:gd name="connsiteX1" fmla="*/ 2872740 w 3139917"/>
                <a:gd name="connsiteY1" fmla="*/ 2095500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01804 w 3139917"/>
                <a:gd name="connsiteY4" fmla="*/ 1922145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2019301 w 3139917"/>
                <a:gd name="connsiteY35" fmla="*/ 3185160 h 3185160"/>
                <a:gd name="connsiteX36" fmla="*/ 2209801 w 3139917"/>
                <a:gd name="connsiteY36" fmla="*/ 2987516 h 3185160"/>
                <a:gd name="connsiteX37" fmla="*/ 2058829 w 3139917"/>
                <a:gd name="connsiteY37" fmla="*/ 2852261 h 3185160"/>
                <a:gd name="connsiteX38" fmla="*/ 2364582 w 3139917"/>
                <a:gd name="connsiteY38" fmla="*/ 2575084 h 3185160"/>
                <a:gd name="connsiteX39" fmla="*/ 2415540 w 3139917"/>
                <a:gd name="connsiteY39" fmla="*/ 2628900 h 3185160"/>
                <a:gd name="connsiteX40" fmla="*/ 2628900 w 3139917"/>
                <a:gd name="connsiteY40" fmla="*/ 2423160 h 3185160"/>
                <a:gd name="connsiteX41" fmla="*/ 2578895 w 3139917"/>
                <a:gd name="connsiteY41" fmla="*/ 2370772 h 3185160"/>
                <a:gd name="connsiteX0" fmla="*/ 2578895 w 3139917"/>
                <a:gd name="connsiteY0" fmla="*/ 2370772 h 3185160"/>
                <a:gd name="connsiteX1" fmla="*/ 2846547 w 3139917"/>
                <a:gd name="connsiteY1" fmla="*/ 2064544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01804 w 3139917"/>
                <a:gd name="connsiteY4" fmla="*/ 1922145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2019301 w 3139917"/>
                <a:gd name="connsiteY35" fmla="*/ 3185160 h 3185160"/>
                <a:gd name="connsiteX36" fmla="*/ 2209801 w 3139917"/>
                <a:gd name="connsiteY36" fmla="*/ 2987516 h 3185160"/>
                <a:gd name="connsiteX37" fmla="*/ 2058829 w 3139917"/>
                <a:gd name="connsiteY37" fmla="*/ 2852261 h 3185160"/>
                <a:gd name="connsiteX38" fmla="*/ 2364582 w 3139917"/>
                <a:gd name="connsiteY38" fmla="*/ 2575084 h 3185160"/>
                <a:gd name="connsiteX39" fmla="*/ 2415540 w 3139917"/>
                <a:gd name="connsiteY39" fmla="*/ 2628900 h 3185160"/>
                <a:gd name="connsiteX40" fmla="*/ 2628900 w 3139917"/>
                <a:gd name="connsiteY40" fmla="*/ 2423160 h 3185160"/>
                <a:gd name="connsiteX41" fmla="*/ 2578895 w 3139917"/>
                <a:gd name="connsiteY41" fmla="*/ 2370772 h 3185160"/>
                <a:gd name="connsiteX0" fmla="*/ 2578895 w 3139917"/>
                <a:gd name="connsiteY0" fmla="*/ 2370772 h 3185160"/>
                <a:gd name="connsiteX1" fmla="*/ 2846547 w 3139917"/>
                <a:gd name="connsiteY1" fmla="*/ 2064544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18474 w 3139917"/>
                <a:gd name="connsiteY4" fmla="*/ 1912620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2019301 w 3139917"/>
                <a:gd name="connsiteY35" fmla="*/ 3185160 h 3185160"/>
                <a:gd name="connsiteX36" fmla="*/ 2209801 w 3139917"/>
                <a:gd name="connsiteY36" fmla="*/ 2987516 h 3185160"/>
                <a:gd name="connsiteX37" fmla="*/ 2058829 w 3139917"/>
                <a:gd name="connsiteY37" fmla="*/ 2852261 h 3185160"/>
                <a:gd name="connsiteX38" fmla="*/ 2364582 w 3139917"/>
                <a:gd name="connsiteY38" fmla="*/ 2575084 h 3185160"/>
                <a:gd name="connsiteX39" fmla="*/ 2415540 w 3139917"/>
                <a:gd name="connsiteY39" fmla="*/ 2628900 h 3185160"/>
                <a:gd name="connsiteX40" fmla="*/ 2628900 w 3139917"/>
                <a:gd name="connsiteY40" fmla="*/ 2423160 h 3185160"/>
                <a:gd name="connsiteX41" fmla="*/ 2578895 w 3139917"/>
                <a:gd name="connsiteY41" fmla="*/ 2370772 h 3185160"/>
                <a:gd name="connsiteX0" fmla="*/ 2578895 w 3139917"/>
                <a:gd name="connsiteY0" fmla="*/ 2370772 h 3185160"/>
                <a:gd name="connsiteX1" fmla="*/ 2846547 w 3139917"/>
                <a:gd name="connsiteY1" fmla="*/ 2064544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18474 w 3139917"/>
                <a:gd name="connsiteY4" fmla="*/ 1912620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82140 w 3139917"/>
                <a:gd name="connsiteY34" fmla="*/ 3070860 h 3185160"/>
                <a:gd name="connsiteX35" fmla="*/ 1912145 w 3139917"/>
                <a:gd name="connsiteY35" fmla="*/ 3013710 h 3185160"/>
                <a:gd name="connsiteX36" fmla="*/ 2019301 w 3139917"/>
                <a:gd name="connsiteY36" fmla="*/ 3185160 h 3185160"/>
                <a:gd name="connsiteX37" fmla="*/ 2209801 w 3139917"/>
                <a:gd name="connsiteY37" fmla="*/ 2987516 h 3185160"/>
                <a:gd name="connsiteX38" fmla="*/ 2058829 w 3139917"/>
                <a:gd name="connsiteY38" fmla="*/ 2852261 h 3185160"/>
                <a:gd name="connsiteX39" fmla="*/ 2364582 w 3139917"/>
                <a:gd name="connsiteY39" fmla="*/ 2575084 h 3185160"/>
                <a:gd name="connsiteX40" fmla="*/ 2415540 w 3139917"/>
                <a:gd name="connsiteY40" fmla="*/ 2628900 h 3185160"/>
                <a:gd name="connsiteX41" fmla="*/ 2628900 w 3139917"/>
                <a:gd name="connsiteY41" fmla="*/ 2423160 h 3185160"/>
                <a:gd name="connsiteX42" fmla="*/ 2578895 w 3139917"/>
                <a:gd name="connsiteY42" fmla="*/ 2370772 h 3185160"/>
                <a:gd name="connsiteX0" fmla="*/ 2578895 w 3139917"/>
                <a:gd name="connsiteY0" fmla="*/ 2370772 h 3185160"/>
                <a:gd name="connsiteX1" fmla="*/ 2846547 w 3139917"/>
                <a:gd name="connsiteY1" fmla="*/ 2064544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18474 w 3139917"/>
                <a:gd name="connsiteY4" fmla="*/ 1912620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45920 w 3139917"/>
                <a:gd name="connsiteY33" fmla="*/ 2918460 h 3185160"/>
                <a:gd name="connsiteX34" fmla="*/ 1867854 w 3139917"/>
                <a:gd name="connsiteY34" fmla="*/ 3061335 h 3185160"/>
                <a:gd name="connsiteX35" fmla="*/ 1912145 w 3139917"/>
                <a:gd name="connsiteY35" fmla="*/ 3013710 h 3185160"/>
                <a:gd name="connsiteX36" fmla="*/ 2019301 w 3139917"/>
                <a:gd name="connsiteY36" fmla="*/ 3185160 h 3185160"/>
                <a:gd name="connsiteX37" fmla="*/ 2209801 w 3139917"/>
                <a:gd name="connsiteY37" fmla="*/ 2987516 h 3185160"/>
                <a:gd name="connsiteX38" fmla="*/ 2058829 w 3139917"/>
                <a:gd name="connsiteY38" fmla="*/ 2852261 h 3185160"/>
                <a:gd name="connsiteX39" fmla="*/ 2364582 w 3139917"/>
                <a:gd name="connsiteY39" fmla="*/ 2575084 h 3185160"/>
                <a:gd name="connsiteX40" fmla="*/ 2415540 w 3139917"/>
                <a:gd name="connsiteY40" fmla="*/ 2628900 h 3185160"/>
                <a:gd name="connsiteX41" fmla="*/ 2628900 w 3139917"/>
                <a:gd name="connsiteY41" fmla="*/ 2423160 h 3185160"/>
                <a:gd name="connsiteX42" fmla="*/ 2578895 w 3139917"/>
                <a:gd name="connsiteY42" fmla="*/ 2370772 h 3185160"/>
                <a:gd name="connsiteX0" fmla="*/ 2578895 w 3139917"/>
                <a:gd name="connsiteY0" fmla="*/ 2370772 h 3185160"/>
                <a:gd name="connsiteX1" fmla="*/ 2846547 w 3139917"/>
                <a:gd name="connsiteY1" fmla="*/ 2064544 h 3185160"/>
                <a:gd name="connsiteX2" fmla="*/ 2979420 w 3139917"/>
                <a:gd name="connsiteY2" fmla="*/ 2202180 h 3185160"/>
                <a:gd name="connsiteX3" fmla="*/ 3139917 w 3139917"/>
                <a:gd name="connsiteY3" fmla="*/ 2026444 h 3185160"/>
                <a:gd name="connsiteX4" fmla="*/ 3018474 w 3139917"/>
                <a:gd name="connsiteY4" fmla="*/ 1912620 h 3185160"/>
                <a:gd name="connsiteX5" fmla="*/ 3058955 w 3139917"/>
                <a:gd name="connsiteY5" fmla="*/ 1871663 h 3185160"/>
                <a:gd name="connsiteX6" fmla="*/ 2944178 w 3139917"/>
                <a:gd name="connsiteY6" fmla="*/ 1660208 h 3185160"/>
                <a:gd name="connsiteX7" fmla="*/ 2743200 w 3139917"/>
                <a:gd name="connsiteY7" fmla="*/ 1463040 h 3185160"/>
                <a:gd name="connsiteX8" fmla="*/ 2785110 w 3139917"/>
                <a:gd name="connsiteY8" fmla="*/ 1393984 h 3185160"/>
                <a:gd name="connsiteX9" fmla="*/ 2677954 w 3139917"/>
                <a:gd name="connsiteY9" fmla="*/ 1308735 h 3185160"/>
                <a:gd name="connsiteX10" fmla="*/ 2641760 w 3139917"/>
                <a:gd name="connsiteY10" fmla="*/ 1350168 h 3185160"/>
                <a:gd name="connsiteX11" fmla="*/ 2237422 w 3139917"/>
                <a:gd name="connsiteY11" fmla="*/ 864870 h 3185160"/>
                <a:gd name="connsiteX12" fmla="*/ 2293143 w 3139917"/>
                <a:gd name="connsiteY12" fmla="*/ 760095 h 3185160"/>
                <a:gd name="connsiteX13" fmla="*/ 1615440 w 3139917"/>
                <a:gd name="connsiteY13" fmla="*/ 289560 h 3185160"/>
                <a:gd name="connsiteX14" fmla="*/ 1640681 w 3139917"/>
                <a:gd name="connsiteY14" fmla="*/ 267176 h 3185160"/>
                <a:gd name="connsiteX15" fmla="*/ 1379220 w 3139917"/>
                <a:gd name="connsiteY15" fmla="*/ 0 h 3185160"/>
                <a:gd name="connsiteX16" fmla="*/ 1172527 w 3139917"/>
                <a:gd name="connsiteY16" fmla="*/ 200501 h 3185160"/>
                <a:gd name="connsiteX17" fmla="*/ 1348740 w 3139917"/>
                <a:gd name="connsiteY17" fmla="*/ 373380 h 3185160"/>
                <a:gd name="connsiteX18" fmla="*/ 1272540 w 3139917"/>
                <a:gd name="connsiteY18" fmla="*/ 432435 h 3185160"/>
                <a:gd name="connsiteX19" fmla="*/ 807720 w 3139917"/>
                <a:gd name="connsiteY19" fmla="*/ 601980 h 3185160"/>
                <a:gd name="connsiteX20" fmla="*/ 594360 w 3139917"/>
                <a:gd name="connsiteY20" fmla="*/ 800100 h 3185160"/>
                <a:gd name="connsiteX21" fmla="*/ 424815 w 3139917"/>
                <a:gd name="connsiteY21" fmla="*/ 1280636 h 3185160"/>
                <a:gd name="connsiteX22" fmla="*/ 353855 w 3139917"/>
                <a:gd name="connsiteY22" fmla="*/ 1345407 h 3185160"/>
                <a:gd name="connsiteX23" fmla="*/ 190500 w 3139917"/>
                <a:gd name="connsiteY23" fmla="*/ 1181100 h 3185160"/>
                <a:gd name="connsiteX24" fmla="*/ 0 w 3139917"/>
                <a:gd name="connsiteY24" fmla="*/ 1356360 h 3185160"/>
                <a:gd name="connsiteX25" fmla="*/ 266700 w 3139917"/>
                <a:gd name="connsiteY25" fmla="*/ 1645920 h 3185160"/>
                <a:gd name="connsiteX26" fmla="*/ 289560 w 3139917"/>
                <a:gd name="connsiteY26" fmla="*/ 1623060 h 3185160"/>
                <a:gd name="connsiteX27" fmla="*/ 739140 w 3139917"/>
                <a:gd name="connsiteY27" fmla="*/ 2293620 h 3185160"/>
                <a:gd name="connsiteX28" fmla="*/ 876300 w 3139917"/>
                <a:gd name="connsiteY28" fmla="*/ 2247900 h 3185160"/>
                <a:gd name="connsiteX29" fmla="*/ 1348740 w 3139917"/>
                <a:gd name="connsiteY29" fmla="*/ 2659380 h 3185160"/>
                <a:gd name="connsiteX30" fmla="*/ 1303020 w 3139917"/>
                <a:gd name="connsiteY30" fmla="*/ 2697480 h 3185160"/>
                <a:gd name="connsiteX31" fmla="*/ 1373505 w 3139917"/>
                <a:gd name="connsiteY31" fmla="*/ 2792730 h 3185160"/>
                <a:gd name="connsiteX32" fmla="*/ 1447800 w 3139917"/>
                <a:gd name="connsiteY32" fmla="*/ 2750820 h 3185160"/>
                <a:gd name="connsiteX33" fmla="*/ 1650683 w 3139917"/>
                <a:gd name="connsiteY33" fmla="*/ 2932748 h 3185160"/>
                <a:gd name="connsiteX34" fmla="*/ 1867854 w 3139917"/>
                <a:gd name="connsiteY34" fmla="*/ 3061335 h 3185160"/>
                <a:gd name="connsiteX35" fmla="*/ 1912145 w 3139917"/>
                <a:gd name="connsiteY35" fmla="*/ 3013710 h 3185160"/>
                <a:gd name="connsiteX36" fmla="*/ 2019301 w 3139917"/>
                <a:gd name="connsiteY36" fmla="*/ 3185160 h 3185160"/>
                <a:gd name="connsiteX37" fmla="*/ 2209801 w 3139917"/>
                <a:gd name="connsiteY37" fmla="*/ 2987516 h 3185160"/>
                <a:gd name="connsiteX38" fmla="*/ 2058829 w 3139917"/>
                <a:gd name="connsiteY38" fmla="*/ 2852261 h 3185160"/>
                <a:gd name="connsiteX39" fmla="*/ 2364582 w 3139917"/>
                <a:gd name="connsiteY39" fmla="*/ 2575084 h 3185160"/>
                <a:gd name="connsiteX40" fmla="*/ 2415540 w 3139917"/>
                <a:gd name="connsiteY40" fmla="*/ 2628900 h 3185160"/>
                <a:gd name="connsiteX41" fmla="*/ 2628900 w 3139917"/>
                <a:gd name="connsiteY41" fmla="*/ 2423160 h 3185160"/>
                <a:gd name="connsiteX42" fmla="*/ 2578895 w 3139917"/>
                <a:gd name="connsiteY42" fmla="*/ 2370772 h 3185160"/>
                <a:gd name="connsiteX0" fmla="*/ 2578895 w 3139917"/>
                <a:gd name="connsiteY0" fmla="*/ 2370772 h 3137535"/>
                <a:gd name="connsiteX1" fmla="*/ 2846547 w 3139917"/>
                <a:gd name="connsiteY1" fmla="*/ 2064544 h 3137535"/>
                <a:gd name="connsiteX2" fmla="*/ 2979420 w 3139917"/>
                <a:gd name="connsiteY2" fmla="*/ 2202180 h 3137535"/>
                <a:gd name="connsiteX3" fmla="*/ 3139917 w 3139917"/>
                <a:gd name="connsiteY3" fmla="*/ 2026444 h 3137535"/>
                <a:gd name="connsiteX4" fmla="*/ 3018474 w 3139917"/>
                <a:gd name="connsiteY4" fmla="*/ 1912620 h 3137535"/>
                <a:gd name="connsiteX5" fmla="*/ 3058955 w 3139917"/>
                <a:gd name="connsiteY5" fmla="*/ 1871663 h 3137535"/>
                <a:gd name="connsiteX6" fmla="*/ 2944178 w 3139917"/>
                <a:gd name="connsiteY6" fmla="*/ 1660208 h 3137535"/>
                <a:gd name="connsiteX7" fmla="*/ 2743200 w 3139917"/>
                <a:gd name="connsiteY7" fmla="*/ 1463040 h 3137535"/>
                <a:gd name="connsiteX8" fmla="*/ 2785110 w 3139917"/>
                <a:gd name="connsiteY8" fmla="*/ 1393984 h 3137535"/>
                <a:gd name="connsiteX9" fmla="*/ 2677954 w 3139917"/>
                <a:gd name="connsiteY9" fmla="*/ 1308735 h 3137535"/>
                <a:gd name="connsiteX10" fmla="*/ 2641760 w 3139917"/>
                <a:gd name="connsiteY10" fmla="*/ 1350168 h 3137535"/>
                <a:gd name="connsiteX11" fmla="*/ 2237422 w 3139917"/>
                <a:gd name="connsiteY11" fmla="*/ 864870 h 3137535"/>
                <a:gd name="connsiteX12" fmla="*/ 2293143 w 3139917"/>
                <a:gd name="connsiteY12" fmla="*/ 760095 h 3137535"/>
                <a:gd name="connsiteX13" fmla="*/ 1615440 w 3139917"/>
                <a:gd name="connsiteY13" fmla="*/ 289560 h 3137535"/>
                <a:gd name="connsiteX14" fmla="*/ 1640681 w 3139917"/>
                <a:gd name="connsiteY14" fmla="*/ 267176 h 3137535"/>
                <a:gd name="connsiteX15" fmla="*/ 1379220 w 3139917"/>
                <a:gd name="connsiteY15" fmla="*/ 0 h 3137535"/>
                <a:gd name="connsiteX16" fmla="*/ 1172527 w 3139917"/>
                <a:gd name="connsiteY16" fmla="*/ 200501 h 3137535"/>
                <a:gd name="connsiteX17" fmla="*/ 1348740 w 3139917"/>
                <a:gd name="connsiteY17" fmla="*/ 373380 h 3137535"/>
                <a:gd name="connsiteX18" fmla="*/ 1272540 w 3139917"/>
                <a:gd name="connsiteY18" fmla="*/ 432435 h 3137535"/>
                <a:gd name="connsiteX19" fmla="*/ 807720 w 3139917"/>
                <a:gd name="connsiteY19" fmla="*/ 601980 h 3137535"/>
                <a:gd name="connsiteX20" fmla="*/ 594360 w 3139917"/>
                <a:gd name="connsiteY20" fmla="*/ 800100 h 3137535"/>
                <a:gd name="connsiteX21" fmla="*/ 424815 w 3139917"/>
                <a:gd name="connsiteY21" fmla="*/ 1280636 h 3137535"/>
                <a:gd name="connsiteX22" fmla="*/ 353855 w 3139917"/>
                <a:gd name="connsiteY22" fmla="*/ 1345407 h 3137535"/>
                <a:gd name="connsiteX23" fmla="*/ 190500 w 3139917"/>
                <a:gd name="connsiteY23" fmla="*/ 1181100 h 3137535"/>
                <a:gd name="connsiteX24" fmla="*/ 0 w 3139917"/>
                <a:gd name="connsiteY24" fmla="*/ 1356360 h 3137535"/>
                <a:gd name="connsiteX25" fmla="*/ 266700 w 3139917"/>
                <a:gd name="connsiteY25" fmla="*/ 1645920 h 3137535"/>
                <a:gd name="connsiteX26" fmla="*/ 289560 w 3139917"/>
                <a:gd name="connsiteY26" fmla="*/ 1623060 h 3137535"/>
                <a:gd name="connsiteX27" fmla="*/ 739140 w 3139917"/>
                <a:gd name="connsiteY27" fmla="*/ 2293620 h 3137535"/>
                <a:gd name="connsiteX28" fmla="*/ 876300 w 3139917"/>
                <a:gd name="connsiteY28" fmla="*/ 2247900 h 3137535"/>
                <a:gd name="connsiteX29" fmla="*/ 1348740 w 3139917"/>
                <a:gd name="connsiteY29" fmla="*/ 2659380 h 3137535"/>
                <a:gd name="connsiteX30" fmla="*/ 1303020 w 3139917"/>
                <a:gd name="connsiteY30" fmla="*/ 2697480 h 3137535"/>
                <a:gd name="connsiteX31" fmla="*/ 1373505 w 3139917"/>
                <a:gd name="connsiteY31" fmla="*/ 2792730 h 3137535"/>
                <a:gd name="connsiteX32" fmla="*/ 1447800 w 3139917"/>
                <a:gd name="connsiteY32" fmla="*/ 2750820 h 3137535"/>
                <a:gd name="connsiteX33" fmla="*/ 1650683 w 3139917"/>
                <a:gd name="connsiteY33" fmla="*/ 2932748 h 3137535"/>
                <a:gd name="connsiteX34" fmla="*/ 1867854 w 3139917"/>
                <a:gd name="connsiteY34" fmla="*/ 3061335 h 3137535"/>
                <a:gd name="connsiteX35" fmla="*/ 1912145 w 3139917"/>
                <a:gd name="connsiteY35" fmla="*/ 3013710 h 3137535"/>
                <a:gd name="connsiteX36" fmla="*/ 2026444 w 3139917"/>
                <a:gd name="connsiteY36" fmla="*/ 3137535 h 3137535"/>
                <a:gd name="connsiteX37" fmla="*/ 2209801 w 3139917"/>
                <a:gd name="connsiteY37" fmla="*/ 2987516 h 3137535"/>
                <a:gd name="connsiteX38" fmla="*/ 2058829 w 3139917"/>
                <a:gd name="connsiteY38" fmla="*/ 2852261 h 3137535"/>
                <a:gd name="connsiteX39" fmla="*/ 2364582 w 3139917"/>
                <a:gd name="connsiteY39" fmla="*/ 2575084 h 3137535"/>
                <a:gd name="connsiteX40" fmla="*/ 2415540 w 3139917"/>
                <a:gd name="connsiteY40" fmla="*/ 2628900 h 3137535"/>
                <a:gd name="connsiteX41" fmla="*/ 2628900 w 3139917"/>
                <a:gd name="connsiteY41" fmla="*/ 2423160 h 3137535"/>
                <a:gd name="connsiteX42" fmla="*/ 2578895 w 3139917"/>
                <a:gd name="connsiteY42" fmla="*/ 2370772 h 3137535"/>
                <a:gd name="connsiteX0" fmla="*/ 2578895 w 3139917"/>
                <a:gd name="connsiteY0" fmla="*/ 2370772 h 3137535"/>
                <a:gd name="connsiteX1" fmla="*/ 2846547 w 3139917"/>
                <a:gd name="connsiteY1" fmla="*/ 2064544 h 3137535"/>
                <a:gd name="connsiteX2" fmla="*/ 2979420 w 3139917"/>
                <a:gd name="connsiteY2" fmla="*/ 2202180 h 3137535"/>
                <a:gd name="connsiteX3" fmla="*/ 3139917 w 3139917"/>
                <a:gd name="connsiteY3" fmla="*/ 2026444 h 3137535"/>
                <a:gd name="connsiteX4" fmla="*/ 3018474 w 3139917"/>
                <a:gd name="connsiteY4" fmla="*/ 1912620 h 3137535"/>
                <a:gd name="connsiteX5" fmla="*/ 3058955 w 3139917"/>
                <a:gd name="connsiteY5" fmla="*/ 1871663 h 3137535"/>
                <a:gd name="connsiteX6" fmla="*/ 2944178 w 3139917"/>
                <a:gd name="connsiteY6" fmla="*/ 1660208 h 3137535"/>
                <a:gd name="connsiteX7" fmla="*/ 2743200 w 3139917"/>
                <a:gd name="connsiteY7" fmla="*/ 1463040 h 3137535"/>
                <a:gd name="connsiteX8" fmla="*/ 2785110 w 3139917"/>
                <a:gd name="connsiteY8" fmla="*/ 1393984 h 3137535"/>
                <a:gd name="connsiteX9" fmla="*/ 2677954 w 3139917"/>
                <a:gd name="connsiteY9" fmla="*/ 1308735 h 3137535"/>
                <a:gd name="connsiteX10" fmla="*/ 2641760 w 3139917"/>
                <a:gd name="connsiteY10" fmla="*/ 1350168 h 3137535"/>
                <a:gd name="connsiteX11" fmla="*/ 2237422 w 3139917"/>
                <a:gd name="connsiteY11" fmla="*/ 864870 h 3137535"/>
                <a:gd name="connsiteX12" fmla="*/ 2293143 w 3139917"/>
                <a:gd name="connsiteY12" fmla="*/ 760095 h 3137535"/>
                <a:gd name="connsiteX13" fmla="*/ 1615440 w 3139917"/>
                <a:gd name="connsiteY13" fmla="*/ 289560 h 3137535"/>
                <a:gd name="connsiteX14" fmla="*/ 1640681 w 3139917"/>
                <a:gd name="connsiteY14" fmla="*/ 267176 h 3137535"/>
                <a:gd name="connsiteX15" fmla="*/ 1379220 w 3139917"/>
                <a:gd name="connsiteY15" fmla="*/ 0 h 3137535"/>
                <a:gd name="connsiteX16" fmla="*/ 1172527 w 3139917"/>
                <a:gd name="connsiteY16" fmla="*/ 200501 h 3137535"/>
                <a:gd name="connsiteX17" fmla="*/ 1348740 w 3139917"/>
                <a:gd name="connsiteY17" fmla="*/ 373380 h 3137535"/>
                <a:gd name="connsiteX18" fmla="*/ 1272540 w 3139917"/>
                <a:gd name="connsiteY18" fmla="*/ 432435 h 3137535"/>
                <a:gd name="connsiteX19" fmla="*/ 807720 w 3139917"/>
                <a:gd name="connsiteY19" fmla="*/ 601980 h 3137535"/>
                <a:gd name="connsiteX20" fmla="*/ 594360 w 3139917"/>
                <a:gd name="connsiteY20" fmla="*/ 800100 h 3137535"/>
                <a:gd name="connsiteX21" fmla="*/ 424815 w 3139917"/>
                <a:gd name="connsiteY21" fmla="*/ 1280636 h 3137535"/>
                <a:gd name="connsiteX22" fmla="*/ 353855 w 3139917"/>
                <a:gd name="connsiteY22" fmla="*/ 1345407 h 3137535"/>
                <a:gd name="connsiteX23" fmla="*/ 190500 w 3139917"/>
                <a:gd name="connsiteY23" fmla="*/ 1181100 h 3137535"/>
                <a:gd name="connsiteX24" fmla="*/ 0 w 3139917"/>
                <a:gd name="connsiteY24" fmla="*/ 1356360 h 3137535"/>
                <a:gd name="connsiteX25" fmla="*/ 266700 w 3139917"/>
                <a:gd name="connsiteY25" fmla="*/ 1645920 h 3137535"/>
                <a:gd name="connsiteX26" fmla="*/ 289560 w 3139917"/>
                <a:gd name="connsiteY26" fmla="*/ 1623060 h 3137535"/>
                <a:gd name="connsiteX27" fmla="*/ 739140 w 3139917"/>
                <a:gd name="connsiteY27" fmla="*/ 2293620 h 3137535"/>
                <a:gd name="connsiteX28" fmla="*/ 876300 w 3139917"/>
                <a:gd name="connsiteY28" fmla="*/ 2247900 h 3137535"/>
                <a:gd name="connsiteX29" fmla="*/ 1348740 w 3139917"/>
                <a:gd name="connsiteY29" fmla="*/ 2659380 h 3137535"/>
                <a:gd name="connsiteX30" fmla="*/ 1303020 w 3139917"/>
                <a:gd name="connsiteY30" fmla="*/ 2697480 h 3137535"/>
                <a:gd name="connsiteX31" fmla="*/ 1373505 w 3139917"/>
                <a:gd name="connsiteY31" fmla="*/ 2792730 h 3137535"/>
                <a:gd name="connsiteX32" fmla="*/ 1447800 w 3139917"/>
                <a:gd name="connsiteY32" fmla="*/ 2750820 h 3137535"/>
                <a:gd name="connsiteX33" fmla="*/ 1650683 w 3139917"/>
                <a:gd name="connsiteY33" fmla="*/ 2932748 h 3137535"/>
                <a:gd name="connsiteX34" fmla="*/ 1867854 w 3139917"/>
                <a:gd name="connsiteY34" fmla="*/ 3061335 h 3137535"/>
                <a:gd name="connsiteX35" fmla="*/ 1912145 w 3139917"/>
                <a:gd name="connsiteY35" fmla="*/ 3013710 h 3137535"/>
                <a:gd name="connsiteX36" fmla="*/ 2026444 w 3139917"/>
                <a:gd name="connsiteY36" fmla="*/ 3137535 h 3137535"/>
                <a:gd name="connsiteX37" fmla="*/ 2200276 w 3139917"/>
                <a:gd name="connsiteY37" fmla="*/ 2968466 h 3137535"/>
                <a:gd name="connsiteX38" fmla="*/ 2058829 w 3139917"/>
                <a:gd name="connsiteY38" fmla="*/ 2852261 h 3137535"/>
                <a:gd name="connsiteX39" fmla="*/ 2364582 w 3139917"/>
                <a:gd name="connsiteY39" fmla="*/ 2575084 h 3137535"/>
                <a:gd name="connsiteX40" fmla="*/ 2415540 w 3139917"/>
                <a:gd name="connsiteY40" fmla="*/ 2628900 h 3137535"/>
                <a:gd name="connsiteX41" fmla="*/ 2628900 w 3139917"/>
                <a:gd name="connsiteY41" fmla="*/ 2423160 h 3137535"/>
                <a:gd name="connsiteX42" fmla="*/ 2578895 w 3139917"/>
                <a:gd name="connsiteY42" fmla="*/ 2370772 h 3137535"/>
                <a:gd name="connsiteX0" fmla="*/ 2578895 w 3139917"/>
                <a:gd name="connsiteY0" fmla="*/ 2370772 h 3137535"/>
                <a:gd name="connsiteX1" fmla="*/ 2846547 w 3139917"/>
                <a:gd name="connsiteY1" fmla="*/ 2064544 h 3137535"/>
                <a:gd name="connsiteX2" fmla="*/ 2979420 w 3139917"/>
                <a:gd name="connsiteY2" fmla="*/ 2202180 h 3137535"/>
                <a:gd name="connsiteX3" fmla="*/ 3139917 w 3139917"/>
                <a:gd name="connsiteY3" fmla="*/ 2026444 h 3137535"/>
                <a:gd name="connsiteX4" fmla="*/ 3018474 w 3139917"/>
                <a:gd name="connsiteY4" fmla="*/ 1912620 h 3137535"/>
                <a:gd name="connsiteX5" fmla="*/ 3058955 w 3139917"/>
                <a:gd name="connsiteY5" fmla="*/ 1871663 h 3137535"/>
                <a:gd name="connsiteX6" fmla="*/ 2944178 w 3139917"/>
                <a:gd name="connsiteY6" fmla="*/ 1660208 h 3137535"/>
                <a:gd name="connsiteX7" fmla="*/ 2743200 w 3139917"/>
                <a:gd name="connsiteY7" fmla="*/ 1463040 h 3137535"/>
                <a:gd name="connsiteX8" fmla="*/ 2785110 w 3139917"/>
                <a:gd name="connsiteY8" fmla="*/ 1393984 h 3137535"/>
                <a:gd name="connsiteX9" fmla="*/ 2677954 w 3139917"/>
                <a:gd name="connsiteY9" fmla="*/ 1308735 h 3137535"/>
                <a:gd name="connsiteX10" fmla="*/ 2641760 w 3139917"/>
                <a:gd name="connsiteY10" fmla="*/ 1350168 h 3137535"/>
                <a:gd name="connsiteX11" fmla="*/ 2237422 w 3139917"/>
                <a:gd name="connsiteY11" fmla="*/ 864870 h 3137535"/>
                <a:gd name="connsiteX12" fmla="*/ 2293143 w 3139917"/>
                <a:gd name="connsiteY12" fmla="*/ 760095 h 3137535"/>
                <a:gd name="connsiteX13" fmla="*/ 1615440 w 3139917"/>
                <a:gd name="connsiteY13" fmla="*/ 289560 h 3137535"/>
                <a:gd name="connsiteX14" fmla="*/ 1640681 w 3139917"/>
                <a:gd name="connsiteY14" fmla="*/ 267176 h 3137535"/>
                <a:gd name="connsiteX15" fmla="*/ 1379220 w 3139917"/>
                <a:gd name="connsiteY15" fmla="*/ 0 h 3137535"/>
                <a:gd name="connsiteX16" fmla="*/ 1172527 w 3139917"/>
                <a:gd name="connsiteY16" fmla="*/ 200501 h 3137535"/>
                <a:gd name="connsiteX17" fmla="*/ 1348740 w 3139917"/>
                <a:gd name="connsiteY17" fmla="*/ 373380 h 3137535"/>
                <a:gd name="connsiteX18" fmla="*/ 1272540 w 3139917"/>
                <a:gd name="connsiteY18" fmla="*/ 432435 h 3137535"/>
                <a:gd name="connsiteX19" fmla="*/ 807720 w 3139917"/>
                <a:gd name="connsiteY19" fmla="*/ 601980 h 3137535"/>
                <a:gd name="connsiteX20" fmla="*/ 594360 w 3139917"/>
                <a:gd name="connsiteY20" fmla="*/ 800100 h 3137535"/>
                <a:gd name="connsiteX21" fmla="*/ 424815 w 3139917"/>
                <a:gd name="connsiteY21" fmla="*/ 1280636 h 3137535"/>
                <a:gd name="connsiteX22" fmla="*/ 353855 w 3139917"/>
                <a:gd name="connsiteY22" fmla="*/ 1345407 h 3137535"/>
                <a:gd name="connsiteX23" fmla="*/ 190500 w 3139917"/>
                <a:gd name="connsiteY23" fmla="*/ 1181100 h 3137535"/>
                <a:gd name="connsiteX24" fmla="*/ 0 w 3139917"/>
                <a:gd name="connsiteY24" fmla="*/ 1356360 h 3137535"/>
                <a:gd name="connsiteX25" fmla="*/ 266700 w 3139917"/>
                <a:gd name="connsiteY25" fmla="*/ 1645920 h 3137535"/>
                <a:gd name="connsiteX26" fmla="*/ 289560 w 3139917"/>
                <a:gd name="connsiteY26" fmla="*/ 1623060 h 3137535"/>
                <a:gd name="connsiteX27" fmla="*/ 739140 w 3139917"/>
                <a:gd name="connsiteY27" fmla="*/ 2293620 h 3137535"/>
                <a:gd name="connsiteX28" fmla="*/ 876300 w 3139917"/>
                <a:gd name="connsiteY28" fmla="*/ 2247900 h 3137535"/>
                <a:gd name="connsiteX29" fmla="*/ 1348740 w 3139917"/>
                <a:gd name="connsiteY29" fmla="*/ 2659380 h 3137535"/>
                <a:gd name="connsiteX30" fmla="*/ 1303020 w 3139917"/>
                <a:gd name="connsiteY30" fmla="*/ 2697480 h 3137535"/>
                <a:gd name="connsiteX31" fmla="*/ 1373505 w 3139917"/>
                <a:gd name="connsiteY31" fmla="*/ 2792730 h 3137535"/>
                <a:gd name="connsiteX32" fmla="*/ 1447800 w 3139917"/>
                <a:gd name="connsiteY32" fmla="*/ 2750820 h 3137535"/>
                <a:gd name="connsiteX33" fmla="*/ 1650683 w 3139917"/>
                <a:gd name="connsiteY33" fmla="*/ 2932748 h 3137535"/>
                <a:gd name="connsiteX34" fmla="*/ 1867854 w 3139917"/>
                <a:gd name="connsiteY34" fmla="*/ 3061335 h 3137535"/>
                <a:gd name="connsiteX35" fmla="*/ 1912145 w 3139917"/>
                <a:gd name="connsiteY35" fmla="*/ 3013710 h 3137535"/>
                <a:gd name="connsiteX36" fmla="*/ 2014539 w 3139917"/>
                <a:gd name="connsiteY36" fmla="*/ 3137535 h 3137535"/>
                <a:gd name="connsiteX37" fmla="*/ 2200276 w 3139917"/>
                <a:gd name="connsiteY37" fmla="*/ 2968466 h 3137535"/>
                <a:gd name="connsiteX38" fmla="*/ 2058829 w 3139917"/>
                <a:gd name="connsiteY38" fmla="*/ 2852261 h 3137535"/>
                <a:gd name="connsiteX39" fmla="*/ 2364582 w 3139917"/>
                <a:gd name="connsiteY39" fmla="*/ 2575084 h 3137535"/>
                <a:gd name="connsiteX40" fmla="*/ 2415540 w 3139917"/>
                <a:gd name="connsiteY40" fmla="*/ 2628900 h 3137535"/>
                <a:gd name="connsiteX41" fmla="*/ 2628900 w 3139917"/>
                <a:gd name="connsiteY41" fmla="*/ 2423160 h 3137535"/>
                <a:gd name="connsiteX42" fmla="*/ 2578895 w 3139917"/>
                <a:gd name="connsiteY42" fmla="*/ 2370772 h 3137535"/>
                <a:gd name="connsiteX0" fmla="*/ 2578895 w 3139917"/>
                <a:gd name="connsiteY0" fmla="*/ 2370772 h 3137535"/>
                <a:gd name="connsiteX1" fmla="*/ 2846547 w 3139917"/>
                <a:gd name="connsiteY1" fmla="*/ 2064544 h 3137535"/>
                <a:gd name="connsiteX2" fmla="*/ 2979420 w 3139917"/>
                <a:gd name="connsiteY2" fmla="*/ 2202180 h 3137535"/>
                <a:gd name="connsiteX3" fmla="*/ 3139917 w 3139917"/>
                <a:gd name="connsiteY3" fmla="*/ 2026444 h 3137535"/>
                <a:gd name="connsiteX4" fmla="*/ 3018474 w 3139917"/>
                <a:gd name="connsiteY4" fmla="*/ 1912620 h 3137535"/>
                <a:gd name="connsiteX5" fmla="*/ 3058955 w 3139917"/>
                <a:gd name="connsiteY5" fmla="*/ 1871663 h 3137535"/>
                <a:gd name="connsiteX6" fmla="*/ 2944178 w 3139917"/>
                <a:gd name="connsiteY6" fmla="*/ 1660208 h 3137535"/>
                <a:gd name="connsiteX7" fmla="*/ 2743200 w 3139917"/>
                <a:gd name="connsiteY7" fmla="*/ 1463040 h 3137535"/>
                <a:gd name="connsiteX8" fmla="*/ 2785110 w 3139917"/>
                <a:gd name="connsiteY8" fmla="*/ 1393984 h 3137535"/>
                <a:gd name="connsiteX9" fmla="*/ 2677954 w 3139917"/>
                <a:gd name="connsiteY9" fmla="*/ 1308735 h 3137535"/>
                <a:gd name="connsiteX10" fmla="*/ 2641760 w 3139917"/>
                <a:gd name="connsiteY10" fmla="*/ 1350168 h 3137535"/>
                <a:gd name="connsiteX11" fmla="*/ 2237422 w 3139917"/>
                <a:gd name="connsiteY11" fmla="*/ 864870 h 3137535"/>
                <a:gd name="connsiteX12" fmla="*/ 2293143 w 3139917"/>
                <a:gd name="connsiteY12" fmla="*/ 760095 h 3137535"/>
                <a:gd name="connsiteX13" fmla="*/ 1615440 w 3139917"/>
                <a:gd name="connsiteY13" fmla="*/ 289560 h 3137535"/>
                <a:gd name="connsiteX14" fmla="*/ 1640681 w 3139917"/>
                <a:gd name="connsiteY14" fmla="*/ 267176 h 3137535"/>
                <a:gd name="connsiteX15" fmla="*/ 1379220 w 3139917"/>
                <a:gd name="connsiteY15" fmla="*/ 0 h 3137535"/>
                <a:gd name="connsiteX16" fmla="*/ 1172527 w 3139917"/>
                <a:gd name="connsiteY16" fmla="*/ 200501 h 3137535"/>
                <a:gd name="connsiteX17" fmla="*/ 1348740 w 3139917"/>
                <a:gd name="connsiteY17" fmla="*/ 373380 h 3137535"/>
                <a:gd name="connsiteX18" fmla="*/ 1272540 w 3139917"/>
                <a:gd name="connsiteY18" fmla="*/ 432435 h 3137535"/>
                <a:gd name="connsiteX19" fmla="*/ 807720 w 3139917"/>
                <a:gd name="connsiteY19" fmla="*/ 601980 h 3137535"/>
                <a:gd name="connsiteX20" fmla="*/ 594360 w 3139917"/>
                <a:gd name="connsiteY20" fmla="*/ 800100 h 3137535"/>
                <a:gd name="connsiteX21" fmla="*/ 424815 w 3139917"/>
                <a:gd name="connsiteY21" fmla="*/ 1280636 h 3137535"/>
                <a:gd name="connsiteX22" fmla="*/ 353855 w 3139917"/>
                <a:gd name="connsiteY22" fmla="*/ 1345407 h 3137535"/>
                <a:gd name="connsiteX23" fmla="*/ 190500 w 3139917"/>
                <a:gd name="connsiteY23" fmla="*/ 1181100 h 3137535"/>
                <a:gd name="connsiteX24" fmla="*/ 0 w 3139917"/>
                <a:gd name="connsiteY24" fmla="*/ 1356360 h 3137535"/>
                <a:gd name="connsiteX25" fmla="*/ 266700 w 3139917"/>
                <a:gd name="connsiteY25" fmla="*/ 1645920 h 3137535"/>
                <a:gd name="connsiteX26" fmla="*/ 289560 w 3139917"/>
                <a:gd name="connsiteY26" fmla="*/ 1623060 h 3137535"/>
                <a:gd name="connsiteX27" fmla="*/ 739140 w 3139917"/>
                <a:gd name="connsiteY27" fmla="*/ 2293620 h 3137535"/>
                <a:gd name="connsiteX28" fmla="*/ 876300 w 3139917"/>
                <a:gd name="connsiteY28" fmla="*/ 2247900 h 3137535"/>
                <a:gd name="connsiteX29" fmla="*/ 1348740 w 3139917"/>
                <a:gd name="connsiteY29" fmla="*/ 2659380 h 3137535"/>
                <a:gd name="connsiteX30" fmla="*/ 1303020 w 3139917"/>
                <a:gd name="connsiteY30" fmla="*/ 2697480 h 3137535"/>
                <a:gd name="connsiteX31" fmla="*/ 1373505 w 3139917"/>
                <a:gd name="connsiteY31" fmla="*/ 2792730 h 3137535"/>
                <a:gd name="connsiteX32" fmla="*/ 1447800 w 3139917"/>
                <a:gd name="connsiteY32" fmla="*/ 2750820 h 3137535"/>
                <a:gd name="connsiteX33" fmla="*/ 1650683 w 3139917"/>
                <a:gd name="connsiteY33" fmla="*/ 2932748 h 3137535"/>
                <a:gd name="connsiteX34" fmla="*/ 1867854 w 3139917"/>
                <a:gd name="connsiteY34" fmla="*/ 3061335 h 3137535"/>
                <a:gd name="connsiteX35" fmla="*/ 1912145 w 3139917"/>
                <a:gd name="connsiteY35" fmla="*/ 3013710 h 3137535"/>
                <a:gd name="connsiteX36" fmla="*/ 2014539 w 3139917"/>
                <a:gd name="connsiteY36" fmla="*/ 3137535 h 3137535"/>
                <a:gd name="connsiteX37" fmla="*/ 2200276 w 3139917"/>
                <a:gd name="connsiteY37" fmla="*/ 2968466 h 3137535"/>
                <a:gd name="connsiteX38" fmla="*/ 2068354 w 3139917"/>
                <a:gd name="connsiteY38" fmla="*/ 2840355 h 3137535"/>
                <a:gd name="connsiteX39" fmla="*/ 2364582 w 3139917"/>
                <a:gd name="connsiteY39" fmla="*/ 2575084 h 3137535"/>
                <a:gd name="connsiteX40" fmla="*/ 2415540 w 3139917"/>
                <a:gd name="connsiteY40" fmla="*/ 2628900 h 3137535"/>
                <a:gd name="connsiteX41" fmla="*/ 2628900 w 3139917"/>
                <a:gd name="connsiteY41" fmla="*/ 2423160 h 3137535"/>
                <a:gd name="connsiteX42" fmla="*/ 2578895 w 3139917"/>
                <a:gd name="connsiteY42" fmla="*/ 2370772 h 313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139917" h="3137535">
                  <a:moveTo>
                    <a:pt x="2578895" y="2370772"/>
                  </a:moveTo>
                  <a:lnTo>
                    <a:pt x="2846547" y="2064544"/>
                  </a:lnTo>
                  <a:lnTo>
                    <a:pt x="2979420" y="2202180"/>
                  </a:lnTo>
                  <a:lnTo>
                    <a:pt x="3139917" y="2026444"/>
                  </a:lnTo>
                  <a:lnTo>
                    <a:pt x="3018474" y="1912620"/>
                  </a:lnTo>
                  <a:lnTo>
                    <a:pt x="3058955" y="1871663"/>
                  </a:lnTo>
                  <a:lnTo>
                    <a:pt x="2944178" y="1660208"/>
                  </a:lnTo>
                  <a:lnTo>
                    <a:pt x="2743200" y="1463040"/>
                  </a:lnTo>
                  <a:lnTo>
                    <a:pt x="2785110" y="1393984"/>
                  </a:lnTo>
                  <a:lnTo>
                    <a:pt x="2677954" y="1308735"/>
                  </a:lnTo>
                  <a:lnTo>
                    <a:pt x="2641760" y="1350168"/>
                  </a:lnTo>
                  <a:lnTo>
                    <a:pt x="2237422" y="864870"/>
                  </a:lnTo>
                  <a:lnTo>
                    <a:pt x="2293143" y="760095"/>
                  </a:lnTo>
                  <a:lnTo>
                    <a:pt x="1615440" y="289560"/>
                  </a:lnTo>
                  <a:lnTo>
                    <a:pt x="1640681" y="267176"/>
                  </a:lnTo>
                  <a:lnTo>
                    <a:pt x="1379220" y="0"/>
                  </a:lnTo>
                  <a:lnTo>
                    <a:pt x="1172527" y="200501"/>
                  </a:lnTo>
                  <a:lnTo>
                    <a:pt x="1348740" y="373380"/>
                  </a:lnTo>
                  <a:lnTo>
                    <a:pt x="1272540" y="432435"/>
                  </a:lnTo>
                  <a:lnTo>
                    <a:pt x="807720" y="601980"/>
                  </a:lnTo>
                  <a:lnTo>
                    <a:pt x="594360" y="800100"/>
                  </a:lnTo>
                  <a:lnTo>
                    <a:pt x="424815" y="1280636"/>
                  </a:lnTo>
                  <a:lnTo>
                    <a:pt x="353855" y="1345407"/>
                  </a:lnTo>
                  <a:lnTo>
                    <a:pt x="190500" y="1181100"/>
                  </a:lnTo>
                  <a:lnTo>
                    <a:pt x="0" y="1356360"/>
                  </a:lnTo>
                  <a:lnTo>
                    <a:pt x="266700" y="1645920"/>
                  </a:lnTo>
                  <a:lnTo>
                    <a:pt x="289560" y="1623060"/>
                  </a:lnTo>
                  <a:lnTo>
                    <a:pt x="739140" y="2293620"/>
                  </a:lnTo>
                  <a:lnTo>
                    <a:pt x="876300" y="2247900"/>
                  </a:lnTo>
                  <a:lnTo>
                    <a:pt x="1348740" y="2659380"/>
                  </a:lnTo>
                  <a:lnTo>
                    <a:pt x="1303020" y="2697480"/>
                  </a:lnTo>
                  <a:lnTo>
                    <a:pt x="1373505" y="2792730"/>
                  </a:lnTo>
                  <a:lnTo>
                    <a:pt x="1447800" y="2750820"/>
                  </a:lnTo>
                  <a:lnTo>
                    <a:pt x="1650683" y="2932748"/>
                  </a:lnTo>
                  <a:lnTo>
                    <a:pt x="1867854" y="3061335"/>
                  </a:lnTo>
                  <a:lnTo>
                    <a:pt x="1912145" y="3013710"/>
                  </a:lnTo>
                  <a:lnTo>
                    <a:pt x="2014539" y="3137535"/>
                  </a:lnTo>
                  <a:lnTo>
                    <a:pt x="2200276" y="2968466"/>
                  </a:lnTo>
                  <a:lnTo>
                    <a:pt x="2068354" y="2840355"/>
                  </a:lnTo>
                  <a:lnTo>
                    <a:pt x="2364582" y="2575084"/>
                  </a:lnTo>
                  <a:lnTo>
                    <a:pt x="2415540" y="2628900"/>
                  </a:lnTo>
                  <a:lnTo>
                    <a:pt x="2628900" y="2423160"/>
                  </a:lnTo>
                  <a:lnTo>
                    <a:pt x="2578895" y="2370772"/>
                  </a:lnTo>
                  <a:close/>
                </a:path>
              </a:pathLst>
            </a:custGeom>
            <a:solidFill>
              <a:srgbClr val="558ED5">
                <a:alpha val="25098"/>
              </a:srgb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900000">
              <a:off x="23382008" y="957683"/>
              <a:ext cx="1354697" cy="1179978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3164800" y="990600"/>
              <a:ext cx="230187" cy="228600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22552818" y="996950"/>
              <a:ext cx="2334419" cy="2717800"/>
            </a:xfrm>
            <a:custGeom>
              <a:avLst/>
              <a:gdLst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6950 w 2266950"/>
                <a:gd name="connsiteY4" fmla="*/ 2260600 h 2717800"/>
                <a:gd name="connsiteX5" fmla="*/ 1454150 w 2266950"/>
                <a:gd name="connsiteY5" fmla="*/ 1485900 h 2717800"/>
                <a:gd name="connsiteX6" fmla="*/ 1333500 w 2266950"/>
                <a:gd name="connsiteY6" fmla="*/ 1593850 h 2717800"/>
                <a:gd name="connsiteX7" fmla="*/ 1238250 w 2266950"/>
                <a:gd name="connsiteY7" fmla="*/ 1517650 h 2717800"/>
                <a:gd name="connsiteX8" fmla="*/ 901700 w 2266950"/>
                <a:gd name="connsiteY8" fmla="*/ 1530350 h 2717800"/>
                <a:gd name="connsiteX9" fmla="*/ 0 w 2266950"/>
                <a:gd name="connsiteY9" fmla="*/ 647700 h 2717800"/>
                <a:gd name="connsiteX10" fmla="*/ 546100 w 2266950"/>
                <a:gd name="connsiteY10" fmla="*/ 0 h 2717800"/>
                <a:gd name="connsiteX11" fmla="*/ 692150 w 2266950"/>
                <a:gd name="connsiteY11" fmla="*/ 6350 h 2717800"/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6950 w 2266950"/>
                <a:gd name="connsiteY4" fmla="*/ 2260600 h 2717800"/>
                <a:gd name="connsiteX5" fmla="*/ 1454150 w 2266950"/>
                <a:gd name="connsiteY5" fmla="*/ 1485900 h 2717800"/>
                <a:gd name="connsiteX6" fmla="*/ 1333500 w 2266950"/>
                <a:gd name="connsiteY6" fmla="*/ 1593850 h 2717800"/>
                <a:gd name="connsiteX7" fmla="*/ 1238250 w 2266950"/>
                <a:gd name="connsiteY7" fmla="*/ 1517650 h 2717800"/>
                <a:gd name="connsiteX8" fmla="*/ 901700 w 2266950"/>
                <a:gd name="connsiteY8" fmla="*/ 1530350 h 2717800"/>
                <a:gd name="connsiteX9" fmla="*/ 0 w 2266950"/>
                <a:gd name="connsiteY9" fmla="*/ 647700 h 2717800"/>
                <a:gd name="connsiteX10" fmla="*/ 546100 w 2266950"/>
                <a:gd name="connsiteY10" fmla="*/ 0 h 2717800"/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6950 w 2266950"/>
                <a:gd name="connsiteY4" fmla="*/ 2260600 h 2717800"/>
                <a:gd name="connsiteX5" fmla="*/ 1454150 w 2266950"/>
                <a:gd name="connsiteY5" fmla="*/ 1485900 h 2717800"/>
                <a:gd name="connsiteX6" fmla="*/ 1333500 w 2266950"/>
                <a:gd name="connsiteY6" fmla="*/ 1593850 h 2717800"/>
                <a:gd name="connsiteX7" fmla="*/ 1262063 w 2266950"/>
                <a:gd name="connsiteY7" fmla="*/ 1522413 h 2717800"/>
                <a:gd name="connsiteX8" fmla="*/ 901700 w 2266950"/>
                <a:gd name="connsiteY8" fmla="*/ 1530350 h 2717800"/>
                <a:gd name="connsiteX9" fmla="*/ 0 w 2266950"/>
                <a:gd name="connsiteY9" fmla="*/ 647700 h 2717800"/>
                <a:gd name="connsiteX10" fmla="*/ 546100 w 2266950"/>
                <a:gd name="connsiteY10" fmla="*/ 0 h 2717800"/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6950 w 2266950"/>
                <a:gd name="connsiteY4" fmla="*/ 2260600 h 2717800"/>
                <a:gd name="connsiteX5" fmla="*/ 1454150 w 2266950"/>
                <a:gd name="connsiteY5" fmla="*/ 1485900 h 2717800"/>
                <a:gd name="connsiteX6" fmla="*/ 1333500 w 2266950"/>
                <a:gd name="connsiteY6" fmla="*/ 1593850 h 2717800"/>
                <a:gd name="connsiteX7" fmla="*/ 1262063 w 2266950"/>
                <a:gd name="connsiteY7" fmla="*/ 1522413 h 2717800"/>
                <a:gd name="connsiteX8" fmla="*/ 896937 w 2266950"/>
                <a:gd name="connsiteY8" fmla="*/ 1523207 h 2717800"/>
                <a:gd name="connsiteX9" fmla="*/ 0 w 2266950"/>
                <a:gd name="connsiteY9" fmla="*/ 647700 h 2717800"/>
                <a:gd name="connsiteX10" fmla="*/ 546100 w 2266950"/>
                <a:gd name="connsiteY10" fmla="*/ 0 h 2717800"/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6950 w 2266950"/>
                <a:gd name="connsiteY4" fmla="*/ 2260600 h 2717800"/>
                <a:gd name="connsiteX5" fmla="*/ 1454150 w 2266950"/>
                <a:gd name="connsiteY5" fmla="*/ 1478756 h 2717800"/>
                <a:gd name="connsiteX6" fmla="*/ 1333500 w 2266950"/>
                <a:gd name="connsiteY6" fmla="*/ 1593850 h 2717800"/>
                <a:gd name="connsiteX7" fmla="*/ 1262063 w 2266950"/>
                <a:gd name="connsiteY7" fmla="*/ 1522413 h 2717800"/>
                <a:gd name="connsiteX8" fmla="*/ 896937 w 2266950"/>
                <a:gd name="connsiteY8" fmla="*/ 1523207 h 2717800"/>
                <a:gd name="connsiteX9" fmla="*/ 0 w 2266950"/>
                <a:gd name="connsiteY9" fmla="*/ 647700 h 2717800"/>
                <a:gd name="connsiteX10" fmla="*/ 546100 w 2266950"/>
                <a:gd name="connsiteY10" fmla="*/ 0 h 2717800"/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6950 w 2266950"/>
                <a:gd name="connsiteY4" fmla="*/ 2260600 h 2717800"/>
                <a:gd name="connsiteX5" fmla="*/ 1458912 w 2266950"/>
                <a:gd name="connsiteY5" fmla="*/ 1471613 h 2717800"/>
                <a:gd name="connsiteX6" fmla="*/ 1333500 w 2266950"/>
                <a:gd name="connsiteY6" fmla="*/ 1593850 h 2717800"/>
                <a:gd name="connsiteX7" fmla="*/ 1262063 w 2266950"/>
                <a:gd name="connsiteY7" fmla="*/ 1522413 h 2717800"/>
                <a:gd name="connsiteX8" fmla="*/ 896937 w 2266950"/>
                <a:gd name="connsiteY8" fmla="*/ 1523207 h 2717800"/>
                <a:gd name="connsiteX9" fmla="*/ 0 w 2266950"/>
                <a:gd name="connsiteY9" fmla="*/ 647700 h 2717800"/>
                <a:gd name="connsiteX10" fmla="*/ 546100 w 2266950"/>
                <a:gd name="connsiteY10" fmla="*/ 0 h 2717800"/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6950 w 2266950"/>
                <a:gd name="connsiteY4" fmla="*/ 2260600 h 2717800"/>
                <a:gd name="connsiteX5" fmla="*/ 1468438 w 2266950"/>
                <a:gd name="connsiteY5" fmla="*/ 1493838 h 2717800"/>
                <a:gd name="connsiteX6" fmla="*/ 1458912 w 2266950"/>
                <a:gd name="connsiteY6" fmla="*/ 1471613 h 2717800"/>
                <a:gd name="connsiteX7" fmla="*/ 1333500 w 2266950"/>
                <a:gd name="connsiteY7" fmla="*/ 1593850 h 2717800"/>
                <a:gd name="connsiteX8" fmla="*/ 1262063 w 2266950"/>
                <a:gd name="connsiteY8" fmla="*/ 1522413 h 2717800"/>
                <a:gd name="connsiteX9" fmla="*/ 896937 w 2266950"/>
                <a:gd name="connsiteY9" fmla="*/ 1523207 h 2717800"/>
                <a:gd name="connsiteX10" fmla="*/ 0 w 2266950"/>
                <a:gd name="connsiteY10" fmla="*/ 647700 h 2717800"/>
                <a:gd name="connsiteX11" fmla="*/ 546100 w 2266950"/>
                <a:gd name="connsiteY11" fmla="*/ 0 h 2717800"/>
                <a:gd name="connsiteX0" fmla="*/ 2260600 w 2266950"/>
                <a:gd name="connsiteY0" fmla="*/ 2717800 h 2717800"/>
                <a:gd name="connsiteX1" fmla="*/ 2159000 w 2266950"/>
                <a:gd name="connsiteY1" fmla="*/ 2647950 h 2717800"/>
                <a:gd name="connsiteX2" fmla="*/ 2266950 w 2266950"/>
                <a:gd name="connsiteY2" fmla="*/ 2520950 h 2717800"/>
                <a:gd name="connsiteX3" fmla="*/ 2133600 w 2266950"/>
                <a:gd name="connsiteY3" fmla="*/ 2400300 h 2717800"/>
                <a:gd name="connsiteX4" fmla="*/ 2262188 w 2266950"/>
                <a:gd name="connsiteY4" fmla="*/ 2277269 h 2717800"/>
                <a:gd name="connsiteX5" fmla="*/ 1468438 w 2266950"/>
                <a:gd name="connsiteY5" fmla="*/ 1493838 h 2717800"/>
                <a:gd name="connsiteX6" fmla="*/ 1458912 w 2266950"/>
                <a:gd name="connsiteY6" fmla="*/ 1471613 h 2717800"/>
                <a:gd name="connsiteX7" fmla="*/ 1333500 w 2266950"/>
                <a:gd name="connsiteY7" fmla="*/ 1593850 h 2717800"/>
                <a:gd name="connsiteX8" fmla="*/ 1262063 w 2266950"/>
                <a:gd name="connsiteY8" fmla="*/ 1522413 h 2717800"/>
                <a:gd name="connsiteX9" fmla="*/ 896937 w 2266950"/>
                <a:gd name="connsiteY9" fmla="*/ 1523207 h 2717800"/>
                <a:gd name="connsiteX10" fmla="*/ 0 w 2266950"/>
                <a:gd name="connsiteY10" fmla="*/ 647700 h 2717800"/>
                <a:gd name="connsiteX11" fmla="*/ 546100 w 2266950"/>
                <a:gd name="connsiteY11" fmla="*/ 0 h 2717800"/>
                <a:gd name="connsiteX0" fmla="*/ 2260600 w 2262188"/>
                <a:gd name="connsiteY0" fmla="*/ 2717800 h 2717800"/>
                <a:gd name="connsiteX1" fmla="*/ 2159000 w 2262188"/>
                <a:gd name="connsiteY1" fmla="*/ 2647950 h 2717800"/>
                <a:gd name="connsiteX2" fmla="*/ 2261394 w 2262188"/>
                <a:gd name="connsiteY2" fmla="*/ 2542381 h 2717800"/>
                <a:gd name="connsiteX3" fmla="*/ 2133600 w 2262188"/>
                <a:gd name="connsiteY3" fmla="*/ 2400300 h 2717800"/>
                <a:gd name="connsiteX4" fmla="*/ 2262188 w 2262188"/>
                <a:gd name="connsiteY4" fmla="*/ 2277269 h 2717800"/>
                <a:gd name="connsiteX5" fmla="*/ 1468438 w 2262188"/>
                <a:gd name="connsiteY5" fmla="*/ 1493838 h 2717800"/>
                <a:gd name="connsiteX6" fmla="*/ 1458912 w 2262188"/>
                <a:gd name="connsiteY6" fmla="*/ 1471613 h 2717800"/>
                <a:gd name="connsiteX7" fmla="*/ 1333500 w 2262188"/>
                <a:gd name="connsiteY7" fmla="*/ 1593850 h 2717800"/>
                <a:gd name="connsiteX8" fmla="*/ 1262063 w 2262188"/>
                <a:gd name="connsiteY8" fmla="*/ 1522413 h 2717800"/>
                <a:gd name="connsiteX9" fmla="*/ 896937 w 2262188"/>
                <a:gd name="connsiteY9" fmla="*/ 1523207 h 2717800"/>
                <a:gd name="connsiteX10" fmla="*/ 0 w 2262188"/>
                <a:gd name="connsiteY10" fmla="*/ 647700 h 2717800"/>
                <a:gd name="connsiteX11" fmla="*/ 546100 w 2262188"/>
                <a:gd name="connsiteY11" fmla="*/ 0 h 2717800"/>
                <a:gd name="connsiteX0" fmla="*/ 2260600 w 2262188"/>
                <a:gd name="connsiteY0" fmla="*/ 2717800 h 2717800"/>
                <a:gd name="connsiteX1" fmla="*/ 2180431 w 2262188"/>
                <a:gd name="connsiteY1" fmla="*/ 2628900 h 2717800"/>
                <a:gd name="connsiteX2" fmla="*/ 2261394 w 2262188"/>
                <a:gd name="connsiteY2" fmla="*/ 2542381 h 2717800"/>
                <a:gd name="connsiteX3" fmla="*/ 2133600 w 2262188"/>
                <a:gd name="connsiteY3" fmla="*/ 2400300 h 2717800"/>
                <a:gd name="connsiteX4" fmla="*/ 2262188 w 2262188"/>
                <a:gd name="connsiteY4" fmla="*/ 2277269 h 2717800"/>
                <a:gd name="connsiteX5" fmla="*/ 1468438 w 2262188"/>
                <a:gd name="connsiteY5" fmla="*/ 1493838 h 2717800"/>
                <a:gd name="connsiteX6" fmla="*/ 1458912 w 2262188"/>
                <a:gd name="connsiteY6" fmla="*/ 1471613 h 2717800"/>
                <a:gd name="connsiteX7" fmla="*/ 1333500 w 2262188"/>
                <a:gd name="connsiteY7" fmla="*/ 1593850 h 2717800"/>
                <a:gd name="connsiteX8" fmla="*/ 1262063 w 2262188"/>
                <a:gd name="connsiteY8" fmla="*/ 1522413 h 2717800"/>
                <a:gd name="connsiteX9" fmla="*/ 896937 w 2262188"/>
                <a:gd name="connsiteY9" fmla="*/ 1523207 h 2717800"/>
                <a:gd name="connsiteX10" fmla="*/ 0 w 2262188"/>
                <a:gd name="connsiteY10" fmla="*/ 647700 h 2717800"/>
                <a:gd name="connsiteX11" fmla="*/ 546100 w 2262188"/>
                <a:gd name="connsiteY11" fmla="*/ 0 h 2717800"/>
                <a:gd name="connsiteX0" fmla="*/ 2260600 w 2262188"/>
                <a:gd name="connsiteY0" fmla="*/ 2717800 h 2717800"/>
                <a:gd name="connsiteX1" fmla="*/ 2166143 w 2262188"/>
                <a:gd name="connsiteY1" fmla="*/ 2616994 h 2717800"/>
                <a:gd name="connsiteX2" fmla="*/ 2261394 w 2262188"/>
                <a:gd name="connsiteY2" fmla="*/ 2542381 h 2717800"/>
                <a:gd name="connsiteX3" fmla="*/ 2133600 w 2262188"/>
                <a:gd name="connsiteY3" fmla="*/ 2400300 h 2717800"/>
                <a:gd name="connsiteX4" fmla="*/ 2262188 w 2262188"/>
                <a:gd name="connsiteY4" fmla="*/ 2277269 h 2717800"/>
                <a:gd name="connsiteX5" fmla="*/ 1468438 w 2262188"/>
                <a:gd name="connsiteY5" fmla="*/ 1493838 h 2717800"/>
                <a:gd name="connsiteX6" fmla="*/ 1458912 w 2262188"/>
                <a:gd name="connsiteY6" fmla="*/ 1471613 h 2717800"/>
                <a:gd name="connsiteX7" fmla="*/ 1333500 w 2262188"/>
                <a:gd name="connsiteY7" fmla="*/ 1593850 h 2717800"/>
                <a:gd name="connsiteX8" fmla="*/ 1262063 w 2262188"/>
                <a:gd name="connsiteY8" fmla="*/ 1522413 h 2717800"/>
                <a:gd name="connsiteX9" fmla="*/ 896937 w 2262188"/>
                <a:gd name="connsiteY9" fmla="*/ 1523207 h 2717800"/>
                <a:gd name="connsiteX10" fmla="*/ 0 w 2262188"/>
                <a:gd name="connsiteY10" fmla="*/ 647700 h 2717800"/>
                <a:gd name="connsiteX11" fmla="*/ 546100 w 2262188"/>
                <a:gd name="connsiteY11" fmla="*/ 0 h 2717800"/>
                <a:gd name="connsiteX0" fmla="*/ 2260600 w 2262188"/>
                <a:gd name="connsiteY0" fmla="*/ 2717800 h 2717800"/>
                <a:gd name="connsiteX1" fmla="*/ 2166143 w 2262188"/>
                <a:gd name="connsiteY1" fmla="*/ 2616994 h 2717800"/>
                <a:gd name="connsiteX2" fmla="*/ 2254250 w 2262188"/>
                <a:gd name="connsiteY2" fmla="*/ 2528093 h 2717800"/>
                <a:gd name="connsiteX3" fmla="*/ 2133600 w 2262188"/>
                <a:gd name="connsiteY3" fmla="*/ 2400300 h 2717800"/>
                <a:gd name="connsiteX4" fmla="*/ 2262188 w 2262188"/>
                <a:gd name="connsiteY4" fmla="*/ 2277269 h 2717800"/>
                <a:gd name="connsiteX5" fmla="*/ 1468438 w 2262188"/>
                <a:gd name="connsiteY5" fmla="*/ 1493838 h 2717800"/>
                <a:gd name="connsiteX6" fmla="*/ 1458912 w 2262188"/>
                <a:gd name="connsiteY6" fmla="*/ 1471613 h 2717800"/>
                <a:gd name="connsiteX7" fmla="*/ 1333500 w 2262188"/>
                <a:gd name="connsiteY7" fmla="*/ 1593850 h 2717800"/>
                <a:gd name="connsiteX8" fmla="*/ 1262063 w 2262188"/>
                <a:gd name="connsiteY8" fmla="*/ 1522413 h 2717800"/>
                <a:gd name="connsiteX9" fmla="*/ 896937 w 2262188"/>
                <a:gd name="connsiteY9" fmla="*/ 1523207 h 2717800"/>
                <a:gd name="connsiteX10" fmla="*/ 0 w 2262188"/>
                <a:gd name="connsiteY10" fmla="*/ 647700 h 2717800"/>
                <a:gd name="connsiteX11" fmla="*/ 546100 w 2262188"/>
                <a:gd name="connsiteY11" fmla="*/ 0 h 2717800"/>
                <a:gd name="connsiteX0" fmla="*/ 2260600 w 2262188"/>
                <a:gd name="connsiteY0" fmla="*/ 2717800 h 2717800"/>
                <a:gd name="connsiteX1" fmla="*/ 2166143 w 2262188"/>
                <a:gd name="connsiteY1" fmla="*/ 2616994 h 2717800"/>
                <a:gd name="connsiteX2" fmla="*/ 2254250 w 2262188"/>
                <a:gd name="connsiteY2" fmla="*/ 2528093 h 2717800"/>
                <a:gd name="connsiteX3" fmla="*/ 2133600 w 2262188"/>
                <a:gd name="connsiteY3" fmla="*/ 2400300 h 2717800"/>
                <a:gd name="connsiteX4" fmla="*/ 2262188 w 2262188"/>
                <a:gd name="connsiteY4" fmla="*/ 2277269 h 2717800"/>
                <a:gd name="connsiteX5" fmla="*/ 1458912 w 2262188"/>
                <a:gd name="connsiteY5" fmla="*/ 1471613 h 2717800"/>
                <a:gd name="connsiteX6" fmla="*/ 1333500 w 2262188"/>
                <a:gd name="connsiteY6" fmla="*/ 1593850 h 2717800"/>
                <a:gd name="connsiteX7" fmla="*/ 1262063 w 2262188"/>
                <a:gd name="connsiteY7" fmla="*/ 1522413 h 2717800"/>
                <a:gd name="connsiteX8" fmla="*/ 896937 w 2262188"/>
                <a:gd name="connsiteY8" fmla="*/ 1523207 h 2717800"/>
                <a:gd name="connsiteX9" fmla="*/ 0 w 2262188"/>
                <a:gd name="connsiteY9" fmla="*/ 647700 h 2717800"/>
                <a:gd name="connsiteX10" fmla="*/ 546100 w 2262188"/>
                <a:gd name="connsiteY10" fmla="*/ 0 h 2717800"/>
                <a:gd name="connsiteX0" fmla="*/ 2260600 w 2262188"/>
                <a:gd name="connsiteY0" fmla="*/ 2717800 h 2717800"/>
                <a:gd name="connsiteX1" fmla="*/ 2166143 w 2262188"/>
                <a:gd name="connsiteY1" fmla="*/ 2616994 h 2717800"/>
                <a:gd name="connsiteX2" fmla="*/ 2254250 w 2262188"/>
                <a:gd name="connsiteY2" fmla="*/ 2528093 h 2717800"/>
                <a:gd name="connsiteX3" fmla="*/ 2133600 w 2262188"/>
                <a:gd name="connsiteY3" fmla="*/ 2400300 h 2717800"/>
                <a:gd name="connsiteX4" fmla="*/ 2262188 w 2262188"/>
                <a:gd name="connsiteY4" fmla="*/ 2277269 h 2717800"/>
                <a:gd name="connsiteX5" fmla="*/ 1458912 w 2262188"/>
                <a:gd name="connsiteY5" fmla="*/ 1471613 h 2717800"/>
                <a:gd name="connsiteX6" fmla="*/ 1333500 w 2262188"/>
                <a:gd name="connsiteY6" fmla="*/ 1593850 h 2717800"/>
                <a:gd name="connsiteX7" fmla="*/ 1262063 w 2262188"/>
                <a:gd name="connsiteY7" fmla="*/ 1522413 h 2717800"/>
                <a:gd name="connsiteX8" fmla="*/ 870744 w 2262188"/>
                <a:gd name="connsiteY8" fmla="*/ 1523207 h 2717800"/>
                <a:gd name="connsiteX9" fmla="*/ 0 w 2262188"/>
                <a:gd name="connsiteY9" fmla="*/ 647700 h 2717800"/>
                <a:gd name="connsiteX10" fmla="*/ 546100 w 2262188"/>
                <a:gd name="connsiteY10" fmla="*/ 0 h 2717800"/>
                <a:gd name="connsiteX0" fmla="*/ 2332831 w 2334419"/>
                <a:gd name="connsiteY0" fmla="*/ 2717800 h 2717800"/>
                <a:gd name="connsiteX1" fmla="*/ 2238374 w 2334419"/>
                <a:gd name="connsiteY1" fmla="*/ 2616994 h 2717800"/>
                <a:gd name="connsiteX2" fmla="*/ 2326481 w 2334419"/>
                <a:gd name="connsiteY2" fmla="*/ 2528093 h 2717800"/>
                <a:gd name="connsiteX3" fmla="*/ 2205831 w 2334419"/>
                <a:gd name="connsiteY3" fmla="*/ 2400300 h 2717800"/>
                <a:gd name="connsiteX4" fmla="*/ 2334419 w 2334419"/>
                <a:gd name="connsiteY4" fmla="*/ 2277269 h 2717800"/>
                <a:gd name="connsiteX5" fmla="*/ 1531143 w 2334419"/>
                <a:gd name="connsiteY5" fmla="*/ 1471613 h 2717800"/>
                <a:gd name="connsiteX6" fmla="*/ 1405731 w 2334419"/>
                <a:gd name="connsiteY6" fmla="*/ 1593850 h 2717800"/>
                <a:gd name="connsiteX7" fmla="*/ 1334294 w 2334419"/>
                <a:gd name="connsiteY7" fmla="*/ 1522413 h 2717800"/>
                <a:gd name="connsiteX8" fmla="*/ 942975 w 2334419"/>
                <a:gd name="connsiteY8" fmla="*/ 1523207 h 2717800"/>
                <a:gd name="connsiteX9" fmla="*/ 0 w 2334419"/>
                <a:gd name="connsiteY9" fmla="*/ 590550 h 2717800"/>
                <a:gd name="connsiteX10" fmla="*/ 618331 w 2334419"/>
                <a:gd name="connsiteY10" fmla="*/ 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419" h="2717800">
                  <a:moveTo>
                    <a:pt x="2332831" y="2717800"/>
                  </a:moveTo>
                  <a:lnTo>
                    <a:pt x="2238374" y="2616994"/>
                  </a:lnTo>
                  <a:lnTo>
                    <a:pt x="2326481" y="2528093"/>
                  </a:lnTo>
                  <a:lnTo>
                    <a:pt x="2205831" y="2400300"/>
                  </a:lnTo>
                  <a:lnTo>
                    <a:pt x="2334419" y="2277269"/>
                  </a:lnTo>
                  <a:lnTo>
                    <a:pt x="1531143" y="1471613"/>
                  </a:lnTo>
                  <a:lnTo>
                    <a:pt x="1405731" y="1593850"/>
                  </a:lnTo>
                  <a:lnTo>
                    <a:pt x="1334294" y="1522413"/>
                  </a:lnTo>
                  <a:lnTo>
                    <a:pt x="942975" y="1523207"/>
                  </a:lnTo>
                  <a:lnTo>
                    <a:pt x="0" y="590550"/>
                  </a:lnTo>
                  <a:lnTo>
                    <a:pt x="618331" y="0"/>
                  </a:lnTo>
                </a:path>
              </a:pathLst>
            </a:cu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5709922" y="30480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5709922" y="27432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"/>
          <p:cNvSpPr txBox="1">
            <a:spLocks/>
          </p:cNvSpPr>
          <p:nvPr/>
        </p:nvSpPr>
        <p:spPr>
          <a:xfrm>
            <a:off x="9144000" y="2743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Questions?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+ 1p light" pitchFamily="34" charset="-128"/>
              <a:ea typeface="M+ 1p light" pitchFamily="34" charset="-128"/>
              <a:cs typeface="M+ 1p light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142" y="152400"/>
            <a:ext cx="4667036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 17"/>
          <p:cNvSpPr/>
          <p:nvPr/>
        </p:nvSpPr>
        <p:spPr>
          <a:xfrm>
            <a:off x="21712240" y="566218"/>
            <a:ext cx="2884616" cy="4462214"/>
          </a:xfrm>
          <a:custGeom>
            <a:avLst/>
            <a:gdLst>
              <a:gd name="connsiteX0" fmla="*/ 1165860 w 1973580"/>
              <a:gd name="connsiteY0" fmla="*/ 0 h 3070860"/>
              <a:gd name="connsiteX1" fmla="*/ 1973580 w 1973580"/>
              <a:gd name="connsiteY1" fmla="*/ 38100 h 3070860"/>
              <a:gd name="connsiteX2" fmla="*/ 1958340 w 1973580"/>
              <a:gd name="connsiteY2" fmla="*/ 388620 h 3070860"/>
              <a:gd name="connsiteX3" fmla="*/ 1676400 w 1973580"/>
              <a:gd name="connsiteY3" fmla="*/ 365760 h 3070860"/>
              <a:gd name="connsiteX4" fmla="*/ 1569720 w 1973580"/>
              <a:gd name="connsiteY4" fmla="*/ 2308860 h 3070860"/>
              <a:gd name="connsiteX5" fmla="*/ 1005840 w 1973580"/>
              <a:gd name="connsiteY5" fmla="*/ 2423160 h 3070860"/>
              <a:gd name="connsiteX6" fmla="*/ 1158240 w 1973580"/>
              <a:gd name="connsiteY6" fmla="*/ 2926080 h 3070860"/>
              <a:gd name="connsiteX7" fmla="*/ 1158240 w 1973580"/>
              <a:gd name="connsiteY7" fmla="*/ 2948940 h 3070860"/>
              <a:gd name="connsiteX8" fmla="*/ 1150620 w 1973580"/>
              <a:gd name="connsiteY8" fmla="*/ 3002280 h 3070860"/>
              <a:gd name="connsiteX9" fmla="*/ 1104900 w 1973580"/>
              <a:gd name="connsiteY9" fmla="*/ 3055620 h 3070860"/>
              <a:gd name="connsiteX10" fmla="*/ 1021080 w 1973580"/>
              <a:gd name="connsiteY10" fmla="*/ 3070860 h 3070860"/>
              <a:gd name="connsiteX11" fmla="*/ 480060 w 1973580"/>
              <a:gd name="connsiteY11" fmla="*/ 3063240 h 3070860"/>
              <a:gd name="connsiteX12" fmla="*/ 327660 w 1973580"/>
              <a:gd name="connsiteY12" fmla="*/ 3055620 h 3070860"/>
              <a:gd name="connsiteX13" fmla="*/ 198120 w 1973580"/>
              <a:gd name="connsiteY13" fmla="*/ 2994660 h 3070860"/>
              <a:gd name="connsiteX14" fmla="*/ 167640 w 1973580"/>
              <a:gd name="connsiteY14" fmla="*/ 2895600 h 3070860"/>
              <a:gd name="connsiteX15" fmla="*/ 160020 w 1973580"/>
              <a:gd name="connsiteY15" fmla="*/ 2766060 h 3070860"/>
              <a:gd name="connsiteX16" fmla="*/ 236220 w 1973580"/>
              <a:gd name="connsiteY16" fmla="*/ 2750820 h 3070860"/>
              <a:gd name="connsiteX17" fmla="*/ 205740 w 1973580"/>
              <a:gd name="connsiteY17" fmla="*/ 2537460 h 3070860"/>
              <a:gd name="connsiteX18" fmla="*/ 0 w 1973580"/>
              <a:gd name="connsiteY18" fmla="*/ 2545080 h 3070860"/>
              <a:gd name="connsiteX19" fmla="*/ 22860 w 1973580"/>
              <a:gd name="connsiteY19" fmla="*/ 2065020 h 3070860"/>
              <a:gd name="connsiteX20" fmla="*/ 1043940 w 1973580"/>
              <a:gd name="connsiteY20" fmla="*/ 2072640 h 3070860"/>
              <a:gd name="connsiteX21" fmla="*/ 1165860 w 1973580"/>
              <a:gd name="connsiteY21" fmla="*/ 0 h 3070860"/>
              <a:gd name="connsiteX0" fmla="*/ 1165860 w 1973580"/>
              <a:gd name="connsiteY0" fmla="*/ 0 h 3070860"/>
              <a:gd name="connsiteX1" fmla="*/ 1973580 w 1973580"/>
              <a:gd name="connsiteY1" fmla="*/ 38100 h 3070860"/>
              <a:gd name="connsiteX2" fmla="*/ 1958340 w 1973580"/>
              <a:gd name="connsiteY2" fmla="*/ 388620 h 3070860"/>
              <a:gd name="connsiteX3" fmla="*/ 1676400 w 1973580"/>
              <a:gd name="connsiteY3" fmla="*/ 365760 h 3070860"/>
              <a:gd name="connsiteX4" fmla="*/ 1569720 w 1973580"/>
              <a:gd name="connsiteY4" fmla="*/ 2308860 h 3070860"/>
              <a:gd name="connsiteX5" fmla="*/ 1005840 w 1973580"/>
              <a:gd name="connsiteY5" fmla="*/ 2423160 h 3070860"/>
              <a:gd name="connsiteX6" fmla="*/ 1158240 w 1973580"/>
              <a:gd name="connsiteY6" fmla="*/ 2926080 h 3070860"/>
              <a:gd name="connsiteX7" fmla="*/ 1158240 w 1973580"/>
              <a:gd name="connsiteY7" fmla="*/ 2948940 h 3070860"/>
              <a:gd name="connsiteX8" fmla="*/ 1150620 w 1973580"/>
              <a:gd name="connsiteY8" fmla="*/ 3002280 h 3070860"/>
              <a:gd name="connsiteX9" fmla="*/ 1104900 w 1973580"/>
              <a:gd name="connsiteY9" fmla="*/ 3055620 h 3070860"/>
              <a:gd name="connsiteX10" fmla="*/ 1021080 w 1973580"/>
              <a:gd name="connsiteY10" fmla="*/ 3070860 h 3070860"/>
              <a:gd name="connsiteX11" fmla="*/ 480060 w 1973580"/>
              <a:gd name="connsiteY11" fmla="*/ 3063240 h 3070860"/>
              <a:gd name="connsiteX12" fmla="*/ 327660 w 1973580"/>
              <a:gd name="connsiteY12" fmla="*/ 3055620 h 3070860"/>
              <a:gd name="connsiteX13" fmla="*/ 198120 w 1973580"/>
              <a:gd name="connsiteY13" fmla="*/ 2994660 h 3070860"/>
              <a:gd name="connsiteX14" fmla="*/ 167640 w 1973580"/>
              <a:gd name="connsiteY14" fmla="*/ 2895600 h 3070860"/>
              <a:gd name="connsiteX15" fmla="*/ 160020 w 1973580"/>
              <a:gd name="connsiteY15" fmla="*/ 2766060 h 3070860"/>
              <a:gd name="connsiteX16" fmla="*/ 236220 w 1973580"/>
              <a:gd name="connsiteY16" fmla="*/ 2750820 h 3070860"/>
              <a:gd name="connsiteX17" fmla="*/ 210510 w 1973580"/>
              <a:gd name="connsiteY17" fmla="*/ 2578009 h 3070860"/>
              <a:gd name="connsiteX18" fmla="*/ 0 w 1973580"/>
              <a:gd name="connsiteY18" fmla="*/ 2545080 h 3070860"/>
              <a:gd name="connsiteX19" fmla="*/ 22860 w 1973580"/>
              <a:gd name="connsiteY19" fmla="*/ 2065020 h 3070860"/>
              <a:gd name="connsiteX20" fmla="*/ 1043940 w 1973580"/>
              <a:gd name="connsiteY20" fmla="*/ 2072640 h 3070860"/>
              <a:gd name="connsiteX21" fmla="*/ 1165860 w 1973580"/>
              <a:gd name="connsiteY21" fmla="*/ 0 h 3070860"/>
              <a:gd name="connsiteX0" fmla="*/ 1165860 w 1973580"/>
              <a:gd name="connsiteY0" fmla="*/ 0 h 3070860"/>
              <a:gd name="connsiteX1" fmla="*/ 1973580 w 1973580"/>
              <a:gd name="connsiteY1" fmla="*/ 38100 h 3070860"/>
              <a:gd name="connsiteX2" fmla="*/ 1958340 w 1973580"/>
              <a:gd name="connsiteY2" fmla="*/ 388620 h 3070860"/>
              <a:gd name="connsiteX3" fmla="*/ 1676400 w 1973580"/>
              <a:gd name="connsiteY3" fmla="*/ 365760 h 3070860"/>
              <a:gd name="connsiteX4" fmla="*/ 1569720 w 1973580"/>
              <a:gd name="connsiteY4" fmla="*/ 2308860 h 3070860"/>
              <a:gd name="connsiteX5" fmla="*/ 1005840 w 1973580"/>
              <a:gd name="connsiteY5" fmla="*/ 2423160 h 3070860"/>
              <a:gd name="connsiteX6" fmla="*/ 1158240 w 1973580"/>
              <a:gd name="connsiteY6" fmla="*/ 2926080 h 3070860"/>
              <a:gd name="connsiteX7" fmla="*/ 1158240 w 1973580"/>
              <a:gd name="connsiteY7" fmla="*/ 2948940 h 3070860"/>
              <a:gd name="connsiteX8" fmla="*/ 1150620 w 1973580"/>
              <a:gd name="connsiteY8" fmla="*/ 3002280 h 3070860"/>
              <a:gd name="connsiteX9" fmla="*/ 1104900 w 1973580"/>
              <a:gd name="connsiteY9" fmla="*/ 3055620 h 3070860"/>
              <a:gd name="connsiteX10" fmla="*/ 1021080 w 1973580"/>
              <a:gd name="connsiteY10" fmla="*/ 3070860 h 3070860"/>
              <a:gd name="connsiteX11" fmla="*/ 480060 w 1973580"/>
              <a:gd name="connsiteY11" fmla="*/ 3063240 h 3070860"/>
              <a:gd name="connsiteX12" fmla="*/ 327660 w 1973580"/>
              <a:gd name="connsiteY12" fmla="*/ 3055620 h 3070860"/>
              <a:gd name="connsiteX13" fmla="*/ 198120 w 1973580"/>
              <a:gd name="connsiteY13" fmla="*/ 2994660 h 3070860"/>
              <a:gd name="connsiteX14" fmla="*/ 167640 w 1973580"/>
              <a:gd name="connsiteY14" fmla="*/ 2895600 h 3070860"/>
              <a:gd name="connsiteX15" fmla="*/ 160020 w 1973580"/>
              <a:gd name="connsiteY15" fmla="*/ 2766060 h 3070860"/>
              <a:gd name="connsiteX16" fmla="*/ 236220 w 1973580"/>
              <a:gd name="connsiteY16" fmla="*/ 2750820 h 3070860"/>
              <a:gd name="connsiteX17" fmla="*/ 210510 w 1973580"/>
              <a:gd name="connsiteY17" fmla="*/ 2578009 h 3070860"/>
              <a:gd name="connsiteX18" fmla="*/ 0 w 1973580"/>
              <a:gd name="connsiteY18" fmla="*/ 2578009 h 3070860"/>
              <a:gd name="connsiteX19" fmla="*/ 22860 w 1973580"/>
              <a:gd name="connsiteY19" fmla="*/ 2065020 h 3070860"/>
              <a:gd name="connsiteX20" fmla="*/ 1043940 w 1973580"/>
              <a:gd name="connsiteY20" fmla="*/ 2072640 h 3070860"/>
              <a:gd name="connsiteX21" fmla="*/ 1165860 w 1973580"/>
              <a:gd name="connsiteY21" fmla="*/ 0 h 3070860"/>
              <a:gd name="connsiteX0" fmla="*/ 1169149 w 1976869"/>
              <a:gd name="connsiteY0" fmla="*/ 0 h 3070860"/>
              <a:gd name="connsiteX1" fmla="*/ 1976869 w 1976869"/>
              <a:gd name="connsiteY1" fmla="*/ 38100 h 3070860"/>
              <a:gd name="connsiteX2" fmla="*/ 1961629 w 1976869"/>
              <a:gd name="connsiteY2" fmla="*/ 388620 h 3070860"/>
              <a:gd name="connsiteX3" fmla="*/ 1679689 w 1976869"/>
              <a:gd name="connsiteY3" fmla="*/ 365760 h 3070860"/>
              <a:gd name="connsiteX4" fmla="*/ 1573009 w 1976869"/>
              <a:gd name="connsiteY4" fmla="*/ 2308860 h 3070860"/>
              <a:gd name="connsiteX5" fmla="*/ 1009129 w 1976869"/>
              <a:gd name="connsiteY5" fmla="*/ 2423160 h 3070860"/>
              <a:gd name="connsiteX6" fmla="*/ 1161529 w 1976869"/>
              <a:gd name="connsiteY6" fmla="*/ 2926080 h 3070860"/>
              <a:gd name="connsiteX7" fmla="*/ 1161529 w 1976869"/>
              <a:gd name="connsiteY7" fmla="*/ 2948940 h 3070860"/>
              <a:gd name="connsiteX8" fmla="*/ 1153909 w 1976869"/>
              <a:gd name="connsiteY8" fmla="*/ 3002280 h 3070860"/>
              <a:gd name="connsiteX9" fmla="*/ 1108189 w 1976869"/>
              <a:gd name="connsiteY9" fmla="*/ 3055620 h 3070860"/>
              <a:gd name="connsiteX10" fmla="*/ 1024369 w 1976869"/>
              <a:gd name="connsiteY10" fmla="*/ 3070860 h 3070860"/>
              <a:gd name="connsiteX11" fmla="*/ 483349 w 1976869"/>
              <a:gd name="connsiteY11" fmla="*/ 3063240 h 3070860"/>
              <a:gd name="connsiteX12" fmla="*/ 330949 w 1976869"/>
              <a:gd name="connsiteY12" fmla="*/ 3055620 h 3070860"/>
              <a:gd name="connsiteX13" fmla="*/ 201409 w 1976869"/>
              <a:gd name="connsiteY13" fmla="*/ 2994660 h 3070860"/>
              <a:gd name="connsiteX14" fmla="*/ 170929 w 1976869"/>
              <a:gd name="connsiteY14" fmla="*/ 2895600 h 3070860"/>
              <a:gd name="connsiteX15" fmla="*/ 163309 w 1976869"/>
              <a:gd name="connsiteY15" fmla="*/ 2766060 h 3070860"/>
              <a:gd name="connsiteX16" fmla="*/ 239509 w 1976869"/>
              <a:gd name="connsiteY16" fmla="*/ 2750820 h 3070860"/>
              <a:gd name="connsiteX17" fmla="*/ 213799 w 1976869"/>
              <a:gd name="connsiteY17" fmla="*/ 2578009 h 3070860"/>
              <a:gd name="connsiteX18" fmla="*/ 0 w 1976869"/>
              <a:gd name="connsiteY18" fmla="*/ 2592811 h 3070860"/>
              <a:gd name="connsiteX19" fmla="*/ 26149 w 1976869"/>
              <a:gd name="connsiteY19" fmla="*/ 2065020 h 3070860"/>
              <a:gd name="connsiteX20" fmla="*/ 1047229 w 1976869"/>
              <a:gd name="connsiteY20" fmla="*/ 2072640 h 3070860"/>
              <a:gd name="connsiteX21" fmla="*/ 1169149 w 1976869"/>
              <a:gd name="connsiteY21" fmla="*/ 0 h 3070860"/>
              <a:gd name="connsiteX0" fmla="*/ 1169149 w 1976869"/>
              <a:gd name="connsiteY0" fmla="*/ 0 h 3070860"/>
              <a:gd name="connsiteX1" fmla="*/ 1976869 w 1976869"/>
              <a:gd name="connsiteY1" fmla="*/ 38100 h 3070860"/>
              <a:gd name="connsiteX2" fmla="*/ 1961629 w 1976869"/>
              <a:gd name="connsiteY2" fmla="*/ 388620 h 3070860"/>
              <a:gd name="connsiteX3" fmla="*/ 1679689 w 1976869"/>
              <a:gd name="connsiteY3" fmla="*/ 365760 h 3070860"/>
              <a:gd name="connsiteX4" fmla="*/ 1573009 w 1976869"/>
              <a:gd name="connsiteY4" fmla="*/ 2308860 h 3070860"/>
              <a:gd name="connsiteX5" fmla="*/ 1009129 w 1976869"/>
              <a:gd name="connsiteY5" fmla="*/ 2423160 h 3070860"/>
              <a:gd name="connsiteX6" fmla="*/ 1161529 w 1976869"/>
              <a:gd name="connsiteY6" fmla="*/ 2926080 h 3070860"/>
              <a:gd name="connsiteX7" fmla="*/ 1161529 w 1976869"/>
              <a:gd name="connsiteY7" fmla="*/ 2948940 h 3070860"/>
              <a:gd name="connsiteX8" fmla="*/ 1153909 w 1976869"/>
              <a:gd name="connsiteY8" fmla="*/ 3002280 h 3070860"/>
              <a:gd name="connsiteX9" fmla="*/ 1108189 w 1976869"/>
              <a:gd name="connsiteY9" fmla="*/ 3055620 h 3070860"/>
              <a:gd name="connsiteX10" fmla="*/ 1024369 w 1976869"/>
              <a:gd name="connsiteY10" fmla="*/ 3070860 h 3070860"/>
              <a:gd name="connsiteX11" fmla="*/ 483349 w 1976869"/>
              <a:gd name="connsiteY11" fmla="*/ 3063240 h 3070860"/>
              <a:gd name="connsiteX12" fmla="*/ 330949 w 1976869"/>
              <a:gd name="connsiteY12" fmla="*/ 3055620 h 3070860"/>
              <a:gd name="connsiteX13" fmla="*/ 201409 w 1976869"/>
              <a:gd name="connsiteY13" fmla="*/ 2994660 h 3070860"/>
              <a:gd name="connsiteX14" fmla="*/ 170929 w 1976869"/>
              <a:gd name="connsiteY14" fmla="*/ 2895600 h 3070860"/>
              <a:gd name="connsiteX15" fmla="*/ 163309 w 1976869"/>
              <a:gd name="connsiteY15" fmla="*/ 2766060 h 3070860"/>
              <a:gd name="connsiteX16" fmla="*/ 239509 w 1976869"/>
              <a:gd name="connsiteY16" fmla="*/ 2750820 h 3070860"/>
              <a:gd name="connsiteX17" fmla="*/ 213799 w 1976869"/>
              <a:gd name="connsiteY17" fmla="*/ 2578009 h 3070860"/>
              <a:gd name="connsiteX18" fmla="*/ 0 w 1976869"/>
              <a:gd name="connsiteY18" fmla="*/ 2592811 h 3070860"/>
              <a:gd name="connsiteX19" fmla="*/ 26149 w 1976869"/>
              <a:gd name="connsiteY19" fmla="*/ 2065020 h 3070860"/>
              <a:gd name="connsiteX20" fmla="*/ 1055838 w 1976869"/>
              <a:gd name="connsiteY20" fmla="*/ 2104362 h 3070860"/>
              <a:gd name="connsiteX21" fmla="*/ 1169149 w 1976869"/>
              <a:gd name="connsiteY21" fmla="*/ 0 h 3070860"/>
              <a:gd name="connsiteX0" fmla="*/ 1169149 w 1976869"/>
              <a:gd name="connsiteY0" fmla="*/ 0 h 3070860"/>
              <a:gd name="connsiteX1" fmla="*/ 1976869 w 1976869"/>
              <a:gd name="connsiteY1" fmla="*/ 38100 h 3070860"/>
              <a:gd name="connsiteX2" fmla="*/ 1961629 w 1976869"/>
              <a:gd name="connsiteY2" fmla="*/ 388620 h 3070860"/>
              <a:gd name="connsiteX3" fmla="*/ 1679689 w 1976869"/>
              <a:gd name="connsiteY3" fmla="*/ 365760 h 3070860"/>
              <a:gd name="connsiteX4" fmla="*/ 1573009 w 1976869"/>
              <a:gd name="connsiteY4" fmla="*/ 2308860 h 3070860"/>
              <a:gd name="connsiteX5" fmla="*/ 1009129 w 1976869"/>
              <a:gd name="connsiteY5" fmla="*/ 2423160 h 3070860"/>
              <a:gd name="connsiteX6" fmla="*/ 1161529 w 1976869"/>
              <a:gd name="connsiteY6" fmla="*/ 2926080 h 3070860"/>
              <a:gd name="connsiteX7" fmla="*/ 1161529 w 1976869"/>
              <a:gd name="connsiteY7" fmla="*/ 2948940 h 3070860"/>
              <a:gd name="connsiteX8" fmla="*/ 1153909 w 1976869"/>
              <a:gd name="connsiteY8" fmla="*/ 3002280 h 3070860"/>
              <a:gd name="connsiteX9" fmla="*/ 1108189 w 1976869"/>
              <a:gd name="connsiteY9" fmla="*/ 3055620 h 3070860"/>
              <a:gd name="connsiteX10" fmla="*/ 1024369 w 1976869"/>
              <a:gd name="connsiteY10" fmla="*/ 3070860 h 3070860"/>
              <a:gd name="connsiteX11" fmla="*/ 483349 w 1976869"/>
              <a:gd name="connsiteY11" fmla="*/ 3063240 h 3070860"/>
              <a:gd name="connsiteX12" fmla="*/ 330949 w 1976869"/>
              <a:gd name="connsiteY12" fmla="*/ 3055620 h 3070860"/>
              <a:gd name="connsiteX13" fmla="*/ 201409 w 1976869"/>
              <a:gd name="connsiteY13" fmla="*/ 2994660 h 3070860"/>
              <a:gd name="connsiteX14" fmla="*/ 170929 w 1976869"/>
              <a:gd name="connsiteY14" fmla="*/ 2895600 h 3070860"/>
              <a:gd name="connsiteX15" fmla="*/ 163309 w 1976869"/>
              <a:gd name="connsiteY15" fmla="*/ 2766060 h 3070860"/>
              <a:gd name="connsiteX16" fmla="*/ 239509 w 1976869"/>
              <a:gd name="connsiteY16" fmla="*/ 2750820 h 3070860"/>
              <a:gd name="connsiteX17" fmla="*/ 213799 w 1976869"/>
              <a:gd name="connsiteY17" fmla="*/ 2578009 h 3070860"/>
              <a:gd name="connsiteX18" fmla="*/ 0 w 1976869"/>
              <a:gd name="connsiteY18" fmla="*/ 2592811 h 3070860"/>
              <a:gd name="connsiteX19" fmla="*/ 26149 w 1976869"/>
              <a:gd name="connsiteY19" fmla="*/ 2127516 h 3070860"/>
              <a:gd name="connsiteX20" fmla="*/ 1055838 w 1976869"/>
              <a:gd name="connsiteY20" fmla="*/ 2104362 h 3070860"/>
              <a:gd name="connsiteX21" fmla="*/ 1169149 w 1976869"/>
              <a:gd name="connsiteY21" fmla="*/ 0 h 3070860"/>
              <a:gd name="connsiteX0" fmla="*/ 1169149 w 1976869"/>
              <a:gd name="connsiteY0" fmla="*/ 0 h 3070860"/>
              <a:gd name="connsiteX1" fmla="*/ 1976869 w 1976869"/>
              <a:gd name="connsiteY1" fmla="*/ 38100 h 3070860"/>
              <a:gd name="connsiteX2" fmla="*/ 1961629 w 1976869"/>
              <a:gd name="connsiteY2" fmla="*/ 388620 h 3070860"/>
              <a:gd name="connsiteX3" fmla="*/ 1679689 w 1976869"/>
              <a:gd name="connsiteY3" fmla="*/ 365760 h 3070860"/>
              <a:gd name="connsiteX4" fmla="*/ 1573009 w 1976869"/>
              <a:gd name="connsiteY4" fmla="*/ 2308860 h 3070860"/>
              <a:gd name="connsiteX5" fmla="*/ 1009129 w 1976869"/>
              <a:gd name="connsiteY5" fmla="*/ 2423160 h 3070860"/>
              <a:gd name="connsiteX6" fmla="*/ 1161529 w 1976869"/>
              <a:gd name="connsiteY6" fmla="*/ 2926080 h 3070860"/>
              <a:gd name="connsiteX7" fmla="*/ 1161529 w 1976869"/>
              <a:gd name="connsiteY7" fmla="*/ 2948940 h 3070860"/>
              <a:gd name="connsiteX8" fmla="*/ 1153909 w 1976869"/>
              <a:gd name="connsiteY8" fmla="*/ 3002280 h 3070860"/>
              <a:gd name="connsiteX9" fmla="*/ 1108189 w 1976869"/>
              <a:gd name="connsiteY9" fmla="*/ 3055620 h 3070860"/>
              <a:gd name="connsiteX10" fmla="*/ 1024369 w 1976869"/>
              <a:gd name="connsiteY10" fmla="*/ 3070860 h 3070860"/>
              <a:gd name="connsiteX11" fmla="*/ 483349 w 1976869"/>
              <a:gd name="connsiteY11" fmla="*/ 3063240 h 3070860"/>
              <a:gd name="connsiteX12" fmla="*/ 330949 w 1976869"/>
              <a:gd name="connsiteY12" fmla="*/ 3055620 h 3070860"/>
              <a:gd name="connsiteX13" fmla="*/ 201409 w 1976869"/>
              <a:gd name="connsiteY13" fmla="*/ 2994660 h 3070860"/>
              <a:gd name="connsiteX14" fmla="*/ 170929 w 1976869"/>
              <a:gd name="connsiteY14" fmla="*/ 2895600 h 3070860"/>
              <a:gd name="connsiteX15" fmla="*/ 163309 w 1976869"/>
              <a:gd name="connsiteY15" fmla="*/ 2766060 h 3070860"/>
              <a:gd name="connsiteX16" fmla="*/ 239509 w 1976869"/>
              <a:gd name="connsiteY16" fmla="*/ 2750820 h 3070860"/>
              <a:gd name="connsiteX17" fmla="*/ 213799 w 1976869"/>
              <a:gd name="connsiteY17" fmla="*/ 2578009 h 3070860"/>
              <a:gd name="connsiteX18" fmla="*/ 0 w 1976869"/>
              <a:gd name="connsiteY18" fmla="*/ 2592811 h 3070860"/>
              <a:gd name="connsiteX19" fmla="*/ 26149 w 1976869"/>
              <a:gd name="connsiteY19" fmla="*/ 2127516 h 3070860"/>
              <a:gd name="connsiteX20" fmla="*/ 1045970 w 1976869"/>
              <a:gd name="connsiteY20" fmla="*/ 2124098 h 3070860"/>
              <a:gd name="connsiteX21" fmla="*/ 1169149 w 1976869"/>
              <a:gd name="connsiteY21" fmla="*/ 0 h 3070860"/>
              <a:gd name="connsiteX0" fmla="*/ 1169149 w 1976869"/>
              <a:gd name="connsiteY0" fmla="*/ 0 h 3070860"/>
              <a:gd name="connsiteX1" fmla="*/ 1976869 w 1976869"/>
              <a:gd name="connsiteY1" fmla="*/ 38100 h 3070860"/>
              <a:gd name="connsiteX2" fmla="*/ 1961629 w 1976869"/>
              <a:gd name="connsiteY2" fmla="*/ 388620 h 3070860"/>
              <a:gd name="connsiteX3" fmla="*/ 1679689 w 1976869"/>
              <a:gd name="connsiteY3" fmla="*/ 365760 h 3070860"/>
              <a:gd name="connsiteX4" fmla="*/ 1582112 w 1976869"/>
              <a:gd name="connsiteY4" fmla="*/ 2367500 h 3070860"/>
              <a:gd name="connsiteX5" fmla="*/ 1009129 w 1976869"/>
              <a:gd name="connsiteY5" fmla="*/ 2423160 h 3070860"/>
              <a:gd name="connsiteX6" fmla="*/ 1161529 w 1976869"/>
              <a:gd name="connsiteY6" fmla="*/ 2926080 h 3070860"/>
              <a:gd name="connsiteX7" fmla="*/ 1161529 w 1976869"/>
              <a:gd name="connsiteY7" fmla="*/ 2948940 h 3070860"/>
              <a:gd name="connsiteX8" fmla="*/ 1153909 w 1976869"/>
              <a:gd name="connsiteY8" fmla="*/ 3002280 h 3070860"/>
              <a:gd name="connsiteX9" fmla="*/ 1108189 w 1976869"/>
              <a:gd name="connsiteY9" fmla="*/ 3055620 h 3070860"/>
              <a:gd name="connsiteX10" fmla="*/ 1024369 w 1976869"/>
              <a:gd name="connsiteY10" fmla="*/ 3070860 h 3070860"/>
              <a:gd name="connsiteX11" fmla="*/ 483349 w 1976869"/>
              <a:gd name="connsiteY11" fmla="*/ 3063240 h 3070860"/>
              <a:gd name="connsiteX12" fmla="*/ 330949 w 1976869"/>
              <a:gd name="connsiteY12" fmla="*/ 3055620 h 3070860"/>
              <a:gd name="connsiteX13" fmla="*/ 201409 w 1976869"/>
              <a:gd name="connsiteY13" fmla="*/ 2994660 h 3070860"/>
              <a:gd name="connsiteX14" fmla="*/ 170929 w 1976869"/>
              <a:gd name="connsiteY14" fmla="*/ 2895600 h 3070860"/>
              <a:gd name="connsiteX15" fmla="*/ 163309 w 1976869"/>
              <a:gd name="connsiteY15" fmla="*/ 2766060 h 3070860"/>
              <a:gd name="connsiteX16" fmla="*/ 239509 w 1976869"/>
              <a:gd name="connsiteY16" fmla="*/ 2750820 h 3070860"/>
              <a:gd name="connsiteX17" fmla="*/ 213799 w 1976869"/>
              <a:gd name="connsiteY17" fmla="*/ 2578009 h 3070860"/>
              <a:gd name="connsiteX18" fmla="*/ 0 w 1976869"/>
              <a:gd name="connsiteY18" fmla="*/ 2592811 h 3070860"/>
              <a:gd name="connsiteX19" fmla="*/ 26149 w 1976869"/>
              <a:gd name="connsiteY19" fmla="*/ 2127516 h 3070860"/>
              <a:gd name="connsiteX20" fmla="*/ 1045970 w 1976869"/>
              <a:gd name="connsiteY20" fmla="*/ 2124098 h 3070860"/>
              <a:gd name="connsiteX21" fmla="*/ 1169149 w 1976869"/>
              <a:gd name="connsiteY21" fmla="*/ 0 h 3070860"/>
              <a:gd name="connsiteX0" fmla="*/ 1169149 w 1976869"/>
              <a:gd name="connsiteY0" fmla="*/ 0 h 3070860"/>
              <a:gd name="connsiteX1" fmla="*/ 1976869 w 1976869"/>
              <a:gd name="connsiteY1" fmla="*/ 38100 h 3070860"/>
              <a:gd name="connsiteX2" fmla="*/ 1961629 w 1976869"/>
              <a:gd name="connsiteY2" fmla="*/ 388620 h 3070860"/>
              <a:gd name="connsiteX3" fmla="*/ 1679689 w 1976869"/>
              <a:gd name="connsiteY3" fmla="*/ 365760 h 3070860"/>
              <a:gd name="connsiteX4" fmla="*/ 1582112 w 1976869"/>
              <a:gd name="connsiteY4" fmla="*/ 2367500 h 3070860"/>
              <a:gd name="connsiteX5" fmla="*/ 1043666 w 1976869"/>
              <a:gd name="connsiteY5" fmla="*/ 2482366 h 3070860"/>
              <a:gd name="connsiteX6" fmla="*/ 1161529 w 1976869"/>
              <a:gd name="connsiteY6" fmla="*/ 2926080 h 3070860"/>
              <a:gd name="connsiteX7" fmla="*/ 1161529 w 1976869"/>
              <a:gd name="connsiteY7" fmla="*/ 2948940 h 3070860"/>
              <a:gd name="connsiteX8" fmla="*/ 1153909 w 1976869"/>
              <a:gd name="connsiteY8" fmla="*/ 3002280 h 3070860"/>
              <a:gd name="connsiteX9" fmla="*/ 1108189 w 1976869"/>
              <a:gd name="connsiteY9" fmla="*/ 3055620 h 3070860"/>
              <a:gd name="connsiteX10" fmla="*/ 1024369 w 1976869"/>
              <a:gd name="connsiteY10" fmla="*/ 3070860 h 3070860"/>
              <a:gd name="connsiteX11" fmla="*/ 483349 w 1976869"/>
              <a:gd name="connsiteY11" fmla="*/ 3063240 h 3070860"/>
              <a:gd name="connsiteX12" fmla="*/ 330949 w 1976869"/>
              <a:gd name="connsiteY12" fmla="*/ 3055620 h 3070860"/>
              <a:gd name="connsiteX13" fmla="*/ 201409 w 1976869"/>
              <a:gd name="connsiteY13" fmla="*/ 2994660 h 3070860"/>
              <a:gd name="connsiteX14" fmla="*/ 170929 w 1976869"/>
              <a:gd name="connsiteY14" fmla="*/ 2895600 h 3070860"/>
              <a:gd name="connsiteX15" fmla="*/ 163309 w 1976869"/>
              <a:gd name="connsiteY15" fmla="*/ 2766060 h 3070860"/>
              <a:gd name="connsiteX16" fmla="*/ 239509 w 1976869"/>
              <a:gd name="connsiteY16" fmla="*/ 2750820 h 3070860"/>
              <a:gd name="connsiteX17" fmla="*/ 213799 w 1976869"/>
              <a:gd name="connsiteY17" fmla="*/ 2578009 h 3070860"/>
              <a:gd name="connsiteX18" fmla="*/ 0 w 1976869"/>
              <a:gd name="connsiteY18" fmla="*/ 2592811 h 3070860"/>
              <a:gd name="connsiteX19" fmla="*/ 26149 w 1976869"/>
              <a:gd name="connsiteY19" fmla="*/ 2127516 h 3070860"/>
              <a:gd name="connsiteX20" fmla="*/ 1045970 w 1976869"/>
              <a:gd name="connsiteY20" fmla="*/ 2124098 h 3070860"/>
              <a:gd name="connsiteX21" fmla="*/ 1169149 w 1976869"/>
              <a:gd name="connsiteY21" fmla="*/ 0 h 3070860"/>
              <a:gd name="connsiteX0" fmla="*/ 1169149 w 1976869"/>
              <a:gd name="connsiteY0" fmla="*/ 0 h 3070860"/>
              <a:gd name="connsiteX1" fmla="*/ 1976869 w 1976869"/>
              <a:gd name="connsiteY1" fmla="*/ 38100 h 3070860"/>
              <a:gd name="connsiteX2" fmla="*/ 1961629 w 1976869"/>
              <a:gd name="connsiteY2" fmla="*/ 388620 h 3070860"/>
              <a:gd name="connsiteX3" fmla="*/ 1679689 w 1976869"/>
              <a:gd name="connsiteY3" fmla="*/ 365760 h 3070860"/>
              <a:gd name="connsiteX4" fmla="*/ 1582112 w 1976869"/>
              <a:gd name="connsiteY4" fmla="*/ 2367500 h 3070860"/>
              <a:gd name="connsiteX5" fmla="*/ 1043666 w 1976869"/>
              <a:gd name="connsiteY5" fmla="*/ 2482366 h 3070860"/>
              <a:gd name="connsiteX6" fmla="*/ 1161529 w 1976869"/>
              <a:gd name="connsiteY6" fmla="*/ 2926080 h 3070860"/>
              <a:gd name="connsiteX7" fmla="*/ 1179620 w 1976869"/>
              <a:gd name="connsiteY7" fmla="*/ 3003212 h 3070860"/>
              <a:gd name="connsiteX8" fmla="*/ 1153909 w 1976869"/>
              <a:gd name="connsiteY8" fmla="*/ 3002280 h 3070860"/>
              <a:gd name="connsiteX9" fmla="*/ 1108189 w 1976869"/>
              <a:gd name="connsiteY9" fmla="*/ 3055620 h 3070860"/>
              <a:gd name="connsiteX10" fmla="*/ 1024369 w 1976869"/>
              <a:gd name="connsiteY10" fmla="*/ 3070860 h 3070860"/>
              <a:gd name="connsiteX11" fmla="*/ 483349 w 1976869"/>
              <a:gd name="connsiteY11" fmla="*/ 3063240 h 3070860"/>
              <a:gd name="connsiteX12" fmla="*/ 330949 w 1976869"/>
              <a:gd name="connsiteY12" fmla="*/ 3055620 h 3070860"/>
              <a:gd name="connsiteX13" fmla="*/ 201409 w 1976869"/>
              <a:gd name="connsiteY13" fmla="*/ 2994660 h 3070860"/>
              <a:gd name="connsiteX14" fmla="*/ 170929 w 1976869"/>
              <a:gd name="connsiteY14" fmla="*/ 2895600 h 3070860"/>
              <a:gd name="connsiteX15" fmla="*/ 163309 w 1976869"/>
              <a:gd name="connsiteY15" fmla="*/ 2766060 h 3070860"/>
              <a:gd name="connsiteX16" fmla="*/ 239509 w 1976869"/>
              <a:gd name="connsiteY16" fmla="*/ 2750820 h 3070860"/>
              <a:gd name="connsiteX17" fmla="*/ 213799 w 1976869"/>
              <a:gd name="connsiteY17" fmla="*/ 2578009 h 3070860"/>
              <a:gd name="connsiteX18" fmla="*/ 0 w 1976869"/>
              <a:gd name="connsiteY18" fmla="*/ 2592811 h 3070860"/>
              <a:gd name="connsiteX19" fmla="*/ 26149 w 1976869"/>
              <a:gd name="connsiteY19" fmla="*/ 2127516 h 3070860"/>
              <a:gd name="connsiteX20" fmla="*/ 1045970 w 1976869"/>
              <a:gd name="connsiteY20" fmla="*/ 2124098 h 3070860"/>
              <a:gd name="connsiteX21" fmla="*/ 1169149 w 1976869"/>
              <a:gd name="connsiteY21" fmla="*/ 0 h 3070860"/>
              <a:gd name="connsiteX0" fmla="*/ 1169149 w 1976869"/>
              <a:gd name="connsiteY0" fmla="*/ 0 h 3092734"/>
              <a:gd name="connsiteX1" fmla="*/ 1976869 w 1976869"/>
              <a:gd name="connsiteY1" fmla="*/ 38100 h 3092734"/>
              <a:gd name="connsiteX2" fmla="*/ 1961629 w 1976869"/>
              <a:gd name="connsiteY2" fmla="*/ 388620 h 3092734"/>
              <a:gd name="connsiteX3" fmla="*/ 1679689 w 1976869"/>
              <a:gd name="connsiteY3" fmla="*/ 365760 h 3092734"/>
              <a:gd name="connsiteX4" fmla="*/ 1582112 w 1976869"/>
              <a:gd name="connsiteY4" fmla="*/ 2367500 h 3092734"/>
              <a:gd name="connsiteX5" fmla="*/ 1043666 w 1976869"/>
              <a:gd name="connsiteY5" fmla="*/ 2482366 h 3092734"/>
              <a:gd name="connsiteX6" fmla="*/ 1161529 w 1976869"/>
              <a:gd name="connsiteY6" fmla="*/ 2926080 h 3092734"/>
              <a:gd name="connsiteX7" fmla="*/ 1179620 w 1976869"/>
              <a:gd name="connsiteY7" fmla="*/ 3003212 h 3092734"/>
              <a:gd name="connsiteX8" fmla="*/ 1157197 w 1976869"/>
              <a:gd name="connsiteY8" fmla="*/ 3092734 h 3092734"/>
              <a:gd name="connsiteX9" fmla="*/ 1108189 w 1976869"/>
              <a:gd name="connsiteY9" fmla="*/ 3055620 h 3092734"/>
              <a:gd name="connsiteX10" fmla="*/ 1024369 w 1976869"/>
              <a:gd name="connsiteY10" fmla="*/ 3070860 h 3092734"/>
              <a:gd name="connsiteX11" fmla="*/ 483349 w 1976869"/>
              <a:gd name="connsiteY11" fmla="*/ 3063240 h 3092734"/>
              <a:gd name="connsiteX12" fmla="*/ 330949 w 1976869"/>
              <a:gd name="connsiteY12" fmla="*/ 3055620 h 3092734"/>
              <a:gd name="connsiteX13" fmla="*/ 201409 w 1976869"/>
              <a:gd name="connsiteY13" fmla="*/ 2994660 h 3092734"/>
              <a:gd name="connsiteX14" fmla="*/ 170929 w 1976869"/>
              <a:gd name="connsiteY14" fmla="*/ 2895600 h 3092734"/>
              <a:gd name="connsiteX15" fmla="*/ 163309 w 1976869"/>
              <a:gd name="connsiteY15" fmla="*/ 2766060 h 3092734"/>
              <a:gd name="connsiteX16" fmla="*/ 239509 w 1976869"/>
              <a:gd name="connsiteY16" fmla="*/ 2750820 h 3092734"/>
              <a:gd name="connsiteX17" fmla="*/ 213799 w 1976869"/>
              <a:gd name="connsiteY17" fmla="*/ 2578009 h 3092734"/>
              <a:gd name="connsiteX18" fmla="*/ 0 w 1976869"/>
              <a:gd name="connsiteY18" fmla="*/ 2592811 h 3092734"/>
              <a:gd name="connsiteX19" fmla="*/ 26149 w 1976869"/>
              <a:gd name="connsiteY19" fmla="*/ 2127516 h 3092734"/>
              <a:gd name="connsiteX20" fmla="*/ 1045970 w 1976869"/>
              <a:gd name="connsiteY20" fmla="*/ 2124098 h 3092734"/>
              <a:gd name="connsiteX21" fmla="*/ 1169149 w 1976869"/>
              <a:gd name="connsiteY21" fmla="*/ 0 h 3092734"/>
              <a:gd name="connsiteX0" fmla="*/ 1169149 w 1976869"/>
              <a:gd name="connsiteY0" fmla="*/ 0 h 3136206"/>
              <a:gd name="connsiteX1" fmla="*/ 1976869 w 1976869"/>
              <a:gd name="connsiteY1" fmla="*/ 38100 h 3136206"/>
              <a:gd name="connsiteX2" fmla="*/ 1961629 w 1976869"/>
              <a:gd name="connsiteY2" fmla="*/ 388620 h 3136206"/>
              <a:gd name="connsiteX3" fmla="*/ 1679689 w 1976869"/>
              <a:gd name="connsiteY3" fmla="*/ 365760 h 3136206"/>
              <a:gd name="connsiteX4" fmla="*/ 1582112 w 1976869"/>
              <a:gd name="connsiteY4" fmla="*/ 2367500 h 3136206"/>
              <a:gd name="connsiteX5" fmla="*/ 1043666 w 1976869"/>
              <a:gd name="connsiteY5" fmla="*/ 2482366 h 3136206"/>
              <a:gd name="connsiteX6" fmla="*/ 1161529 w 1976869"/>
              <a:gd name="connsiteY6" fmla="*/ 2926080 h 3136206"/>
              <a:gd name="connsiteX7" fmla="*/ 1179620 w 1976869"/>
              <a:gd name="connsiteY7" fmla="*/ 3003212 h 3136206"/>
              <a:gd name="connsiteX8" fmla="*/ 1157197 w 1976869"/>
              <a:gd name="connsiteY8" fmla="*/ 3092734 h 3136206"/>
              <a:gd name="connsiteX9" fmla="*/ 1076941 w 1976869"/>
              <a:gd name="connsiteY9" fmla="*/ 3136206 h 3136206"/>
              <a:gd name="connsiteX10" fmla="*/ 1024369 w 1976869"/>
              <a:gd name="connsiteY10" fmla="*/ 3070860 h 3136206"/>
              <a:gd name="connsiteX11" fmla="*/ 483349 w 1976869"/>
              <a:gd name="connsiteY11" fmla="*/ 3063240 h 3136206"/>
              <a:gd name="connsiteX12" fmla="*/ 330949 w 1976869"/>
              <a:gd name="connsiteY12" fmla="*/ 3055620 h 3136206"/>
              <a:gd name="connsiteX13" fmla="*/ 201409 w 1976869"/>
              <a:gd name="connsiteY13" fmla="*/ 2994660 h 3136206"/>
              <a:gd name="connsiteX14" fmla="*/ 170929 w 1976869"/>
              <a:gd name="connsiteY14" fmla="*/ 2895600 h 3136206"/>
              <a:gd name="connsiteX15" fmla="*/ 163309 w 1976869"/>
              <a:gd name="connsiteY15" fmla="*/ 2766060 h 3136206"/>
              <a:gd name="connsiteX16" fmla="*/ 239509 w 1976869"/>
              <a:gd name="connsiteY16" fmla="*/ 2750820 h 3136206"/>
              <a:gd name="connsiteX17" fmla="*/ 213799 w 1976869"/>
              <a:gd name="connsiteY17" fmla="*/ 2578009 h 3136206"/>
              <a:gd name="connsiteX18" fmla="*/ 0 w 1976869"/>
              <a:gd name="connsiteY18" fmla="*/ 2592811 h 3136206"/>
              <a:gd name="connsiteX19" fmla="*/ 26149 w 1976869"/>
              <a:gd name="connsiteY19" fmla="*/ 2127516 h 3136206"/>
              <a:gd name="connsiteX20" fmla="*/ 1045970 w 1976869"/>
              <a:gd name="connsiteY20" fmla="*/ 2124098 h 3136206"/>
              <a:gd name="connsiteX21" fmla="*/ 1169149 w 1976869"/>
              <a:gd name="connsiteY21" fmla="*/ 0 h 3136206"/>
              <a:gd name="connsiteX0" fmla="*/ 1169149 w 1976869"/>
              <a:gd name="connsiteY0" fmla="*/ 0 h 3156380"/>
              <a:gd name="connsiteX1" fmla="*/ 1976869 w 1976869"/>
              <a:gd name="connsiteY1" fmla="*/ 38100 h 3156380"/>
              <a:gd name="connsiteX2" fmla="*/ 1961629 w 1976869"/>
              <a:gd name="connsiteY2" fmla="*/ 388620 h 3156380"/>
              <a:gd name="connsiteX3" fmla="*/ 1679689 w 1976869"/>
              <a:gd name="connsiteY3" fmla="*/ 365760 h 3156380"/>
              <a:gd name="connsiteX4" fmla="*/ 1582112 w 1976869"/>
              <a:gd name="connsiteY4" fmla="*/ 2367500 h 3156380"/>
              <a:gd name="connsiteX5" fmla="*/ 1043666 w 1976869"/>
              <a:gd name="connsiteY5" fmla="*/ 2482366 h 3156380"/>
              <a:gd name="connsiteX6" fmla="*/ 1161529 w 1976869"/>
              <a:gd name="connsiteY6" fmla="*/ 2926080 h 3156380"/>
              <a:gd name="connsiteX7" fmla="*/ 1179620 w 1976869"/>
              <a:gd name="connsiteY7" fmla="*/ 3003212 h 3156380"/>
              <a:gd name="connsiteX8" fmla="*/ 1157197 w 1976869"/>
              <a:gd name="connsiteY8" fmla="*/ 3092734 h 3156380"/>
              <a:gd name="connsiteX9" fmla="*/ 1076941 w 1976869"/>
              <a:gd name="connsiteY9" fmla="*/ 3136206 h 3156380"/>
              <a:gd name="connsiteX10" fmla="*/ 960230 w 1976869"/>
              <a:gd name="connsiteY10" fmla="*/ 3156380 h 3156380"/>
              <a:gd name="connsiteX11" fmla="*/ 483349 w 1976869"/>
              <a:gd name="connsiteY11" fmla="*/ 3063240 h 3156380"/>
              <a:gd name="connsiteX12" fmla="*/ 330949 w 1976869"/>
              <a:gd name="connsiteY12" fmla="*/ 3055620 h 3156380"/>
              <a:gd name="connsiteX13" fmla="*/ 201409 w 1976869"/>
              <a:gd name="connsiteY13" fmla="*/ 2994660 h 3156380"/>
              <a:gd name="connsiteX14" fmla="*/ 170929 w 1976869"/>
              <a:gd name="connsiteY14" fmla="*/ 2895600 h 3156380"/>
              <a:gd name="connsiteX15" fmla="*/ 163309 w 1976869"/>
              <a:gd name="connsiteY15" fmla="*/ 2766060 h 3156380"/>
              <a:gd name="connsiteX16" fmla="*/ 239509 w 1976869"/>
              <a:gd name="connsiteY16" fmla="*/ 2750820 h 3156380"/>
              <a:gd name="connsiteX17" fmla="*/ 213799 w 1976869"/>
              <a:gd name="connsiteY17" fmla="*/ 2578009 h 3156380"/>
              <a:gd name="connsiteX18" fmla="*/ 0 w 1976869"/>
              <a:gd name="connsiteY18" fmla="*/ 2592811 h 3156380"/>
              <a:gd name="connsiteX19" fmla="*/ 26149 w 1976869"/>
              <a:gd name="connsiteY19" fmla="*/ 2127516 h 3156380"/>
              <a:gd name="connsiteX20" fmla="*/ 1045970 w 1976869"/>
              <a:gd name="connsiteY20" fmla="*/ 2124098 h 3156380"/>
              <a:gd name="connsiteX21" fmla="*/ 1169149 w 1976869"/>
              <a:gd name="connsiteY21" fmla="*/ 0 h 3156380"/>
              <a:gd name="connsiteX0" fmla="*/ 1169149 w 1976869"/>
              <a:gd name="connsiteY0" fmla="*/ 0 h 3156380"/>
              <a:gd name="connsiteX1" fmla="*/ 1976869 w 1976869"/>
              <a:gd name="connsiteY1" fmla="*/ 38100 h 3156380"/>
              <a:gd name="connsiteX2" fmla="*/ 1961629 w 1976869"/>
              <a:gd name="connsiteY2" fmla="*/ 388620 h 3156380"/>
              <a:gd name="connsiteX3" fmla="*/ 1679689 w 1976869"/>
              <a:gd name="connsiteY3" fmla="*/ 365760 h 3156380"/>
              <a:gd name="connsiteX4" fmla="*/ 1582112 w 1976869"/>
              <a:gd name="connsiteY4" fmla="*/ 2367500 h 3156380"/>
              <a:gd name="connsiteX5" fmla="*/ 1043666 w 1976869"/>
              <a:gd name="connsiteY5" fmla="*/ 2482366 h 3156380"/>
              <a:gd name="connsiteX6" fmla="*/ 1161529 w 1976869"/>
              <a:gd name="connsiteY6" fmla="*/ 2926080 h 3156380"/>
              <a:gd name="connsiteX7" fmla="*/ 1179620 w 1976869"/>
              <a:gd name="connsiteY7" fmla="*/ 3003212 h 3156380"/>
              <a:gd name="connsiteX8" fmla="*/ 1157197 w 1976869"/>
              <a:gd name="connsiteY8" fmla="*/ 3092734 h 3156380"/>
              <a:gd name="connsiteX9" fmla="*/ 1076941 w 1976869"/>
              <a:gd name="connsiteY9" fmla="*/ 3136206 h 3156380"/>
              <a:gd name="connsiteX10" fmla="*/ 960230 w 1976869"/>
              <a:gd name="connsiteY10" fmla="*/ 3156380 h 3156380"/>
              <a:gd name="connsiteX11" fmla="*/ 420854 w 1976869"/>
              <a:gd name="connsiteY11" fmla="*/ 3119157 h 3156380"/>
              <a:gd name="connsiteX12" fmla="*/ 330949 w 1976869"/>
              <a:gd name="connsiteY12" fmla="*/ 3055620 h 3156380"/>
              <a:gd name="connsiteX13" fmla="*/ 201409 w 1976869"/>
              <a:gd name="connsiteY13" fmla="*/ 2994660 h 3156380"/>
              <a:gd name="connsiteX14" fmla="*/ 170929 w 1976869"/>
              <a:gd name="connsiteY14" fmla="*/ 2895600 h 3156380"/>
              <a:gd name="connsiteX15" fmla="*/ 163309 w 1976869"/>
              <a:gd name="connsiteY15" fmla="*/ 2766060 h 3156380"/>
              <a:gd name="connsiteX16" fmla="*/ 239509 w 1976869"/>
              <a:gd name="connsiteY16" fmla="*/ 2750820 h 3156380"/>
              <a:gd name="connsiteX17" fmla="*/ 213799 w 1976869"/>
              <a:gd name="connsiteY17" fmla="*/ 2578009 h 3156380"/>
              <a:gd name="connsiteX18" fmla="*/ 0 w 1976869"/>
              <a:gd name="connsiteY18" fmla="*/ 2592811 h 3156380"/>
              <a:gd name="connsiteX19" fmla="*/ 26149 w 1976869"/>
              <a:gd name="connsiteY19" fmla="*/ 2127516 h 3156380"/>
              <a:gd name="connsiteX20" fmla="*/ 1045970 w 1976869"/>
              <a:gd name="connsiteY20" fmla="*/ 2124098 h 3156380"/>
              <a:gd name="connsiteX21" fmla="*/ 1169149 w 1976869"/>
              <a:gd name="connsiteY21" fmla="*/ 0 h 3156380"/>
              <a:gd name="connsiteX0" fmla="*/ 1169149 w 1976869"/>
              <a:gd name="connsiteY0" fmla="*/ 0 h 3156380"/>
              <a:gd name="connsiteX1" fmla="*/ 1976869 w 1976869"/>
              <a:gd name="connsiteY1" fmla="*/ 38100 h 3156380"/>
              <a:gd name="connsiteX2" fmla="*/ 1961629 w 1976869"/>
              <a:gd name="connsiteY2" fmla="*/ 388620 h 3156380"/>
              <a:gd name="connsiteX3" fmla="*/ 1679689 w 1976869"/>
              <a:gd name="connsiteY3" fmla="*/ 365760 h 3156380"/>
              <a:gd name="connsiteX4" fmla="*/ 1582112 w 1976869"/>
              <a:gd name="connsiteY4" fmla="*/ 2367500 h 3156380"/>
              <a:gd name="connsiteX5" fmla="*/ 1043666 w 1976869"/>
              <a:gd name="connsiteY5" fmla="*/ 2482366 h 3156380"/>
              <a:gd name="connsiteX6" fmla="*/ 1161529 w 1976869"/>
              <a:gd name="connsiteY6" fmla="*/ 2926080 h 3156380"/>
              <a:gd name="connsiteX7" fmla="*/ 1179620 w 1976869"/>
              <a:gd name="connsiteY7" fmla="*/ 3003212 h 3156380"/>
              <a:gd name="connsiteX8" fmla="*/ 1157197 w 1976869"/>
              <a:gd name="connsiteY8" fmla="*/ 3092734 h 3156380"/>
              <a:gd name="connsiteX9" fmla="*/ 1076941 w 1976869"/>
              <a:gd name="connsiteY9" fmla="*/ 3136206 h 3156380"/>
              <a:gd name="connsiteX10" fmla="*/ 960230 w 1976869"/>
              <a:gd name="connsiteY10" fmla="*/ 3156380 h 3156380"/>
              <a:gd name="connsiteX11" fmla="*/ 420854 w 1976869"/>
              <a:gd name="connsiteY11" fmla="*/ 3119157 h 3156380"/>
              <a:gd name="connsiteX12" fmla="*/ 233917 w 1976869"/>
              <a:gd name="connsiteY12" fmla="*/ 3088512 h 3156380"/>
              <a:gd name="connsiteX13" fmla="*/ 201409 w 1976869"/>
              <a:gd name="connsiteY13" fmla="*/ 2994660 h 3156380"/>
              <a:gd name="connsiteX14" fmla="*/ 170929 w 1976869"/>
              <a:gd name="connsiteY14" fmla="*/ 2895600 h 3156380"/>
              <a:gd name="connsiteX15" fmla="*/ 163309 w 1976869"/>
              <a:gd name="connsiteY15" fmla="*/ 2766060 h 3156380"/>
              <a:gd name="connsiteX16" fmla="*/ 239509 w 1976869"/>
              <a:gd name="connsiteY16" fmla="*/ 2750820 h 3156380"/>
              <a:gd name="connsiteX17" fmla="*/ 213799 w 1976869"/>
              <a:gd name="connsiteY17" fmla="*/ 2578009 h 3156380"/>
              <a:gd name="connsiteX18" fmla="*/ 0 w 1976869"/>
              <a:gd name="connsiteY18" fmla="*/ 2592811 h 3156380"/>
              <a:gd name="connsiteX19" fmla="*/ 26149 w 1976869"/>
              <a:gd name="connsiteY19" fmla="*/ 2127516 h 3156380"/>
              <a:gd name="connsiteX20" fmla="*/ 1045970 w 1976869"/>
              <a:gd name="connsiteY20" fmla="*/ 2124098 h 3156380"/>
              <a:gd name="connsiteX21" fmla="*/ 1169149 w 1976869"/>
              <a:gd name="connsiteY21" fmla="*/ 0 h 3156380"/>
              <a:gd name="connsiteX0" fmla="*/ 1169149 w 1976869"/>
              <a:gd name="connsiteY0" fmla="*/ 0 h 3156380"/>
              <a:gd name="connsiteX1" fmla="*/ 1976869 w 1976869"/>
              <a:gd name="connsiteY1" fmla="*/ 38100 h 3156380"/>
              <a:gd name="connsiteX2" fmla="*/ 1961629 w 1976869"/>
              <a:gd name="connsiteY2" fmla="*/ 388620 h 3156380"/>
              <a:gd name="connsiteX3" fmla="*/ 1679689 w 1976869"/>
              <a:gd name="connsiteY3" fmla="*/ 365760 h 3156380"/>
              <a:gd name="connsiteX4" fmla="*/ 1582112 w 1976869"/>
              <a:gd name="connsiteY4" fmla="*/ 2367500 h 3156380"/>
              <a:gd name="connsiteX5" fmla="*/ 1043666 w 1976869"/>
              <a:gd name="connsiteY5" fmla="*/ 2482366 h 3156380"/>
              <a:gd name="connsiteX6" fmla="*/ 1161529 w 1976869"/>
              <a:gd name="connsiteY6" fmla="*/ 2926080 h 3156380"/>
              <a:gd name="connsiteX7" fmla="*/ 1179620 w 1976869"/>
              <a:gd name="connsiteY7" fmla="*/ 3003212 h 3156380"/>
              <a:gd name="connsiteX8" fmla="*/ 1157197 w 1976869"/>
              <a:gd name="connsiteY8" fmla="*/ 3092734 h 3156380"/>
              <a:gd name="connsiteX9" fmla="*/ 1076941 w 1976869"/>
              <a:gd name="connsiteY9" fmla="*/ 3136206 h 3156380"/>
              <a:gd name="connsiteX10" fmla="*/ 960230 w 1976869"/>
              <a:gd name="connsiteY10" fmla="*/ 3156380 h 3156380"/>
              <a:gd name="connsiteX11" fmla="*/ 420854 w 1976869"/>
              <a:gd name="connsiteY11" fmla="*/ 3119157 h 3156380"/>
              <a:gd name="connsiteX12" fmla="*/ 233917 w 1976869"/>
              <a:gd name="connsiteY12" fmla="*/ 3088512 h 3156380"/>
              <a:gd name="connsiteX13" fmla="*/ 183318 w 1976869"/>
              <a:gd name="connsiteY13" fmla="*/ 3001239 h 3156380"/>
              <a:gd name="connsiteX14" fmla="*/ 170929 w 1976869"/>
              <a:gd name="connsiteY14" fmla="*/ 2895600 h 3156380"/>
              <a:gd name="connsiteX15" fmla="*/ 163309 w 1976869"/>
              <a:gd name="connsiteY15" fmla="*/ 2766060 h 3156380"/>
              <a:gd name="connsiteX16" fmla="*/ 239509 w 1976869"/>
              <a:gd name="connsiteY16" fmla="*/ 2750820 h 3156380"/>
              <a:gd name="connsiteX17" fmla="*/ 213799 w 1976869"/>
              <a:gd name="connsiteY17" fmla="*/ 2578009 h 3156380"/>
              <a:gd name="connsiteX18" fmla="*/ 0 w 1976869"/>
              <a:gd name="connsiteY18" fmla="*/ 2592811 h 3156380"/>
              <a:gd name="connsiteX19" fmla="*/ 26149 w 1976869"/>
              <a:gd name="connsiteY19" fmla="*/ 2127516 h 3156380"/>
              <a:gd name="connsiteX20" fmla="*/ 1045970 w 1976869"/>
              <a:gd name="connsiteY20" fmla="*/ 2124098 h 3156380"/>
              <a:gd name="connsiteX21" fmla="*/ 1169149 w 1976869"/>
              <a:gd name="connsiteY21" fmla="*/ 0 h 3156380"/>
              <a:gd name="connsiteX0" fmla="*/ 1169149 w 1976869"/>
              <a:gd name="connsiteY0" fmla="*/ 0 h 3156380"/>
              <a:gd name="connsiteX1" fmla="*/ 1976869 w 1976869"/>
              <a:gd name="connsiteY1" fmla="*/ 38100 h 3156380"/>
              <a:gd name="connsiteX2" fmla="*/ 1961629 w 1976869"/>
              <a:gd name="connsiteY2" fmla="*/ 388620 h 3156380"/>
              <a:gd name="connsiteX3" fmla="*/ 1679689 w 1976869"/>
              <a:gd name="connsiteY3" fmla="*/ 365760 h 3156380"/>
              <a:gd name="connsiteX4" fmla="*/ 1582112 w 1976869"/>
              <a:gd name="connsiteY4" fmla="*/ 2367500 h 3156380"/>
              <a:gd name="connsiteX5" fmla="*/ 1043666 w 1976869"/>
              <a:gd name="connsiteY5" fmla="*/ 2482366 h 3156380"/>
              <a:gd name="connsiteX6" fmla="*/ 1161529 w 1976869"/>
              <a:gd name="connsiteY6" fmla="*/ 2926080 h 3156380"/>
              <a:gd name="connsiteX7" fmla="*/ 1179620 w 1976869"/>
              <a:gd name="connsiteY7" fmla="*/ 3003212 h 3156380"/>
              <a:gd name="connsiteX8" fmla="*/ 1157197 w 1976869"/>
              <a:gd name="connsiteY8" fmla="*/ 3092734 h 3156380"/>
              <a:gd name="connsiteX9" fmla="*/ 1076941 w 1976869"/>
              <a:gd name="connsiteY9" fmla="*/ 3136206 h 3156380"/>
              <a:gd name="connsiteX10" fmla="*/ 960230 w 1976869"/>
              <a:gd name="connsiteY10" fmla="*/ 3156380 h 3156380"/>
              <a:gd name="connsiteX11" fmla="*/ 420854 w 1976869"/>
              <a:gd name="connsiteY11" fmla="*/ 3119157 h 3156380"/>
              <a:gd name="connsiteX12" fmla="*/ 233917 w 1976869"/>
              <a:gd name="connsiteY12" fmla="*/ 3088512 h 3156380"/>
              <a:gd name="connsiteX13" fmla="*/ 183318 w 1976869"/>
              <a:gd name="connsiteY13" fmla="*/ 3001239 h 3156380"/>
              <a:gd name="connsiteX14" fmla="*/ 170929 w 1976869"/>
              <a:gd name="connsiteY14" fmla="*/ 2895600 h 3156380"/>
              <a:gd name="connsiteX15" fmla="*/ 163309 w 1976869"/>
              <a:gd name="connsiteY15" fmla="*/ 2766060 h 3156380"/>
              <a:gd name="connsiteX16" fmla="*/ 239509 w 1976869"/>
              <a:gd name="connsiteY16" fmla="*/ 2750820 h 3156380"/>
              <a:gd name="connsiteX17" fmla="*/ 213799 w 1976869"/>
              <a:gd name="connsiteY17" fmla="*/ 2578009 h 3156380"/>
              <a:gd name="connsiteX18" fmla="*/ 0 w 1976869"/>
              <a:gd name="connsiteY18" fmla="*/ 2592811 h 3156380"/>
              <a:gd name="connsiteX19" fmla="*/ 26149 w 1976869"/>
              <a:gd name="connsiteY19" fmla="*/ 2127516 h 3156380"/>
              <a:gd name="connsiteX20" fmla="*/ 1059127 w 1976869"/>
              <a:gd name="connsiteY20" fmla="*/ 2146026 h 3156380"/>
              <a:gd name="connsiteX21" fmla="*/ 1169149 w 1976869"/>
              <a:gd name="connsiteY21" fmla="*/ 0 h 3156380"/>
              <a:gd name="connsiteX0" fmla="*/ 1169149 w 1976869"/>
              <a:gd name="connsiteY0" fmla="*/ 0 h 3156380"/>
              <a:gd name="connsiteX1" fmla="*/ 1976869 w 1976869"/>
              <a:gd name="connsiteY1" fmla="*/ 38100 h 3156380"/>
              <a:gd name="connsiteX2" fmla="*/ 1961629 w 1976869"/>
              <a:gd name="connsiteY2" fmla="*/ 388620 h 3156380"/>
              <a:gd name="connsiteX3" fmla="*/ 1679689 w 1976869"/>
              <a:gd name="connsiteY3" fmla="*/ 365760 h 3156380"/>
              <a:gd name="connsiteX4" fmla="*/ 1593076 w 1976869"/>
              <a:gd name="connsiteY4" fmla="*/ 2378464 h 3156380"/>
              <a:gd name="connsiteX5" fmla="*/ 1043666 w 1976869"/>
              <a:gd name="connsiteY5" fmla="*/ 2482366 h 3156380"/>
              <a:gd name="connsiteX6" fmla="*/ 1161529 w 1976869"/>
              <a:gd name="connsiteY6" fmla="*/ 2926080 h 3156380"/>
              <a:gd name="connsiteX7" fmla="*/ 1179620 w 1976869"/>
              <a:gd name="connsiteY7" fmla="*/ 3003212 h 3156380"/>
              <a:gd name="connsiteX8" fmla="*/ 1157197 w 1976869"/>
              <a:gd name="connsiteY8" fmla="*/ 3092734 h 3156380"/>
              <a:gd name="connsiteX9" fmla="*/ 1076941 w 1976869"/>
              <a:gd name="connsiteY9" fmla="*/ 3136206 h 3156380"/>
              <a:gd name="connsiteX10" fmla="*/ 960230 w 1976869"/>
              <a:gd name="connsiteY10" fmla="*/ 3156380 h 3156380"/>
              <a:gd name="connsiteX11" fmla="*/ 420854 w 1976869"/>
              <a:gd name="connsiteY11" fmla="*/ 3119157 h 3156380"/>
              <a:gd name="connsiteX12" fmla="*/ 233917 w 1976869"/>
              <a:gd name="connsiteY12" fmla="*/ 3088512 h 3156380"/>
              <a:gd name="connsiteX13" fmla="*/ 183318 w 1976869"/>
              <a:gd name="connsiteY13" fmla="*/ 3001239 h 3156380"/>
              <a:gd name="connsiteX14" fmla="*/ 170929 w 1976869"/>
              <a:gd name="connsiteY14" fmla="*/ 2895600 h 3156380"/>
              <a:gd name="connsiteX15" fmla="*/ 163309 w 1976869"/>
              <a:gd name="connsiteY15" fmla="*/ 2766060 h 3156380"/>
              <a:gd name="connsiteX16" fmla="*/ 239509 w 1976869"/>
              <a:gd name="connsiteY16" fmla="*/ 2750820 h 3156380"/>
              <a:gd name="connsiteX17" fmla="*/ 213799 w 1976869"/>
              <a:gd name="connsiteY17" fmla="*/ 2578009 h 3156380"/>
              <a:gd name="connsiteX18" fmla="*/ 0 w 1976869"/>
              <a:gd name="connsiteY18" fmla="*/ 2592811 h 3156380"/>
              <a:gd name="connsiteX19" fmla="*/ 26149 w 1976869"/>
              <a:gd name="connsiteY19" fmla="*/ 2127516 h 3156380"/>
              <a:gd name="connsiteX20" fmla="*/ 1059127 w 1976869"/>
              <a:gd name="connsiteY20" fmla="*/ 2146026 h 3156380"/>
              <a:gd name="connsiteX21" fmla="*/ 1169149 w 1976869"/>
              <a:gd name="connsiteY21" fmla="*/ 0 h 3156380"/>
              <a:gd name="connsiteX0" fmla="*/ 1169149 w 1976869"/>
              <a:gd name="connsiteY0" fmla="*/ 0 h 3156380"/>
              <a:gd name="connsiteX1" fmla="*/ 1976869 w 1976869"/>
              <a:gd name="connsiteY1" fmla="*/ 38100 h 3156380"/>
              <a:gd name="connsiteX2" fmla="*/ 1961629 w 1976869"/>
              <a:gd name="connsiteY2" fmla="*/ 388620 h 3156380"/>
              <a:gd name="connsiteX3" fmla="*/ 1686268 w 1976869"/>
              <a:gd name="connsiteY3" fmla="*/ 420580 h 3156380"/>
              <a:gd name="connsiteX4" fmla="*/ 1593076 w 1976869"/>
              <a:gd name="connsiteY4" fmla="*/ 2378464 h 3156380"/>
              <a:gd name="connsiteX5" fmla="*/ 1043666 w 1976869"/>
              <a:gd name="connsiteY5" fmla="*/ 2482366 h 3156380"/>
              <a:gd name="connsiteX6" fmla="*/ 1161529 w 1976869"/>
              <a:gd name="connsiteY6" fmla="*/ 2926080 h 3156380"/>
              <a:gd name="connsiteX7" fmla="*/ 1179620 w 1976869"/>
              <a:gd name="connsiteY7" fmla="*/ 3003212 h 3156380"/>
              <a:gd name="connsiteX8" fmla="*/ 1157197 w 1976869"/>
              <a:gd name="connsiteY8" fmla="*/ 3092734 h 3156380"/>
              <a:gd name="connsiteX9" fmla="*/ 1076941 w 1976869"/>
              <a:gd name="connsiteY9" fmla="*/ 3136206 h 3156380"/>
              <a:gd name="connsiteX10" fmla="*/ 960230 w 1976869"/>
              <a:gd name="connsiteY10" fmla="*/ 3156380 h 3156380"/>
              <a:gd name="connsiteX11" fmla="*/ 420854 w 1976869"/>
              <a:gd name="connsiteY11" fmla="*/ 3119157 h 3156380"/>
              <a:gd name="connsiteX12" fmla="*/ 233917 w 1976869"/>
              <a:gd name="connsiteY12" fmla="*/ 3088512 h 3156380"/>
              <a:gd name="connsiteX13" fmla="*/ 183318 w 1976869"/>
              <a:gd name="connsiteY13" fmla="*/ 3001239 h 3156380"/>
              <a:gd name="connsiteX14" fmla="*/ 170929 w 1976869"/>
              <a:gd name="connsiteY14" fmla="*/ 2895600 h 3156380"/>
              <a:gd name="connsiteX15" fmla="*/ 163309 w 1976869"/>
              <a:gd name="connsiteY15" fmla="*/ 2766060 h 3156380"/>
              <a:gd name="connsiteX16" fmla="*/ 239509 w 1976869"/>
              <a:gd name="connsiteY16" fmla="*/ 2750820 h 3156380"/>
              <a:gd name="connsiteX17" fmla="*/ 213799 w 1976869"/>
              <a:gd name="connsiteY17" fmla="*/ 2578009 h 3156380"/>
              <a:gd name="connsiteX18" fmla="*/ 0 w 1976869"/>
              <a:gd name="connsiteY18" fmla="*/ 2592811 h 3156380"/>
              <a:gd name="connsiteX19" fmla="*/ 26149 w 1976869"/>
              <a:gd name="connsiteY19" fmla="*/ 2127516 h 3156380"/>
              <a:gd name="connsiteX20" fmla="*/ 1059127 w 1976869"/>
              <a:gd name="connsiteY20" fmla="*/ 2146026 h 3156380"/>
              <a:gd name="connsiteX21" fmla="*/ 1169149 w 1976869"/>
              <a:gd name="connsiteY21" fmla="*/ 0 h 3156380"/>
              <a:gd name="connsiteX0" fmla="*/ 1169149 w 1976979"/>
              <a:gd name="connsiteY0" fmla="*/ 0 h 3156380"/>
              <a:gd name="connsiteX1" fmla="*/ 1976869 w 1976979"/>
              <a:gd name="connsiteY1" fmla="*/ 38100 h 3156380"/>
              <a:gd name="connsiteX2" fmla="*/ 1976979 w 1976979"/>
              <a:gd name="connsiteY2" fmla="*/ 436862 h 3156380"/>
              <a:gd name="connsiteX3" fmla="*/ 1686268 w 1976979"/>
              <a:gd name="connsiteY3" fmla="*/ 420580 h 3156380"/>
              <a:gd name="connsiteX4" fmla="*/ 1593076 w 1976979"/>
              <a:gd name="connsiteY4" fmla="*/ 2378464 h 3156380"/>
              <a:gd name="connsiteX5" fmla="*/ 1043666 w 1976979"/>
              <a:gd name="connsiteY5" fmla="*/ 2482366 h 3156380"/>
              <a:gd name="connsiteX6" fmla="*/ 1161529 w 1976979"/>
              <a:gd name="connsiteY6" fmla="*/ 2926080 h 3156380"/>
              <a:gd name="connsiteX7" fmla="*/ 1179620 w 1976979"/>
              <a:gd name="connsiteY7" fmla="*/ 3003212 h 3156380"/>
              <a:gd name="connsiteX8" fmla="*/ 1157197 w 1976979"/>
              <a:gd name="connsiteY8" fmla="*/ 3092734 h 3156380"/>
              <a:gd name="connsiteX9" fmla="*/ 1076941 w 1976979"/>
              <a:gd name="connsiteY9" fmla="*/ 3136206 h 3156380"/>
              <a:gd name="connsiteX10" fmla="*/ 960230 w 1976979"/>
              <a:gd name="connsiteY10" fmla="*/ 3156380 h 3156380"/>
              <a:gd name="connsiteX11" fmla="*/ 420854 w 1976979"/>
              <a:gd name="connsiteY11" fmla="*/ 3119157 h 3156380"/>
              <a:gd name="connsiteX12" fmla="*/ 233917 w 1976979"/>
              <a:gd name="connsiteY12" fmla="*/ 3088512 h 3156380"/>
              <a:gd name="connsiteX13" fmla="*/ 183318 w 1976979"/>
              <a:gd name="connsiteY13" fmla="*/ 3001239 h 3156380"/>
              <a:gd name="connsiteX14" fmla="*/ 170929 w 1976979"/>
              <a:gd name="connsiteY14" fmla="*/ 2895600 h 3156380"/>
              <a:gd name="connsiteX15" fmla="*/ 163309 w 1976979"/>
              <a:gd name="connsiteY15" fmla="*/ 2766060 h 3156380"/>
              <a:gd name="connsiteX16" fmla="*/ 239509 w 1976979"/>
              <a:gd name="connsiteY16" fmla="*/ 2750820 h 3156380"/>
              <a:gd name="connsiteX17" fmla="*/ 213799 w 1976979"/>
              <a:gd name="connsiteY17" fmla="*/ 2578009 h 3156380"/>
              <a:gd name="connsiteX18" fmla="*/ 0 w 1976979"/>
              <a:gd name="connsiteY18" fmla="*/ 2592811 h 3156380"/>
              <a:gd name="connsiteX19" fmla="*/ 26149 w 1976979"/>
              <a:gd name="connsiteY19" fmla="*/ 2127516 h 3156380"/>
              <a:gd name="connsiteX20" fmla="*/ 1059127 w 1976979"/>
              <a:gd name="connsiteY20" fmla="*/ 2146026 h 3156380"/>
              <a:gd name="connsiteX21" fmla="*/ 1169149 w 1976979"/>
              <a:gd name="connsiteY21" fmla="*/ 0 h 3156380"/>
              <a:gd name="connsiteX0" fmla="*/ 1169149 w 1976978"/>
              <a:gd name="connsiteY0" fmla="*/ 0 h 3156380"/>
              <a:gd name="connsiteX1" fmla="*/ 1976869 w 1976978"/>
              <a:gd name="connsiteY1" fmla="*/ 38100 h 3156380"/>
              <a:gd name="connsiteX2" fmla="*/ 1976978 w 1976978"/>
              <a:gd name="connsiteY2" fmla="*/ 425898 h 3156380"/>
              <a:gd name="connsiteX3" fmla="*/ 1686268 w 1976978"/>
              <a:gd name="connsiteY3" fmla="*/ 420580 h 3156380"/>
              <a:gd name="connsiteX4" fmla="*/ 1593076 w 1976978"/>
              <a:gd name="connsiteY4" fmla="*/ 2378464 h 3156380"/>
              <a:gd name="connsiteX5" fmla="*/ 1043666 w 1976978"/>
              <a:gd name="connsiteY5" fmla="*/ 2482366 h 3156380"/>
              <a:gd name="connsiteX6" fmla="*/ 1161529 w 1976978"/>
              <a:gd name="connsiteY6" fmla="*/ 2926080 h 3156380"/>
              <a:gd name="connsiteX7" fmla="*/ 1179620 w 1976978"/>
              <a:gd name="connsiteY7" fmla="*/ 3003212 h 3156380"/>
              <a:gd name="connsiteX8" fmla="*/ 1157197 w 1976978"/>
              <a:gd name="connsiteY8" fmla="*/ 3092734 h 3156380"/>
              <a:gd name="connsiteX9" fmla="*/ 1076941 w 1976978"/>
              <a:gd name="connsiteY9" fmla="*/ 3136206 h 3156380"/>
              <a:gd name="connsiteX10" fmla="*/ 960230 w 1976978"/>
              <a:gd name="connsiteY10" fmla="*/ 3156380 h 3156380"/>
              <a:gd name="connsiteX11" fmla="*/ 420854 w 1976978"/>
              <a:gd name="connsiteY11" fmla="*/ 3119157 h 3156380"/>
              <a:gd name="connsiteX12" fmla="*/ 233917 w 1976978"/>
              <a:gd name="connsiteY12" fmla="*/ 3088512 h 3156380"/>
              <a:gd name="connsiteX13" fmla="*/ 183318 w 1976978"/>
              <a:gd name="connsiteY13" fmla="*/ 3001239 h 3156380"/>
              <a:gd name="connsiteX14" fmla="*/ 170929 w 1976978"/>
              <a:gd name="connsiteY14" fmla="*/ 2895600 h 3156380"/>
              <a:gd name="connsiteX15" fmla="*/ 163309 w 1976978"/>
              <a:gd name="connsiteY15" fmla="*/ 2766060 h 3156380"/>
              <a:gd name="connsiteX16" fmla="*/ 239509 w 1976978"/>
              <a:gd name="connsiteY16" fmla="*/ 2750820 h 3156380"/>
              <a:gd name="connsiteX17" fmla="*/ 213799 w 1976978"/>
              <a:gd name="connsiteY17" fmla="*/ 2578009 h 3156380"/>
              <a:gd name="connsiteX18" fmla="*/ 0 w 1976978"/>
              <a:gd name="connsiteY18" fmla="*/ 2592811 h 3156380"/>
              <a:gd name="connsiteX19" fmla="*/ 26149 w 1976978"/>
              <a:gd name="connsiteY19" fmla="*/ 2127516 h 3156380"/>
              <a:gd name="connsiteX20" fmla="*/ 1059127 w 1976978"/>
              <a:gd name="connsiteY20" fmla="*/ 2146026 h 3156380"/>
              <a:gd name="connsiteX21" fmla="*/ 1169149 w 1976978"/>
              <a:gd name="connsiteY21" fmla="*/ 0 h 3156380"/>
              <a:gd name="connsiteX0" fmla="*/ 1169149 w 1992256"/>
              <a:gd name="connsiteY0" fmla="*/ 0 h 3156380"/>
              <a:gd name="connsiteX1" fmla="*/ 1992219 w 1992256"/>
              <a:gd name="connsiteY1" fmla="*/ 114849 h 3156380"/>
              <a:gd name="connsiteX2" fmla="*/ 1976978 w 1992256"/>
              <a:gd name="connsiteY2" fmla="*/ 425898 h 3156380"/>
              <a:gd name="connsiteX3" fmla="*/ 1686268 w 1992256"/>
              <a:gd name="connsiteY3" fmla="*/ 420580 h 3156380"/>
              <a:gd name="connsiteX4" fmla="*/ 1593076 w 1992256"/>
              <a:gd name="connsiteY4" fmla="*/ 2378464 h 3156380"/>
              <a:gd name="connsiteX5" fmla="*/ 1043666 w 1992256"/>
              <a:gd name="connsiteY5" fmla="*/ 2482366 h 3156380"/>
              <a:gd name="connsiteX6" fmla="*/ 1161529 w 1992256"/>
              <a:gd name="connsiteY6" fmla="*/ 2926080 h 3156380"/>
              <a:gd name="connsiteX7" fmla="*/ 1179620 w 1992256"/>
              <a:gd name="connsiteY7" fmla="*/ 3003212 h 3156380"/>
              <a:gd name="connsiteX8" fmla="*/ 1157197 w 1992256"/>
              <a:gd name="connsiteY8" fmla="*/ 3092734 h 3156380"/>
              <a:gd name="connsiteX9" fmla="*/ 1076941 w 1992256"/>
              <a:gd name="connsiteY9" fmla="*/ 3136206 h 3156380"/>
              <a:gd name="connsiteX10" fmla="*/ 960230 w 1992256"/>
              <a:gd name="connsiteY10" fmla="*/ 3156380 h 3156380"/>
              <a:gd name="connsiteX11" fmla="*/ 420854 w 1992256"/>
              <a:gd name="connsiteY11" fmla="*/ 3119157 h 3156380"/>
              <a:gd name="connsiteX12" fmla="*/ 233917 w 1992256"/>
              <a:gd name="connsiteY12" fmla="*/ 3088512 h 3156380"/>
              <a:gd name="connsiteX13" fmla="*/ 183318 w 1992256"/>
              <a:gd name="connsiteY13" fmla="*/ 3001239 h 3156380"/>
              <a:gd name="connsiteX14" fmla="*/ 170929 w 1992256"/>
              <a:gd name="connsiteY14" fmla="*/ 2895600 h 3156380"/>
              <a:gd name="connsiteX15" fmla="*/ 163309 w 1992256"/>
              <a:gd name="connsiteY15" fmla="*/ 2766060 h 3156380"/>
              <a:gd name="connsiteX16" fmla="*/ 239509 w 1992256"/>
              <a:gd name="connsiteY16" fmla="*/ 2750820 h 3156380"/>
              <a:gd name="connsiteX17" fmla="*/ 213799 w 1992256"/>
              <a:gd name="connsiteY17" fmla="*/ 2578009 h 3156380"/>
              <a:gd name="connsiteX18" fmla="*/ 0 w 1992256"/>
              <a:gd name="connsiteY18" fmla="*/ 2592811 h 3156380"/>
              <a:gd name="connsiteX19" fmla="*/ 26149 w 1992256"/>
              <a:gd name="connsiteY19" fmla="*/ 2127516 h 3156380"/>
              <a:gd name="connsiteX20" fmla="*/ 1059127 w 1992256"/>
              <a:gd name="connsiteY20" fmla="*/ 2146026 h 3156380"/>
              <a:gd name="connsiteX21" fmla="*/ 1169149 w 1992256"/>
              <a:gd name="connsiteY21" fmla="*/ 0 h 3156380"/>
              <a:gd name="connsiteX0" fmla="*/ 1184498 w 1992256"/>
              <a:gd name="connsiteY0" fmla="*/ 0 h 3081824"/>
              <a:gd name="connsiteX1" fmla="*/ 1992219 w 1992256"/>
              <a:gd name="connsiteY1" fmla="*/ 40293 h 3081824"/>
              <a:gd name="connsiteX2" fmla="*/ 1976978 w 1992256"/>
              <a:gd name="connsiteY2" fmla="*/ 351342 h 3081824"/>
              <a:gd name="connsiteX3" fmla="*/ 1686268 w 1992256"/>
              <a:gd name="connsiteY3" fmla="*/ 346024 h 3081824"/>
              <a:gd name="connsiteX4" fmla="*/ 1593076 w 1992256"/>
              <a:gd name="connsiteY4" fmla="*/ 2303908 h 3081824"/>
              <a:gd name="connsiteX5" fmla="*/ 1043666 w 1992256"/>
              <a:gd name="connsiteY5" fmla="*/ 2407810 h 3081824"/>
              <a:gd name="connsiteX6" fmla="*/ 1161529 w 1992256"/>
              <a:gd name="connsiteY6" fmla="*/ 2851524 h 3081824"/>
              <a:gd name="connsiteX7" fmla="*/ 1179620 w 1992256"/>
              <a:gd name="connsiteY7" fmla="*/ 2928656 h 3081824"/>
              <a:gd name="connsiteX8" fmla="*/ 1157197 w 1992256"/>
              <a:gd name="connsiteY8" fmla="*/ 3018178 h 3081824"/>
              <a:gd name="connsiteX9" fmla="*/ 1076941 w 1992256"/>
              <a:gd name="connsiteY9" fmla="*/ 3061650 h 3081824"/>
              <a:gd name="connsiteX10" fmla="*/ 960230 w 1992256"/>
              <a:gd name="connsiteY10" fmla="*/ 3081824 h 3081824"/>
              <a:gd name="connsiteX11" fmla="*/ 420854 w 1992256"/>
              <a:gd name="connsiteY11" fmla="*/ 3044601 h 3081824"/>
              <a:gd name="connsiteX12" fmla="*/ 233917 w 1992256"/>
              <a:gd name="connsiteY12" fmla="*/ 3013956 h 3081824"/>
              <a:gd name="connsiteX13" fmla="*/ 183318 w 1992256"/>
              <a:gd name="connsiteY13" fmla="*/ 2926683 h 3081824"/>
              <a:gd name="connsiteX14" fmla="*/ 170929 w 1992256"/>
              <a:gd name="connsiteY14" fmla="*/ 2821044 h 3081824"/>
              <a:gd name="connsiteX15" fmla="*/ 163309 w 1992256"/>
              <a:gd name="connsiteY15" fmla="*/ 2691504 h 3081824"/>
              <a:gd name="connsiteX16" fmla="*/ 239509 w 1992256"/>
              <a:gd name="connsiteY16" fmla="*/ 2676264 h 3081824"/>
              <a:gd name="connsiteX17" fmla="*/ 213799 w 1992256"/>
              <a:gd name="connsiteY17" fmla="*/ 2503453 h 3081824"/>
              <a:gd name="connsiteX18" fmla="*/ 0 w 1992256"/>
              <a:gd name="connsiteY18" fmla="*/ 2518255 h 3081824"/>
              <a:gd name="connsiteX19" fmla="*/ 26149 w 1992256"/>
              <a:gd name="connsiteY19" fmla="*/ 2052960 h 3081824"/>
              <a:gd name="connsiteX20" fmla="*/ 1059127 w 1992256"/>
              <a:gd name="connsiteY20" fmla="*/ 2071470 h 3081824"/>
              <a:gd name="connsiteX21" fmla="*/ 1184498 w 1992256"/>
              <a:gd name="connsiteY21" fmla="*/ 0 h 3081824"/>
              <a:gd name="connsiteX0" fmla="*/ 1184498 w 1992256"/>
              <a:gd name="connsiteY0" fmla="*/ 0 h 3081824"/>
              <a:gd name="connsiteX1" fmla="*/ 1992219 w 1992256"/>
              <a:gd name="connsiteY1" fmla="*/ 40293 h 3081824"/>
              <a:gd name="connsiteX2" fmla="*/ 1976978 w 1992256"/>
              <a:gd name="connsiteY2" fmla="*/ 351342 h 3081824"/>
              <a:gd name="connsiteX3" fmla="*/ 1697232 w 1992256"/>
              <a:gd name="connsiteY3" fmla="*/ 352603 h 3081824"/>
              <a:gd name="connsiteX4" fmla="*/ 1593076 w 1992256"/>
              <a:gd name="connsiteY4" fmla="*/ 2303908 h 3081824"/>
              <a:gd name="connsiteX5" fmla="*/ 1043666 w 1992256"/>
              <a:gd name="connsiteY5" fmla="*/ 2407810 h 3081824"/>
              <a:gd name="connsiteX6" fmla="*/ 1161529 w 1992256"/>
              <a:gd name="connsiteY6" fmla="*/ 2851524 h 3081824"/>
              <a:gd name="connsiteX7" fmla="*/ 1179620 w 1992256"/>
              <a:gd name="connsiteY7" fmla="*/ 2928656 h 3081824"/>
              <a:gd name="connsiteX8" fmla="*/ 1157197 w 1992256"/>
              <a:gd name="connsiteY8" fmla="*/ 3018178 h 3081824"/>
              <a:gd name="connsiteX9" fmla="*/ 1076941 w 1992256"/>
              <a:gd name="connsiteY9" fmla="*/ 3061650 h 3081824"/>
              <a:gd name="connsiteX10" fmla="*/ 960230 w 1992256"/>
              <a:gd name="connsiteY10" fmla="*/ 3081824 h 3081824"/>
              <a:gd name="connsiteX11" fmla="*/ 420854 w 1992256"/>
              <a:gd name="connsiteY11" fmla="*/ 3044601 h 3081824"/>
              <a:gd name="connsiteX12" fmla="*/ 233917 w 1992256"/>
              <a:gd name="connsiteY12" fmla="*/ 3013956 h 3081824"/>
              <a:gd name="connsiteX13" fmla="*/ 183318 w 1992256"/>
              <a:gd name="connsiteY13" fmla="*/ 2926683 h 3081824"/>
              <a:gd name="connsiteX14" fmla="*/ 170929 w 1992256"/>
              <a:gd name="connsiteY14" fmla="*/ 2821044 h 3081824"/>
              <a:gd name="connsiteX15" fmla="*/ 163309 w 1992256"/>
              <a:gd name="connsiteY15" fmla="*/ 2691504 h 3081824"/>
              <a:gd name="connsiteX16" fmla="*/ 239509 w 1992256"/>
              <a:gd name="connsiteY16" fmla="*/ 2676264 h 3081824"/>
              <a:gd name="connsiteX17" fmla="*/ 213799 w 1992256"/>
              <a:gd name="connsiteY17" fmla="*/ 2503453 h 3081824"/>
              <a:gd name="connsiteX18" fmla="*/ 0 w 1992256"/>
              <a:gd name="connsiteY18" fmla="*/ 2518255 h 3081824"/>
              <a:gd name="connsiteX19" fmla="*/ 26149 w 1992256"/>
              <a:gd name="connsiteY19" fmla="*/ 2052960 h 3081824"/>
              <a:gd name="connsiteX20" fmla="*/ 1059127 w 1992256"/>
              <a:gd name="connsiteY20" fmla="*/ 2071470 h 3081824"/>
              <a:gd name="connsiteX21" fmla="*/ 1184498 w 1992256"/>
              <a:gd name="connsiteY21" fmla="*/ 0 h 308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92256" h="3081824">
                <a:moveTo>
                  <a:pt x="1184498" y="0"/>
                </a:moveTo>
                <a:lnTo>
                  <a:pt x="1992219" y="40293"/>
                </a:lnTo>
                <a:cubicBezTo>
                  <a:pt x="1992256" y="173214"/>
                  <a:pt x="1976941" y="218421"/>
                  <a:pt x="1976978" y="351342"/>
                </a:cubicBezTo>
                <a:lnTo>
                  <a:pt x="1697232" y="352603"/>
                </a:lnTo>
                <a:lnTo>
                  <a:pt x="1593076" y="2303908"/>
                </a:lnTo>
                <a:lnTo>
                  <a:pt x="1043666" y="2407810"/>
                </a:lnTo>
                <a:lnTo>
                  <a:pt x="1161529" y="2851524"/>
                </a:lnTo>
                <a:lnTo>
                  <a:pt x="1179620" y="2928656"/>
                </a:lnTo>
                <a:lnTo>
                  <a:pt x="1157197" y="3018178"/>
                </a:lnTo>
                <a:lnTo>
                  <a:pt x="1076941" y="3061650"/>
                </a:lnTo>
                <a:lnTo>
                  <a:pt x="960230" y="3081824"/>
                </a:lnTo>
                <a:lnTo>
                  <a:pt x="420854" y="3044601"/>
                </a:lnTo>
                <a:lnTo>
                  <a:pt x="233917" y="3013956"/>
                </a:lnTo>
                <a:lnTo>
                  <a:pt x="183318" y="2926683"/>
                </a:lnTo>
                <a:lnTo>
                  <a:pt x="170929" y="2821044"/>
                </a:lnTo>
                <a:lnTo>
                  <a:pt x="163309" y="2691504"/>
                </a:lnTo>
                <a:lnTo>
                  <a:pt x="239509" y="2676264"/>
                </a:lnTo>
                <a:lnTo>
                  <a:pt x="213799" y="2503453"/>
                </a:lnTo>
                <a:lnTo>
                  <a:pt x="0" y="2518255"/>
                </a:lnTo>
                <a:lnTo>
                  <a:pt x="26149" y="2052960"/>
                </a:lnTo>
                <a:lnTo>
                  <a:pt x="1059127" y="2071470"/>
                </a:lnTo>
                <a:lnTo>
                  <a:pt x="1184498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1793200" y="3657600"/>
            <a:ext cx="594952" cy="495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97800" y="6455616"/>
            <a:ext cx="466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</a:rPr>
              <a:t>Aerial image via Bing Maps</a:t>
            </a:r>
            <a:endParaRPr lang="en-US" sz="11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Introduction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"One of the most 'live' rooms in the area, its acoustics proved vivid and vibrant at all volume levels...Better still, the Wentz offered a clarity of orchestral detail lost in many other concert halls </a:t>
            </a:r>
            <a:br>
              <a:rPr lang="en-US" dirty="0" smtClean="0"/>
            </a:br>
            <a:r>
              <a:rPr lang="en-US" dirty="0" smtClean="0"/>
              <a:t>-Howard Reich, Chicago Tribune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Campus/Downtown location</a:t>
            </a:r>
          </a:p>
          <a:p>
            <a:endParaRPr lang="en-US" dirty="0" smtClean="0"/>
          </a:p>
          <a:p>
            <a:r>
              <a:rPr lang="en-US" dirty="0" smtClean="0"/>
              <a:t>Naperville’s first art gallery</a:t>
            </a:r>
          </a:p>
          <a:p>
            <a:endParaRPr lang="en-US" dirty="0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0" name="Content Placeholder 49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0" y="2743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 smtClean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Appendix A: Lighting Fixtures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+ 1p light" pitchFamily="34" charset="-128"/>
              <a:ea typeface="M+ 1p light" pitchFamily="34" charset="-128"/>
              <a:cs typeface="M+ 1p light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Lobby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9898381" y="1463641"/>
          <a:ext cx="7635242" cy="5188365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69243"/>
                <a:gridCol w="1928725"/>
                <a:gridCol w="1204960"/>
                <a:gridCol w="1310772"/>
                <a:gridCol w="1900618"/>
                <a:gridCol w="720924"/>
              </a:tblGrid>
              <a:tr h="3734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Type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Description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Manufacturer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Catalog Number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Lamp(s)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Input Watts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</a:tr>
              <a:tr h="921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F1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Unlensed 42W compact fluorescent downlight with 6" nominal aperture, white trim, and wheat reflector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P927DM-120-W-WT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F42TBX/827/A/ECO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43.2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</a:tr>
              <a:tr h="9135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Unlensed 26W compact fluorescent downlight with 6" nominal aperture, white trim, and wheat reflector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P626DM-120-W-WT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F26DBX/827/ECO4P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26.4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</a:tr>
              <a:tr h="9152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F3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Unlensed 42W compact fluorescent wall washer with 6" nominal aperture, white trim, and wheat reflector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P953DM-120-W-WT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F42TBX/827/A/ECO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43.2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</a:tr>
              <a:tr h="914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Unlensed 18W compact fluorescent wall washer with 4" nominal aperture, white trim, and wheat reflector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P919DM-120-W-WT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F18TBX/827/A/ECO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21.3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</a:tr>
              <a:tr h="560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Shielded 3' T5 wall sconce with diffuse white acrylic panel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Lightolier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48022ALU-21W-120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F21W/T5/830/ECO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</a:tr>
              <a:tr h="560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Continuous diffuse LED strip light with dimmable driver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Birchwood Lighting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JAKE-325-TR-1-HF2N-H-30-CRx-120-CU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54 3000K LEDs per 10" section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5 W/ft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416" marR="66416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 Hall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0751922"/>
              </p:ext>
            </p:extLst>
          </p:nvPr>
        </p:nvGraphicFramePr>
        <p:xfrm>
          <a:off x="9905998" y="1600200"/>
          <a:ext cx="7620001" cy="452247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68107"/>
                <a:gridCol w="2107000"/>
                <a:gridCol w="1020429"/>
                <a:gridCol w="1492551"/>
                <a:gridCol w="1621277"/>
                <a:gridCol w="810637"/>
              </a:tblGrid>
              <a:tr h="3734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Type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Description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Manufacturer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Catalog Number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Lamp(s)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Input Watts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1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Continuous diffuse LED strip light with dimmable driver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Birchwood Lighting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JAKE-325-TR-1-HF2N-H-30-CRx-120-CU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54 3000K LEDs per 10" section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5 W/</a:t>
                      </a:r>
                      <a:r>
                        <a:rPr lang="en-US" sz="1100" dirty="0" err="1"/>
                        <a:t>ft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12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F7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Top relampable 250W PAR38 halogen downlight with white trim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C7302-W-WT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250PAR38HALFL30 by Sylvania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250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Top relampable 90W PAR38 halogen downlight with white trim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C7302-W-WT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90PAR/FL25XL-EG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90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F9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Top </a:t>
                      </a:r>
                      <a:r>
                        <a:rPr lang="en-US" sz="1100" dirty="0" err="1"/>
                        <a:t>relampable</a:t>
                      </a:r>
                      <a:r>
                        <a:rPr lang="en-US" sz="1100" dirty="0"/>
                        <a:t> 75W PAR30 halogen downlight with white trim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C7301-W-WT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75PAR30/H/FL35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75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85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F10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Linear LED neon-replacement with diffuse white light guide and dimmable driver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GEWWXNLE1-30K-A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3000K LEDs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3.39 W/ft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32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LED </a:t>
                      </a:r>
                      <a:r>
                        <a:rPr lang="en-US" sz="1100" dirty="0" err="1"/>
                        <a:t>steplight</a:t>
                      </a:r>
                      <a:r>
                        <a:rPr lang="en-US" sz="1100" dirty="0"/>
                        <a:t> with black front-plate, fully shielded aperture, and dimmable driver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Cole Lighting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L-2158-BLK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6W 3000K integrated LED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Facade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9905998" y="1600200"/>
          <a:ext cx="7620001" cy="35052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68107"/>
                <a:gridCol w="2107000"/>
                <a:gridCol w="1020429"/>
                <a:gridCol w="1492551"/>
                <a:gridCol w="1621277"/>
                <a:gridCol w="810637"/>
              </a:tblGrid>
              <a:tr h="3734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Type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Description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Manufacturer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Catalog Number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Lamp(s)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Input Watts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211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Color changing linear LED fixture with 30x60 degree beam distribution in 2' nominal lengths. IP66 rated for outdoor use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Color Kinetics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123-000030-03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RGB LEDs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Unlensed 26W compact fluorescent downlight with 6" nominal aperture, white trim, and wheat reflector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P626DM-120-W-WT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F26DBX/827/ECO4P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26.4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F13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Wall mounted LED grazer with 10° up and down beams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Beta-Calco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66-2201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(2) 3800K white LEDs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4.5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506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F14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Wet rated cylindrical up/downlight, wall mounted with convex lens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Delray Lighting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242-BM-CUV8242.1E-WL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(2) F42TBX/830/A/ECO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43.2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Rehearsal Room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9905998" y="1600200"/>
          <a:ext cx="7620001" cy="351650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68107"/>
                <a:gridCol w="2107000"/>
                <a:gridCol w="1020429"/>
                <a:gridCol w="1492551"/>
                <a:gridCol w="1621277"/>
                <a:gridCol w="810637"/>
              </a:tblGrid>
              <a:tr h="3734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Type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Description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Manufacturer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Catalog Number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Lamp(s)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Input Watts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25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F15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Recessed linear T5 fixture in 4' lengths with low iridescent louver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Peerless Lighting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LAR9-28T5-LDL-U4-120-C200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F28W/T5/830/ECO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26.8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F16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Adjustable asymmetric CFL wall washer with lockable angle and semi gloss white finish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Winona Lighting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LS8-CFM142-120-P1-SGW-X-STD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F42TBX/830/A/ECO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43.2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F17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Semi-recessed asymmetric CFL with semi gloss white finish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Winona Lighting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LSRU-LR-CFM142-120-P1-SGW-X-STD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F42TBX/830/A/ECO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43.2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90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F18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Unlensed 42W compact fluorescent downlight with 6" nominal aperture, white trim, and wheat reflector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Kurt Versen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P927-120-W-WT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(1) F42TBX/830/A/ECO by GE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43.2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0" y="2743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pc="-150" dirty="0" smtClean="0">
                <a:latin typeface="M+ 1p light" pitchFamily="34" charset="-128"/>
                <a:ea typeface="M+ 1p light" pitchFamily="34" charset="-128"/>
                <a:cs typeface="M+ 1p light" pitchFamily="34" charset="-128"/>
              </a:rPr>
              <a:t>Appendix B: Power Density</a:t>
            </a:r>
            <a:endParaRPr kumimoji="0" lang="en-US" sz="4400" b="0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+ 1p light" pitchFamily="34" charset="-128"/>
              <a:ea typeface="M+ 1p light" pitchFamily="34" charset="-128"/>
              <a:cs typeface="M+ 1p light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Lobby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82200" y="4196081"/>
            <a:ext cx="746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Area:	7,167 ft</a:t>
            </a:r>
            <a:r>
              <a:rPr lang="en-US" sz="2000" baseline="30000" dirty="0" smtClean="0">
                <a:latin typeface="+mn-lt"/>
              </a:rPr>
              <a:t>2</a:t>
            </a: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Power Allowance: 	2.0 W/ft</a:t>
            </a:r>
            <a:r>
              <a:rPr lang="en-US" sz="2000" baseline="30000" dirty="0" smtClean="0">
                <a:latin typeface="+mn-lt"/>
              </a:rPr>
              <a:t>2</a:t>
            </a:r>
          </a:p>
          <a:p>
            <a:pPr>
              <a:tabLst>
                <a:tab pos="7264400" algn="r"/>
              </a:tabLst>
            </a:pPr>
            <a:endParaRPr lang="en-US" sz="2000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Total lighting power (kW)	5.40 kW</a:t>
            </a: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Space power allowance (kW)	14.334 kW</a:t>
            </a:r>
          </a:p>
          <a:p>
            <a:pPr>
              <a:tabLst>
                <a:tab pos="7264400" algn="r"/>
              </a:tabLst>
            </a:pPr>
            <a:endParaRPr lang="en-US" sz="2000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Total decorative power	0.365 kW</a:t>
            </a: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Space decorative allowance	7.167 kW</a:t>
            </a:r>
            <a:endParaRPr lang="en-US" sz="2000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982200" y="1524000"/>
          <a:ext cx="7467600" cy="256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93520"/>
                <a:gridCol w="1493520"/>
                <a:gridCol w="1584960"/>
                <a:gridCol w="1402080"/>
                <a:gridCol w="1493520"/>
              </a:tblGrid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Watts/Fixture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3585.6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1056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86.4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617.7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 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W/ft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365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Decorative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Concert Hall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82200" y="4196081"/>
            <a:ext cx="746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Area:	5,921 ft</a:t>
            </a:r>
            <a:r>
              <a:rPr lang="en-US" sz="2000" baseline="30000" dirty="0" smtClean="0">
                <a:latin typeface="+mn-lt"/>
              </a:rPr>
              <a:t>2</a:t>
            </a: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Power Allowance: 	2.43 W/ft</a:t>
            </a:r>
            <a:r>
              <a:rPr lang="en-US" sz="2000" baseline="30000" dirty="0" smtClean="0">
                <a:latin typeface="+mn-lt"/>
              </a:rPr>
              <a:t>2</a:t>
            </a:r>
          </a:p>
          <a:p>
            <a:pPr>
              <a:tabLst>
                <a:tab pos="7264400" algn="r"/>
              </a:tabLst>
            </a:pPr>
            <a:endParaRPr lang="en-US" sz="2000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Total lighting power (kW)	6.106 kW</a:t>
            </a: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Space power allowance (kW)	14.388 kW</a:t>
            </a:r>
          </a:p>
          <a:p>
            <a:pPr>
              <a:tabLst>
                <a:tab pos="7264400" algn="r"/>
              </a:tabLst>
            </a:pPr>
            <a:endParaRPr lang="en-US" sz="2000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Total decorative power	4.219 kW</a:t>
            </a:r>
          </a:p>
          <a:p>
            <a:pPr>
              <a:tabLst>
                <a:tab pos="7264400" algn="r"/>
              </a:tabLst>
            </a:pPr>
            <a:r>
              <a:rPr lang="en-US" sz="2000" dirty="0" smtClean="0">
                <a:latin typeface="+mn-lt"/>
              </a:rPr>
              <a:t>Space decorative allowance	5.921 kW</a:t>
            </a:r>
            <a:endParaRPr lang="en-US" sz="2000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982200" y="1524000"/>
          <a:ext cx="7467600" cy="2560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93520"/>
                <a:gridCol w="1493520"/>
                <a:gridCol w="1584960"/>
                <a:gridCol w="1402080"/>
                <a:gridCol w="1493520"/>
              </a:tblGrid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Watts/Fixture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3500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630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1800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654</a:t>
                      </a:r>
                      <a:r>
                        <a:rPr lang="en-US" baseline="0" dirty="0" smtClean="0"/>
                        <a:t> 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W/ft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3270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Decorative</a:t>
                      </a:r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 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3.39 W/ft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949.2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Decorative</a:t>
                      </a:r>
                      <a:endParaRPr lang="en-US" dirty="0"/>
                    </a:p>
                  </a:txBody>
                  <a:tcPr/>
                </a:tc>
              </a:tr>
              <a:tr h="319721">
                <a:tc>
                  <a:txBody>
                    <a:bodyPr/>
                    <a:lstStyle/>
                    <a:p>
                      <a:r>
                        <a:rPr lang="en-US" dirty="0" smtClean="0"/>
                        <a:t>F11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Facade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82200" y="3810000"/>
            <a:ext cx="7467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Illuminated Length	403 ft</a:t>
            </a:r>
            <a:endParaRPr lang="en-US" baseline="30000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Power Allowance	3.75 W/ft</a:t>
            </a:r>
            <a:endParaRPr lang="en-US" baseline="30000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endParaRPr lang="en-US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Total lighting power (kW)	1.295 kW</a:t>
            </a: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Façade power allowance (kW)	1.511 kW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982200" y="1600200"/>
          <a:ext cx="74676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93520"/>
                <a:gridCol w="1493520"/>
                <a:gridCol w="1584960"/>
                <a:gridCol w="1402080"/>
                <a:gridCol w="14935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Watts/Fixture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1.295</a:t>
                      </a:r>
                      <a:r>
                        <a:rPr lang="en-US" baseline="0" dirty="0" smtClean="0"/>
                        <a:t>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Rehearsal Room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82200" y="3810001"/>
            <a:ext cx="7467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Area: 2,045 ft</a:t>
            </a:r>
            <a:r>
              <a:rPr lang="en-US" baseline="30000" dirty="0" smtClean="0">
                <a:latin typeface="+mn-lt"/>
              </a:rPr>
              <a:t>2</a:t>
            </a: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Power Allowance: 1.24 W/ft</a:t>
            </a:r>
            <a:r>
              <a:rPr lang="en-US" baseline="30000" dirty="0" smtClean="0">
                <a:latin typeface="+mn-lt"/>
              </a:rPr>
              <a:t>2</a:t>
            </a:r>
          </a:p>
          <a:p>
            <a:pPr>
              <a:tabLst>
                <a:tab pos="7264400" algn="r"/>
              </a:tabLst>
            </a:pPr>
            <a:endParaRPr lang="en-US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Total lighting power (kW)	1.784 kW</a:t>
            </a: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Space power allowance (kW)	2.530 kW</a:t>
            </a:r>
          </a:p>
          <a:p>
            <a:pPr>
              <a:tabLst>
                <a:tab pos="7264400" algn="r"/>
              </a:tabLst>
            </a:pPr>
            <a:endParaRPr lang="en-US" dirty="0" smtClean="0">
              <a:latin typeface="+mn-lt"/>
            </a:endParaRP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Total decorative power	0.432 kW</a:t>
            </a:r>
          </a:p>
          <a:p>
            <a:pPr>
              <a:tabLst>
                <a:tab pos="7264400" algn="r"/>
              </a:tabLst>
            </a:pPr>
            <a:r>
              <a:rPr lang="en-US" dirty="0" smtClean="0">
                <a:latin typeface="+mn-lt"/>
              </a:rPr>
              <a:t>Space decorative allowance	2.041 kW</a:t>
            </a:r>
            <a:endParaRPr lang="en-US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5"/>
          <p:cNvGraphicFramePr>
            <a:graphicFrameLocks/>
          </p:cNvGraphicFramePr>
          <p:nvPr/>
        </p:nvGraphicFramePr>
        <p:xfrm>
          <a:off x="9982200" y="1600200"/>
          <a:ext cx="74676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93520"/>
                <a:gridCol w="1493520"/>
                <a:gridCol w="1584960"/>
                <a:gridCol w="1402080"/>
                <a:gridCol w="14935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Quantity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Watts/Fixture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 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402</a:t>
                      </a:r>
                      <a:r>
                        <a:rPr lang="en-US" baseline="0" dirty="0" smtClean="0"/>
                        <a:t>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432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Decorative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518.4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864 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Introduction</a:t>
            </a:r>
            <a:endParaRPr lang="en-US" dirty="0"/>
          </a:p>
        </p:txBody>
      </p:sp>
      <p:sp>
        <p:nvSpPr>
          <p:cNvPr id="48" name="Content Placeholder 4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Owner: </a:t>
            </a:r>
            <a:r>
              <a:rPr lang="it-IT" dirty="0" smtClean="0"/>
              <a:t>North Central College</a:t>
            </a:r>
            <a:endParaRPr lang="en-US" dirty="0" smtClean="0"/>
          </a:p>
          <a:p>
            <a:r>
              <a:rPr lang="en-US" dirty="0" smtClean="0"/>
              <a:t>Architect: </a:t>
            </a:r>
            <a:r>
              <a:rPr lang="en-US" dirty="0" err="1" smtClean="0"/>
              <a:t>Loebl</a:t>
            </a:r>
            <a:r>
              <a:rPr lang="en-US" dirty="0" smtClean="0"/>
              <a:t> </a:t>
            </a:r>
            <a:r>
              <a:rPr lang="en-US" dirty="0" err="1" smtClean="0"/>
              <a:t>Schlossman</a:t>
            </a:r>
            <a:r>
              <a:rPr lang="en-US" dirty="0" smtClean="0"/>
              <a:t> and </a:t>
            </a:r>
            <a:r>
              <a:rPr lang="en-US" dirty="0" err="1" smtClean="0"/>
              <a:t>Hackl</a:t>
            </a:r>
            <a:endParaRPr lang="en-US" dirty="0" smtClean="0"/>
          </a:p>
          <a:p>
            <a:r>
              <a:rPr lang="en-US" dirty="0" smtClean="0"/>
              <a:t>Lighting: Schuler Shook</a:t>
            </a:r>
          </a:p>
          <a:p>
            <a:r>
              <a:rPr lang="en-US" dirty="0" smtClean="0"/>
              <a:t>Acoustics: </a:t>
            </a:r>
            <a:r>
              <a:rPr lang="en-US" dirty="0" err="1" smtClean="0"/>
              <a:t>Talaske</a:t>
            </a:r>
            <a:endParaRPr lang="en-US" dirty="0" smtClean="0"/>
          </a:p>
          <a:p>
            <a:r>
              <a:rPr lang="en-US" dirty="0" smtClean="0"/>
              <a:t>Construction: </a:t>
            </a:r>
            <a:r>
              <a:rPr lang="en-US" dirty="0" err="1" smtClean="0"/>
              <a:t>Gilbane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6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97624" y="591345"/>
            <a:ext cx="7524752" cy="5686425"/>
          </a:xfrm>
        </p:spPr>
      </p:pic>
      <p:sp>
        <p:nvSpPr>
          <p:cNvPr id="6" name="TextBox 5"/>
          <p:cNvSpPr txBox="1"/>
          <p:nvPr/>
        </p:nvSpPr>
        <p:spPr>
          <a:xfrm>
            <a:off x="20497800" y="6019800"/>
            <a:ext cx="4660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tx1">
                    <a:lumMod val="95000"/>
                  </a:schemeClr>
                </a:solidFill>
              </a:rPr>
              <a:t>Aerial image via Bing Maps</a:t>
            </a:r>
            <a:endParaRPr lang="en-US" sz="11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Lighting Redesign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with linear architecture</a:t>
            </a:r>
          </a:p>
          <a:p>
            <a:r>
              <a:rPr lang="en-US" dirty="0" smtClean="0"/>
              <a:t>Energy efficiency</a:t>
            </a:r>
          </a:p>
          <a:p>
            <a:r>
              <a:rPr lang="en-US" dirty="0" smtClean="0"/>
              <a:t>Community landmark</a:t>
            </a:r>
          </a:p>
          <a:p>
            <a:r>
              <a:rPr lang="en-US" dirty="0" smtClean="0"/>
              <a:t>Welcoming environment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b="1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6"/>
          </p:nvPr>
        </p:nvPicPr>
        <p:blipFill>
          <a:blip r:embed="rId2" cstate="print"/>
          <a:stretch>
            <a:fillRect/>
          </a:stretch>
        </p:blipFill>
        <p:spPr>
          <a:xfrm>
            <a:off x="19215556" y="863129"/>
            <a:ext cx="7288888" cy="5142857"/>
          </a:xfrm>
        </p:spPr>
      </p:pic>
      <p:sp>
        <p:nvSpPr>
          <p:cNvPr id="19" name="Rectangle 18"/>
          <p:cNvSpPr/>
          <p:nvPr/>
        </p:nvSpPr>
        <p:spPr>
          <a:xfrm>
            <a:off x="19460885" y="6096000"/>
            <a:ext cx="6789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Image </a:t>
            </a:r>
            <a:r>
              <a:rPr lang="tr-TR" sz="20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Credit</a:t>
            </a:r>
            <a:r>
              <a:rPr lang="tr-T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:</a:t>
            </a:r>
            <a:br>
              <a:rPr lang="tr-TR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da-DK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http://</a:t>
            </a:r>
            <a:r>
              <a:rPr lang="da-DK" sz="20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raoulpop.com</a:t>
            </a:r>
            <a:r>
              <a:rPr lang="da-DK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/2010/02/09/</a:t>
            </a:r>
            <a:r>
              <a:rPr lang="da-DK" sz="20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cfl</a:t>
            </a:r>
            <a:r>
              <a:rPr lang="da-DK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</a:t>
            </a:r>
            <a:r>
              <a:rPr lang="da-DK" sz="20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vs</a:t>
            </a:r>
            <a:r>
              <a:rPr lang="da-DK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-led-rate-of-adoption/</a:t>
            </a:r>
            <a:endParaRPr lang="en-US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 Redesign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Main Lobby (Red)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Concert Hall (Blue)</a:t>
            </a:r>
          </a:p>
          <a:p>
            <a:r>
              <a:rPr lang="en-US" dirty="0" smtClean="0"/>
              <a:t>Façade</a:t>
            </a:r>
          </a:p>
          <a:p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Rehearsal Room (Green)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b="1" dirty="0" smtClean="0"/>
              <a:t>Lighting Designs</a:t>
            </a:r>
          </a:p>
          <a:p>
            <a:pPr lvl="1"/>
            <a:r>
              <a:rPr lang="en-US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6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30664" y="76201"/>
            <a:ext cx="6458672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>
          <a:xfrm>
            <a:off x="23036212" y="2214563"/>
            <a:ext cx="2909888" cy="4271962"/>
          </a:xfrm>
          <a:custGeom>
            <a:avLst/>
            <a:gdLst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47837 w 2909887"/>
              <a:gd name="connsiteY24" fmla="*/ 1981200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  <a:gd name="connsiteX0" fmla="*/ 1962150 w 2909887"/>
              <a:gd name="connsiteY0" fmla="*/ 0 h 4271962"/>
              <a:gd name="connsiteX1" fmla="*/ 2614612 w 2909887"/>
              <a:gd name="connsiteY1" fmla="*/ 0 h 4271962"/>
              <a:gd name="connsiteX2" fmla="*/ 2614612 w 2909887"/>
              <a:gd name="connsiteY2" fmla="*/ 1338262 h 4271962"/>
              <a:gd name="connsiteX3" fmla="*/ 2909887 w 2909887"/>
              <a:gd name="connsiteY3" fmla="*/ 1338262 h 4271962"/>
              <a:gd name="connsiteX4" fmla="*/ 2909887 w 2909887"/>
              <a:gd name="connsiteY4" fmla="*/ 2043112 h 4271962"/>
              <a:gd name="connsiteX5" fmla="*/ 2628900 w 2909887"/>
              <a:gd name="connsiteY5" fmla="*/ 2033587 h 4271962"/>
              <a:gd name="connsiteX6" fmla="*/ 2581275 w 2909887"/>
              <a:gd name="connsiteY6" fmla="*/ 2076450 h 4271962"/>
              <a:gd name="connsiteX7" fmla="*/ 2724150 w 2909887"/>
              <a:gd name="connsiteY7" fmla="*/ 2195512 h 4271962"/>
              <a:gd name="connsiteX8" fmla="*/ 1962150 w 2909887"/>
              <a:gd name="connsiteY8" fmla="*/ 3333750 h 4271962"/>
              <a:gd name="connsiteX9" fmla="*/ 819150 w 2909887"/>
              <a:gd name="connsiteY9" fmla="*/ 4095750 h 4271962"/>
              <a:gd name="connsiteX10" fmla="*/ 690562 w 2909887"/>
              <a:gd name="connsiteY10" fmla="*/ 3971925 h 4271962"/>
              <a:gd name="connsiteX11" fmla="*/ 671512 w 2909887"/>
              <a:gd name="connsiteY11" fmla="*/ 4000500 h 4271962"/>
              <a:gd name="connsiteX12" fmla="*/ 671512 w 2909887"/>
              <a:gd name="connsiteY12" fmla="*/ 4271962 h 4271962"/>
              <a:gd name="connsiteX13" fmla="*/ 0 w 2909887"/>
              <a:gd name="connsiteY13" fmla="*/ 4257675 h 4271962"/>
              <a:gd name="connsiteX14" fmla="*/ 4762 w 2909887"/>
              <a:gd name="connsiteY14" fmla="*/ 3395662 h 4271962"/>
              <a:gd name="connsiteX15" fmla="*/ 338137 w 2909887"/>
              <a:gd name="connsiteY15" fmla="*/ 3057525 h 4271962"/>
              <a:gd name="connsiteX16" fmla="*/ 533400 w 2909887"/>
              <a:gd name="connsiteY16" fmla="*/ 3209925 h 4271962"/>
              <a:gd name="connsiteX17" fmla="*/ 657225 w 2909887"/>
              <a:gd name="connsiteY17" fmla="*/ 3157537 h 4271962"/>
              <a:gd name="connsiteX18" fmla="*/ 600075 w 2909887"/>
              <a:gd name="connsiteY18" fmla="*/ 3095625 h 4271962"/>
              <a:gd name="connsiteX19" fmla="*/ 785812 w 2909887"/>
              <a:gd name="connsiteY19" fmla="*/ 2919412 h 4271962"/>
              <a:gd name="connsiteX20" fmla="*/ 895350 w 2909887"/>
              <a:gd name="connsiteY20" fmla="*/ 3024187 h 4271962"/>
              <a:gd name="connsiteX21" fmla="*/ 1333500 w 2909887"/>
              <a:gd name="connsiteY21" fmla="*/ 2657475 h 4271962"/>
              <a:gd name="connsiteX22" fmla="*/ 1671637 w 2909887"/>
              <a:gd name="connsiteY22" fmla="*/ 2247900 h 4271962"/>
              <a:gd name="connsiteX23" fmla="*/ 1562100 w 2909887"/>
              <a:gd name="connsiteY23" fmla="*/ 2152650 h 4271962"/>
              <a:gd name="connsiteX24" fmla="*/ 1724022 w 2909887"/>
              <a:gd name="connsiteY24" fmla="*/ 1971675 h 4271962"/>
              <a:gd name="connsiteX25" fmla="*/ 1781175 w 2909887"/>
              <a:gd name="connsiteY25" fmla="*/ 2019300 h 4271962"/>
              <a:gd name="connsiteX26" fmla="*/ 1838325 w 2909887"/>
              <a:gd name="connsiteY26" fmla="*/ 1909762 h 4271962"/>
              <a:gd name="connsiteX27" fmla="*/ 1690687 w 2909887"/>
              <a:gd name="connsiteY27" fmla="*/ 1704975 h 4271962"/>
              <a:gd name="connsiteX28" fmla="*/ 2057400 w 2909887"/>
              <a:gd name="connsiteY28" fmla="*/ 1352550 h 4271962"/>
              <a:gd name="connsiteX29" fmla="*/ 1862137 w 2909887"/>
              <a:gd name="connsiteY29" fmla="*/ 1181100 h 4271962"/>
              <a:gd name="connsiteX30" fmla="*/ 1981200 w 2909887"/>
              <a:gd name="connsiteY30" fmla="*/ 1071562 h 4271962"/>
              <a:gd name="connsiteX31" fmla="*/ 1985962 w 2909887"/>
              <a:gd name="connsiteY31" fmla="*/ 933450 h 4271962"/>
              <a:gd name="connsiteX32" fmla="*/ 1814512 w 2909887"/>
              <a:gd name="connsiteY32" fmla="*/ 928687 h 4271962"/>
              <a:gd name="connsiteX33" fmla="*/ 1762125 w 2909887"/>
              <a:gd name="connsiteY33" fmla="*/ 881062 h 4271962"/>
              <a:gd name="connsiteX34" fmla="*/ 1757362 w 2909887"/>
              <a:gd name="connsiteY34" fmla="*/ 233362 h 4271962"/>
              <a:gd name="connsiteX35" fmla="*/ 1962150 w 2909887"/>
              <a:gd name="connsiteY35" fmla="*/ 233362 h 4271962"/>
              <a:gd name="connsiteX36" fmla="*/ 1962150 w 2909887"/>
              <a:gd name="connsiteY36" fmla="*/ 0 h 427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09887" h="4271962">
                <a:moveTo>
                  <a:pt x="1962150" y="0"/>
                </a:moveTo>
                <a:lnTo>
                  <a:pt x="2614612" y="0"/>
                </a:lnTo>
                <a:lnTo>
                  <a:pt x="2614612" y="1338262"/>
                </a:lnTo>
                <a:lnTo>
                  <a:pt x="2909887" y="1338262"/>
                </a:lnTo>
                <a:lnTo>
                  <a:pt x="2909887" y="2043112"/>
                </a:lnTo>
                <a:lnTo>
                  <a:pt x="2628900" y="2033587"/>
                </a:lnTo>
                <a:lnTo>
                  <a:pt x="2581275" y="2076450"/>
                </a:lnTo>
                <a:lnTo>
                  <a:pt x="2724150" y="2195512"/>
                </a:lnTo>
                <a:cubicBezTo>
                  <a:pt x="2455861" y="2774950"/>
                  <a:pt x="2211387" y="3106738"/>
                  <a:pt x="1962150" y="3333750"/>
                </a:cubicBezTo>
                <a:cubicBezTo>
                  <a:pt x="1647824" y="3606801"/>
                  <a:pt x="1419224" y="3851275"/>
                  <a:pt x="819150" y="4095750"/>
                </a:cubicBezTo>
                <a:lnTo>
                  <a:pt x="690562" y="3971925"/>
                </a:lnTo>
                <a:lnTo>
                  <a:pt x="671512" y="4000500"/>
                </a:lnTo>
                <a:lnTo>
                  <a:pt x="671512" y="4271962"/>
                </a:lnTo>
                <a:lnTo>
                  <a:pt x="0" y="4257675"/>
                </a:lnTo>
                <a:cubicBezTo>
                  <a:pt x="1587" y="3970337"/>
                  <a:pt x="3175" y="3683000"/>
                  <a:pt x="4762" y="3395662"/>
                </a:cubicBezTo>
                <a:lnTo>
                  <a:pt x="338137" y="3057525"/>
                </a:lnTo>
                <a:lnTo>
                  <a:pt x="533400" y="3209925"/>
                </a:lnTo>
                <a:lnTo>
                  <a:pt x="657225" y="3157537"/>
                </a:lnTo>
                <a:lnTo>
                  <a:pt x="600075" y="3095625"/>
                </a:lnTo>
                <a:lnTo>
                  <a:pt x="785812" y="2919412"/>
                </a:lnTo>
                <a:lnTo>
                  <a:pt x="895350" y="3024187"/>
                </a:lnTo>
                <a:lnTo>
                  <a:pt x="1333500" y="2657475"/>
                </a:lnTo>
                <a:lnTo>
                  <a:pt x="1671637" y="2247900"/>
                </a:lnTo>
                <a:lnTo>
                  <a:pt x="1562100" y="2152650"/>
                </a:lnTo>
                <a:lnTo>
                  <a:pt x="1724022" y="1971675"/>
                </a:lnTo>
                <a:lnTo>
                  <a:pt x="1781175" y="2019300"/>
                </a:lnTo>
                <a:lnTo>
                  <a:pt x="1838325" y="1909762"/>
                </a:lnTo>
                <a:lnTo>
                  <a:pt x="1690687" y="1704975"/>
                </a:lnTo>
                <a:lnTo>
                  <a:pt x="2057400" y="1352550"/>
                </a:lnTo>
                <a:lnTo>
                  <a:pt x="1862137" y="1181100"/>
                </a:lnTo>
                <a:lnTo>
                  <a:pt x="1981200" y="1071562"/>
                </a:lnTo>
                <a:lnTo>
                  <a:pt x="1985962" y="933450"/>
                </a:lnTo>
                <a:lnTo>
                  <a:pt x="1814512" y="928687"/>
                </a:lnTo>
                <a:lnTo>
                  <a:pt x="1762125" y="881062"/>
                </a:lnTo>
                <a:cubicBezTo>
                  <a:pt x="1760537" y="665162"/>
                  <a:pt x="1758950" y="449262"/>
                  <a:pt x="1757362" y="233362"/>
                </a:cubicBezTo>
                <a:lnTo>
                  <a:pt x="1962150" y="233362"/>
                </a:lnTo>
                <a:lnTo>
                  <a:pt x="1962150" y="0"/>
                </a:ln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1602702" y="2148840"/>
            <a:ext cx="3139916" cy="3137535"/>
          </a:xfrm>
          <a:custGeom>
            <a:avLst/>
            <a:gdLst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595563 w 3147060"/>
              <a:gd name="connsiteY39" fmla="*/ 2389823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324100 w 3147060"/>
              <a:gd name="connsiteY39" fmla="*/ 2042160 h 3070860"/>
              <a:gd name="connsiteX40" fmla="*/ 2590800 w 3147060"/>
              <a:gd name="connsiteY40" fmla="*/ 2377440 h 3070860"/>
              <a:gd name="connsiteX0" fmla="*/ 2590800 w 3147060"/>
              <a:gd name="connsiteY0" fmla="*/ 237744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590800 w 3147060"/>
              <a:gd name="connsiteY40" fmla="*/ 2377440 h 3070860"/>
              <a:gd name="connsiteX0" fmla="*/ 24003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400300 w 3147060"/>
              <a:gd name="connsiteY40" fmla="*/ 23469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476500 w 3147060"/>
              <a:gd name="connsiteY39" fmla="*/ 2042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90800 w 3147060"/>
              <a:gd name="connsiteY38" fmla="*/ 237744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552700 w 3147060"/>
              <a:gd name="connsiteY38" fmla="*/ 2575560 h 3070860"/>
              <a:gd name="connsiteX39" fmla="*/ 2628900 w 3147060"/>
              <a:gd name="connsiteY39" fmla="*/ 2423160 h 3070860"/>
              <a:gd name="connsiteX40" fmla="*/ 2628900 w 3147060"/>
              <a:gd name="connsiteY40" fmla="*/ 2270760 h 3070860"/>
              <a:gd name="connsiteX0" fmla="*/ 2628900 w 3147060"/>
              <a:gd name="connsiteY0" fmla="*/ 22707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628900 w 3147060"/>
              <a:gd name="connsiteY39" fmla="*/ 22707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63980 w 3147060"/>
              <a:gd name="connsiteY31" fmla="*/ 277368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5760 w 3147060"/>
              <a:gd name="connsiteY22" fmla="*/ 133350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34340 w 3147060"/>
              <a:gd name="connsiteY21" fmla="*/ 1287780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60998 w 3147060"/>
              <a:gd name="connsiteY22" fmla="*/ 1352550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41960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58240 w 3147060"/>
              <a:gd name="connsiteY16" fmla="*/ 198120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38300 w 3147060"/>
              <a:gd name="connsiteY14" fmla="*/ 236220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86000 w 3147060"/>
              <a:gd name="connsiteY12" fmla="*/ 731520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2660 w 3147060"/>
              <a:gd name="connsiteY11" fmla="*/ 84582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66060 w 3147060"/>
              <a:gd name="connsiteY8" fmla="*/ 1386840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4140 w 3147060"/>
              <a:gd name="connsiteY10" fmla="*/ 1333500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58428 w 3147060"/>
              <a:gd name="connsiteY10" fmla="*/ 1345406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89860 w 3147060"/>
              <a:gd name="connsiteY9" fmla="*/ 1318260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70860 w 3147060"/>
              <a:gd name="connsiteY5" fmla="*/ 1866900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8940 w 3147060"/>
              <a:gd name="connsiteY6" fmla="*/ 1645920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32760 w 3147060"/>
              <a:gd name="connsiteY4" fmla="*/ 1912620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4192 w 3147060"/>
              <a:gd name="connsiteY5" fmla="*/ 1859757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47060"/>
              <a:gd name="connsiteY0" fmla="*/ 2346960 h 3070860"/>
              <a:gd name="connsiteX1" fmla="*/ 2872740 w 3147060"/>
              <a:gd name="connsiteY1" fmla="*/ 2095500 h 3070860"/>
              <a:gd name="connsiteX2" fmla="*/ 2979420 w 3147060"/>
              <a:gd name="connsiteY2" fmla="*/ 2202180 h 3070860"/>
              <a:gd name="connsiteX3" fmla="*/ 3147060 w 3147060"/>
              <a:gd name="connsiteY3" fmla="*/ 2019300 h 3070860"/>
              <a:gd name="connsiteX4" fmla="*/ 3001804 w 3147060"/>
              <a:gd name="connsiteY4" fmla="*/ 1922145 h 3070860"/>
              <a:gd name="connsiteX5" fmla="*/ 3058955 w 3147060"/>
              <a:gd name="connsiteY5" fmla="*/ 1871663 h 3070860"/>
              <a:gd name="connsiteX6" fmla="*/ 2944178 w 3147060"/>
              <a:gd name="connsiteY6" fmla="*/ 1660208 h 3070860"/>
              <a:gd name="connsiteX7" fmla="*/ 2743200 w 3147060"/>
              <a:gd name="connsiteY7" fmla="*/ 1463040 h 3070860"/>
              <a:gd name="connsiteX8" fmla="*/ 2785110 w 3147060"/>
              <a:gd name="connsiteY8" fmla="*/ 1393984 h 3070860"/>
              <a:gd name="connsiteX9" fmla="*/ 2677954 w 3147060"/>
              <a:gd name="connsiteY9" fmla="*/ 1308735 h 3070860"/>
              <a:gd name="connsiteX10" fmla="*/ 2641760 w 3147060"/>
              <a:gd name="connsiteY10" fmla="*/ 1350168 h 3070860"/>
              <a:gd name="connsiteX11" fmla="*/ 2237422 w 3147060"/>
              <a:gd name="connsiteY11" fmla="*/ 864870 h 3070860"/>
              <a:gd name="connsiteX12" fmla="*/ 2293143 w 3147060"/>
              <a:gd name="connsiteY12" fmla="*/ 760095 h 3070860"/>
              <a:gd name="connsiteX13" fmla="*/ 1615440 w 3147060"/>
              <a:gd name="connsiteY13" fmla="*/ 289560 h 3070860"/>
              <a:gd name="connsiteX14" fmla="*/ 1640681 w 3147060"/>
              <a:gd name="connsiteY14" fmla="*/ 267176 h 3070860"/>
              <a:gd name="connsiteX15" fmla="*/ 1379220 w 3147060"/>
              <a:gd name="connsiteY15" fmla="*/ 0 h 3070860"/>
              <a:gd name="connsiteX16" fmla="*/ 1172527 w 3147060"/>
              <a:gd name="connsiteY16" fmla="*/ 200501 h 3070860"/>
              <a:gd name="connsiteX17" fmla="*/ 1348740 w 3147060"/>
              <a:gd name="connsiteY17" fmla="*/ 373380 h 3070860"/>
              <a:gd name="connsiteX18" fmla="*/ 1272540 w 3147060"/>
              <a:gd name="connsiteY18" fmla="*/ 432435 h 3070860"/>
              <a:gd name="connsiteX19" fmla="*/ 807720 w 3147060"/>
              <a:gd name="connsiteY19" fmla="*/ 601980 h 3070860"/>
              <a:gd name="connsiteX20" fmla="*/ 594360 w 3147060"/>
              <a:gd name="connsiteY20" fmla="*/ 800100 h 3070860"/>
              <a:gd name="connsiteX21" fmla="*/ 424815 w 3147060"/>
              <a:gd name="connsiteY21" fmla="*/ 1280636 h 3070860"/>
              <a:gd name="connsiteX22" fmla="*/ 353855 w 3147060"/>
              <a:gd name="connsiteY22" fmla="*/ 1345407 h 3070860"/>
              <a:gd name="connsiteX23" fmla="*/ 190500 w 3147060"/>
              <a:gd name="connsiteY23" fmla="*/ 1181100 h 3070860"/>
              <a:gd name="connsiteX24" fmla="*/ 0 w 3147060"/>
              <a:gd name="connsiteY24" fmla="*/ 1356360 h 3070860"/>
              <a:gd name="connsiteX25" fmla="*/ 266700 w 3147060"/>
              <a:gd name="connsiteY25" fmla="*/ 1645920 h 3070860"/>
              <a:gd name="connsiteX26" fmla="*/ 289560 w 3147060"/>
              <a:gd name="connsiteY26" fmla="*/ 1623060 h 3070860"/>
              <a:gd name="connsiteX27" fmla="*/ 739140 w 3147060"/>
              <a:gd name="connsiteY27" fmla="*/ 2293620 h 3070860"/>
              <a:gd name="connsiteX28" fmla="*/ 876300 w 3147060"/>
              <a:gd name="connsiteY28" fmla="*/ 2247900 h 3070860"/>
              <a:gd name="connsiteX29" fmla="*/ 1348740 w 3147060"/>
              <a:gd name="connsiteY29" fmla="*/ 2659380 h 3070860"/>
              <a:gd name="connsiteX30" fmla="*/ 1303020 w 3147060"/>
              <a:gd name="connsiteY30" fmla="*/ 2697480 h 3070860"/>
              <a:gd name="connsiteX31" fmla="*/ 1373505 w 3147060"/>
              <a:gd name="connsiteY31" fmla="*/ 2792730 h 3070860"/>
              <a:gd name="connsiteX32" fmla="*/ 1447800 w 3147060"/>
              <a:gd name="connsiteY32" fmla="*/ 2750820 h 3070860"/>
              <a:gd name="connsiteX33" fmla="*/ 1645920 w 3147060"/>
              <a:gd name="connsiteY33" fmla="*/ 2918460 h 3070860"/>
              <a:gd name="connsiteX34" fmla="*/ 1882140 w 3147060"/>
              <a:gd name="connsiteY34" fmla="*/ 3070860 h 3070860"/>
              <a:gd name="connsiteX35" fmla="*/ 2080260 w 3147060"/>
              <a:gd name="connsiteY35" fmla="*/ 2811780 h 3070860"/>
              <a:gd name="connsiteX36" fmla="*/ 2324100 w 3147060"/>
              <a:gd name="connsiteY36" fmla="*/ 2606040 h 3070860"/>
              <a:gd name="connsiteX37" fmla="*/ 2415540 w 3147060"/>
              <a:gd name="connsiteY37" fmla="*/ 2628900 h 3070860"/>
              <a:gd name="connsiteX38" fmla="*/ 2628900 w 3147060"/>
              <a:gd name="connsiteY38" fmla="*/ 2423160 h 3070860"/>
              <a:gd name="connsiteX39" fmla="*/ 2552700 w 3147060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80260 w 3139917"/>
              <a:gd name="connsiteY35" fmla="*/ 2811780 h 3070860"/>
              <a:gd name="connsiteX36" fmla="*/ 2324100 w 3139917"/>
              <a:gd name="connsiteY36" fmla="*/ 2606040 h 3070860"/>
              <a:gd name="connsiteX37" fmla="*/ 2415540 w 3139917"/>
              <a:gd name="connsiteY37" fmla="*/ 2628900 h 3070860"/>
              <a:gd name="connsiteX38" fmla="*/ 2628900 w 3139917"/>
              <a:gd name="connsiteY38" fmla="*/ 2423160 h 3070860"/>
              <a:gd name="connsiteX39" fmla="*/ 2552700 w 3139917"/>
              <a:gd name="connsiteY39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80260 w 3139917"/>
              <a:gd name="connsiteY36" fmla="*/ 2811780 h 3070860"/>
              <a:gd name="connsiteX37" fmla="*/ 2324100 w 3139917"/>
              <a:gd name="connsiteY37" fmla="*/ 2606040 h 3070860"/>
              <a:gd name="connsiteX38" fmla="*/ 2415540 w 3139917"/>
              <a:gd name="connsiteY38" fmla="*/ 2628900 h 3070860"/>
              <a:gd name="connsiteX39" fmla="*/ 2628900 w 3139917"/>
              <a:gd name="connsiteY39" fmla="*/ 2423160 h 3070860"/>
              <a:gd name="connsiteX40" fmla="*/ 2552700 w 3139917"/>
              <a:gd name="connsiteY40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1955007 w 3139917"/>
              <a:gd name="connsiteY36" fmla="*/ 2970848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070860"/>
              <a:gd name="connsiteX1" fmla="*/ 2872740 w 3139917"/>
              <a:gd name="connsiteY1" fmla="*/ 2095500 h 3070860"/>
              <a:gd name="connsiteX2" fmla="*/ 2979420 w 3139917"/>
              <a:gd name="connsiteY2" fmla="*/ 2202180 h 3070860"/>
              <a:gd name="connsiteX3" fmla="*/ 3139917 w 3139917"/>
              <a:gd name="connsiteY3" fmla="*/ 2026444 h 3070860"/>
              <a:gd name="connsiteX4" fmla="*/ 3001804 w 3139917"/>
              <a:gd name="connsiteY4" fmla="*/ 1922145 h 3070860"/>
              <a:gd name="connsiteX5" fmla="*/ 3058955 w 3139917"/>
              <a:gd name="connsiteY5" fmla="*/ 1871663 h 3070860"/>
              <a:gd name="connsiteX6" fmla="*/ 2944178 w 3139917"/>
              <a:gd name="connsiteY6" fmla="*/ 1660208 h 3070860"/>
              <a:gd name="connsiteX7" fmla="*/ 2743200 w 3139917"/>
              <a:gd name="connsiteY7" fmla="*/ 1463040 h 3070860"/>
              <a:gd name="connsiteX8" fmla="*/ 2785110 w 3139917"/>
              <a:gd name="connsiteY8" fmla="*/ 1393984 h 3070860"/>
              <a:gd name="connsiteX9" fmla="*/ 2677954 w 3139917"/>
              <a:gd name="connsiteY9" fmla="*/ 1308735 h 3070860"/>
              <a:gd name="connsiteX10" fmla="*/ 2641760 w 3139917"/>
              <a:gd name="connsiteY10" fmla="*/ 1350168 h 3070860"/>
              <a:gd name="connsiteX11" fmla="*/ 2237422 w 3139917"/>
              <a:gd name="connsiteY11" fmla="*/ 864870 h 3070860"/>
              <a:gd name="connsiteX12" fmla="*/ 2293143 w 3139917"/>
              <a:gd name="connsiteY12" fmla="*/ 760095 h 3070860"/>
              <a:gd name="connsiteX13" fmla="*/ 1615440 w 3139917"/>
              <a:gd name="connsiteY13" fmla="*/ 289560 h 3070860"/>
              <a:gd name="connsiteX14" fmla="*/ 1640681 w 3139917"/>
              <a:gd name="connsiteY14" fmla="*/ 267176 h 3070860"/>
              <a:gd name="connsiteX15" fmla="*/ 1379220 w 3139917"/>
              <a:gd name="connsiteY15" fmla="*/ 0 h 3070860"/>
              <a:gd name="connsiteX16" fmla="*/ 1172527 w 3139917"/>
              <a:gd name="connsiteY16" fmla="*/ 200501 h 3070860"/>
              <a:gd name="connsiteX17" fmla="*/ 1348740 w 3139917"/>
              <a:gd name="connsiteY17" fmla="*/ 373380 h 3070860"/>
              <a:gd name="connsiteX18" fmla="*/ 1272540 w 3139917"/>
              <a:gd name="connsiteY18" fmla="*/ 432435 h 3070860"/>
              <a:gd name="connsiteX19" fmla="*/ 807720 w 3139917"/>
              <a:gd name="connsiteY19" fmla="*/ 601980 h 3070860"/>
              <a:gd name="connsiteX20" fmla="*/ 594360 w 3139917"/>
              <a:gd name="connsiteY20" fmla="*/ 800100 h 3070860"/>
              <a:gd name="connsiteX21" fmla="*/ 424815 w 3139917"/>
              <a:gd name="connsiteY21" fmla="*/ 1280636 h 3070860"/>
              <a:gd name="connsiteX22" fmla="*/ 353855 w 3139917"/>
              <a:gd name="connsiteY22" fmla="*/ 1345407 h 3070860"/>
              <a:gd name="connsiteX23" fmla="*/ 190500 w 3139917"/>
              <a:gd name="connsiteY23" fmla="*/ 1181100 h 3070860"/>
              <a:gd name="connsiteX24" fmla="*/ 0 w 3139917"/>
              <a:gd name="connsiteY24" fmla="*/ 1356360 h 3070860"/>
              <a:gd name="connsiteX25" fmla="*/ 266700 w 3139917"/>
              <a:gd name="connsiteY25" fmla="*/ 1645920 h 3070860"/>
              <a:gd name="connsiteX26" fmla="*/ 289560 w 3139917"/>
              <a:gd name="connsiteY26" fmla="*/ 1623060 h 3070860"/>
              <a:gd name="connsiteX27" fmla="*/ 739140 w 3139917"/>
              <a:gd name="connsiteY27" fmla="*/ 2293620 h 3070860"/>
              <a:gd name="connsiteX28" fmla="*/ 876300 w 3139917"/>
              <a:gd name="connsiteY28" fmla="*/ 2247900 h 3070860"/>
              <a:gd name="connsiteX29" fmla="*/ 1348740 w 3139917"/>
              <a:gd name="connsiteY29" fmla="*/ 2659380 h 3070860"/>
              <a:gd name="connsiteX30" fmla="*/ 1303020 w 3139917"/>
              <a:gd name="connsiteY30" fmla="*/ 2697480 h 3070860"/>
              <a:gd name="connsiteX31" fmla="*/ 1373505 w 3139917"/>
              <a:gd name="connsiteY31" fmla="*/ 2792730 h 3070860"/>
              <a:gd name="connsiteX32" fmla="*/ 1447800 w 3139917"/>
              <a:gd name="connsiteY32" fmla="*/ 2750820 h 3070860"/>
              <a:gd name="connsiteX33" fmla="*/ 1645920 w 3139917"/>
              <a:gd name="connsiteY33" fmla="*/ 2918460 h 3070860"/>
              <a:gd name="connsiteX34" fmla="*/ 1882140 w 3139917"/>
              <a:gd name="connsiteY34" fmla="*/ 3070860 h 3070860"/>
              <a:gd name="connsiteX35" fmla="*/ 2005014 w 3139917"/>
              <a:gd name="connsiteY35" fmla="*/ 2901791 h 3070860"/>
              <a:gd name="connsiteX36" fmla="*/ 2095501 w 3139917"/>
              <a:gd name="connsiteY36" fmla="*/ 3070860 h 3070860"/>
              <a:gd name="connsiteX37" fmla="*/ 2080260 w 3139917"/>
              <a:gd name="connsiteY37" fmla="*/ 2811780 h 3070860"/>
              <a:gd name="connsiteX38" fmla="*/ 2324100 w 3139917"/>
              <a:gd name="connsiteY38" fmla="*/ 2606040 h 3070860"/>
              <a:gd name="connsiteX39" fmla="*/ 2415540 w 3139917"/>
              <a:gd name="connsiteY39" fmla="*/ 2628900 h 3070860"/>
              <a:gd name="connsiteX40" fmla="*/ 2628900 w 3139917"/>
              <a:gd name="connsiteY40" fmla="*/ 2423160 h 3070860"/>
              <a:gd name="connsiteX41" fmla="*/ 2552700 w 3139917"/>
              <a:gd name="connsiteY41" fmla="*/ 2346960 h 30708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095501 w 3139917"/>
              <a:gd name="connsiteY36" fmla="*/ 3070860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80260 w 3139917"/>
              <a:gd name="connsiteY37" fmla="*/ 2811780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24100 w 3139917"/>
              <a:gd name="connsiteY38" fmla="*/ 2606040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52700 w 3139917"/>
              <a:gd name="connsiteY0" fmla="*/ 2346960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52700 w 3139917"/>
              <a:gd name="connsiteY41" fmla="*/ 2346960 h 3185160"/>
              <a:gd name="connsiteX0" fmla="*/ 2578895 w 3139917"/>
              <a:gd name="connsiteY0" fmla="*/ 2370772 h 3185160"/>
              <a:gd name="connsiteX1" fmla="*/ 2872740 w 3139917"/>
              <a:gd name="connsiteY1" fmla="*/ 2095500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01804 w 3139917"/>
              <a:gd name="connsiteY4" fmla="*/ 1922145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2019301 w 3139917"/>
              <a:gd name="connsiteY35" fmla="*/ 3185160 h 3185160"/>
              <a:gd name="connsiteX36" fmla="*/ 2209801 w 3139917"/>
              <a:gd name="connsiteY36" fmla="*/ 2987516 h 3185160"/>
              <a:gd name="connsiteX37" fmla="*/ 2058829 w 3139917"/>
              <a:gd name="connsiteY37" fmla="*/ 2852261 h 3185160"/>
              <a:gd name="connsiteX38" fmla="*/ 2364582 w 3139917"/>
              <a:gd name="connsiteY38" fmla="*/ 2575084 h 3185160"/>
              <a:gd name="connsiteX39" fmla="*/ 2415540 w 3139917"/>
              <a:gd name="connsiteY39" fmla="*/ 2628900 h 3185160"/>
              <a:gd name="connsiteX40" fmla="*/ 2628900 w 3139917"/>
              <a:gd name="connsiteY40" fmla="*/ 2423160 h 3185160"/>
              <a:gd name="connsiteX41" fmla="*/ 2578895 w 3139917"/>
              <a:gd name="connsiteY41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82140 w 3139917"/>
              <a:gd name="connsiteY34" fmla="*/ 3070860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45920 w 3139917"/>
              <a:gd name="connsiteY33" fmla="*/ 2918460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85160"/>
              <a:gd name="connsiteX1" fmla="*/ 2846547 w 3139917"/>
              <a:gd name="connsiteY1" fmla="*/ 2064544 h 3185160"/>
              <a:gd name="connsiteX2" fmla="*/ 2979420 w 3139917"/>
              <a:gd name="connsiteY2" fmla="*/ 2202180 h 3185160"/>
              <a:gd name="connsiteX3" fmla="*/ 3139917 w 3139917"/>
              <a:gd name="connsiteY3" fmla="*/ 2026444 h 3185160"/>
              <a:gd name="connsiteX4" fmla="*/ 3018474 w 3139917"/>
              <a:gd name="connsiteY4" fmla="*/ 1912620 h 3185160"/>
              <a:gd name="connsiteX5" fmla="*/ 3058955 w 3139917"/>
              <a:gd name="connsiteY5" fmla="*/ 1871663 h 3185160"/>
              <a:gd name="connsiteX6" fmla="*/ 2944178 w 3139917"/>
              <a:gd name="connsiteY6" fmla="*/ 1660208 h 3185160"/>
              <a:gd name="connsiteX7" fmla="*/ 2743200 w 3139917"/>
              <a:gd name="connsiteY7" fmla="*/ 1463040 h 3185160"/>
              <a:gd name="connsiteX8" fmla="*/ 2785110 w 3139917"/>
              <a:gd name="connsiteY8" fmla="*/ 1393984 h 3185160"/>
              <a:gd name="connsiteX9" fmla="*/ 2677954 w 3139917"/>
              <a:gd name="connsiteY9" fmla="*/ 1308735 h 3185160"/>
              <a:gd name="connsiteX10" fmla="*/ 2641760 w 3139917"/>
              <a:gd name="connsiteY10" fmla="*/ 1350168 h 3185160"/>
              <a:gd name="connsiteX11" fmla="*/ 2237422 w 3139917"/>
              <a:gd name="connsiteY11" fmla="*/ 864870 h 3185160"/>
              <a:gd name="connsiteX12" fmla="*/ 2293143 w 3139917"/>
              <a:gd name="connsiteY12" fmla="*/ 760095 h 3185160"/>
              <a:gd name="connsiteX13" fmla="*/ 1615440 w 3139917"/>
              <a:gd name="connsiteY13" fmla="*/ 289560 h 3185160"/>
              <a:gd name="connsiteX14" fmla="*/ 1640681 w 3139917"/>
              <a:gd name="connsiteY14" fmla="*/ 267176 h 3185160"/>
              <a:gd name="connsiteX15" fmla="*/ 1379220 w 3139917"/>
              <a:gd name="connsiteY15" fmla="*/ 0 h 3185160"/>
              <a:gd name="connsiteX16" fmla="*/ 1172527 w 3139917"/>
              <a:gd name="connsiteY16" fmla="*/ 200501 h 3185160"/>
              <a:gd name="connsiteX17" fmla="*/ 1348740 w 3139917"/>
              <a:gd name="connsiteY17" fmla="*/ 373380 h 3185160"/>
              <a:gd name="connsiteX18" fmla="*/ 1272540 w 3139917"/>
              <a:gd name="connsiteY18" fmla="*/ 432435 h 3185160"/>
              <a:gd name="connsiteX19" fmla="*/ 807720 w 3139917"/>
              <a:gd name="connsiteY19" fmla="*/ 601980 h 3185160"/>
              <a:gd name="connsiteX20" fmla="*/ 594360 w 3139917"/>
              <a:gd name="connsiteY20" fmla="*/ 800100 h 3185160"/>
              <a:gd name="connsiteX21" fmla="*/ 424815 w 3139917"/>
              <a:gd name="connsiteY21" fmla="*/ 1280636 h 3185160"/>
              <a:gd name="connsiteX22" fmla="*/ 353855 w 3139917"/>
              <a:gd name="connsiteY22" fmla="*/ 1345407 h 3185160"/>
              <a:gd name="connsiteX23" fmla="*/ 190500 w 3139917"/>
              <a:gd name="connsiteY23" fmla="*/ 1181100 h 3185160"/>
              <a:gd name="connsiteX24" fmla="*/ 0 w 3139917"/>
              <a:gd name="connsiteY24" fmla="*/ 1356360 h 3185160"/>
              <a:gd name="connsiteX25" fmla="*/ 266700 w 3139917"/>
              <a:gd name="connsiteY25" fmla="*/ 1645920 h 3185160"/>
              <a:gd name="connsiteX26" fmla="*/ 289560 w 3139917"/>
              <a:gd name="connsiteY26" fmla="*/ 1623060 h 3185160"/>
              <a:gd name="connsiteX27" fmla="*/ 739140 w 3139917"/>
              <a:gd name="connsiteY27" fmla="*/ 2293620 h 3185160"/>
              <a:gd name="connsiteX28" fmla="*/ 876300 w 3139917"/>
              <a:gd name="connsiteY28" fmla="*/ 2247900 h 3185160"/>
              <a:gd name="connsiteX29" fmla="*/ 1348740 w 3139917"/>
              <a:gd name="connsiteY29" fmla="*/ 2659380 h 3185160"/>
              <a:gd name="connsiteX30" fmla="*/ 1303020 w 3139917"/>
              <a:gd name="connsiteY30" fmla="*/ 2697480 h 3185160"/>
              <a:gd name="connsiteX31" fmla="*/ 1373505 w 3139917"/>
              <a:gd name="connsiteY31" fmla="*/ 2792730 h 3185160"/>
              <a:gd name="connsiteX32" fmla="*/ 1447800 w 3139917"/>
              <a:gd name="connsiteY32" fmla="*/ 2750820 h 3185160"/>
              <a:gd name="connsiteX33" fmla="*/ 1650683 w 3139917"/>
              <a:gd name="connsiteY33" fmla="*/ 2932748 h 3185160"/>
              <a:gd name="connsiteX34" fmla="*/ 1867854 w 3139917"/>
              <a:gd name="connsiteY34" fmla="*/ 3061335 h 3185160"/>
              <a:gd name="connsiteX35" fmla="*/ 1912145 w 3139917"/>
              <a:gd name="connsiteY35" fmla="*/ 3013710 h 3185160"/>
              <a:gd name="connsiteX36" fmla="*/ 2019301 w 3139917"/>
              <a:gd name="connsiteY36" fmla="*/ 3185160 h 3185160"/>
              <a:gd name="connsiteX37" fmla="*/ 2209801 w 3139917"/>
              <a:gd name="connsiteY37" fmla="*/ 2987516 h 3185160"/>
              <a:gd name="connsiteX38" fmla="*/ 2058829 w 3139917"/>
              <a:gd name="connsiteY38" fmla="*/ 2852261 h 3185160"/>
              <a:gd name="connsiteX39" fmla="*/ 2364582 w 3139917"/>
              <a:gd name="connsiteY39" fmla="*/ 2575084 h 3185160"/>
              <a:gd name="connsiteX40" fmla="*/ 2415540 w 3139917"/>
              <a:gd name="connsiteY40" fmla="*/ 2628900 h 3185160"/>
              <a:gd name="connsiteX41" fmla="*/ 2628900 w 3139917"/>
              <a:gd name="connsiteY41" fmla="*/ 2423160 h 3185160"/>
              <a:gd name="connsiteX42" fmla="*/ 2578895 w 3139917"/>
              <a:gd name="connsiteY42" fmla="*/ 2370772 h 3185160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9801 w 3139917"/>
              <a:gd name="connsiteY37" fmla="*/ 298751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26444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58829 w 3139917"/>
              <a:gd name="connsiteY38" fmla="*/ 2852261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  <a:gd name="connsiteX0" fmla="*/ 2578895 w 3139917"/>
              <a:gd name="connsiteY0" fmla="*/ 2370772 h 3137535"/>
              <a:gd name="connsiteX1" fmla="*/ 2846547 w 3139917"/>
              <a:gd name="connsiteY1" fmla="*/ 2064544 h 3137535"/>
              <a:gd name="connsiteX2" fmla="*/ 2979420 w 3139917"/>
              <a:gd name="connsiteY2" fmla="*/ 2202180 h 3137535"/>
              <a:gd name="connsiteX3" fmla="*/ 3139917 w 3139917"/>
              <a:gd name="connsiteY3" fmla="*/ 2026444 h 3137535"/>
              <a:gd name="connsiteX4" fmla="*/ 3018474 w 3139917"/>
              <a:gd name="connsiteY4" fmla="*/ 1912620 h 3137535"/>
              <a:gd name="connsiteX5" fmla="*/ 3058955 w 3139917"/>
              <a:gd name="connsiteY5" fmla="*/ 1871663 h 3137535"/>
              <a:gd name="connsiteX6" fmla="*/ 2944178 w 3139917"/>
              <a:gd name="connsiteY6" fmla="*/ 1660208 h 3137535"/>
              <a:gd name="connsiteX7" fmla="*/ 2743200 w 3139917"/>
              <a:gd name="connsiteY7" fmla="*/ 1463040 h 3137535"/>
              <a:gd name="connsiteX8" fmla="*/ 2785110 w 3139917"/>
              <a:gd name="connsiteY8" fmla="*/ 1393984 h 3137535"/>
              <a:gd name="connsiteX9" fmla="*/ 2677954 w 3139917"/>
              <a:gd name="connsiteY9" fmla="*/ 1308735 h 3137535"/>
              <a:gd name="connsiteX10" fmla="*/ 2641760 w 3139917"/>
              <a:gd name="connsiteY10" fmla="*/ 1350168 h 3137535"/>
              <a:gd name="connsiteX11" fmla="*/ 2237422 w 3139917"/>
              <a:gd name="connsiteY11" fmla="*/ 864870 h 3137535"/>
              <a:gd name="connsiteX12" fmla="*/ 2293143 w 3139917"/>
              <a:gd name="connsiteY12" fmla="*/ 760095 h 3137535"/>
              <a:gd name="connsiteX13" fmla="*/ 1615440 w 3139917"/>
              <a:gd name="connsiteY13" fmla="*/ 289560 h 3137535"/>
              <a:gd name="connsiteX14" fmla="*/ 1640681 w 3139917"/>
              <a:gd name="connsiteY14" fmla="*/ 267176 h 3137535"/>
              <a:gd name="connsiteX15" fmla="*/ 1379220 w 3139917"/>
              <a:gd name="connsiteY15" fmla="*/ 0 h 3137535"/>
              <a:gd name="connsiteX16" fmla="*/ 1172527 w 3139917"/>
              <a:gd name="connsiteY16" fmla="*/ 200501 h 3137535"/>
              <a:gd name="connsiteX17" fmla="*/ 1348740 w 3139917"/>
              <a:gd name="connsiteY17" fmla="*/ 373380 h 3137535"/>
              <a:gd name="connsiteX18" fmla="*/ 1272540 w 3139917"/>
              <a:gd name="connsiteY18" fmla="*/ 432435 h 3137535"/>
              <a:gd name="connsiteX19" fmla="*/ 807720 w 3139917"/>
              <a:gd name="connsiteY19" fmla="*/ 601980 h 3137535"/>
              <a:gd name="connsiteX20" fmla="*/ 594360 w 3139917"/>
              <a:gd name="connsiteY20" fmla="*/ 800100 h 3137535"/>
              <a:gd name="connsiteX21" fmla="*/ 424815 w 3139917"/>
              <a:gd name="connsiteY21" fmla="*/ 1280636 h 3137535"/>
              <a:gd name="connsiteX22" fmla="*/ 353855 w 3139917"/>
              <a:gd name="connsiteY22" fmla="*/ 1345407 h 3137535"/>
              <a:gd name="connsiteX23" fmla="*/ 190500 w 3139917"/>
              <a:gd name="connsiteY23" fmla="*/ 1181100 h 3137535"/>
              <a:gd name="connsiteX24" fmla="*/ 0 w 3139917"/>
              <a:gd name="connsiteY24" fmla="*/ 1356360 h 3137535"/>
              <a:gd name="connsiteX25" fmla="*/ 266700 w 3139917"/>
              <a:gd name="connsiteY25" fmla="*/ 1645920 h 3137535"/>
              <a:gd name="connsiteX26" fmla="*/ 289560 w 3139917"/>
              <a:gd name="connsiteY26" fmla="*/ 1623060 h 3137535"/>
              <a:gd name="connsiteX27" fmla="*/ 739140 w 3139917"/>
              <a:gd name="connsiteY27" fmla="*/ 2293620 h 3137535"/>
              <a:gd name="connsiteX28" fmla="*/ 876300 w 3139917"/>
              <a:gd name="connsiteY28" fmla="*/ 2247900 h 3137535"/>
              <a:gd name="connsiteX29" fmla="*/ 1348740 w 3139917"/>
              <a:gd name="connsiteY29" fmla="*/ 2659380 h 3137535"/>
              <a:gd name="connsiteX30" fmla="*/ 1303020 w 3139917"/>
              <a:gd name="connsiteY30" fmla="*/ 2697480 h 3137535"/>
              <a:gd name="connsiteX31" fmla="*/ 1373505 w 3139917"/>
              <a:gd name="connsiteY31" fmla="*/ 2792730 h 3137535"/>
              <a:gd name="connsiteX32" fmla="*/ 1447800 w 3139917"/>
              <a:gd name="connsiteY32" fmla="*/ 2750820 h 3137535"/>
              <a:gd name="connsiteX33" fmla="*/ 1650683 w 3139917"/>
              <a:gd name="connsiteY33" fmla="*/ 2932748 h 3137535"/>
              <a:gd name="connsiteX34" fmla="*/ 1867854 w 3139917"/>
              <a:gd name="connsiteY34" fmla="*/ 3061335 h 3137535"/>
              <a:gd name="connsiteX35" fmla="*/ 1912145 w 3139917"/>
              <a:gd name="connsiteY35" fmla="*/ 3013710 h 3137535"/>
              <a:gd name="connsiteX36" fmla="*/ 2014539 w 3139917"/>
              <a:gd name="connsiteY36" fmla="*/ 3137535 h 3137535"/>
              <a:gd name="connsiteX37" fmla="*/ 2200276 w 3139917"/>
              <a:gd name="connsiteY37" fmla="*/ 2968466 h 3137535"/>
              <a:gd name="connsiteX38" fmla="*/ 2068354 w 3139917"/>
              <a:gd name="connsiteY38" fmla="*/ 2840355 h 3137535"/>
              <a:gd name="connsiteX39" fmla="*/ 2364582 w 3139917"/>
              <a:gd name="connsiteY39" fmla="*/ 2575084 h 3137535"/>
              <a:gd name="connsiteX40" fmla="*/ 2415540 w 3139917"/>
              <a:gd name="connsiteY40" fmla="*/ 2628900 h 3137535"/>
              <a:gd name="connsiteX41" fmla="*/ 2628900 w 3139917"/>
              <a:gd name="connsiteY41" fmla="*/ 2423160 h 3137535"/>
              <a:gd name="connsiteX42" fmla="*/ 2578895 w 3139917"/>
              <a:gd name="connsiteY42" fmla="*/ 2370772 h 313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139917" h="3137535">
                <a:moveTo>
                  <a:pt x="2578895" y="2370772"/>
                </a:moveTo>
                <a:lnTo>
                  <a:pt x="2846547" y="2064544"/>
                </a:lnTo>
                <a:lnTo>
                  <a:pt x="2979420" y="2202180"/>
                </a:lnTo>
                <a:lnTo>
                  <a:pt x="3139917" y="2026444"/>
                </a:lnTo>
                <a:lnTo>
                  <a:pt x="3018474" y="1912620"/>
                </a:lnTo>
                <a:lnTo>
                  <a:pt x="3058955" y="1871663"/>
                </a:lnTo>
                <a:lnTo>
                  <a:pt x="2944178" y="1660208"/>
                </a:lnTo>
                <a:lnTo>
                  <a:pt x="2743200" y="1463040"/>
                </a:lnTo>
                <a:lnTo>
                  <a:pt x="2785110" y="1393984"/>
                </a:lnTo>
                <a:lnTo>
                  <a:pt x="2677954" y="1308735"/>
                </a:lnTo>
                <a:lnTo>
                  <a:pt x="2641760" y="1350168"/>
                </a:lnTo>
                <a:lnTo>
                  <a:pt x="2237422" y="864870"/>
                </a:lnTo>
                <a:lnTo>
                  <a:pt x="2293143" y="760095"/>
                </a:lnTo>
                <a:lnTo>
                  <a:pt x="1615440" y="289560"/>
                </a:lnTo>
                <a:lnTo>
                  <a:pt x="1640681" y="267176"/>
                </a:lnTo>
                <a:lnTo>
                  <a:pt x="1379220" y="0"/>
                </a:lnTo>
                <a:lnTo>
                  <a:pt x="1172527" y="200501"/>
                </a:lnTo>
                <a:lnTo>
                  <a:pt x="1348740" y="373380"/>
                </a:lnTo>
                <a:lnTo>
                  <a:pt x="1272540" y="432435"/>
                </a:lnTo>
                <a:lnTo>
                  <a:pt x="807720" y="601980"/>
                </a:lnTo>
                <a:lnTo>
                  <a:pt x="594360" y="800100"/>
                </a:lnTo>
                <a:lnTo>
                  <a:pt x="424815" y="1280636"/>
                </a:lnTo>
                <a:lnTo>
                  <a:pt x="353855" y="1345407"/>
                </a:lnTo>
                <a:lnTo>
                  <a:pt x="190500" y="1181100"/>
                </a:lnTo>
                <a:lnTo>
                  <a:pt x="0" y="1356360"/>
                </a:lnTo>
                <a:lnTo>
                  <a:pt x="266700" y="1645920"/>
                </a:lnTo>
                <a:lnTo>
                  <a:pt x="289560" y="1623060"/>
                </a:lnTo>
                <a:lnTo>
                  <a:pt x="739140" y="2293620"/>
                </a:lnTo>
                <a:lnTo>
                  <a:pt x="876300" y="2247900"/>
                </a:lnTo>
                <a:lnTo>
                  <a:pt x="1348740" y="2659380"/>
                </a:lnTo>
                <a:lnTo>
                  <a:pt x="1303020" y="2697480"/>
                </a:lnTo>
                <a:lnTo>
                  <a:pt x="1373505" y="2792730"/>
                </a:lnTo>
                <a:lnTo>
                  <a:pt x="1447800" y="2750820"/>
                </a:lnTo>
                <a:lnTo>
                  <a:pt x="1650683" y="2932748"/>
                </a:lnTo>
                <a:lnTo>
                  <a:pt x="1867854" y="3061335"/>
                </a:lnTo>
                <a:lnTo>
                  <a:pt x="1912145" y="3013710"/>
                </a:lnTo>
                <a:lnTo>
                  <a:pt x="2014539" y="3137535"/>
                </a:lnTo>
                <a:lnTo>
                  <a:pt x="2200276" y="2968466"/>
                </a:lnTo>
                <a:lnTo>
                  <a:pt x="2068354" y="2840355"/>
                </a:lnTo>
                <a:lnTo>
                  <a:pt x="2364582" y="2575084"/>
                </a:lnTo>
                <a:lnTo>
                  <a:pt x="2415540" y="2628900"/>
                </a:lnTo>
                <a:lnTo>
                  <a:pt x="2628900" y="2423160"/>
                </a:lnTo>
                <a:lnTo>
                  <a:pt x="2578895" y="2370772"/>
                </a:lnTo>
                <a:close/>
              </a:path>
            </a:pathLst>
          </a:custGeom>
          <a:solidFill>
            <a:srgbClr val="558ED5">
              <a:alpha val="25098"/>
            </a:srgb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8900000">
            <a:off x="23382008" y="957683"/>
            <a:ext cx="1354696" cy="1179978"/>
          </a:xfrm>
          <a:prstGeom prst="rect">
            <a:avLst/>
          </a:prstGeom>
          <a:solidFill>
            <a:srgbClr val="00B050">
              <a:alpha val="25098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164802" y="990600"/>
            <a:ext cx="230188" cy="228600"/>
          </a:xfrm>
          <a:prstGeom prst="straightConnector1">
            <a:avLst/>
          </a:prstGeom>
          <a:ln w="127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22552822" y="996950"/>
            <a:ext cx="2334420" cy="2717800"/>
          </a:xfrm>
          <a:custGeom>
            <a:avLst/>
            <a:gdLst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38250 w 2266950"/>
              <a:gd name="connsiteY7" fmla="*/ 1517650 h 2717800"/>
              <a:gd name="connsiteX8" fmla="*/ 901700 w 2266950"/>
              <a:gd name="connsiteY8" fmla="*/ 1530350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11" fmla="*/ 692150 w 2266950"/>
              <a:gd name="connsiteY11" fmla="*/ 635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38250 w 2266950"/>
              <a:gd name="connsiteY7" fmla="*/ 1517650 h 2717800"/>
              <a:gd name="connsiteX8" fmla="*/ 901700 w 2266950"/>
              <a:gd name="connsiteY8" fmla="*/ 1530350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901700 w 2266950"/>
              <a:gd name="connsiteY8" fmla="*/ 1530350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85900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896937 w 2266950"/>
              <a:gd name="connsiteY8" fmla="*/ 1523207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4150 w 2266950"/>
              <a:gd name="connsiteY5" fmla="*/ 1478756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896937 w 2266950"/>
              <a:gd name="connsiteY8" fmla="*/ 1523207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58912 w 2266950"/>
              <a:gd name="connsiteY5" fmla="*/ 1471613 h 2717800"/>
              <a:gd name="connsiteX6" fmla="*/ 1333500 w 2266950"/>
              <a:gd name="connsiteY6" fmla="*/ 1593850 h 2717800"/>
              <a:gd name="connsiteX7" fmla="*/ 1262063 w 2266950"/>
              <a:gd name="connsiteY7" fmla="*/ 1522413 h 2717800"/>
              <a:gd name="connsiteX8" fmla="*/ 896937 w 2266950"/>
              <a:gd name="connsiteY8" fmla="*/ 1523207 h 2717800"/>
              <a:gd name="connsiteX9" fmla="*/ 0 w 2266950"/>
              <a:gd name="connsiteY9" fmla="*/ 647700 h 2717800"/>
              <a:gd name="connsiteX10" fmla="*/ 546100 w 2266950"/>
              <a:gd name="connsiteY10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6950 w 2266950"/>
              <a:gd name="connsiteY4" fmla="*/ 2260600 h 2717800"/>
              <a:gd name="connsiteX5" fmla="*/ 1468438 w 2266950"/>
              <a:gd name="connsiteY5" fmla="*/ 1493838 h 2717800"/>
              <a:gd name="connsiteX6" fmla="*/ 1458912 w 2266950"/>
              <a:gd name="connsiteY6" fmla="*/ 1471613 h 2717800"/>
              <a:gd name="connsiteX7" fmla="*/ 1333500 w 2266950"/>
              <a:gd name="connsiteY7" fmla="*/ 1593850 h 2717800"/>
              <a:gd name="connsiteX8" fmla="*/ 1262063 w 2266950"/>
              <a:gd name="connsiteY8" fmla="*/ 1522413 h 2717800"/>
              <a:gd name="connsiteX9" fmla="*/ 896937 w 2266950"/>
              <a:gd name="connsiteY9" fmla="*/ 1523207 h 2717800"/>
              <a:gd name="connsiteX10" fmla="*/ 0 w 2266950"/>
              <a:gd name="connsiteY10" fmla="*/ 647700 h 2717800"/>
              <a:gd name="connsiteX11" fmla="*/ 546100 w 2266950"/>
              <a:gd name="connsiteY11" fmla="*/ 0 h 2717800"/>
              <a:gd name="connsiteX0" fmla="*/ 2260600 w 2266950"/>
              <a:gd name="connsiteY0" fmla="*/ 2717800 h 2717800"/>
              <a:gd name="connsiteX1" fmla="*/ 2159000 w 2266950"/>
              <a:gd name="connsiteY1" fmla="*/ 2647950 h 2717800"/>
              <a:gd name="connsiteX2" fmla="*/ 2266950 w 2266950"/>
              <a:gd name="connsiteY2" fmla="*/ 2520950 h 2717800"/>
              <a:gd name="connsiteX3" fmla="*/ 2133600 w 2266950"/>
              <a:gd name="connsiteY3" fmla="*/ 2400300 h 2717800"/>
              <a:gd name="connsiteX4" fmla="*/ 2262188 w 2266950"/>
              <a:gd name="connsiteY4" fmla="*/ 2277269 h 2717800"/>
              <a:gd name="connsiteX5" fmla="*/ 1468438 w 2266950"/>
              <a:gd name="connsiteY5" fmla="*/ 1493838 h 2717800"/>
              <a:gd name="connsiteX6" fmla="*/ 1458912 w 2266950"/>
              <a:gd name="connsiteY6" fmla="*/ 1471613 h 2717800"/>
              <a:gd name="connsiteX7" fmla="*/ 1333500 w 2266950"/>
              <a:gd name="connsiteY7" fmla="*/ 1593850 h 2717800"/>
              <a:gd name="connsiteX8" fmla="*/ 1262063 w 2266950"/>
              <a:gd name="connsiteY8" fmla="*/ 1522413 h 2717800"/>
              <a:gd name="connsiteX9" fmla="*/ 896937 w 2266950"/>
              <a:gd name="connsiteY9" fmla="*/ 1523207 h 2717800"/>
              <a:gd name="connsiteX10" fmla="*/ 0 w 2266950"/>
              <a:gd name="connsiteY10" fmla="*/ 647700 h 2717800"/>
              <a:gd name="connsiteX11" fmla="*/ 546100 w 2266950"/>
              <a:gd name="connsiteY11" fmla="*/ 0 h 2717800"/>
              <a:gd name="connsiteX0" fmla="*/ 2260600 w 2262188"/>
              <a:gd name="connsiteY0" fmla="*/ 2717800 h 2717800"/>
              <a:gd name="connsiteX1" fmla="*/ 2159000 w 2262188"/>
              <a:gd name="connsiteY1" fmla="*/ 2647950 h 2717800"/>
              <a:gd name="connsiteX2" fmla="*/ 2261394 w 2262188"/>
              <a:gd name="connsiteY2" fmla="*/ 2542381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80431 w 2262188"/>
              <a:gd name="connsiteY1" fmla="*/ 2628900 h 2717800"/>
              <a:gd name="connsiteX2" fmla="*/ 2261394 w 2262188"/>
              <a:gd name="connsiteY2" fmla="*/ 2542381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61394 w 2262188"/>
              <a:gd name="connsiteY2" fmla="*/ 2542381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54250 w 2262188"/>
              <a:gd name="connsiteY2" fmla="*/ 2528093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68438 w 2262188"/>
              <a:gd name="connsiteY5" fmla="*/ 1493838 h 2717800"/>
              <a:gd name="connsiteX6" fmla="*/ 1458912 w 2262188"/>
              <a:gd name="connsiteY6" fmla="*/ 1471613 h 2717800"/>
              <a:gd name="connsiteX7" fmla="*/ 1333500 w 2262188"/>
              <a:gd name="connsiteY7" fmla="*/ 1593850 h 2717800"/>
              <a:gd name="connsiteX8" fmla="*/ 1262063 w 2262188"/>
              <a:gd name="connsiteY8" fmla="*/ 1522413 h 2717800"/>
              <a:gd name="connsiteX9" fmla="*/ 896937 w 2262188"/>
              <a:gd name="connsiteY9" fmla="*/ 1523207 h 2717800"/>
              <a:gd name="connsiteX10" fmla="*/ 0 w 2262188"/>
              <a:gd name="connsiteY10" fmla="*/ 647700 h 2717800"/>
              <a:gd name="connsiteX11" fmla="*/ 546100 w 2262188"/>
              <a:gd name="connsiteY11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54250 w 2262188"/>
              <a:gd name="connsiteY2" fmla="*/ 2528093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58912 w 2262188"/>
              <a:gd name="connsiteY5" fmla="*/ 1471613 h 2717800"/>
              <a:gd name="connsiteX6" fmla="*/ 1333500 w 2262188"/>
              <a:gd name="connsiteY6" fmla="*/ 1593850 h 2717800"/>
              <a:gd name="connsiteX7" fmla="*/ 1262063 w 2262188"/>
              <a:gd name="connsiteY7" fmla="*/ 1522413 h 2717800"/>
              <a:gd name="connsiteX8" fmla="*/ 896937 w 2262188"/>
              <a:gd name="connsiteY8" fmla="*/ 1523207 h 2717800"/>
              <a:gd name="connsiteX9" fmla="*/ 0 w 2262188"/>
              <a:gd name="connsiteY9" fmla="*/ 647700 h 2717800"/>
              <a:gd name="connsiteX10" fmla="*/ 546100 w 2262188"/>
              <a:gd name="connsiteY10" fmla="*/ 0 h 2717800"/>
              <a:gd name="connsiteX0" fmla="*/ 2260600 w 2262188"/>
              <a:gd name="connsiteY0" fmla="*/ 2717800 h 2717800"/>
              <a:gd name="connsiteX1" fmla="*/ 2166143 w 2262188"/>
              <a:gd name="connsiteY1" fmla="*/ 2616994 h 2717800"/>
              <a:gd name="connsiteX2" fmla="*/ 2254250 w 2262188"/>
              <a:gd name="connsiteY2" fmla="*/ 2528093 h 2717800"/>
              <a:gd name="connsiteX3" fmla="*/ 2133600 w 2262188"/>
              <a:gd name="connsiteY3" fmla="*/ 2400300 h 2717800"/>
              <a:gd name="connsiteX4" fmla="*/ 2262188 w 2262188"/>
              <a:gd name="connsiteY4" fmla="*/ 2277269 h 2717800"/>
              <a:gd name="connsiteX5" fmla="*/ 1458912 w 2262188"/>
              <a:gd name="connsiteY5" fmla="*/ 1471613 h 2717800"/>
              <a:gd name="connsiteX6" fmla="*/ 1333500 w 2262188"/>
              <a:gd name="connsiteY6" fmla="*/ 1593850 h 2717800"/>
              <a:gd name="connsiteX7" fmla="*/ 1262063 w 2262188"/>
              <a:gd name="connsiteY7" fmla="*/ 1522413 h 2717800"/>
              <a:gd name="connsiteX8" fmla="*/ 870744 w 2262188"/>
              <a:gd name="connsiteY8" fmla="*/ 1523207 h 2717800"/>
              <a:gd name="connsiteX9" fmla="*/ 0 w 2262188"/>
              <a:gd name="connsiteY9" fmla="*/ 647700 h 2717800"/>
              <a:gd name="connsiteX10" fmla="*/ 546100 w 2262188"/>
              <a:gd name="connsiteY10" fmla="*/ 0 h 2717800"/>
              <a:gd name="connsiteX0" fmla="*/ 2332831 w 2334419"/>
              <a:gd name="connsiteY0" fmla="*/ 2717800 h 2717800"/>
              <a:gd name="connsiteX1" fmla="*/ 2238374 w 2334419"/>
              <a:gd name="connsiteY1" fmla="*/ 2616994 h 2717800"/>
              <a:gd name="connsiteX2" fmla="*/ 2326481 w 2334419"/>
              <a:gd name="connsiteY2" fmla="*/ 2528093 h 2717800"/>
              <a:gd name="connsiteX3" fmla="*/ 2205831 w 2334419"/>
              <a:gd name="connsiteY3" fmla="*/ 2400300 h 2717800"/>
              <a:gd name="connsiteX4" fmla="*/ 2334419 w 2334419"/>
              <a:gd name="connsiteY4" fmla="*/ 2277269 h 2717800"/>
              <a:gd name="connsiteX5" fmla="*/ 1531143 w 2334419"/>
              <a:gd name="connsiteY5" fmla="*/ 1471613 h 2717800"/>
              <a:gd name="connsiteX6" fmla="*/ 1405731 w 2334419"/>
              <a:gd name="connsiteY6" fmla="*/ 1593850 h 2717800"/>
              <a:gd name="connsiteX7" fmla="*/ 1334294 w 2334419"/>
              <a:gd name="connsiteY7" fmla="*/ 1522413 h 2717800"/>
              <a:gd name="connsiteX8" fmla="*/ 942975 w 2334419"/>
              <a:gd name="connsiteY8" fmla="*/ 1523207 h 2717800"/>
              <a:gd name="connsiteX9" fmla="*/ 0 w 2334419"/>
              <a:gd name="connsiteY9" fmla="*/ 590550 h 2717800"/>
              <a:gd name="connsiteX10" fmla="*/ 618331 w 2334419"/>
              <a:gd name="connsiteY10" fmla="*/ 0 h 271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4419" h="2717800">
                <a:moveTo>
                  <a:pt x="2332831" y="2717800"/>
                </a:moveTo>
                <a:lnTo>
                  <a:pt x="2238374" y="2616994"/>
                </a:lnTo>
                <a:lnTo>
                  <a:pt x="2326481" y="2528093"/>
                </a:lnTo>
                <a:lnTo>
                  <a:pt x="2205831" y="2400300"/>
                </a:lnTo>
                <a:lnTo>
                  <a:pt x="2334419" y="2277269"/>
                </a:lnTo>
                <a:lnTo>
                  <a:pt x="1531143" y="1471613"/>
                </a:lnTo>
                <a:lnTo>
                  <a:pt x="1405731" y="1593850"/>
                </a:lnTo>
                <a:lnTo>
                  <a:pt x="1334294" y="1522413"/>
                </a:lnTo>
                <a:lnTo>
                  <a:pt x="942975" y="1523207"/>
                </a:lnTo>
                <a:lnTo>
                  <a:pt x="0" y="590550"/>
                </a:lnTo>
                <a:lnTo>
                  <a:pt x="618331" y="0"/>
                </a:lnTo>
              </a:path>
            </a:pathLst>
          </a:cu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5709920" y="3048000"/>
            <a:ext cx="35048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709920" y="2743200"/>
            <a:ext cx="35048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Lobby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stories high</a:t>
            </a:r>
          </a:p>
          <a:p>
            <a:r>
              <a:rPr lang="en-US" dirty="0" smtClean="0"/>
              <a:t>Lower ceiling by main entry</a:t>
            </a:r>
          </a:p>
          <a:p>
            <a:pPr lvl="1"/>
            <a:r>
              <a:rPr lang="en-US" dirty="0" smtClean="0"/>
              <a:t>Coat check</a:t>
            </a:r>
          </a:p>
          <a:p>
            <a:pPr lvl="1"/>
            <a:r>
              <a:rPr lang="en-US" dirty="0" smtClean="0"/>
              <a:t>Box office</a:t>
            </a:r>
          </a:p>
          <a:p>
            <a:pPr lvl="1"/>
            <a:r>
              <a:rPr lang="en-US" dirty="0" smtClean="0"/>
              <a:t>Art gallery</a:t>
            </a:r>
          </a:p>
          <a:p>
            <a:r>
              <a:rPr lang="en-US" dirty="0" smtClean="0"/>
              <a:t>Large curtain wall</a:t>
            </a:r>
          </a:p>
          <a:p>
            <a:pPr lvl="1"/>
            <a:r>
              <a:rPr lang="en-US" dirty="0" smtClean="0"/>
              <a:t>Interior visible from outside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b="1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8" name="Picture Placeholder 6" descr="Lobby 3 (IMG_5263).jpg"/>
          <p:cNvPicPr>
            <a:picLocks noGrp="1" noChangeAspect="1"/>
          </p:cNvPicPr>
          <p:nvPr>
            <p:ph idx="16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16600" y="538298"/>
            <a:ext cx="8686800" cy="5792516"/>
          </a:xfrm>
        </p:spPr>
      </p:pic>
      <p:grpSp>
        <p:nvGrpSpPr>
          <p:cNvPr id="13" name="Group 12"/>
          <p:cNvGrpSpPr/>
          <p:nvPr/>
        </p:nvGrpSpPr>
        <p:grpSpPr>
          <a:xfrm>
            <a:off x="6096000" y="1417638"/>
            <a:ext cx="2848336" cy="2962134"/>
            <a:chOff x="19630665" y="76200"/>
            <a:chExt cx="6458670" cy="671671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30665" y="76200"/>
              <a:ext cx="6458670" cy="671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reeform 9"/>
            <p:cNvSpPr/>
            <p:nvPr/>
          </p:nvSpPr>
          <p:spPr>
            <a:xfrm>
              <a:off x="23036213" y="2214563"/>
              <a:ext cx="2909887" cy="4271962"/>
            </a:xfrm>
            <a:custGeom>
              <a:avLst/>
              <a:gdLst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24022 w 2909887"/>
                <a:gd name="connsiteY24" fmla="*/ 1971675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09887" h="4271962">
                  <a:moveTo>
                    <a:pt x="1962150" y="0"/>
                  </a:moveTo>
                  <a:lnTo>
                    <a:pt x="2614612" y="0"/>
                  </a:lnTo>
                  <a:lnTo>
                    <a:pt x="2614612" y="1338262"/>
                  </a:lnTo>
                  <a:lnTo>
                    <a:pt x="2909887" y="1338262"/>
                  </a:lnTo>
                  <a:lnTo>
                    <a:pt x="2909887" y="2043112"/>
                  </a:lnTo>
                  <a:lnTo>
                    <a:pt x="2628900" y="2033587"/>
                  </a:lnTo>
                  <a:lnTo>
                    <a:pt x="2581275" y="2076450"/>
                  </a:lnTo>
                  <a:lnTo>
                    <a:pt x="2724150" y="2195512"/>
                  </a:lnTo>
                  <a:cubicBezTo>
                    <a:pt x="2455861" y="2774950"/>
                    <a:pt x="2211387" y="3106738"/>
                    <a:pt x="1962150" y="3333750"/>
                  </a:cubicBezTo>
                  <a:cubicBezTo>
                    <a:pt x="1647824" y="3606801"/>
                    <a:pt x="1419224" y="3851275"/>
                    <a:pt x="819150" y="4095750"/>
                  </a:cubicBezTo>
                  <a:lnTo>
                    <a:pt x="690562" y="3971925"/>
                  </a:lnTo>
                  <a:lnTo>
                    <a:pt x="671512" y="4000500"/>
                  </a:lnTo>
                  <a:lnTo>
                    <a:pt x="671512" y="4271962"/>
                  </a:lnTo>
                  <a:lnTo>
                    <a:pt x="0" y="4257675"/>
                  </a:lnTo>
                  <a:cubicBezTo>
                    <a:pt x="1587" y="3970337"/>
                    <a:pt x="3175" y="3683000"/>
                    <a:pt x="4762" y="3395662"/>
                  </a:cubicBezTo>
                  <a:lnTo>
                    <a:pt x="338137" y="3057525"/>
                  </a:lnTo>
                  <a:lnTo>
                    <a:pt x="533400" y="3209925"/>
                  </a:lnTo>
                  <a:lnTo>
                    <a:pt x="657225" y="3157537"/>
                  </a:lnTo>
                  <a:lnTo>
                    <a:pt x="600075" y="3095625"/>
                  </a:lnTo>
                  <a:lnTo>
                    <a:pt x="785812" y="2919412"/>
                  </a:lnTo>
                  <a:lnTo>
                    <a:pt x="895350" y="3024187"/>
                  </a:lnTo>
                  <a:lnTo>
                    <a:pt x="1333500" y="2657475"/>
                  </a:lnTo>
                  <a:lnTo>
                    <a:pt x="1671637" y="2247900"/>
                  </a:lnTo>
                  <a:lnTo>
                    <a:pt x="1562100" y="2152650"/>
                  </a:lnTo>
                  <a:lnTo>
                    <a:pt x="1724022" y="1971675"/>
                  </a:lnTo>
                  <a:lnTo>
                    <a:pt x="1781175" y="2019300"/>
                  </a:lnTo>
                  <a:lnTo>
                    <a:pt x="1838325" y="1909762"/>
                  </a:lnTo>
                  <a:lnTo>
                    <a:pt x="1690687" y="1704975"/>
                  </a:lnTo>
                  <a:lnTo>
                    <a:pt x="2057400" y="1352550"/>
                  </a:lnTo>
                  <a:lnTo>
                    <a:pt x="1862137" y="1181100"/>
                  </a:lnTo>
                  <a:lnTo>
                    <a:pt x="1981200" y="1071562"/>
                  </a:lnTo>
                  <a:lnTo>
                    <a:pt x="1985962" y="933450"/>
                  </a:lnTo>
                  <a:lnTo>
                    <a:pt x="1814512" y="928687"/>
                  </a:lnTo>
                  <a:lnTo>
                    <a:pt x="1762125" y="881062"/>
                  </a:lnTo>
                  <a:cubicBezTo>
                    <a:pt x="1760537" y="665162"/>
                    <a:pt x="1758950" y="449262"/>
                    <a:pt x="1757362" y="233362"/>
                  </a:cubicBezTo>
                  <a:lnTo>
                    <a:pt x="1962150" y="233362"/>
                  </a:lnTo>
                  <a:lnTo>
                    <a:pt x="1962150" y="0"/>
                  </a:ln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5709922" y="30480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5709922" y="27432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 rot="2940000">
            <a:off x="8459454" y="3205283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Illuminance</a:t>
            </a:r>
          </a:p>
          <a:p>
            <a:pPr lvl="1"/>
            <a:r>
              <a:rPr lang="en-US" dirty="0" smtClean="0"/>
              <a:t>15 </a:t>
            </a:r>
            <a:r>
              <a:rPr lang="en-US" dirty="0" err="1" smtClean="0"/>
              <a:t>fc</a:t>
            </a:r>
            <a:r>
              <a:rPr lang="en-US" dirty="0" smtClean="0"/>
              <a:t> horizontal at floor</a:t>
            </a:r>
          </a:p>
          <a:p>
            <a:pPr lvl="2"/>
            <a:r>
              <a:rPr lang="en-US" dirty="0" err="1" smtClean="0"/>
              <a:t>Avg:Min</a:t>
            </a:r>
            <a:r>
              <a:rPr lang="en-US" dirty="0" smtClean="0"/>
              <a:t> 3:1</a:t>
            </a:r>
          </a:p>
          <a:p>
            <a:pPr lvl="1"/>
            <a:r>
              <a:rPr lang="en-US" dirty="0" smtClean="0"/>
              <a:t>7.5 </a:t>
            </a:r>
            <a:r>
              <a:rPr lang="en-US" dirty="0" err="1" smtClean="0"/>
              <a:t>fc</a:t>
            </a:r>
            <a:r>
              <a:rPr lang="en-US" dirty="0" smtClean="0"/>
              <a:t> vertical at 5 ft. AFF</a:t>
            </a:r>
          </a:p>
          <a:p>
            <a:pPr lvl="2"/>
            <a:r>
              <a:rPr lang="en-US" dirty="0" err="1" smtClean="0"/>
              <a:t>Avg:Min</a:t>
            </a:r>
            <a:r>
              <a:rPr lang="en-US" dirty="0" smtClean="0"/>
              <a:t> 3:1</a:t>
            </a:r>
          </a:p>
          <a:p>
            <a:r>
              <a:rPr lang="en-US" dirty="0" smtClean="0"/>
              <a:t>Dimmable to &lt; 5 </a:t>
            </a:r>
            <a:r>
              <a:rPr lang="en-US" dirty="0" err="1" smtClean="0"/>
              <a:t>fc</a:t>
            </a:r>
            <a:endParaRPr lang="en-US" dirty="0" smtClean="0"/>
          </a:p>
          <a:p>
            <a:r>
              <a:rPr lang="en-US" dirty="0" smtClean="0"/>
              <a:t>Avoid glare</a:t>
            </a:r>
          </a:p>
          <a:p>
            <a:r>
              <a:rPr lang="en-US" dirty="0" smtClean="0"/>
              <a:t>Reduce energy use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b="1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  <p:pic>
        <p:nvPicPr>
          <p:cNvPr id="8" name="Picture Placeholder 6" descr="Lobby 3 (IMG_5263).jpg"/>
          <p:cNvPicPr>
            <a:picLocks noGrp="1" noChangeAspect="1"/>
          </p:cNvPicPr>
          <p:nvPr>
            <p:ph idx="16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16600" y="538298"/>
            <a:ext cx="8686800" cy="5792516"/>
          </a:xfrm>
        </p:spPr>
      </p:pic>
      <p:grpSp>
        <p:nvGrpSpPr>
          <p:cNvPr id="5" name="Group 12"/>
          <p:cNvGrpSpPr/>
          <p:nvPr/>
        </p:nvGrpSpPr>
        <p:grpSpPr>
          <a:xfrm>
            <a:off x="6096000" y="1417638"/>
            <a:ext cx="2848336" cy="2962134"/>
            <a:chOff x="19630665" y="76200"/>
            <a:chExt cx="6458670" cy="671671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630665" y="76200"/>
              <a:ext cx="6458670" cy="671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reeform 9"/>
            <p:cNvSpPr/>
            <p:nvPr/>
          </p:nvSpPr>
          <p:spPr>
            <a:xfrm>
              <a:off x="23036213" y="2214563"/>
              <a:ext cx="2909887" cy="4271962"/>
            </a:xfrm>
            <a:custGeom>
              <a:avLst/>
              <a:gdLst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24022 w 2909887"/>
                <a:gd name="connsiteY24" fmla="*/ 1971675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09887" h="4271962">
                  <a:moveTo>
                    <a:pt x="1962150" y="0"/>
                  </a:moveTo>
                  <a:lnTo>
                    <a:pt x="2614612" y="0"/>
                  </a:lnTo>
                  <a:lnTo>
                    <a:pt x="2614612" y="1338262"/>
                  </a:lnTo>
                  <a:lnTo>
                    <a:pt x="2909887" y="1338262"/>
                  </a:lnTo>
                  <a:lnTo>
                    <a:pt x="2909887" y="2043112"/>
                  </a:lnTo>
                  <a:lnTo>
                    <a:pt x="2628900" y="2033587"/>
                  </a:lnTo>
                  <a:lnTo>
                    <a:pt x="2581275" y="2076450"/>
                  </a:lnTo>
                  <a:lnTo>
                    <a:pt x="2724150" y="2195512"/>
                  </a:lnTo>
                  <a:cubicBezTo>
                    <a:pt x="2455861" y="2774950"/>
                    <a:pt x="2211387" y="3106738"/>
                    <a:pt x="1962150" y="3333750"/>
                  </a:cubicBezTo>
                  <a:cubicBezTo>
                    <a:pt x="1647824" y="3606801"/>
                    <a:pt x="1419224" y="3851275"/>
                    <a:pt x="819150" y="4095750"/>
                  </a:cubicBezTo>
                  <a:lnTo>
                    <a:pt x="690562" y="3971925"/>
                  </a:lnTo>
                  <a:lnTo>
                    <a:pt x="671512" y="4000500"/>
                  </a:lnTo>
                  <a:lnTo>
                    <a:pt x="671512" y="4271962"/>
                  </a:lnTo>
                  <a:lnTo>
                    <a:pt x="0" y="4257675"/>
                  </a:lnTo>
                  <a:cubicBezTo>
                    <a:pt x="1587" y="3970337"/>
                    <a:pt x="3175" y="3683000"/>
                    <a:pt x="4762" y="3395662"/>
                  </a:cubicBezTo>
                  <a:lnTo>
                    <a:pt x="338137" y="3057525"/>
                  </a:lnTo>
                  <a:lnTo>
                    <a:pt x="533400" y="3209925"/>
                  </a:lnTo>
                  <a:lnTo>
                    <a:pt x="657225" y="3157537"/>
                  </a:lnTo>
                  <a:lnTo>
                    <a:pt x="600075" y="3095625"/>
                  </a:lnTo>
                  <a:lnTo>
                    <a:pt x="785812" y="2919412"/>
                  </a:lnTo>
                  <a:lnTo>
                    <a:pt x="895350" y="3024187"/>
                  </a:lnTo>
                  <a:lnTo>
                    <a:pt x="1333500" y="2657475"/>
                  </a:lnTo>
                  <a:lnTo>
                    <a:pt x="1671637" y="2247900"/>
                  </a:lnTo>
                  <a:lnTo>
                    <a:pt x="1562100" y="2152650"/>
                  </a:lnTo>
                  <a:lnTo>
                    <a:pt x="1724022" y="1971675"/>
                  </a:lnTo>
                  <a:lnTo>
                    <a:pt x="1781175" y="2019300"/>
                  </a:lnTo>
                  <a:lnTo>
                    <a:pt x="1838325" y="1909762"/>
                  </a:lnTo>
                  <a:lnTo>
                    <a:pt x="1690687" y="1704975"/>
                  </a:lnTo>
                  <a:lnTo>
                    <a:pt x="2057400" y="1352550"/>
                  </a:lnTo>
                  <a:lnTo>
                    <a:pt x="1862137" y="1181100"/>
                  </a:lnTo>
                  <a:lnTo>
                    <a:pt x="1981200" y="1071562"/>
                  </a:lnTo>
                  <a:lnTo>
                    <a:pt x="1985962" y="933450"/>
                  </a:lnTo>
                  <a:lnTo>
                    <a:pt x="1814512" y="928687"/>
                  </a:lnTo>
                  <a:lnTo>
                    <a:pt x="1762125" y="881062"/>
                  </a:lnTo>
                  <a:cubicBezTo>
                    <a:pt x="1760537" y="665162"/>
                    <a:pt x="1758950" y="449262"/>
                    <a:pt x="1757362" y="233362"/>
                  </a:cubicBezTo>
                  <a:lnTo>
                    <a:pt x="1962150" y="233362"/>
                  </a:lnTo>
                  <a:lnTo>
                    <a:pt x="1962150" y="0"/>
                  </a:ln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5709922" y="30480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5709922" y="27432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reeform 12"/>
          <p:cNvSpPr/>
          <p:nvPr/>
        </p:nvSpPr>
        <p:spPr>
          <a:xfrm rot="2940000">
            <a:off x="8459454" y="3205283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Primarily compact fluorescent</a:t>
            </a:r>
          </a:p>
          <a:p>
            <a:r>
              <a:rPr lang="en-US" dirty="0" smtClean="0"/>
              <a:t>General illumination from downlights</a:t>
            </a:r>
          </a:p>
          <a:p>
            <a:r>
              <a:rPr lang="en-US" dirty="0" smtClean="0"/>
              <a:t>Wall washers lighting wood wall</a:t>
            </a:r>
          </a:p>
          <a:p>
            <a:endParaRPr lang="en-US" dirty="0" smtClean="0"/>
          </a:p>
          <a:p>
            <a:r>
              <a:rPr lang="en-US" dirty="0" smtClean="0"/>
              <a:t>Linear LED arch to mark transition to concert hall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Lighting Designs</a:t>
            </a:r>
          </a:p>
          <a:p>
            <a:pPr lvl="1"/>
            <a:r>
              <a:rPr lang="en-US" b="1" dirty="0" smtClean="0"/>
              <a:t>Main Lobby</a:t>
            </a:r>
          </a:p>
          <a:p>
            <a:pPr lvl="1"/>
            <a:r>
              <a:rPr lang="en-US" dirty="0" smtClean="0"/>
              <a:t>Concert Hall</a:t>
            </a:r>
          </a:p>
          <a:p>
            <a:pPr lvl="1"/>
            <a:r>
              <a:rPr lang="en-US" dirty="0" smtClean="0"/>
              <a:t>Facade</a:t>
            </a:r>
          </a:p>
          <a:p>
            <a:pPr lvl="1"/>
            <a:r>
              <a:rPr lang="en-US" dirty="0" smtClean="0"/>
              <a:t>Rehearsal Room</a:t>
            </a:r>
          </a:p>
          <a:p>
            <a:r>
              <a:rPr lang="en-US" dirty="0" smtClean="0"/>
              <a:t>Electrical Depth</a:t>
            </a:r>
          </a:p>
          <a:p>
            <a:r>
              <a:rPr lang="en-US" dirty="0" smtClean="0"/>
              <a:t>Conclusion</a:t>
            </a:r>
          </a:p>
          <a:p>
            <a:pPr>
              <a:buNone/>
            </a:pPr>
            <a:endParaRPr lang="en-US" dirty="0" smtClean="0"/>
          </a:p>
        </p:txBody>
      </p:sp>
      <p:grpSp>
        <p:nvGrpSpPr>
          <p:cNvPr id="6" name="Group 12"/>
          <p:cNvGrpSpPr/>
          <p:nvPr/>
        </p:nvGrpSpPr>
        <p:grpSpPr>
          <a:xfrm>
            <a:off x="6096000" y="1417638"/>
            <a:ext cx="2848336" cy="2962134"/>
            <a:chOff x="19630665" y="76200"/>
            <a:chExt cx="6458670" cy="671671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630665" y="76200"/>
              <a:ext cx="6458670" cy="671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7"/>
            <p:cNvSpPr/>
            <p:nvPr/>
          </p:nvSpPr>
          <p:spPr>
            <a:xfrm>
              <a:off x="23036213" y="2214563"/>
              <a:ext cx="2909887" cy="4271962"/>
            </a:xfrm>
            <a:custGeom>
              <a:avLst/>
              <a:gdLst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47837 w 2909887"/>
                <a:gd name="connsiteY24" fmla="*/ 1981200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  <a:gd name="connsiteX0" fmla="*/ 1962150 w 2909887"/>
                <a:gd name="connsiteY0" fmla="*/ 0 h 4271962"/>
                <a:gd name="connsiteX1" fmla="*/ 2614612 w 2909887"/>
                <a:gd name="connsiteY1" fmla="*/ 0 h 4271962"/>
                <a:gd name="connsiteX2" fmla="*/ 2614612 w 2909887"/>
                <a:gd name="connsiteY2" fmla="*/ 1338262 h 4271962"/>
                <a:gd name="connsiteX3" fmla="*/ 2909887 w 2909887"/>
                <a:gd name="connsiteY3" fmla="*/ 1338262 h 4271962"/>
                <a:gd name="connsiteX4" fmla="*/ 2909887 w 2909887"/>
                <a:gd name="connsiteY4" fmla="*/ 2043112 h 4271962"/>
                <a:gd name="connsiteX5" fmla="*/ 2628900 w 2909887"/>
                <a:gd name="connsiteY5" fmla="*/ 2033587 h 4271962"/>
                <a:gd name="connsiteX6" fmla="*/ 2581275 w 2909887"/>
                <a:gd name="connsiteY6" fmla="*/ 2076450 h 4271962"/>
                <a:gd name="connsiteX7" fmla="*/ 2724150 w 2909887"/>
                <a:gd name="connsiteY7" fmla="*/ 2195512 h 4271962"/>
                <a:gd name="connsiteX8" fmla="*/ 1962150 w 2909887"/>
                <a:gd name="connsiteY8" fmla="*/ 3333750 h 4271962"/>
                <a:gd name="connsiteX9" fmla="*/ 819150 w 2909887"/>
                <a:gd name="connsiteY9" fmla="*/ 4095750 h 4271962"/>
                <a:gd name="connsiteX10" fmla="*/ 690562 w 2909887"/>
                <a:gd name="connsiteY10" fmla="*/ 3971925 h 4271962"/>
                <a:gd name="connsiteX11" fmla="*/ 671512 w 2909887"/>
                <a:gd name="connsiteY11" fmla="*/ 4000500 h 4271962"/>
                <a:gd name="connsiteX12" fmla="*/ 671512 w 2909887"/>
                <a:gd name="connsiteY12" fmla="*/ 4271962 h 4271962"/>
                <a:gd name="connsiteX13" fmla="*/ 0 w 2909887"/>
                <a:gd name="connsiteY13" fmla="*/ 4257675 h 4271962"/>
                <a:gd name="connsiteX14" fmla="*/ 4762 w 2909887"/>
                <a:gd name="connsiteY14" fmla="*/ 3395662 h 4271962"/>
                <a:gd name="connsiteX15" fmla="*/ 338137 w 2909887"/>
                <a:gd name="connsiteY15" fmla="*/ 3057525 h 4271962"/>
                <a:gd name="connsiteX16" fmla="*/ 533400 w 2909887"/>
                <a:gd name="connsiteY16" fmla="*/ 3209925 h 4271962"/>
                <a:gd name="connsiteX17" fmla="*/ 657225 w 2909887"/>
                <a:gd name="connsiteY17" fmla="*/ 3157537 h 4271962"/>
                <a:gd name="connsiteX18" fmla="*/ 600075 w 2909887"/>
                <a:gd name="connsiteY18" fmla="*/ 3095625 h 4271962"/>
                <a:gd name="connsiteX19" fmla="*/ 785812 w 2909887"/>
                <a:gd name="connsiteY19" fmla="*/ 2919412 h 4271962"/>
                <a:gd name="connsiteX20" fmla="*/ 895350 w 2909887"/>
                <a:gd name="connsiteY20" fmla="*/ 3024187 h 4271962"/>
                <a:gd name="connsiteX21" fmla="*/ 1333500 w 2909887"/>
                <a:gd name="connsiteY21" fmla="*/ 2657475 h 4271962"/>
                <a:gd name="connsiteX22" fmla="*/ 1671637 w 2909887"/>
                <a:gd name="connsiteY22" fmla="*/ 2247900 h 4271962"/>
                <a:gd name="connsiteX23" fmla="*/ 1562100 w 2909887"/>
                <a:gd name="connsiteY23" fmla="*/ 2152650 h 4271962"/>
                <a:gd name="connsiteX24" fmla="*/ 1724022 w 2909887"/>
                <a:gd name="connsiteY24" fmla="*/ 1971675 h 4271962"/>
                <a:gd name="connsiteX25" fmla="*/ 1781175 w 2909887"/>
                <a:gd name="connsiteY25" fmla="*/ 2019300 h 4271962"/>
                <a:gd name="connsiteX26" fmla="*/ 1838325 w 2909887"/>
                <a:gd name="connsiteY26" fmla="*/ 1909762 h 4271962"/>
                <a:gd name="connsiteX27" fmla="*/ 1690687 w 2909887"/>
                <a:gd name="connsiteY27" fmla="*/ 1704975 h 4271962"/>
                <a:gd name="connsiteX28" fmla="*/ 2057400 w 2909887"/>
                <a:gd name="connsiteY28" fmla="*/ 1352550 h 4271962"/>
                <a:gd name="connsiteX29" fmla="*/ 1862137 w 2909887"/>
                <a:gd name="connsiteY29" fmla="*/ 1181100 h 4271962"/>
                <a:gd name="connsiteX30" fmla="*/ 1981200 w 2909887"/>
                <a:gd name="connsiteY30" fmla="*/ 1071562 h 4271962"/>
                <a:gd name="connsiteX31" fmla="*/ 1985962 w 2909887"/>
                <a:gd name="connsiteY31" fmla="*/ 933450 h 4271962"/>
                <a:gd name="connsiteX32" fmla="*/ 1814512 w 2909887"/>
                <a:gd name="connsiteY32" fmla="*/ 928687 h 4271962"/>
                <a:gd name="connsiteX33" fmla="*/ 1762125 w 2909887"/>
                <a:gd name="connsiteY33" fmla="*/ 881062 h 4271962"/>
                <a:gd name="connsiteX34" fmla="*/ 1757362 w 2909887"/>
                <a:gd name="connsiteY34" fmla="*/ 233362 h 4271962"/>
                <a:gd name="connsiteX35" fmla="*/ 1962150 w 2909887"/>
                <a:gd name="connsiteY35" fmla="*/ 233362 h 4271962"/>
                <a:gd name="connsiteX36" fmla="*/ 1962150 w 2909887"/>
                <a:gd name="connsiteY36" fmla="*/ 0 h 427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909887" h="4271962">
                  <a:moveTo>
                    <a:pt x="1962150" y="0"/>
                  </a:moveTo>
                  <a:lnTo>
                    <a:pt x="2614612" y="0"/>
                  </a:lnTo>
                  <a:lnTo>
                    <a:pt x="2614612" y="1338262"/>
                  </a:lnTo>
                  <a:lnTo>
                    <a:pt x="2909887" y="1338262"/>
                  </a:lnTo>
                  <a:lnTo>
                    <a:pt x="2909887" y="2043112"/>
                  </a:lnTo>
                  <a:lnTo>
                    <a:pt x="2628900" y="2033587"/>
                  </a:lnTo>
                  <a:lnTo>
                    <a:pt x="2581275" y="2076450"/>
                  </a:lnTo>
                  <a:lnTo>
                    <a:pt x="2724150" y="2195512"/>
                  </a:lnTo>
                  <a:cubicBezTo>
                    <a:pt x="2455861" y="2774950"/>
                    <a:pt x="2211387" y="3106738"/>
                    <a:pt x="1962150" y="3333750"/>
                  </a:cubicBezTo>
                  <a:cubicBezTo>
                    <a:pt x="1647824" y="3606801"/>
                    <a:pt x="1419224" y="3851275"/>
                    <a:pt x="819150" y="4095750"/>
                  </a:cubicBezTo>
                  <a:lnTo>
                    <a:pt x="690562" y="3971925"/>
                  </a:lnTo>
                  <a:lnTo>
                    <a:pt x="671512" y="4000500"/>
                  </a:lnTo>
                  <a:lnTo>
                    <a:pt x="671512" y="4271962"/>
                  </a:lnTo>
                  <a:lnTo>
                    <a:pt x="0" y="4257675"/>
                  </a:lnTo>
                  <a:cubicBezTo>
                    <a:pt x="1587" y="3970337"/>
                    <a:pt x="3175" y="3683000"/>
                    <a:pt x="4762" y="3395662"/>
                  </a:cubicBezTo>
                  <a:lnTo>
                    <a:pt x="338137" y="3057525"/>
                  </a:lnTo>
                  <a:lnTo>
                    <a:pt x="533400" y="3209925"/>
                  </a:lnTo>
                  <a:lnTo>
                    <a:pt x="657225" y="3157537"/>
                  </a:lnTo>
                  <a:lnTo>
                    <a:pt x="600075" y="3095625"/>
                  </a:lnTo>
                  <a:lnTo>
                    <a:pt x="785812" y="2919412"/>
                  </a:lnTo>
                  <a:lnTo>
                    <a:pt x="895350" y="3024187"/>
                  </a:lnTo>
                  <a:lnTo>
                    <a:pt x="1333500" y="2657475"/>
                  </a:lnTo>
                  <a:lnTo>
                    <a:pt x="1671637" y="2247900"/>
                  </a:lnTo>
                  <a:lnTo>
                    <a:pt x="1562100" y="2152650"/>
                  </a:lnTo>
                  <a:lnTo>
                    <a:pt x="1724022" y="1971675"/>
                  </a:lnTo>
                  <a:lnTo>
                    <a:pt x="1781175" y="2019300"/>
                  </a:lnTo>
                  <a:lnTo>
                    <a:pt x="1838325" y="1909762"/>
                  </a:lnTo>
                  <a:lnTo>
                    <a:pt x="1690687" y="1704975"/>
                  </a:lnTo>
                  <a:lnTo>
                    <a:pt x="2057400" y="1352550"/>
                  </a:lnTo>
                  <a:lnTo>
                    <a:pt x="1862137" y="1181100"/>
                  </a:lnTo>
                  <a:lnTo>
                    <a:pt x="1981200" y="1071562"/>
                  </a:lnTo>
                  <a:lnTo>
                    <a:pt x="1985962" y="933450"/>
                  </a:lnTo>
                  <a:lnTo>
                    <a:pt x="1814512" y="928687"/>
                  </a:lnTo>
                  <a:lnTo>
                    <a:pt x="1762125" y="881062"/>
                  </a:lnTo>
                  <a:cubicBezTo>
                    <a:pt x="1760537" y="665162"/>
                    <a:pt x="1758950" y="449262"/>
                    <a:pt x="1757362" y="233362"/>
                  </a:cubicBezTo>
                  <a:lnTo>
                    <a:pt x="1962150" y="233362"/>
                  </a:lnTo>
                  <a:lnTo>
                    <a:pt x="1962150" y="0"/>
                  </a:lnTo>
                  <a:close/>
                </a:path>
              </a:pathLst>
            </a:custGeom>
            <a:solidFill>
              <a:srgbClr val="FF00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25709922" y="30480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5709922" y="2743200"/>
              <a:ext cx="350478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0" name="Picture 2"/>
          <p:cNvPicPr>
            <a:picLocks noGrp="1" noChangeAspect="1" noChangeArrowheads="1"/>
          </p:cNvPicPr>
          <p:nvPr>
            <p:ph idx="16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16600" y="488175"/>
            <a:ext cx="8686800" cy="58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10"/>
          <p:cNvSpPr/>
          <p:nvPr/>
        </p:nvSpPr>
        <p:spPr>
          <a:xfrm rot="2940000">
            <a:off x="8459454" y="3205283"/>
            <a:ext cx="299189" cy="185020"/>
          </a:xfrm>
          <a:custGeom>
            <a:avLst/>
            <a:gdLst>
              <a:gd name="connsiteX0" fmla="*/ 0 w 152400"/>
              <a:gd name="connsiteY0" fmla="*/ 228600 h 228600"/>
              <a:gd name="connsiteX1" fmla="*/ 66675 w 152400"/>
              <a:gd name="connsiteY1" fmla="*/ 0 h 228600"/>
              <a:gd name="connsiteX2" fmla="*/ 152400 w 152400"/>
              <a:gd name="connsiteY2" fmla="*/ 200025 h 228600"/>
              <a:gd name="connsiteX0" fmla="*/ 0 w 185119"/>
              <a:gd name="connsiteY0" fmla="*/ 228600 h 228600"/>
              <a:gd name="connsiteX1" fmla="*/ 66675 w 185119"/>
              <a:gd name="connsiteY1" fmla="*/ 0 h 228600"/>
              <a:gd name="connsiteX2" fmla="*/ 185119 w 185119"/>
              <a:gd name="connsiteY2" fmla="*/ 142941 h 228600"/>
              <a:gd name="connsiteX0" fmla="*/ 0 w 238043"/>
              <a:gd name="connsiteY0" fmla="*/ 146819 h 146819"/>
              <a:gd name="connsiteX1" fmla="*/ 119599 w 238043"/>
              <a:gd name="connsiteY1" fmla="*/ 0 h 146819"/>
              <a:gd name="connsiteX2" fmla="*/ 238043 w 238043"/>
              <a:gd name="connsiteY2" fmla="*/ 142941 h 146819"/>
              <a:gd name="connsiteX0" fmla="*/ 75178 w 313221"/>
              <a:gd name="connsiteY0" fmla="*/ 146819 h 197368"/>
              <a:gd name="connsiteX1" fmla="*/ 0 w 313221"/>
              <a:gd name="connsiteY1" fmla="*/ 197368 h 197368"/>
              <a:gd name="connsiteX2" fmla="*/ 194777 w 313221"/>
              <a:gd name="connsiteY2" fmla="*/ 0 h 197368"/>
              <a:gd name="connsiteX3" fmla="*/ 313221 w 313221"/>
              <a:gd name="connsiteY3" fmla="*/ 142941 h 197368"/>
              <a:gd name="connsiteX0" fmla="*/ 0 w 313221"/>
              <a:gd name="connsiteY0" fmla="*/ 197368 h 197368"/>
              <a:gd name="connsiteX1" fmla="*/ 194777 w 313221"/>
              <a:gd name="connsiteY1" fmla="*/ 0 h 197368"/>
              <a:gd name="connsiteX2" fmla="*/ 313221 w 313221"/>
              <a:gd name="connsiteY2" fmla="*/ 142941 h 197368"/>
              <a:gd name="connsiteX0" fmla="*/ 0 w 351948"/>
              <a:gd name="connsiteY0" fmla="*/ 197368 h 197368"/>
              <a:gd name="connsiteX1" fmla="*/ 194777 w 351948"/>
              <a:gd name="connsiteY1" fmla="*/ 0 h 197368"/>
              <a:gd name="connsiteX2" fmla="*/ 351948 w 351948"/>
              <a:gd name="connsiteY2" fmla="*/ 164831 h 197368"/>
              <a:gd name="connsiteX0" fmla="*/ 0 w 351948"/>
              <a:gd name="connsiteY0" fmla="*/ 197368 h 197368"/>
              <a:gd name="connsiteX1" fmla="*/ 66230 w 351948"/>
              <a:gd name="connsiteY1" fmla="*/ 168181 h 197368"/>
              <a:gd name="connsiteX2" fmla="*/ 194777 w 351948"/>
              <a:gd name="connsiteY2" fmla="*/ 0 h 197368"/>
              <a:gd name="connsiteX3" fmla="*/ 351948 w 351948"/>
              <a:gd name="connsiteY3" fmla="*/ 164831 h 197368"/>
              <a:gd name="connsiteX0" fmla="*/ 0 w 285718"/>
              <a:gd name="connsiteY0" fmla="*/ 168181 h 168181"/>
              <a:gd name="connsiteX1" fmla="*/ 128547 w 285718"/>
              <a:gd name="connsiteY1" fmla="*/ 0 h 168181"/>
              <a:gd name="connsiteX2" fmla="*/ 285718 w 285718"/>
              <a:gd name="connsiteY2" fmla="*/ 164831 h 168181"/>
              <a:gd name="connsiteX0" fmla="*/ 0 w 299189"/>
              <a:gd name="connsiteY0" fmla="*/ 185020 h 185020"/>
              <a:gd name="connsiteX1" fmla="*/ 142018 w 299189"/>
              <a:gd name="connsiteY1" fmla="*/ 0 h 185020"/>
              <a:gd name="connsiteX2" fmla="*/ 299189 w 299189"/>
              <a:gd name="connsiteY2" fmla="*/ 164831 h 18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189" h="185020">
                <a:moveTo>
                  <a:pt x="0" y="185020"/>
                </a:moveTo>
                <a:lnTo>
                  <a:pt x="142018" y="0"/>
                </a:lnTo>
                <a:lnTo>
                  <a:pt x="299189" y="164831"/>
                </a:lnTo>
              </a:path>
            </a:pathLst>
          </a:custGeom>
          <a:solidFill>
            <a:srgbClr val="FFFF00">
              <a:alpha val="30196"/>
            </a:srgbClr>
          </a:solidFill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4754</TotalTime>
  <Words>2412</Words>
  <Application>Microsoft Office PowerPoint</Application>
  <PresentationFormat>Custom</PresentationFormat>
  <Paragraphs>1071</Paragraphs>
  <Slides>40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M+ 1p light</vt:lpstr>
      <vt:lpstr>Times New Roman</vt:lpstr>
      <vt:lpstr>Calibri</vt:lpstr>
      <vt:lpstr>M+ 1p regular</vt:lpstr>
      <vt:lpstr>Black</vt:lpstr>
      <vt:lpstr>Wentz Concert Hall and Fine Arts Center</vt:lpstr>
      <vt:lpstr>Project Introduction</vt:lpstr>
      <vt:lpstr>Project Introduction</vt:lpstr>
      <vt:lpstr>Project Introduction</vt:lpstr>
      <vt:lpstr>Lighting Redesign Concepts</vt:lpstr>
      <vt:lpstr>Lighting Redesign Spaces</vt:lpstr>
      <vt:lpstr>Main Lobby</vt:lpstr>
      <vt:lpstr>Design Considerations</vt:lpstr>
      <vt:lpstr>Solution</vt:lpstr>
      <vt:lpstr>Performance </vt:lpstr>
      <vt:lpstr>[MAE] Flux Transfer Theory</vt:lpstr>
      <vt:lpstr>Concert Hall</vt:lpstr>
      <vt:lpstr>Design Considerations</vt:lpstr>
      <vt:lpstr>Solution</vt:lpstr>
      <vt:lpstr>Architectural Breadth</vt:lpstr>
      <vt:lpstr>Performance</vt:lpstr>
      <vt:lpstr>Facade</vt:lpstr>
      <vt:lpstr>Design Considerations</vt:lpstr>
      <vt:lpstr>Solution</vt:lpstr>
      <vt:lpstr>Rehearsal Room</vt:lpstr>
      <vt:lpstr>Design Considerations</vt:lpstr>
      <vt:lpstr>Solution</vt:lpstr>
      <vt:lpstr>Transformer Consolidation</vt:lpstr>
      <vt:lpstr>Transformers</vt:lpstr>
      <vt:lpstr>Panelboards</vt:lpstr>
      <vt:lpstr>Feeders</vt:lpstr>
      <vt:lpstr>Overall Cost</vt:lpstr>
      <vt:lpstr>Conclusions</vt:lpstr>
      <vt:lpstr>Acknowledgements</vt:lpstr>
      <vt:lpstr>PowerPoint Presentation</vt:lpstr>
      <vt:lpstr>Main Lobby</vt:lpstr>
      <vt:lpstr>Concert Hall</vt:lpstr>
      <vt:lpstr>Facade</vt:lpstr>
      <vt:lpstr>Rehearsal Room</vt:lpstr>
      <vt:lpstr>PowerPoint Presentation</vt:lpstr>
      <vt:lpstr>Main Lobby</vt:lpstr>
      <vt:lpstr>Concert Hall</vt:lpstr>
      <vt:lpstr>Facade</vt:lpstr>
      <vt:lpstr>Rehearsal Room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Thesis</cp:lastModifiedBy>
  <cp:revision>167</cp:revision>
  <cp:lastPrinted>2012-03-26T20:10:01Z</cp:lastPrinted>
  <dcterms:created xsi:type="dcterms:W3CDTF">2006-11-29T18:17:25Z</dcterms:created>
  <dcterms:modified xsi:type="dcterms:W3CDTF">2012-04-11T04:46:31Z</dcterms:modified>
</cp:coreProperties>
</file>