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3"/>
  </p:notesMasterIdLst>
  <p:handoutMasterIdLst>
    <p:handoutMasterId r:id="rId24"/>
  </p:handoutMasterIdLst>
  <p:sldIdLst>
    <p:sldId id="301" r:id="rId2"/>
    <p:sldId id="303" r:id="rId3"/>
    <p:sldId id="304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</p:sldIdLst>
  <p:sldSz cx="27432000" cy="6858000"/>
  <p:notesSz cx="69469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DA"/>
    <a:srgbClr val="46BA54"/>
    <a:srgbClr val="FF0000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8901" autoAdjust="0"/>
  </p:normalViewPr>
  <p:slideViewPr>
    <p:cSldViewPr>
      <p:cViewPr>
        <p:scale>
          <a:sx n="40" d="100"/>
          <a:sy n="40" d="100"/>
        </p:scale>
        <p:origin x="-126" y="-157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0323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969" y="0"/>
            <a:ext cx="3010323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550"/>
            <a:ext cx="3010323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969" y="8805550"/>
            <a:ext cx="3010323" cy="46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0AD30-9B31-4D16-8AA2-273885C50915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79800" y="695325"/>
            <a:ext cx="13906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4359"/>
            <a:ext cx="5557520" cy="41716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550"/>
            <a:ext cx="3010323" cy="46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550"/>
            <a:ext cx="3010323" cy="46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4C823-CF65-4B84-B4BD-52360D8113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1852617" y="-652551"/>
            <a:ext cx="19993818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18504459" y="-441831"/>
            <a:ext cx="937953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21432296" y="2001565"/>
            <a:ext cx="803836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616862" y="3323292"/>
            <a:ext cx="22134219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1643504" y="3632676"/>
            <a:ext cx="17955477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6603437" y="5027231"/>
            <a:ext cx="13965891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20224395" y="2313286"/>
            <a:ext cx="4572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19653878" y="1528630"/>
            <a:ext cx="73979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19355157" y="1162062"/>
            <a:ext cx="64008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2687754" y="-766298"/>
            <a:ext cx="24998448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194238" y="5089618"/>
            <a:ext cx="25584132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25601784" y="3839503"/>
            <a:ext cx="3033732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22765472" y="-321837"/>
            <a:ext cx="5929623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9551648" y="4760430"/>
            <a:ext cx="15014259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2345564" y="984582"/>
            <a:ext cx="19743837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20989215" y="6238503"/>
            <a:ext cx="45720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15965547" y="6094795"/>
            <a:ext cx="9372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24548192" y="3246938"/>
            <a:ext cx="2722335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2648721" y="-626065"/>
            <a:ext cx="22320468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9681707" y="6274264"/>
            <a:ext cx="13190031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22978574" y="5459725"/>
            <a:ext cx="5131707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19999278" y="-490731"/>
            <a:ext cx="9197328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20380005" y="511413"/>
            <a:ext cx="4306824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2903288" y="1075674"/>
            <a:ext cx="1619686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23262336" y="5888737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14993424" y="6188245"/>
            <a:ext cx="7140918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23070312" y="5641849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2596319" y="850599"/>
            <a:ext cx="10846323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53247" y="-511509"/>
            <a:ext cx="11206182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6440405" y="6590199"/>
            <a:ext cx="594307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9555425" y="-553633"/>
            <a:ext cx="20348793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163273" y="1226358"/>
            <a:ext cx="5064953" cy="50868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10437086" y="959717"/>
            <a:ext cx="1397620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5072965" y="608315"/>
            <a:ext cx="5368065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9310862" y="6177547"/>
            <a:ext cx="7176711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3796112" y="300798"/>
            <a:ext cx="6861957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171647" y="-1017685"/>
            <a:ext cx="22234281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2329922" y="2417821"/>
            <a:ext cx="2099509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19014203" y="3775813"/>
            <a:ext cx="930682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21983639" y="-104312"/>
            <a:ext cx="7051881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1604960" y="2921829"/>
            <a:ext cx="1707256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1613547" y="4494202"/>
            <a:ext cx="15814632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20635104" y="3761386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21170897" y="3170796"/>
            <a:ext cx="577891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21529091" y="2661158"/>
            <a:ext cx="2051937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2649674" y="-625990"/>
            <a:ext cx="22319721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9712613" y="6275496"/>
            <a:ext cx="1316218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22982094" y="5462350"/>
            <a:ext cx="5127072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20003834" y="-490547"/>
            <a:ext cx="9192999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20335982" y="794866"/>
            <a:ext cx="4820301" cy="43084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3043317" y="1335061"/>
            <a:ext cx="7735824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103096" y="618005"/>
            <a:ext cx="774003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23267757" y="5887413"/>
            <a:ext cx="372594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12163974" y="5494375"/>
            <a:ext cx="9372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23070494" y="5643111"/>
            <a:ext cx="3725079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2649674" y="-625990"/>
            <a:ext cx="22319721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9712613" y="6275496"/>
            <a:ext cx="1316218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22982094" y="5462350"/>
            <a:ext cx="5127072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20003834" y="-490547"/>
            <a:ext cx="9192999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20345400" y="795528"/>
            <a:ext cx="4818888" cy="430682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2564283" y="1406870"/>
            <a:ext cx="6639444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361554" y="2227895"/>
            <a:ext cx="7735824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10607128" y="687504"/>
            <a:ext cx="6644259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11425494" y="1495882"/>
            <a:ext cx="7735824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23262336" y="5888737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12152376" y="5495545"/>
            <a:ext cx="9372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23070312" y="5641849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2596319" y="850599"/>
            <a:ext cx="10846323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53247" y="-511509"/>
            <a:ext cx="11206182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6440405" y="6590199"/>
            <a:ext cx="594307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9555425" y="-553633"/>
            <a:ext cx="20348793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3172968" y="1234440"/>
            <a:ext cx="5065776" cy="50749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5074920" y="612649"/>
            <a:ext cx="5376672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7481165" y="6101034"/>
            <a:ext cx="9156339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3785616" y="301753"/>
            <a:ext cx="6858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1116743" y="-1218153"/>
            <a:ext cx="25733859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1347213" y="5207890"/>
            <a:ext cx="2241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21576930" y="6483326"/>
            <a:ext cx="5798502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24381254" y="92393"/>
            <a:ext cx="5636973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22565814" y="5927117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11676858" y="5987296"/>
            <a:ext cx="9372600" cy="295162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22797138" y="5570111"/>
            <a:ext cx="2148618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2691780" y="-624538"/>
            <a:ext cx="21860838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194420" y="5378154"/>
            <a:ext cx="22329453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22982984" y="5459931"/>
            <a:ext cx="5127069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20019332" y="-489836"/>
            <a:ext cx="9177357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20345400" y="795528"/>
            <a:ext cx="4818888" cy="4306824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2534544" y="997933"/>
            <a:ext cx="160293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9649721" y="5144590"/>
            <a:ext cx="1179112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23262336" y="5888737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12791900" y="6099105"/>
            <a:ext cx="9189141" cy="365125"/>
          </a:xfrm>
        </p:spPr>
        <p:txBody>
          <a:bodyPr/>
          <a:lstStyle>
            <a:lvl1pPr algn="r"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23070312" y="5641849"/>
            <a:ext cx="3730752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1601103" y="-979752"/>
            <a:ext cx="2001861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851688" y="5969722"/>
            <a:ext cx="15901482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20790878" y="-242630"/>
            <a:ext cx="730270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17699346" y="1282101"/>
            <a:ext cx="11528226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18771204" y="747804"/>
            <a:ext cx="5036383" cy="5991393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4522587" y="615731"/>
            <a:ext cx="12970512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2468369" y="4161126"/>
            <a:ext cx="1293274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20977185" y="571256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1941878" y="5162532"/>
            <a:ext cx="8932359" cy="365125"/>
          </a:xfrm>
        </p:spPr>
        <p:txBody>
          <a:bodyPr/>
          <a:lstStyle>
            <a:lvl1pPr algn="l">
              <a:defRPr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21139412" y="391055"/>
            <a:ext cx="5889561" cy="365125"/>
          </a:xfrm>
        </p:spPr>
        <p:txBody>
          <a:bodyPr/>
          <a:lstStyle>
            <a:lvl1pPr algn="l">
              <a:defRPr/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140000"/>
                <a:lumMod val="120000"/>
              </a:schemeClr>
            </a:gs>
            <a:gs pos="100000">
              <a:schemeClr val="bg1"/>
            </a:gs>
          </a:gsLst>
          <a:path path="circle">
            <a:fillToRect l="50000" t="50000" r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4" cstate="print">
            <a:lum bright="-38000"/>
          </a:blip>
          <a:stretch>
            <a:fillRect/>
          </a:stretch>
        </p:blipFill>
        <p:spPr>
          <a:xfrm>
            <a:off x="0" y="0"/>
            <a:ext cx="2743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3300234" y="966969"/>
            <a:ext cx="5320597" cy="552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0" y="990600"/>
            <a:ext cx="15081072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88400" y="6096002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4/7/2013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6096002"/>
            <a:ext cx="937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141" y="5324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29699" y="329742"/>
            <a:ext cx="929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Milton S. Hershey Medical Center Biomedical Research Building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15400" y="5511224"/>
            <a:ext cx="9524998" cy="584775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</a:rPr>
              <a:t>Joshua </a:t>
            </a:r>
            <a:r>
              <a:rPr lang="en-US" sz="3200" dirty="0" err="1" smtClean="0">
                <a:latin typeface="Calibri" pitchFamily="34" charset="0"/>
              </a:rPr>
              <a:t>Zolko</a:t>
            </a:r>
            <a:r>
              <a:rPr lang="en-US" sz="3200" dirty="0" smtClean="0">
                <a:latin typeface="Calibri" pitchFamily="34" charset="0"/>
              </a:rPr>
              <a:t>, Structural Option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26" y="1009148"/>
            <a:ext cx="68580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800" y="1286887"/>
            <a:ext cx="56388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Loads were calculated again for the 1</a:t>
            </a:r>
            <a:r>
              <a:rPr lang="en-US" sz="4000" baseline="30000" dirty="0" smtClean="0">
                <a:latin typeface="Calibri" pitchFamily="34" charset="0"/>
              </a:rPr>
              <a:t>st</a:t>
            </a:r>
            <a:r>
              <a:rPr lang="en-US" sz="4000" dirty="0" smtClean="0">
                <a:latin typeface="Calibri" pitchFamily="34" charset="0"/>
              </a:rPr>
              <a:t>, 2</a:t>
            </a:r>
            <a:r>
              <a:rPr lang="en-US" sz="4000" baseline="30000" dirty="0" smtClean="0">
                <a:latin typeface="Calibri" pitchFamily="34" charset="0"/>
              </a:rPr>
              <a:t>nd</a:t>
            </a:r>
            <a:r>
              <a:rPr lang="en-US" sz="4000" dirty="0" smtClean="0">
                <a:latin typeface="Calibri" pitchFamily="34" charset="0"/>
              </a:rPr>
              <a:t> and 3</a:t>
            </a:r>
            <a:r>
              <a:rPr lang="en-US" sz="4000" baseline="30000" dirty="0" smtClean="0">
                <a:latin typeface="Calibri" pitchFamily="34" charset="0"/>
              </a:rPr>
              <a:t>rd</a:t>
            </a:r>
            <a:r>
              <a:rPr lang="en-US" sz="4000" dirty="0" smtClean="0">
                <a:latin typeface="Calibri" pitchFamily="34" charset="0"/>
              </a:rPr>
              <a:t> floors, using live load reduction of 53%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Exceptions were used for live loads over 100 PSF, per IBC, at 20%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Allows more room for moments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Minimum allowance: 32% for 31%</a:t>
            </a:r>
            <a:endParaRPr lang="en-US" sz="4000" dirty="0">
              <a:latin typeface="Calibri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49611"/>
              </p:ext>
            </p:extLst>
          </p:nvPr>
        </p:nvGraphicFramePr>
        <p:xfrm>
          <a:off x="21180028" y="2895600"/>
          <a:ext cx="4045737" cy="211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Worksheet" r:id="rId4" imgW="1838241" imgH="962121" progId="Excel.Sheet.12">
                  <p:embed/>
                </p:oleObj>
              </mc:Choice>
              <mc:Fallback>
                <p:oleObj name="Worksheet" r:id="rId4" imgW="1838241" imgH="9621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0028" y="2895600"/>
                        <a:ext cx="4045737" cy="211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92346" y="1412796"/>
                <a:ext cx="2893292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.25+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4(735)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latin typeface="Cambria Math"/>
                        </a:rPr>
                        <m:t> = .53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346" y="1412796"/>
                <a:ext cx="2893292" cy="8773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Example Calculation</a:t>
            </a:r>
            <a:endParaRPr lang="en-US" sz="5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Bracing beams were necessitated through exceptionally long columns, about 22’ in height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Beams were chosen to be 24” by 24” to match column sizes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Would allow for an architectural feature on the top floor.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/>
          <a:stretch/>
        </p:blipFill>
        <p:spPr bwMode="auto">
          <a:xfrm>
            <a:off x="20193000" y="1039436"/>
            <a:ext cx="5498432" cy="55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Bracing Beam Section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346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Assumed a 15 PSF superimposed load for mechanical and electrical equipment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600 PLF dead load.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66 and 96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*kip moments necessitate 4 #7 rebar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Torsion and shear reinforcement was found to be negligible according to ACI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/>
          <a:stretch/>
        </p:blipFill>
        <p:spPr bwMode="auto">
          <a:xfrm>
            <a:off x="20193000" y="1039436"/>
            <a:ext cx="5498432" cy="55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Bracing Beam Section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3307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 RAM Model was developed to analyze the effect of controlling wind and earthquake forces.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Addition was designed maintaining symmetry and negligible eccentricity as rest of building, minimizing unusual torsional effect and forces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RAM Model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6146" name="Picture 2" descr="BMR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894" y="1170643"/>
            <a:ext cx="6861175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22404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Distributing story shear forces across all columns on a story by a factor of 1.5%, lead to a shear force of 9 kips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Moment of 111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*kips per column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Story and Total drifts are well within acceptable H/400 limits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Overturning is controlled by gravity loads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Story Drifts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05" y="1285350"/>
            <a:ext cx="820615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32064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Distributing story shear forces across all columns on a story by a factor of 1.5%, lead to a shear force of 9 kips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Moment of 111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*kips per column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</a:rPr>
              <a:t>Story and Total drifts are well within acceptable H/400 </a:t>
            </a:r>
            <a:r>
              <a:rPr lang="en-US" sz="4000" dirty="0" smtClean="0">
                <a:latin typeface="Calibri" pitchFamily="34" charset="0"/>
              </a:rPr>
              <a:t>limits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Overturning is controlled by gravity loads</a:t>
            </a:r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Story Drifts</a:t>
            </a:r>
            <a:endParaRPr lang="en-US" sz="5400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05" y="1285350"/>
            <a:ext cx="820615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05" y="1257300"/>
            <a:ext cx="8206154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22025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Story Drifts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515" y="1752600"/>
            <a:ext cx="89807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Distributing story shear forces across all columns on a story by a factor of 1.5%, lead to a shear force of 9 kips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Moment of 111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*kips per column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</a:rPr>
              <a:t>Story and Total drifts are well within acceptable H/400 </a:t>
            </a:r>
            <a:r>
              <a:rPr lang="en-US" sz="4000" dirty="0" smtClean="0">
                <a:latin typeface="Calibri" pitchFamily="34" charset="0"/>
              </a:rPr>
              <a:t>limits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Overturning is controlled by gravity loads</a:t>
            </a:r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082" y="1467853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2747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Story Drifts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515" y="1752600"/>
            <a:ext cx="89807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Distributing story shear forces across all columns on a story by a factor of 1.5%, lead to a shear force of 9 kips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Moment of 111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*kips per column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</a:rPr>
              <a:t>Story and Total drifts are well within acceptable H/400 </a:t>
            </a:r>
            <a:r>
              <a:rPr lang="en-US" sz="4000" dirty="0" smtClean="0">
                <a:latin typeface="Calibri" pitchFamily="34" charset="0"/>
              </a:rPr>
              <a:t>limits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Overturning is controlled by gravity loads</a:t>
            </a:r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082" y="1467853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082" y="1467853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2006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HVAC (Breadth 1)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Insulation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515" y="1752600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Calculated CFM requirements for the addition were found to be 86000 CFM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4050 people at 20 CFM and 81000 </a:t>
            </a:r>
            <a:r>
              <a:rPr lang="en-US" sz="4000" dirty="0" err="1" smtClean="0">
                <a:latin typeface="Calibri" pitchFamily="34" charset="0"/>
              </a:rPr>
              <a:t>sq</a:t>
            </a:r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 at .06 CFM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BTU Loads for CFM and people and insulation were found to be 5 million BTU/HR for both heating and cooling</a:t>
            </a:r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236" y="1904945"/>
            <a:ext cx="3980491" cy="318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3682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Lighting (Breadth 2)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Typical Luminaire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515" y="1752600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For a recommended 500 lux for a work space, the total room of 90’ by 210’ with its 12 bays requires 200 luminaries, allowing 18 per bay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Two systems were developed, one at 12.3’ high, and one at ceiling for the top story, but ceiling height would cast shadows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997" y="1752600"/>
            <a:ext cx="3892970" cy="39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4484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Introduction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The Biomedical Research Building (BMR)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is located in Hershey, Pennsylvania.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245000 sq. </a:t>
            </a:r>
            <a:r>
              <a:rPr lang="en-US" sz="4000" dirty="0" err="1" smtClean="0">
                <a:latin typeface="Calibri" pitchFamily="34" charset="0"/>
              </a:rPr>
              <a:t>ft</a:t>
            </a:r>
            <a:r>
              <a:rPr lang="en-US" sz="4000" dirty="0" smtClean="0">
                <a:latin typeface="Calibri" pitchFamily="34" charset="0"/>
              </a:rPr>
              <a:t>, in 7 stories above grade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Built between 1991-1993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Cost $49 million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Used a Bid-Build project delivery method</a:t>
            </a:r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Used for Education and Laboratory space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27819" r="29091" b="23661"/>
          <a:stretch/>
        </p:blipFill>
        <p:spPr bwMode="auto">
          <a:xfrm>
            <a:off x="20193000" y="916881"/>
            <a:ext cx="5923278" cy="49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15400" y="6019800"/>
            <a:ext cx="9524998" cy="5029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Acoustics (Breadth 3)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4000" dirty="0" smtClean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Calculations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Acoustical tile was initially placed on ceiling, beams, columns, and carpeting was used.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Created a “dead space” which would have been disconcerting to occupants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Toned back acoustical insulation to just beams and columns, as well as carpeting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406533" y="1412796"/>
                <a:ext cx="6819898" cy="3008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libri"/>
                          <a:cs typeface="Times New Roman"/>
                        </a:rPr>
                        <m:t>10</m:t>
                      </m:r>
                      <m:r>
                        <a:rPr lang="en-US" sz="4000" i="1">
                          <a:latin typeface="Cambria Math"/>
                          <a:ea typeface="Calibri"/>
                          <a:cs typeface="Times New Roman"/>
                        </a:rPr>
                        <m:t>𝑙𝑜𝑔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19660+400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400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=17 </m:t>
                      </m:r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𝑑𝐵</m:t>
                      </m:r>
                    </m:oMath>
                  </m:oMathPara>
                </a14:m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10</m:t>
                      </m:r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𝑙𝑜𝑔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11223+400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400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=15 </m:t>
                      </m:r>
                      <m:r>
                        <a:rPr lang="en-US" sz="4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𝑑𝐵</m:t>
                      </m:r>
                    </m:oMath>
                  </m:oMathPara>
                </a14:m>
                <a:endParaRPr lang="en-US" sz="40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533" y="1412796"/>
                <a:ext cx="6819898" cy="30086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1761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8" y="236312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Questions?</a:t>
            </a:r>
            <a:endParaRPr lang="en-US" sz="6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Architecture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Façade of the BMR consists of long horizontal concrete and limestone slabs, and black glazing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Façade designed to relate to buildings already existing on campus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Cylinder and Planar wall on corners add to the otherwise flat building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821" y="1448891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1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Structure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The BMR is a monolithic concrete structure, using a one-way flat plate system with the average column size about 22” by 22”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Building sits on a deep foundation system of caissons 3 to 7 feet in diameter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826714"/>
            <a:ext cx="68580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Structure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Analysis shows that columns have an extra 35% capacity for applied 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Design of the lateral system maintained symmetry, resulting in only a 6” eccentricity.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826714"/>
            <a:ext cx="68580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Based on extra capacity of columns, goal was to be adding 3 extra stories to top of building, top story floor to floor height to be 24.6’ instead of the average 12.3’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This extra space would serve for a studio or recreational setting for students.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0" y="826714"/>
            <a:ext cx="68580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Assumed gravity loads were to be: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150 PSF dead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40 PSF snow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15 PSF superimposed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80 PSF live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Self weight of the columns and bracing beams factored in as well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236" y="1142998"/>
            <a:ext cx="5504491" cy="550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168282" y="35003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alibri" pitchFamily="34" charset="0"/>
              </a:rPr>
              <a:t>Typical Column Section</a:t>
            </a:r>
            <a:endParaRPr lang="en-US" sz="5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40366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Axial Loads calculated for a typical column over a 21’ by 35’ bay area.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As loads increase, they approach total capacity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This does not allow much room for applied moments from lateral or asymmetrical loading</a:t>
            </a:r>
            <a:endParaRPr lang="en-US" sz="4000" dirty="0">
              <a:latin typeface="Calibri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05972"/>
              </p:ext>
            </p:extLst>
          </p:nvPr>
        </p:nvGraphicFramePr>
        <p:xfrm>
          <a:off x="21183600" y="194248"/>
          <a:ext cx="4114800" cy="560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4" imgW="1838241" imgH="2505135" progId="Excel.Sheet.12">
                  <p:embed/>
                </p:oleObj>
              </mc:Choice>
              <mc:Fallback>
                <p:oleObj name="Worksheet" r:id="rId4" imgW="1838241" imgH="25051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3600" y="194248"/>
                        <a:ext cx="4114800" cy="5607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9762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29699" y="304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alibri" pitchFamily="34" charset="0"/>
              </a:rPr>
              <a:t>Process</a:t>
            </a:r>
            <a:endParaRPr lang="en-US" sz="66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7515" y="1752600"/>
            <a:ext cx="8980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Loads were calculated again for the 1</a:t>
            </a:r>
            <a:r>
              <a:rPr lang="en-US" sz="4000" baseline="30000" dirty="0" smtClean="0">
                <a:latin typeface="Calibri" pitchFamily="34" charset="0"/>
              </a:rPr>
              <a:t>st</a:t>
            </a:r>
            <a:r>
              <a:rPr lang="en-US" sz="4000" dirty="0" smtClean="0">
                <a:latin typeface="Calibri" pitchFamily="34" charset="0"/>
              </a:rPr>
              <a:t>, 2</a:t>
            </a:r>
            <a:r>
              <a:rPr lang="en-US" sz="4000" baseline="30000" dirty="0" smtClean="0">
                <a:latin typeface="Calibri" pitchFamily="34" charset="0"/>
              </a:rPr>
              <a:t>nd</a:t>
            </a:r>
            <a:r>
              <a:rPr lang="en-US" sz="4000" dirty="0" smtClean="0">
                <a:latin typeface="Calibri" pitchFamily="34" charset="0"/>
              </a:rPr>
              <a:t> and 3</a:t>
            </a:r>
            <a:r>
              <a:rPr lang="en-US" sz="4000" baseline="30000" dirty="0" smtClean="0">
                <a:latin typeface="Calibri" pitchFamily="34" charset="0"/>
              </a:rPr>
              <a:t>rd</a:t>
            </a:r>
            <a:r>
              <a:rPr lang="en-US" sz="4000" dirty="0" smtClean="0">
                <a:latin typeface="Calibri" pitchFamily="34" charset="0"/>
              </a:rPr>
              <a:t> floors, using live load reduction of 53%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Exceptions were used for live loads over 100 PSF, per IBC, at 20%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Allows more room for moments</a:t>
            </a:r>
            <a:endParaRPr lang="en-US" sz="4000" dirty="0">
              <a:latin typeface="Calibri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62159"/>
              </p:ext>
            </p:extLst>
          </p:nvPr>
        </p:nvGraphicFramePr>
        <p:xfrm>
          <a:off x="21180028" y="1981200"/>
          <a:ext cx="4045737" cy="211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1838241" imgH="962121" progId="Excel.Sheet.12">
                  <p:embed/>
                </p:oleObj>
              </mc:Choice>
              <mc:Fallback>
                <p:oleObj name="Worksheet" r:id="rId4" imgW="1838241" imgH="9621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0028" y="1981200"/>
                        <a:ext cx="4045737" cy="211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748" y="826714"/>
            <a:ext cx="89807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Table of Contents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Introduction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Architecture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Structure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Process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HVAC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Lighting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</a:rPr>
              <a:t>Acoustics</a:t>
            </a:r>
          </a:p>
        </p:txBody>
      </p:sp>
    </p:spTree>
    <p:extLst>
      <p:ext uri="{BB962C8B-B14F-4D97-AF65-F5344CB8AC3E}">
        <p14:creationId xmlns:p14="http://schemas.microsoft.com/office/powerpoint/2010/main" val="10055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Custom 4">
      <a:dk1>
        <a:sysClr val="windowText" lastClr="000000"/>
      </a:dk1>
      <a:lt1>
        <a:sysClr val="window" lastClr="FFFFFF"/>
      </a:lt1>
      <a:dk2>
        <a:srgbClr val="053DBB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4710</TotalTime>
  <Words>1056</Words>
  <Application>Microsoft Office PowerPoint</Application>
  <PresentationFormat>Custom</PresentationFormat>
  <Paragraphs>253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Kilter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Joshua T Zolko</cp:lastModifiedBy>
  <cp:revision>192</cp:revision>
  <cp:lastPrinted>2013-04-08T03:51:15Z</cp:lastPrinted>
  <dcterms:created xsi:type="dcterms:W3CDTF">2006-11-29T18:17:25Z</dcterms:created>
  <dcterms:modified xsi:type="dcterms:W3CDTF">2013-04-08T03:57:11Z</dcterms:modified>
</cp:coreProperties>
</file>