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handoutMasterIdLst>
    <p:handoutMasterId r:id="rId33"/>
  </p:handoutMasterIdLst>
  <p:sldIdLst>
    <p:sldId id="319" r:id="rId2"/>
    <p:sldId id="323" r:id="rId3"/>
    <p:sldId id="322" r:id="rId4"/>
    <p:sldId id="325" r:id="rId5"/>
    <p:sldId id="331" r:id="rId6"/>
    <p:sldId id="326" r:id="rId7"/>
    <p:sldId id="327" r:id="rId8"/>
    <p:sldId id="340" r:id="rId9"/>
    <p:sldId id="328" r:id="rId10"/>
    <p:sldId id="329" r:id="rId11"/>
    <p:sldId id="346" r:id="rId12"/>
    <p:sldId id="330" r:id="rId13"/>
    <p:sldId id="348" r:id="rId14"/>
    <p:sldId id="347" r:id="rId15"/>
    <p:sldId id="345" r:id="rId16"/>
    <p:sldId id="343" r:id="rId17"/>
    <p:sldId id="356" r:id="rId18"/>
    <p:sldId id="357" r:id="rId19"/>
    <p:sldId id="341" r:id="rId20"/>
    <p:sldId id="342" r:id="rId21"/>
    <p:sldId id="332" r:id="rId22"/>
    <p:sldId id="336" r:id="rId23"/>
    <p:sldId id="338" r:id="rId24"/>
    <p:sldId id="352" r:id="rId25"/>
    <p:sldId id="354" r:id="rId26"/>
    <p:sldId id="333" r:id="rId27"/>
    <p:sldId id="334" r:id="rId28"/>
    <p:sldId id="350" r:id="rId29"/>
    <p:sldId id="351" r:id="rId30"/>
    <p:sldId id="353" r:id="rId31"/>
    <p:sldId id="355" r:id="rId32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E83"/>
    <a:srgbClr val="FF0000"/>
    <a:srgbClr val="3E6EDA"/>
    <a:srgbClr val="7598E5"/>
    <a:srgbClr val="5883DF"/>
    <a:srgbClr val="8FABE9"/>
    <a:srgbClr val="DFE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9630" autoAdjust="0"/>
  </p:normalViewPr>
  <p:slideViewPr>
    <p:cSldViewPr>
      <p:cViewPr>
        <p:scale>
          <a:sx n="40" d="100"/>
          <a:sy n="40" d="100"/>
        </p:scale>
        <p:origin x="-126" y="-159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Final%20Info%20Drif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Thesis\Senior%20Project%20Past\Final%20Inf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Moment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Sheet1!$P$22:$P$25</c:f>
              <c:numCache>
                <c:formatCode>General</c:formatCode>
                <c:ptCount val="4"/>
                <c:pt idx="0">
                  <c:v>1.22</c:v>
                </c:pt>
                <c:pt idx="1">
                  <c:v>0.97</c:v>
                </c:pt>
                <c:pt idx="2">
                  <c:v>0.65</c:v>
                </c:pt>
                <c:pt idx="3">
                  <c:v>0.34</c:v>
                </c:pt>
              </c:numCache>
            </c:numRef>
          </c:xVal>
          <c:yVal>
            <c:numRef>
              <c:f>Sheet1!$O$22:$O$25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Sheet1!$Q$22:$Q$25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Sheet1!$O$22:$O$25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06656"/>
        <c:axId val="68407232"/>
      </c:scatterChart>
      <c:valAx>
        <c:axId val="6840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407232"/>
        <c:crosses val="autoZero"/>
        <c:crossBetween val="midCat"/>
      </c:valAx>
      <c:valAx>
        <c:axId val="68407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40665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Braced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Sheet1!$L$19:$L$26</c:f>
              <c:numCache>
                <c:formatCode>General</c:formatCode>
                <c:ptCount val="8"/>
                <c:pt idx="0">
                  <c:v>0.16</c:v>
                </c:pt>
                <c:pt idx="1">
                  <c:v>0.16</c:v>
                </c:pt>
                <c:pt idx="2">
                  <c:v>0.15</c:v>
                </c:pt>
                <c:pt idx="3">
                  <c:v>0.15</c:v>
                </c:pt>
                <c:pt idx="4">
                  <c:v>0.22</c:v>
                </c:pt>
                <c:pt idx="5">
                  <c:v>0.22</c:v>
                </c:pt>
                <c:pt idx="6">
                  <c:v>0.33</c:v>
                </c:pt>
                <c:pt idx="7">
                  <c:v>0.33</c:v>
                </c:pt>
              </c:numCache>
            </c:numRef>
          </c:xVal>
          <c:yVal>
            <c:numRef>
              <c:f>Sheet1!$M$19:$M$26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31680"/>
        <c:axId val="79032256"/>
      </c:scatterChart>
      <c:valAx>
        <c:axId val="7903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32256"/>
        <c:crosses val="autoZero"/>
        <c:crossBetween val="midCat"/>
      </c:valAx>
      <c:valAx>
        <c:axId val="7903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316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Braced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Sheet1!$L$35:$L$42</c:f>
              <c:numCache>
                <c:formatCode>General</c:formatCode>
                <c:ptCount val="8"/>
                <c:pt idx="0">
                  <c:v>0.27</c:v>
                </c:pt>
                <c:pt idx="1">
                  <c:v>0.27</c:v>
                </c:pt>
                <c:pt idx="2">
                  <c:v>0.28999999999999998</c:v>
                </c:pt>
                <c:pt idx="3">
                  <c:v>0.28999999999999998</c:v>
                </c:pt>
                <c:pt idx="4">
                  <c:v>0.21</c:v>
                </c:pt>
                <c:pt idx="5">
                  <c:v>0.21</c:v>
                </c:pt>
                <c:pt idx="6">
                  <c:v>0.32</c:v>
                </c:pt>
                <c:pt idx="7">
                  <c:v>0.32</c:v>
                </c:pt>
              </c:numCache>
            </c:numRef>
          </c:xVal>
          <c:yVal>
            <c:numRef>
              <c:f>Sheet1!$M$35:$M$42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33984"/>
        <c:axId val="79034560"/>
      </c:scatterChart>
      <c:valAx>
        <c:axId val="7903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34560"/>
        <c:crosses val="autoZero"/>
        <c:crossBetween val="midCat"/>
      </c:valAx>
      <c:valAx>
        <c:axId val="79034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339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Braced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Sheet1!$L$52:$L$59</c:f>
              <c:numCache>
                <c:formatCode>General</c:formatCode>
                <c:ptCount val="8"/>
                <c:pt idx="0">
                  <c:v>0.05</c:v>
                </c:pt>
                <c:pt idx="1">
                  <c:v>0.05</c:v>
                </c:pt>
                <c:pt idx="2">
                  <c:v>6.4000000000000001E-2</c:v>
                </c:pt>
                <c:pt idx="3">
                  <c:v>6.4000000000000001E-2</c:v>
                </c:pt>
                <c:pt idx="4">
                  <c:v>0.04</c:v>
                </c:pt>
                <c:pt idx="5">
                  <c:v>0.04</c:v>
                </c:pt>
                <c:pt idx="6">
                  <c:v>7.0000000000000007E-2</c:v>
                </c:pt>
                <c:pt idx="7">
                  <c:v>7.0000000000000007E-2</c:v>
                </c:pt>
              </c:numCache>
            </c:numRef>
          </c:xVal>
          <c:yVal>
            <c:numRef>
              <c:f>Sheet1!$M$52:$M$59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78176"/>
        <c:axId val="108978752"/>
      </c:scatterChart>
      <c:valAx>
        <c:axId val="108978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78752"/>
        <c:crosses val="autoZero"/>
        <c:crossBetween val="midCat"/>
      </c:valAx>
      <c:valAx>
        <c:axId val="108978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781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Moment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Sheet1!$AA$2:$AA$9</c:f>
              <c:numCache>
                <c:formatCode>General</c:formatCode>
                <c:ptCount val="8"/>
                <c:pt idx="0">
                  <c:v>0.24</c:v>
                </c:pt>
                <c:pt idx="1">
                  <c:v>0.24</c:v>
                </c:pt>
                <c:pt idx="2">
                  <c:v>0.31</c:v>
                </c:pt>
                <c:pt idx="3">
                  <c:v>0.31</c:v>
                </c:pt>
                <c:pt idx="4">
                  <c:v>0.3</c:v>
                </c:pt>
                <c:pt idx="5">
                  <c:v>0.3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Sheet1!$AB$2:$AB$9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80480"/>
        <c:axId val="108981056"/>
      </c:scatterChart>
      <c:valAx>
        <c:axId val="108980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81056"/>
        <c:crosses val="autoZero"/>
        <c:crossBetween val="midCat"/>
      </c:valAx>
      <c:valAx>
        <c:axId val="108981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804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Moment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Sheet1!$AA$18:$AA$25</c:f>
              <c:numCache>
                <c:formatCode>General</c:formatCode>
                <c:ptCount val="8"/>
                <c:pt idx="0">
                  <c:v>0.25</c:v>
                </c:pt>
                <c:pt idx="1">
                  <c:v>0.25</c:v>
                </c:pt>
                <c:pt idx="2">
                  <c:v>0.32</c:v>
                </c:pt>
                <c:pt idx="3">
                  <c:v>0.32</c:v>
                </c:pt>
                <c:pt idx="4">
                  <c:v>0.31</c:v>
                </c:pt>
                <c:pt idx="5">
                  <c:v>0.31</c:v>
                </c:pt>
                <c:pt idx="6">
                  <c:v>0.34</c:v>
                </c:pt>
                <c:pt idx="7">
                  <c:v>0.34</c:v>
                </c:pt>
              </c:numCache>
            </c:numRef>
          </c:xVal>
          <c:yVal>
            <c:numRef>
              <c:f>Sheet1!$M$19:$M$26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82784"/>
        <c:axId val="108983360"/>
      </c:scatterChart>
      <c:valAx>
        <c:axId val="108982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83360"/>
        <c:crosses val="autoZero"/>
        <c:crossBetween val="midCat"/>
      </c:valAx>
      <c:valAx>
        <c:axId val="108983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827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Moment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Sheet1!$AA$34:$AA$42</c:f>
              <c:numCache>
                <c:formatCode>General</c:formatCode>
                <c:ptCount val="9"/>
                <c:pt idx="1">
                  <c:v>0.32</c:v>
                </c:pt>
                <c:pt idx="2">
                  <c:v>0.32</c:v>
                </c:pt>
                <c:pt idx="3">
                  <c:v>0.31</c:v>
                </c:pt>
                <c:pt idx="4">
                  <c:v>0.31</c:v>
                </c:pt>
                <c:pt idx="5">
                  <c:v>0.31</c:v>
                </c:pt>
                <c:pt idx="6">
                  <c:v>0.31</c:v>
                </c:pt>
                <c:pt idx="7">
                  <c:v>0.34</c:v>
                </c:pt>
                <c:pt idx="8">
                  <c:v>0.34</c:v>
                </c:pt>
              </c:numCache>
            </c:numRef>
          </c:xVal>
          <c:yVal>
            <c:numRef>
              <c:f>Sheet1!$AB$34:$AB$42</c:f>
              <c:numCache>
                <c:formatCode>General</c:formatCode>
                <c:ptCount val="9"/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85088"/>
        <c:axId val="108985664"/>
      </c:scatterChart>
      <c:valAx>
        <c:axId val="10898508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85664"/>
        <c:crosses val="autoZero"/>
        <c:crossBetween val="midCat"/>
      </c:valAx>
      <c:valAx>
        <c:axId val="10898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9850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Moment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xVal>
            <c:numRef>
              <c:f>Sheet1!$AA$52:$AA$59</c:f>
              <c:numCache>
                <c:formatCode>General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0.18</c:v>
                </c:pt>
                <c:pt idx="3">
                  <c:v>0.18</c:v>
                </c:pt>
                <c:pt idx="4">
                  <c:v>0.19</c:v>
                </c:pt>
                <c:pt idx="5">
                  <c:v>0.19</c:v>
                </c:pt>
                <c:pt idx="6">
                  <c:v>0.2</c:v>
                </c:pt>
                <c:pt idx="7">
                  <c:v>0.2</c:v>
                </c:pt>
              </c:numCache>
            </c:numRef>
          </c:xVal>
          <c:yVal>
            <c:numRef>
              <c:f>Sheet1!$AB$52:$AB$59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330432"/>
        <c:axId val="111331008"/>
      </c:scatterChart>
      <c:valAx>
        <c:axId val="111330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331008"/>
        <c:crosses val="autoZero"/>
        <c:crossBetween val="midCat"/>
      </c:valAx>
      <c:valAx>
        <c:axId val="111331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3304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Moment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Sheet1!$P$7:$P$10</c:f>
              <c:numCache>
                <c:formatCode>General</c:formatCode>
                <c:ptCount val="4"/>
                <c:pt idx="0">
                  <c:v>1.21</c:v>
                </c:pt>
                <c:pt idx="1">
                  <c:v>0.97</c:v>
                </c:pt>
                <c:pt idx="2">
                  <c:v>0.66</c:v>
                </c:pt>
                <c:pt idx="3">
                  <c:v>0.36</c:v>
                </c:pt>
              </c:numCache>
            </c:numRef>
          </c:xVal>
          <c:yVal>
            <c:numRef>
              <c:f>Sheet1!$O$7:$O$10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Sheet1!$Q$7:$Q$10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Sheet1!$O$7:$O$10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08960"/>
        <c:axId val="68409536"/>
      </c:scatterChart>
      <c:valAx>
        <c:axId val="6840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409536"/>
        <c:crosses val="autoZero"/>
        <c:crossBetween val="midCat"/>
      </c:valAx>
      <c:valAx>
        <c:axId val="684095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840896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Moment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Sheet1!$P$55:$P$58</c:f>
              <c:numCache>
                <c:formatCode>General</c:formatCode>
                <c:ptCount val="4"/>
                <c:pt idx="0">
                  <c:v>0.67</c:v>
                </c:pt>
                <c:pt idx="1">
                  <c:v>0.56999999999999995</c:v>
                </c:pt>
                <c:pt idx="2">
                  <c:v>0.39</c:v>
                </c:pt>
                <c:pt idx="3">
                  <c:v>0.2</c:v>
                </c:pt>
              </c:numCache>
            </c:numRef>
          </c:xVal>
          <c:yVal>
            <c:numRef>
              <c:f>Sheet1!$O$55:$O$58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Sheet1!$Q$55:$Q$58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Sheet1!$O$55:$O$58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110016"/>
        <c:axId val="75110592"/>
      </c:scatterChart>
      <c:valAx>
        <c:axId val="75110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110592"/>
        <c:crosses val="autoZero"/>
        <c:crossBetween val="midCat"/>
      </c:valAx>
      <c:valAx>
        <c:axId val="75110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1100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Moment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Sheet1!$P$37:$P$40</c:f>
              <c:numCache>
                <c:formatCode>General</c:formatCode>
                <c:ptCount val="4"/>
                <c:pt idx="0">
                  <c:v>1.28</c:v>
                </c:pt>
                <c:pt idx="1">
                  <c:v>0.96</c:v>
                </c:pt>
                <c:pt idx="2">
                  <c:v>0.65</c:v>
                </c:pt>
                <c:pt idx="3">
                  <c:v>0.34</c:v>
                </c:pt>
              </c:numCache>
            </c:numRef>
          </c:xVal>
          <c:yVal>
            <c:numRef>
              <c:f>Sheet1!$O$37:$O$40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Sheet1!$Q$37:$Q$40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Sheet1!$O$37:$O$40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27904"/>
        <c:axId val="108028480"/>
      </c:scatterChart>
      <c:valAx>
        <c:axId val="10802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028480"/>
        <c:crosses val="autoZero"/>
        <c:crossBetween val="midCat"/>
      </c:valAx>
      <c:valAx>
        <c:axId val="10802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0279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Braced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Sheet1!$B$37:$B$40</c:f>
              <c:numCache>
                <c:formatCode>General</c:formatCode>
                <c:ptCount val="4"/>
                <c:pt idx="0">
                  <c:v>0.99</c:v>
                </c:pt>
                <c:pt idx="1">
                  <c:v>0.72</c:v>
                </c:pt>
                <c:pt idx="2">
                  <c:v>0.43</c:v>
                </c:pt>
                <c:pt idx="3">
                  <c:v>0.32</c:v>
                </c:pt>
              </c:numCache>
            </c:numRef>
          </c:xVal>
          <c:yVal>
            <c:numRef>
              <c:f>Sheet1!$A$37:$A$40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Sheet1!$C$37:$C$40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Sheet1!$A$37:$A$40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33664"/>
        <c:axId val="108034240"/>
      </c:scatterChart>
      <c:valAx>
        <c:axId val="108033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034240"/>
        <c:crosses val="autoZero"/>
        <c:crossBetween val="midCat"/>
      </c:valAx>
      <c:valAx>
        <c:axId val="108034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03366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East Wing</a:t>
            </a:r>
            <a:r>
              <a:rPr lang="en-US" baseline="0"/>
              <a:t> Braced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Sheet1!$B$55:$B$58</c:f>
              <c:numCache>
                <c:formatCode>General</c:formatCode>
                <c:ptCount val="4"/>
                <c:pt idx="0">
                  <c:v>0.20399999999999999</c:v>
                </c:pt>
                <c:pt idx="1">
                  <c:v>0.154</c:v>
                </c:pt>
                <c:pt idx="2">
                  <c:v>0.09</c:v>
                </c:pt>
                <c:pt idx="3">
                  <c:v>7.0000000000000007E-2</c:v>
                </c:pt>
              </c:numCache>
            </c:numRef>
          </c:xVal>
          <c:yVal>
            <c:numRef>
              <c:f>Sheet1!$A$55:$A$58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Sheet1!$C$55:$C$58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Sheet1!$A$55:$A$58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09824"/>
        <c:axId val="108110400"/>
      </c:scatterChart>
      <c:valAx>
        <c:axId val="10810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10400"/>
        <c:crosses val="autoZero"/>
        <c:crossBetween val="midCat"/>
      </c:valAx>
      <c:valAx>
        <c:axId val="1081104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0982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Braced Drift in NS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Sheet1!$B$22:$B$25</c:f>
              <c:numCache>
                <c:formatCode>General</c:formatCode>
                <c:ptCount val="4"/>
                <c:pt idx="0">
                  <c:v>0.81</c:v>
                </c:pt>
                <c:pt idx="1">
                  <c:v>0.65</c:v>
                </c:pt>
                <c:pt idx="2">
                  <c:v>0.5</c:v>
                </c:pt>
                <c:pt idx="3">
                  <c:v>0.33</c:v>
                </c:pt>
              </c:numCache>
            </c:numRef>
          </c:xVal>
          <c:yVal>
            <c:numRef>
              <c:f>Sheet1!$A$22:$A$25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Sheet1!$C$22:$C$25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Sheet1!$A$22:$A$25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12128"/>
        <c:axId val="108112704"/>
      </c:scatterChart>
      <c:valAx>
        <c:axId val="108112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12704"/>
        <c:crosses val="autoZero"/>
        <c:crossBetween val="midCat"/>
      </c:valAx>
      <c:valAx>
        <c:axId val="108112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121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Braced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Building Drift</c:v>
          </c:tx>
          <c:xVal>
            <c:numRef>
              <c:f>Sheet1!$B$7:$B$10</c:f>
              <c:numCache>
                <c:formatCode>General</c:formatCode>
                <c:ptCount val="4"/>
                <c:pt idx="0">
                  <c:v>0.92</c:v>
                </c:pt>
                <c:pt idx="1">
                  <c:v>0.8</c:v>
                </c:pt>
                <c:pt idx="2">
                  <c:v>0.55000000000000004</c:v>
                </c:pt>
                <c:pt idx="3">
                  <c:v>0.34</c:v>
                </c:pt>
              </c:numCache>
            </c:numRef>
          </c:xVal>
          <c:yVal>
            <c:numRef>
              <c:f>Sheet1!$A$7:$A$10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Sheet1!$C$7:$C$10</c:f>
              <c:numCache>
                <c:formatCode>General</c:formatCode>
                <c:ptCount val="4"/>
                <c:pt idx="0">
                  <c:v>1.32</c:v>
                </c:pt>
                <c:pt idx="1">
                  <c:v>1</c:v>
                </c:pt>
                <c:pt idx="2">
                  <c:v>0.68</c:v>
                </c:pt>
                <c:pt idx="3">
                  <c:v>0.36</c:v>
                </c:pt>
              </c:numCache>
            </c:numRef>
          </c:xVal>
          <c:yVal>
            <c:numRef>
              <c:f>Sheet1!$A$7:$A$10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114432"/>
        <c:axId val="108115008"/>
      </c:scatterChart>
      <c:valAx>
        <c:axId val="10811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15008"/>
        <c:crosses val="autoZero"/>
        <c:crossBetween val="midCat"/>
      </c:valAx>
      <c:valAx>
        <c:axId val="1081150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1144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West Wing</a:t>
            </a:r>
            <a:r>
              <a:rPr lang="en-US" baseline="0"/>
              <a:t> Braced Drift in EW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v>Drift</c:v>
          </c:tx>
          <c:xVal>
            <c:numRef>
              <c:f>Sheet1!$L$3:$L$10</c:f>
              <c:numCache>
                <c:formatCode>General</c:formatCode>
                <c:ptCount val="8"/>
                <c:pt idx="0">
                  <c:v>0.12</c:v>
                </c:pt>
                <c:pt idx="1">
                  <c:v>0.12</c:v>
                </c:pt>
                <c:pt idx="2">
                  <c:v>0.25</c:v>
                </c:pt>
                <c:pt idx="3">
                  <c:v>0.25</c:v>
                </c:pt>
                <c:pt idx="4">
                  <c:v>0.21</c:v>
                </c:pt>
                <c:pt idx="5">
                  <c:v>0.21</c:v>
                </c:pt>
                <c:pt idx="6">
                  <c:v>0.34</c:v>
                </c:pt>
                <c:pt idx="7">
                  <c:v>0.34</c:v>
                </c:pt>
              </c:numCache>
            </c:numRef>
          </c:xVal>
          <c:yVal>
            <c:numRef>
              <c:f>Sheet1!$M$3:$M$10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ser>
          <c:idx val="0"/>
          <c:order val="0"/>
          <c:tx>
            <c:v>Allowable</c:v>
          </c:tx>
          <c:xVal>
            <c:numRef>
              <c:f>Sheet1!$O$3:$O$10</c:f>
              <c:numCache>
                <c:formatCode>General</c:formatCode>
                <c:ptCount val="8"/>
                <c:pt idx="0">
                  <c:v>0.32</c:v>
                </c:pt>
                <c:pt idx="1">
                  <c:v>0.32</c:v>
                </c:pt>
                <c:pt idx="2">
                  <c:v>0.32</c:v>
                </c:pt>
                <c:pt idx="3">
                  <c:v>0.32</c:v>
                </c:pt>
                <c:pt idx="4">
                  <c:v>0.32</c:v>
                </c:pt>
                <c:pt idx="5">
                  <c:v>0.32</c:v>
                </c:pt>
                <c:pt idx="6">
                  <c:v>0.36</c:v>
                </c:pt>
                <c:pt idx="7">
                  <c:v>0.36</c:v>
                </c:pt>
              </c:numCache>
            </c:numRef>
          </c:xVal>
          <c:yVal>
            <c:numRef>
              <c:f>Sheet1!$P$3:$P$10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031936"/>
        <c:axId val="79029952"/>
      </c:scatterChart>
      <c:valAx>
        <c:axId val="10803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Drift (in)</a:t>
                </a:r>
              </a:p>
            </c:rich>
          </c:tx>
          <c:layout>
            <c:manualLayout>
              <c:xMode val="edge"/>
              <c:yMode val="edge"/>
              <c:x val="0.43737620701173502"/>
              <c:y val="0.896849192944601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9029952"/>
        <c:crosses val="autoZero"/>
        <c:crossBetween val="midCat"/>
      </c:valAx>
      <c:valAx>
        <c:axId val="79029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Story Drift</a:t>
                </a:r>
              </a:p>
            </c:rich>
          </c:tx>
          <c:layout>
            <c:manualLayout>
              <c:xMode val="edge"/>
              <c:yMode val="edge"/>
              <c:x val="2.0289817661909959E-2"/>
              <c:y val="0.3676487119139914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803193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4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7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8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7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7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7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9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9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9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1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6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4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9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4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1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April 23,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9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emf"/><Relationship Id="rId7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.emf"/><Relationship Id="rId7" Type="http://schemas.openxmlformats.org/officeDocument/2006/relationships/chart" Target="../charts/chart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emf"/><Relationship Id="rId7" Type="http://schemas.openxmlformats.org/officeDocument/2006/relationships/image" Target="../media/image3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.emf"/><Relationship Id="rId7" Type="http://schemas.openxmlformats.org/officeDocument/2006/relationships/chart" Target="../charts/chart7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emf"/><Relationship Id="rId7" Type="http://schemas.openxmlformats.org/officeDocument/2006/relationships/chart" Target="../charts/chart1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11" Type="http://schemas.openxmlformats.org/officeDocument/2006/relationships/chart" Target="../charts/chart16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emf"/><Relationship Id="rId7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0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419"/>
            <a:ext cx="27432000" cy="106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93085" y="1602938"/>
            <a:ext cx="77578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COLLEGE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(TCMC)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112" y="6061380"/>
            <a:ext cx="2721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SCRANTON, PA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116800" y="6061380"/>
            <a:ext cx="6949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XIAO YE ZHENG | STRUCTURAL OPTION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0" y="6061380"/>
            <a:ext cx="9255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SENIOR THESIS 2013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ADVISOR: HEATHER SUSTERSIC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2280" y="1198076"/>
            <a:ext cx="6879113" cy="3395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170" y="528446"/>
            <a:ext cx="6209660" cy="473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43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00691" y="309890"/>
            <a:ext cx="483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LAYOUTS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58600" y="1600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 Layout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93100" y="1600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Braced Frame Layout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79200" y="2313967"/>
            <a:ext cx="3381485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 Frame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Braced Frame</a:t>
            </a:r>
            <a:endParaRPr lang="en-US" sz="2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7400" y="2286001"/>
            <a:ext cx="5341620" cy="402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92400" y="4299268"/>
            <a:ext cx="1417955" cy="172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7320" y="2285366"/>
            <a:ext cx="5341620" cy="4027170"/>
          </a:xfrm>
          <a:prstGeom prst="rect">
            <a:avLst/>
          </a:prstGeom>
          <a:noFill/>
          <a:extLst/>
        </p:spPr>
      </p:pic>
      <p:pic>
        <p:nvPicPr>
          <p:cNvPr id="22" name="Picture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62234" y="4288156"/>
            <a:ext cx="1415415" cy="1727835"/>
          </a:xfrm>
          <a:prstGeom prst="rect">
            <a:avLst/>
          </a:prstGeom>
          <a:noFill/>
          <a:extLst/>
        </p:spPr>
      </p:pic>
      <p:sp>
        <p:nvSpPr>
          <p:cNvPr id="17" name="TextBox 16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12399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0446" y="306504"/>
            <a:ext cx="451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337070" y="1568570"/>
            <a:ext cx="445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STAAD Model for Frame 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520771" y="1463566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Etabs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60920" y="5534167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1.2D + 1.6W + L + 0.5Lr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E:\Thesis\Images\Model Pics\Moment East 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800" y="1946735"/>
            <a:ext cx="4030814" cy="4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144" y="1946735"/>
            <a:ext cx="4064452" cy="42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E:\Thesis\Images\link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400" y="4718334"/>
            <a:ext cx="2280271" cy="206516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5952214" y="2919449"/>
            <a:ext cx="319178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ETABS Model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530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Computer Modeling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2636370"/>
            <a:ext cx="4095314" cy="27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417" y="2636370"/>
            <a:ext cx="4020804" cy="27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  <p:pic>
        <p:nvPicPr>
          <p:cNvPr id="22" name="Picture 2" descr="E:\Thesis\Images\momentframes2 named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75" y="5279665"/>
            <a:ext cx="1736725" cy="130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849100" y="1497606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 A Sizes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45162" y="1463566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 Drift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2809" y="2061865"/>
            <a:ext cx="7026381" cy="4470314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4086960828"/>
              </p:ext>
            </p:extLst>
          </p:nvPr>
        </p:nvGraphicFramePr>
        <p:xfrm>
          <a:off x="18235312" y="2077698"/>
          <a:ext cx="4476750" cy="203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040483725"/>
              </p:ext>
            </p:extLst>
          </p:nvPr>
        </p:nvGraphicFramePr>
        <p:xfrm>
          <a:off x="18229194" y="4297022"/>
          <a:ext cx="4469928" cy="209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3615138175"/>
              </p:ext>
            </p:extLst>
          </p:nvPr>
        </p:nvGraphicFramePr>
        <p:xfrm>
          <a:off x="22860000" y="2061865"/>
          <a:ext cx="4419600" cy="205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182910184"/>
              </p:ext>
            </p:extLst>
          </p:nvPr>
        </p:nvGraphicFramePr>
        <p:xfrm>
          <a:off x="22860000" y="4297022"/>
          <a:ext cx="4442297" cy="210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460446" y="306504"/>
            <a:ext cx="451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9197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/>
          <a:stretch>
            <a:fillRect/>
          </a:stretch>
        </p:blipFill>
        <p:spPr>
          <a:xfrm>
            <a:off x="10202809" y="2061865"/>
            <a:ext cx="7026381" cy="4470314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19123814" y="2061865"/>
            <a:ext cx="7472372" cy="4470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849100" y="1497606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 A Sizes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93100" y="1495274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Original Frame A Sizes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60446" y="306504"/>
            <a:ext cx="451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13226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90314" y="2916212"/>
            <a:ext cx="3191786" cy="1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ETABS Model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530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Computer Modeling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59330" y="5729325"/>
            <a:ext cx="296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0.9D + 1.6W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2202535"/>
            <a:ext cx="3007052" cy="352679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787" y="2201398"/>
            <a:ext cx="2956413" cy="352792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02535"/>
            <a:ext cx="2987675" cy="352679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1600" y="5729325"/>
            <a:ext cx="296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1.2D + 1.6L + 0.5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34140" y="5729326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1.2D + 1.6W + L + 0.5Lr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3" descr="E:\Thesis\Images\Model Pics\Braced East 3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0" y="1601277"/>
            <a:ext cx="3946137" cy="42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250" y="1575805"/>
            <a:ext cx="3871699" cy="42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E:\Thesis\Images\link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0" y="4531397"/>
            <a:ext cx="2477135" cy="22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/>
        </p:nvSpPr>
        <p:spPr>
          <a:xfrm>
            <a:off x="11527740" y="309890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BRACED FRAME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37070" y="1568570"/>
            <a:ext cx="4457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STAAD Model for Frame 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793200" y="1463565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Etabs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Models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8490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7740" y="309890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BRACED FRAME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65547" y="1600199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 A Sizes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93100" y="1600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Braced Frame Drift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652" y="2092131"/>
            <a:ext cx="4166695" cy="470566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035541212"/>
              </p:ext>
            </p:extLst>
          </p:nvPr>
        </p:nvGraphicFramePr>
        <p:xfrm>
          <a:off x="23012400" y="4595213"/>
          <a:ext cx="4191000" cy="211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2422799772"/>
              </p:ext>
            </p:extLst>
          </p:nvPr>
        </p:nvGraphicFramePr>
        <p:xfrm>
          <a:off x="23012400" y="2058895"/>
          <a:ext cx="4190999" cy="238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4521291"/>
              </p:ext>
            </p:extLst>
          </p:nvPr>
        </p:nvGraphicFramePr>
        <p:xfrm>
          <a:off x="18516600" y="2061864"/>
          <a:ext cx="4343400" cy="23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2118767674"/>
              </p:ext>
            </p:extLst>
          </p:nvPr>
        </p:nvGraphicFramePr>
        <p:xfrm>
          <a:off x="18516600" y="4572000"/>
          <a:ext cx="4343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989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1751" y="309435"/>
            <a:ext cx="2708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79300" y="309245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2077700" y="3236913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22066"/>
              </p:ext>
            </p:extLst>
          </p:nvPr>
        </p:nvGraphicFramePr>
        <p:xfrm>
          <a:off x="9953542" y="1600200"/>
          <a:ext cx="7524915" cy="2247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443"/>
                <a:gridCol w="1992824"/>
                <a:gridCol w="1992824"/>
                <a:gridCol w="1992824"/>
              </a:tblGrid>
              <a:tr h="57112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Estimated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Cost </a:t>
                      </a:r>
                      <a:r>
                        <a:rPr lang="en-US" sz="2000" dirty="0">
                          <a:effectLst/>
                        </a:rPr>
                        <a:t>Analysis For Frame A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Braced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  <a:tr h="63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$   186,281.00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$   567,043.00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$   202,572.00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818"/>
              </p:ext>
            </p:extLst>
          </p:nvPr>
        </p:nvGraphicFramePr>
        <p:xfrm>
          <a:off x="9549316" y="4267200"/>
          <a:ext cx="5056768" cy="215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376"/>
                <a:gridCol w="1236554"/>
                <a:gridCol w="1269129"/>
                <a:gridCol w="1083709"/>
              </a:tblGrid>
              <a:tr h="6109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Building Height 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Moment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  <a:tr h="43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Height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93'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  <a:tr h="50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Difference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1</a:t>
                      </a:r>
                      <a:r>
                        <a:rPr lang="en-US" sz="2000" dirty="0" smtClean="0">
                          <a:effectLst/>
                        </a:rPr>
                        <a:t>'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40751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1751" y="309435"/>
            <a:ext cx="2708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79300" y="309245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76348"/>
              </p:ext>
            </p:extLst>
          </p:nvPr>
        </p:nvGraphicFramePr>
        <p:xfrm>
          <a:off x="20955000" y="1615964"/>
          <a:ext cx="5442657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257"/>
                <a:gridCol w="1295400"/>
                <a:gridCol w="1264531"/>
                <a:gridCol w="1402469"/>
              </a:tblGrid>
              <a:tr h="31050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Typical Member Size between 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dirty="0">
                          <a:effectLst/>
                        </a:rPr>
                        <a:t> and 2</a:t>
                      </a:r>
                      <a:r>
                        <a:rPr lang="en-US" sz="2000" baseline="30000" dirty="0">
                          <a:effectLst/>
                        </a:rPr>
                        <a:t>nd</a:t>
                      </a:r>
                      <a:r>
                        <a:rPr lang="en-US" sz="2000" dirty="0">
                          <a:effectLst/>
                        </a:rPr>
                        <a:t> Floor on Frame 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Moment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306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Beam in 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W24x68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W36x256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W21x68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306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Beam in EW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W30x99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W40x372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W24x76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266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Column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W14x257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W14x605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W14x176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266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Bracing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W14x90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34286"/>
              </p:ext>
            </p:extLst>
          </p:nvPr>
        </p:nvGraphicFramePr>
        <p:xfrm>
          <a:off x="20421600" y="4343400"/>
          <a:ext cx="6553200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  <a:gridCol w="1219200"/>
                <a:gridCol w="1219200"/>
                <a:gridCol w="1066800"/>
              </a:tblGrid>
              <a:tr h="3962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 Comparison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Lateral Resisting Members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1220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256 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Building Weight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18400 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19290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18600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2077700" y="3236913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41229"/>
              </p:ext>
            </p:extLst>
          </p:nvPr>
        </p:nvGraphicFramePr>
        <p:xfrm>
          <a:off x="9953542" y="1600200"/>
          <a:ext cx="7524915" cy="2247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443"/>
                <a:gridCol w="1992824"/>
                <a:gridCol w="1992824"/>
                <a:gridCol w="1992824"/>
              </a:tblGrid>
              <a:tr h="57112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Estimated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Cost </a:t>
                      </a:r>
                      <a:r>
                        <a:rPr lang="en-US" sz="2000" dirty="0">
                          <a:effectLst/>
                        </a:rPr>
                        <a:t>Analysis For Frame A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Braced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  <a:tr h="63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$   186,281.00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$   567,043.00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$   202,572.00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61230"/>
              </p:ext>
            </p:extLst>
          </p:nvPr>
        </p:nvGraphicFramePr>
        <p:xfrm>
          <a:off x="9549316" y="4267200"/>
          <a:ext cx="5056768" cy="215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376"/>
                <a:gridCol w="1236554"/>
                <a:gridCol w="1269129"/>
                <a:gridCol w="1083709"/>
              </a:tblGrid>
              <a:tr h="6109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Building Height 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Moment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  <a:tr h="43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Height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93'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  <a:tr h="50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Difference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1</a:t>
                      </a:r>
                      <a:r>
                        <a:rPr lang="en-US" sz="2000" dirty="0" smtClean="0">
                          <a:effectLst/>
                        </a:rPr>
                        <a:t>'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15506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61751" y="309435"/>
            <a:ext cx="2708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179300" y="3092450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979131"/>
              </p:ext>
            </p:extLst>
          </p:nvPr>
        </p:nvGraphicFramePr>
        <p:xfrm>
          <a:off x="20955000" y="1615964"/>
          <a:ext cx="5442657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257"/>
                <a:gridCol w="1295400"/>
                <a:gridCol w="1264531"/>
                <a:gridCol w="1402469"/>
              </a:tblGrid>
              <a:tr h="310502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Typical Member Size between 1</a:t>
                      </a:r>
                      <a:r>
                        <a:rPr lang="en-US" sz="2000" baseline="30000" dirty="0">
                          <a:effectLst/>
                        </a:rPr>
                        <a:t>st</a:t>
                      </a:r>
                      <a:r>
                        <a:rPr lang="en-US" sz="2000" dirty="0">
                          <a:effectLst/>
                        </a:rPr>
                        <a:t> and 2</a:t>
                      </a:r>
                      <a:r>
                        <a:rPr lang="en-US" sz="2000" baseline="30000" dirty="0">
                          <a:effectLst/>
                        </a:rPr>
                        <a:t>nd</a:t>
                      </a:r>
                      <a:r>
                        <a:rPr lang="en-US" sz="2000" dirty="0">
                          <a:effectLst/>
                        </a:rPr>
                        <a:t> Floor on Frame 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1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Moment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306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Beam in NS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W24x68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W36x256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W21x68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306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Beam in EW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W30x99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W40x372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W24x76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266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Column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W14x257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W14x605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W14x176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  <a:tr h="2661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Bracing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W14x90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812" marR="95812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37175"/>
              </p:ext>
            </p:extLst>
          </p:nvPr>
        </p:nvGraphicFramePr>
        <p:xfrm>
          <a:off x="20421600" y="4343400"/>
          <a:ext cx="6553200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  <a:gridCol w="1219200"/>
                <a:gridCol w="1219200"/>
                <a:gridCol w="1066800"/>
              </a:tblGrid>
              <a:tr h="3962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Weight Comparison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Lateral Resisting Members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1220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256 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Building Weight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18400 k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19290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18600 k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Percentage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100%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105%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101%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500" marR="117500" marT="0" marB="0" anchor="b"/>
                </a:tc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2077700" y="3236913"/>
            <a:ext cx="2743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69964"/>
              </p:ext>
            </p:extLst>
          </p:nvPr>
        </p:nvGraphicFramePr>
        <p:xfrm>
          <a:off x="9953542" y="1600200"/>
          <a:ext cx="7524915" cy="2247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443"/>
                <a:gridCol w="1992824"/>
                <a:gridCol w="1992824"/>
                <a:gridCol w="1992824"/>
              </a:tblGrid>
              <a:tr h="57112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Estimated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Cost </a:t>
                      </a:r>
                      <a:r>
                        <a:rPr lang="en-US" sz="2000" dirty="0">
                          <a:effectLst/>
                        </a:rPr>
                        <a:t>Analysis For Frame A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3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Original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Moment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Braced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  <a:tr h="63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Cost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$   186,281.00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$   567,043.00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$   202,572.00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  <a:tr h="609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304%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109%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2818" marR="182818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478528"/>
              </p:ext>
            </p:extLst>
          </p:nvPr>
        </p:nvGraphicFramePr>
        <p:xfrm>
          <a:off x="9549316" y="4267200"/>
          <a:ext cx="5056768" cy="215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376"/>
                <a:gridCol w="1236554"/>
                <a:gridCol w="1269129"/>
                <a:gridCol w="1083709"/>
              </a:tblGrid>
              <a:tr h="6109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Building Height Change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8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Original 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Moment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Braced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  <a:tr h="4364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Height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93'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92'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  <a:tr h="5018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Difference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N/A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1</a:t>
                      </a:r>
                      <a:r>
                        <a:rPr lang="en-US" sz="2000" dirty="0" smtClean="0">
                          <a:effectLst/>
                        </a:rPr>
                        <a:t>'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7108" marR="157108" marT="0" marB="0" anchor="b"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4782800" y="4495800"/>
            <a:ext cx="31917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Moment Frames have more Architectural Freedom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169965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60047" y="309890"/>
            <a:ext cx="3911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FOUNDATION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52020" y="1931819"/>
            <a:ext cx="8678779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 Foundation Design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Great for Soil with Low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earing Capacity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Great for Large Column Loads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Soil Bearing Capacity of 2500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psf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 is Very Complex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837154"/>
              </p:ext>
            </p:extLst>
          </p:nvPr>
        </p:nvGraphicFramePr>
        <p:xfrm>
          <a:off x="18592800" y="1887250"/>
          <a:ext cx="7881984" cy="3442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8389"/>
                <a:gridCol w="1502310"/>
                <a:gridCol w="2123023"/>
                <a:gridCol w="1368262"/>
              </a:tblGrid>
              <a:tr h="48115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Foundation Summary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 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Original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Moment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Braced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</a:tr>
              <a:tr h="5358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F.S. Bearing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N/A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2.8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2.8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</a:tr>
              <a:tr h="500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F.S. Uplift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N/A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Not an issue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4.4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</a:tr>
              <a:tr h="48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F.S. Strength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N/A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2.5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2.5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</a:tr>
              <a:tr h="48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Depth into Earth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8'-8"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10'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11'-6"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</a:tr>
              <a:tr h="4811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Thickness of MAT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4'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>
                          <a:effectLst/>
                        </a:rPr>
                        <a:t>6'</a:t>
                      </a:r>
                      <a:endParaRPr lang="en-US" sz="2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effectLst/>
                        </a:rPr>
                        <a:t>7'-6"</a:t>
                      </a:r>
                      <a:endParaRPr lang="en-US" sz="2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7749" marR="167749" marT="0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40681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52212" y="309890"/>
            <a:ext cx="472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3341" y="309435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SITE MAP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8800" y="1705539"/>
            <a:ext cx="37338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Medical College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185,000 SF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Story Building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plus a 	Penthouse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Maximum Height at  102’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Cost $120 Million 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2009 to Oct 2011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Design-Bid-Build</a:t>
            </a:r>
          </a:p>
          <a:p>
            <a:pPr marL="342900" indent="-3429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Seeking LEED Silver</a:t>
            </a: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1311" y="1964298"/>
            <a:ext cx="5105400" cy="4260898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600" y="2110106"/>
            <a:ext cx="5011897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230885" y="5478349"/>
            <a:ext cx="29876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Photos From TCMC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40800" y="6259937"/>
            <a:ext cx="3775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Google Map, edited by Xiao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92424" y="309890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MAE REQUIREMENT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52021" y="1577781"/>
            <a:ext cx="6478588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ETABS Model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530, Computer Modeling</a:t>
            </a:r>
          </a:p>
          <a:p>
            <a:pPr lvl="1">
              <a:spcBef>
                <a:spcPts val="1000"/>
              </a:spcBef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Typical 2</a:t>
            </a:r>
            <a:r>
              <a:rPr lang="en-US" sz="24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Floor Brace Connection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534, Steel Connections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Breadth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AE 542, Building Enclosures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99694" y="309890"/>
            <a:ext cx="272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CONNECTIONS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19888200" y="1846262"/>
            <a:ext cx="5943600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3537" y="309890"/>
            <a:ext cx="300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35759" y="309890"/>
            <a:ext cx="404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TerraClad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RAIN SCREEN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162" y="1641046"/>
            <a:ext cx="799967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 Screen Wall Cladding System</a:t>
            </a:r>
          </a:p>
          <a:p>
            <a:pPr marL="12573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TerraClad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Rain Screen manufactured by Boston Valley Terra Cotta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Simple to Install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Shield from wind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riven rain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LEED credit opportunities 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Abundant colors  and sizes, match original 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6” additional thickness to exterior wall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777" y="1677141"/>
            <a:ext cx="43529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640800" y="4765920"/>
            <a:ext cx="54453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http://www.bostonvalley.com/terraclad/product-testing.html</a:t>
            </a:r>
          </a:p>
        </p:txBody>
      </p:sp>
      <p:pic>
        <p:nvPicPr>
          <p:cNvPr id="1026" name="Picture 2" descr="E:\Thesis\Breadth 1\terracl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859" y="1840860"/>
            <a:ext cx="2971800" cy="276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940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3536" y="309890"/>
            <a:ext cx="300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835759" y="309890"/>
            <a:ext cx="4048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TerraClad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RAIN SCREEN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07626" y="2946178"/>
            <a:ext cx="35292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www.bostonvalley.com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459" y="1883252"/>
            <a:ext cx="3757786" cy="298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316836" y="6188444"/>
            <a:ext cx="42613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Colburn School of Performing Arts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044" y="3253955"/>
            <a:ext cx="3659845" cy="29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9050000" y="4869169"/>
            <a:ext cx="3164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Bechtler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Museum of Modern Arts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716162" y="1641046"/>
            <a:ext cx="7999676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Rain Screen Wall Cladding System</a:t>
            </a:r>
          </a:p>
          <a:p>
            <a:pPr marL="12573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TerraClad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Rain Screen manufactured by Boston Valley Terra Cotta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Simple to Install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Shield from wind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riven rain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LEED credit opportunities 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Abundant colors  and sizes, match original </a:t>
            </a:r>
          </a:p>
          <a:p>
            <a:pPr marL="1714500" lvl="3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6” additional thickness to exterior wall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328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13536" y="309890"/>
            <a:ext cx="300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1641046"/>
            <a:ext cx="401955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Windows/Glazing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LGUs with the concept of Sacrificial Ply</a:t>
            </a:r>
          </a:p>
          <a:p>
            <a:pPr marL="1257300" lvl="2" indent="-342900">
              <a:spcBef>
                <a:spcPts val="1000"/>
              </a:spcBef>
              <a:buFont typeface="Courier New" pitchFamily="49" charset="0"/>
              <a:buChar char="o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50" y="1567604"/>
            <a:ext cx="5124450" cy="252539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93585"/>
              </p:ext>
            </p:extLst>
          </p:nvPr>
        </p:nvGraphicFramePr>
        <p:xfrm>
          <a:off x="11125200" y="4343400"/>
          <a:ext cx="5508851" cy="208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242"/>
                <a:gridCol w="965242"/>
                <a:gridCol w="965242"/>
                <a:gridCol w="1266881"/>
                <a:gridCol w="1346244"/>
              </a:tblGrid>
              <a:tr h="377924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Typical Window Design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12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Width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Height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Outer Ply Thickness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Inner Ply Thickness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2'x4'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4'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1/8"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3/16"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79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6'x10'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10'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1/8"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5/8"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19335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17508" y="309890"/>
            <a:ext cx="4196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162" y="2142465"/>
            <a:ext cx="7999676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Penn State Architectural Engineering Faculty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Heather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Sustersic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Highland Associates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Eric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McAndrew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TCMC</a:t>
            </a: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and Friends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797282" y="3191470"/>
            <a:ext cx="812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QUESTIONS? 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40" y="1747647"/>
            <a:ext cx="6209660" cy="473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4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3282" y="3191470"/>
            <a:ext cx="812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Appendix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28821" y="309890"/>
            <a:ext cx="3974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SOLAR PANEL DESIGN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Thesis\Breadth 2\solar pan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0" y="1700413"/>
            <a:ext cx="56483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38862" y="3561781"/>
            <a:ext cx="4548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http://www.kahnsolar.com/images/how_solar_works_pic.jpg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7999" y="3669503"/>
            <a:ext cx="5648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Bechtler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Museum of Modern Arts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936325" y="2677180"/>
            <a:ext cx="2987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http://us.sanyo.com/Solar/Stone-Brewing-Company</a:t>
            </a:r>
          </a:p>
        </p:txBody>
      </p:sp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646621"/>
            <a:ext cx="5943600" cy="1915160"/>
          </a:xfrm>
          <a:prstGeom prst="rect">
            <a:avLst/>
          </a:prstGeom>
        </p:spPr>
      </p:pic>
      <p:pic>
        <p:nvPicPr>
          <p:cNvPr id="23" name="Picture 22" descr="E:\Thesis\Breadth 2\solar placement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0" y="3361997"/>
            <a:ext cx="3962400" cy="306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0891837" y="3888608"/>
            <a:ext cx="5648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HIT Power 220A Photovoltaic Module, by Panasonic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Withstand 60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psf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 Energy Producer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Highest Output on Cloudy Days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91837" y="5429250"/>
            <a:ext cx="56483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Estimated Life-Cycle Cost for 20 years=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$ 279,086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Estimated Total Savings =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$ 10,000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Estimated Payback Period = </a:t>
            </a:r>
            <a:r>
              <a:rPr lang="en-US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27 years</a:t>
            </a: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3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8030" y="309890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MECHANICAL AND ELECTRICAL 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46092" y="309435"/>
            <a:ext cx="442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GRID-TIED CONNECTION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www.kahnsolar.com/images/how_solar_works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7900" y="2605868"/>
            <a:ext cx="5676900" cy="372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4364950" y="6321623"/>
            <a:ext cx="2609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Kahn Solar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1641046"/>
            <a:ext cx="9144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Reduced in Number of Steam Boilers</a:t>
            </a:r>
          </a:p>
          <a:p>
            <a:pPr lvl="2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McQuay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Chillers for Cooling stayed the same</a:t>
            </a:r>
          </a:p>
          <a:p>
            <a:pPr lvl="2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Main Problem – High Humidity </a:t>
            </a:r>
          </a:p>
          <a:p>
            <a:pPr marL="1714500" lvl="3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RLNL-G Dehumidifier by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Rheem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71700" lvl="4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Money – Saving Efficiency</a:t>
            </a:r>
          </a:p>
          <a:p>
            <a:pPr marL="2171700" lvl="4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Quiet Operation</a:t>
            </a:r>
          </a:p>
          <a:p>
            <a:pPr marL="2171700" lvl="4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</a:p>
          <a:p>
            <a:pPr marL="2171700" lvl="4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Remote Monitoring and Control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68950" y="1641046"/>
            <a:ext cx="3733800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Grid-Tied System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Net-metering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1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5807" y="309890"/>
            <a:ext cx="3050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DRIFT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744324" y="1600199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 Drift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93100" y="1600200"/>
            <a:ext cx="373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Braced Frame Drift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48344"/>
              </p:ext>
            </p:extLst>
          </p:nvPr>
        </p:nvGraphicFramePr>
        <p:xfrm>
          <a:off x="18745200" y="4495800"/>
          <a:ext cx="3808706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077983"/>
              </p:ext>
            </p:extLst>
          </p:nvPr>
        </p:nvGraphicFramePr>
        <p:xfrm>
          <a:off x="18821400" y="2094053"/>
          <a:ext cx="3733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691346"/>
              </p:ext>
            </p:extLst>
          </p:nvPr>
        </p:nvGraphicFramePr>
        <p:xfrm>
          <a:off x="23012400" y="4495800"/>
          <a:ext cx="3832587" cy="217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202525"/>
              </p:ext>
            </p:extLst>
          </p:nvPr>
        </p:nvGraphicFramePr>
        <p:xfrm>
          <a:off x="23012400" y="2075003"/>
          <a:ext cx="3745150" cy="2176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350000"/>
              </p:ext>
            </p:extLst>
          </p:nvPr>
        </p:nvGraphicFramePr>
        <p:xfrm>
          <a:off x="9361149" y="4495800"/>
          <a:ext cx="3951051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818099"/>
              </p:ext>
            </p:extLst>
          </p:nvPr>
        </p:nvGraphicFramePr>
        <p:xfrm>
          <a:off x="9420936" y="2107087"/>
          <a:ext cx="3862552" cy="218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210152"/>
              </p:ext>
            </p:extLst>
          </p:nvPr>
        </p:nvGraphicFramePr>
        <p:xfrm>
          <a:off x="13611225" y="4495800"/>
          <a:ext cx="39243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572137"/>
              </p:ext>
            </p:extLst>
          </p:nvPr>
        </p:nvGraphicFramePr>
        <p:xfrm>
          <a:off x="13611225" y="2075003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2683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22981" y="309435"/>
            <a:ext cx="5186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ASCE 7-10 CODE DIFFERENCE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87000" y="5462335"/>
            <a:ext cx="63287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http://www.floridabuilding.org/fbc/Wind_2010/Flyer_Wind_January2012.pdf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78" y="1890460"/>
            <a:ext cx="552844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18085" y="309435"/>
            <a:ext cx="279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TEAM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2057400"/>
            <a:ext cx="42672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Owner</a:t>
            </a:r>
          </a:p>
          <a:p>
            <a:pPr lvl="1" algn="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Architects </a:t>
            </a:r>
          </a:p>
          <a:p>
            <a:pPr lvl="1" algn="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Structural/M.E.P. Engineers</a:t>
            </a:r>
          </a:p>
          <a:p>
            <a:pPr lvl="1" algn="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Construction Management</a:t>
            </a:r>
          </a:p>
          <a:p>
            <a:pPr lvl="1" algn="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Landscape Architecture</a:t>
            </a:r>
          </a:p>
          <a:p>
            <a:pPr lvl="1" algn="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Interior Architecture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11200" y="2057400"/>
            <a:ext cx="4876800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TCMC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Highland Associates &amp; HOK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Highland Associates </a:t>
            </a:r>
          </a:p>
          <a:p>
            <a:pPr lvl="1">
              <a:spcBef>
                <a:spcPts val="1000"/>
              </a:spcBef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Quandel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Construction Group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McLane Associates</a:t>
            </a:r>
          </a:p>
          <a:p>
            <a:pPr lvl="1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Highland Associates &amp; HOK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862" y="1644195"/>
            <a:ext cx="17240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0" y="2500651"/>
            <a:ext cx="2571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400" y="3469455"/>
            <a:ext cx="1066800" cy="10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3400" y="4419600"/>
            <a:ext cx="1751359" cy="83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179" y="5258039"/>
            <a:ext cx="2637950" cy="76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59912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2137" y="309890"/>
            <a:ext cx="456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FRAMES AXIAL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897600" y="5459564"/>
            <a:ext cx="296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0.9D + 1.6W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48800" y="5459564"/>
            <a:ext cx="2962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1.2D + 1.6L + 0.5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020800" y="5428304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1.2D + 1.6W + L + 0.5Lr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29962" y="1594845"/>
            <a:ext cx="5172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ts val="1000"/>
              </a:spcBef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 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334" y="2980380"/>
            <a:ext cx="37555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980381"/>
            <a:ext cx="392135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2980379"/>
            <a:ext cx="370642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55690" y="309890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CONNECTIONS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E:\Thesis\Images\braced connect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8" y="1952625"/>
            <a:ext cx="64008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692048" y="4905375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Did not check for Compression Force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9888200" y="1846262"/>
            <a:ext cx="5943600" cy="45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4278" y="309890"/>
            <a:ext cx="578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86720" y="309435"/>
            <a:ext cx="1946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BAY SIZES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49110" y="2490339"/>
            <a:ext cx="5821777" cy="29156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9135979" y="1641046"/>
            <a:ext cx="4267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West Wing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Foundation- mat slab,    4’-0” thick, 3000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psf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bearing pressure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Floor- composite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teel deck, normal weight concrete topping, 7.5” thick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75632" y="1641046"/>
            <a:ext cx="42672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East Wing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Foundation- drilled caissons, 36” to 60” in diameters, carry loads to bedrock. 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Floor- composite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teel deck, lightweight concrete topping, 5.25” thick</a:t>
            </a: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55697" y="5405992"/>
            <a:ext cx="4515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Highland Associates, edited by </a:t>
            </a:r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iao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5084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24278" y="309890"/>
            <a:ext cx="578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08778" y="309890"/>
            <a:ext cx="330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162" y="2286000"/>
            <a:ext cx="79996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Framing System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Composite steel frame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W8x24 to W14x257, lightest to heaviest </a:t>
            </a: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System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frames (not including penthouse)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7968" y="2286000"/>
            <a:ext cx="5341620" cy="402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52968" y="4299267"/>
            <a:ext cx="1417955" cy="1729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2968" y="1846299"/>
            <a:ext cx="2473484" cy="212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98734" y="3974646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Frame C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9383891" y="6312535"/>
            <a:ext cx="4515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Highland Associates, edited by </a:t>
            </a:r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iao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5573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30043" y="309435"/>
            <a:ext cx="277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ROOF HEIGHTS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59479" y="309890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ROOF HEIGHTS PLAN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E:\Thesis\Images\roof heigh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935" y="2185249"/>
            <a:ext cx="6152129" cy="385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69" y="1747646"/>
            <a:ext cx="6209660" cy="473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21420874" y="6044350"/>
            <a:ext cx="45151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Highland Associates, edited by </a:t>
            </a:r>
            <a:r>
              <a:rPr lang="en-US" sz="1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iao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032886" y="6442786"/>
            <a:ext cx="3775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Google Map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4075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96665" y="309890"/>
            <a:ext cx="4038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80712" y="309890"/>
            <a:ext cx="2758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MIAMI, FL SITE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6162" y="1641046"/>
            <a:ext cx="7999676" cy="5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Interest in Wind Design</a:t>
            </a: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Interest in Steel Design</a:t>
            </a: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Scenario Created for Thesis</a:t>
            </a:r>
          </a:p>
          <a:p>
            <a:pPr marL="12573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TCMC is to be designed on a site in Miami, FL</a:t>
            </a:r>
          </a:p>
          <a:p>
            <a:pPr marL="12573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Hurricane Prone region, with wind speed up to 150 mph in building code. </a:t>
            </a:r>
          </a:p>
          <a:p>
            <a:pPr marL="1257300" lvl="2" indent="-342900"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Geotechnical report obtained from site  in Miami-Dade County, Florida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85717" y="1676400"/>
            <a:ext cx="4148565" cy="47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1158371" y="6469854"/>
            <a:ext cx="37759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Image from Google Map, edited by Xiao</a:t>
            </a:r>
            <a:endParaRPr lang="en-US" sz="1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28059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52212" y="309890"/>
            <a:ext cx="391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8277" y="309435"/>
            <a:ext cx="2983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PROJECT GOALS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162" y="2391251"/>
            <a:ext cx="79996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Lateral Systems Proposed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 Minimum Steel Moment Frames 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 Minimum Chevron Braced Frames </a:t>
            </a:r>
          </a:p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Foundation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 Foundation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860161" y="2391251"/>
            <a:ext cx="79996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10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 Between Designs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Moment Frames to Braced Frames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Systems to the Original  System </a:t>
            </a:r>
          </a:p>
          <a:p>
            <a:pPr marL="1257300" lvl="2" indent="-342900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Typical Braced Connection </a:t>
            </a: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000"/>
              </a:spcBef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spcBef>
                <a:spcPts val="1000"/>
              </a:spcBef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7872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7432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0" cy="19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7432000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795870" y="309435"/>
            <a:ext cx="755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COMMONWEALTH MEDICAL COLLEGE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73732" y="309435"/>
            <a:ext cx="2284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NEW LOADS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68277" y="309435"/>
            <a:ext cx="2508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COMPARISON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831448"/>
              </p:ext>
            </p:extLst>
          </p:nvPr>
        </p:nvGraphicFramePr>
        <p:xfrm>
          <a:off x="9482499" y="1752600"/>
          <a:ext cx="8467001" cy="1931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9163"/>
                <a:gridCol w="1486862"/>
                <a:gridCol w="2510068"/>
                <a:gridCol w="668087"/>
                <a:gridCol w="1954734"/>
                <a:gridCol w="668087"/>
              </a:tblGrid>
              <a:tr h="31613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Summary: Wind Loads on TCMC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West Wing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East Wing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1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NS Base Shear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560.0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</a:tr>
              <a:tr h="3161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NS Overturning Moment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</a:rPr>
                        <a:t>27,500.0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k-ft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</a:rPr>
                        <a:t>14,500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k-ft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</a:tr>
              <a:tr h="3161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EW </a:t>
                      </a:r>
                      <a:r>
                        <a:rPr lang="en-US" sz="1800">
                          <a:effectLst/>
                        </a:rPr>
                        <a:t>Base Shear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731.0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</a:tr>
              <a:tr h="31613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EW </a:t>
                      </a:r>
                      <a:r>
                        <a:rPr lang="en-US" sz="1800" dirty="0">
                          <a:effectLst/>
                        </a:rPr>
                        <a:t>Overturning Moment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</a:rPr>
                        <a:t>35,800.0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k-ft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</a:rPr>
                        <a:t>47,220</a:t>
                      </a:r>
                      <a:endParaRPr lang="en-US" sz="1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k-</a:t>
                      </a:r>
                      <a:r>
                        <a:rPr lang="en-US" sz="1800" dirty="0" err="1">
                          <a:effectLst/>
                        </a:rPr>
                        <a:t>ft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3807" marR="113807" marT="0" marB="0" anchor="b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589951"/>
              </p:ext>
            </p:extLst>
          </p:nvPr>
        </p:nvGraphicFramePr>
        <p:xfrm>
          <a:off x="18604473" y="2438400"/>
          <a:ext cx="8511054" cy="2451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601"/>
                <a:gridCol w="688601"/>
                <a:gridCol w="1121726"/>
                <a:gridCol w="1053350"/>
                <a:gridCol w="1108913"/>
                <a:gridCol w="843800"/>
                <a:gridCol w="1053350"/>
                <a:gridCol w="1108913"/>
                <a:gridCol w="843800"/>
              </a:tblGrid>
              <a:tr h="374952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Comparison of Seismic and Wind Forces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West Wing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East Wing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74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Miami, FL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N-S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E-W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Seismic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N-S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E-W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Seismic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</a:tr>
              <a:tr h="2624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 Shear (k)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</a:tr>
              <a:tr h="2624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Overturning Moment (k-ft)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27,500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35,800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7,950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14,500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47,300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7,350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</a:tr>
              <a:tr h="33745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  <a:effectLst/>
                        </a:rPr>
                        <a:t>Scranton, PA</a:t>
                      </a:r>
                      <a:endParaRPr lang="en-US" sz="1600" dirty="0">
                        <a:solidFill>
                          <a:srgbClr val="FFC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N-S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E-W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N-S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Wind, E-W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Seismic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</a:tr>
              <a:tr h="2624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 Shear (k)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</a:tr>
              <a:tr h="262467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Overturning Moment (k-ft)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12,900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7,600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5,230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17,100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7,000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700" marR="91700" marT="0" marB="0" anchor="b"/>
                </a:tc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63085" y="4191001"/>
            <a:ext cx="2533464" cy="199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82200" y="4231718"/>
            <a:ext cx="4289963" cy="191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10185097" y="6188444"/>
            <a:ext cx="71216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 Pressure and Wind Force acting on West Wing, EW Direction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5870" y="1641046"/>
            <a:ext cx="7532208" cy="331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Building Introduction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Existing Structural System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Problem Statement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New Lateral Loads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 Frame Designs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Façade Design Breadth</a:t>
            </a:r>
          </a:p>
          <a:p>
            <a:pPr marL="342900" indent="-342900">
              <a:spcBef>
                <a:spcPts val="300"/>
              </a:spcBef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</a:p>
        </p:txBody>
      </p:sp>
    </p:spTree>
    <p:extLst>
      <p:ext uri="{BB962C8B-B14F-4D97-AF65-F5344CB8AC3E}">
        <p14:creationId xmlns:p14="http://schemas.microsoft.com/office/powerpoint/2010/main" val="3760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5781</TotalTime>
  <Words>1952</Words>
  <Application>Microsoft Office PowerPoint</Application>
  <PresentationFormat>Custom</PresentationFormat>
  <Paragraphs>721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Xiao Y Zheng</cp:lastModifiedBy>
  <cp:revision>431</cp:revision>
  <dcterms:created xsi:type="dcterms:W3CDTF">2006-11-29T18:17:25Z</dcterms:created>
  <dcterms:modified xsi:type="dcterms:W3CDTF">2013-04-23T20:45:31Z</dcterms:modified>
</cp:coreProperties>
</file>