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4"/>
  </p:notesMasterIdLst>
  <p:handoutMasterIdLst>
    <p:handoutMasterId r:id="rId35"/>
  </p:handoutMasterIdLst>
  <p:sldIdLst>
    <p:sldId id="301" r:id="rId2"/>
    <p:sldId id="303" r:id="rId3"/>
    <p:sldId id="304" r:id="rId4"/>
    <p:sldId id="305" r:id="rId5"/>
    <p:sldId id="306" r:id="rId6"/>
    <p:sldId id="314" r:id="rId7"/>
    <p:sldId id="307" r:id="rId8"/>
    <p:sldId id="308" r:id="rId9"/>
    <p:sldId id="315" r:id="rId10"/>
    <p:sldId id="316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09" r:id="rId26"/>
    <p:sldId id="310" r:id="rId27"/>
    <p:sldId id="311" r:id="rId28"/>
    <p:sldId id="312" r:id="rId29"/>
    <p:sldId id="313" r:id="rId30"/>
    <p:sldId id="331" r:id="rId31"/>
    <p:sldId id="332" r:id="rId32"/>
    <p:sldId id="333" r:id="rId33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B7EE"/>
    <a:srgbClr val="4C77DF"/>
    <a:srgbClr val="7B9CE5"/>
    <a:srgbClr val="93ADF7"/>
    <a:srgbClr val="1A6CF1"/>
    <a:srgbClr val="FF0000"/>
    <a:srgbClr val="00B050"/>
    <a:srgbClr val="E46C0A"/>
    <a:srgbClr val="EE9116"/>
    <a:srgbClr val="CD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8378" autoAdjust="0"/>
  </p:normalViewPr>
  <p:slideViewPr>
    <p:cSldViewPr>
      <p:cViewPr>
        <p:scale>
          <a:sx n="70" d="100"/>
          <a:sy n="70" d="100"/>
        </p:scale>
        <p:origin x="4182" y="-97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/>
              <a:t>Monthly Energy Consumption</a:t>
            </a:r>
            <a:r>
              <a:rPr lang="en-US" sz="2800" baseline="0" dirty="0" smtClean="0"/>
              <a:t> </a:t>
            </a:r>
            <a:endParaRPr lang="en-US" sz="2800" dirty="0"/>
          </a:p>
        </c:rich>
      </c:tx>
      <c:layout>
        <c:manualLayout>
          <c:xMode val="edge"/>
          <c:yMode val="edge"/>
          <c:x val="0.20980999508023279"/>
          <c:y val="2.6750902755202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B9CE5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258272</c:v>
                </c:pt>
                <c:pt idx="1">
                  <c:v>231784</c:v>
                </c:pt>
                <c:pt idx="2">
                  <c:v>263186</c:v>
                </c:pt>
                <c:pt idx="3">
                  <c:v>264398</c:v>
                </c:pt>
                <c:pt idx="4">
                  <c:v>283377</c:v>
                </c:pt>
                <c:pt idx="5">
                  <c:v>285883</c:v>
                </c:pt>
                <c:pt idx="6">
                  <c:v>302073</c:v>
                </c:pt>
                <c:pt idx="7">
                  <c:v>295434</c:v>
                </c:pt>
                <c:pt idx="8">
                  <c:v>278985</c:v>
                </c:pt>
                <c:pt idx="9">
                  <c:v>276424</c:v>
                </c:pt>
                <c:pt idx="10">
                  <c:v>250703</c:v>
                </c:pt>
                <c:pt idx="11">
                  <c:v>261537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83744"/>
        <c:axId val="32385280"/>
      </c:barChart>
      <c:catAx>
        <c:axId val="32383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32385280"/>
        <c:crosses val="autoZero"/>
        <c:auto val="1"/>
        <c:lblAlgn val="ctr"/>
        <c:lblOffset val="100"/>
        <c:noMultiLvlLbl val="0"/>
      </c:catAx>
      <c:valAx>
        <c:axId val="32385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Consumed (kWh)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38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Energy Consumption By Use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608722063693073"/>
          <c:y val="0.14502343686240557"/>
          <c:w val="0.48488926625055412"/>
          <c:h val="0.744201816046355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 Consumption Breakdown</c:v>
                </c:pt>
              </c:strCache>
            </c:strRef>
          </c:tx>
          <c:dPt>
            <c:idx val="2"/>
            <c:bubble3D val="0"/>
            <c:explosion val="2"/>
          </c:dPt>
          <c:dLbls>
            <c:dLbl>
              <c:idx val="0"/>
              <c:layout>
                <c:manualLayout>
                  <c:x val="-8.1926217556138811E-2"/>
                  <c:y val="0.197305649293838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347240449110527"/>
                  <c:y val="-0.169995625546806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899205307669879"/>
                  <c:y val="4.51168603924509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HVAC</c:v>
                </c:pt>
                <c:pt idx="1">
                  <c:v>Electrical Equipment</c:v>
                </c:pt>
                <c:pt idx="2">
                  <c:v>Lighting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18.3</c:v>
                </c:pt>
                <c:pt idx="1">
                  <c:v>35.700000000000003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u="none"/>
            </a:pPr>
            <a:r>
              <a:rPr lang="en-US" sz="2800" u="none" dirty="0"/>
              <a:t>Energy Consumption By Use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608722063693073"/>
          <c:y val="0.14502343686240557"/>
          <c:w val="0.48488926625055412"/>
          <c:h val="0.744201816046355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 Consumption Breakdown</c:v>
                </c:pt>
              </c:strCache>
            </c:strRef>
          </c:tx>
          <c:dPt>
            <c:idx val="2"/>
            <c:bubble3D val="0"/>
            <c:explosion val="2"/>
          </c:dPt>
          <c:dLbls>
            <c:dLbl>
              <c:idx val="0"/>
              <c:layout>
                <c:manualLayout>
                  <c:x val="-8.1926217556138811E-2"/>
                  <c:y val="0.197305649293838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347240449110527"/>
                  <c:y val="-0.169995625546806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899205307669879"/>
                  <c:y val="4.51168603924509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HVAC</c:v>
                </c:pt>
                <c:pt idx="1">
                  <c:v>Electrical Equipment</c:v>
                </c:pt>
                <c:pt idx="2">
                  <c:v>Lighting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18.3</c:v>
                </c:pt>
                <c:pt idx="1">
                  <c:v>35.700000000000003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Electrical Cost by Use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HVAC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"$"#,##0</c:formatCode>
                <c:ptCount val="12"/>
                <c:pt idx="0">
                  <c:v>4085</c:v>
                </c:pt>
                <c:pt idx="1">
                  <c:v>3797</c:v>
                </c:pt>
                <c:pt idx="2">
                  <c:v>5158</c:v>
                </c:pt>
                <c:pt idx="3">
                  <c:v>5493</c:v>
                </c:pt>
                <c:pt idx="4">
                  <c:v>7008</c:v>
                </c:pt>
                <c:pt idx="5">
                  <c:v>8168</c:v>
                </c:pt>
                <c:pt idx="6">
                  <c:v>8181</c:v>
                </c:pt>
                <c:pt idx="7">
                  <c:v>8118</c:v>
                </c:pt>
                <c:pt idx="8">
                  <c:v>7090</c:v>
                </c:pt>
                <c:pt idx="9">
                  <c:v>5918</c:v>
                </c:pt>
                <c:pt idx="10">
                  <c:v>4683</c:v>
                </c:pt>
                <c:pt idx="11">
                  <c:v>4331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Lighting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"$"#,##0</c:formatCode>
                <c:ptCount val="12"/>
                <c:pt idx="0">
                  <c:v>13172</c:v>
                </c:pt>
                <c:pt idx="1">
                  <c:v>11786</c:v>
                </c:pt>
                <c:pt idx="2">
                  <c:v>12818</c:v>
                </c:pt>
                <c:pt idx="3">
                  <c:v>12696</c:v>
                </c:pt>
                <c:pt idx="4">
                  <c:v>12976</c:v>
                </c:pt>
                <c:pt idx="5">
                  <c:v>12505</c:v>
                </c:pt>
                <c:pt idx="6">
                  <c:v>13137</c:v>
                </c:pt>
                <c:pt idx="7">
                  <c:v>12794</c:v>
                </c:pt>
                <c:pt idx="8">
                  <c:v>12685</c:v>
                </c:pt>
                <c:pt idx="9">
                  <c:v>13156</c:v>
                </c:pt>
                <c:pt idx="10">
                  <c:v>12360</c:v>
                </c:pt>
                <c:pt idx="11">
                  <c:v>13169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Electrical Equipment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"$"#,##0</c:formatCode>
                <c:ptCount val="12"/>
                <c:pt idx="0">
                  <c:v>12156</c:v>
                </c:pt>
                <c:pt idx="1">
                  <c:v>10877</c:v>
                </c:pt>
                <c:pt idx="2">
                  <c:v>11830</c:v>
                </c:pt>
                <c:pt idx="3">
                  <c:v>11718</c:v>
                </c:pt>
                <c:pt idx="4">
                  <c:v>11976</c:v>
                </c:pt>
                <c:pt idx="5">
                  <c:v>11541</c:v>
                </c:pt>
                <c:pt idx="6">
                  <c:v>12124</c:v>
                </c:pt>
                <c:pt idx="7">
                  <c:v>11807</c:v>
                </c:pt>
                <c:pt idx="8">
                  <c:v>11707</c:v>
                </c:pt>
                <c:pt idx="9">
                  <c:v>12142</c:v>
                </c:pt>
                <c:pt idx="10">
                  <c:v>11407</c:v>
                </c:pt>
                <c:pt idx="11">
                  <c:v>12153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56096"/>
        <c:axId val="34757632"/>
      </c:barChart>
      <c:catAx>
        <c:axId val="3475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34757632"/>
        <c:crosses val="autoZero"/>
        <c:auto val="1"/>
        <c:lblAlgn val="ctr"/>
        <c:lblOffset val="100"/>
        <c:noMultiLvlLbl val="0"/>
      </c:catAx>
      <c:valAx>
        <c:axId val="34757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</a:t>
                </a:r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crossAx val="34756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VRF System Monthly HVAC Energy Consumption</a:t>
            </a:r>
          </a:p>
        </c:rich>
      </c:tx>
      <c:layout>
        <c:manualLayout>
          <c:xMode val="edge"/>
          <c:yMode val="edge"/>
          <c:x val="0.19587888011054516"/>
          <c:y val="1.358407418829808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VRF Systems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1573</c:v>
                </c:pt>
                <c:pt idx="1">
                  <c:v>1348</c:v>
                </c:pt>
                <c:pt idx="2">
                  <c:v>2130</c:v>
                </c:pt>
                <c:pt idx="3">
                  <c:v>2404</c:v>
                </c:pt>
                <c:pt idx="4">
                  <c:v>4067</c:v>
                </c:pt>
                <c:pt idx="5">
                  <c:v>5855</c:v>
                </c:pt>
                <c:pt idx="6">
                  <c:v>6408</c:v>
                </c:pt>
                <c:pt idx="7">
                  <c:v>6499</c:v>
                </c:pt>
                <c:pt idx="8">
                  <c:v>4457</c:v>
                </c:pt>
                <c:pt idx="9">
                  <c:v>2898</c:v>
                </c:pt>
                <c:pt idx="10">
                  <c:v>1768</c:v>
                </c:pt>
                <c:pt idx="11">
                  <c:v>1467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71520"/>
        <c:axId val="86973056"/>
      </c:barChart>
      <c:catAx>
        <c:axId val="86971520"/>
        <c:scaling>
          <c:orientation val="minMax"/>
        </c:scaling>
        <c:delete val="0"/>
        <c:axPos val="b"/>
        <c:majorTickMark val="out"/>
        <c:minorTickMark val="none"/>
        <c:tickLblPos val="nextTo"/>
        <c:crossAx val="86973056"/>
        <c:crosses val="autoZero"/>
        <c:auto val="1"/>
        <c:lblAlgn val="ctr"/>
        <c:lblOffset val="100"/>
        <c:noMultiLvlLbl val="0"/>
      </c:catAx>
      <c:valAx>
        <c:axId val="86973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Consumption (kWh)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97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VRF Zone Annual Energy Consumption By Use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 Consumption Breakdown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-5.6463254593175853E-2"/>
                  <c:y val="0.15365485564304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513907115777195"/>
                  <c:y val="-8.26940382452193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899205307669879"/>
                  <c:y val="4.51168603924509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HVAC</c:v>
                </c:pt>
                <c:pt idx="1">
                  <c:v>Electrical Equipment</c:v>
                </c:pt>
                <c:pt idx="2">
                  <c:v>Lighting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VRF System Zones Electrical Cost by Use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HVAC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"$"#,##0</c:formatCode>
                <c:ptCount val="12"/>
                <c:pt idx="0">
                  <c:v>531</c:v>
                </c:pt>
                <c:pt idx="1">
                  <c:v>478</c:v>
                </c:pt>
                <c:pt idx="2">
                  <c:v>600</c:v>
                </c:pt>
                <c:pt idx="3">
                  <c:v>625</c:v>
                </c:pt>
                <c:pt idx="4">
                  <c:v>837</c:v>
                </c:pt>
                <c:pt idx="5">
                  <c:v>1046</c:v>
                </c:pt>
                <c:pt idx="6">
                  <c:v>1111</c:v>
                </c:pt>
                <c:pt idx="7">
                  <c:v>1130</c:v>
                </c:pt>
                <c:pt idx="8">
                  <c:v>875</c:v>
                </c:pt>
                <c:pt idx="9">
                  <c:v>694</c:v>
                </c:pt>
                <c:pt idx="10">
                  <c:v>549</c:v>
                </c:pt>
                <c:pt idx="11">
                  <c:v>518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Lighting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"$"#,##0</c:formatCode>
                <c:ptCount val="12"/>
                <c:pt idx="0">
                  <c:v>2047</c:v>
                </c:pt>
                <c:pt idx="1">
                  <c:v>1857</c:v>
                </c:pt>
                <c:pt idx="2">
                  <c:v>1994</c:v>
                </c:pt>
                <c:pt idx="3">
                  <c:v>1976</c:v>
                </c:pt>
                <c:pt idx="4">
                  <c:v>2004</c:v>
                </c:pt>
                <c:pt idx="5">
                  <c:v>1926</c:v>
                </c:pt>
                <c:pt idx="6">
                  <c:v>2012</c:v>
                </c:pt>
                <c:pt idx="7">
                  <c:v>1963</c:v>
                </c:pt>
                <c:pt idx="8">
                  <c:v>1960</c:v>
                </c:pt>
                <c:pt idx="9">
                  <c:v>2037</c:v>
                </c:pt>
                <c:pt idx="10">
                  <c:v>1933</c:v>
                </c:pt>
                <c:pt idx="11">
                  <c:v>2048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Electrical Equipment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"$"#,##0</c:formatCode>
                <c:ptCount val="12"/>
                <c:pt idx="0">
                  <c:v>1068</c:v>
                </c:pt>
                <c:pt idx="1">
                  <c:v>969</c:v>
                </c:pt>
                <c:pt idx="2">
                  <c:v>1041</c:v>
                </c:pt>
                <c:pt idx="3">
                  <c:v>1031</c:v>
                </c:pt>
                <c:pt idx="4">
                  <c:v>1046</c:v>
                </c:pt>
                <c:pt idx="5">
                  <c:v>1005</c:v>
                </c:pt>
                <c:pt idx="6">
                  <c:v>1050</c:v>
                </c:pt>
                <c:pt idx="7">
                  <c:v>1025</c:v>
                </c:pt>
                <c:pt idx="8">
                  <c:v>1023</c:v>
                </c:pt>
                <c:pt idx="9">
                  <c:v>1063</c:v>
                </c:pt>
                <c:pt idx="10">
                  <c:v>1009</c:v>
                </c:pt>
                <c:pt idx="11">
                  <c:v>1069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115648"/>
        <c:axId val="87117184"/>
      </c:barChart>
      <c:catAx>
        <c:axId val="87115648"/>
        <c:scaling>
          <c:orientation val="minMax"/>
        </c:scaling>
        <c:delete val="0"/>
        <c:axPos val="b"/>
        <c:majorTickMark val="out"/>
        <c:minorTickMark val="none"/>
        <c:tickLblPos val="nextTo"/>
        <c:crossAx val="87117184"/>
        <c:crosses val="autoZero"/>
        <c:auto val="1"/>
        <c:lblAlgn val="ctr"/>
        <c:lblOffset val="100"/>
        <c:noMultiLvlLbl val="0"/>
      </c:catAx>
      <c:valAx>
        <c:axId val="87117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</a:t>
                </a:r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crossAx val="87115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Monthly</a:t>
            </a:r>
            <a:r>
              <a:rPr lang="en-US" sz="2400" baseline="0" dirty="0" smtClean="0"/>
              <a:t> HVAC Energy Consumption</a:t>
            </a:r>
            <a:endParaRPr lang="en-US" sz="2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2630</c:v>
                </c:pt>
                <c:pt idx="1">
                  <c:v>2493</c:v>
                </c:pt>
                <c:pt idx="2">
                  <c:v>4922</c:v>
                </c:pt>
                <c:pt idx="3">
                  <c:v>5673</c:v>
                </c:pt>
                <c:pt idx="4">
                  <c:v>8943</c:v>
                </c:pt>
                <c:pt idx="5">
                  <c:v>11782</c:v>
                </c:pt>
                <c:pt idx="6">
                  <c:v>12802</c:v>
                </c:pt>
                <c:pt idx="7">
                  <c:v>12865</c:v>
                </c:pt>
                <c:pt idx="8">
                  <c:v>9381</c:v>
                </c:pt>
                <c:pt idx="9">
                  <c:v>6501</c:v>
                </c:pt>
                <c:pt idx="10">
                  <c:v>4016</c:v>
                </c:pt>
                <c:pt idx="11">
                  <c:v>3140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VRF System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4244</c:v>
                </c:pt>
                <c:pt idx="1">
                  <c:v>3759</c:v>
                </c:pt>
                <c:pt idx="2">
                  <c:v>4801</c:v>
                </c:pt>
                <c:pt idx="3">
                  <c:v>4988</c:v>
                </c:pt>
                <c:pt idx="4">
                  <c:v>6737</c:v>
                </c:pt>
                <c:pt idx="5">
                  <c:v>8439</c:v>
                </c:pt>
                <c:pt idx="6">
                  <c:v>9078</c:v>
                </c:pt>
                <c:pt idx="7">
                  <c:v>9170</c:v>
                </c:pt>
                <c:pt idx="8">
                  <c:v>7041</c:v>
                </c:pt>
                <c:pt idx="9">
                  <c:v>5568</c:v>
                </c:pt>
                <c:pt idx="10">
                  <c:v>4353</c:v>
                </c:pt>
                <c:pt idx="11">
                  <c:v>4138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39392"/>
        <c:axId val="87340928"/>
      </c:lineChart>
      <c:catAx>
        <c:axId val="8733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87340928"/>
        <c:crosses val="autoZero"/>
        <c:auto val="1"/>
        <c:lblAlgn val="ctr"/>
        <c:lblOffset val="100"/>
        <c:noMultiLvlLbl val="0"/>
      </c:catAx>
      <c:valAx>
        <c:axId val="87340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Energy</a:t>
                </a:r>
                <a:r>
                  <a:rPr lang="en-US" baseline="0" dirty="0" smtClean="0"/>
                  <a:t> Consumption (kWh)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87339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Monthly</a:t>
            </a:r>
            <a:r>
              <a:rPr lang="en-US" sz="2400" baseline="0" dirty="0" smtClean="0"/>
              <a:t> HVAC Energy Cost</a:t>
            </a:r>
            <a:endParaRPr lang="en-US" sz="2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914</c:v>
                </c:pt>
                <c:pt idx="1">
                  <c:v>971</c:v>
                </c:pt>
                <c:pt idx="2">
                  <c:v>1112</c:v>
                </c:pt>
                <c:pt idx="3">
                  <c:v>1183</c:v>
                </c:pt>
                <c:pt idx="4">
                  <c:v>1563</c:v>
                </c:pt>
                <c:pt idx="5">
                  <c:v>1902</c:v>
                </c:pt>
                <c:pt idx="6">
                  <c:v>2016</c:v>
                </c:pt>
                <c:pt idx="7">
                  <c:v>2026</c:v>
                </c:pt>
                <c:pt idx="8">
                  <c:v>1617</c:v>
                </c:pt>
                <c:pt idx="9">
                  <c:v>1279</c:v>
                </c:pt>
                <c:pt idx="10">
                  <c:v>1005</c:v>
                </c:pt>
                <c:pt idx="11">
                  <c:v>928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VRF System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531</c:v>
                </c:pt>
                <c:pt idx="1">
                  <c:v>478</c:v>
                </c:pt>
                <c:pt idx="2">
                  <c:v>600</c:v>
                </c:pt>
                <c:pt idx="3">
                  <c:v>625</c:v>
                </c:pt>
                <c:pt idx="4">
                  <c:v>837</c:v>
                </c:pt>
                <c:pt idx="5">
                  <c:v>1046</c:v>
                </c:pt>
                <c:pt idx="6">
                  <c:v>1117</c:v>
                </c:pt>
                <c:pt idx="7">
                  <c:v>1130</c:v>
                </c:pt>
                <c:pt idx="8">
                  <c:v>875</c:v>
                </c:pt>
                <c:pt idx="9">
                  <c:v>694</c:v>
                </c:pt>
                <c:pt idx="10">
                  <c:v>549</c:v>
                </c:pt>
                <c:pt idx="11">
                  <c:v>518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86144"/>
        <c:axId val="87974656"/>
      </c:lineChart>
      <c:catAx>
        <c:axId val="8768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87974656"/>
        <c:crosses val="autoZero"/>
        <c:auto val="1"/>
        <c:lblAlgn val="ctr"/>
        <c:lblOffset val="100"/>
        <c:noMultiLvlLbl val="0"/>
      </c:catAx>
      <c:valAx>
        <c:axId val="87974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Cost</a:t>
                </a:r>
                <a:r>
                  <a:rPr lang="en-US" baseline="0" dirty="0" smtClean="0"/>
                  <a:t> ($)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8768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78CFF-8653-4ECA-9DAA-450E995221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4AD33-F1E4-4882-8C62-35F470AC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1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AD33-F1E4-4882-8C62-35F470AC5A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516625"/>
            <a:ext cx="21945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66530"/>
            <a:ext cx="21945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April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745202" y="1826709"/>
            <a:ext cx="4477497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3572" y="1826709"/>
            <a:ext cx="15724428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April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017572"/>
            <a:ext cx="21945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3865098"/>
            <a:ext cx="21945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43200" y="1544716"/>
            <a:ext cx="219456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43200" y="2743200"/>
            <a:ext cx="1069848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4045184" y="2743201"/>
            <a:ext cx="1069848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044" y="2743200"/>
            <a:ext cx="1009497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55432" y="2743200"/>
            <a:ext cx="1008618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43200" y="1544716"/>
            <a:ext cx="219456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743200" y="3383280"/>
            <a:ext cx="1069848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045181" y="3383280"/>
            <a:ext cx="1069848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825363"/>
            <a:ext cx="8852808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256" y="1826709"/>
            <a:ext cx="1262354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4061096"/>
            <a:ext cx="8852808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828800"/>
            <a:ext cx="886053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73000" y="2286000"/>
            <a:ext cx="12115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4059936"/>
            <a:ext cx="886053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305804" y="573807"/>
            <a:ext cx="258708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08257" y="573807"/>
            <a:ext cx="172821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0" y="1544716"/>
            <a:ext cx="21945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769834"/>
            <a:ext cx="21945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23070" y="548797"/>
            <a:ext cx="3567396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Monday, April 28,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43247" y="548797"/>
            <a:ext cx="2823609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26066" y="855957"/>
            <a:ext cx="6739467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oogle.com/maps/place/150+Gamma+Dr/@40.4997521,-79.8681269,18z/data=!4m2!3m1!1s0x8834ecdbc348bd5f:0xd10a14f6b42509a0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com/maps/place/150+Gamma+Dr/@40.4997521,-79.8681269,18z/data=!4m2!3m1!1s0x8834ecdbc348bd5f:0xd10a14f6b42509a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y.asi.ph/note/commissioning-daikin-vrv-system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5800" y="5435143"/>
            <a:ext cx="10598727" cy="1143000"/>
          </a:xfrm>
          <a:prstGeom prst="rect">
            <a:avLst/>
          </a:prstGeom>
          <a:solidFill>
            <a:srgbClr val="7B9CE5">
              <a:alpha val="94902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48258" y="5562600"/>
            <a:ext cx="6234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8614" y="5617458"/>
            <a:ext cx="436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28614" y="5939135"/>
            <a:ext cx="436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4400" y="323476"/>
            <a:ext cx="101346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85121" y="355839"/>
            <a:ext cx="557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2800" y="323476"/>
            <a:ext cx="390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50" y="1616541"/>
            <a:ext cx="3699900" cy="323999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4782800" y="700011"/>
            <a:ext cx="390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00" y="2133600"/>
            <a:ext cx="6016337" cy="220588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87800" y="1693490"/>
            <a:ext cx="4114800" cy="30861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057900" y="4962436"/>
            <a:ext cx="495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https://www.google.com/maps/place/150+Gamma+Dr/@40.4997521,-79.8681269,18z/data=!4m2!3m1!1s0x8834ecdbc348bd5f:0xd10a14f6b42509a0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Condensing Unit Quantity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44200" y="183103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Samsung DVM S Series Condensing Unit Requirements</a:t>
            </a:r>
            <a:endParaRPr lang="en-US" sz="28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31009"/>
              </p:ext>
            </p:extLst>
          </p:nvPr>
        </p:nvGraphicFramePr>
        <p:xfrm>
          <a:off x="9677400" y="3029576"/>
          <a:ext cx="8382000" cy="154242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Condensing Units Needed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Two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Three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</a:tr>
              <a:tr h="49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Size (tons)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6-12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14-24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26-36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86835"/>
              </p:ext>
            </p:extLst>
          </p:nvPr>
        </p:nvGraphicFramePr>
        <p:xfrm>
          <a:off x="18668999" y="2730110"/>
          <a:ext cx="8382000" cy="237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VRF System</a:t>
                      </a:r>
                      <a:r>
                        <a:rPr lang="en-US" sz="1700" b="1" baseline="0" dirty="0" smtClean="0">
                          <a:effectLst/>
                        </a:rPr>
                        <a:t> 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DF7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DF7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DF7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3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DF7">
                        <a:alpha val="74902"/>
                      </a:srgbClr>
                    </a:solidFill>
                  </a:tcPr>
                </a:tc>
              </a:tr>
              <a:tr h="49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Size (tons)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DF7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11.5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17.2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12.5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</a:t>
                      </a:r>
                      <a:r>
                        <a:rPr lang="en-US" sz="17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Condensing Units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Needed</a:t>
                      </a:r>
                      <a:endParaRPr lang="en-US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DF7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Two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Two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07" marR="11160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7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Fan Coil Unit Selection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1"/>
          <a:stretch/>
        </p:blipFill>
        <p:spPr bwMode="auto">
          <a:xfrm>
            <a:off x="18926175" y="1752600"/>
            <a:ext cx="2867025" cy="12268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6" r="48166"/>
          <a:stretch/>
        </p:blipFill>
        <p:spPr bwMode="auto">
          <a:xfrm>
            <a:off x="24326850" y="1316990"/>
            <a:ext cx="2019300" cy="18834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7"/>
          <a:stretch/>
        </p:blipFill>
        <p:spPr>
          <a:xfrm>
            <a:off x="21640800" y="4256018"/>
            <a:ext cx="3108960" cy="17202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440400" y="331470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7B9CE5"/>
                </a:solidFill>
              </a:rPr>
              <a:t>1 Way Cassette Terminal Unit</a:t>
            </a:r>
            <a:endParaRPr lang="en-US" sz="2000" b="1" u="sng" dirty="0">
              <a:solidFill>
                <a:srgbClr val="7B9CE5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3241000" y="3292178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B9CE5"/>
                </a:solidFill>
              </a:rPr>
              <a:t>4</a:t>
            </a:r>
            <a:r>
              <a:rPr lang="en-US" sz="2000" b="1" u="sng" dirty="0" smtClean="0">
                <a:solidFill>
                  <a:srgbClr val="7B9CE5"/>
                </a:solidFill>
              </a:rPr>
              <a:t> Way Cassette Terminal Unit</a:t>
            </a:r>
            <a:endParaRPr lang="en-US" sz="2000" b="1" u="sng" dirty="0">
              <a:solidFill>
                <a:srgbClr val="7B9CE5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0861655" y="6082099"/>
            <a:ext cx="4667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7B9CE5"/>
                </a:solidFill>
              </a:rPr>
              <a:t>High Static Pressure (HSP) Duct Unit</a:t>
            </a:r>
            <a:endParaRPr lang="en-US" sz="2000" b="1" u="sng" dirty="0">
              <a:solidFill>
                <a:srgbClr val="7B9CE5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982200" y="1115228"/>
            <a:ext cx="7696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B9CE5"/>
                </a:solidFill>
              </a:rPr>
              <a:t>1-Way Cassette Terminal Unit</a:t>
            </a:r>
          </a:p>
          <a:p>
            <a:endParaRPr lang="en-US" sz="2000" b="1" u="sng" dirty="0">
              <a:solidFill>
                <a:srgbClr val="7B9CE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Located at edges of room ceiling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Diffuses in one direction</a:t>
            </a:r>
          </a:p>
          <a:p>
            <a:endParaRPr lang="en-US" sz="2000" b="1" u="sng" dirty="0">
              <a:solidFill>
                <a:srgbClr val="7B9CE5"/>
              </a:solidFill>
            </a:endParaRPr>
          </a:p>
          <a:p>
            <a:r>
              <a:rPr lang="en-US" sz="2000" b="1" u="sng" dirty="0" smtClean="0">
                <a:solidFill>
                  <a:srgbClr val="7B9CE5"/>
                </a:solidFill>
              </a:rPr>
              <a:t>4-Way Cassette Terminal Unit</a:t>
            </a:r>
          </a:p>
          <a:p>
            <a:endParaRPr lang="en-US" sz="2000" b="1" u="sng" dirty="0" smtClean="0">
              <a:solidFill>
                <a:srgbClr val="7B9CE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Located in central area of ceiling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Distributes air in four directions</a:t>
            </a:r>
            <a:endParaRPr lang="en-US" sz="2000" dirty="0"/>
          </a:p>
          <a:p>
            <a:endParaRPr lang="en-US" sz="2000" b="1" u="sng" dirty="0">
              <a:solidFill>
                <a:srgbClr val="7B9CE5"/>
              </a:solidFill>
            </a:endParaRPr>
          </a:p>
          <a:p>
            <a:r>
              <a:rPr lang="en-US" sz="2000" b="1" u="sng" dirty="0" smtClean="0">
                <a:solidFill>
                  <a:srgbClr val="7B9CE5"/>
                </a:solidFill>
              </a:rPr>
              <a:t>High Static Pressure Duct Unit</a:t>
            </a:r>
          </a:p>
          <a:p>
            <a:endParaRPr lang="en-US" sz="2000" b="1" u="sng" dirty="0">
              <a:solidFill>
                <a:srgbClr val="7B9CE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Up to .99 in </a:t>
            </a:r>
            <a:r>
              <a:rPr lang="en-US" sz="2000" dirty="0" err="1" smtClean="0"/>
              <a:t>wg</a:t>
            </a:r>
            <a:r>
              <a:rPr lang="en-US" sz="2000" dirty="0" smtClean="0"/>
              <a:t>. external static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Can condition multiple spaces at a time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088970" y="3836619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Samsung DVM S Series Catalog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3041970" y="379288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Samsung DVM S Series Catalog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0764500" y="6512986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Samsung DVM S Series Catalog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71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VRF System Selection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01400" y="1333350"/>
            <a:ext cx="426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7B9CE5"/>
                </a:solidFill>
              </a:rPr>
              <a:t>VRF System 1</a:t>
            </a:r>
          </a:p>
          <a:p>
            <a:endParaRPr lang="en-US" sz="2000" b="1" u="sng" dirty="0">
              <a:solidFill>
                <a:srgbClr val="7B9CE5"/>
              </a:solidFill>
            </a:endParaRPr>
          </a:p>
          <a:p>
            <a:r>
              <a:rPr lang="en-US" sz="2000" dirty="0" smtClean="0"/>
              <a:t>12 ton Outdoor Condensing Unit (1)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534900" y="2476499"/>
            <a:ext cx="0" cy="800100"/>
          </a:xfrm>
          <a:prstGeom prst="straightConnector1">
            <a:avLst/>
          </a:prstGeom>
          <a:ln w="38100">
            <a:solidFill>
              <a:srgbClr val="7B9C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9500" y="3469331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Mode Change Units (3)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2534900" y="3990508"/>
            <a:ext cx="0" cy="800100"/>
          </a:xfrm>
          <a:prstGeom prst="straightConnector1">
            <a:avLst/>
          </a:prstGeom>
          <a:ln w="38100">
            <a:solidFill>
              <a:srgbClr val="7B9C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239500" y="4928362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Way Cassette FCU (6)</a:t>
            </a:r>
          </a:p>
          <a:p>
            <a:endParaRPr lang="en-US" sz="2000" dirty="0" smtClean="0"/>
          </a:p>
          <a:p>
            <a:r>
              <a:rPr lang="en-US" sz="2000" dirty="0" smtClean="0"/>
              <a:t>1 Way Cassette FCU (9)</a:t>
            </a:r>
          </a:p>
          <a:p>
            <a:endParaRPr lang="en-US" sz="2000" dirty="0"/>
          </a:p>
        </p:txBody>
      </p:sp>
      <p:sp>
        <p:nvSpPr>
          <p:cNvPr id="35" name="Plus 34"/>
          <p:cNvSpPr/>
          <p:nvPr/>
        </p:nvSpPr>
        <p:spPr>
          <a:xfrm>
            <a:off x="12344401" y="5257801"/>
            <a:ext cx="380999" cy="380999"/>
          </a:xfrm>
          <a:prstGeom prst="mathPlus">
            <a:avLst/>
          </a:prstGeom>
          <a:solidFill>
            <a:schemeClr val="accent2"/>
          </a:solidFill>
          <a:ln>
            <a:solidFill>
              <a:srgbClr val="7B9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0" y="304800"/>
            <a:ext cx="2212134" cy="634094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/>
          <a:stretch/>
        </p:blipFill>
        <p:spPr bwMode="auto">
          <a:xfrm>
            <a:off x="16901805" y="2971800"/>
            <a:ext cx="3595995" cy="3400222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Freeform 41"/>
          <p:cNvSpPr/>
          <p:nvPr/>
        </p:nvSpPr>
        <p:spPr>
          <a:xfrm>
            <a:off x="19732640" y="3005371"/>
            <a:ext cx="552513" cy="1616988"/>
          </a:xfrm>
          <a:custGeom>
            <a:avLst/>
            <a:gdLst>
              <a:gd name="connsiteX0" fmla="*/ 0 w 866692"/>
              <a:gd name="connsiteY0" fmla="*/ 7951 h 2536466"/>
              <a:gd name="connsiteX1" fmla="*/ 0 w 866692"/>
              <a:gd name="connsiteY1" fmla="*/ 2536466 h 2536466"/>
              <a:gd name="connsiteX2" fmla="*/ 866692 w 866692"/>
              <a:gd name="connsiteY2" fmla="*/ 2536466 h 2536466"/>
              <a:gd name="connsiteX3" fmla="*/ 866692 w 866692"/>
              <a:gd name="connsiteY3" fmla="*/ 0 h 2536466"/>
              <a:gd name="connsiteX4" fmla="*/ 0 w 866692"/>
              <a:gd name="connsiteY4" fmla="*/ 7951 h 25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92" h="2536466">
                <a:moveTo>
                  <a:pt x="0" y="7951"/>
                </a:moveTo>
                <a:lnTo>
                  <a:pt x="0" y="2536466"/>
                </a:lnTo>
                <a:lnTo>
                  <a:pt x="866692" y="2536466"/>
                </a:lnTo>
                <a:lnTo>
                  <a:pt x="866692" y="0"/>
                </a:lnTo>
                <a:lnTo>
                  <a:pt x="0" y="7951"/>
                </a:lnTo>
                <a:close/>
              </a:path>
            </a:pathLst>
          </a:custGeom>
          <a:solidFill>
            <a:srgbClr val="00B050">
              <a:alpha val="7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285153" y="2666999"/>
            <a:ext cx="1736647" cy="820787"/>
          </a:xfrm>
          <a:prstGeom prst="straightConnector1">
            <a:avLst/>
          </a:prstGeom>
          <a:ln w="76200">
            <a:solidFill>
              <a:srgbClr val="4C77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936200" y="3086099"/>
            <a:ext cx="457200" cy="228601"/>
          </a:xfrm>
          <a:prstGeom prst="rect">
            <a:avLst/>
          </a:prstGeom>
          <a:solidFill>
            <a:srgbClr val="A0B7EE">
              <a:alpha val="74902"/>
            </a:srgbClr>
          </a:solidFill>
          <a:ln>
            <a:solidFill>
              <a:srgbClr val="4C7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84347" y="3475272"/>
            <a:ext cx="204253" cy="73968"/>
          </a:xfrm>
          <a:prstGeom prst="rect">
            <a:avLst/>
          </a:prstGeom>
          <a:solidFill>
            <a:srgbClr val="A0B7EE">
              <a:alpha val="74902"/>
            </a:srgbClr>
          </a:solidFill>
          <a:ln>
            <a:solidFill>
              <a:srgbClr val="4C7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067445" y="5183832"/>
            <a:ext cx="204253" cy="73968"/>
          </a:xfrm>
          <a:prstGeom prst="rect">
            <a:avLst/>
          </a:prstGeom>
          <a:solidFill>
            <a:srgbClr val="A0B7EE">
              <a:alpha val="74902"/>
            </a:srgbClr>
          </a:solidFill>
          <a:ln>
            <a:solidFill>
              <a:srgbClr val="4C7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3067444" y="2855266"/>
            <a:ext cx="204253" cy="73968"/>
          </a:xfrm>
          <a:prstGeom prst="rect">
            <a:avLst/>
          </a:prstGeom>
          <a:solidFill>
            <a:srgbClr val="A0B7EE">
              <a:alpha val="74902"/>
            </a:srgbClr>
          </a:solidFill>
          <a:ln>
            <a:solidFill>
              <a:srgbClr val="4C7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860000" y="304651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CU-1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762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VRF System Selection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01400" y="914400"/>
            <a:ext cx="426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7B9CE5"/>
                </a:solidFill>
              </a:rPr>
              <a:t>VRF System 2</a:t>
            </a:r>
          </a:p>
          <a:p>
            <a:endParaRPr lang="en-US" sz="2000" b="1" u="sng" dirty="0">
              <a:solidFill>
                <a:srgbClr val="7B9CE5"/>
              </a:solidFill>
            </a:endParaRPr>
          </a:p>
          <a:p>
            <a:r>
              <a:rPr lang="en-US" sz="2000" dirty="0"/>
              <a:t>6</a:t>
            </a:r>
            <a:r>
              <a:rPr lang="en-US" sz="2000" dirty="0" smtClean="0"/>
              <a:t> ton Outdoor Condensing Unit (1)</a:t>
            </a:r>
          </a:p>
          <a:p>
            <a:r>
              <a:rPr lang="en-US" sz="2000" dirty="0" smtClean="0"/>
              <a:t>10 ton Outdoor Condensing Unit (1)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534900" y="2476499"/>
            <a:ext cx="0" cy="800100"/>
          </a:xfrm>
          <a:prstGeom prst="straightConnector1">
            <a:avLst/>
          </a:prstGeom>
          <a:ln w="38100">
            <a:solidFill>
              <a:srgbClr val="7B9C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9500" y="3469331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Mode Change Units (4)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2534900" y="3990508"/>
            <a:ext cx="0" cy="800100"/>
          </a:xfrm>
          <a:prstGeom prst="straightConnector1">
            <a:avLst/>
          </a:prstGeom>
          <a:ln w="38100">
            <a:solidFill>
              <a:srgbClr val="7B9C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239500" y="4928362"/>
            <a:ext cx="331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Way Cassette FCU (12)</a:t>
            </a:r>
          </a:p>
          <a:p>
            <a:endParaRPr lang="en-US" sz="2000" dirty="0" smtClean="0"/>
          </a:p>
          <a:p>
            <a:r>
              <a:rPr lang="en-US" sz="2000" dirty="0" smtClean="0"/>
              <a:t>1 Way Cassette FCU (7)</a:t>
            </a:r>
          </a:p>
          <a:p>
            <a:endParaRPr lang="en-US" sz="2000" dirty="0"/>
          </a:p>
        </p:txBody>
      </p:sp>
      <p:sp>
        <p:nvSpPr>
          <p:cNvPr id="35" name="Plus 34"/>
          <p:cNvSpPr/>
          <p:nvPr/>
        </p:nvSpPr>
        <p:spPr>
          <a:xfrm>
            <a:off x="12344401" y="5257801"/>
            <a:ext cx="380999" cy="380999"/>
          </a:xfrm>
          <a:prstGeom prst="mathPlus">
            <a:avLst/>
          </a:prstGeom>
          <a:solidFill>
            <a:schemeClr val="accent2"/>
          </a:solidFill>
          <a:ln>
            <a:solidFill>
              <a:srgbClr val="7B9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0" y="908810"/>
            <a:ext cx="3898392" cy="564439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" name="Picture 4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/>
          <a:stretch/>
        </p:blipFill>
        <p:spPr bwMode="auto">
          <a:xfrm>
            <a:off x="16535400" y="3124200"/>
            <a:ext cx="3050005" cy="2883957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Freeform 42"/>
          <p:cNvSpPr/>
          <p:nvPr/>
        </p:nvSpPr>
        <p:spPr>
          <a:xfrm>
            <a:off x="18506015" y="4539344"/>
            <a:ext cx="937247" cy="1371476"/>
          </a:xfrm>
          <a:custGeom>
            <a:avLst/>
            <a:gdLst>
              <a:gd name="connsiteX0" fmla="*/ 866692 w 1733384"/>
              <a:gd name="connsiteY0" fmla="*/ 2536466 h 2536466"/>
              <a:gd name="connsiteX1" fmla="*/ 1733384 w 1733384"/>
              <a:gd name="connsiteY1" fmla="*/ 2536466 h 2536466"/>
              <a:gd name="connsiteX2" fmla="*/ 1733384 w 1733384"/>
              <a:gd name="connsiteY2" fmla="*/ 0 h 2536466"/>
              <a:gd name="connsiteX3" fmla="*/ 0 w 1733384"/>
              <a:gd name="connsiteY3" fmla="*/ 0 h 2536466"/>
              <a:gd name="connsiteX4" fmla="*/ 0 w 1733384"/>
              <a:gd name="connsiteY4" fmla="*/ 389614 h 2536466"/>
              <a:gd name="connsiteX5" fmla="*/ 866692 w 1733384"/>
              <a:gd name="connsiteY5" fmla="*/ 389614 h 2536466"/>
              <a:gd name="connsiteX6" fmla="*/ 866692 w 1733384"/>
              <a:gd name="connsiteY6" fmla="*/ 2536466 h 25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384" h="2536466">
                <a:moveTo>
                  <a:pt x="866692" y="2536466"/>
                </a:moveTo>
                <a:lnTo>
                  <a:pt x="1733384" y="2536466"/>
                </a:lnTo>
                <a:lnTo>
                  <a:pt x="1733384" y="0"/>
                </a:lnTo>
                <a:lnTo>
                  <a:pt x="0" y="0"/>
                </a:lnTo>
                <a:lnTo>
                  <a:pt x="0" y="389614"/>
                </a:lnTo>
                <a:lnTo>
                  <a:pt x="866692" y="389614"/>
                </a:lnTo>
                <a:lnTo>
                  <a:pt x="866692" y="2536466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9416829" y="3731005"/>
            <a:ext cx="2604971" cy="1069947"/>
          </a:xfrm>
          <a:prstGeom prst="straightConnector1">
            <a:avLst/>
          </a:prstGeom>
          <a:ln w="76200">
            <a:solidFill>
              <a:srgbClr val="4C77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VRF System Selection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01400" y="914400"/>
            <a:ext cx="426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7B9CE5"/>
                </a:solidFill>
              </a:rPr>
              <a:t>VRF System </a:t>
            </a:r>
            <a:r>
              <a:rPr lang="en-US" sz="3200" b="1" u="sng" dirty="0">
                <a:solidFill>
                  <a:srgbClr val="7B9CE5"/>
                </a:solidFill>
              </a:rPr>
              <a:t>3</a:t>
            </a:r>
            <a:endParaRPr lang="en-US" sz="3200" b="1" u="sng" dirty="0" smtClean="0">
              <a:solidFill>
                <a:srgbClr val="7B9CE5"/>
              </a:solidFill>
            </a:endParaRPr>
          </a:p>
          <a:p>
            <a:endParaRPr lang="en-US" sz="2000" b="1" u="sng" dirty="0">
              <a:solidFill>
                <a:srgbClr val="7B9CE5"/>
              </a:solidFill>
            </a:endParaRPr>
          </a:p>
          <a:p>
            <a:r>
              <a:rPr lang="en-US" sz="2000" dirty="0"/>
              <a:t>6</a:t>
            </a:r>
            <a:r>
              <a:rPr lang="en-US" sz="2000" dirty="0" smtClean="0"/>
              <a:t> ton Outdoor Condensing Unit (1)</a:t>
            </a:r>
          </a:p>
          <a:p>
            <a:r>
              <a:rPr lang="en-US" sz="2000" dirty="0" smtClean="0"/>
              <a:t>10 ton Outdoor Condensing Unit (1)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534900" y="2476499"/>
            <a:ext cx="0" cy="800100"/>
          </a:xfrm>
          <a:prstGeom prst="straightConnector1">
            <a:avLst/>
          </a:prstGeom>
          <a:ln w="38100">
            <a:solidFill>
              <a:srgbClr val="7B9C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9500" y="3469331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Mode Change Units (3)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2534900" y="3990508"/>
            <a:ext cx="0" cy="800100"/>
          </a:xfrm>
          <a:prstGeom prst="straightConnector1">
            <a:avLst/>
          </a:prstGeom>
          <a:ln w="38100">
            <a:solidFill>
              <a:srgbClr val="7B9C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239500" y="4928362"/>
            <a:ext cx="354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Way Cassette FCU (3)</a:t>
            </a:r>
          </a:p>
          <a:p>
            <a:endParaRPr lang="en-US" sz="2000" dirty="0" smtClean="0"/>
          </a:p>
          <a:p>
            <a:r>
              <a:rPr lang="en-US" sz="2000" dirty="0" smtClean="0"/>
              <a:t>1 Way Cassette FCU (4)</a:t>
            </a:r>
          </a:p>
          <a:p>
            <a:endParaRPr lang="en-US" sz="2000" dirty="0"/>
          </a:p>
          <a:p>
            <a:r>
              <a:rPr lang="en-US" sz="2000" dirty="0" smtClean="0"/>
              <a:t>High Static Pressure Unit (2)</a:t>
            </a:r>
          </a:p>
          <a:p>
            <a:endParaRPr lang="en-US" sz="2000" dirty="0"/>
          </a:p>
        </p:txBody>
      </p:sp>
      <p:sp>
        <p:nvSpPr>
          <p:cNvPr id="35" name="Plus 34"/>
          <p:cNvSpPr/>
          <p:nvPr/>
        </p:nvSpPr>
        <p:spPr>
          <a:xfrm>
            <a:off x="12344401" y="5257801"/>
            <a:ext cx="380999" cy="380999"/>
          </a:xfrm>
          <a:prstGeom prst="mathPlus">
            <a:avLst/>
          </a:prstGeom>
          <a:solidFill>
            <a:schemeClr val="accent2"/>
          </a:solidFill>
          <a:ln>
            <a:solidFill>
              <a:srgbClr val="7B9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12344401" y="5867400"/>
            <a:ext cx="380999" cy="380999"/>
          </a:xfrm>
          <a:prstGeom prst="mathPlus">
            <a:avLst/>
          </a:prstGeom>
          <a:solidFill>
            <a:schemeClr val="accent2"/>
          </a:solidFill>
          <a:ln>
            <a:solidFill>
              <a:srgbClr val="7B9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8" b="26196"/>
          <a:stretch/>
        </p:blipFill>
        <p:spPr>
          <a:xfrm>
            <a:off x="21336000" y="1922350"/>
            <a:ext cx="5372100" cy="412126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" name="Picture 4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/>
          <a:stretch/>
        </p:blipFill>
        <p:spPr bwMode="auto">
          <a:xfrm>
            <a:off x="16535400" y="2610553"/>
            <a:ext cx="3810000" cy="3602576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Freeform 42"/>
          <p:cNvSpPr/>
          <p:nvPr/>
        </p:nvSpPr>
        <p:spPr>
          <a:xfrm>
            <a:off x="16535400" y="4309147"/>
            <a:ext cx="2590800" cy="1209826"/>
          </a:xfrm>
          <a:custGeom>
            <a:avLst/>
            <a:gdLst>
              <a:gd name="connsiteX0" fmla="*/ 3490623 w 3490623"/>
              <a:gd name="connsiteY0" fmla="*/ 0 h 1630017"/>
              <a:gd name="connsiteX1" fmla="*/ 3490623 w 3490623"/>
              <a:gd name="connsiteY1" fmla="*/ 421419 h 1630017"/>
              <a:gd name="connsiteX2" fmla="*/ 1240404 w 3490623"/>
              <a:gd name="connsiteY2" fmla="*/ 421419 h 1630017"/>
              <a:gd name="connsiteX3" fmla="*/ 1240404 w 3490623"/>
              <a:gd name="connsiteY3" fmla="*/ 1630017 h 1630017"/>
              <a:gd name="connsiteX4" fmla="*/ 0 w 3490623"/>
              <a:gd name="connsiteY4" fmla="*/ 1630017 h 1630017"/>
              <a:gd name="connsiteX5" fmla="*/ 0 w 3490623"/>
              <a:gd name="connsiteY5" fmla="*/ 1232452 h 1630017"/>
              <a:gd name="connsiteX6" fmla="*/ 238539 w 3490623"/>
              <a:gd name="connsiteY6" fmla="*/ 1232452 h 1630017"/>
              <a:gd name="connsiteX7" fmla="*/ 238539 w 3490623"/>
              <a:gd name="connsiteY7" fmla="*/ 15903 h 1630017"/>
              <a:gd name="connsiteX8" fmla="*/ 3490623 w 3490623"/>
              <a:gd name="connsiteY8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623" h="1630017">
                <a:moveTo>
                  <a:pt x="3490623" y="0"/>
                </a:moveTo>
                <a:lnTo>
                  <a:pt x="3490623" y="421419"/>
                </a:lnTo>
                <a:lnTo>
                  <a:pt x="1240404" y="421419"/>
                </a:lnTo>
                <a:lnTo>
                  <a:pt x="1240404" y="1630017"/>
                </a:lnTo>
                <a:lnTo>
                  <a:pt x="0" y="1630017"/>
                </a:lnTo>
                <a:lnTo>
                  <a:pt x="0" y="1232452"/>
                </a:lnTo>
                <a:lnTo>
                  <a:pt x="238539" y="1232452"/>
                </a:lnTo>
                <a:lnTo>
                  <a:pt x="238539" y="15903"/>
                </a:lnTo>
                <a:lnTo>
                  <a:pt x="3490623" y="0"/>
                </a:lnTo>
                <a:close/>
              </a:path>
            </a:pathLst>
          </a:custGeom>
          <a:solidFill>
            <a:srgbClr val="EE9116">
              <a:alpha val="74902"/>
            </a:srgbClr>
          </a:solidFill>
          <a:ln>
            <a:solidFill>
              <a:srgbClr val="EE9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9042914" y="4030842"/>
            <a:ext cx="2604971" cy="464959"/>
          </a:xfrm>
          <a:prstGeom prst="straightConnector1">
            <a:avLst/>
          </a:prstGeom>
          <a:ln w="76200">
            <a:solidFill>
              <a:srgbClr val="4C77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Outside Air System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9800" y="1276724"/>
            <a:ext cx="899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rgbClr val="7B9CE5"/>
                </a:solidFill>
              </a:rPr>
              <a:t>Semco</a:t>
            </a:r>
            <a:r>
              <a:rPr lang="en-US" b="1" u="sng" dirty="0" smtClean="0">
                <a:solidFill>
                  <a:srgbClr val="7B9CE5"/>
                </a:solidFill>
              </a:rPr>
              <a:t> FV-2000 Fresh Air </a:t>
            </a:r>
            <a:r>
              <a:rPr lang="en-US" b="1" u="sng" dirty="0" err="1" smtClean="0">
                <a:solidFill>
                  <a:srgbClr val="7B9CE5"/>
                </a:solidFill>
              </a:rPr>
              <a:t>Preconditioner</a:t>
            </a:r>
            <a:endParaRPr lang="en-US" b="1" u="sng" dirty="0" smtClean="0">
              <a:solidFill>
                <a:srgbClr val="7B9CE5"/>
              </a:solidFill>
            </a:endParaRPr>
          </a:p>
          <a:p>
            <a:endParaRPr lang="en-US" b="1" u="sng" dirty="0">
              <a:solidFill>
                <a:srgbClr val="7B9CE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 Angstrom Total Energy Wheel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Parallel system to VRF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7B9CE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Manages humidification and de-humidification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12986"/>
              </p:ext>
            </p:extLst>
          </p:nvPr>
        </p:nvGraphicFramePr>
        <p:xfrm>
          <a:off x="9753600" y="4042348"/>
          <a:ext cx="6705600" cy="2117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0981"/>
                <a:gridCol w="1340981"/>
                <a:gridCol w="1340981"/>
                <a:gridCol w="1340981"/>
                <a:gridCol w="1341676"/>
              </a:tblGrid>
              <a:tr h="9874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Airflow (cfm)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Ext. Static Pressure (in </a:t>
                      </a:r>
                      <a:r>
                        <a:rPr lang="en-US" sz="1600" dirty="0" err="1">
                          <a:effectLst/>
                        </a:rPr>
                        <a:t>wg</a:t>
                      </a:r>
                      <a:r>
                        <a:rPr lang="en-US" sz="1600" dirty="0">
                          <a:effectLst/>
                        </a:rPr>
                        <a:t>.)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Motor Brake Horsepower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Fan Speed (RPM)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</a:tr>
              <a:tr h="564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Supply Air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1,250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4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Exhaust Air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1,175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474" y="2610694"/>
            <a:ext cx="1874575" cy="322129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17853687" y="1568629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B9CE5"/>
                </a:solidFill>
              </a:rPr>
              <a:t>Design Conditions: Cooling Season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935450" y="2209800"/>
            <a:ext cx="417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B9CE5"/>
                </a:solidFill>
              </a:rPr>
              <a:t>Outdoor Airstrea</a:t>
            </a:r>
            <a:r>
              <a:rPr lang="en-US" b="1" dirty="0">
                <a:solidFill>
                  <a:srgbClr val="7B9CE5"/>
                </a:solidFill>
              </a:rPr>
              <a:t>m</a:t>
            </a:r>
            <a:endParaRPr lang="en-US" b="1" dirty="0" smtClean="0">
              <a:solidFill>
                <a:srgbClr val="7B9CE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88600" y="2292386"/>
            <a:ext cx="417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B9CE5"/>
                </a:solidFill>
              </a:rPr>
              <a:t>Supply Airstream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164800" y="4579630"/>
            <a:ext cx="417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B9CE5"/>
                </a:solidFill>
              </a:rPr>
              <a:t>Return Airstream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935450" y="4564241"/>
            <a:ext cx="417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B9CE5"/>
                </a:solidFill>
              </a:rPr>
              <a:t>Exhaust Airstream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792574" y="2895600"/>
            <a:ext cx="417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Bulb (°F) : 	95.0</a:t>
            </a:r>
          </a:p>
          <a:p>
            <a:r>
              <a:rPr lang="en-US" b="1" dirty="0" smtClean="0"/>
              <a:t>Wet Bulb (</a:t>
            </a:r>
            <a:r>
              <a:rPr lang="en-US" b="1" dirty="0"/>
              <a:t>°</a:t>
            </a:r>
            <a:r>
              <a:rPr lang="en-US" b="1" dirty="0" smtClean="0"/>
              <a:t>F): 	75.0</a:t>
            </a:r>
          </a:p>
          <a:p>
            <a:r>
              <a:rPr lang="en-US" b="1" dirty="0" smtClean="0"/>
              <a:t>Enthalpy (BTU/</a:t>
            </a:r>
            <a:r>
              <a:rPr lang="en-US" b="1" dirty="0" err="1" smtClean="0"/>
              <a:t>lb</a:t>
            </a:r>
            <a:r>
              <a:rPr lang="en-US" b="1" dirty="0" smtClean="0"/>
              <a:t>):    38.4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944974" y="5051791"/>
            <a:ext cx="417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Bulb (°F) : 	90.8</a:t>
            </a:r>
          </a:p>
          <a:p>
            <a:r>
              <a:rPr lang="en-US" b="1" dirty="0" smtClean="0"/>
              <a:t>Wet Bulb (</a:t>
            </a:r>
            <a:r>
              <a:rPr lang="en-US" b="1" dirty="0"/>
              <a:t>°</a:t>
            </a:r>
            <a:r>
              <a:rPr lang="en-US" b="1" dirty="0" smtClean="0"/>
              <a:t>F): 	72.5</a:t>
            </a:r>
          </a:p>
          <a:p>
            <a:r>
              <a:rPr lang="en-US" b="1" dirty="0" smtClean="0"/>
              <a:t>Enthalpy (BTU/</a:t>
            </a:r>
            <a:r>
              <a:rPr lang="en-US" b="1" dirty="0" err="1" smtClean="0"/>
              <a:t>lb</a:t>
            </a:r>
            <a:r>
              <a:rPr lang="en-US" b="1" dirty="0" smtClean="0"/>
              <a:t>):    36.1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500025" y="5035282"/>
            <a:ext cx="4171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Bulb (°F) : 	75.0</a:t>
            </a:r>
          </a:p>
          <a:p>
            <a:r>
              <a:rPr lang="en-US" b="1" dirty="0" smtClean="0"/>
              <a:t>Wet Bulb (</a:t>
            </a:r>
            <a:r>
              <a:rPr lang="en-US" b="1" dirty="0"/>
              <a:t>°</a:t>
            </a:r>
            <a:r>
              <a:rPr lang="en-US" b="1" dirty="0" smtClean="0"/>
              <a:t>F): 	62.0</a:t>
            </a:r>
          </a:p>
          <a:p>
            <a:r>
              <a:rPr lang="en-US" b="1" dirty="0" smtClean="0"/>
              <a:t>Enthalpy (BTU/</a:t>
            </a:r>
            <a:r>
              <a:rPr lang="en-US" b="1" dirty="0" err="1" smtClean="0"/>
              <a:t>lb</a:t>
            </a:r>
            <a:r>
              <a:rPr lang="en-US" b="1" dirty="0" smtClean="0"/>
              <a:t>):    27.8</a:t>
            </a:r>
          </a:p>
          <a:p>
            <a:r>
              <a:rPr lang="en-US" b="1" dirty="0" smtClean="0"/>
              <a:t>Airflow (CFM):         1,175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500025" y="2774791"/>
            <a:ext cx="4171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Bulb (°F) : 	80.2</a:t>
            </a:r>
          </a:p>
          <a:p>
            <a:r>
              <a:rPr lang="en-US" b="1" dirty="0" smtClean="0"/>
              <a:t>Wet Bulb (</a:t>
            </a:r>
            <a:r>
              <a:rPr lang="en-US" b="1" dirty="0"/>
              <a:t>°</a:t>
            </a:r>
            <a:r>
              <a:rPr lang="en-US" b="1" dirty="0" smtClean="0"/>
              <a:t>F): 	65.7</a:t>
            </a:r>
          </a:p>
          <a:p>
            <a:r>
              <a:rPr lang="en-US" b="1" dirty="0" smtClean="0"/>
              <a:t>Enthalpy (BTU/</a:t>
            </a:r>
            <a:r>
              <a:rPr lang="en-US" b="1" dirty="0" err="1" smtClean="0"/>
              <a:t>lb</a:t>
            </a:r>
            <a:r>
              <a:rPr lang="en-US" b="1" dirty="0" smtClean="0"/>
              <a:t>):    30.5</a:t>
            </a:r>
          </a:p>
          <a:p>
            <a:r>
              <a:rPr lang="en-US" b="1" dirty="0" smtClean="0"/>
              <a:t>Airflow (CFM):         1,250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583400" y="6451431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</a:t>
            </a:r>
            <a:r>
              <a:rPr lang="en-US" sz="1400" dirty="0" err="1" smtClean="0"/>
              <a:t>Semco</a:t>
            </a:r>
            <a:r>
              <a:rPr lang="en-US" sz="1400" dirty="0" smtClean="0"/>
              <a:t> FV 2000 Catalog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53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Outside Air System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474" y="2610694"/>
            <a:ext cx="1874575" cy="322129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17853687" y="1568629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B9CE5"/>
                </a:solidFill>
              </a:rPr>
              <a:t>Design Conditions: Cooling Season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935450" y="2209800"/>
            <a:ext cx="417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B9CE5"/>
                </a:solidFill>
              </a:rPr>
              <a:t>Outdoor Airstrea</a:t>
            </a:r>
            <a:r>
              <a:rPr lang="en-US" b="1" dirty="0">
                <a:solidFill>
                  <a:srgbClr val="7B9CE5"/>
                </a:solidFill>
              </a:rPr>
              <a:t>m</a:t>
            </a:r>
            <a:endParaRPr lang="en-US" b="1" dirty="0" smtClean="0">
              <a:solidFill>
                <a:srgbClr val="7B9CE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88600" y="2292386"/>
            <a:ext cx="417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B9CE5"/>
                </a:solidFill>
              </a:rPr>
              <a:t>Supply Airstream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164800" y="4579630"/>
            <a:ext cx="417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B9CE5"/>
                </a:solidFill>
              </a:rPr>
              <a:t>Return Airstream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935450" y="4564241"/>
            <a:ext cx="417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B9CE5"/>
                </a:solidFill>
              </a:rPr>
              <a:t>Exhaust Airstream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792574" y="2895600"/>
            <a:ext cx="417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Bulb (°F) : 	95.0</a:t>
            </a:r>
          </a:p>
          <a:p>
            <a:r>
              <a:rPr lang="en-US" b="1" dirty="0" smtClean="0"/>
              <a:t>Wet Bulb (</a:t>
            </a:r>
            <a:r>
              <a:rPr lang="en-US" b="1" dirty="0"/>
              <a:t>°</a:t>
            </a:r>
            <a:r>
              <a:rPr lang="en-US" b="1" dirty="0" smtClean="0"/>
              <a:t>F): 	75.0</a:t>
            </a:r>
          </a:p>
          <a:p>
            <a:r>
              <a:rPr lang="en-US" b="1" dirty="0" smtClean="0"/>
              <a:t>Enthalpy (BTU/</a:t>
            </a:r>
            <a:r>
              <a:rPr lang="en-US" b="1" dirty="0" err="1" smtClean="0"/>
              <a:t>lb</a:t>
            </a:r>
            <a:r>
              <a:rPr lang="en-US" b="1" dirty="0" smtClean="0"/>
              <a:t>):    38.4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944974" y="5051791"/>
            <a:ext cx="417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Bulb (°F) : 	90.8</a:t>
            </a:r>
          </a:p>
          <a:p>
            <a:r>
              <a:rPr lang="en-US" b="1" dirty="0" smtClean="0"/>
              <a:t>Wet Bulb (</a:t>
            </a:r>
            <a:r>
              <a:rPr lang="en-US" b="1" dirty="0"/>
              <a:t>°</a:t>
            </a:r>
            <a:r>
              <a:rPr lang="en-US" b="1" dirty="0" smtClean="0"/>
              <a:t>F): 	72.5</a:t>
            </a:r>
          </a:p>
          <a:p>
            <a:r>
              <a:rPr lang="en-US" b="1" dirty="0" smtClean="0"/>
              <a:t>Enthalpy (BTU/</a:t>
            </a:r>
            <a:r>
              <a:rPr lang="en-US" b="1" dirty="0" err="1" smtClean="0"/>
              <a:t>lb</a:t>
            </a:r>
            <a:r>
              <a:rPr lang="en-US" b="1" dirty="0" smtClean="0"/>
              <a:t>):    36.1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500025" y="5035282"/>
            <a:ext cx="4171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Bulb (°F) : 	75.0</a:t>
            </a:r>
          </a:p>
          <a:p>
            <a:r>
              <a:rPr lang="en-US" b="1" dirty="0" smtClean="0"/>
              <a:t>Wet Bulb (</a:t>
            </a:r>
            <a:r>
              <a:rPr lang="en-US" b="1" dirty="0"/>
              <a:t>°</a:t>
            </a:r>
            <a:r>
              <a:rPr lang="en-US" b="1" dirty="0" smtClean="0"/>
              <a:t>F): 	62.0</a:t>
            </a:r>
          </a:p>
          <a:p>
            <a:r>
              <a:rPr lang="en-US" b="1" dirty="0" smtClean="0"/>
              <a:t>Enthalpy (BTU/</a:t>
            </a:r>
            <a:r>
              <a:rPr lang="en-US" b="1" dirty="0" err="1" smtClean="0"/>
              <a:t>lb</a:t>
            </a:r>
            <a:r>
              <a:rPr lang="en-US" b="1" dirty="0" smtClean="0"/>
              <a:t>):    27.8</a:t>
            </a:r>
          </a:p>
          <a:p>
            <a:r>
              <a:rPr lang="en-US" b="1" dirty="0" smtClean="0"/>
              <a:t>Airflow (CFM):         1,175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500025" y="2774791"/>
            <a:ext cx="4171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Bulb (°F) : 	80.2</a:t>
            </a:r>
          </a:p>
          <a:p>
            <a:r>
              <a:rPr lang="en-US" b="1" dirty="0" smtClean="0"/>
              <a:t>Wet Bulb (</a:t>
            </a:r>
            <a:r>
              <a:rPr lang="en-US" b="1" dirty="0"/>
              <a:t>°</a:t>
            </a:r>
            <a:r>
              <a:rPr lang="en-US" b="1" dirty="0" smtClean="0"/>
              <a:t>F): 	65.7</a:t>
            </a:r>
          </a:p>
          <a:p>
            <a:r>
              <a:rPr lang="en-US" b="1" dirty="0" smtClean="0"/>
              <a:t>Enthalpy (BTU/</a:t>
            </a:r>
            <a:r>
              <a:rPr lang="en-US" b="1" dirty="0" err="1" smtClean="0"/>
              <a:t>lb</a:t>
            </a:r>
            <a:r>
              <a:rPr lang="en-US" b="1" dirty="0" smtClean="0"/>
              <a:t>):    30.5</a:t>
            </a:r>
          </a:p>
          <a:p>
            <a:r>
              <a:rPr lang="en-US" b="1" dirty="0" smtClean="0"/>
              <a:t>Airflow (CFM):         1,250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58400" y="1600200"/>
            <a:ext cx="510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B9CE5"/>
                </a:solidFill>
              </a:rPr>
              <a:t>Efficiency and Static Pressure Loss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63200" y="2675761"/>
            <a:ext cx="5410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Sensible Supply Efficiency:  74%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Latent Supply Efficiency:      74%</a:t>
            </a:r>
          </a:p>
          <a:p>
            <a:r>
              <a:rPr lang="en-US" b="1" dirty="0" smtClean="0"/>
              <a:t>	</a:t>
            </a:r>
          </a:p>
          <a:p>
            <a:r>
              <a:rPr lang="en-US" b="1" dirty="0" smtClean="0"/>
              <a:t>Supply Air Pressure Loss:    .36</a:t>
            </a:r>
          </a:p>
          <a:p>
            <a:endParaRPr lang="en-US" b="1" dirty="0" smtClean="0"/>
          </a:p>
          <a:p>
            <a:r>
              <a:rPr lang="en-US" b="1" dirty="0" smtClean="0"/>
              <a:t>Exhaust Air Pressure Loss:  .33</a:t>
            </a:r>
          </a:p>
        </p:txBody>
      </p:sp>
    </p:spTree>
    <p:extLst>
      <p:ext uri="{BB962C8B-B14F-4D97-AF65-F5344CB8AC3E}">
        <p14:creationId xmlns:p14="http://schemas.microsoft.com/office/powerpoint/2010/main" val="40808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01200" y="1219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7B9CE5"/>
                </a:solidFill>
              </a:rPr>
              <a:t>BACnet</a:t>
            </a:r>
            <a:r>
              <a:rPr lang="en-US" sz="2400" b="1" u="sng" dirty="0" smtClean="0">
                <a:solidFill>
                  <a:srgbClr val="7B9CE5"/>
                </a:solidFill>
              </a:rPr>
              <a:t> Gateway Building Management System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67900" y="2225188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Can connect up to 256 indoor units/16 outdoor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Weekly/Daily Scheduling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Temperature limitations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ERV operation mode and fan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Zone Management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100203" y="1276724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7B9CE5"/>
                </a:solidFill>
              </a:rPr>
              <a:t>Occupant Controls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516600" y="2316172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MWR-WE10N Wired Remote Controller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Can control up to 16 indoor units and ERV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Operation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Temperature setting (limited by </a:t>
            </a:r>
            <a:r>
              <a:rPr lang="en-US" b="1" dirty="0" err="1" smtClean="0"/>
              <a:t>BACnet</a:t>
            </a:r>
            <a:r>
              <a:rPr lang="en-US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ERV operation and fan speed (limited by </a:t>
            </a:r>
            <a:r>
              <a:rPr lang="en-US" b="1" dirty="0" err="1" smtClean="0"/>
              <a:t>BACnet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9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Analysis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3734047286"/>
              </p:ext>
            </p:extLst>
          </p:nvPr>
        </p:nvGraphicFramePr>
        <p:xfrm>
          <a:off x="9144000" y="988367"/>
          <a:ext cx="8970814" cy="560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407161531"/>
              </p:ext>
            </p:extLst>
          </p:nvPr>
        </p:nvGraphicFramePr>
        <p:xfrm>
          <a:off x="18335499" y="1298468"/>
          <a:ext cx="9229850" cy="5384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57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Analysis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4009167520"/>
              </p:ext>
            </p:extLst>
          </p:nvPr>
        </p:nvGraphicFramePr>
        <p:xfrm>
          <a:off x="18228845" y="1245971"/>
          <a:ext cx="9031705" cy="528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448800" y="1597726"/>
            <a:ext cx="7696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7B9CE5"/>
                </a:solidFill>
              </a:rPr>
              <a:t>Annual HVAC Cost Per Unit Area:</a:t>
            </a:r>
          </a:p>
          <a:p>
            <a:endParaRPr lang="en-US" sz="3600" b="1" dirty="0" smtClean="0"/>
          </a:p>
          <a:p>
            <a:pPr algn="ctr"/>
            <a:r>
              <a:rPr lang="en-US" sz="3600" b="1" dirty="0" smtClean="0"/>
              <a:t>$0.71/ft</a:t>
            </a:r>
            <a:r>
              <a:rPr lang="en-US" sz="3600" b="1" baseline="30000" dirty="0" smtClean="0"/>
              <a:t>2</a:t>
            </a:r>
            <a:endParaRPr lang="en-US" sz="3600" b="1" dirty="0"/>
          </a:p>
          <a:p>
            <a:endParaRPr lang="en-US" sz="3600" b="1" dirty="0" smtClean="0"/>
          </a:p>
          <a:p>
            <a:r>
              <a:rPr lang="en-US" sz="3600" b="1" u="sng" dirty="0" smtClean="0">
                <a:solidFill>
                  <a:srgbClr val="7B9CE5"/>
                </a:solidFill>
              </a:rPr>
              <a:t>Total Annual HVAC Energy Cost:</a:t>
            </a:r>
          </a:p>
          <a:p>
            <a:endParaRPr lang="en-US" sz="3600" b="1" u="sng" dirty="0" smtClean="0">
              <a:solidFill>
                <a:srgbClr val="7B9CE5"/>
              </a:solidFill>
            </a:endParaRPr>
          </a:p>
          <a:p>
            <a:pPr algn="ctr"/>
            <a:r>
              <a:rPr lang="en-US" sz="3600" b="1" dirty="0" smtClean="0"/>
              <a:t>$9,001</a:t>
            </a:r>
            <a:endParaRPr lang="en-US" sz="3600" b="1" dirty="0"/>
          </a:p>
          <a:p>
            <a:endParaRPr lang="en-US" sz="3200" b="1" u="sng" dirty="0">
              <a:solidFill>
                <a:srgbClr val="7B9C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8FABE9">
              <a:alpha val="85098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687800" y="228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659600" y="1295400"/>
            <a:ext cx="7315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FABE9"/>
                </a:solidFill>
              </a:rPr>
              <a:t>Location: </a:t>
            </a:r>
            <a:r>
              <a:rPr lang="en-US" sz="2400" b="1" dirty="0" smtClean="0"/>
              <a:t>Pittsburgh, Pennsylvania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8FABE9"/>
                </a:solidFill>
              </a:rPr>
              <a:t>Building Use: 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Warehouse Storage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Laboratory Space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Offices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8FABE9"/>
                </a:solidFill>
              </a:rPr>
              <a:t>Footprint:  </a:t>
            </a:r>
            <a:r>
              <a:rPr lang="en-US" sz="2400" b="1" dirty="0" smtClean="0"/>
              <a:t>74,900 square feet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8FABE9"/>
                </a:solidFill>
              </a:rPr>
              <a:t>Ceiling Height: 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Offices: 9’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Warehouse: 22’ 6”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8FABE9"/>
                </a:solidFill>
              </a:rPr>
              <a:t>Renovated: </a:t>
            </a:r>
            <a:r>
              <a:rPr lang="en-US" sz="2400" b="1" dirty="0" smtClean="0"/>
              <a:t>2012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lex\Desktop\9th Semester\THESIS\Pictures\Overhead 150 Gam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2" y="1295400"/>
            <a:ext cx="5907088" cy="517299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963400" y="5873658"/>
            <a:ext cx="495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4"/>
              </a:rPr>
              <a:t>https://www.google.com/maps/place/150+Gamma+Dr/@40.4997521,-79.8681269,18z/data=!4m2!3m1!1s0x8834ecdbc348bd5f:0xd10a14f6b42509a0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430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8889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Consumption Comparison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48800" y="1030020"/>
            <a:ext cx="87990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7B9CE5"/>
                </a:solidFill>
              </a:rPr>
              <a:t>Original Design Annual HVAC Energy Consumption:</a:t>
            </a:r>
          </a:p>
          <a:p>
            <a:endParaRPr lang="en-US" sz="3000" b="1" u="sng" dirty="0" smtClean="0">
              <a:solidFill>
                <a:srgbClr val="7B9CE5"/>
              </a:solidFill>
            </a:endParaRPr>
          </a:p>
          <a:p>
            <a:pPr algn="ctr"/>
            <a:r>
              <a:rPr lang="en-US" sz="3000" b="1" dirty="0" smtClean="0"/>
              <a:t>85,148 kWh</a:t>
            </a:r>
          </a:p>
          <a:p>
            <a:endParaRPr lang="en-US" sz="3000" b="1" dirty="0" smtClean="0"/>
          </a:p>
          <a:p>
            <a:r>
              <a:rPr lang="en-US" sz="3000" b="1" u="sng" dirty="0" smtClean="0">
                <a:solidFill>
                  <a:srgbClr val="7B9CE5"/>
                </a:solidFill>
              </a:rPr>
              <a:t>VRF System Annual HVAC Energy Consumption:</a:t>
            </a:r>
          </a:p>
          <a:p>
            <a:pPr algn="ctr"/>
            <a:endParaRPr lang="en-US" sz="3000" b="1" u="sng" dirty="0" smtClean="0">
              <a:solidFill>
                <a:srgbClr val="7B9CE5"/>
              </a:solidFill>
            </a:endParaRPr>
          </a:p>
          <a:p>
            <a:pPr algn="ctr"/>
            <a:r>
              <a:rPr lang="en-US" sz="3000" b="1" dirty="0" smtClean="0"/>
              <a:t>72,316 kWh</a:t>
            </a:r>
          </a:p>
          <a:p>
            <a:endParaRPr lang="en-US" sz="3000" b="1" u="sng" dirty="0">
              <a:solidFill>
                <a:srgbClr val="7B9CE5"/>
              </a:solidFill>
            </a:endParaRPr>
          </a:p>
          <a:p>
            <a:r>
              <a:rPr lang="en-US" sz="3000" b="1" u="sng" dirty="0" smtClean="0">
                <a:solidFill>
                  <a:srgbClr val="7B9CE5"/>
                </a:solidFill>
              </a:rPr>
              <a:t>Difference:</a:t>
            </a:r>
          </a:p>
          <a:p>
            <a:pPr algn="ctr"/>
            <a:r>
              <a:rPr lang="en-US" sz="3000" b="1" dirty="0" smtClean="0"/>
              <a:t>12,832 kWh</a:t>
            </a:r>
            <a:endParaRPr lang="en-US" sz="30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75462707"/>
              </p:ext>
            </p:extLst>
          </p:nvPr>
        </p:nvGraphicFramePr>
        <p:xfrm>
          <a:off x="18287998" y="1597726"/>
          <a:ext cx="9144001" cy="526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2649200" y="6079946"/>
            <a:ext cx="2362200" cy="54945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8889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Cost Comparison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48800" y="1128742"/>
            <a:ext cx="9448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7B9CE5"/>
                </a:solidFill>
              </a:rPr>
              <a:t>Original Design Annual HVAC Energy Cost:</a:t>
            </a:r>
          </a:p>
          <a:p>
            <a:endParaRPr lang="en-US" sz="3000" b="1" u="sng" dirty="0" smtClean="0">
              <a:solidFill>
                <a:srgbClr val="7B9CE5"/>
              </a:solidFill>
            </a:endParaRPr>
          </a:p>
          <a:p>
            <a:pPr algn="ctr"/>
            <a:r>
              <a:rPr lang="en-US" sz="3000" b="1" dirty="0" smtClean="0"/>
              <a:t>$16,416</a:t>
            </a:r>
          </a:p>
          <a:p>
            <a:endParaRPr lang="en-US" sz="3000" b="1" dirty="0" smtClean="0"/>
          </a:p>
          <a:p>
            <a:r>
              <a:rPr lang="en-US" sz="3000" b="1" u="sng" dirty="0" smtClean="0">
                <a:solidFill>
                  <a:srgbClr val="7B9CE5"/>
                </a:solidFill>
              </a:rPr>
              <a:t>VRF System Annual HVAC Energy Cost:</a:t>
            </a:r>
          </a:p>
          <a:p>
            <a:pPr algn="ctr"/>
            <a:endParaRPr lang="en-US" sz="3000" b="1" u="sng" dirty="0" smtClean="0">
              <a:solidFill>
                <a:srgbClr val="7B9CE5"/>
              </a:solidFill>
            </a:endParaRPr>
          </a:p>
          <a:p>
            <a:pPr algn="ctr"/>
            <a:r>
              <a:rPr lang="en-US" sz="3000" b="1" dirty="0" smtClean="0"/>
              <a:t>$9,001</a:t>
            </a:r>
          </a:p>
          <a:p>
            <a:endParaRPr lang="en-US" sz="3000" b="1" u="sng" dirty="0">
              <a:solidFill>
                <a:srgbClr val="7B9CE5"/>
              </a:solidFill>
            </a:endParaRPr>
          </a:p>
          <a:p>
            <a:r>
              <a:rPr lang="en-US" sz="3000" b="1" u="sng" dirty="0" smtClean="0">
                <a:solidFill>
                  <a:srgbClr val="7B9CE5"/>
                </a:solidFill>
              </a:rPr>
              <a:t>Difference:</a:t>
            </a:r>
          </a:p>
          <a:p>
            <a:pPr algn="ctr"/>
            <a:r>
              <a:rPr lang="en-US" sz="3200" b="1" dirty="0" smtClean="0"/>
              <a:t>$7,415</a:t>
            </a:r>
            <a:endParaRPr lang="en-US" sz="32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3172170"/>
              </p:ext>
            </p:extLst>
          </p:nvPr>
        </p:nvGraphicFramePr>
        <p:xfrm>
          <a:off x="18287998" y="1276724"/>
          <a:ext cx="9144002" cy="558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3411200" y="5257800"/>
            <a:ext cx="1524000" cy="609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8889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First Costs Comparison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73390"/>
              </p:ext>
            </p:extLst>
          </p:nvPr>
        </p:nvGraphicFramePr>
        <p:xfrm>
          <a:off x="9601200" y="2344998"/>
          <a:ext cx="8458200" cy="27929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6873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Labor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9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Original</a:t>
                      </a:r>
                      <a:r>
                        <a:rPr lang="en-US" b="1" baseline="0" dirty="0" smtClean="0"/>
                        <a:t> HVAC System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$144,663.88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$79,733.00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$222,396.88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VRF System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$327,702.26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$20,690.81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$348,393.07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Difference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-$178,038.38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$59,042.19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-$118,996.19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515600" y="1388476"/>
            <a:ext cx="723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B9CE5"/>
                </a:solidFill>
              </a:rPr>
              <a:t>Original HVAC vs. VRF System First Costs</a:t>
            </a:r>
            <a:endParaRPr lang="en-US" sz="2400" b="1" u="sng" dirty="0">
              <a:solidFill>
                <a:srgbClr val="7B9CE5"/>
              </a:solidFill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592800" y="2039302"/>
            <a:ext cx="7239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7B9CE5"/>
                </a:solidFill>
              </a:rPr>
              <a:t>Materials Difference: </a:t>
            </a:r>
            <a:r>
              <a:rPr lang="en-US" sz="2800" b="1" dirty="0" smtClean="0">
                <a:solidFill>
                  <a:srgbClr val="7B9CE5"/>
                </a:solidFill>
              </a:rPr>
              <a:t>                   </a:t>
            </a:r>
            <a:r>
              <a:rPr lang="en-US" sz="2800" b="1" dirty="0" smtClean="0"/>
              <a:t>+118% </a:t>
            </a:r>
            <a:endParaRPr lang="en-US" sz="2800" b="1" u="sng" dirty="0" smtClean="0">
              <a:solidFill>
                <a:srgbClr val="7B9CE5"/>
              </a:solidFill>
            </a:endParaRPr>
          </a:p>
          <a:p>
            <a:endParaRPr lang="en-US" sz="2800" b="1" u="sng" dirty="0" smtClean="0">
              <a:solidFill>
                <a:srgbClr val="7B9CE5"/>
              </a:solidFill>
            </a:endParaRPr>
          </a:p>
          <a:p>
            <a:endParaRPr lang="en-US" sz="2800" b="1" u="sng" dirty="0">
              <a:solidFill>
                <a:srgbClr val="7B9CE5"/>
              </a:solidFill>
            </a:endParaRPr>
          </a:p>
          <a:p>
            <a:r>
              <a:rPr lang="en-US" sz="2800" b="1" u="sng" dirty="0" smtClean="0">
                <a:solidFill>
                  <a:srgbClr val="7B9CE5"/>
                </a:solidFill>
              </a:rPr>
              <a:t>Labor Difference: </a:t>
            </a:r>
            <a:r>
              <a:rPr lang="en-US" sz="2800" b="1" dirty="0" smtClean="0"/>
              <a:t>                         -74%</a:t>
            </a:r>
          </a:p>
          <a:p>
            <a:endParaRPr lang="en-US" sz="2800" b="1" u="sng" dirty="0" smtClean="0">
              <a:solidFill>
                <a:srgbClr val="7B9CE5"/>
              </a:solidFill>
            </a:endParaRPr>
          </a:p>
          <a:p>
            <a:endParaRPr lang="en-US" sz="2800" b="1" u="sng" dirty="0">
              <a:solidFill>
                <a:srgbClr val="7B9CE5"/>
              </a:solidFill>
            </a:endParaRPr>
          </a:p>
          <a:p>
            <a:r>
              <a:rPr lang="en-US" sz="2800" b="1" u="sng" dirty="0" smtClean="0">
                <a:solidFill>
                  <a:srgbClr val="7B9CE5"/>
                </a:solidFill>
              </a:rPr>
              <a:t>Total First Cost Difference:</a:t>
            </a:r>
            <a:r>
              <a:rPr lang="en-US" sz="2800" b="1" dirty="0" smtClean="0"/>
              <a:t>         +51.8%</a:t>
            </a:r>
            <a:endParaRPr lang="en-US" sz="2800" b="1" u="sng" dirty="0">
              <a:solidFill>
                <a:srgbClr val="7B9CE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8889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Payback Period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34600" y="2321001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FC</a:t>
            </a:r>
            <a:r>
              <a:rPr lang="en-US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en-US" dirty="0"/>
              <a:t>First Cost of Original HVAC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AEC</a:t>
            </a:r>
            <a:r>
              <a:rPr lang="en-US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en-US" dirty="0"/>
              <a:t>Annual Energy Cost of Original HVAC System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FC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VRF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en-US" dirty="0"/>
              <a:t>First Cost of Original VRF System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AEC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VRF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en-US" dirty="0"/>
              <a:t>Annual Energy Cost of VRF HVAC System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en-US" dirty="0"/>
              <a:t>Payback Period in years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12000" y="1524000"/>
            <a:ext cx="723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7B9CE5"/>
                </a:solidFill>
              </a:rPr>
              <a:t>Equation</a:t>
            </a:r>
            <a:endParaRPr lang="en-US" sz="3200" b="1" u="sng" dirty="0">
              <a:solidFill>
                <a:srgbClr val="7B9CE5"/>
              </a:solidFill>
            </a:endParaRPr>
          </a:p>
          <a:p>
            <a:endParaRPr lang="en-US" dirty="0" smtClean="0"/>
          </a:p>
          <a:p>
            <a:pPr algn="ctr"/>
            <a:r>
              <a:rPr lang="en-US" dirty="0"/>
              <a:t>FC</a:t>
            </a:r>
            <a:r>
              <a:rPr lang="en-US" baseline="-25000" dirty="0"/>
              <a:t>O</a:t>
            </a:r>
            <a:r>
              <a:rPr lang="en-US" dirty="0"/>
              <a:t> + (AEC</a:t>
            </a:r>
            <a:r>
              <a:rPr lang="en-US" baseline="-25000" dirty="0"/>
              <a:t>O</a:t>
            </a:r>
            <a:r>
              <a:rPr lang="en-US" dirty="0"/>
              <a:t> *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) = FC</a:t>
            </a:r>
            <a:r>
              <a:rPr lang="en-US" baseline="-25000" dirty="0"/>
              <a:t>VRF</a:t>
            </a:r>
            <a:r>
              <a:rPr lang="en-US" dirty="0"/>
              <a:t> + (AEC</a:t>
            </a:r>
            <a:r>
              <a:rPr lang="en-US" baseline="-25000" dirty="0"/>
              <a:t>VRF </a:t>
            </a:r>
            <a:r>
              <a:rPr lang="en-US" dirty="0"/>
              <a:t>*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$229,396 + ($16,416*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) = $348,393.07 + (9001 *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$118996 = $7415 *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648950" y="1540876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7B9CE5"/>
                </a:solidFill>
              </a:rPr>
              <a:t>Variables</a:t>
            </a:r>
            <a:endParaRPr lang="en-US" sz="3200" b="1" u="sng" dirty="0">
              <a:solidFill>
                <a:srgbClr val="7B9CE5"/>
              </a:solidFill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812000" y="4297421"/>
            <a:ext cx="723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7B9CE5"/>
                </a:solidFill>
              </a:rPr>
              <a:t>Payback Period</a:t>
            </a:r>
          </a:p>
          <a:p>
            <a:pPr algn="ctr"/>
            <a:endParaRPr lang="en-US" sz="3200" b="1" u="sng" dirty="0">
              <a:solidFill>
                <a:srgbClr val="7B9CE5"/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X=</a:t>
            </a:r>
            <a:r>
              <a:rPr lang="en-US" sz="2800" b="1" dirty="0"/>
              <a:t> 16.04 years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21800" y="5137974"/>
            <a:ext cx="2819400" cy="72942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8889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Emissions Comparison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149" y="2288230"/>
            <a:ext cx="9363996" cy="216394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4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7B9CE5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810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Acoustical Breadth Investigation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5500" y="153417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Recommended Noise Criterion - NC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25966"/>
              </p:ext>
            </p:extLst>
          </p:nvPr>
        </p:nvGraphicFramePr>
        <p:xfrm>
          <a:off x="9944100" y="2562551"/>
          <a:ext cx="7505700" cy="3288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01900"/>
                <a:gridCol w="2501900"/>
                <a:gridCol w="2501900"/>
              </a:tblGrid>
              <a:tr h="821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Recommended</a:t>
                      </a:r>
                      <a:r>
                        <a:rPr lang="en-US" sz="2000" baseline="0" dirty="0" smtClean="0"/>
                        <a:t> NC Rating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 Sound Level </a:t>
                      </a:r>
                      <a:r>
                        <a:rPr lang="en-US" dirty="0" err="1" smtClean="0"/>
                        <a:t>dBA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</a:tr>
              <a:tr h="8211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Open-Plan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Offices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35-40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45-50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1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Private Offices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30-35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40-45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1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Rooms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25-30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35-40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00" y="1668699"/>
            <a:ext cx="4591947" cy="4613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4292034" y="202439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KEY</a:t>
            </a:r>
            <a:endParaRPr lang="en-US" sz="2800" b="1" u="sng" dirty="0"/>
          </a:p>
        </p:txBody>
      </p:sp>
      <p:sp>
        <p:nvSpPr>
          <p:cNvPr id="34" name="Rectangle 33"/>
          <p:cNvSpPr/>
          <p:nvPr/>
        </p:nvSpPr>
        <p:spPr>
          <a:xfrm>
            <a:off x="24079200" y="2910572"/>
            <a:ext cx="549166" cy="54916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079200" y="3910938"/>
            <a:ext cx="549166" cy="54916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079200" y="4953000"/>
            <a:ext cx="549166" cy="549166"/>
          </a:xfrm>
          <a:prstGeom prst="rect">
            <a:avLst/>
          </a:prstGeom>
          <a:solidFill>
            <a:srgbClr val="EE911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805728" y="2910572"/>
            <a:ext cx="2550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Private Offices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Conference Rooms</a:t>
            </a:r>
          </a:p>
          <a:p>
            <a:endParaRPr lang="en-US" dirty="0"/>
          </a:p>
          <a:p>
            <a:r>
              <a:rPr lang="en-US" dirty="0" smtClean="0"/>
              <a:t>Open Plan</a:t>
            </a:r>
          </a:p>
          <a:p>
            <a:r>
              <a:rPr lang="en-US" dirty="0" smtClean="0"/>
              <a:t>Offices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707600" y="2855266"/>
            <a:ext cx="381000" cy="1096006"/>
          </a:xfrm>
          <a:prstGeom prst="rect">
            <a:avLst/>
          </a:prstGeom>
          <a:solidFill>
            <a:srgbClr val="92D050">
              <a:alpha val="74902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783800" y="4310955"/>
            <a:ext cx="228600" cy="1866889"/>
          </a:xfrm>
          <a:prstGeom prst="rect">
            <a:avLst/>
          </a:prstGeom>
          <a:solidFill>
            <a:srgbClr val="92D050">
              <a:alpha val="74902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2990009" y="2734533"/>
            <a:ext cx="515705" cy="3323909"/>
          </a:xfrm>
          <a:custGeom>
            <a:avLst/>
            <a:gdLst>
              <a:gd name="connsiteX0" fmla="*/ 95341 w 515705"/>
              <a:gd name="connsiteY0" fmla="*/ 21668 h 3323909"/>
              <a:gd name="connsiteX1" fmla="*/ 95341 w 515705"/>
              <a:gd name="connsiteY1" fmla="*/ 1230756 h 3323909"/>
              <a:gd name="connsiteX2" fmla="*/ 0 w 515705"/>
              <a:gd name="connsiteY2" fmla="*/ 1230756 h 3323909"/>
              <a:gd name="connsiteX3" fmla="*/ 0 w 515705"/>
              <a:gd name="connsiteY3" fmla="*/ 1577448 h 3323909"/>
              <a:gd name="connsiteX4" fmla="*/ 30336 w 515705"/>
              <a:gd name="connsiteY4" fmla="*/ 1577448 h 3323909"/>
              <a:gd name="connsiteX5" fmla="*/ 30336 w 515705"/>
              <a:gd name="connsiteY5" fmla="*/ 3323909 h 3323909"/>
              <a:gd name="connsiteX6" fmla="*/ 112675 w 515705"/>
              <a:gd name="connsiteY6" fmla="*/ 3323909 h 3323909"/>
              <a:gd name="connsiteX7" fmla="*/ 112675 w 515705"/>
              <a:gd name="connsiteY7" fmla="*/ 3055222 h 3323909"/>
              <a:gd name="connsiteX8" fmla="*/ 515705 w 515705"/>
              <a:gd name="connsiteY8" fmla="*/ 3055222 h 3323909"/>
              <a:gd name="connsiteX9" fmla="*/ 515705 w 515705"/>
              <a:gd name="connsiteY9" fmla="*/ 0 h 3323909"/>
              <a:gd name="connsiteX10" fmla="*/ 95341 w 515705"/>
              <a:gd name="connsiteY10" fmla="*/ 21668 h 33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705" h="3323909">
                <a:moveTo>
                  <a:pt x="95341" y="21668"/>
                </a:moveTo>
                <a:lnTo>
                  <a:pt x="95341" y="1230756"/>
                </a:lnTo>
                <a:lnTo>
                  <a:pt x="0" y="1230756"/>
                </a:lnTo>
                <a:lnTo>
                  <a:pt x="0" y="1577448"/>
                </a:lnTo>
                <a:lnTo>
                  <a:pt x="30336" y="1577448"/>
                </a:lnTo>
                <a:lnTo>
                  <a:pt x="30336" y="3323909"/>
                </a:lnTo>
                <a:lnTo>
                  <a:pt x="112675" y="3323909"/>
                </a:lnTo>
                <a:lnTo>
                  <a:pt x="112675" y="3055222"/>
                </a:lnTo>
                <a:lnTo>
                  <a:pt x="515705" y="3055222"/>
                </a:lnTo>
                <a:lnTo>
                  <a:pt x="515705" y="0"/>
                </a:lnTo>
                <a:lnTo>
                  <a:pt x="95341" y="21668"/>
                </a:lnTo>
                <a:close/>
              </a:path>
            </a:pathLst>
          </a:custGeom>
          <a:solidFill>
            <a:srgbClr val="EE9116">
              <a:alpha val="74902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2751659" y="2335837"/>
            <a:ext cx="771389" cy="511371"/>
          </a:xfrm>
          <a:custGeom>
            <a:avLst/>
            <a:gdLst>
              <a:gd name="connsiteX0" fmla="*/ 0 w 771389"/>
              <a:gd name="connsiteY0" fmla="*/ 30336 h 511371"/>
              <a:gd name="connsiteX1" fmla="*/ 0 w 771389"/>
              <a:gd name="connsiteY1" fmla="*/ 30336 h 511371"/>
              <a:gd name="connsiteX2" fmla="*/ 8667 w 771389"/>
              <a:gd name="connsiteY2" fmla="*/ 221016 h 511371"/>
              <a:gd name="connsiteX3" fmla="*/ 8667 w 771389"/>
              <a:gd name="connsiteY3" fmla="*/ 511371 h 511371"/>
              <a:gd name="connsiteX4" fmla="*/ 329357 w 771389"/>
              <a:gd name="connsiteY4" fmla="*/ 511371 h 511371"/>
              <a:gd name="connsiteX5" fmla="*/ 329357 w 771389"/>
              <a:gd name="connsiteY5" fmla="*/ 407363 h 511371"/>
              <a:gd name="connsiteX6" fmla="*/ 771389 w 771389"/>
              <a:gd name="connsiteY6" fmla="*/ 407363 h 511371"/>
              <a:gd name="connsiteX7" fmla="*/ 771389 w 771389"/>
              <a:gd name="connsiteY7" fmla="*/ 0 h 511371"/>
              <a:gd name="connsiteX8" fmla="*/ 472368 w 771389"/>
              <a:gd name="connsiteY8" fmla="*/ 0 h 511371"/>
              <a:gd name="connsiteX9" fmla="*/ 472368 w 771389"/>
              <a:gd name="connsiteY9" fmla="*/ 316356 h 511371"/>
              <a:gd name="connsiteX10" fmla="*/ 312023 w 771389"/>
              <a:gd name="connsiteY10" fmla="*/ 316356 h 511371"/>
              <a:gd name="connsiteX11" fmla="*/ 312023 w 771389"/>
              <a:gd name="connsiteY11" fmla="*/ 47670 h 511371"/>
              <a:gd name="connsiteX12" fmla="*/ 0 w 771389"/>
              <a:gd name="connsiteY12" fmla="*/ 30336 h 5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1389" h="511371">
                <a:moveTo>
                  <a:pt x="0" y="30336"/>
                </a:moveTo>
                <a:lnTo>
                  <a:pt x="0" y="30336"/>
                </a:lnTo>
                <a:cubicBezTo>
                  <a:pt x="9041" y="111714"/>
                  <a:pt x="7351" y="86791"/>
                  <a:pt x="8667" y="221016"/>
                </a:cubicBezTo>
                <a:cubicBezTo>
                  <a:pt x="9616" y="317796"/>
                  <a:pt x="8667" y="414586"/>
                  <a:pt x="8667" y="511371"/>
                </a:cubicBezTo>
                <a:lnTo>
                  <a:pt x="329357" y="511371"/>
                </a:lnTo>
                <a:lnTo>
                  <a:pt x="329357" y="407363"/>
                </a:lnTo>
                <a:lnTo>
                  <a:pt x="771389" y="407363"/>
                </a:lnTo>
                <a:lnTo>
                  <a:pt x="771389" y="0"/>
                </a:lnTo>
                <a:lnTo>
                  <a:pt x="472368" y="0"/>
                </a:lnTo>
                <a:lnTo>
                  <a:pt x="472368" y="316356"/>
                </a:lnTo>
                <a:lnTo>
                  <a:pt x="312023" y="316356"/>
                </a:lnTo>
                <a:lnTo>
                  <a:pt x="312023" y="47670"/>
                </a:lnTo>
                <a:lnTo>
                  <a:pt x="0" y="30336"/>
                </a:lnTo>
                <a:close/>
              </a:path>
            </a:pathLst>
          </a:custGeom>
          <a:solidFill>
            <a:srgbClr val="222076">
              <a:alpha val="74902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7B9CE5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810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Acoustical Breadth Investigation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20755" y="131317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Existing Mechanical Conditions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7600" y="2068947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 Ton Carrier 50TCD06 Rooftop Unit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1” Fiberglass Insulation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Room Dimensions : 34’x26’x8’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 SPL to nearest diffuser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273345" y="131284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Existing Mechanical NC Rating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0" y="1968948"/>
            <a:ext cx="3429000" cy="458425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0811744" y="3503981"/>
            <a:ext cx="3028493" cy="1324051"/>
          </a:xfrm>
          <a:custGeom>
            <a:avLst/>
            <a:gdLst>
              <a:gd name="connsiteX0" fmla="*/ 0 w 3028493"/>
              <a:gd name="connsiteY0" fmla="*/ 0 h 1324051"/>
              <a:gd name="connsiteX1" fmla="*/ 497434 w 3028493"/>
              <a:gd name="connsiteY1" fmla="*/ 409651 h 1324051"/>
              <a:gd name="connsiteX2" fmla="*/ 943661 w 3028493"/>
              <a:gd name="connsiteY2" fmla="*/ 680313 h 1324051"/>
              <a:gd name="connsiteX3" fmla="*/ 1411834 w 3028493"/>
              <a:gd name="connsiteY3" fmla="*/ 914400 h 1324051"/>
              <a:gd name="connsiteX4" fmla="*/ 2033626 w 3028493"/>
              <a:gd name="connsiteY4" fmla="*/ 1170432 h 1324051"/>
              <a:gd name="connsiteX5" fmla="*/ 2538374 w 3028493"/>
              <a:gd name="connsiteY5" fmla="*/ 1265529 h 1324051"/>
              <a:gd name="connsiteX6" fmla="*/ 3028493 w 3028493"/>
              <a:gd name="connsiteY6" fmla="*/ 1324051 h 13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493" h="1324051">
                <a:moveTo>
                  <a:pt x="0" y="0"/>
                </a:moveTo>
                <a:lnTo>
                  <a:pt x="497434" y="409651"/>
                </a:lnTo>
                <a:lnTo>
                  <a:pt x="943661" y="680313"/>
                </a:lnTo>
                <a:lnTo>
                  <a:pt x="1411834" y="914400"/>
                </a:lnTo>
                <a:lnTo>
                  <a:pt x="2033626" y="1170432"/>
                </a:lnTo>
                <a:lnTo>
                  <a:pt x="2538374" y="1265529"/>
                </a:lnTo>
                <a:lnTo>
                  <a:pt x="3028493" y="132405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0" y="244063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NC-46</a:t>
            </a:r>
          </a:p>
          <a:p>
            <a:r>
              <a:rPr lang="en-US" sz="3200" dirty="0" smtClean="0"/>
              <a:t>~ 48 </a:t>
            </a:r>
            <a:r>
              <a:rPr lang="en-US" sz="3200" dirty="0" err="1" smtClean="0"/>
              <a:t>dBA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21793200" y="2209800"/>
            <a:ext cx="1066799" cy="40386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811744" y="2209800"/>
            <a:ext cx="1057656" cy="40386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82070"/>
              </p:ext>
            </p:extLst>
          </p:nvPr>
        </p:nvGraphicFramePr>
        <p:xfrm>
          <a:off x="10342833" y="4842954"/>
          <a:ext cx="8906864" cy="16084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52603"/>
                <a:gridCol w="914400"/>
                <a:gridCol w="914400"/>
                <a:gridCol w="1143000"/>
                <a:gridCol w="1143000"/>
                <a:gridCol w="1066800"/>
                <a:gridCol w="1066800"/>
                <a:gridCol w="905861"/>
              </a:tblGrid>
              <a:tr h="53615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4467" marR="44467" marT="22234" marB="2223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Sound Power</a:t>
                      </a:r>
                      <a:r>
                        <a:rPr lang="en-US" sz="2000" baseline="0" dirty="0" smtClean="0"/>
                        <a:t> Level, dB (re 10^-12 W)</a:t>
                      </a:r>
                      <a:endParaRPr lang="en-US" sz="2000" dirty="0"/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</a:tr>
              <a:tr h="5361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Octave Band Frequency,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HZ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63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250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500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Discharge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85.8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84.3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80.5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78.7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76.4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72.7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68.3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6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7B9CE5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810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Acoustical Breadth Investigation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73345" y="131284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Existing Mechanical NC Rating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0" y="1968948"/>
            <a:ext cx="3429000" cy="458425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0811744" y="3503981"/>
            <a:ext cx="3028493" cy="1324051"/>
          </a:xfrm>
          <a:custGeom>
            <a:avLst/>
            <a:gdLst>
              <a:gd name="connsiteX0" fmla="*/ 0 w 3028493"/>
              <a:gd name="connsiteY0" fmla="*/ 0 h 1324051"/>
              <a:gd name="connsiteX1" fmla="*/ 497434 w 3028493"/>
              <a:gd name="connsiteY1" fmla="*/ 409651 h 1324051"/>
              <a:gd name="connsiteX2" fmla="*/ 943661 w 3028493"/>
              <a:gd name="connsiteY2" fmla="*/ 680313 h 1324051"/>
              <a:gd name="connsiteX3" fmla="*/ 1411834 w 3028493"/>
              <a:gd name="connsiteY3" fmla="*/ 914400 h 1324051"/>
              <a:gd name="connsiteX4" fmla="*/ 2033626 w 3028493"/>
              <a:gd name="connsiteY4" fmla="*/ 1170432 h 1324051"/>
              <a:gd name="connsiteX5" fmla="*/ 2538374 w 3028493"/>
              <a:gd name="connsiteY5" fmla="*/ 1265529 h 1324051"/>
              <a:gd name="connsiteX6" fmla="*/ 3028493 w 3028493"/>
              <a:gd name="connsiteY6" fmla="*/ 1324051 h 13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493" h="1324051">
                <a:moveTo>
                  <a:pt x="0" y="0"/>
                </a:moveTo>
                <a:lnTo>
                  <a:pt x="497434" y="409651"/>
                </a:lnTo>
                <a:lnTo>
                  <a:pt x="943661" y="680313"/>
                </a:lnTo>
                <a:lnTo>
                  <a:pt x="1411834" y="914400"/>
                </a:lnTo>
                <a:lnTo>
                  <a:pt x="2033626" y="1170432"/>
                </a:lnTo>
                <a:lnTo>
                  <a:pt x="2538374" y="1265529"/>
                </a:lnTo>
                <a:lnTo>
                  <a:pt x="3028493" y="132405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0" y="2440632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NC-46</a:t>
            </a:r>
          </a:p>
          <a:p>
            <a:r>
              <a:rPr lang="en-US" sz="3200" dirty="0" smtClean="0"/>
              <a:t>~ 48 </a:t>
            </a:r>
            <a:r>
              <a:rPr lang="en-US" sz="3200" dirty="0" err="1" smtClean="0"/>
              <a:t>dBA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21793200" y="2209800"/>
            <a:ext cx="1066799" cy="40386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811744" y="2209800"/>
            <a:ext cx="1057656" cy="40386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15500" y="153417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Recommended Noise Criterion - NC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84982"/>
              </p:ext>
            </p:extLst>
          </p:nvPr>
        </p:nvGraphicFramePr>
        <p:xfrm>
          <a:off x="9944100" y="2562551"/>
          <a:ext cx="7505700" cy="3288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01900"/>
                <a:gridCol w="2501900"/>
                <a:gridCol w="2501900"/>
              </a:tblGrid>
              <a:tr h="821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Recommended</a:t>
                      </a:r>
                      <a:r>
                        <a:rPr lang="en-US" sz="2000" baseline="0" dirty="0" smtClean="0"/>
                        <a:t> NC Rating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 Sound Level </a:t>
                      </a:r>
                      <a:r>
                        <a:rPr lang="en-US" dirty="0" err="1" smtClean="0"/>
                        <a:t>dBA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</a:tr>
              <a:tr h="8211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Open-Plan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Offices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35-40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45-50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364"/>
                    </a:solidFill>
                  </a:tcPr>
                </a:tc>
              </a:tr>
              <a:tr h="8211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Private Offices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30-35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40-45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333"/>
                    </a:solidFill>
                  </a:tcPr>
                </a:tc>
              </a:tr>
              <a:tr h="8211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Rooms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25-30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35-40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3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5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7B9CE5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28271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Acoustical Breadth Investigation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50213" y="1295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Proposed Mechanical Conditions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126200" y="1295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Recommended Noise Criterion - NC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6600" y="2202477"/>
            <a:ext cx="7354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Samsung DMV AM024FN4dCH/AA 4 Way Cassette Fan Coil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Room Dimensions : 34’x26’x8’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77346"/>
              </p:ext>
            </p:extLst>
          </p:nvPr>
        </p:nvGraphicFramePr>
        <p:xfrm>
          <a:off x="9601197" y="4842954"/>
          <a:ext cx="8906864" cy="16084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52603"/>
                <a:gridCol w="914400"/>
                <a:gridCol w="914400"/>
                <a:gridCol w="1143000"/>
                <a:gridCol w="1143000"/>
                <a:gridCol w="1066800"/>
                <a:gridCol w="1066800"/>
                <a:gridCol w="905861"/>
              </a:tblGrid>
              <a:tr h="53615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4467" marR="44467" marT="22234" marB="2223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Sound Power</a:t>
                      </a:r>
                      <a:r>
                        <a:rPr lang="en-US" sz="2000" baseline="0" dirty="0" smtClean="0"/>
                        <a:t> Level, dB (re 10^-12 W)</a:t>
                      </a:r>
                      <a:endParaRPr lang="en-US" sz="2000" dirty="0"/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4467" marR="44467" marT="22234" marB="22234">
                    <a:solidFill>
                      <a:srgbClr val="7B9CE5"/>
                    </a:solidFill>
                  </a:tcPr>
                </a:tc>
              </a:tr>
              <a:tr h="5361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Octave Band Frequency,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HZ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63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250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500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Discharge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40.1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37.2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36.4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33.0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29.7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27.3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22.6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4467" marR="44467" marT="22234" marB="2223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4384000" y="2440632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NC-25</a:t>
            </a:r>
          </a:p>
          <a:p>
            <a:r>
              <a:rPr lang="en-US" sz="3200" dirty="0" smtClean="0"/>
              <a:t>~ 32 </a:t>
            </a:r>
            <a:r>
              <a:rPr lang="en-US" sz="3200" dirty="0" err="1" smtClean="0"/>
              <a:t>dBA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109" y="1983850"/>
            <a:ext cx="3472217" cy="464555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20650200" y="3517851"/>
            <a:ext cx="3190037" cy="1358950"/>
          </a:xfrm>
          <a:custGeom>
            <a:avLst/>
            <a:gdLst>
              <a:gd name="connsiteX0" fmla="*/ 0 w 3028493"/>
              <a:gd name="connsiteY0" fmla="*/ 0 h 1324051"/>
              <a:gd name="connsiteX1" fmla="*/ 497434 w 3028493"/>
              <a:gd name="connsiteY1" fmla="*/ 409651 h 1324051"/>
              <a:gd name="connsiteX2" fmla="*/ 943661 w 3028493"/>
              <a:gd name="connsiteY2" fmla="*/ 680313 h 1324051"/>
              <a:gd name="connsiteX3" fmla="*/ 1411834 w 3028493"/>
              <a:gd name="connsiteY3" fmla="*/ 914400 h 1324051"/>
              <a:gd name="connsiteX4" fmla="*/ 2033626 w 3028493"/>
              <a:gd name="connsiteY4" fmla="*/ 1170432 h 1324051"/>
              <a:gd name="connsiteX5" fmla="*/ 2538374 w 3028493"/>
              <a:gd name="connsiteY5" fmla="*/ 1265529 h 1324051"/>
              <a:gd name="connsiteX6" fmla="*/ 3028493 w 3028493"/>
              <a:gd name="connsiteY6" fmla="*/ 1324051 h 13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493" h="1324051">
                <a:moveTo>
                  <a:pt x="0" y="0"/>
                </a:moveTo>
                <a:lnTo>
                  <a:pt x="497434" y="409651"/>
                </a:lnTo>
                <a:lnTo>
                  <a:pt x="943661" y="680313"/>
                </a:lnTo>
                <a:lnTo>
                  <a:pt x="1411834" y="914400"/>
                </a:lnTo>
                <a:lnTo>
                  <a:pt x="2033626" y="1170432"/>
                </a:lnTo>
                <a:lnTo>
                  <a:pt x="2538374" y="1265529"/>
                </a:lnTo>
                <a:lnTo>
                  <a:pt x="3028493" y="132405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660563" y="2197704"/>
            <a:ext cx="3190037" cy="41910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7B9CE5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28271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Acoustical Breadth Investigation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126200" y="1295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Recommended Noise Criterion - NC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109" y="1983850"/>
            <a:ext cx="3472217" cy="46455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384000" y="2440632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NC-25</a:t>
            </a:r>
          </a:p>
          <a:p>
            <a:r>
              <a:rPr lang="en-US" sz="3200" dirty="0" smtClean="0"/>
              <a:t>~ 32 </a:t>
            </a:r>
            <a:r>
              <a:rPr lang="en-US" sz="3200" dirty="0" err="1" smtClean="0"/>
              <a:t>dBA</a:t>
            </a:r>
            <a:endParaRPr lang="en-US" sz="3200" dirty="0"/>
          </a:p>
        </p:txBody>
      </p:sp>
      <p:sp>
        <p:nvSpPr>
          <p:cNvPr id="38" name="Freeform 37"/>
          <p:cNvSpPr/>
          <p:nvPr/>
        </p:nvSpPr>
        <p:spPr>
          <a:xfrm>
            <a:off x="20650200" y="3517851"/>
            <a:ext cx="3190037" cy="1358950"/>
          </a:xfrm>
          <a:custGeom>
            <a:avLst/>
            <a:gdLst>
              <a:gd name="connsiteX0" fmla="*/ 0 w 3028493"/>
              <a:gd name="connsiteY0" fmla="*/ 0 h 1324051"/>
              <a:gd name="connsiteX1" fmla="*/ 497434 w 3028493"/>
              <a:gd name="connsiteY1" fmla="*/ 409651 h 1324051"/>
              <a:gd name="connsiteX2" fmla="*/ 943661 w 3028493"/>
              <a:gd name="connsiteY2" fmla="*/ 680313 h 1324051"/>
              <a:gd name="connsiteX3" fmla="*/ 1411834 w 3028493"/>
              <a:gd name="connsiteY3" fmla="*/ 914400 h 1324051"/>
              <a:gd name="connsiteX4" fmla="*/ 2033626 w 3028493"/>
              <a:gd name="connsiteY4" fmla="*/ 1170432 h 1324051"/>
              <a:gd name="connsiteX5" fmla="*/ 2538374 w 3028493"/>
              <a:gd name="connsiteY5" fmla="*/ 1265529 h 1324051"/>
              <a:gd name="connsiteX6" fmla="*/ 3028493 w 3028493"/>
              <a:gd name="connsiteY6" fmla="*/ 1324051 h 13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493" h="1324051">
                <a:moveTo>
                  <a:pt x="0" y="0"/>
                </a:moveTo>
                <a:lnTo>
                  <a:pt x="497434" y="409651"/>
                </a:lnTo>
                <a:lnTo>
                  <a:pt x="943661" y="680313"/>
                </a:lnTo>
                <a:lnTo>
                  <a:pt x="1411834" y="914400"/>
                </a:lnTo>
                <a:lnTo>
                  <a:pt x="2033626" y="1170432"/>
                </a:lnTo>
                <a:lnTo>
                  <a:pt x="2538374" y="1265529"/>
                </a:lnTo>
                <a:lnTo>
                  <a:pt x="3028493" y="132405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660563" y="2197704"/>
            <a:ext cx="3190037" cy="41910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753600" y="128652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Recommended Noise Criterion - NC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83909"/>
              </p:ext>
            </p:extLst>
          </p:nvPr>
        </p:nvGraphicFramePr>
        <p:xfrm>
          <a:off x="10248900" y="2476499"/>
          <a:ext cx="7505700" cy="3288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01900"/>
                <a:gridCol w="2501900"/>
                <a:gridCol w="2501900"/>
              </a:tblGrid>
              <a:tr h="821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Recommended</a:t>
                      </a:r>
                      <a:r>
                        <a:rPr lang="en-US" sz="2000" baseline="0" dirty="0" smtClean="0"/>
                        <a:t> NC Rating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 Sound Level </a:t>
                      </a:r>
                      <a:r>
                        <a:rPr lang="en-US" dirty="0" err="1" smtClean="0"/>
                        <a:t>dBA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</a:tr>
              <a:tr h="8211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Open-Plan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Offices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35-40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45-50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364"/>
                    </a:solidFill>
                  </a:tcPr>
                </a:tc>
              </a:tr>
              <a:tr h="8211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Private Offices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30-35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40-45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364"/>
                    </a:solidFill>
                  </a:tcPr>
                </a:tc>
              </a:tr>
              <a:tr h="8211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Rooms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25-30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35-40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36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6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8FABE9">
              <a:alpha val="85098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78200" y="2827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Conditions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1400" y="1447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B9C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 Design Conditions</a:t>
            </a:r>
            <a:endParaRPr lang="en-US" sz="2800" b="1" dirty="0">
              <a:solidFill>
                <a:srgbClr val="7B9C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40600" y="1447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B9C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Design Conditions</a:t>
            </a:r>
            <a:endParaRPr lang="en-US" sz="2800" b="1" dirty="0">
              <a:solidFill>
                <a:srgbClr val="7B9C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74022"/>
              </p:ext>
            </p:extLst>
          </p:nvPr>
        </p:nvGraphicFramePr>
        <p:xfrm>
          <a:off x="9906000" y="3086099"/>
          <a:ext cx="7767145" cy="21153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53680"/>
                <a:gridCol w="2824417"/>
                <a:gridCol w="2589048"/>
              </a:tblGrid>
              <a:tr h="74929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591" marR="96591" marT="48296" marB="48296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Summer Design</a:t>
                      </a:r>
                      <a:r>
                        <a:rPr lang="en-US" sz="2100" baseline="0" dirty="0" smtClean="0"/>
                        <a:t> Cooling</a:t>
                      </a:r>
                      <a:endParaRPr lang="en-US" sz="2100" dirty="0"/>
                    </a:p>
                  </a:txBody>
                  <a:tcPr marL="96591" marR="96591" marT="48296" marB="48296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Winter Design Heating</a:t>
                      </a:r>
                      <a:endParaRPr lang="en-US" sz="2100" dirty="0"/>
                    </a:p>
                  </a:txBody>
                  <a:tcPr marL="96591" marR="96591" marT="48296" marB="48296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</a:tr>
              <a:tr h="68301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OA Dry Bulb</a:t>
                      </a:r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</a:rPr>
                        <a:t> (°F)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96591" marR="96591" marT="48296" marB="48296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89 </a:t>
                      </a:r>
                      <a:r>
                        <a:rPr lang="en-US" sz="1900" baseline="0" dirty="0" smtClean="0"/>
                        <a:t>°F</a:t>
                      </a:r>
                      <a:endParaRPr lang="en-US" sz="1900" dirty="0"/>
                    </a:p>
                  </a:txBody>
                  <a:tcPr marL="96591" marR="96591" marT="48296" marB="48296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2.0</a:t>
                      </a:r>
                      <a:r>
                        <a:rPr lang="en-US" sz="1900" baseline="0" dirty="0" smtClean="0"/>
                        <a:t> °F</a:t>
                      </a:r>
                      <a:endParaRPr lang="en-US" sz="1900" dirty="0"/>
                    </a:p>
                  </a:txBody>
                  <a:tcPr marL="96591" marR="96591" marT="48296" marB="48296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1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OA Wet Bulb (</a:t>
                      </a:r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</a:rPr>
                        <a:t>°F)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96591" marR="96591" marT="48296" marB="48296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72 </a:t>
                      </a:r>
                      <a:r>
                        <a:rPr lang="en-US" sz="1900" baseline="0" dirty="0" smtClean="0"/>
                        <a:t>°F</a:t>
                      </a:r>
                      <a:endParaRPr lang="en-US" sz="1900" dirty="0"/>
                    </a:p>
                  </a:txBody>
                  <a:tcPr marL="96591" marR="96591" marT="48296" marB="48296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.3 </a:t>
                      </a:r>
                      <a:r>
                        <a:rPr lang="en-US" sz="1900" baseline="0" dirty="0" smtClean="0"/>
                        <a:t>°F</a:t>
                      </a:r>
                      <a:endParaRPr lang="en-US" sz="1900" dirty="0"/>
                    </a:p>
                  </a:txBody>
                  <a:tcPr marL="96591" marR="96591" marT="48296" marB="48296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37480"/>
              </p:ext>
            </p:extLst>
          </p:nvPr>
        </p:nvGraphicFramePr>
        <p:xfrm>
          <a:off x="19126200" y="2456643"/>
          <a:ext cx="7307580" cy="3639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895"/>
                <a:gridCol w="1826895"/>
                <a:gridCol w="1826895"/>
                <a:gridCol w="1826895"/>
              </a:tblGrid>
              <a:tr h="75862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3409" marR="103409" marT="51704" marB="517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Offices &amp; Lab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Warehouse &amp; Packaging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Storage</a:t>
                      </a:r>
                      <a:r>
                        <a:rPr lang="en-US" sz="2000" baseline="0" dirty="0" smtClean="0"/>
                        <a:t> &amp;</a:t>
                      </a:r>
                      <a:r>
                        <a:rPr lang="en-US" sz="2000" dirty="0" smtClean="0"/>
                        <a:t> Maintenance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</a:tr>
              <a:tr h="10340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Cooling Set Point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 </a:t>
                      </a:r>
                      <a:r>
                        <a:rPr lang="en-US" sz="1900" baseline="0" dirty="0" smtClean="0"/>
                        <a:t>°F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1900" baseline="0" dirty="0" smtClean="0"/>
                        <a:t>°F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 </a:t>
                      </a:r>
                      <a:r>
                        <a:rPr lang="en-US" sz="1900" baseline="0" dirty="0" smtClean="0"/>
                        <a:t>°F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0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Heating Set Point</a:t>
                      </a:r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 </a:t>
                      </a:r>
                      <a:r>
                        <a:rPr lang="en-US" sz="1900" baseline="0" dirty="0" smtClean="0"/>
                        <a:t>°F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 </a:t>
                      </a:r>
                      <a:r>
                        <a:rPr lang="en-US" sz="1900" baseline="0" dirty="0" smtClean="0"/>
                        <a:t>°F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 </a:t>
                      </a:r>
                      <a:r>
                        <a:rPr lang="en-US" sz="1900" baseline="0" dirty="0" smtClean="0"/>
                        <a:t>°F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5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Relative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Humidity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45%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marL="103409" marR="103409" marT="51704" marB="5170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7B9CE5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28271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53598" y="1613115"/>
            <a:ext cx="85343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Variable Refrigerant Flow System</a:t>
            </a:r>
          </a:p>
          <a:p>
            <a:pPr algn="ctr"/>
            <a:endParaRPr lang="en-US" sz="2800" b="1" u="sng" dirty="0">
              <a:solidFill>
                <a:srgbClr val="7B9CE5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B9CE5"/>
                </a:solidFill>
              </a:rPr>
              <a:t>First Costs – </a:t>
            </a:r>
            <a:r>
              <a:rPr lang="en-US" sz="2800" dirty="0" smtClean="0"/>
              <a:t>51% more expensive than original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B9CE5"/>
                </a:solidFill>
              </a:rPr>
              <a:t>Annual Costs – </a:t>
            </a:r>
            <a:r>
              <a:rPr lang="en-US" sz="2800" dirty="0" smtClean="0"/>
              <a:t>45% cheaper than original system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B9CE5"/>
                </a:solidFill>
              </a:rPr>
              <a:t>Payback Period – </a:t>
            </a:r>
            <a:r>
              <a:rPr lang="en-US" sz="2800" dirty="0" smtClean="0"/>
              <a:t>16 years (uneconomical)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B9CE5"/>
                </a:solidFill>
              </a:rPr>
              <a:t>Emissions</a:t>
            </a:r>
            <a:r>
              <a:rPr lang="en-US" sz="2800" dirty="0" smtClean="0"/>
              <a:t> – 13% less annually than original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B9CE5"/>
                </a:solidFill>
              </a:rPr>
              <a:t>Improve occupant comfort</a:t>
            </a:r>
          </a:p>
          <a:p>
            <a:endParaRPr lang="en-US" sz="2800" dirty="0" smtClean="0">
              <a:solidFill>
                <a:srgbClr val="7B9CE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878551" y="1676400"/>
            <a:ext cx="8534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Acoustical </a:t>
            </a:r>
            <a:r>
              <a:rPr lang="en-US" sz="2800" b="1" u="sng" dirty="0" err="1" smtClean="0">
                <a:solidFill>
                  <a:srgbClr val="7B9CE5"/>
                </a:solidFill>
              </a:rPr>
              <a:t>Invesitgation</a:t>
            </a:r>
            <a:endParaRPr lang="en-US" sz="2800" b="1" u="sng" dirty="0" smtClean="0">
              <a:solidFill>
                <a:srgbClr val="7B9CE5"/>
              </a:solidFill>
            </a:endParaRPr>
          </a:p>
          <a:p>
            <a:pPr algn="ctr"/>
            <a:endParaRPr lang="en-US" sz="2800" b="1" u="sng" dirty="0">
              <a:solidFill>
                <a:srgbClr val="7B9CE5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B9CE5"/>
                </a:solidFill>
              </a:rPr>
              <a:t>Original Design – </a:t>
            </a:r>
            <a:r>
              <a:rPr lang="en-US" sz="2800" dirty="0" smtClean="0"/>
              <a:t>did </a:t>
            </a:r>
            <a:r>
              <a:rPr lang="en-US" sz="2800" b="1" u="sng" dirty="0" smtClean="0">
                <a:solidFill>
                  <a:srgbClr val="7B9CE5"/>
                </a:solidFill>
              </a:rPr>
              <a:t>not</a:t>
            </a:r>
            <a:r>
              <a:rPr lang="en-US" sz="2800" dirty="0" smtClean="0">
                <a:solidFill>
                  <a:srgbClr val="7B9CE5"/>
                </a:solidFill>
              </a:rPr>
              <a:t> </a:t>
            </a:r>
            <a:r>
              <a:rPr lang="en-US" sz="2800" dirty="0" smtClean="0"/>
              <a:t>meet recommended NC Ratings for office spaces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Potential for rumbly HVAC noise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B9CE5"/>
                </a:solidFill>
              </a:rPr>
              <a:t>VRF Design – </a:t>
            </a:r>
            <a:r>
              <a:rPr lang="en-US" sz="2800" dirty="0" smtClean="0"/>
              <a:t>met</a:t>
            </a:r>
            <a:r>
              <a:rPr lang="en-US" sz="2800" dirty="0" smtClean="0">
                <a:solidFill>
                  <a:srgbClr val="7B9CE5"/>
                </a:solidFill>
              </a:rPr>
              <a:t> </a:t>
            </a:r>
            <a:r>
              <a:rPr lang="en-US" sz="2800" b="1" u="sng" dirty="0" smtClean="0">
                <a:solidFill>
                  <a:srgbClr val="7B9CE5"/>
                </a:solidFill>
              </a:rPr>
              <a:t>all</a:t>
            </a:r>
            <a:r>
              <a:rPr lang="en-US" sz="2800" dirty="0" smtClean="0">
                <a:solidFill>
                  <a:srgbClr val="7B9CE5"/>
                </a:solidFill>
              </a:rPr>
              <a:t> </a:t>
            </a:r>
            <a:r>
              <a:rPr lang="en-US" sz="2800" dirty="0" smtClean="0"/>
              <a:t>recommended NC Rating and </a:t>
            </a:r>
            <a:r>
              <a:rPr lang="en-US" sz="2800" dirty="0" err="1" smtClean="0"/>
              <a:t>dBA</a:t>
            </a:r>
            <a:r>
              <a:rPr lang="en-US" sz="2800" dirty="0" smtClean="0"/>
              <a:t> values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7B9CE5"/>
              </a:solidFill>
            </a:endParaRPr>
          </a:p>
          <a:p>
            <a:endParaRPr lang="en-US" sz="2800" dirty="0" smtClean="0">
              <a:solidFill>
                <a:srgbClr val="7B9C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7B9CE5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35050" y="40942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7600" y="1978103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B9CE5"/>
                </a:solidFill>
              </a:rPr>
              <a:t>AE Staff and Faculty</a:t>
            </a:r>
          </a:p>
          <a:p>
            <a:pPr algn="ctr"/>
            <a:r>
              <a:rPr lang="en-US" sz="2800" b="1" dirty="0" smtClean="0">
                <a:solidFill>
                  <a:srgbClr val="7B9CE5"/>
                </a:solidFill>
              </a:rPr>
              <a:t>Marc </a:t>
            </a:r>
            <a:r>
              <a:rPr lang="en-US" sz="2800" b="1" dirty="0" err="1" smtClean="0">
                <a:solidFill>
                  <a:srgbClr val="7B9CE5"/>
                </a:solidFill>
              </a:rPr>
              <a:t>Portnoff</a:t>
            </a:r>
            <a:endParaRPr lang="en-US" sz="2800" b="1" dirty="0" smtClean="0">
              <a:solidFill>
                <a:srgbClr val="7B9CE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7B9CE5"/>
                </a:solidFill>
              </a:rPr>
              <a:t>Jonathan </a:t>
            </a:r>
            <a:r>
              <a:rPr lang="en-US" sz="2800" b="1" dirty="0" err="1" smtClean="0">
                <a:solidFill>
                  <a:srgbClr val="7B9CE5"/>
                </a:solidFill>
              </a:rPr>
              <a:t>Iams</a:t>
            </a:r>
            <a:endParaRPr lang="en-US" sz="2800" b="1" dirty="0" smtClean="0">
              <a:solidFill>
                <a:srgbClr val="7B9CE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7B9CE5"/>
                </a:solidFill>
              </a:rPr>
              <a:t>Joel Butler</a:t>
            </a:r>
          </a:p>
          <a:p>
            <a:pPr algn="ctr"/>
            <a:r>
              <a:rPr lang="en-US" sz="2800" b="1" dirty="0" smtClean="0">
                <a:solidFill>
                  <a:srgbClr val="7B9CE5"/>
                </a:solidFill>
              </a:rPr>
              <a:t>Dan Gardner</a:t>
            </a:r>
          </a:p>
          <a:p>
            <a:pPr algn="ctr"/>
            <a:r>
              <a:rPr lang="en-US" sz="2800" b="1" dirty="0" smtClean="0">
                <a:solidFill>
                  <a:srgbClr val="7B9CE5"/>
                </a:solidFill>
              </a:rPr>
              <a:t>My friends and family</a:t>
            </a:r>
            <a:endParaRPr lang="en-US" sz="2800" b="1" dirty="0">
              <a:solidFill>
                <a:srgbClr val="7B9C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7B9CE5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35050" y="314101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59000" y="3589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Mechanical System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5800" y="1295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8FABE9"/>
                </a:solidFill>
              </a:rPr>
              <a:t>Office/Lab Space</a:t>
            </a:r>
            <a:endParaRPr lang="en-US" sz="2800" b="1" u="sng" dirty="0">
              <a:solidFill>
                <a:srgbClr val="8FABE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116800" y="1371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8FABE9"/>
                </a:solidFill>
              </a:rPr>
              <a:t>Warehouse and Storage</a:t>
            </a:r>
            <a:endParaRPr lang="en-US" sz="2800" b="1" u="sng" dirty="0">
              <a:solidFill>
                <a:srgbClr val="8FABE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58400" y="2111696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6 single zone CAV rooftop units (RTUs)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CO2 preheat conditioning option available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CO2 radiant floor cooling and heating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9128858" y="2097371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Primarily electric resistance heat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8 air handling units (AHUs)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Makeup air handling unit 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pic>
        <p:nvPicPr>
          <p:cNvPr id="36" name="Picture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4179433"/>
            <a:ext cx="3464818" cy="237376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0" y="4356658"/>
            <a:ext cx="3657600" cy="2272742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5442442" y="4217158"/>
            <a:ext cx="2361062" cy="2286000"/>
          </a:xfrm>
          <a:custGeom>
            <a:avLst/>
            <a:gdLst>
              <a:gd name="connsiteX0" fmla="*/ 0 w 2361062"/>
              <a:gd name="connsiteY0" fmla="*/ 2258705 h 2286000"/>
              <a:gd name="connsiteX1" fmla="*/ 0 w 2361062"/>
              <a:gd name="connsiteY1" fmla="*/ 1651379 h 2286000"/>
              <a:gd name="connsiteX2" fmla="*/ 129654 w 2361062"/>
              <a:gd name="connsiteY2" fmla="*/ 1651379 h 2286000"/>
              <a:gd name="connsiteX3" fmla="*/ 129654 w 2361062"/>
              <a:gd name="connsiteY3" fmla="*/ 1125941 h 2286000"/>
              <a:gd name="connsiteX4" fmla="*/ 1972101 w 2361062"/>
              <a:gd name="connsiteY4" fmla="*/ 1125941 h 2286000"/>
              <a:gd name="connsiteX5" fmla="*/ 1972101 w 2361062"/>
              <a:gd name="connsiteY5" fmla="*/ 0 h 2286000"/>
              <a:gd name="connsiteX6" fmla="*/ 2361062 w 2361062"/>
              <a:gd name="connsiteY6" fmla="*/ 0 h 2286000"/>
              <a:gd name="connsiteX7" fmla="*/ 2361062 w 2361062"/>
              <a:gd name="connsiteY7" fmla="*/ 2258705 h 2286000"/>
              <a:gd name="connsiteX8" fmla="*/ 1978925 w 2361062"/>
              <a:gd name="connsiteY8" fmla="*/ 2258705 h 2286000"/>
              <a:gd name="connsiteX9" fmla="*/ 1978925 w 2361062"/>
              <a:gd name="connsiteY9" fmla="*/ 1303361 h 2286000"/>
              <a:gd name="connsiteX10" fmla="*/ 573206 w 2361062"/>
              <a:gd name="connsiteY10" fmla="*/ 1303361 h 2286000"/>
              <a:gd name="connsiteX11" fmla="*/ 573206 w 2361062"/>
              <a:gd name="connsiteY11" fmla="*/ 2286000 h 2286000"/>
              <a:gd name="connsiteX12" fmla="*/ 0 w 2361062"/>
              <a:gd name="connsiteY12" fmla="*/ 225870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1062" h="2286000">
                <a:moveTo>
                  <a:pt x="0" y="2258705"/>
                </a:moveTo>
                <a:lnTo>
                  <a:pt x="0" y="1651379"/>
                </a:lnTo>
                <a:lnTo>
                  <a:pt x="129654" y="1651379"/>
                </a:lnTo>
                <a:lnTo>
                  <a:pt x="129654" y="1125941"/>
                </a:lnTo>
                <a:lnTo>
                  <a:pt x="1972101" y="1125941"/>
                </a:lnTo>
                <a:lnTo>
                  <a:pt x="1972101" y="0"/>
                </a:lnTo>
                <a:lnTo>
                  <a:pt x="2361062" y="0"/>
                </a:lnTo>
                <a:lnTo>
                  <a:pt x="2361062" y="2258705"/>
                </a:lnTo>
                <a:lnTo>
                  <a:pt x="1978925" y="2258705"/>
                </a:lnTo>
                <a:lnTo>
                  <a:pt x="1978925" y="1303361"/>
                </a:lnTo>
                <a:lnTo>
                  <a:pt x="573206" y="1303361"/>
                </a:lnTo>
                <a:lnTo>
                  <a:pt x="573206" y="2286000"/>
                </a:lnTo>
                <a:lnTo>
                  <a:pt x="0" y="2258705"/>
                </a:lnTo>
                <a:close/>
              </a:path>
            </a:pathLst>
          </a:custGeom>
          <a:solidFill>
            <a:srgbClr val="7B9CE5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714015" y="4386916"/>
            <a:ext cx="2863970" cy="2173856"/>
          </a:xfrm>
          <a:custGeom>
            <a:avLst/>
            <a:gdLst>
              <a:gd name="connsiteX0" fmla="*/ 8627 w 2863970"/>
              <a:gd name="connsiteY0" fmla="*/ 0 h 2173856"/>
              <a:gd name="connsiteX1" fmla="*/ 8627 w 2863970"/>
              <a:gd name="connsiteY1" fmla="*/ 483079 h 2173856"/>
              <a:gd name="connsiteX2" fmla="*/ 301925 w 2863970"/>
              <a:gd name="connsiteY2" fmla="*/ 483079 h 2173856"/>
              <a:gd name="connsiteX3" fmla="*/ 301925 w 2863970"/>
              <a:gd name="connsiteY3" fmla="*/ 1190445 h 2173856"/>
              <a:gd name="connsiteX4" fmla="*/ 0 w 2863970"/>
              <a:gd name="connsiteY4" fmla="*/ 1190445 h 2173856"/>
              <a:gd name="connsiteX5" fmla="*/ 0 w 2863970"/>
              <a:gd name="connsiteY5" fmla="*/ 2173856 h 2173856"/>
              <a:gd name="connsiteX6" fmla="*/ 785004 w 2863970"/>
              <a:gd name="connsiteY6" fmla="*/ 2173856 h 2173856"/>
              <a:gd name="connsiteX7" fmla="*/ 785004 w 2863970"/>
              <a:gd name="connsiteY7" fmla="*/ 1613139 h 2173856"/>
              <a:gd name="connsiteX8" fmla="*/ 931653 w 2863970"/>
              <a:gd name="connsiteY8" fmla="*/ 1613139 h 2173856"/>
              <a:gd name="connsiteX9" fmla="*/ 931653 w 2863970"/>
              <a:gd name="connsiteY9" fmla="*/ 992037 h 2173856"/>
              <a:gd name="connsiteX10" fmla="*/ 1181819 w 2863970"/>
              <a:gd name="connsiteY10" fmla="*/ 992037 h 2173856"/>
              <a:gd name="connsiteX11" fmla="*/ 1181819 w 2863970"/>
              <a:gd name="connsiteY11" fmla="*/ 1086928 h 2173856"/>
              <a:gd name="connsiteX12" fmla="*/ 2863970 w 2863970"/>
              <a:gd name="connsiteY12" fmla="*/ 1086928 h 2173856"/>
              <a:gd name="connsiteX13" fmla="*/ 2863970 w 2863970"/>
              <a:gd name="connsiteY13" fmla="*/ 0 h 2173856"/>
              <a:gd name="connsiteX14" fmla="*/ 8627 w 2863970"/>
              <a:gd name="connsiteY14" fmla="*/ 0 h 21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3970" h="2173856">
                <a:moveTo>
                  <a:pt x="8627" y="0"/>
                </a:moveTo>
                <a:lnTo>
                  <a:pt x="8627" y="483079"/>
                </a:lnTo>
                <a:lnTo>
                  <a:pt x="301925" y="483079"/>
                </a:lnTo>
                <a:lnTo>
                  <a:pt x="301925" y="1190445"/>
                </a:lnTo>
                <a:lnTo>
                  <a:pt x="0" y="1190445"/>
                </a:lnTo>
                <a:lnTo>
                  <a:pt x="0" y="2173856"/>
                </a:lnTo>
                <a:lnTo>
                  <a:pt x="785004" y="2173856"/>
                </a:lnTo>
                <a:lnTo>
                  <a:pt x="785004" y="1613139"/>
                </a:lnTo>
                <a:lnTo>
                  <a:pt x="931653" y="1613139"/>
                </a:lnTo>
                <a:lnTo>
                  <a:pt x="931653" y="992037"/>
                </a:lnTo>
                <a:lnTo>
                  <a:pt x="1181819" y="992037"/>
                </a:lnTo>
                <a:lnTo>
                  <a:pt x="1181819" y="1086928"/>
                </a:lnTo>
                <a:lnTo>
                  <a:pt x="2863970" y="1086928"/>
                </a:lnTo>
                <a:lnTo>
                  <a:pt x="2863970" y="0"/>
                </a:lnTo>
                <a:lnTo>
                  <a:pt x="8627" y="0"/>
                </a:lnTo>
                <a:close/>
              </a:path>
            </a:pathLst>
          </a:custGeom>
          <a:solidFill>
            <a:srgbClr val="7B9CE5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5085615" y="5637746"/>
            <a:ext cx="1492370" cy="931653"/>
          </a:xfrm>
          <a:custGeom>
            <a:avLst/>
            <a:gdLst>
              <a:gd name="connsiteX0" fmla="*/ 0 w 1492370"/>
              <a:gd name="connsiteY0" fmla="*/ 8626 h 931653"/>
              <a:gd name="connsiteX1" fmla="*/ 0 w 1492370"/>
              <a:gd name="connsiteY1" fmla="*/ 931653 h 931653"/>
              <a:gd name="connsiteX2" fmla="*/ 1492370 w 1492370"/>
              <a:gd name="connsiteY2" fmla="*/ 931653 h 931653"/>
              <a:gd name="connsiteX3" fmla="*/ 1492370 w 1492370"/>
              <a:gd name="connsiteY3" fmla="*/ 0 h 931653"/>
              <a:gd name="connsiteX4" fmla="*/ 0 w 1492370"/>
              <a:gd name="connsiteY4" fmla="*/ 8626 h 9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370" h="931653">
                <a:moveTo>
                  <a:pt x="0" y="8626"/>
                </a:moveTo>
                <a:lnTo>
                  <a:pt x="0" y="931653"/>
                </a:lnTo>
                <a:lnTo>
                  <a:pt x="1492370" y="931653"/>
                </a:lnTo>
                <a:lnTo>
                  <a:pt x="1492370" y="0"/>
                </a:lnTo>
                <a:lnTo>
                  <a:pt x="0" y="8626"/>
                </a:lnTo>
                <a:close/>
              </a:path>
            </a:pathLst>
          </a:custGeom>
          <a:solidFill>
            <a:srgbClr val="7B9CE5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11400" y="2065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Load Simulation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58400" y="-2895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Monthly Cooling Load Figure</a:t>
            </a:r>
            <a:endParaRPr lang="en-US" sz="3200" b="1" u="sng" dirty="0"/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191590587"/>
              </p:ext>
            </p:extLst>
          </p:nvPr>
        </p:nvGraphicFramePr>
        <p:xfrm>
          <a:off x="9372600" y="988368"/>
          <a:ext cx="8713827" cy="569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477181622"/>
              </p:ext>
            </p:extLst>
          </p:nvPr>
        </p:nvGraphicFramePr>
        <p:xfrm>
          <a:off x="18592800" y="1276725"/>
          <a:ext cx="8650705" cy="563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49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11400" y="2065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Load Simulation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429687300"/>
              </p:ext>
            </p:extLst>
          </p:nvPr>
        </p:nvGraphicFramePr>
        <p:xfrm>
          <a:off x="18592800" y="1276725"/>
          <a:ext cx="8650705" cy="563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448800" y="1597726"/>
            <a:ext cx="7924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7B9CE5"/>
                </a:solidFill>
              </a:rPr>
              <a:t>Annual Energy Consumption By Use</a:t>
            </a:r>
          </a:p>
          <a:p>
            <a:endParaRPr lang="en-US" sz="3200" b="1" u="sng" dirty="0"/>
          </a:p>
          <a:p>
            <a:r>
              <a:rPr lang="en-US" sz="2400" b="1" u="sng" dirty="0" smtClean="0">
                <a:solidFill>
                  <a:srgbClr val="7B9CE5"/>
                </a:solidFill>
              </a:rPr>
              <a:t>HVAC: </a:t>
            </a:r>
          </a:p>
          <a:p>
            <a:endParaRPr lang="en-US" sz="2400" b="1" u="sng" dirty="0"/>
          </a:p>
          <a:p>
            <a:r>
              <a:rPr lang="en-US" sz="2400" b="1" u="sng" dirty="0" smtClean="0">
                <a:solidFill>
                  <a:srgbClr val="7B9CE5"/>
                </a:solidFill>
              </a:rPr>
              <a:t>Lighting:</a:t>
            </a:r>
          </a:p>
          <a:p>
            <a:endParaRPr lang="en-US" sz="2400" b="1" u="sng" dirty="0"/>
          </a:p>
          <a:p>
            <a:r>
              <a:rPr lang="en-US" sz="2400" b="1" u="sng" dirty="0" smtClean="0">
                <a:solidFill>
                  <a:srgbClr val="7B9CE5"/>
                </a:solidFill>
              </a:rPr>
              <a:t>Electrical Equipment: </a:t>
            </a:r>
          </a:p>
          <a:p>
            <a:endParaRPr lang="en-US" sz="3200" b="1" dirty="0" smtClean="0"/>
          </a:p>
          <a:p>
            <a:r>
              <a:rPr lang="en-US" sz="3200" b="1" u="sng" dirty="0" smtClean="0">
                <a:solidFill>
                  <a:srgbClr val="7B9CE5"/>
                </a:solidFill>
              </a:rPr>
              <a:t>Total Annual Energy Consumption:</a:t>
            </a:r>
            <a:endParaRPr lang="en-US" sz="3200" b="1" u="sng" dirty="0">
              <a:solidFill>
                <a:srgbClr val="7B9CE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91800" y="2514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595,045 kWh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049000" y="325177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2,657,011 kWh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839700" y="396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3,252,057 kWh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1542295" y="5632528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6,5041,143 kWh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13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35200" y="152400"/>
            <a:ext cx="792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Cost and Consumption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830585095"/>
              </p:ext>
            </p:extLst>
          </p:nvPr>
        </p:nvGraphicFramePr>
        <p:xfrm>
          <a:off x="18247895" y="1056803"/>
          <a:ext cx="9184105" cy="560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448800" y="1597726"/>
            <a:ext cx="6705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7B9CE5"/>
                </a:solidFill>
              </a:rPr>
              <a:t>Annual Cost per Unit Floor Area</a:t>
            </a:r>
          </a:p>
          <a:p>
            <a:endParaRPr lang="en-US" sz="3200" b="1" u="sng" dirty="0"/>
          </a:p>
          <a:p>
            <a:r>
              <a:rPr lang="en-US" sz="2400" b="1" u="sng" dirty="0" smtClean="0">
                <a:solidFill>
                  <a:srgbClr val="7B9CE5"/>
                </a:solidFill>
              </a:rPr>
              <a:t>HVAC:</a:t>
            </a:r>
          </a:p>
          <a:p>
            <a:endParaRPr lang="en-US" sz="2400" b="1" u="sng" dirty="0"/>
          </a:p>
          <a:p>
            <a:r>
              <a:rPr lang="en-US" sz="2400" b="1" u="sng" dirty="0" smtClean="0">
                <a:solidFill>
                  <a:srgbClr val="7B9CE5"/>
                </a:solidFill>
              </a:rPr>
              <a:t>Lighting:</a:t>
            </a:r>
          </a:p>
          <a:p>
            <a:endParaRPr lang="en-US" sz="2400" b="1" u="sng" dirty="0"/>
          </a:p>
          <a:p>
            <a:r>
              <a:rPr lang="en-US" sz="2400" b="1" u="sng" dirty="0" smtClean="0">
                <a:solidFill>
                  <a:srgbClr val="7B9CE5"/>
                </a:solidFill>
              </a:rPr>
              <a:t>Electrical Equipment: </a:t>
            </a:r>
          </a:p>
          <a:p>
            <a:endParaRPr lang="en-US" sz="3200" b="1" dirty="0" smtClean="0"/>
          </a:p>
          <a:p>
            <a:r>
              <a:rPr lang="en-US" sz="3200" b="1" u="sng" dirty="0" smtClean="0">
                <a:solidFill>
                  <a:srgbClr val="7B9CE5"/>
                </a:solidFill>
              </a:rPr>
              <a:t>Total Annual Energy Cost:</a:t>
            </a:r>
            <a:endParaRPr lang="en-US" sz="3200" b="1" u="sng" dirty="0">
              <a:solidFill>
                <a:srgbClr val="7B9CE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91800" y="2514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$0.96/ft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1049000" y="325177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$2.04/ft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2839700" y="396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$1.89/ft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4706600" y="4876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$366,744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17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810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Refrigerant Flow System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8800" y="1524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System Components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564600" y="1295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Advantages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858" y="1600200"/>
            <a:ext cx="6659683" cy="463557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1717000" y="480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Disadvantages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250400" y="5458361"/>
            <a:ext cx="495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Expensive first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Requires DOAS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2250400" y="1900081"/>
            <a:ext cx="49530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Lower energy costs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Lower CO2e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Simultaneous heating and cooling</a:t>
            </a: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Precise and occupant control capabilities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448800" y="2068947"/>
            <a:ext cx="4953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Outdoor/Indoor Condensing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3 pipe system (suction, liquid, discharge gas)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Mode Change Unit (MCU)</a:t>
            </a: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 pipe system from MCU to fan coil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Indoor </a:t>
            </a:r>
            <a:r>
              <a:rPr lang="en-US" dirty="0"/>
              <a:t>f</a:t>
            </a:r>
            <a:r>
              <a:rPr lang="en-US" dirty="0" smtClean="0"/>
              <a:t>an coil units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764000" y="639592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http://y.asi.ph/note/commissioning-daikin-vrv-systems/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28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096000" cy="380999"/>
          </a:xfrm>
          <a:prstGeom prst="rect">
            <a:avLst/>
          </a:prstGeom>
          <a:solidFill>
            <a:srgbClr val="A59D95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Existing Mechanical System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380999"/>
          </a:xfrm>
          <a:prstGeom prst="rect">
            <a:avLst/>
          </a:prstGeom>
          <a:solidFill>
            <a:srgbClr val="8FABE9">
              <a:alpha val="80000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285526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Variable Refrigerant Flow System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9331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42899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030842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39905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Emissions Analysis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8083" y="4604575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8193" y="456424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Acoustical Design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593" y="5137974"/>
            <a:ext cx="6096000" cy="380999"/>
          </a:xfrm>
          <a:prstGeom prst="rect">
            <a:avLst/>
          </a:prstGeom>
          <a:solidFill>
            <a:srgbClr val="A59D9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8703" y="509764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15000"/>
            <a:ext cx="7772400" cy="838200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Radkoff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Mechanical Option | Spring 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61128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Advisor: Dr. Stephen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50" y="381000"/>
            <a:ext cx="8305800" cy="895724"/>
          </a:xfrm>
          <a:prstGeom prst="rect">
            <a:avLst/>
          </a:prstGeom>
          <a:solidFill>
            <a:srgbClr val="7B9CE5">
              <a:alpha val="84706"/>
            </a:srgb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Alpha Drive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Pittsburgh,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75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Pennsylvania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0" y="304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VRF System Layout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200" y="18389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System Layout Restrictions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pic>
        <p:nvPicPr>
          <p:cNvPr id="38" name="Picture 3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/>
          <a:stretch/>
        </p:blipFill>
        <p:spPr bwMode="auto">
          <a:xfrm>
            <a:off x="15542795" y="1219200"/>
            <a:ext cx="5640805" cy="5333709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reeform 8"/>
          <p:cNvSpPr/>
          <p:nvPr/>
        </p:nvSpPr>
        <p:spPr>
          <a:xfrm>
            <a:off x="20005482" y="1327868"/>
            <a:ext cx="866692" cy="2536466"/>
          </a:xfrm>
          <a:custGeom>
            <a:avLst/>
            <a:gdLst>
              <a:gd name="connsiteX0" fmla="*/ 0 w 866692"/>
              <a:gd name="connsiteY0" fmla="*/ 7951 h 2536466"/>
              <a:gd name="connsiteX1" fmla="*/ 0 w 866692"/>
              <a:gd name="connsiteY1" fmla="*/ 2536466 h 2536466"/>
              <a:gd name="connsiteX2" fmla="*/ 866692 w 866692"/>
              <a:gd name="connsiteY2" fmla="*/ 2536466 h 2536466"/>
              <a:gd name="connsiteX3" fmla="*/ 866692 w 866692"/>
              <a:gd name="connsiteY3" fmla="*/ 0 h 2536466"/>
              <a:gd name="connsiteX4" fmla="*/ 0 w 866692"/>
              <a:gd name="connsiteY4" fmla="*/ 7951 h 25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92" h="2536466">
                <a:moveTo>
                  <a:pt x="0" y="7951"/>
                </a:moveTo>
                <a:lnTo>
                  <a:pt x="0" y="2536466"/>
                </a:lnTo>
                <a:lnTo>
                  <a:pt x="866692" y="2536466"/>
                </a:lnTo>
                <a:lnTo>
                  <a:pt x="866692" y="0"/>
                </a:lnTo>
                <a:lnTo>
                  <a:pt x="0" y="7951"/>
                </a:lnTo>
                <a:close/>
              </a:path>
            </a:pathLst>
          </a:custGeom>
          <a:solidFill>
            <a:srgbClr val="00B050">
              <a:alpha val="7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9138790" y="3848431"/>
            <a:ext cx="1733384" cy="2536466"/>
          </a:xfrm>
          <a:custGeom>
            <a:avLst/>
            <a:gdLst>
              <a:gd name="connsiteX0" fmla="*/ 866692 w 1733384"/>
              <a:gd name="connsiteY0" fmla="*/ 2536466 h 2536466"/>
              <a:gd name="connsiteX1" fmla="*/ 1733384 w 1733384"/>
              <a:gd name="connsiteY1" fmla="*/ 2536466 h 2536466"/>
              <a:gd name="connsiteX2" fmla="*/ 1733384 w 1733384"/>
              <a:gd name="connsiteY2" fmla="*/ 0 h 2536466"/>
              <a:gd name="connsiteX3" fmla="*/ 0 w 1733384"/>
              <a:gd name="connsiteY3" fmla="*/ 0 h 2536466"/>
              <a:gd name="connsiteX4" fmla="*/ 0 w 1733384"/>
              <a:gd name="connsiteY4" fmla="*/ 389614 h 2536466"/>
              <a:gd name="connsiteX5" fmla="*/ 866692 w 1733384"/>
              <a:gd name="connsiteY5" fmla="*/ 389614 h 2536466"/>
              <a:gd name="connsiteX6" fmla="*/ 866692 w 1733384"/>
              <a:gd name="connsiteY6" fmla="*/ 2536466 h 25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384" h="2536466">
                <a:moveTo>
                  <a:pt x="866692" y="2536466"/>
                </a:moveTo>
                <a:lnTo>
                  <a:pt x="1733384" y="2536466"/>
                </a:lnTo>
                <a:lnTo>
                  <a:pt x="1733384" y="0"/>
                </a:lnTo>
                <a:lnTo>
                  <a:pt x="0" y="0"/>
                </a:lnTo>
                <a:lnTo>
                  <a:pt x="0" y="389614"/>
                </a:lnTo>
                <a:lnTo>
                  <a:pt x="866692" y="389614"/>
                </a:lnTo>
                <a:lnTo>
                  <a:pt x="866692" y="2536466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5624313" y="3840480"/>
            <a:ext cx="3490623" cy="1630017"/>
          </a:xfrm>
          <a:custGeom>
            <a:avLst/>
            <a:gdLst>
              <a:gd name="connsiteX0" fmla="*/ 3490623 w 3490623"/>
              <a:gd name="connsiteY0" fmla="*/ 0 h 1630017"/>
              <a:gd name="connsiteX1" fmla="*/ 3490623 w 3490623"/>
              <a:gd name="connsiteY1" fmla="*/ 421419 h 1630017"/>
              <a:gd name="connsiteX2" fmla="*/ 1240404 w 3490623"/>
              <a:gd name="connsiteY2" fmla="*/ 421419 h 1630017"/>
              <a:gd name="connsiteX3" fmla="*/ 1240404 w 3490623"/>
              <a:gd name="connsiteY3" fmla="*/ 1630017 h 1630017"/>
              <a:gd name="connsiteX4" fmla="*/ 0 w 3490623"/>
              <a:gd name="connsiteY4" fmla="*/ 1630017 h 1630017"/>
              <a:gd name="connsiteX5" fmla="*/ 0 w 3490623"/>
              <a:gd name="connsiteY5" fmla="*/ 1232452 h 1630017"/>
              <a:gd name="connsiteX6" fmla="*/ 238539 w 3490623"/>
              <a:gd name="connsiteY6" fmla="*/ 1232452 h 1630017"/>
              <a:gd name="connsiteX7" fmla="*/ 238539 w 3490623"/>
              <a:gd name="connsiteY7" fmla="*/ 15903 h 1630017"/>
              <a:gd name="connsiteX8" fmla="*/ 3490623 w 3490623"/>
              <a:gd name="connsiteY8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623" h="1630017">
                <a:moveTo>
                  <a:pt x="3490623" y="0"/>
                </a:moveTo>
                <a:lnTo>
                  <a:pt x="3490623" y="421419"/>
                </a:lnTo>
                <a:lnTo>
                  <a:pt x="1240404" y="421419"/>
                </a:lnTo>
                <a:lnTo>
                  <a:pt x="1240404" y="1630017"/>
                </a:lnTo>
                <a:lnTo>
                  <a:pt x="0" y="1630017"/>
                </a:lnTo>
                <a:lnTo>
                  <a:pt x="0" y="1232452"/>
                </a:lnTo>
                <a:lnTo>
                  <a:pt x="238539" y="1232452"/>
                </a:lnTo>
                <a:lnTo>
                  <a:pt x="238539" y="15903"/>
                </a:lnTo>
                <a:lnTo>
                  <a:pt x="3490623" y="0"/>
                </a:lnTo>
                <a:close/>
              </a:path>
            </a:pathLst>
          </a:custGeom>
          <a:solidFill>
            <a:srgbClr val="EE9116">
              <a:alpha val="74902"/>
            </a:srgbClr>
          </a:solidFill>
          <a:ln>
            <a:solidFill>
              <a:srgbClr val="EE9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336125" y="4452173"/>
            <a:ext cx="457200" cy="457200"/>
          </a:xfrm>
          <a:prstGeom prst="rect">
            <a:avLst/>
          </a:prstGeom>
          <a:solidFill>
            <a:srgbClr val="E46C0A">
              <a:alpha val="74902"/>
            </a:srgbClr>
          </a:solidFill>
          <a:ln>
            <a:solidFill>
              <a:srgbClr val="EE9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2332812" y="2476499"/>
            <a:ext cx="457200" cy="457200"/>
          </a:xfrm>
          <a:prstGeom prst="rect">
            <a:avLst/>
          </a:prstGeom>
          <a:solidFill>
            <a:srgbClr val="00B050">
              <a:alpha val="7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332812" y="3479304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802725" y="1696105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B9CE5"/>
                </a:solidFill>
              </a:rPr>
              <a:t>Key</a:t>
            </a:r>
            <a:endParaRPr lang="en-US" sz="2800" b="1" u="sng" dirty="0">
              <a:solidFill>
                <a:srgbClr val="7B9CE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945600" y="2431106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VRF System 1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945600" y="34391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VRF System 2</a:t>
            </a:r>
            <a:endParaRPr lang="en-US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1945600" y="4419163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VRF System 3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372600" y="2686049"/>
            <a:ext cx="5941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Piping Length – 656 feet 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External Static Pressure – 1” 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Condensing Unit Elevation – 360 feet 					        maximum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35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6EA2F6"/>
      </a:lt2>
      <a:accent1>
        <a:srgbClr val="838D9B"/>
      </a:accent1>
      <a:accent2>
        <a:srgbClr val="A0B7EE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6041</TotalTime>
  <Words>2550</Words>
  <Application>Microsoft Office PowerPoint</Application>
  <PresentationFormat>Custom</PresentationFormat>
  <Paragraphs>964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230</cp:revision>
  <dcterms:created xsi:type="dcterms:W3CDTF">2006-11-29T18:17:25Z</dcterms:created>
  <dcterms:modified xsi:type="dcterms:W3CDTF">2014-04-28T17:38:03Z</dcterms:modified>
</cp:coreProperties>
</file>